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theme/theme6.xml" ContentType="application/vnd.openxmlformats-officedocument.theme+xml"/>
  <Override PartName="/ppt/slideLayouts/slideLayout24.xml" ContentType="application/vnd.openxmlformats-officedocument.presentationml.slideLayout+xml"/>
  <Override PartName="/ppt/theme/theme7.xml" ContentType="application/vnd.openxmlformats-officedocument.theme+xml"/>
  <Override PartName="/ppt/slideLayouts/slideLayout25.xml" ContentType="application/vnd.openxmlformats-officedocument.presentationml.slideLayout+xml"/>
  <Override PartName="/ppt/theme/theme8.xml" ContentType="application/vnd.openxmlformats-officedocument.theme+xml"/>
  <Override PartName="/ppt/slideLayouts/slideLayout26.xml" ContentType="application/vnd.openxmlformats-officedocument.presentationml.slideLayout+xml"/>
  <Override PartName="/ppt/theme/theme9.xml" ContentType="application/vnd.openxmlformats-officedocument.theme+xml"/>
  <Override PartName="/ppt/slideLayouts/slideLayout27.xml" ContentType="application/vnd.openxmlformats-officedocument.presentationml.slideLayout+xml"/>
  <Override PartName="/ppt/theme/theme10.xml" ContentType="application/vnd.openxmlformats-officedocument.theme+xml"/>
  <Override PartName="/ppt/slideLayouts/slideLayout28.xml" ContentType="application/vnd.openxmlformats-officedocument.presentationml.slideLayout+xml"/>
  <Override PartName="/ppt/theme/theme11.xml" ContentType="application/vnd.openxmlformats-officedocument.theme+xml"/>
  <Override PartName="/ppt/slideLayouts/slideLayout29.xml" ContentType="application/vnd.openxmlformats-officedocument.presentationml.slideLayout+xml"/>
  <Override PartName="/ppt/theme/theme12.xml" ContentType="application/vnd.openxmlformats-officedocument.theme+xml"/>
  <Override PartName="/ppt/slideLayouts/slideLayout30.xml" ContentType="application/vnd.openxmlformats-officedocument.presentationml.slideLayout+xml"/>
  <Override PartName="/ppt/theme/theme13.xml" ContentType="application/vnd.openxmlformats-officedocument.theme+xml"/>
  <Override PartName="/ppt/slideLayouts/slideLayout31.xml" ContentType="application/vnd.openxmlformats-officedocument.presentationml.slideLayout+xml"/>
  <Override PartName="/ppt/theme/theme14.xml" ContentType="application/vnd.openxmlformats-officedocument.theme+xml"/>
  <Override PartName="/ppt/slideLayouts/slideLayout32.xml" ContentType="application/vnd.openxmlformats-officedocument.presentationml.slideLayout+xml"/>
  <Override PartName="/ppt/theme/theme15.xml" ContentType="application/vnd.openxmlformats-officedocument.theme+xml"/>
  <Override PartName="/ppt/slideLayouts/slideLayout33.xml" ContentType="application/vnd.openxmlformats-officedocument.presentationml.slideLayout+xml"/>
  <Override PartName="/ppt/theme/theme16.xml" ContentType="application/vnd.openxmlformats-officedocument.theme+xml"/>
  <Override PartName="/ppt/slideLayouts/slideLayout34.xml" ContentType="application/vnd.openxmlformats-officedocument.presentationml.slideLayout+xml"/>
  <Override PartName="/ppt/theme/theme17.xml" ContentType="application/vnd.openxmlformats-officedocument.theme+xml"/>
  <Override PartName="/ppt/slideLayouts/slideLayout35.xml" ContentType="application/vnd.openxmlformats-officedocument.presentationml.slideLayout+xml"/>
  <Override PartName="/ppt/theme/theme18.xml" ContentType="application/vnd.openxmlformats-officedocument.theme+xml"/>
  <Override PartName="/ppt/slideLayouts/slideLayout36.xml" ContentType="application/vnd.openxmlformats-officedocument.presentationml.slideLayout+xml"/>
  <Override PartName="/ppt/theme/theme19.xml" ContentType="application/vnd.openxmlformats-officedocument.theme+xml"/>
  <Override PartName="/ppt/slideLayouts/slideLayout37.xml" ContentType="application/vnd.openxmlformats-officedocument.presentationml.slideLayout+xml"/>
  <Override PartName="/ppt/theme/theme20.xml" ContentType="application/vnd.openxmlformats-officedocument.theme+xml"/>
  <Override PartName="/ppt/slideLayouts/slideLayout38.xml" ContentType="application/vnd.openxmlformats-officedocument.presentationml.slideLayout+xml"/>
  <Override PartName="/ppt/theme/theme21.xml" ContentType="application/vnd.openxmlformats-officedocument.theme+xml"/>
  <Override PartName="/ppt/slideLayouts/slideLayout39.xml" ContentType="application/vnd.openxmlformats-officedocument.presentationml.slideLayout+xml"/>
  <Override PartName="/ppt/theme/theme22.xml" ContentType="application/vnd.openxmlformats-officedocument.theme+xml"/>
  <Override PartName="/ppt/slideLayouts/slideLayout40.xml" ContentType="application/vnd.openxmlformats-officedocument.presentationml.slideLayout+xml"/>
  <Override PartName="/ppt/theme/theme23.xml" ContentType="application/vnd.openxmlformats-officedocument.theme+xml"/>
  <Override PartName="/ppt/slideLayouts/slideLayout41.xml" ContentType="application/vnd.openxmlformats-officedocument.presentationml.slideLayout+xml"/>
  <Override PartName="/ppt/theme/theme24.xml" ContentType="application/vnd.openxmlformats-officedocument.theme+xml"/>
  <Override PartName="/ppt/slideLayouts/slideLayout42.xml" ContentType="application/vnd.openxmlformats-officedocument.presentationml.slideLayout+xml"/>
  <Override PartName="/ppt/theme/theme25.xml" ContentType="application/vnd.openxmlformats-officedocument.theme+xml"/>
  <Override PartName="/ppt/slideLayouts/slideLayout43.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5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70" r:id="rId2"/>
    <p:sldMasterId id="2147483672" r:id="rId3"/>
    <p:sldMasterId id="2147483674" r:id="rId4"/>
    <p:sldMasterId id="2147483676" r:id="rId5"/>
    <p:sldMasterId id="2147483678" r:id="rId6"/>
    <p:sldMasterId id="2147483680" r:id="rId7"/>
    <p:sldMasterId id="2147483682" r:id="rId8"/>
    <p:sldMasterId id="2147483684" r:id="rId9"/>
    <p:sldMasterId id="2147483686" r:id="rId10"/>
    <p:sldMasterId id="2147483688" r:id="rId11"/>
    <p:sldMasterId id="2147483690" r:id="rId12"/>
    <p:sldMasterId id="2147483692" r:id="rId13"/>
    <p:sldMasterId id="2147483694" r:id="rId14"/>
    <p:sldMasterId id="2147483696" r:id="rId15"/>
    <p:sldMasterId id="2147483698" r:id="rId16"/>
    <p:sldMasterId id="2147483700" r:id="rId17"/>
    <p:sldMasterId id="2147483702" r:id="rId18"/>
    <p:sldMasterId id="2147483704" r:id="rId19"/>
    <p:sldMasterId id="2147483706" r:id="rId20"/>
    <p:sldMasterId id="2147483708" r:id="rId21"/>
    <p:sldMasterId id="2147483710" r:id="rId22"/>
    <p:sldMasterId id="2147483712" r:id="rId23"/>
    <p:sldMasterId id="2147483714" r:id="rId24"/>
    <p:sldMasterId id="2147483716" r:id="rId25"/>
    <p:sldMasterId id="2147483718" r:id="rId26"/>
  </p:sldMasterIdLst>
  <p:notesMasterIdLst>
    <p:notesMasterId r:id="rId123"/>
  </p:notesMasterIdLst>
  <p:sldIdLst>
    <p:sldId id="256" r:id="rId27"/>
    <p:sldId id="629" r:id="rId28"/>
    <p:sldId id="630" r:id="rId29"/>
    <p:sldId id="634" r:id="rId30"/>
    <p:sldId id="635" r:id="rId31"/>
    <p:sldId id="636" r:id="rId32"/>
    <p:sldId id="598" r:id="rId33"/>
    <p:sldId id="669" r:id="rId34"/>
    <p:sldId id="670" r:id="rId35"/>
    <p:sldId id="671" r:id="rId36"/>
    <p:sldId id="640" r:id="rId37"/>
    <p:sldId id="702" r:id="rId38"/>
    <p:sldId id="703" r:id="rId39"/>
    <p:sldId id="704" r:id="rId40"/>
    <p:sldId id="705" r:id="rId41"/>
    <p:sldId id="706" r:id="rId42"/>
    <p:sldId id="707" r:id="rId43"/>
    <p:sldId id="708" r:id="rId44"/>
    <p:sldId id="709" r:id="rId45"/>
    <p:sldId id="710" r:id="rId46"/>
    <p:sldId id="711" r:id="rId47"/>
    <p:sldId id="712" r:id="rId48"/>
    <p:sldId id="713" r:id="rId49"/>
    <p:sldId id="714" r:id="rId50"/>
    <p:sldId id="715" r:id="rId51"/>
    <p:sldId id="716" r:id="rId52"/>
    <p:sldId id="717" r:id="rId53"/>
    <p:sldId id="718" r:id="rId54"/>
    <p:sldId id="719" r:id="rId55"/>
    <p:sldId id="720" r:id="rId56"/>
    <p:sldId id="721" r:id="rId57"/>
    <p:sldId id="722" r:id="rId58"/>
    <p:sldId id="723" r:id="rId59"/>
    <p:sldId id="724" r:id="rId60"/>
    <p:sldId id="725" r:id="rId61"/>
    <p:sldId id="726" r:id="rId62"/>
    <p:sldId id="727" r:id="rId63"/>
    <p:sldId id="701" r:id="rId64"/>
    <p:sldId id="696" r:id="rId65"/>
    <p:sldId id="697" r:id="rId66"/>
    <p:sldId id="698" r:id="rId67"/>
    <p:sldId id="699" r:id="rId68"/>
    <p:sldId id="700" r:id="rId69"/>
    <p:sldId id="438" r:id="rId70"/>
    <p:sldId id="477" r:id="rId71"/>
    <p:sldId id="673" r:id="rId72"/>
    <p:sldId id="674" r:id="rId73"/>
    <p:sldId id="563" r:id="rId74"/>
    <p:sldId id="675" r:id="rId75"/>
    <p:sldId id="440" r:id="rId76"/>
    <p:sldId id="638" r:id="rId77"/>
    <p:sldId id="639" r:id="rId78"/>
    <p:sldId id="439" r:id="rId79"/>
    <p:sldId id="677" r:id="rId80"/>
    <p:sldId id="678" r:id="rId81"/>
    <p:sldId id="676" r:id="rId82"/>
    <p:sldId id="491" r:id="rId83"/>
    <p:sldId id="564" r:id="rId84"/>
    <p:sldId id="452" r:id="rId85"/>
    <p:sldId id="682" r:id="rId86"/>
    <p:sldId id="680" r:id="rId87"/>
    <p:sldId id="679" r:id="rId88"/>
    <p:sldId id="681" r:id="rId89"/>
    <p:sldId id="683" r:id="rId90"/>
    <p:sldId id="691" r:id="rId91"/>
    <p:sldId id="692" r:id="rId92"/>
    <p:sldId id="616" r:id="rId93"/>
    <p:sldId id="628" r:id="rId94"/>
    <p:sldId id="641" r:id="rId95"/>
    <p:sldId id="642" r:id="rId96"/>
    <p:sldId id="644" r:id="rId97"/>
    <p:sldId id="650" r:id="rId98"/>
    <p:sldId id="652" r:id="rId99"/>
    <p:sldId id="653" r:id="rId100"/>
    <p:sldId id="654" r:id="rId101"/>
    <p:sldId id="655" r:id="rId102"/>
    <p:sldId id="657" r:id="rId103"/>
    <p:sldId id="660" r:id="rId104"/>
    <p:sldId id="625" r:id="rId105"/>
    <p:sldId id="661" r:id="rId106"/>
    <p:sldId id="690" r:id="rId107"/>
    <p:sldId id="689" r:id="rId108"/>
    <p:sldId id="667" r:id="rId109"/>
    <p:sldId id="668" r:id="rId110"/>
    <p:sldId id="693" r:id="rId111"/>
    <p:sldId id="694" r:id="rId112"/>
    <p:sldId id="460" r:id="rId113"/>
    <p:sldId id="544" r:id="rId114"/>
    <p:sldId id="728" r:id="rId115"/>
    <p:sldId id="685" r:id="rId116"/>
    <p:sldId id="684" r:id="rId117"/>
    <p:sldId id="600" r:id="rId118"/>
    <p:sldId id="686" r:id="rId119"/>
    <p:sldId id="687" r:id="rId120"/>
    <p:sldId id="688" r:id="rId121"/>
    <p:sldId id="646" r:id="rId122"/>
  </p:sldIdLst>
  <p:sldSz cx="12192000" cy="6858000"/>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492E6"/>
    <a:srgbClr val="002060"/>
    <a:srgbClr val="FDD242"/>
    <a:srgbClr val="0033CC"/>
    <a:srgbClr val="FF6699"/>
    <a:srgbClr val="FF8A18"/>
    <a:srgbClr val="BF2C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56" autoAdjust="0"/>
    <p:restoredTop sz="88330" autoAdjust="0"/>
  </p:normalViewPr>
  <p:slideViewPr>
    <p:cSldViewPr snapToGrid="0">
      <p:cViewPr varScale="1">
        <p:scale>
          <a:sx n="86" d="100"/>
          <a:sy n="86" d="100"/>
        </p:scale>
        <p:origin x="930" y="84"/>
      </p:cViewPr>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91.xml"/><Relationship Id="rId21" Type="http://schemas.openxmlformats.org/officeDocument/2006/relationships/slideMaster" Target="slideMasters/slideMaster21.xml"/><Relationship Id="rId42" Type="http://schemas.openxmlformats.org/officeDocument/2006/relationships/slide" Target="slides/slide16.xml"/><Relationship Id="rId47" Type="http://schemas.openxmlformats.org/officeDocument/2006/relationships/slide" Target="slides/slide21.xml"/><Relationship Id="rId63" Type="http://schemas.openxmlformats.org/officeDocument/2006/relationships/slide" Target="slides/slide37.xml"/><Relationship Id="rId68" Type="http://schemas.openxmlformats.org/officeDocument/2006/relationships/slide" Target="slides/slide42.xml"/><Relationship Id="rId84" Type="http://schemas.openxmlformats.org/officeDocument/2006/relationships/slide" Target="slides/slide58.xml"/><Relationship Id="rId89" Type="http://schemas.openxmlformats.org/officeDocument/2006/relationships/slide" Target="slides/slide63.xml"/><Relationship Id="rId112" Type="http://schemas.openxmlformats.org/officeDocument/2006/relationships/slide" Target="slides/slide86.xml"/><Relationship Id="rId16" Type="http://schemas.openxmlformats.org/officeDocument/2006/relationships/slideMaster" Target="slideMasters/slideMaster16.xml"/><Relationship Id="rId107" Type="http://schemas.openxmlformats.org/officeDocument/2006/relationships/slide" Target="slides/slide81.xml"/><Relationship Id="rId11" Type="http://schemas.openxmlformats.org/officeDocument/2006/relationships/slideMaster" Target="slideMasters/slideMaster11.xml"/><Relationship Id="rId32" Type="http://schemas.openxmlformats.org/officeDocument/2006/relationships/slide" Target="slides/slide6.xml"/><Relationship Id="rId37" Type="http://schemas.openxmlformats.org/officeDocument/2006/relationships/slide" Target="slides/slide11.xml"/><Relationship Id="rId53" Type="http://schemas.openxmlformats.org/officeDocument/2006/relationships/slide" Target="slides/slide27.xml"/><Relationship Id="rId58" Type="http://schemas.openxmlformats.org/officeDocument/2006/relationships/slide" Target="slides/slide32.xml"/><Relationship Id="rId74" Type="http://schemas.openxmlformats.org/officeDocument/2006/relationships/slide" Target="slides/slide48.xml"/><Relationship Id="rId79" Type="http://schemas.openxmlformats.org/officeDocument/2006/relationships/slide" Target="slides/slide53.xml"/><Relationship Id="rId102" Type="http://schemas.openxmlformats.org/officeDocument/2006/relationships/slide" Target="slides/slide76.xml"/><Relationship Id="rId123"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64.xml"/><Relationship Id="rId95" Type="http://schemas.openxmlformats.org/officeDocument/2006/relationships/slide" Target="slides/slide6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slide" Target="slides/slide17.xml"/><Relationship Id="rId48" Type="http://schemas.openxmlformats.org/officeDocument/2006/relationships/slide" Target="slides/slide22.xml"/><Relationship Id="rId56" Type="http://schemas.openxmlformats.org/officeDocument/2006/relationships/slide" Target="slides/slide30.xml"/><Relationship Id="rId64" Type="http://schemas.openxmlformats.org/officeDocument/2006/relationships/slide" Target="slides/slide38.xml"/><Relationship Id="rId69" Type="http://schemas.openxmlformats.org/officeDocument/2006/relationships/slide" Target="slides/slide43.xml"/><Relationship Id="rId77" Type="http://schemas.openxmlformats.org/officeDocument/2006/relationships/slide" Target="slides/slide51.xml"/><Relationship Id="rId100" Type="http://schemas.openxmlformats.org/officeDocument/2006/relationships/slide" Target="slides/slide74.xml"/><Relationship Id="rId105" Type="http://schemas.openxmlformats.org/officeDocument/2006/relationships/slide" Target="slides/slide79.xml"/><Relationship Id="rId113" Type="http://schemas.openxmlformats.org/officeDocument/2006/relationships/slide" Target="slides/slide87.xml"/><Relationship Id="rId118" Type="http://schemas.openxmlformats.org/officeDocument/2006/relationships/slide" Target="slides/slide92.xml"/><Relationship Id="rId12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80" Type="http://schemas.openxmlformats.org/officeDocument/2006/relationships/slide" Target="slides/slide54.xml"/><Relationship Id="rId85" Type="http://schemas.openxmlformats.org/officeDocument/2006/relationships/slide" Target="slides/slide59.xml"/><Relationship Id="rId93" Type="http://schemas.openxmlformats.org/officeDocument/2006/relationships/slide" Target="slides/slide67.xml"/><Relationship Id="rId98" Type="http://schemas.openxmlformats.org/officeDocument/2006/relationships/slide" Target="slides/slide72.xml"/><Relationship Id="rId121"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59" Type="http://schemas.openxmlformats.org/officeDocument/2006/relationships/slide" Target="slides/slide33.xml"/><Relationship Id="rId67" Type="http://schemas.openxmlformats.org/officeDocument/2006/relationships/slide" Target="slides/slide41.xml"/><Relationship Id="rId103" Type="http://schemas.openxmlformats.org/officeDocument/2006/relationships/slide" Target="slides/slide77.xml"/><Relationship Id="rId108" Type="http://schemas.openxmlformats.org/officeDocument/2006/relationships/slide" Target="slides/slide82.xml"/><Relationship Id="rId116" Type="http://schemas.openxmlformats.org/officeDocument/2006/relationships/slide" Target="slides/slide90.xml"/><Relationship Id="rId124"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15.xml"/><Relationship Id="rId54" Type="http://schemas.openxmlformats.org/officeDocument/2006/relationships/slide" Target="slides/slide28.xml"/><Relationship Id="rId62" Type="http://schemas.openxmlformats.org/officeDocument/2006/relationships/slide" Target="slides/slide36.xml"/><Relationship Id="rId70" Type="http://schemas.openxmlformats.org/officeDocument/2006/relationships/slide" Target="slides/slide44.xml"/><Relationship Id="rId75" Type="http://schemas.openxmlformats.org/officeDocument/2006/relationships/slide" Target="slides/slide49.xml"/><Relationship Id="rId83" Type="http://schemas.openxmlformats.org/officeDocument/2006/relationships/slide" Target="slides/slide57.xml"/><Relationship Id="rId88" Type="http://schemas.openxmlformats.org/officeDocument/2006/relationships/slide" Target="slides/slide62.xml"/><Relationship Id="rId91" Type="http://schemas.openxmlformats.org/officeDocument/2006/relationships/slide" Target="slides/slide65.xml"/><Relationship Id="rId96" Type="http://schemas.openxmlformats.org/officeDocument/2006/relationships/slide" Target="slides/slide70.xml"/><Relationship Id="rId111" Type="http://schemas.openxmlformats.org/officeDocument/2006/relationships/slide" Target="slides/slide8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106" Type="http://schemas.openxmlformats.org/officeDocument/2006/relationships/slide" Target="slides/slide80.xml"/><Relationship Id="rId114" Type="http://schemas.openxmlformats.org/officeDocument/2006/relationships/slide" Target="slides/slide88.xml"/><Relationship Id="rId119" Type="http://schemas.openxmlformats.org/officeDocument/2006/relationships/slide" Target="slides/slide93.xml"/><Relationship Id="rId127"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slide" Target="slides/slide39.xml"/><Relationship Id="rId73" Type="http://schemas.openxmlformats.org/officeDocument/2006/relationships/slide" Target="slides/slide47.xml"/><Relationship Id="rId78" Type="http://schemas.openxmlformats.org/officeDocument/2006/relationships/slide" Target="slides/slide52.xml"/><Relationship Id="rId81" Type="http://schemas.openxmlformats.org/officeDocument/2006/relationships/slide" Target="slides/slide55.xml"/><Relationship Id="rId86" Type="http://schemas.openxmlformats.org/officeDocument/2006/relationships/slide" Target="slides/slide60.xml"/><Relationship Id="rId94" Type="http://schemas.openxmlformats.org/officeDocument/2006/relationships/slide" Target="slides/slide68.xml"/><Relationship Id="rId99" Type="http://schemas.openxmlformats.org/officeDocument/2006/relationships/slide" Target="slides/slide73.xml"/><Relationship Id="rId101" Type="http://schemas.openxmlformats.org/officeDocument/2006/relationships/slide" Target="slides/slide75.xml"/><Relationship Id="rId122"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3.xml"/><Relationship Id="rId109" Type="http://schemas.openxmlformats.org/officeDocument/2006/relationships/slide" Target="slides/slide83.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97" Type="http://schemas.openxmlformats.org/officeDocument/2006/relationships/slide" Target="slides/slide71.xml"/><Relationship Id="rId104" Type="http://schemas.openxmlformats.org/officeDocument/2006/relationships/slide" Target="slides/slide78.xml"/><Relationship Id="rId120" Type="http://schemas.openxmlformats.org/officeDocument/2006/relationships/slide" Target="slides/slide94.xml"/><Relationship Id="rId125"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45.xml"/><Relationship Id="rId92"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3.xml"/><Relationship Id="rId24" Type="http://schemas.openxmlformats.org/officeDocument/2006/relationships/slideMaster" Target="slideMasters/slideMaster24.xml"/><Relationship Id="rId40" Type="http://schemas.openxmlformats.org/officeDocument/2006/relationships/slide" Target="slides/slide14.xml"/><Relationship Id="rId45" Type="http://schemas.openxmlformats.org/officeDocument/2006/relationships/slide" Target="slides/slide19.xml"/><Relationship Id="rId66" Type="http://schemas.openxmlformats.org/officeDocument/2006/relationships/slide" Target="slides/slide40.xml"/><Relationship Id="rId87" Type="http://schemas.openxmlformats.org/officeDocument/2006/relationships/slide" Target="slides/slide61.xml"/><Relationship Id="rId110" Type="http://schemas.openxmlformats.org/officeDocument/2006/relationships/slide" Target="slides/slide84.xml"/><Relationship Id="rId115" Type="http://schemas.openxmlformats.org/officeDocument/2006/relationships/slide" Target="slides/slide89.xml"/><Relationship Id="rId61" Type="http://schemas.openxmlformats.org/officeDocument/2006/relationships/slide" Target="slides/slide35.xml"/><Relationship Id="rId82" Type="http://schemas.openxmlformats.org/officeDocument/2006/relationships/slide" Target="slides/slide5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Enrolled</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cat>
            <c:strRef>
              <c:f>Sheet1!$A$2:$A$7</c:f>
              <c:strCache>
                <c:ptCount val="6"/>
                <c:pt idx="0">
                  <c:v>ABE Level 3</c:v>
                </c:pt>
                <c:pt idx="1">
                  <c:v>ABE Level 2</c:v>
                </c:pt>
                <c:pt idx="2">
                  <c:v>ABE Level 4</c:v>
                </c:pt>
                <c:pt idx="3">
                  <c:v>ABE Level 1</c:v>
                </c:pt>
                <c:pt idx="4">
                  <c:v>ABE Level 5</c:v>
                </c:pt>
                <c:pt idx="5">
                  <c:v>ABE Level 6</c:v>
                </c:pt>
              </c:strCache>
            </c:strRef>
          </c:cat>
          <c:val>
            <c:numRef>
              <c:f>Sheet1!$B$2:$B$7</c:f>
              <c:numCache>
                <c:formatCode>General</c:formatCode>
                <c:ptCount val="6"/>
                <c:pt idx="0">
                  <c:v>2157</c:v>
                </c:pt>
                <c:pt idx="1">
                  <c:v>2132</c:v>
                </c:pt>
                <c:pt idx="2">
                  <c:v>1063</c:v>
                </c:pt>
                <c:pt idx="3">
                  <c:v>444</c:v>
                </c:pt>
                <c:pt idx="4">
                  <c:v>270</c:v>
                </c:pt>
                <c:pt idx="5">
                  <c:v>140</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3600" dirty="0" smtClean="0">
                <a:solidFill>
                  <a:srgbClr val="FFC000"/>
                </a:solidFill>
              </a:rPr>
              <a:t>NRS ABE LEVEL</a:t>
            </a:r>
            <a:r>
              <a:rPr lang="en-US" sz="3600" baseline="0" dirty="0" smtClean="0">
                <a:solidFill>
                  <a:srgbClr val="FFC000"/>
                </a:solidFill>
              </a:rPr>
              <a:t>S 1-6 </a:t>
            </a:r>
            <a:r>
              <a:rPr lang="en-US" sz="3600" baseline="0" dirty="0" smtClean="0"/>
              <a:t>– PROGRAM YEAR</a:t>
            </a:r>
          </a:p>
          <a:p>
            <a:pPr>
              <a:defRPr/>
            </a:pPr>
            <a:r>
              <a:rPr lang="en-US" sz="1800" baseline="0" dirty="0" smtClean="0"/>
              <a:t>                                                       </a:t>
            </a:r>
            <a:r>
              <a:rPr lang="en-US" sz="1800" baseline="0" dirty="0" smtClean="0">
                <a:solidFill>
                  <a:schemeClr val="tx1"/>
                </a:solidFill>
              </a:rPr>
              <a:t>2017-2018 | 2018-2019</a:t>
            </a:r>
          </a:p>
          <a:p>
            <a:pPr>
              <a:defRPr/>
            </a:pPr>
            <a:r>
              <a:rPr lang="en-US" sz="1600" baseline="0" dirty="0" smtClean="0"/>
              <a:t>                                                              </a:t>
            </a:r>
            <a:r>
              <a:rPr lang="en-US" sz="1600" baseline="0" dirty="0" smtClean="0">
                <a:solidFill>
                  <a:srgbClr val="FFC000"/>
                </a:solidFill>
              </a:rPr>
              <a:t>9.26.18	     9.28.18</a:t>
            </a:r>
            <a:endParaRPr lang="en-US" sz="1600" dirty="0">
              <a:solidFill>
                <a:srgbClr val="FFC000"/>
              </a:solidFill>
            </a:endParaRPr>
          </a:p>
        </c:rich>
      </c:tx>
      <c:layout>
        <c:manualLayout>
          <c:xMode val="edge"/>
          <c:yMode val="edge"/>
          <c:x val="0.10952967161955794"/>
          <c:y val="3.2516888648160977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Sheet1!$B$1</c:f>
              <c:strCache>
                <c:ptCount val="1"/>
                <c:pt idx="0">
                  <c:v>2017-2018</c:v>
                </c:pt>
              </c:strCache>
            </c:strRef>
          </c:tx>
          <c:spPr>
            <a:solidFill>
              <a:schemeClr val="accent1"/>
            </a:solidFill>
            <a:ln>
              <a:noFill/>
            </a:ln>
            <a:effectLst/>
            <a:sp3d/>
          </c:spPr>
          <c:invertIfNegative val="0"/>
          <c:cat>
            <c:strRef>
              <c:f>Sheet1!$A$2:$A$7</c:f>
              <c:strCache>
                <c:ptCount val="6"/>
                <c:pt idx="0">
                  <c:v>ABE Level 1</c:v>
                </c:pt>
                <c:pt idx="1">
                  <c:v>ABE Level 2</c:v>
                </c:pt>
                <c:pt idx="2">
                  <c:v>ABE Level 3</c:v>
                </c:pt>
                <c:pt idx="3">
                  <c:v>ABE Level 4</c:v>
                </c:pt>
                <c:pt idx="4">
                  <c:v>ABE Level 5</c:v>
                </c:pt>
                <c:pt idx="5">
                  <c:v>ABE Level 6</c:v>
                </c:pt>
              </c:strCache>
            </c:strRef>
          </c:cat>
          <c:val>
            <c:numRef>
              <c:f>Sheet1!$B$2:$B$7</c:f>
              <c:numCache>
                <c:formatCode>0%</c:formatCode>
                <c:ptCount val="6"/>
                <c:pt idx="0">
                  <c:v>0.01</c:v>
                </c:pt>
                <c:pt idx="1">
                  <c:v>0.13</c:v>
                </c:pt>
                <c:pt idx="2">
                  <c:v>0.3</c:v>
                </c:pt>
                <c:pt idx="3">
                  <c:v>0.32</c:v>
                </c:pt>
                <c:pt idx="4">
                  <c:v>0.14000000000000001</c:v>
                </c:pt>
                <c:pt idx="5">
                  <c:v>0.1</c:v>
                </c:pt>
              </c:numCache>
            </c:numRef>
          </c:val>
        </c:ser>
        <c:ser>
          <c:idx val="1"/>
          <c:order val="1"/>
          <c:tx>
            <c:strRef>
              <c:f>Sheet1!$C$1</c:f>
              <c:strCache>
                <c:ptCount val="1"/>
                <c:pt idx="0">
                  <c:v>2018-2019</c:v>
                </c:pt>
              </c:strCache>
            </c:strRef>
          </c:tx>
          <c:spPr>
            <a:solidFill>
              <a:schemeClr val="accent2"/>
            </a:solidFill>
            <a:ln>
              <a:noFill/>
            </a:ln>
            <a:effectLst/>
            <a:sp3d/>
          </c:spPr>
          <c:invertIfNegative val="0"/>
          <c:cat>
            <c:strRef>
              <c:f>Sheet1!$A$2:$A$7</c:f>
              <c:strCache>
                <c:ptCount val="6"/>
                <c:pt idx="0">
                  <c:v>ABE Level 1</c:v>
                </c:pt>
                <c:pt idx="1">
                  <c:v>ABE Level 2</c:v>
                </c:pt>
                <c:pt idx="2">
                  <c:v>ABE Level 3</c:v>
                </c:pt>
                <c:pt idx="3">
                  <c:v>ABE Level 4</c:v>
                </c:pt>
                <c:pt idx="4">
                  <c:v>ABE Level 5</c:v>
                </c:pt>
                <c:pt idx="5">
                  <c:v>ABE Level 6</c:v>
                </c:pt>
              </c:strCache>
            </c:strRef>
          </c:cat>
          <c:val>
            <c:numRef>
              <c:f>Sheet1!$C$2:$C$7</c:f>
              <c:numCache>
                <c:formatCode>0%</c:formatCode>
                <c:ptCount val="6"/>
                <c:pt idx="0">
                  <c:v>7.0000000000000007E-2</c:v>
                </c:pt>
                <c:pt idx="1">
                  <c:v>0.34</c:v>
                </c:pt>
                <c:pt idx="2">
                  <c:v>0.35</c:v>
                </c:pt>
                <c:pt idx="3">
                  <c:v>0.17</c:v>
                </c:pt>
                <c:pt idx="4">
                  <c:v>0.05</c:v>
                </c:pt>
                <c:pt idx="5">
                  <c:v>0.02</c:v>
                </c:pt>
              </c:numCache>
            </c:numRef>
          </c:val>
        </c:ser>
        <c:dLbls>
          <c:showLegendKey val="0"/>
          <c:showVal val="0"/>
          <c:showCatName val="0"/>
          <c:showSerName val="0"/>
          <c:showPercent val="0"/>
          <c:showBubbleSize val="0"/>
        </c:dLbls>
        <c:gapWidth val="150"/>
        <c:shape val="box"/>
        <c:axId val="207258824"/>
        <c:axId val="207257648"/>
        <c:axId val="211635192"/>
      </c:bar3DChart>
      <c:catAx>
        <c:axId val="20725882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7257648"/>
        <c:crosses val="autoZero"/>
        <c:auto val="1"/>
        <c:lblAlgn val="ctr"/>
        <c:lblOffset val="100"/>
        <c:noMultiLvlLbl val="0"/>
      </c:catAx>
      <c:valAx>
        <c:axId val="2072576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7258824"/>
        <c:crosses val="autoZero"/>
        <c:crossBetween val="between"/>
      </c:valAx>
      <c:serAx>
        <c:axId val="211635192"/>
        <c:scaling>
          <c:orientation val="minMax"/>
        </c:scaling>
        <c:delete val="0"/>
        <c:axPos val="b"/>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7257648"/>
        <c:crosses val="autoZero"/>
      </c:ser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B2A15F-3113-4E19-82A2-3EFFC4D8E17D}" type="doc">
      <dgm:prSet loTypeId="urn:microsoft.com/office/officeart/2009/3/layout/PlusandMinus" loCatId="relationship" qsTypeId="urn:microsoft.com/office/officeart/2005/8/quickstyle/simple1" qsCatId="simple" csTypeId="urn:microsoft.com/office/officeart/2005/8/colors/colorful5" csCatId="colorful" phldr="1"/>
      <dgm:spPr/>
      <dgm:t>
        <a:bodyPr/>
        <a:lstStyle/>
        <a:p>
          <a:endParaRPr lang="en-US"/>
        </a:p>
      </dgm:t>
    </dgm:pt>
    <dgm:pt modelId="{7723EA2F-63F3-4A26-B14E-DC88A6C91183}">
      <dgm:prSet phldrT="[Text]" custT="1"/>
      <dgm:spPr/>
      <dgm:t>
        <a:bodyPr/>
        <a:lstStyle/>
        <a:p>
          <a:pPr algn="l">
            <a:lnSpc>
              <a:spcPct val="100000"/>
            </a:lnSpc>
            <a:spcAft>
              <a:spcPts val="0"/>
            </a:spcAft>
          </a:pPr>
          <a:r>
            <a:rPr lang="en-US" sz="1000" dirty="0" smtClean="0">
              <a:solidFill>
                <a:schemeClr val="bg1"/>
              </a:solidFill>
            </a:rPr>
            <a:t>           7.31.17</a:t>
          </a:r>
        </a:p>
        <a:p>
          <a:pPr algn="l">
            <a:lnSpc>
              <a:spcPct val="100000"/>
            </a:lnSpc>
            <a:spcAft>
              <a:spcPts val="0"/>
            </a:spcAft>
          </a:pPr>
          <a:r>
            <a:rPr lang="en-US" sz="1800" dirty="0" smtClean="0">
              <a:solidFill>
                <a:schemeClr val="bg1"/>
              </a:solidFill>
            </a:rPr>
            <a:t>2016-2017 </a:t>
          </a:r>
        </a:p>
        <a:p>
          <a:pPr algn="l">
            <a:lnSpc>
              <a:spcPct val="100000"/>
            </a:lnSpc>
            <a:spcAft>
              <a:spcPts val="0"/>
            </a:spcAft>
          </a:pPr>
          <a:r>
            <a:rPr lang="en-US" sz="1800" dirty="0" smtClean="0">
              <a:solidFill>
                <a:schemeClr val="bg1"/>
              </a:solidFill>
            </a:rPr>
            <a:t>NRS </a:t>
          </a:r>
          <a:r>
            <a:rPr lang="en-US" sz="1800" b="1" dirty="0" smtClean="0">
              <a:solidFill>
                <a:schemeClr val="bg1"/>
              </a:solidFill>
            </a:rPr>
            <a:t>Table 4C</a:t>
          </a:r>
          <a:r>
            <a:rPr lang="en-US" sz="1800" dirty="0" smtClean="0">
              <a:solidFill>
                <a:schemeClr val="bg1"/>
              </a:solidFill>
            </a:rPr>
            <a:t> Column H</a:t>
          </a:r>
        </a:p>
        <a:p>
          <a:pPr algn="l">
            <a:lnSpc>
              <a:spcPct val="100000"/>
            </a:lnSpc>
            <a:spcAft>
              <a:spcPts val="0"/>
            </a:spcAft>
          </a:pPr>
          <a:endParaRPr lang="en-US" sz="900" dirty="0" smtClean="0">
            <a:solidFill>
              <a:schemeClr val="bg1"/>
            </a:solidFill>
          </a:endParaRPr>
        </a:p>
        <a:p>
          <a:pPr algn="l">
            <a:lnSpc>
              <a:spcPct val="90000"/>
            </a:lnSpc>
            <a:spcAft>
              <a:spcPct val="35000"/>
            </a:spcAft>
          </a:pPr>
          <a:r>
            <a:rPr lang="en-US" sz="3600" b="1" dirty="0" smtClean="0">
              <a:solidFill>
                <a:schemeClr val="bg1"/>
              </a:solidFill>
            </a:rPr>
            <a:t>64.96%</a:t>
          </a:r>
          <a:endParaRPr lang="en-US" sz="3600" b="1" dirty="0">
            <a:solidFill>
              <a:schemeClr val="bg1"/>
            </a:solidFill>
          </a:endParaRPr>
        </a:p>
      </dgm:t>
    </dgm:pt>
    <dgm:pt modelId="{C3F87861-5C65-47F1-8369-10D90BB361FE}" type="parTrans" cxnId="{BBC72764-1731-454D-8AE9-78003009C8B7}">
      <dgm:prSet/>
      <dgm:spPr/>
      <dgm:t>
        <a:bodyPr/>
        <a:lstStyle/>
        <a:p>
          <a:endParaRPr lang="en-US"/>
        </a:p>
      </dgm:t>
    </dgm:pt>
    <dgm:pt modelId="{F944E16B-A0D2-4069-AA1A-D0AEEC63DC09}" type="sibTrans" cxnId="{BBC72764-1731-454D-8AE9-78003009C8B7}">
      <dgm:prSet/>
      <dgm:spPr/>
      <dgm:t>
        <a:bodyPr/>
        <a:lstStyle/>
        <a:p>
          <a:endParaRPr lang="en-US"/>
        </a:p>
      </dgm:t>
    </dgm:pt>
    <dgm:pt modelId="{64336E56-DBB8-49D3-8A5C-C46EC08435E7}">
      <dgm:prSet phldrT="[Text]" custT="1"/>
      <dgm:spPr/>
      <dgm:t>
        <a:bodyPr/>
        <a:lstStyle/>
        <a:p>
          <a:pPr algn="l">
            <a:lnSpc>
              <a:spcPct val="100000"/>
            </a:lnSpc>
            <a:spcAft>
              <a:spcPts val="0"/>
            </a:spcAft>
          </a:pPr>
          <a:r>
            <a:rPr lang="en-US" sz="1000" dirty="0" smtClean="0">
              <a:solidFill>
                <a:schemeClr val="bg1"/>
              </a:solidFill>
            </a:rPr>
            <a:t>                 8.30.18  </a:t>
          </a:r>
        </a:p>
        <a:p>
          <a:pPr algn="l">
            <a:lnSpc>
              <a:spcPct val="100000"/>
            </a:lnSpc>
            <a:spcAft>
              <a:spcPts val="0"/>
            </a:spcAft>
          </a:pPr>
          <a:r>
            <a:rPr lang="en-US" sz="1800" dirty="0" smtClean="0">
              <a:solidFill>
                <a:schemeClr val="bg1"/>
              </a:solidFill>
            </a:rPr>
            <a:t>   2017-2018</a:t>
          </a:r>
        </a:p>
        <a:p>
          <a:pPr algn="l">
            <a:lnSpc>
              <a:spcPct val="100000"/>
            </a:lnSpc>
            <a:spcAft>
              <a:spcPts val="0"/>
            </a:spcAft>
          </a:pPr>
          <a:r>
            <a:rPr lang="en-US" sz="1800" dirty="0" smtClean="0">
              <a:solidFill>
                <a:schemeClr val="bg1"/>
              </a:solidFill>
            </a:rPr>
            <a:t>NRS  </a:t>
          </a:r>
          <a:r>
            <a:rPr lang="en-US" sz="1800" b="1" dirty="0" smtClean="0">
              <a:solidFill>
                <a:schemeClr val="bg1"/>
              </a:solidFill>
            </a:rPr>
            <a:t>Table 4C</a:t>
          </a:r>
        </a:p>
        <a:p>
          <a:pPr algn="l">
            <a:lnSpc>
              <a:spcPct val="100000"/>
            </a:lnSpc>
            <a:spcAft>
              <a:spcPts val="0"/>
            </a:spcAft>
          </a:pPr>
          <a:r>
            <a:rPr lang="en-US" sz="1800" dirty="0" smtClean="0">
              <a:solidFill>
                <a:schemeClr val="bg1"/>
              </a:solidFill>
            </a:rPr>
            <a:t>   Column H</a:t>
          </a:r>
        </a:p>
        <a:p>
          <a:pPr algn="l">
            <a:lnSpc>
              <a:spcPct val="100000"/>
            </a:lnSpc>
            <a:spcAft>
              <a:spcPts val="0"/>
            </a:spcAft>
          </a:pPr>
          <a:endParaRPr lang="en-US" sz="800" dirty="0" smtClean="0">
            <a:solidFill>
              <a:schemeClr val="bg1"/>
            </a:solidFill>
          </a:endParaRPr>
        </a:p>
        <a:p>
          <a:pPr algn="l">
            <a:lnSpc>
              <a:spcPct val="90000"/>
            </a:lnSpc>
            <a:spcAft>
              <a:spcPct val="35000"/>
            </a:spcAft>
          </a:pPr>
          <a:r>
            <a:rPr lang="en-US" sz="2700" b="1" dirty="0" smtClean="0">
              <a:solidFill>
                <a:schemeClr val="bg1"/>
              </a:solidFill>
            </a:rPr>
            <a:t> </a:t>
          </a:r>
          <a:r>
            <a:rPr lang="en-US" sz="3600" b="1" dirty="0" smtClean="0">
              <a:solidFill>
                <a:schemeClr val="bg1"/>
              </a:solidFill>
            </a:rPr>
            <a:t>70.99%</a:t>
          </a:r>
          <a:endParaRPr lang="en-US" sz="3600" b="1" dirty="0">
            <a:solidFill>
              <a:schemeClr val="bg1"/>
            </a:solidFill>
          </a:endParaRPr>
        </a:p>
      </dgm:t>
    </dgm:pt>
    <dgm:pt modelId="{EBEF958E-103A-4337-85D4-C7CB4DACDDD1}" type="parTrans" cxnId="{BE6A88BA-1140-4AC5-B6ED-5139732D0188}">
      <dgm:prSet/>
      <dgm:spPr/>
      <dgm:t>
        <a:bodyPr/>
        <a:lstStyle/>
        <a:p>
          <a:endParaRPr lang="en-US"/>
        </a:p>
      </dgm:t>
    </dgm:pt>
    <dgm:pt modelId="{B6C51A5E-943C-48E1-8EB0-2855183A5B22}" type="sibTrans" cxnId="{BE6A88BA-1140-4AC5-B6ED-5139732D0188}">
      <dgm:prSet/>
      <dgm:spPr/>
      <dgm:t>
        <a:bodyPr/>
        <a:lstStyle/>
        <a:p>
          <a:endParaRPr lang="en-US"/>
        </a:p>
      </dgm:t>
    </dgm:pt>
    <dgm:pt modelId="{9DFC52B1-70A1-48D0-8FD5-471E9F512266}" type="pres">
      <dgm:prSet presAssocID="{F9B2A15F-3113-4E19-82A2-3EFFC4D8E17D}" presName="Name0" presStyleCnt="0">
        <dgm:presLayoutVars>
          <dgm:chMax val="2"/>
          <dgm:chPref val="2"/>
          <dgm:dir/>
          <dgm:animOne/>
          <dgm:resizeHandles val="exact"/>
        </dgm:presLayoutVars>
      </dgm:prSet>
      <dgm:spPr/>
      <dgm:t>
        <a:bodyPr/>
        <a:lstStyle/>
        <a:p>
          <a:endParaRPr lang="en-US"/>
        </a:p>
      </dgm:t>
    </dgm:pt>
    <dgm:pt modelId="{1139993C-9A3E-4366-A905-DF1CFB25CABA}" type="pres">
      <dgm:prSet presAssocID="{F9B2A15F-3113-4E19-82A2-3EFFC4D8E17D}" presName="Background" presStyleLbl="bgImgPlace1" presStyleIdx="0" presStyleCnt="1" custLinFactNeighborX="239" custLinFactNeighborY="2636"/>
      <dgm:spPr/>
    </dgm:pt>
    <dgm:pt modelId="{B404C3DF-79E0-4C9A-A048-F0D05DD95B48}" type="pres">
      <dgm:prSet presAssocID="{F9B2A15F-3113-4E19-82A2-3EFFC4D8E17D}" presName="ParentText1" presStyleLbl="revTx" presStyleIdx="0" presStyleCnt="2" custLinFactNeighborX="-1512" custLinFactNeighborY="5499">
        <dgm:presLayoutVars>
          <dgm:chMax val="0"/>
          <dgm:chPref val="0"/>
          <dgm:bulletEnabled val="1"/>
        </dgm:presLayoutVars>
      </dgm:prSet>
      <dgm:spPr/>
      <dgm:t>
        <a:bodyPr/>
        <a:lstStyle/>
        <a:p>
          <a:endParaRPr lang="en-US"/>
        </a:p>
      </dgm:t>
    </dgm:pt>
    <dgm:pt modelId="{F9F78860-5E21-4BE5-86BF-2D4E45B45C8A}" type="pres">
      <dgm:prSet presAssocID="{F9B2A15F-3113-4E19-82A2-3EFFC4D8E17D}" presName="ParentText2" presStyleLbl="revTx" presStyleIdx="1" presStyleCnt="2" custScaleX="109150" custLinFactNeighborX="1236" custLinFactNeighborY="5499">
        <dgm:presLayoutVars>
          <dgm:chMax val="0"/>
          <dgm:chPref val="0"/>
          <dgm:bulletEnabled val="1"/>
        </dgm:presLayoutVars>
      </dgm:prSet>
      <dgm:spPr/>
      <dgm:t>
        <a:bodyPr/>
        <a:lstStyle/>
        <a:p>
          <a:endParaRPr lang="en-US"/>
        </a:p>
      </dgm:t>
    </dgm:pt>
    <dgm:pt modelId="{250BFB7F-2AC0-42D0-93E5-CAC2B552A472}" type="pres">
      <dgm:prSet presAssocID="{F9B2A15F-3113-4E19-82A2-3EFFC4D8E17D}" presName="Plus" presStyleLbl="alignNode1" presStyleIdx="0" presStyleCnt="2" custLinFactX="200000" custLinFactNeighborX="257898" custLinFactNeighborY="4555"/>
      <dgm:spPr/>
    </dgm:pt>
    <dgm:pt modelId="{B735712E-2DC8-47C2-9294-3F5A9DB7E005}" type="pres">
      <dgm:prSet presAssocID="{F9B2A15F-3113-4E19-82A2-3EFFC4D8E17D}" presName="Minus" presStyleLbl="alignNode1" presStyleIdx="1" presStyleCnt="2" custLinFactX="-200000" custLinFactNeighborX="-268648" custLinFactNeighborY="-24278"/>
      <dgm:spPr>
        <a:solidFill>
          <a:srgbClr val="FFC000"/>
        </a:solidFill>
      </dgm:spPr>
    </dgm:pt>
    <dgm:pt modelId="{F7D41B6D-B56F-4F23-9FBC-E33399688F30}" type="pres">
      <dgm:prSet presAssocID="{F9B2A15F-3113-4E19-82A2-3EFFC4D8E17D}" presName="Divider" presStyleLbl="parChTrans1D1" presStyleIdx="0" presStyleCnt="1" custLinFactX="-17000000" custLinFactNeighborX="-17057582" custLinFactNeighborY="30"/>
      <dgm:spPr/>
    </dgm:pt>
  </dgm:ptLst>
  <dgm:cxnLst>
    <dgm:cxn modelId="{BBC72764-1731-454D-8AE9-78003009C8B7}" srcId="{F9B2A15F-3113-4E19-82A2-3EFFC4D8E17D}" destId="{7723EA2F-63F3-4A26-B14E-DC88A6C91183}" srcOrd="0" destOrd="0" parTransId="{C3F87861-5C65-47F1-8369-10D90BB361FE}" sibTransId="{F944E16B-A0D2-4069-AA1A-D0AEEC63DC09}"/>
    <dgm:cxn modelId="{BE6A88BA-1140-4AC5-B6ED-5139732D0188}" srcId="{F9B2A15F-3113-4E19-82A2-3EFFC4D8E17D}" destId="{64336E56-DBB8-49D3-8A5C-C46EC08435E7}" srcOrd="1" destOrd="0" parTransId="{EBEF958E-103A-4337-85D4-C7CB4DACDDD1}" sibTransId="{B6C51A5E-943C-48E1-8EB0-2855183A5B22}"/>
    <dgm:cxn modelId="{BD3B11F1-EB5C-42BA-B481-E0F56CD6079E}" type="presOf" srcId="{7723EA2F-63F3-4A26-B14E-DC88A6C91183}" destId="{B404C3DF-79E0-4C9A-A048-F0D05DD95B48}" srcOrd="0" destOrd="0" presId="urn:microsoft.com/office/officeart/2009/3/layout/PlusandMinus"/>
    <dgm:cxn modelId="{88A08C03-0950-4DAF-96AA-CFAD1AFC85EE}" type="presOf" srcId="{64336E56-DBB8-49D3-8A5C-C46EC08435E7}" destId="{F9F78860-5E21-4BE5-86BF-2D4E45B45C8A}" srcOrd="0" destOrd="0" presId="urn:microsoft.com/office/officeart/2009/3/layout/PlusandMinus"/>
    <dgm:cxn modelId="{FCBFC836-54D2-49BA-BC97-CAA8C538084D}" type="presOf" srcId="{F9B2A15F-3113-4E19-82A2-3EFFC4D8E17D}" destId="{9DFC52B1-70A1-48D0-8FD5-471E9F512266}" srcOrd="0" destOrd="0" presId="urn:microsoft.com/office/officeart/2009/3/layout/PlusandMinus"/>
    <dgm:cxn modelId="{1BABE6D3-814A-4F58-AE7F-C8917A441246}" type="presParOf" srcId="{9DFC52B1-70A1-48D0-8FD5-471E9F512266}" destId="{1139993C-9A3E-4366-A905-DF1CFB25CABA}" srcOrd="0" destOrd="0" presId="urn:microsoft.com/office/officeart/2009/3/layout/PlusandMinus"/>
    <dgm:cxn modelId="{3488A225-0C89-41BE-ABC7-6F5A9B913F41}" type="presParOf" srcId="{9DFC52B1-70A1-48D0-8FD5-471E9F512266}" destId="{B404C3DF-79E0-4C9A-A048-F0D05DD95B48}" srcOrd="1" destOrd="0" presId="urn:microsoft.com/office/officeart/2009/3/layout/PlusandMinus"/>
    <dgm:cxn modelId="{14FD960C-0C43-41E8-9ADF-F53F00B806E0}" type="presParOf" srcId="{9DFC52B1-70A1-48D0-8FD5-471E9F512266}" destId="{F9F78860-5E21-4BE5-86BF-2D4E45B45C8A}" srcOrd="2" destOrd="0" presId="urn:microsoft.com/office/officeart/2009/3/layout/PlusandMinus"/>
    <dgm:cxn modelId="{9360B836-3774-44C2-8092-D9D4A68340E5}" type="presParOf" srcId="{9DFC52B1-70A1-48D0-8FD5-471E9F512266}" destId="{250BFB7F-2AC0-42D0-93E5-CAC2B552A472}" srcOrd="3" destOrd="0" presId="urn:microsoft.com/office/officeart/2009/3/layout/PlusandMinus"/>
    <dgm:cxn modelId="{DCBB3DFF-F2D3-4D3C-81C0-D7882944E6B6}" type="presParOf" srcId="{9DFC52B1-70A1-48D0-8FD5-471E9F512266}" destId="{B735712E-2DC8-47C2-9294-3F5A9DB7E005}" srcOrd="4" destOrd="0" presId="urn:microsoft.com/office/officeart/2009/3/layout/PlusandMinus"/>
    <dgm:cxn modelId="{6491C1D4-B0D1-470B-AFD8-4205C76E3CA4}" type="presParOf" srcId="{9DFC52B1-70A1-48D0-8FD5-471E9F512266}" destId="{F7D41B6D-B56F-4F23-9FBC-E33399688F30}" srcOrd="5" destOrd="0" presId="urn:microsoft.com/office/officeart/2009/3/layout/PlusandMinus"/>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39993C-9A3E-4366-A905-DF1CFB25CABA}">
      <dsp:nvSpPr>
        <dsp:cNvPr id="0" name=""/>
        <dsp:cNvSpPr/>
      </dsp:nvSpPr>
      <dsp:spPr>
        <a:xfrm>
          <a:off x="438616" y="740208"/>
          <a:ext cx="4144211" cy="2141703"/>
        </a:xfrm>
        <a:prstGeom prst="rect">
          <a:avLst/>
        </a:prstGeom>
        <a:solidFill>
          <a:schemeClr val="accent5">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04C3DF-79E0-4C9A-A048-F0D05DD95B48}">
      <dsp:nvSpPr>
        <dsp:cNvPr id="0" name=""/>
        <dsp:cNvSpPr/>
      </dsp:nvSpPr>
      <dsp:spPr>
        <a:xfrm>
          <a:off x="523464" y="1034980"/>
          <a:ext cx="1924438" cy="1832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t" anchorCtr="0">
          <a:noAutofit/>
        </a:bodyPr>
        <a:lstStyle/>
        <a:p>
          <a:pPr lvl="0" algn="l" defTabSz="444500">
            <a:lnSpc>
              <a:spcPct val="100000"/>
            </a:lnSpc>
            <a:spcBef>
              <a:spcPct val="0"/>
            </a:spcBef>
            <a:spcAft>
              <a:spcPts val="0"/>
            </a:spcAft>
          </a:pPr>
          <a:r>
            <a:rPr lang="en-US" sz="1000" kern="1200" dirty="0" smtClean="0">
              <a:solidFill>
                <a:schemeClr val="bg1"/>
              </a:solidFill>
            </a:rPr>
            <a:t>           7.31.17</a:t>
          </a:r>
        </a:p>
        <a:p>
          <a:pPr lvl="0" algn="l" defTabSz="444500">
            <a:lnSpc>
              <a:spcPct val="100000"/>
            </a:lnSpc>
            <a:spcBef>
              <a:spcPct val="0"/>
            </a:spcBef>
            <a:spcAft>
              <a:spcPts val="0"/>
            </a:spcAft>
          </a:pPr>
          <a:r>
            <a:rPr lang="en-US" sz="1800" kern="1200" dirty="0" smtClean="0">
              <a:solidFill>
                <a:schemeClr val="bg1"/>
              </a:solidFill>
            </a:rPr>
            <a:t>2016-2017 </a:t>
          </a:r>
        </a:p>
        <a:p>
          <a:pPr lvl="0" algn="l" defTabSz="444500">
            <a:lnSpc>
              <a:spcPct val="100000"/>
            </a:lnSpc>
            <a:spcBef>
              <a:spcPct val="0"/>
            </a:spcBef>
            <a:spcAft>
              <a:spcPts val="0"/>
            </a:spcAft>
          </a:pPr>
          <a:r>
            <a:rPr lang="en-US" sz="1800" kern="1200" dirty="0" smtClean="0">
              <a:solidFill>
                <a:schemeClr val="bg1"/>
              </a:solidFill>
            </a:rPr>
            <a:t>NRS </a:t>
          </a:r>
          <a:r>
            <a:rPr lang="en-US" sz="1800" b="1" kern="1200" dirty="0" smtClean="0">
              <a:solidFill>
                <a:schemeClr val="bg1"/>
              </a:solidFill>
            </a:rPr>
            <a:t>Table 4C</a:t>
          </a:r>
          <a:r>
            <a:rPr lang="en-US" sz="1800" kern="1200" dirty="0" smtClean="0">
              <a:solidFill>
                <a:schemeClr val="bg1"/>
              </a:solidFill>
            </a:rPr>
            <a:t> Column H</a:t>
          </a:r>
        </a:p>
        <a:p>
          <a:pPr lvl="0" algn="l" defTabSz="444500">
            <a:lnSpc>
              <a:spcPct val="100000"/>
            </a:lnSpc>
            <a:spcBef>
              <a:spcPct val="0"/>
            </a:spcBef>
            <a:spcAft>
              <a:spcPts val="0"/>
            </a:spcAft>
          </a:pPr>
          <a:endParaRPr lang="en-US" sz="900" kern="1200" dirty="0" smtClean="0">
            <a:solidFill>
              <a:schemeClr val="bg1"/>
            </a:solidFill>
          </a:endParaRPr>
        </a:p>
        <a:p>
          <a:pPr lvl="0" algn="l" defTabSz="444500">
            <a:lnSpc>
              <a:spcPct val="90000"/>
            </a:lnSpc>
            <a:spcBef>
              <a:spcPct val="0"/>
            </a:spcBef>
            <a:spcAft>
              <a:spcPct val="35000"/>
            </a:spcAft>
          </a:pPr>
          <a:r>
            <a:rPr lang="en-US" sz="3600" b="1" kern="1200" dirty="0" smtClean="0">
              <a:solidFill>
                <a:schemeClr val="bg1"/>
              </a:solidFill>
            </a:rPr>
            <a:t>64.96%</a:t>
          </a:r>
          <a:endParaRPr lang="en-US" sz="3600" b="1" kern="1200" dirty="0">
            <a:solidFill>
              <a:schemeClr val="bg1"/>
            </a:solidFill>
          </a:endParaRPr>
        </a:p>
      </dsp:txBody>
      <dsp:txXfrm>
        <a:off x="523464" y="1034980"/>
        <a:ext cx="1924438" cy="1832201"/>
      </dsp:txXfrm>
    </dsp:sp>
    <dsp:sp modelId="{F9F78860-5E21-4BE5-86BF-2D4E45B45C8A}">
      <dsp:nvSpPr>
        <dsp:cNvPr id="0" name=""/>
        <dsp:cNvSpPr/>
      </dsp:nvSpPr>
      <dsp:spPr>
        <a:xfrm>
          <a:off x="2455614" y="1034980"/>
          <a:ext cx="2100524" cy="1832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t" anchorCtr="0">
          <a:noAutofit/>
        </a:bodyPr>
        <a:lstStyle/>
        <a:p>
          <a:pPr lvl="0" algn="l" defTabSz="444500">
            <a:lnSpc>
              <a:spcPct val="100000"/>
            </a:lnSpc>
            <a:spcBef>
              <a:spcPct val="0"/>
            </a:spcBef>
            <a:spcAft>
              <a:spcPts val="0"/>
            </a:spcAft>
          </a:pPr>
          <a:r>
            <a:rPr lang="en-US" sz="1000" kern="1200" dirty="0" smtClean="0">
              <a:solidFill>
                <a:schemeClr val="bg1"/>
              </a:solidFill>
            </a:rPr>
            <a:t>                 8.30.18  </a:t>
          </a:r>
        </a:p>
        <a:p>
          <a:pPr lvl="0" algn="l" defTabSz="444500">
            <a:lnSpc>
              <a:spcPct val="100000"/>
            </a:lnSpc>
            <a:spcBef>
              <a:spcPct val="0"/>
            </a:spcBef>
            <a:spcAft>
              <a:spcPts val="0"/>
            </a:spcAft>
          </a:pPr>
          <a:r>
            <a:rPr lang="en-US" sz="1800" kern="1200" dirty="0" smtClean="0">
              <a:solidFill>
                <a:schemeClr val="bg1"/>
              </a:solidFill>
            </a:rPr>
            <a:t>   2017-2018</a:t>
          </a:r>
        </a:p>
        <a:p>
          <a:pPr lvl="0" algn="l" defTabSz="444500">
            <a:lnSpc>
              <a:spcPct val="100000"/>
            </a:lnSpc>
            <a:spcBef>
              <a:spcPct val="0"/>
            </a:spcBef>
            <a:spcAft>
              <a:spcPts val="0"/>
            </a:spcAft>
          </a:pPr>
          <a:r>
            <a:rPr lang="en-US" sz="1800" kern="1200" dirty="0" smtClean="0">
              <a:solidFill>
                <a:schemeClr val="bg1"/>
              </a:solidFill>
            </a:rPr>
            <a:t>NRS  </a:t>
          </a:r>
          <a:r>
            <a:rPr lang="en-US" sz="1800" b="1" kern="1200" dirty="0" smtClean="0">
              <a:solidFill>
                <a:schemeClr val="bg1"/>
              </a:solidFill>
            </a:rPr>
            <a:t>Table 4C</a:t>
          </a:r>
        </a:p>
        <a:p>
          <a:pPr lvl="0" algn="l" defTabSz="444500">
            <a:lnSpc>
              <a:spcPct val="100000"/>
            </a:lnSpc>
            <a:spcBef>
              <a:spcPct val="0"/>
            </a:spcBef>
            <a:spcAft>
              <a:spcPts val="0"/>
            </a:spcAft>
          </a:pPr>
          <a:r>
            <a:rPr lang="en-US" sz="1800" kern="1200" dirty="0" smtClean="0">
              <a:solidFill>
                <a:schemeClr val="bg1"/>
              </a:solidFill>
            </a:rPr>
            <a:t>   Column H</a:t>
          </a:r>
        </a:p>
        <a:p>
          <a:pPr lvl="0" algn="l" defTabSz="444500">
            <a:lnSpc>
              <a:spcPct val="100000"/>
            </a:lnSpc>
            <a:spcBef>
              <a:spcPct val="0"/>
            </a:spcBef>
            <a:spcAft>
              <a:spcPts val="0"/>
            </a:spcAft>
          </a:pPr>
          <a:endParaRPr lang="en-US" sz="800" kern="1200" dirty="0" smtClean="0">
            <a:solidFill>
              <a:schemeClr val="bg1"/>
            </a:solidFill>
          </a:endParaRPr>
        </a:p>
        <a:p>
          <a:pPr lvl="0" algn="l" defTabSz="444500">
            <a:lnSpc>
              <a:spcPct val="90000"/>
            </a:lnSpc>
            <a:spcBef>
              <a:spcPct val="0"/>
            </a:spcBef>
            <a:spcAft>
              <a:spcPct val="35000"/>
            </a:spcAft>
          </a:pPr>
          <a:r>
            <a:rPr lang="en-US" sz="2700" b="1" kern="1200" dirty="0" smtClean="0">
              <a:solidFill>
                <a:schemeClr val="bg1"/>
              </a:solidFill>
            </a:rPr>
            <a:t> </a:t>
          </a:r>
          <a:r>
            <a:rPr lang="en-US" sz="3600" b="1" kern="1200" dirty="0" smtClean="0">
              <a:solidFill>
                <a:schemeClr val="bg1"/>
              </a:solidFill>
            </a:rPr>
            <a:t>70.99%</a:t>
          </a:r>
          <a:endParaRPr lang="en-US" sz="3600" b="1" kern="1200" dirty="0">
            <a:solidFill>
              <a:schemeClr val="bg1"/>
            </a:solidFill>
          </a:endParaRPr>
        </a:p>
      </dsp:txBody>
      <dsp:txXfrm>
        <a:off x="2455614" y="1034980"/>
        <a:ext cx="2100524" cy="1832201"/>
      </dsp:txXfrm>
    </dsp:sp>
    <dsp:sp modelId="{250BFB7F-2AC0-42D0-93E5-CAC2B552A472}">
      <dsp:nvSpPr>
        <dsp:cNvPr id="0" name=""/>
        <dsp:cNvSpPr/>
      </dsp:nvSpPr>
      <dsp:spPr>
        <a:xfrm>
          <a:off x="3708005" y="292037"/>
          <a:ext cx="809788" cy="809788"/>
        </a:xfrm>
        <a:prstGeom prst="plus">
          <a:avLst>
            <a:gd name="adj" fmla="val 328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35712E-2DC8-47C2-9294-3F5A9DB7E005}">
      <dsp:nvSpPr>
        <dsp:cNvPr id="0" name=""/>
        <dsp:cNvSpPr/>
      </dsp:nvSpPr>
      <dsp:spPr>
        <a:xfrm>
          <a:off x="429488" y="482960"/>
          <a:ext cx="762153" cy="261183"/>
        </a:xfrm>
        <a:prstGeom prst="rect">
          <a:avLst/>
        </a:prstGeom>
        <a:solidFill>
          <a:srgbClr val="FFC000"/>
        </a:solidFill>
        <a:ln w="12700" cap="flat" cmpd="sng" algn="ctr">
          <a:solidFill>
            <a:schemeClr val="accent5">
              <a:hueOff val="-7353344"/>
              <a:satOff val="-10228"/>
              <a:lumOff val="-392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D41B6D-B56F-4F23-9FBC-E33399688F30}">
      <dsp:nvSpPr>
        <dsp:cNvPr id="0" name=""/>
        <dsp:cNvSpPr/>
      </dsp:nvSpPr>
      <dsp:spPr>
        <a:xfrm>
          <a:off x="2338585" y="938670"/>
          <a:ext cx="476" cy="1749928"/>
        </a:xfrm>
        <a:prstGeom prst="line">
          <a:avLst/>
        </a:pr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drawings/drawing1.xml><?xml version="1.0" encoding="utf-8"?>
<c:userShapes xmlns:c="http://schemas.openxmlformats.org/drawingml/2006/chart">
  <cdr:relSizeAnchor xmlns:cdr="http://schemas.openxmlformats.org/drawingml/2006/chartDrawing">
    <cdr:from>
      <cdr:x>0.35851</cdr:x>
      <cdr:y>0.59328</cdr:y>
    </cdr:from>
    <cdr:to>
      <cdr:x>0.60929</cdr:x>
      <cdr:y>0.86351</cdr:y>
    </cdr:to>
    <cdr:sp macro="" textlink="">
      <cdr:nvSpPr>
        <cdr:cNvPr id="2" name="TextBox 1"/>
        <cdr:cNvSpPr txBox="1"/>
      </cdr:nvSpPr>
      <cdr:spPr>
        <a:xfrm xmlns:a="http://schemas.openxmlformats.org/drawingml/2006/main">
          <a:off x="2402336" y="2543107"/>
          <a:ext cx="1680455" cy="11583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b="1" dirty="0" smtClean="0"/>
            <a:t>ABE Level  2</a:t>
          </a:r>
        </a:p>
        <a:p xmlns:a="http://schemas.openxmlformats.org/drawingml/2006/main">
          <a:r>
            <a:rPr lang="en-US" sz="2000" b="1" dirty="0" smtClean="0"/>
            <a:t>     2,132</a:t>
          </a:r>
        </a:p>
        <a:p xmlns:a="http://schemas.openxmlformats.org/drawingml/2006/main">
          <a:r>
            <a:rPr lang="en-US" sz="2000" b="1" dirty="0" smtClean="0"/>
            <a:t>       34%</a:t>
          </a:r>
        </a:p>
        <a:p xmlns:a="http://schemas.openxmlformats.org/drawingml/2006/main">
          <a:endParaRPr lang="en-US" sz="2000" b="1" dirty="0"/>
        </a:p>
      </cdr:txBody>
    </cdr:sp>
  </cdr:relSizeAnchor>
  <cdr:relSizeAnchor xmlns:cdr="http://schemas.openxmlformats.org/drawingml/2006/chartDrawing">
    <cdr:from>
      <cdr:x>0.2271</cdr:x>
      <cdr:y>0.35813</cdr:y>
    </cdr:from>
    <cdr:to>
      <cdr:x>0.4621</cdr:x>
      <cdr:y>0.60628</cdr:y>
    </cdr:to>
    <cdr:sp macro="" textlink="">
      <cdr:nvSpPr>
        <cdr:cNvPr id="3" name="TextBox 2"/>
        <cdr:cNvSpPr txBox="1"/>
      </cdr:nvSpPr>
      <cdr:spPr>
        <a:xfrm xmlns:a="http://schemas.openxmlformats.org/drawingml/2006/main">
          <a:off x="1521757" y="1535132"/>
          <a:ext cx="1574715" cy="106369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b="1" dirty="0" smtClean="0"/>
            <a:t>ABE Level 4</a:t>
          </a:r>
        </a:p>
        <a:p xmlns:a="http://schemas.openxmlformats.org/drawingml/2006/main">
          <a:r>
            <a:rPr lang="en-US" sz="1800" b="1" dirty="0" smtClean="0"/>
            <a:t>     1,063</a:t>
          </a:r>
        </a:p>
        <a:p xmlns:a="http://schemas.openxmlformats.org/drawingml/2006/main">
          <a:r>
            <a:rPr lang="en-US" sz="1800" b="1" dirty="0" smtClean="0"/>
            <a:t>     17%</a:t>
          </a:r>
        </a:p>
        <a:p xmlns:a="http://schemas.openxmlformats.org/drawingml/2006/main">
          <a:endParaRPr lang="en-US" sz="20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884613" y="0"/>
            <a:ext cx="2971800" cy="466434"/>
          </a:xfrm>
          <a:prstGeom prst="rect">
            <a:avLst/>
          </a:prstGeom>
        </p:spPr>
        <p:txBody>
          <a:bodyPr vert="horz" lIns="93177" tIns="46589" rIns="93177" bIns="46589" rtlCol="0"/>
          <a:lstStyle>
            <a:lvl1pPr algn="r">
              <a:defRPr sz="1200"/>
            </a:lvl1pPr>
          </a:lstStyle>
          <a:p>
            <a:fld id="{19ADDF3A-81EC-43C0-BB7E-A936FE8A4DF9}" type="datetimeFigureOut">
              <a:rPr lang="en-US" smtClean="0"/>
              <a:t>10/23/2018</a:t>
            </a:fld>
            <a:endParaRPr lang="en-US" dirty="0"/>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685800" y="4473893"/>
            <a:ext cx="548640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8"/>
            <a:ext cx="297180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8"/>
            <a:ext cx="2971800" cy="466433"/>
          </a:xfrm>
          <a:prstGeom prst="rect">
            <a:avLst/>
          </a:prstGeom>
        </p:spPr>
        <p:txBody>
          <a:bodyPr vert="horz" lIns="93177" tIns="46589" rIns="93177" bIns="46589" rtlCol="0" anchor="b"/>
          <a:lstStyle>
            <a:lvl1pPr algn="r">
              <a:defRPr sz="1200"/>
            </a:lvl1pPr>
          </a:lstStyle>
          <a:p>
            <a:fld id="{49B59CAB-624C-40FA-9C12-FC7C33968AFF}" type="slidenum">
              <a:rPr lang="en-US" smtClean="0"/>
              <a:t>‹#›</a:t>
            </a:fld>
            <a:endParaRPr lang="en-US" dirty="0"/>
          </a:p>
        </p:txBody>
      </p:sp>
    </p:spTree>
    <p:extLst>
      <p:ext uri="{BB962C8B-B14F-4D97-AF65-F5344CB8AC3E}">
        <p14:creationId xmlns:p14="http://schemas.microsoft.com/office/powerpoint/2010/main" val="828892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49B59CAB-624C-40FA-9C12-FC7C33968AFF}" type="slidenum">
              <a:rPr lang="en-US" smtClean="0"/>
              <a:t>1</a:t>
            </a:fld>
            <a:endParaRPr lang="en-US" dirty="0"/>
          </a:p>
        </p:txBody>
      </p:sp>
    </p:spTree>
    <p:extLst>
      <p:ext uri="{BB962C8B-B14F-4D97-AF65-F5344CB8AC3E}">
        <p14:creationId xmlns:p14="http://schemas.microsoft.com/office/powerpoint/2010/main" val="41746580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9B59CAB-624C-40FA-9C12-FC7C33968AFF}" type="slidenum">
              <a:rPr lang="en-US" smtClean="0"/>
              <a:t>10</a:t>
            </a:fld>
            <a:endParaRPr lang="en-US" dirty="0"/>
          </a:p>
        </p:txBody>
      </p:sp>
    </p:spTree>
    <p:extLst>
      <p:ext uri="{BB962C8B-B14F-4D97-AF65-F5344CB8AC3E}">
        <p14:creationId xmlns:p14="http://schemas.microsoft.com/office/powerpoint/2010/main" val="510267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11</a:t>
            </a:fld>
            <a:endParaRPr lang="en-US" dirty="0"/>
          </a:p>
        </p:txBody>
      </p:sp>
    </p:spTree>
    <p:extLst>
      <p:ext uri="{BB962C8B-B14F-4D97-AF65-F5344CB8AC3E}">
        <p14:creationId xmlns:p14="http://schemas.microsoft.com/office/powerpoint/2010/main" val="3844564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3563" y="752475"/>
            <a:ext cx="6688137" cy="3762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DBF1EB-C9F6-474C-938C-4B9AA8935FD0}" type="slidenum">
              <a:rPr lang="en-US" smtClean="0"/>
              <a:t>12</a:t>
            </a:fld>
            <a:endParaRPr lang="en-US" dirty="0"/>
          </a:p>
        </p:txBody>
      </p:sp>
    </p:spTree>
    <p:extLst>
      <p:ext uri="{BB962C8B-B14F-4D97-AF65-F5344CB8AC3E}">
        <p14:creationId xmlns:p14="http://schemas.microsoft.com/office/powerpoint/2010/main" val="2129331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1175" y="736600"/>
            <a:ext cx="6538913" cy="36798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9089">
              <a:defRPr/>
            </a:pPr>
            <a:fld id="{4ADBF1EB-C9F6-474C-938C-4B9AA8935FD0}" type="slidenum">
              <a:rPr lang="en-US" sz="1800" kern="0">
                <a:solidFill>
                  <a:sysClr val="windowText" lastClr="000000"/>
                </a:solidFill>
              </a:rPr>
              <a:pPr defTabSz="939089">
                <a:defRPr/>
              </a:pPr>
              <a:t>13</a:t>
            </a:fld>
            <a:endParaRPr lang="en-US" sz="1800" kern="0" dirty="0">
              <a:solidFill>
                <a:sysClr val="windowText" lastClr="000000"/>
              </a:solidFill>
            </a:endParaRPr>
          </a:p>
        </p:txBody>
      </p:sp>
    </p:spTree>
    <p:extLst>
      <p:ext uri="{BB962C8B-B14F-4D97-AF65-F5344CB8AC3E}">
        <p14:creationId xmlns:p14="http://schemas.microsoft.com/office/powerpoint/2010/main" val="1547615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1175" y="736600"/>
            <a:ext cx="6538913" cy="36798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DBF1EB-C9F6-474C-938C-4B9AA8935FD0}"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2104501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1175" y="736600"/>
            <a:ext cx="6538913" cy="3679825"/>
          </a:xfrm>
        </p:spPr>
      </p:sp>
      <p:sp>
        <p:nvSpPr>
          <p:cNvPr id="3" name="Notes Placeholder 2"/>
          <p:cNvSpPr>
            <a:spLocks noGrp="1"/>
          </p:cNvSpPr>
          <p:nvPr>
            <p:ph type="body" idx="1"/>
          </p:nvPr>
        </p:nvSpPr>
        <p:spPr/>
        <p:txBody>
          <a:bodyPr/>
          <a:lstStyle/>
          <a:p>
            <a:pPr marL="292064" indent="-292064">
              <a:buFontTx/>
              <a:buChar char="-"/>
            </a:pPr>
            <a:r>
              <a:rPr lang="en-US" baseline="0" dirty="0"/>
              <a:t>TABE 11/12 is 100% aligned to the new College- and Career-Readiness Standards.</a:t>
            </a:r>
          </a:p>
          <a:p>
            <a:pPr marL="292064" indent="-292064">
              <a:buFontTx/>
              <a:buChar char="-"/>
            </a:pPr>
            <a:r>
              <a:rPr lang="en-US" baseline="0" dirty="0"/>
              <a:t>TABE 11/12 will be only one length; no longer will there be a long and short form.  The new tests will be approximately 40 questions per section.  </a:t>
            </a:r>
          </a:p>
          <a:p>
            <a:pPr marL="292064" indent="-292064">
              <a:buFontTx/>
              <a:buChar char="-"/>
            </a:pPr>
            <a:r>
              <a:rPr lang="en-US" baseline="0" dirty="0"/>
              <a:t>Math will also only be one test, not a separated Math Comp and Applied Math as TABE 9/10 has.</a:t>
            </a:r>
          </a:p>
          <a:p>
            <a:pPr marL="292064" indent="-292064">
              <a:buFontTx/>
              <a:buChar char="-"/>
            </a:pPr>
            <a:r>
              <a:rPr lang="en-US" baseline="0" dirty="0"/>
              <a:t>We are also lengthening (4 questions longer) the Locator test slightly to make it more predictive in placing students into the new TABE 11/12</a:t>
            </a:r>
          </a:p>
          <a:p>
            <a:pPr marL="292064" indent="-292064">
              <a:buFontTx/>
              <a:buChar char="-"/>
            </a:pPr>
            <a:r>
              <a:rPr lang="en-US" baseline="0" dirty="0"/>
              <a:t>TABE 11/12 will only have the 3 sections, Reading, Math and Language.  There will not be the Spelling, Vocab and Language Mechanics that TABE 9/10 had.</a:t>
            </a:r>
          </a:p>
          <a:p>
            <a:pPr marL="292064" indent="-292064">
              <a:buFontTx/>
              <a:buChar char="-"/>
            </a:pPr>
            <a:r>
              <a:rPr lang="en-US" baseline="0" dirty="0"/>
              <a:t>TABE and TASC were developed by the same teams and share the same computer testing platform and are based on the same standards.</a:t>
            </a:r>
          </a:p>
        </p:txBody>
      </p:sp>
      <p:sp>
        <p:nvSpPr>
          <p:cNvPr id="4" name="Slide Number Placeholder 3"/>
          <p:cNvSpPr>
            <a:spLocks noGrp="1"/>
          </p:cNvSpPr>
          <p:nvPr>
            <p:ph type="sldNum" sz="quarter" idx="10"/>
          </p:nvPr>
        </p:nvSpPr>
        <p:spPr/>
        <p:txBody>
          <a:bodyPr/>
          <a:lstStyle/>
          <a:p>
            <a:fld id="{4ADBF1EB-C9F6-474C-938C-4B9AA8935FD0}"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36380122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a:defRPr/>
            </a:pPr>
            <a:fld id="{803A73EC-F890-474A-8E2B-4BAC3BAEA038}" type="slidenum">
              <a:rPr lang="en-US" smtClean="0">
                <a:solidFill>
                  <a:prstClr val="black"/>
                </a:solidFill>
              </a:rPr>
              <a:pPr>
                <a:defRPr/>
              </a:pPr>
              <a:t>16</a:t>
            </a:fld>
            <a:endParaRPr lang="en-US" dirty="0">
              <a:solidFill>
                <a:prstClr val="black"/>
              </a:solidFill>
            </a:endParaRPr>
          </a:p>
        </p:txBody>
      </p:sp>
    </p:spTree>
    <p:extLst>
      <p:ext uri="{BB962C8B-B14F-4D97-AF65-F5344CB8AC3E}">
        <p14:creationId xmlns:p14="http://schemas.microsoft.com/office/powerpoint/2010/main" val="1055086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1175" y="736600"/>
            <a:ext cx="6538913" cy="3679825"/>
          </a:xfrm>
        </p:spPr>
      </p:sp>
      <p:sp>
        <p:nvSpPr>
          <p:cNvPr id="3" name="Notes Placeholder 2"/>
          <p:cNvSpPr>
            <a:spLocks noGrp="1"/>
          </p:cNvSpPr>
          <p:nvPr>
            <p:ph type="body" idx="1"/>
          </p:nvPr>
        </p:nvSpPr>
        <p:spPr/>
        <p:txBody>
          <a:bodyPr/>
          <a:lstStyle/>
          <a:p>
            <a:r>
              <a:rPr lang="en-US" dirty="0"/>
              <a:t>This slide is</a:t>
            </a:r>
            <a:r>
              <a:rPr lang="en-US" baseline="0" dirty="0"/>
              <a:t> to bring awareness to the increase in rigor required by the new NRS functional level.</a:t>
            </a:r>
          </a:p>
          <a:p>
            <a:r>
              <a:rPr lang="en-US" dirty="0"/>
              <a:t>This</a:t>
            </a:r>
            <a:r>
              <a:rPr lang="en-US" baseline="0" dirty="0"/>
              <a:t> slide is the current Level 1 Math Descriptor (the lowest level of Adult Ed) compared to the new Level 1, which is more descriptive and much more rigorous.  </a:t>
            </a:r>
          </a:p>
          <a:p>
            <a:pPr defTabSz="969609">
              <a:defRPr/>
            </a:pPr>
            <a:r>
              <a:rPr lang="en-US" baseline="0" dirty="0"/>
              <a:t>You are bringing awareness to teachers and programs that the big shift they saw for high-level students when the new HSE tests were released is now going to happen to all levels of Adult Ed.</a:t>
            </a:r>
          </a:p>
          <a:p>
            <a:pPr defTabSz="969609">
              <a:defRPr/>
            </a:pPr>
            <a:r>
              <a:rPr lang="en-US" baseline="0" dirty="0"/>
              <a:t>The blue box is what programs are following for entry level math programs (read this box)  the Orange box is the new Level 1 descriptor, much more descriptive much more rigorous.  But similar if you read paragraph #3.</a:t>
            </a:r>
          </a:p>
          <a:p>
            <a:endParaRPr lang="en-US" dirty="0"/>
          </a:p>
        </p:txBody>
      </p:sp>
      <p:sp>
        <p:nvSpPr>
          <p:cNvPr id="4" name="Slide Number Placeholder 3"/>
          <p:cNvSpPr>
            <a:spLocks noGrp="1"/>
          </p:cNvSpPr>
          <p:nvPr>
            <p:ph type="sldNum" sz="quarter" idx="10"/>
          </p:nvPr>
        </p:nvSpPr>
        <p:spPr/>
        <p:txBody>
          <a:bodyPr/>
          <a:lstStyle/>
          <a:p>
            <a:fld id="{4ADBF1EB-C9F6-474C-938C-4B9AA8935FD0}"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409742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089" eaLnBrk="0" fontAlgn="base" hangingPunct="0">
              <a:spcBef>
                <a:spcPct val="30000"/>
              </a:spcBef>
              <a:spcAft>
                <a:spcPct val="0"/>
              </a:spcAft>
              <a:defRPr/>
            </a:pPr>
            <a:r>
              <a:rPr lang="en-US" dirty="0">
                <a:latin typeface="Arial" charset="0"/>
              </a:rPr>
              <a:t>This is a typical flow chart showing the steps in the TABE test administration process. It represents the assessment and learning process many Adult Education sites follow. This is not the only way to use TABE, as some sites use it for placement in a new education program, or to qualify job applicants for a new position. </a:t>
            </a:r>
          </a:p>
          <a:p>
            <a:endParaRPr lang="en-US" dirty="0">
              <a:latin typeface="Arial" charset="0"/>
            </a:endParaRPr>
          </a:p>
        </p:txBody>
      </p:sp>
      <p:sp>
        <p:nvSpPr>
          <p:cNvPr id="4" name="Slide Number Placeholder 3"/>
          <p:cNvSpPr>
            <a:spLocks noGrp="1"/>
          </p:cNvSpPr>
          <p:nvPr>
            <p:ph type="sldNum" sz="quarter" idx="10"/>
          </p:nvPr>
        </p:nvSpPr>
        <p:spPr/>
        <p:txBody>
          <a:bodyPr/>
          <a:lstStyle/>
          <a:p>
            <a:pPr>
              <a:defRPr/>
            </a:pPr>
            <a:fld id="{803A73EC-F890-474A-8E2B-4BAC3BAEA038}" type="slidenum">
              <a:rPr lang="en-US" smtClean="0">
                <a:solidFill>
                  <a:prstClr val="black"/>
                </a:solidFill>
              </a:rPr>
              <a:pPr>
                <a:defRPr/>
              </a:pPr>
              <a:t>18</a:t>
            </a:fld>
            <a:endParaRPr lang="en-US" dirty="0">
              <a:solidFill>
                <a:prstClr val="black"/>
              </a:solidFill>
            </a:endParaRPr>
          </a:p>
        </p:txBody>
      </p:sp>
    </p:spTree>
    <p:extLst>
      <p:ext uri="{BB962C8B-B14F-4D97-AF65-F5344CB8AC3E}">
        <p14:creationId xmlns:p14="http://schemas.microsoft.com/office/powerpoint/2010/main" val="6005108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1175" y="736600"/>
            <a:ext cx="6538913" cy="3679825"/>
          </a:xfrm>
        </p:spPr>
      </p:sp>
      <p:sp>
        <p:nvSpPr>
          <p:cNvPr id="3" name="Notes Placeholder 2"/>
          <p:cNvSpPr>
            <a:spLocks noGrp="1"/>
          </p:cNvSpPr>
          <p:nvPr>
            <p:ph type="body" idx="1"/>
          </p:nvPr>
        </p:nvSpPr>
        <p:spPr/>
        <p:txBody>
          <a:bodyPr/>
          <a:lstStyle/>
          <a:p>
            <a:r>
              <a:rPr lang="en-US" baseline="0" dirty="0"/>
              <a:t>Start with the left column.</a:t>
            </a:r>
          </a:p>
          <a:p>
            <a:r>
              <a:rPr lang="en-US" baseline="0" dirty="0"/>
              <a:t>Note that TABE 11/12 still has Level L, which is the orange book.  Maybe ask how many people use Level L today.  Other programs might find a need for level L in the future if they find that Level E is to challenging for some entry level students.</a:t>
            </a:r>
          </a:p>
          <a:p>
            <a:endParaRPr lang="en-US" baseline="0" dirty="0"/>
          </a:p>
          <a:p>
            <a:r>
              <a:rPr lang="en-US" baseline="0" dirty="0"/>
              <a:t>Next is the type of items, EBSR is the Evidence Based Selected Response or 2 part Reading questions.  Reading has more reading involved.  The EBSR are introduced on Level E with 3 and increased on Level A with 15.</a:t>
            </a:r>
          </a:p>
          <a:p>
            <a:endParaRPr lang="en-US" baseline="0" dirty="0"/>
          </a:p>
          <a:p>
            <a:r>
              <a:rPr lang="en-US" baseline="0" dirty="0"/>
              <a:t>Next is the Technology Enabled which is Matching, Drag and Drop and multiple select.  These are only on TABE Online.  TABE Paper will have Twin items that measure the same objective but with standard questions. </a:t>
            </a:r>
          </a:p>
          <a:p>
            <a:endParaRPr lang="en-US" baseline="0" dirty="0"/>
          </a:p>
          <a:p>
            <a:r>
              <a:rPr lang="en-US" baseline="0" dirty="0"/>
              <a:t>The Total column is the total number of questions but it is important to point out that the EBSR questions are really 2 questions, but are one question worth 2 points.  So level E has 3 more questions and Level A has 15 more questions.</a:t>
            </a:r>
          </a:p>
        </p:txBody>
      </p:sp>
      <p:sp>
        <p:nvSpPr>
          <p:cNvPr id="4" name="Slide Number Placeholder 3"/>
          <p:cNvSpPr>
            <a:spLocks noGrp="1"/>
          </p:cNvSpPr>
          <p:nvPr>
            <p:ph type="sldNum" sz="quarter" idx="10"/>
          </p:nvPr>
        </p:nvSpPr>
        <p:spPr/>
        <p:txBody>
          <a:bodyPr/>
          <a:lstStyle/>
          <a:p>
            <a:fld id="{4ADBF1EB-C9F6-474C-938C-4B9AA8935FD0}"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1326399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2</a:t>
            </a:fld>
            <a:endParaRPr lang="en-US" dirty="0"/>
          </a:p>
        </p:txBody>
      </p:sp>
    </p:spTree>
    <p:extLst>
      <p:ext uri="{BB962C8B-B14F-4D97-AF65-F5344CB8AC3E}">
        <p14:creationId xmlns:p14="http://schemas.microsoft.com/office/powerpoint/2010/main" val="14367014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TIMES</a:t>
            </a:r>
            <a:r>
              <a:rPr lang="en-US" b="1" baseline="0" dirty="0">
                <a:solidFill>
                  <a:srgbClr val="FF0000"/>
                </a:solidFill>
              </a:rPr>
              <a:t> BEEN UPDATED AS OF 3/16/18</a:t>
            </a:r>
          </a:p>
          <a:p>
            <a:r>
              <a:rPr lang="en-US" b="0" baseline="0" dirty="0">
                <a:solidFill>
                  <a:srgbClr val="FF0000"/>
                </a:solidFill>
              </a:rPr>
              <a:t>TABE 11/12 switched to “Allowable Time” versus “Time Required” that TABE 9/10 used.  We were conservative in the initial release of times based on the results of the Field Testing and the big changes in the Standards.  </a:t>
            </a:r>
          </a:p>
          <a:p>
            <a:endParaRPr lang="en-US" b="0" baseline="0" dirty="0">
              <a:solidFill>
                <a:srgbClr val="FF0000"/>
              </a:solidFill>
            </a:endParaRPr>
          </a:p>
          <a:p>
            <a:r>
              <a:rPr lang="en-US" b="0" baseline="0" dirty="0">
                <a:solidFill>
                  <a:srgbClr val="FF0000"/>
                </a:solidFill>
              </a:rPr>
              <a:t>We have been monitoring the testing times form early users of TABE 11/12 Online since January and have not reduced the allowable time based on the new data. </a:t>
            </a:r>
          </a:p>
          <a:p>
            <a:endParaRPr lang="en-US" b="0" baseline="0" dirty="0">
              <a:solidFill>
                <a:srgbClr val="FF0000"/>
              </a:solidFill>
            </a:endParaRPr>
          </a:p>
          <a:p>
            <a:r>
              <a:rPr lang="en-US" b="0" baseline="0" dirty="0">
                <a:solidFill>
                  <a:srgbClr val="FF0000"/>
                </a:solidFill>
              </a:rPr>
              <a:t>We will continue to monitor the testing time data and also work with selected customers to capture testing times from paper and pencil users through out 2018 to see if any additional changes are warranted.</a:t>
            </a:r>
          </a:p>
          <a:p>
            <a:endParaRPr lang="en-US" baseline="0" dirty="0"/>
          </a:p>
          <a:p>
            <a:r>
              <a:rPr lang="en-US" baseline="0" dirty="0"/>
              <a:t>Math is 70 minutes.  </a:t>
            </a:r>
          </a:p>
          <a:p>
            <a:r>
              <a:rPr lang="en-US" baseline="0" dirty="0"/>
              <a:t>Level E Math does NOT use a calculator</a:t>
            </a:r>
          </a:p>
          <a:p>
            <a:r>
              <a:rPr lang="en-US" baseline="0" dirty="0"/>
              <a:t>Level M Math uses a standard 4 function calculator and a protractor</a:t>
            </a:r>
          </a:p>
          <a:p>
            <a:r>
              <a:rPr lang="en-US" baseline="0" dirty="0"/>
              <a:t>Level D and A uses the same Scientific calculator that TASC and other HSE test use.</a:t>
            </a:r>
          </a:p>
          <a:p>
            <a:r>
              <a:rPr lang="en-US" baseline="0" dirty="0"/>
              <a:t>Part 2 in Math is always the calculator section</a:t>
            </a:r>
          </a:p>
          <a:p>
            <a:endParaRPr lang="en-US" baseline="0" dirty="0"/>
          </a:p>
          <a:p>
            <a:r>
              <a:rPr lang="en-US" baseline="0" dirty="0"/>
              <a:t>Reading: due to the increase in the number of passages needed to cover the standards the test is broken into 2 sections Part 1 and Part 2.  Both need to be delivered to get a score.</a:t>
            </a:r>
          </a:p>
          <a:p>
            <a:endParaRPr lang="en-US" baseline="0" dirty="0"/>
          </a:p>
          <a:p>
            <a:r>
              <a:rPr lang="en-US" baseline="0" dirty="0"/>
              <a:t>Language is 60 Minutes.</a:t>
            </a:r>
          </a:p>
          <a:p>
            <a:endParaRPr lang="en-US" baseline="0" dirty="0"/>
          </a:p>
        </p:txBody>
      </p:sp>
      <p:sp>
        <p:nvSpPr>
          <p:cNvPr id="4" name="Slide Number Placeholder 3"/>
          <p:cNvSpPr>
            <a:spLocks noGrp="1"/>
          </p:cNvSpPr>
          <p:nvPr>
            <p:ph type="sldNum" sz="quarter" idx="10"/>
          </p:nvPr>
        </p:nvSpPr>
        <p:spPr/>
        <p:txBody>
          <a:bodyPr/>
          <a:lstStyle/>
          <a:p>
            <a:fld id="{77998DB9-421F-4984-8941-2D6FB60CC597}"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28120315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1175" y="736600"/>
            <a:ext cx="6538913" cy="3679825"/>
          </a:xfrm>
        </p:spPr>
      </p:sp>
      <p:sp>
        <p:nvSpPr>
          <p:cNvPr id="3" name="Notes Placeholder 2"/>
          <p:cNvSpPr>
            <a:spLocks noGrp="1"/>
          </p:cNvSpPr>
          <p:nvPr>
            <p:ph type="body" idx="1"/>
          </p:nvPr>
        </p:nvSpPr>
        <p:spPr/>
        <p:txBody>
          <a:bodyPr/>
          <a:lstStyle/>
          <a:p>
            <a:r>
              <a:rPr lang="en-US" b="1" dirty="0"/>
              <a:t>Open up a</a:t>
            </a:r>
            <a:r>
              <a:rPr lang="en-US" b="1" baseline="0" dirty="0"/>
              <a:t> sample of the TABE 11/12 Blue Print from TABETEST.com </a:t>
            </a:r>
            <a:r>
              <a:rPr lang="en-US" baseline="0" dirty="0"/>
              <a:t>after showing this slide. On the Blueprint point out the color coding from the pie chart to the detail under the pie chart.  Also point out the Low, Med, High Emphasis column that relates to the number of questions on the test.</a:t>
            </a:r>
          </a:p>
          <a:p>
            <a:endParaRPr lang="en-US" baseline="0" dirty="0"/>
          </a:p>
          <a:p>
            <a:r>
              <a:rPr lang="en-US" dirty="0"/>
              <a:t>TABE 11/12 Level L includes foundational reading and reading texts</a:t>
            </a:r>
            <a:r>
              <a:rPr lang="en-US" baseline="0" dirty="0"/>
              <a:t> to assess beginning readers. TABE 11/12 also includes Mathematics and Language subtests. Together, these subtests are designed to assess the skills of adults with the lowest level of math, reading, and language skills – those who function at a grade range equivalent to K-1. </a:t>
            </a:r>
          </a:p>
          <a:p>
            <a:endParaRPr lang="en-US" baseline="0" dirty="0"/>
          </a:p>
          <a:p>
            <a:r>
              <a:rPr lang="en-US" baseline="0" dirty="0"/>
              <a:t>TABE 11/12 Level L presents students the opportunity to show any independent reading skills they have</a:t>
            </a:r>
          </a:p>
          <a:p>
            <a:endParaRPr lang="en-US" baseline="0" dirty="0"/>
          </a:p>
          <a:p>
            <a:r>
              <a:rPr lang="en-US" baseline="0" dirty="0"/>
              <a:t>TABE 11/12 Levels E/M/D/A are examinee-read. </a:t>
            </a:r>
            <a:endParaRPr lang="en-US" dirty="0"/>
          </a:p>
        </p:txBody>
      </p:sp>
      <p:sp>
        <p:nvSpPr>
          <p:cNvPr id="4" name="Slide Number Placeholder 3"/>
          <p:cNvSpPr>
            <a:spLocks noGrp="1"/>
          </p:cNvSpPr>
          <p:nvPr>
            <p:ph type="sldNum" sz="quarter" idx="10"/>
          </p:nvPr>
        </p:nvSpPr>
        <p:spPr/>
        <p:txBody>
          <a:bodyPr/>
          <a:lstStyle/>
          <a:p>
            <a:fld id="{4ADBF1EB-C9F6-474C-938C-4B9AA8935FD0}"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31885959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B59CAB-624C-40FA-9C12-FC7C33968AFF}" type="slidenum">
              <a:rPr lang="en-US" smtClean="0"/>
              <a:t>22</a:t>
            </a:fld>
            <a:endParaRPr lang="en-US" dirty="0"/>
          </a:p>
        </p:txBody>
      </p:sp>
    </p:spTree>
    <p:extLst>
      <p:ext uri="{BB962C8B-B14F-4D97-AF65-F5344CB8AC3E}">
        <p14:creationId xmlns:p14="http://schemas.microsoft.com/office/powerpoint/2010/main" val="5518145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B59CAB-624C-40FA-9C12-FC7C33968AFF}" type="slidenum">
              <a:rPr lang="en-US" smtClean="0"/>
              <a:t>23</a:t>
            </a:fld>
            <a:endParaRPr lang="en-US" dirty="0"/>
          </a:p>
        </p:txBody>
      </p:sp>
    </p:spTree>
    <p:extLst>
      <p:ext uri="{BB962C8B-B14F-4D97-AF65-F5344CB8AC3E}">
        <p14:creationId xmlns:p14="http://schemas.microsoft.com/office/powerpoint/2010/main" val="27222929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1175" y="736600"/>
            <a:ext cx="6538913" cy="3679825"/>
          </a:xfrm>
        </p:spPr>
      </p:sp>
      <p:sp>
        <p:nvSpPr>
          <p:cNvPr id="3" name="Notes Placeholder 2"/>
          <p:cNvSpPr>
            <a:spLocks noGrp="1"/>
          </p:cNvSpPr>
          <p:nvPr>
            <p:ph type="body" idx="1"/>
          </p:nvPr>
        </p:nvSpPr>
        <p:spPr/>
        <p:txBody>
          <a:bodyPr/>
          <a:lstStyle/>
          <a:p>
            <a:pPr defTabSz="969609" eaLnBrk="0" fontAlgn="base" hangingPunct="0">
              <a:spcBef>
                <a:spcPct val="30000"/>
              </a:spcBef>
              <a:spcAft>
                <a:spcPct val="0"/>
              </a:spcAft>
              <a:defRPr/>
            </a:pPr>
            <a:r>
              <a:rPr lang="en-US" sz="1200" dirty="0">
                <a:latin typeface="+mn-lt"/>
              </a:rPr>
              <a:t>TABE 11/12</a:t>
            </a:r>
            <a:r>
              <a:rPr lang="en-US" sz="1200" baseline="0" dirty="0">
                <a:latin typeface="+mn-lt"/>
              </a:rPr>
              <a:t> </a:t>
            </a:r>
            <a:r>
              <a:rPr lang="en-US" sz="1200" dirty="0">
                <a:latin typeface="+mn-lt"/>
              </a:rPr>
              <a:t>Level L is similar to that of TABE 9/10, in</a:t>
            </a:r>
            <a:r>
              <a:rPr lang="en-US" sz="1200" baseline="0" dirty="0">
                <a:latin typeface="+mn-lt"/>
              </a:rPr>
              <a:t> that some of the test is read aloud and other sections of the test present students with the opportunity to read themselves. </a:t>
            </a:r>
          </a:p>
          <a:p>
            <a:pPr defTabSz="969609" eaLnBrk="0" fontAlgn="base" hangingPunct="0">
              <a:spcBef>
                <a:spcPct val="30000"/>
              </a:spcBef>
              <a:spcAft>
                <a:spcPct val="0"/>
              </a:spcAft>
              <a:defRPr/>
            </a:pPr>
            <a:r>
              <a:rPr lang="en-US" sz="1200" baseline="0" dirty="0">
                <a:latin typeface="+mn-lt"/>
              </a:rPr>
              <a:t>Level L screens for issues such as:</a:t>
            </a:r>
          </a:p>
          <a:p>
            <a:pPr marL="645624" lvl="1" indent="-176079" defTabSz="969609" eaLnBrk="0" fontAlgn="base" hangingPunct="0">
              <a:spcBef>
                <a:spcPct val="30000"/>
              </a:spcBef>
              <a:spcAft>
                <a:spcPct val="0"/>
              </a:spcAft>
              <a:buFont typeface="Arial" charset="0"/>
              <a:buChar char="•"/>
              <a:defRPr/>
            </a:pPr>
            <a:r>
              <a:rPr lang="en-US" sz="1200" baseline="0" dirty="0">
                <a:latin typeface="+mn-lt"/>
              </a:rPr>
              <a:t>  Visual reversal problems: which is writing the letters and/or numbers the reversed way</a:t>
            </a:r>
          </a:p>
          <a:p>
            <a:pPr marL="751271" lvl="1" indent="-281727" fontAlgn="base">
              <a:spcBef>
                <a:spcPct val="0"/>
              </a:spcBef>
              <a:spcAft>
                <a:spcPts val="1849"/>
              </a:spcAft>
              <a:buClr>
                <a:srgbClr val="4F91CD"/>
              </a:buClr>
              <a:buSzPct val="100000"/>
              <a:buFont typeface="Arial Narrow" panose="020B0606020202030204" pitchFamily="34" charset="0"/>
              <a:buChar char="–"/>
            </a:pPr>
            <a:r>
              <a:rPr lang="en-US" sz="1200" dirty="0">
                <a:solidFill>
                  <a:srgbClr val="000000"/>
                </a:solidFill>
                <a:latin typeface="+mn-lt"/>
              </a:rPr>
              <a:t>Auditory skills such as sound discrimination</a:t>
            </a:r>
          </a:p>
          <a:p>
            <a:pPr marL="751271" lvl="1" indent="-281727" fontAlgn="base">
              <a:spcBef>
                <a:spcPct val="0"/>
              </a:spcBef>
              <a:spcAft>
                <a:spcPts val="1849"/>
              </a:spcAft>
              <a:buClr>
                <a:srgbClr val="4F91CD"/>
              </a:buClr>
              <a:buSzPct val="100000"/>
              <a:buFont typeface="Arial Narrow" panose="020B0606020202030204" pitchFamily="34" charset="0"/>
              <a:buChar char="–"/>
            </a:pPr>
            <a:r>
              <a:rPr lang="en-US" sz="1200" dirty="0">
                <a:solidFill>
                  <a:srgbClr val="000000"/>
                </a:solidFill>
                <a:latin typeface="+mn-lt"/>
              </a:rPr>
              <a:t>Beginning comprehension skills</a:t>
            </a:r>
          </a:p>
          <a:p>
            <a:pPr marL="751271" lvl="1" indent="-281727" fontAlgn="base">
              <a:spcBef>
                <a:spcPct val="0"/>
              </a:spcBef>
              <a:spcAft>
                <a:spcPts val="1849"/>
              </a:spcAft>
              <a:buClr>
                <a:srgbClr val="4F91CD"/>
              </a:buClr>
              <a:buSzPct val="100000"/>
              <a:buFont typeface="Arial Narrow" panose="020B0606020202030204" pitchFamily="34" charset="0"/>
              <a:buChar char="–"/>
            </a:pPr>
            <a:r>
              <a:rPr lang="en-US" sz="1200" dirty="0">
                <a:solidFill>
                  <a:srgbClr val="000000"/>
                </a:solidFill>
                <a:latin typeface="+mn-lt"/>
              </a:rPr>
              <a:t>Beginning mathematics application skills</a:t>
            </a:r>
          </a:p>
          <a:p>
            <a:pPr marL="751271" lvl="1" indent="-281727" fontAlgn="base">
              <a:spcBef>
                <a:spcPct val="0"/>
              </a:spcBef>
              <a:spcAft>
                <a:spcPts val="1849"/>
              </a:spcAft>
              <a:buClr>
                <a:srgbClr val="4F91CD"/>
              </a:buClr>
              <a:buSzPct val="100000"/>
              <a:buFont typeface="Arial Narrow" panose="020B0606020202030204" pitchFamily="34" charset="0"/>
              <a:buChar char="–"/>
            </a:pPr>
            <a:r>
              <a:rPr lang="en-US" sz="1200" dirty="0">
                <a:solidFill>
                  <a:srgbClr val="000000"/>
                </a:solidFill>
                <a:latin typeface="+mn-lt"/>
              </a:rPr>
              <a:t>Beginning grammar, capitalization, punctuation, and spelling skills</a:t>
            </a:r>
          </a:p>
          <a:p>
            <a:pPr marL="751271" lvl="1" indent="-281727" fontAlgn="base">
              <a:spcBef>
                <a:spcPct val="0"/>
              </a:spcBef>
              <a:spcAft>
                <a:spcPts val="1849"/>
              </a:spcAft>
              <a:buClr>
                <a:srgbClr val="4F91CD"/>
              </a:buClr>
              <a:buSzPct val="100000"/>
              <a:buFont typeface="Arial Narrow" panose="020B0606020202030204" pitchFamily="34" charset="0"/>
              <a:buChar char="–"/>
            </a:pPr>
            <a:r>
              <a:rPr lang="en-US" sz="1200" dirty="0">
                <a:solidFill>
                  <a:srgbClr val="000000"/>
                </a:solidFill>
                <a:latin typeface="+mn-lt"/>
              </a:rPr>
              <a:t>Vocabulary and word meaning</a:t>
            </a:r>
          </a:p>
          <a:p>
            <a:pPr marL="751271" lvl="1" indent="-281727" fontAlgn="base">
              <a:spcBef>
                <a:spcPct val="0"/>
              </a:spcBef>
              <a:spcAft>
                <a:spcPts val="1849"/>
              </a:spcAft>
              <a:buClr>
                <a:srgbClr val="4F91CD"/>
              </a:buClr>
              <a:buSzPct val="100000"/>
              <a:buFont typeface="Arial Narrow" panose="020B0606020202030204" pitchFamily="34" charset="0"/>
              <a:buChar char="–"/>
            </a:pPr>
            <a:r>
              <a:rPr lang="en-US" sz="1200" dirty="0">
                <a:solidFill>
                  <a:srgbClr val="000000"/>
                </a:solidFill>
                <a:latin typeface="+mn-lt"/>
              </a:rPr>
              <a:t>Beginning reading </a:t>
            </a:r>
            <a:r>
              <a:rPr lang="en-US" sz="1200" dirty="0" smtClean="0">
                <a:solidFill>
                  <a:srgbClr val="000000"/>
                </a:solidFill>
                <a:latin typeface="+mn-lt"/>
              </a:rPr>
              <a:t>skills</a:t>
            </a:r>
            <a:endParaRPr lang="en-US" dirty="0">
              <a:latin typeface="+mn-lt"/>
            </a:endParaRPr>
          </a:p>
        </p:txBody>
      </p:sp>
      <p:sp>
        <p:nvSpPr>
          <p:cNvPr id="4" name="Slide Number Placeholder 3"/>
          <p:cNvSpPr>
            <a:spLocks noGrp="1"/>
          </p:cNvSpPr>
          <p:nvPr>
            <p:ph type="sldNum" sz="quarter" idx="10"/>
          </p:nvPr>
        </p:nvSpPr>
        <p:spPr/>
        <p:txBody>
          <a:bodyPr/>
          <a:lstStyle/>
          <a:p>
            <a:fld id="{4ADBF1EB-C9F6-474C-938C-4B9AA8935FD0}"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26654938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1175" y="736600"/>
            <a:ext cx="6538913" cy="3679825"/>
          </a:xfrm>
        </p:spPr>
      </p:sp>
      <p:sp>
        <p:nvSpPr>
          <p:cNvPr id="3" name="Notes Placeholder 2"/>
          <p:cNvSpPr>
            <a:spLocks noGrp="1"/>
          </p:cNvSpPr>
          <p:nvPr>
            <p:ph type="body" idx="1"/>
          </p:nvPr>
        </p:nvSpPr>
        <p:spPr/>
        <p:txBody>
          <a:bodyPr/>
          <a:lstStyle/>
          <a:p>
            <a:pPr defTabSz="969609" eaLnBrk="0" fontAlgn="base" hangingPunct="0">
              <a:spcBef>
                <a:spcPct val="30000"/>
              </a:spcBef>
              <a:spcAft>
                <a:spcPct val="0"/>
              </a:spcAft>
              <a:defRPr/>
            </a:pPr>
            <a:r>
              <a:rPr lang="en-US" dirty="0"/>
              <a:t>This slide</a:t>
            </a:r>
            <a:r>
              <a:rPr lang="en-US" baseline="0" dirty="0"/>
              <a:t> you are mainly pointing out the last bullet which says the new Reading standards focus on </a:t>
            </a:r>
            <a:r>
              <a:rPr lang="en-US" b="1" baseline="0" dirty="0"/>
              <a:t>more Reading for Information and not as much Literary reading. </a:t>
            </a:r>
            <a:r>
              <a:rPr lang="en-US" b="0" baseline="0" dirty="0">
                <a:solidFill>
                  <a:srgbClr val="FF0000"/>
                </a:solidFill>
              </a:rPr>
              <a:t>The last Bullet is the key message</a:t>
            </a:r>
            <a:endParaRPr lang="en-US" b="0" dirty="0">
              <a:solidFill>
                <a:srgbClr val="FF0000"/>
              </a:solidFill>
            </a:endParaRPr>
          </a:p>
        </p:txBody>
      </p:sp>
      <p:sp>
        <p:nvSpPr>
          <p:cNvPr id="4" name="Slide Number Placeholder 3"/>
          <p:cNvSpPr>
            <a:spLocks noGrp="1"/>
          </p:cNvSpPr>
          <p:nvPr>
            <p:ph type="sldNum" sz="quarter" idx="10"/>
          </p:nvPr>
        </p:nvSpPr>
        <p:spPr/>
        <p:txBody>
          <a:bodyPr/>
          <a:lstStyle/>
          <a:p>
            <a:fld id="{4ADBF1EB-C9F6-474C-938C-4B9AA8935FD0}"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6665352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1175" y="736600"/>
            <a:ext cx="6538913" cy="3679825"/>
          </a:xfrm>
        </p:spPr>
      </p:sp>
      <p:sp>
        <p:nvSpPr>
          <p:cNvPr id="3" name="Notes Placeholder 2"/>
          <p:cNvSpPr>
            <a:spLocks noGrp="1"/>
          </p:cNvSpPr>
          <p:nvPr>
            <p:ph type="body" idx="1"/>
          </p:nvPr>
        </p:nvSpPr>
        <p:spPr/>
        <p:txBody>
          <a:bodyPr/>
          <a:lstStyle/>
          <a:p>
            <a:pPr defTabSz="969609" eaLnBrk="0" fontAlgn="base" hangingPunct="0">
              <a:spcBef>
                <a:spcPct val="30000"/>
              </a:spcBef>
              <a:spcAft>
                <a:spcPct val="0"/>
              </a:spcAft>
              <a:defRPr/>
            </a:pPr>
            <a:r>
              <a:rPr lang="en-US" dirty="0"/>
              <a:t>This slide</a:t>
            </a:r>
            <a:r>
              <a:rPr lang="en-US" baseline="0" dirty="0"/>
              <a:t> main point is that math standards have changed and what was previously a Level D skill might now be a Level M skill.</a:t>
            </a:r>
          </a:p>
          <a:p>
            <a:pPr defTabSz="969609" eaLnBrk="0" fontAlgn="base" hangingPunct="0">
              <a:spcBef>
                <a:spcPct val="30000"/>
              </a:spcBef>
              <a:spcAft>
                <a:spcPct val="0"/>
              </a:spcAft>
              <a:defRPr/>
            </a:pPr>
            <a:endParaRPr lang="en-US" baseline="0" dirty="0"/>
          </a:p>
          <a:p>
            <a:pPr defTabSz="969609" eaLnBrk="0" fontAlgn="base" hangingPunct="0">
              <a:spcBef>
                <a:spcPct val="30000"/>
              </a:spcBef>
              <a:spcAft>
                <a:spcPct val="0"/>
              </a:spcAft>
              <a:defRPr/>
            </a:pPr>
            <a:r>
              <a:rPr lang="en-US" baseline="0" dirty="0"/>
              <a:t>Also there are more Applied skills at the higher levels due to the standards.  </a:t>
            </a:r>
          </a:p>
          <a:p>
            <a:pPr defTabSz="969609" eaLnBrk="0" fontAlgn="base" hangingPunct="0">
              <a:spcBef>
                <a:spcPct val="30000"/>
              </a:spcBef>
              <a:spcAft>
                <a:spcPct val="0"/>
              </a:spcAft>
              <a:defRPr/>
            </a:pPr>
            <a:endParaRPr lang="en-US" baseline="0" dirty="0"/>
          </a:p>
          <a:p>
            <a:pPr defTabSz="969609" eaLnBrk="0" fontAlgn="base" hangingPunct="0">
              <a:spcBef>
                <a:spcPct val="30000"/>
              </a:spcBef>
              <a:spcAft>
                <a:spcPct val="0"/>
              </a:spcAft>
              <a:defRPr/>
            </a:pPr>
            <a:r>
              <a:rPr lang="en-US" baseline="0" dirty="0"/>
              <a:t>You can point out as an example that Level M will use a Protractor and Level D and A will use a scientific calculator while Level M uses a four function calculator and no calculator for Level E.  All Calculators and Protractors are built in utilities in Insight</a:t>
            </a:r>
            <a:endParaRPr lang="en-US" dirty="0"/>
          </a:p>
        </p:txBody>
      </p:sp>
      <p:sp>
        <p:nvSpPr>
          <p:cNvPr id="4" name="Slide Number Placeholder 3"/>
          <p:cNvSpPr>
            <a:spLocks noGrp="1"/>
          </p:cNvSpPr>
          <p:nvPr>
            <p:ph type="sldNum" sz="quarter" idx="10"/>
          </p:nvPr>
        </p:nvSpPr>
        <p:spPr/>
        <p:txBody>
          <a:bodyPr/>
          <a:lstStyle/>
          <a:p>
            <a:fld id="{4ADBF1EB-C9F6-474C-938C-4B9AA8935FD0}"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36049061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1175" y="736600"/>
            <a:ext cx="6538913" cy="3679825"/>
          </a:xfrm>
        </p:spPr>
      </p:sp>
      <p:sp>
        <p:nvSpPr>
          <p:cNvPr id="3" name="Notes Placeholder 2"/>
          <p:cNvSpPr>
            <a:spLocks noGrp="1"/>
          </p:cNvSpPr>
          <p:nvPr>
            <p:ph type="body" idx="1"/>
          </p:nvPr>
        </p:nvSpPr>
        <p:spPr/>
        <p:txBody>
          <a:bodyPr/>
          <a:lstStyle/>
          <a:p>
            <a:pPr defTabSz="969609" eaLnBrk="0" fontAlgn="base" hangingPunct="0">
              <a:spcBef>
                <a:spcPct val="30000"/>
              </a:spcBef>
              <a:spcAft>
                <a:spcPct val="0"/>
              </a:spcAft>
              <a:defRPr/>
            </a:pPr>
            <a:r>
              <a:rPr lang="en-US" dirty="0"/>
              <a:t>Key</a:t>
            </a:r>
            <a:r>
              <a:rPr lang="en-US" baseline="0" dirty="0"/>
              <a:t> point here is to point out in bullet 1 that there are spelling and language mechanic skills included that were not part of TABE 9/10 Language.</a:t>
            </a:r>
            <a:endParaRPr lang="en-US" dirty="0"/>
          </a:p>
        </p:txBody>
      </p:sp>
      <p:sp>
        <p:nvSpPr>
          <p:cNvPr id="4" name="Slide Number Placeholder 3"/>
          <p:cNvSpPr>
            <a:spLocks noGrp="1"/>
          </p:cNvSpPr>
          <p:nvPr>
            <p:ph type="sldNum" sz="quarter" idx="10"/>
          </p:nvPr>
        </p:nvSpPr>
        <p:spPr/>
        <p:txBody>
          <a:bodyPr/>
          <a:lstStyle/>
          <a:p>
            <a:fld id="{4ADBF1EB-C9F6-474C-938C-4B9AA8935FD0}"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35654188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709613"/>
            <a:ext cx="4984750" cy="28051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589110" y="9236604"/>
            <a:ext cx="81191" cy="236916"/>
          </a:xfrm>
        </p:spPr>
        <p:txBody>
          <a:bodyPr/>
          <a:lstStyle/>
          <a:p>
            <a:pPr>
              <a:defRPr/>
            </a:pPr>
            <a:fld id="{DBA2C2E2-0E08-480B-A22D-C2F2EBF6A27D}" type="slidenum">
              <a:rPr lang="en-US" smtClean="0">
                <a:solidFill>
                  <a:prstClr val="black"/>
                </a:solidFill>
              </a:rPr>
              <a:pPr>
                <a:defRPr/>
              </a:pPr>
              <a:t>28</a:t>
            </a:fld>
            <a:endParaRPr lang="en-US" dirty="0">
              <a:solidFill>
                <a:prstClr val="black"/>
              </a:solidFill>
            </a:endParaRPr>
          </a:p>
        </p:txBody>
      </p:sp>
      <p:sp>
        <p:nvSpPr>
          <p:cNvPr id="5" name="Date Placeholder 4">
            <a:extLst>
              <a:ext uri="{FF2B5EF4-FFF2-40B4-BE49-F238E27FC236}">
                <a16:creationId xmlns="" xmlns:a16="http://schemas.microsoft.com/office/drawing/2014/main" id="{C6C1903C-14E3-4F4F-ADE9-D28CB6A585AD}"/>
              </a:ext>
            </a:extLst>
          </p:cNvPr>
          <p:cNvSpPr>
            <a:spLocks noGrp="1"/>
          </p:cNvSpPr>
          <p:nvPr>
            <p:ph type="dt" idx="11"/>
          </p:nvPr>
        </p:nvSpPr>
        <p:spPr/>
        <p:txBody>
          <a:bodyPr/>
          <a:lstStyle/>
          <a:p>
            <a:r>
              <a:rPr lang="en-US">
                <a:solidFill>
                  <a:prstClr val="black"/>
                </a:solidFill>
              </a:rPr>
              <a:t>(added from Insert tab, Header &amp; Footer icon, Fixed Date and time)  1/23/2018</a:t>
            </a:r>
            <a:endParaRPr lang="en-US" dirty="0">
              <a:solidFill>
                <a:prstClr val="black"/>
              </a:solidFill>
            </a:endParaRPr>
          </a:p>
        </p:txBody>
      </p:sp>
      <p:sp>
        <p:nvSpPr>
          <p:cNvPr id="6" name="Footer Placeholder 5">
            <a:extLst>
              <a:ext uri="{FF2B5EF4-FFF2-40B4-BE49-F238E27FC236}">
                <a16:creationId xmlns="" xmlns:a16="http://schemas.microsoft.com/office/drawing/2014/main" id="{D347E4BD-E1A2-4835-86DF-925D2B8F6EBA}"/>
              </a:ext>
            </a:extLst>
          </p:cNvPr>
          <p:cNvSpPr>
            <a:spLocks noGrp="1"/>
          </p:cNvSpPr>
          <p:nvPr>
            <p:ph type="ftr" sz="quarter" idx="12"/>
          </p:nvPr>
        </p:nvSpPr>
        <p:spPr/>
        <p:txBody>
          <a:bodyPr/>
          <a:lstStyle/>
          <a:p>
            <a:r>
              <a:rPr lang="en-US">
                <a:solidFill>
                  <a:prstClr val="black"/>
                </a:solidFill>
              </a:rPr>
              <a:t>Presentation Title (added from Insert tab, Header &amp; Footer icon)</a:t>
            </a:r>
            <a:endParaRPr lang="en-US" dirty="0">
              <a:solidFill>
                <a:prstClr val="black"/>
              </a:solidFill>
            </a:endParaRPr>
          </a:p>
        </p:txBody>
      </p:sp>
    </p:spTree>
    <p:extLst>
      <p:ext uri="{BB962C8B-B14F-4D97-AF65-F5344CB8AC3E}">
        <p14:creationId xmlns:p14="http://schemas.microsoft.com/office/powerpoint/2010/main" val="13393962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1175" y="736600"/>
            <a:ext cx="6538913" cy="36798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DBF1EB-C9F6-474C-938C-4B9AA8935FD0}"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1889860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sz="1200" dirty="0" smtClean="0">
              <a:latin typeface="+mn-lt"/>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3</a:t>
            </a:fld>
            <a:endParaRPr lang="en-US" dirty="0"/>
          </a:p>
        </p:txBody>
      </p:sp>
    </p:spTree>
    <p:extLst>
      <p:ext uri="{BB962C8B-B14F-4D97-AF65-F5344CB8AC3E}">
        <p14:creationId xmlns:p14="http://schemas.microsoft.com/office/powerpoint/2010/main" val="8092753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1175" y="736600"/>
            <a:ext cx="6538913" cy="3679825"/>
          </a:xfrm>
        </p:spPr>
      </p:sp>
      <p:sp>
        <p:nvSpPr>
          <p:cNvPr id="3" name="Notes Placeholder 2"/>
          <p:cNvSpPr>
            <a:spLocks noGrp="1"/>
          </p:cNvSpPr>
          <p:nvPr>
            <p:ph type="body" idx="1"/>
          </p:nvPr>
        </p:nvSpPr>
        <p:spPr/>
        <p:txBody>
          <a:bodyPr/>
          <a:lstStyle/>
          <a:p>
            <a:pPr defTabSz="969609" eaLnBrk="0" fontAlgn="base" hangingPunct="0">
              <a:spcBef>
                <a:spcPct val="30000"/>
              </a:spcBef>
              <a:spcAft>
                <a:spcPct val="0"/>
              </a:spcAft>
              <a:defRPr/>
            </a:pPr>
            <a:endParaRPr lang="en-US" dirty="0"/>
          </a:p>
        </p:txBody>
      </p:sp>
      <p:sp>
        <p:nvSpPr>
          <p:cNvPr id="4" name="Slide Number Placeholder 3"/>
          <p:cNvSpPr>
            <a:spLocks noGrp="1"/>
          </p:cNvSpPr>
          <p:nvPr>
            <p:ph type="sldNum" sz="quarter" idx="10"/>
          </p:nvPr>
        </p:nvSpPr>
        <p:spPr/>
        <p:txBody>
          <a:bodyPr/>
          <a:lstStyle/>
          <a:p>
            <a:fld id="{4ADBF1EB-C9F6-474C-938C-4B9AA8935FD0}"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23348125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1175" y="736600"/>
            <a:ext cx="6538913" cy="3679825"/>
          </a:xfrm>
        </p:spPr>
      </p:sp>
      <p:sp>
        <p:nvSpPr>
          <p:cNvPr id="3" name="Notes Placeholder 2"/>
          <p:cNvSpPr>
            <a:spLocks noGrp="1"/>
          </p:cNvSpPr>
          <p:nvPr>
            <p:ph type="body" idx="1"/>
          </p:nvPr>
        </p:nvSpPr>
        <p:spPr/>
        <p:txBody>
          <a:bodyPr/>
          <a:lstStyle/>
          <a:p>
            <a:pPr defTabSz="939089">
              <a:defRPr/>
            </a:pPr>
            <a:r>
              <a:rPr lang="en-US" altLang="en-US" b="1" dirty="0">
                <a:ea typeface="ＭＳ Ｐゴシック" pitchFamily="34" charset="-128"/>
              </a:rPr>
              <a:t>Better to go to live OTT on TABEtest.com to demo this if possible</a:t>
            </a:r>
          </a:p>
          <a:p>
            <a:pPr eaLnBrk="1" hangingPunct="1"/>
            <a:endParaRPr lang="en-US" altLang="en-US" dirty="0">
              <a:ea typeface="ＭＳ Ｐゴシック" pitchFamily="34" charset="-128"/>
            </a:endParaRPr>
          </a:p>
          <a:p>
            <a:pPr eaLnBrk="1" hangingPunct="1"/>
            <a:r>
              <a:rPr lang="en-US" altLang="en-US" dirty="0">
                <a:ea typeface="ＭＳ Ｐゴシック" pitchFamily="34" charset="-128"/>
              </a:rPr>
              <a:t>New desktop icon and new</a:t>
            </a:r>
            <a:r>
              <a:rPr lang="en-US" altLang="en-US" baseline="0" dirty="0">
                <a:ea typeface="ＭＳ Ｐゴシック" pitchFamily="34" charset="-128"/>
              </a:rPr>
              <a:t> opening screen that includes the Online Tools Training.  Students will always have the option to take the OTT tutorial before testing but there is a link to the tutorial now at TABEtest.com under the Resources link at the top of the page.</a:t>
            </a:r>
            <a:endParaRPr lang="en-US" altLang="en-US" dirty="0">
              <a:ea typeface="ＭＳ Ｐゴシック" pitchFamily="34" charset="-128"/>
            </a:endParaRPr>
          </a:p>
          <a:p>
            <a:endParaRPr lang="en-US" baseline="0" dirty="0"/>
          </a:p>
          <a:p>
            <a:r>
              <a:rPr lang="en-US" baseline="0" dirty="0"/>
              <a:t>(The graphic is hyperlinked to open the OTT)</a:t>
            </a:r>
          </a:p>
          <a:p>
            <a:endParaRPr lang="en-US" dirty="0"/>
          </a:p>
        </p:txBody>
      </p:sp>
      <p:sp>
        <p:nvSpPr>
          <p:cNvPr id="4" name="Slide Number Placeholder 3"/>
          <p:cNvSpPr>
            <a:spLocks noGrp="1"/>
          </p:cNvSpPr>
          <p:nvPr>
            <p:ph type="sldNum" sz="quarter" idx="10"/>
          </p:nvPr>
        </p:nvSpPr>
        <p:spPr/>
        <p:txBody>
          <a:bodyPr/>
          <a:lstStyle/>
          <a:p>
            <a:fld id="{4ADBF1EB-C9F6-474C-938C-4B9AA8935FD0}"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19337462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Demo Scanning Process if Time allows</a:t>
            </a:r>
          </a:p>
          <a:p>
            <a:endParaRPr lang="en-US" dirty="0"/>
          </a:p>
          <a:p>
            <a:r>
              <a:rPr lang="en-US" dirty="0"/>
              <a:t>TABE 11/12 switched from Scantron OMR scanners that usually cost $4,000-$5,000</a:t>
            </a:r>
            <a:r>
              <a:rPr lang="en-US" baseline="0" dirty="0"/>
              <a:t> to Image based scanners that generally cost $150-$850</a:t>
            </a:r>
          </a:p>
          <a:p>
            <a:endParaRPr lang="en-US" baseline="0" dirty="0"/>
          </a:p>
          <a:p>
            <a:r>
              <a:rPr lang="en-US" baseline="0" dirty="0"/>
              <a:t>No TestMate Software is required ($3,500 in the past).  Customer that want to scan answer sheets will request access to the TABE Portal from Customer Service at no charge.</a:t>
            </a:r>
          </a:p>
          <a:p>
            <a:endParaRPr lang="en-US" baseline="0" dirty="0"/>
          </a:p>
          <a:p>
            <a:r>
              <a:rPr lang="en-US" baseline="0" dirty="0"/>
              <a:t>This is a list of some sample scanners</a:t>
            </a:r>
          </a:p>
          <a:p>
            <a:endParaRPr lang="en-US" baseline="0" dirty="0"/>
          </a:p>
          <a:p>
            <a:r>
              <a:rPr lang="en-US" baseline="0" dirty="0"/>
              <a:t>Dual Read (Duplex) and Continuous feed (auto feed) are key words.  Your flatbed home office scanner will not work.</a:t>
            </a:r>
          </a:p>
          <a:p>
            <a:endParaRPr lang="en-US" baseline="0" dirty="0"/>
          </a:p>
          <a:p>
            <a:r>
              <a:rPr lang="en-US" baseline="0" dirty="0"/>
              <a:t>All TABE data will now be in one single database.  This allows us to export to CSV files and also to start communicating to state databases to transfer data and eliminate data entry for NRS tracking.</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4ADBF1EB-C9F6-474C-938C-4B9AA8935FD0}"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12904609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B59CAB-624C-40FA-9C12-FC7C33968AFF}" type="slidenum">
              <a:rPr lang="en-US" smtClean="0"/>
              <a:t>33</a:t>
            </a:fld>
            <a:endParaRPr lang="en-US" dirty="0"/>
          </a:p>
        </p:txBody>
      </p:sp>
    </p:spTree>
    <p:extLst>
      <p:ext uri="{BB962C8B-B14F-4D97-AF65-F5344CB8AC3E}">
        <p14:creationId xmlns:p14="http://schemas.microsoft.com/office/powerpoint/2010/main" val="25294808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B59CAB-624C-40FA-9C12-FC7C33968AFF}" type="slidenum">
              <a:rPr lang="en-US" smtClean="0"/>
              <a:t>34</a:t>
            </a:fld>
            <a:endParaRPr lang="en-US" dirty="0"/>
          </a:p>
        </p:txBody>
      </p:sp>
    </p:spTree>
    <p:extLst>
      <p:ext uri="{BB962C8B-B14F-4D97-AF65-F5344CB8AC3E}">
        <p14:creationId xmlns:p14="http://schemas.microsoft.com/office/powerpoint/2010/main" val="23975931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B59CAB-624C-40FA-9C12-FC7C33968AFF}" type="slidenum">
              <a:rPr lang="en-US" smtClean="0"/>
              <a:t>35</a:t>
            </a:fld>
            <a:endParaRPr lang="en-US" dirty="0"/>
          </a:p>
        </p:txBody>
      </p:sp>
    </p:spTree>
    <p:extLst>
      <p:ext uri="{BB962C8B-B14F-4D97-AF65-F5344CB8AC3E}">
        <p14:creationId xmlns:p14="http://schemas.microsoft.com/office/powerpoint/2010/main" val="21443786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1175" y="736600"/>
            <a:ext cx="6538913" cy="3679825"/>
          </a:xfrm>
        </p:spPr>
      </p:sp>
      <p:sp>
        <p:nvSpPr>
          <p:cNvPr id="3" name="Notes Placeholder 2"/>
          <p:cNvSpPr>
            <a:spLocks noGrp="1"/>
          </p:cNvSpPr>
          <p:nvPr>
            <p:ph type="body" idx="1"/>
          </p:nvPr>
        </p:nvSpPr>
        <p:spPr/>
        <p:txBody>
          <a:bodyPr/>
          <a:lstStyle/>
          <a:p>
            <a:pPr marL="292064" indent="-292064">
              <a:buFontTx/>
              <a:buChar char="-"/>
            </a:pPr>
            <a:r>
              <a:rPr lang="en-US" baseline="0" dirty="0"/>
              <a:t>Really stress www.tabetest.com then go to the 11/12 section</a:t>
            </a:r>
          </a:p>
        </p:txBody>
      </p:sp>
      <p:sp>
        <p:nvSpPr>
          <p:cNvPr id="4" name="Slide Number Placeholder 3"/>
          <p:cNvSpPr>
            <a:spLocks noGrp="1"/>
          </p:cNvSpPr>
          <p:nvPr>
            <p:ph type="sldNum" sz="quarter" idx="10"/>
          </p:nvPr>
        </p:nvSpPr>
        <p:spPr/>
        <p:txBody>
          <a:bodyPr/>
          <a:lstStyle/>
          <a:p>
            <a:fld id="{4ADBF1EB-C9F6-474C-938C-4B9AA8935FD0}"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28578874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B59CAB-624C-40FA-9C12-FC7C33968AFF}" type="slidenum">
              <a:rPr lang="en-US" smtClean="0"/>
              <a:t>37</a:t>
            </a:fld>
            <a:endParaRPr lang="en-US" dirty="0"/>
          </a:p>
        </p:txBody>
      </p:sp>
    </p:spTree>
    <p:extLst>
      <p:ext uri="{BB962C8B-B14F-4D97-AF65-F5344CB8AC3E}">
        <p14:creationId xmlns:p14="http://schemas.microsoft.com/office/powerpoint/2010/main" val="42308595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38</a:t>
            </a:fld>
            <a:endParaRPr lang="en-US" dirty="0"/>
          </a:p>
        </p:txBody>
      </p:sp>
    </p:spTree>
    <p:extLst>
      <p:ext uri="{BB962C8B-B14F-4D97-AF65-F5344CB8AC3E}">
        <p14:creationId xmlns:p14="http://schemas.microsoft.com/office/powerpoint/2010/main" val="15209257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39</a:t>
            </a:fld>
            <a:endParaRPr lang="en-US" dirty="0"/>
          </a:p>
        </p:txBody>
      </p:sp>
    </p:spTree>
    <p:extLst>
      <p:ext uri="{BB962C8B-B14F-4D97-AF65-F5344CB8AC3E}">
        <p14:creationId xmlns:p14="http://schemas.microsoft.com/office/powerpoint/2010/main" val="3408226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9B59CAB-624C-40FA-9C12-FC7C33968AFF}" type="slidenum">
              <a:rPr lang="en-US" smtClean="0"/>
              <a:t>4</a:t>
            </a:fld>
            <a:endParaRPr lang="en-US" dirty="0"/>
          </a:p>
        </p:txBody>
      </p:sp>
    </p:spTree>
    <p:extLst>
      <p:ext uri="{BB962C8B-B14F-4D97-AF65-F5344CB8AC3E}">
        <p14:creationId xmlns:p14="http://schemas.microsoft.com/office/powerpoint/2010/main" val="27158210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40</a:t>
            </a:fld>
            <a:endParaRPr lang="en-US" dirty="0"/>
          </a:p>
        </p:txBody>
      </p:sp>
    </p:spTree>
    <p:extLst>
      <p:ext uri="{BB962C8B-B14F-4D97-AF65-F5344CB8AC3E}">
        <p14:creationId xmlns:p14="http://schemas.microsoft.com/office/powerpoint/2010/main" val="7923576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t>
            </a:r>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41</a:t>
            </a:fld>
            <a:endParaRPr lang="en-US" dirty="0"/>
          </a:p>
        </p:txBody>
      </p:sp>
    </p:spTree>
    <p:extLst>
      <p:ext uri="{BB962C8B-B14F-4D97-AF65-F5344CB8AC3E}">
        <p14:creationId xmlns:p14="http://schemas.microsoft.com/office/powerpoint/2010/main" val="7589354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42</a:t>
            </a:fld>
            <a:endParaRPr lang="en-US" dirty="0"/>
          </a:p>
        </p:txBody>
      </p:sp>
    </p:spTree>
    <p:extLst>
      <p:ext uri="{BB962C8B-B14F-4D97-AF65-F5344CB8AC3E}">
        <p14:creationId xmlns:p14="http://schemas.microsoft.com/office/powerpoint/2010/main" val="16884459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t>
            </a:r>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43</a:t>
            </a:fld>
            <a:endParaRPr lang="en-US" dirty="0"/>
          </a:p>
        </p:txBody>
      </p:sp>
    </p:spTree>
    <p:extLst>
      <p:ext uri="{BB962C8B-B14F-4D97-AF65-F5344CB8AC3E}">
        <p14:creationId xmlns:p14="http://schemas.microsoft.com/office/powerpoint/2010/main" val="12224352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49B59CAB-624C-40FA-9C12-FC7C33968AFF}" type="slidenum">
              <a:rPr lang="en-US" smtClean="0"/>
              <a:t>44</a:t>
            </a:fld>
            <a:endParaRPr lang="en-US" dirty="0"/>
          </a:p>
        </p:txBody>
      </p:sp>
    </p:spTree>
    <p:extLst>
      <p:ext uri="{BB962C8B-B14F-4D97-AF65-F5344CB8AC3E}">
        <p14:creationId xmlns:p14="http://schemas.microsoft.com/office/powerpoint/2010/main" val="20767373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45</a:t>
            </a:fld>
            <a:endParaRPr lang="en-US" dirty="0"/>
          </a:p>
        </p:txBody>
      </p:sp>
    </p:spTree>
    <p:extLst>
      <p:ext uri="{BB962C8B-B14F-4D97-AF65-F5344CB8AC3E}">
        <p14:creationId xmlns:p14="http://schemas.microsoft.com/office/powerpoint/2010/main" val="14005332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46</a:t>
            </a:fld>
            <a:endParaRPr lang="en-US" dirty="0"/>
          </a:p>
        </p:txBody>
      </p:sp>
    </p:spTree>
    <p:extLst>
      <p:ext uri="{BB962C8B-B14F-4D97-AF65-F5344CB8AC3E}">
        <p14:creationId xmlns:p14="http://schemas.microsoft.com/office/powerpoint/2010/main" val="23337461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47</a:t>
            </a:fld>
            <a:endParaRPr lang="en-US" dirty="0"/>
          </a:p>
        </p:txBody>
      </p:sp>
    </p:spTree>
    <p:extLst>
      <p:ext uri="{BB962C8B-B14F-4D97-AF65-F5344CB8AC3E}">
        <p14:creationId xmlns:p14="http://schemas.microsoft.com/office/powerpoint/2010/main" val="7100339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9B59CAB-624C-40FA-9C12-FC7C33968AFF}" type="slidenum">
              <a:rPr lang="en-US" smtClean="0"/>
              <a:t>48</a:t>
            </a:fld>
            <a:endParaRPr lang="en-US" dirty="0"/>
          </a:p>
        </p:txBody>
      </p:sp>
    </p:spTree>
    <p:extLst>
      <p:ext uri="{BB962C8B-B14F-4D97-AF65-F5344CB8AC3E}">
        <p14:creationId xmlns:p14="http://schemas.microsoft.com/office/powerpoint/2010/main" val="11180796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rPr>
              <a:t>NK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rPr>
              <a:t>Compared to this time last year, we are on target for the number of HSEs.</a:t>
            </a:r>
          </a:p>
        </p:txBody>
      </p:sp>
      <p:sp>
        <p:nvSpPr>
          <p:cNvPr id="4" name="Slide Number Placeholder 3"/>
          <p:cNvSpPr>
            <a:spLocks noGrp="1"/>
          </p:cNvSpPr>
          <p:nvPr>
            <p:ph type="sldNum" sz="quarter" idx="10"/>
          </p:nvPr>
        </p:nvSpPr>
        <p:spPr/>
        <p:txBody>
          <a:bodyPr/>
          <a:lstStyle/>
          <a:p>
            <a:fld id="{49B59CAB-624C-40FA-9C12-FC7C33968AFF}" type="slidenum">
              <a:rPr lang="en-US" smtClean="0"/>
              <a:t>49</a:t>
            </a:fld>
            <a:endParaRPr lang="en-US" dirty="0"/>
          </a:p>
        </p:txBody>
      </p:sp>
    </p:spTree>
    <p:extLst>
      <p:ext uri="{BB962C8B-B14F-4D97-AF65-F5344CB8AC3E}">
        <p14:creationId xmlns:p14="http://schemas.microsoft.com/office/powerpoint/2010/main" val="956433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a:lnSpc>
                <a:spcPct val="107000"/>
              </a:lnSpc>
              <a:spcAft>
                <a:spcPts val="800"/>
              </a:spcAft>
            </a:pPr>
            <a:endParaRPr lang="en-US" dirty="0" smtClean="0"/>
          </a:p>
        </p:txBody>
      </p:sp>
      <p:sp>
        <p:nvSpPr>
          <p:cNvPr id="4" name="Slide Number Placeholder 3"/>
          <p:cNvSpPr>
            <a:spLocks noGrp="1"/>
          </p:cNvSpPr>
          <p:nvPr>
            <p:ph type="sldNum" sz="quarter" idx="10"/>
          </p:nvPr>
        </p:nvSpPr>
        <p:spPr/>
        <p:txBody>
          <a:bodyPr/>
          <a:lstStyle/>
          <a:p>
            <a:fld id="{49B59CAB-624C-40FA-9C12-FC7C33968AFF}" type="slidenum">
              <a:rPr lang="en-US" smtClean="0"/>
              <a:t>5</a:t>
            </a:fld>
            <a:endParaRPr lang="en-US" dirty="0"/>
          </a:p>
        </p:txBody>
      </p:sp>
    </p:spTree>
    <p:extLst>
      <p:ext uri="{BB962C8B-B14F-4D97-AF65-F5344CB8AC3E}">
        <p14:creationId xmlns:p14="http://schemas.microsoft.com/office/powerpoint/2010/main" val="3463065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50</a:t>
            </a:fld>
            <a:endParaRPr lang="en-US" dirty="0"/>
          </a:p>
        </p:txBody>
      </p:sp>
    </p:spTree>
    <p:extLst>
      <p:ext uri="{BB962C8B-B14F-4D97-AF65-F5344CB8AC3E}">
        <p14:creationId xmlns:p14="http://schemas.microsoft.com/office/powerpoint/2010/main" val="10721515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51</a:t>
            </a:fld>
            <a:endParaRPr lang="en-US" dirty="0"/>
          </a:p>
        </p:txBody>
      </p:sp>
    </p:spTree>
    <p:extLst>
      <p:ext uri="{BB962C8B-B14F-4D97-AF65-F5344CB8AC3E}">
        <p14:creationId xmlns:p14="http://schemas.microsoft.com/office/powerpoint/2010/main" val="18961851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52</a:t>
            </a:fld>
            <a:endParaRPr lang="en-US" dirty="0"/>
          </a:p>
        </p:txBody>
      </p:sp>
    </p:spTree>
    <p:extLst>
      <p:ext uri="{BB962C8B-B14F-4D97-AF65-F5344CB8AC3E}">
        <p14:creationId xmlns:p14="http://schemas.microsoft.com/office/powerpoint/2010/main" val="14389792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9B59CAB-624C-40FA-9C12-FC7C33968AFF}" type="slidenum">
              <a:rPr lang="en-US" smtClean="0"/>
              <a:t>53</a:t>
            </a:fld>
            <a:endParaRPr lang="en-US" dirty="0"/>
          </a:p>
        </p:txBody>
      </p:sp>
    </p:spTree>
    <p:extLst>
      <p:ext uri="{BB962C8B-B14F-4D97-AF65-F5344CB8AC3E}">
        <p14:creationId xmlns:p14="http://schemas.microsoft.com/office/powerpoint/2010/main" val="7711582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9B59CAB-624C-40FA-9C12-FC7C33968AFF}" type="slidenum">
              <a:rPr lang="en-US" smtClean="0"/>
              <a:t>54</a:t>
            </a:fld>
            <a:endParaRPr lang="en-US" dirty="0"/>
          </a:p>
        </p:txBody>
      </p:sp>
    </p:spTree>
    <p:extLst>
      <p:ext uri="{BB962C8B-B14F-4D97-AF65-F5344CB8AC3E}">
        <p14:creationId xmlns:p14="http://schemas.microsoft.com/office/powerpoint/2010/main" val="30796543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9B59CAB-624C-40FA-9C12-FC7C33968AFF}" type="slidenum">
              <a:rPr lang="en-US" smtClean="0"/>
              <a:t>55</a:t>
            </a:fld>
            <a:endParaRPr lang="en-US" dirty="0"/>
          </a:p>
        </p:txBody>
      </p:sp>
    </p:spTree>
    <p:extLst>
      <p:ext uri="{BB962C8B-B14F-4D97-AF65-F5344CB8AC3E}">
        <p14:creationId xmlns:p14="http://schemas.microsoft.com/office/powerpoint/2010/main" val="37208180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9B59CAB-624C-40FA-9C12-FC7C33968AFF}" type="slidenum">
              <a:rPr lang="en-US" smtClean="0"/>
              <a:t>56</a:t>
            </a:fld>
            <a:endParaRPr lang="en-US" dirty="0"/>
          </a:p>
        </p:txBody>
      </p:sp>
    </p:spTree>
    <p:extLst>
      <p:ext uri="{BB962C8B-B14F-4D97-AF65-F5344CB8AC3E}">
        <p14:creationId xmlns:p14="http://schemas.microsoft.com/office/powerpoint/2010/main" val="17979845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57</a:t>
            </a:fld>
            <a:endParaRPr lang="en-US" dirty="0"/>
          </a:p>
        </p:txBody>
      </p:sp>
    </p:spTree>
    <p:extLst>
      <p:ext uri="{BB962C8B-B14F-4D97-AF65-F5344CB8AC3E}">
        <p14:creationId xmlns:p14="http://schemas.microsoft.com/office/powerpoint/2010/main" val="7811972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58</a:t>
            </a:fld>
            <a:endParaRPr lang="en-US" dirty="0"/>
          </a:p>
        </p:txBody>
      </p:sp>
    </p:spTree>
    <p:extLst>
      <p:ext uri="{BB962C8B-B14F-4D97-AF65-F5344CB8AC3E}">
        <p14:creationId xmlns:p14="http://schemas.microsoft.com/office/powerpoint/2010/main" val="34089826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rPr>
              <a:t>NK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rPr>
              <a:t>ABE levels 1-6 were under 31 percent; ELL levels 1-6 were at 38 percent. </a:t>
            </a:r>
          </a:p>
        </p:txBody>
      </p:sp>
      <p:sp>
        <p:nvSpPr>
          <p:cNvPr id="4" name="Slide Number Placeholder 3"/>
          <p:cNvSpPr>
            <a:spLocks noGrp="1"/>
          </p:cNvSpPr>
          <p:nvPr>
            <p:ph type="sldNum" sz="quarter" idx="10"/>
          </p:nvPr>
        </p:nvSpPr>
        <p:spPr/>
        <p:txBody>
          <a:bodyPr/>
          <a:lstStyle/>
          <a:p>
            <a:fld id="{49B59CAB-624C-40FA-9C12-FC7C33968AFF}" type="slidenum">
              <a:rPr lang="en-US" smtClean="0"/>
              <a:t>59</a:t>
            </a:fld>
            <a:endParaRPr lang="en-US" dirty="0"/>
          </a:p>
        </p:txBody>
      </p:sp>
    </p:spTree>
    <p:extLst>
      <p:ext uri="{BB962C8B-B14F-4D97-AF65-F5344CB8AC3E}">
        <p14:creationId xmlns:p14="http://schemas.microsoft.com/office/powerpoint/2010/main" val="112304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49B59CAB-624C-40FA-9C12-FC7C33968AFF}" type="slidenum">
              <a:rPr lang="en-US" smtClean="0"/>
              <a:t>6</a:t>
            </a:fld>
            <a:endParaRPr lang="en-US" dirty="0"/>
          </a:p>
        </p:txBody>
      </p:sp>
    </p:spTree>
    <p:extLst>
      <p:ext uri="{BB962C8B-B14F-4D97-AF65-F5344CB8AC3E}">
        <p14:creationId xmlns:p14="http://schemas.microsoft.com/office/powerpoint/2010/main" val="37659852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60</a:t>
            </a:fld>
            <a:endParaRPr lang="en-US" dirty="0"/>
          </a:p>
        </p:txBody>
      </p:sp>
    </p:spTree>
    <p:extLst>
      <p:ext uri="{BB962C8B-B14F-4D97-AF65-F5344CB8AC3E}">
        <p14:creationId xmlns:p14="http://schemas.microsoft.com/office/powerpoint/2010/main" val="32413775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61</a:t>
            </a:fld>
            <a:endParaRPr lang="en-US" dirty="0"/>
          </a:p>
        </p:txBody>
      </p:sp>
    </p:spTree>
    <p:extLst>
      <p:ext uri="{BB962C8B-B14F-4D97-AF65-F5344CB8AC3E}">
        <p14:creationId xmlns:p14="http://schemas.microsoft.com/office/powerpoint/2010/main" val="549414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62</a:t>
            </a:fld>
            <a:endParaRPr lang="en-US" dirty="0"/>
          </a:p>
        </p:txBody>
      </p:sp>
    </p:spTree>
    <p:extLst>
      <p:ext uri="{BB962C8B-B14F-4D97-AF65-F5344CB8AC3E}">
        <p14:creationId xmlns:p14="http://schemas.microsoft.com/office/powerpoint/2010/main" val="42394521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rPr>
              <a:t>NK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rPr>
              <a:t>Nearly 25 percent of our students in 2017-2018 were in correctional or institutional settings. The actual total was 6,132. These students perform well when it comes to measurable skill gains. The percentage was nearly 70.  </a:t>
            </a:r>
          </a:p>
        </p:txBody>
      </p:sp>
      <p:sp>
        <p:nvSpPr>
          <p:cNvPr id="4" name="Slide Number Placeholder 3"/>
          <p:cNvSpPr>
            <a:spLocks noGrp="1"/>
          </p:cNvSpPr>
          <p:nvPr>
            <p:ph type="sldNum" sz="quarter" idx="10"/>
          </p:nvPr>
        </p:nvSpPr>
        <p:spPr/>
        <p:txBody>
          <a:bodyPr/>
          <a:lstStyle/>
          <a:p>
            <a:fld id="{49B59CAB-624C-40FA-9C12-FC7C33968AFF}" type="slidenum">
              <a:rPr lang="en-US" smtClean="0"/>
              <a:t>63</a:t>
            </a:fld>
            <a:endParaRPr lang="en-US" dirty="0"/>
          </a:p>
        </p:txBody>
      </p:sp>
    </p:spTree>
    <p:extLst>
      <p:ext uri="{BB962C8B-B14F-4D97-AF65-F5344CB8AC3E}">
        <p14:creationId xmlns:p14="http://schemas.microsoft.com/office/powerpoint/2010/main" val="31963685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64</a:t>
            </a:fld>
            <a:endParaRPr lang="en-US" dirty="0"/>
          </a:p>
        </p:txBody>
      </p:sp>
    </p:spTree>
    <p:extLst>
      <p:ext uri="{BB962C8B-B14F-4D97-AF65-F5344CB8AC3E}">
        <p14:creationId xmlns:p14="http://schemas.microsoft.com/office/powerpoint/2010/main" val="36114130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rPr>
              <a:t>MP</a:t>
            </a:r>
          </a:p>
        </p:txBody>
      </p:sp>
      <p:sp>
        <p:nvSpPr>
          <p:cNvPr id="4" name="Slide Number Placeholder 3"/>
          <p:cNvSpPr>
            <a:spLocks noGrp="1"/>
          </p:cNvSpPr>
          <p:nvPr>
            <p:ph type="sldNum" sz="quarter" idx="10"/>
          </p:nvPr>
        </p:nvSpPr>
        <p:spPr/>
        <p:txBody>
          <a:bodyPr/>
          <a:lstStyle/>
          <a:p>
            <a:fld id="{49B59CAB-624C-40FA-9C12-FC7C33968AFF}" type="slidenum">
              <a:rPr lang="en-US" smtClean="0"/>
              <a:t>65</a:t>
            </a:fld>
            <a:endParaRPr lang="en-US" dirty="0"/>
          </a:p>
        </p:txBody>
      </p:sp>
    </p:spTree>
    <p:extLst>
      <p:ext uri="{BB962C8B-B14F-4D97-AF65-F5344CB8AC3E}">
        <p14:creationId xmlns:p14="http://schemas.microsoft.com/office/powerpoint/2010/main" val="27355664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66</a:t>
            </a:fld>
            <a:endParaRPr lang="en-US" dirty="0"/>
          </a:p>
        </p:txBody>
      </p:sp>
    </p:spTree>
    <p:extLst>
      <p:ext uri="{BB962C8B-B14F-4D97-AF65-F5344CB8AC3E}">
        <p14:creationId xmlns:p14="http://schemas.microsoft.com/office/powerpoint/2010/main" val="36412644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rPr>
              <a:t>JH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rPr>
              <a:t>Last month we discussed the release of the federal monitoring protocol. This protocol will be used to monitor states.</a:t>
            </a:r>
          </a:p>
        </p:txBody>
      </p:sp>
      <p:sp>
        <p:nvSpPr>
          <p:cNvPr id="4" name="Slide Number Placeholder 3"/>
          <p:cNvSpPr>
            <a:spLocks noGrp="1"/>
          </p:cNvSpPr>
          <p:nvPr>
            <p:ph type="sldNum" sz="quarter" idx="10"/>
          </p:nvPr>
        </p:nvSpPr>
        <p:spPr/>
        <p:txBody>
          <a:bodyPr/>
          <a:lstStyle/>
          <a:p>
            <a:fld id="{49B59CAB-624C-40FA-9C12-FC7C33968AFF}" type="slidenum">
              <a:rPr lang="en-US" smtClean="0"/>
              <a:t>67</a:t>
            </a:fld>
            <a:endParaRPr lang="en-US" dirty="0"/>
          </a:p>
        </p:txBody>
      </p:sp>
    </p:spTree>
    <p:extLst>
      <p:ext uri="{BB962C8B-B14F-4D97-AF65-F5344CB8AC3E}">
        <p14:creationId xmlns:p14="http://schemas.microsoft.com/office/powerpoint/2010/main" val="27951115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68</a:t>
            </a:fld>
            <a:endParaRPr lang="en-US" dirty="0"/>
          </a:p>
        </p:txBody>
      </p:sp>
    </p:spTree>
    <p:extLst>
      <p:ext uri="{BB962C8B-B14F-4D97-AF65-F5344CB8AC3E}">
        <p14:creationId xmlns:p14="http://schemas.microsoft.com/office/powerpoint/2010/main" val="33664958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latin typeface="+mn-lt"/>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69</a:t>
            </a:fld>
            <a:endParaRPr lang="en-US" dirty="0"/>
          </a:p>
        </p:txBody>
      </p:sp>
    </p:spTree>
    <p:extLst>
      <p:ext uri="{BB962C8B-B14F-4D97-AF65-F5344CB8AC3E}">
        <p14:creationId xmlns:p14="http://schemas.microsoft.com/office/powerpoint/2010/main" val="378482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9B59CAB-624C-40FA-9C12-FC7C33968AFF}" type="slidenum">
              <a:rPr lang="en-US" smtClean="0"/>
              <a:t>7</a:t>
            </a:fld>
            <a:endParaRPr lang="en-US" dirty="0"/>
          </a:p>
        </p:txBody>
      </p:sp>
    </p:spTree>
    <p:extLst>
      <p:ext uri="{BB962C8B-B14F-4D97-AF65-F5344CB8AC3E}">
        <p14:creationId xmlns:p14="http://schemas.microsoft.com/office/powerpoint/2010/main" val="17659972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70</a:t>
            </a:fld>
            <a:endParaRPr lang="en-US" dirty="0"/>
          </a:p>
        </p:txBody>
      </p:sp>
    </p:spTree>
    <p:extLst>
      <p:ext uri="{BB962C8B-B14F-4D97-AF65-F5344CB8AC3E}">
        <p14:creationId xmlns:p14="http://schemas.microsoft.com/office/powerpoint/2010/main" val="8598432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71</a:t>
            </a:fld>
            <a:endParaRPr lang="en-US" dirty="0"/>
          </a:p>
        </p:txBody>
      </p:sp>
    </p:spTree>
    <p:extLst>
      <p:ext uri="{BB962C8B-B14F-4D97-AF65-F5344CB8AC3E}">
        <p14:creationId xmlns:p14="http://schemas.microsoft.com/office/powerpoint/2010/main" val="10809406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72</a:t>
            </a:fld>
            <a:endParaRPr lang="en-US" dirty="0"/>
          </a:p>
        </p:txBody>
      </p:sp>
    </p:spTree>
    <p:extLst>
      <p:ext uri="{BB962C8B-B14F-4D97-AF65-F5344CB8AC3E}">
        <p14:creationId xmlns:p14="http://schemas.microsoft.com/office/powerpoint/2010/main" val="22263086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latin typeface="+mn-lt"/>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73</a:t>
            </a:fld>
            <a:endParaRPr lang="en-US" dirty="0"/>
          </a:p>
        </p:txBody>
      </p:sp>
    </p:spTree>
    <p:extLst>
      <p:ext uri="{BB962C8B-B14F-4D97-AF65-F5344CB8AC3E}">
        <p14:creationId xmlns:p14="http://schemas.microsoft.com/office/powerpoint/2010/main" val="245117823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rPr>
              <a:t>LH</a:t>
            </a:r>
          </a:p>
          <a:p>
            <a:r>
              <a:rPr lang="en-US" sz="1200" dirty="0" smtClean="0">
                <a:latin typeface="+mn-lt"/>
              </a:rPr>
              <a:t>Section III – Local Leadership (Professional Development)</a:t>
            </a:r>
          </a:p>
          <a:p>
            <a:endParaRPr lang="en-US" sz="1200" dirty="0" smtClean="0">
              <a:latin typeface="+mn-lt"/>
            </a:endParaRPr>
          </a:p>
          <a:p>
            <a:pPr marL="342900" indent="-342900">
              <a:buFont typeface="Arial" panose="020B0604020202020204" pitchFamily="34" charset="0"/>
              <a:buChar char="•"/>
            </a:pPr>
            <a:r>
              <a:rPr lang="en-US" sz="1200" dirty="0" smtClean="0">
                <a:latin typeface="+mn-lt"/>
              </a:rPr>
              <a:t>How does the grantee </a:t>
            </a:r>
            <a:r>
              <a:rPr lang="en-US" sz="1200" dirty="0" smtClean="0">
                <a:solidFill>
                  <a:srgbClr val="FFC000"/>
                </a:solidFill>
                <a:latin typeface="+mn-lt"/>
              </a:rPr>
              <a:t>deliver professional development </a:t>
            </a:r>
            <a:r>
              <a:rPr lang="en-US" sz="1200" dirty="0" smtClean="0">
                <a:latin typeface="+mn-lt"/>
              </a:rPr>
              <a:t>activities to staff</a:t>
            </a:r>
            <a:r>
              <a:rPr lang="en-US" sz="1200" dirty="0" smtClean="0">
                <a:latin typeface="+mn-lt"/>
                <a:cs typeface="Arial" panose="020B0604020202020204" pitchFamily="34" charset="0"/>
              </a:rPr>
              <a:t>?</a:t>
            </a:r>
            <a:r>
              <a:rPr lang="en-US" sz="1200" dirty="0" smtClean="0">
                <a:latin typeface="+mn-lt"/>
              </a:rPr>
              <a:t> What process does the grantee use to ensure that professional development activities are widely accessed by instructors and program managers</a:t>
            </a:r>
            <a:r>
              <a:rPr lang="en-US" sz="1200" dirty="0" smtClean="0">
                <a:latin typeface="+mn-lt"/>
                <a:cs typeface="Arial" panose="020B0604020202020204" pitchFamily="34" charset="0"/>
              </a:rPr>
              <a:t>?</a:t>
            </a:r>
            <a:r>
              <a:rPr lang="en-US" sz="1200" dirty="0" smtClean="0">
                <a:latin typeface="+mn-lt"/>
              </a:rPr>
              <a:t> Does the grantee track participation in professional development activities</a:t>
            </a:r>
            <a:r>
              <a:rPr lang="en-US" sz="1200" dirty="0" smtClean="0">
                <a:latin typeface="+mn-lt"/>
                <a:cs typeface="Arial" panose="020B0604020202020204" pitchFamily="34" charset="0"/>
              </a:rPr>
              <a:t>?</a:t>
            </a:r>
            <a:r>
              <a:rPr lang="en-US" sz="1200" dirty="0" smtClean="0">
                <a:latin typeface="+mn-lt"/>
              </a:rPr>
              <a:t> </a:t>
            </a:r>
          </a:p>
          <a:p>
            <a:pPr marL="342900" indent="-342900">
              <a:buFont typeface="Arial" panose="020B0604020202020204" pitchFamily="34" charset="0"/>
              <a:buChar char="•"/>
            </a:pPr>
            <a:endParaRPr lang="en-US" sz="1200" dirty="0" smtClean="0">
              <a:latin typeface="+mn-lt"/>
            </a:endParaRPr>
          </a:p>
          <a:p>
            <a:pPr marL="342900" indent="-342900">
              <a:buFont typeface="Arial" panose="020B0604020202020204" pitchFamily="34" charset="0"/>
              <a:buChar char="•"/>
            </a:pPr>
            <a:r>
              <a:rPr lang="en-US" sz="1200" dirty="0" smtClean="0">
                <a:latin typeface="+mn-lt"/>
              </a:rPr>
              <a:t>How is the grantee expending funds to </a:t>
            </a:r>
            <a:r>
              <a:rPr lang="en-US" sz="1200" dirty="0" smtClean="0">
                <a:solidFill>
                  <a:srgbClr val="FFC000"/>
                </a:solidFill>
                <a:latin typeface="+mn-lt"/>
              </a:rPr>
              <a:t>monitor</a:t>
            </a:r>
            <a:r>
              <a:rPr lang="en-US" sz="1200" dirty="0" smtClean="0">
                <a:latin typeface="+mn-lt"/>
              </a:rPr>
              <a:t> </a:t>
            </a:r>
            <a:r>
              <a:rPr lang="en-US" sz="1200" u="sng" dirty="0" smtClean="0">
                <a:latin typeface="+mn-lt"/>
              </a:rPr>
              <a:t>and</a:t>
            </a:r>
            <a:r>
              <a:rPr lang="en-US" sz="1200" dirty="0" smtClean="0">
                <a:latin typeface="+mn-lt"/>
              </a:rPr>
              <a:t> </a:t>
            </a:r>
            <a:r>
              <a:rPr lang="en-US" sz="1200" dirty="0" smtClean="0">
                <a:solidFill>
                  <a:srgbClr val="FFC000"/>
                </a:solidFill>
                <a:latin typeface="+mn-lt"/>
              </a:rPr>
              <a:t>evaluate</a:t>
            </a:r>
            <a:r>
              <a:rPr lang="en-US" sz="1200" dirty="0" smtClean="0">
                <a:latin typeface="+mn-lt"/>
              </a:rPr>
              <a:t> activities and disseminate information about promising practices</a:t>
            </a:r>
            <a:r>
              <a:rPr lang="en-US" sz="1200" dirty="0" smtClean="0">
                <a:latin typeface="+mn-lt"/>
                <a:cs typeface="Arial" panose="020B0604020202020204" pitchFamily="34" charset="0"/>
              </a:rPr>
              <a:t>?</a:t>
            </a:r>
            <a:r>
              <a:rPr lang="en-US" sz="1200" dirty="0" smtClean="0">
                <a:latin typeface="+mn-lt"/>
              </a:rPr>
              <a:t> </a:t>
            </a:r>
          </a:p>
          <a:p>
            <a:pPr marL="342900" indent="-342900">
              <a:buFont typeface="Arial" panose="020B0604020202020204" pitchFamily="34" charset="0"/>
              <a:buChar char="•"/>
            </a:pPr>
            <a:endParaRPr lang="en-US" sz="1200" dirty="0" smtClean="0">
              <a:latin typeface="+mn-lt"/>
            </a:endParaRPr>
          </a:p>
          <a:p>
            <a:pPr marL="342900" indent="-342900">
              <a:buFont typeface="Arial" panose="020B0604020202020204" pitchFamily="34" charset="0"/>
              <a:buChar char="•"/>
            </a:pPr>
            <a:r>
              <a:rPr lang="en-US" sz="1200" dirty="0" smtClean="0">
                <a:latin typeface="+mn-lt"/>
              </a:rPr>
              <a:t>Does the grantee have a process in place for using the professional development evaluation data for </a:t>
            </a:r>
            <a:r>
              <a:rPr lang="en-US" sz="1200" dirty="0" smtClean="0">
                <a:solidFill>
                  <a:srgbClr val="FFC000"/>
                </a:solidFill>
                <a:latin typeface="+mn-lt"/>
              </a:rPr>
              <a:t>continuous improvement</a:t>
            </a:r>
            <a:r>
              <a:rPr lang="en-US" sz="1200" dirty="0" smtClean="0">
                <a:solidFill>
                  <a:srgbClr val="FFC000"/>
                </a:solidFill>
                <a:latin typeface="+mn-lt"/>
                <a:cs typeface="Arial" panose="020B0604020202020204" pitchFamily="34" charset="0"/>
              </a:rPr>
              <a:t>?</a:t>
            </a:r>
            <a:r>
              <a:rPr lang="en-US" sz="1200" dirty="0" smtClean="0">
                <a:latin typeface="+mn-lt"/>
              </a:rPr>
              <a:t> If no, why not</a:t>
            </a:r>
            <a:r>
              <a:rPr lang="en-US" sz="1200" dirty="0" smtClean="0">
                <a:latin typeface="+mn-lt"/>
                <a:cs typeface="Arial" panose="020B0604020202020204" pitchFamily="34" charset="0"/>
              </a:rPr>
              <a:t>? </a:t>
            </a:r>
          </a:p>
          <a:p>
            <a:endParaRPr lang="en-US" sz="1200" dirty="0" smtClean="0">
              <a:latin typeface="+mn-lt"/>
            </a:endParaRPr>
          </a:p>
          <a:p>
            <a:endParaRPr lang="en-US" sz="1200" dirty="0" smtClean="0">
              <a:latin typeface="+mn-lt"/>
            </a:endParaRPr>
          </a:p>
          <a:p>
            <a:endParaRPr lang="en-US" sz="1200" dirty="0" smtClean="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latin typeface="+mn-lt"/>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74</a:t>
            </a:fld>
            <a:endParaRPr lang="en-US" dirty="0"/>
          </a:p>
        </p:txBody>
      </p:sp>
    </p:spTree>
    <p:extLst>
      <p:ext uri="{BB962C8B-B14F-4D97-AF65-F5344CB8AC3E}">
        <p14:creationId xmlns:p14="http://schemas.microsoft.com/office/powerpoint/2010/main" val="32042641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75</a:t>
            </a:fld>
            <a:endParaRPr lang="en-US" dirty="0"/>
          </a:p>
        </p:txBody>
      </p:sp>
    </p:spTree>
    <p:extLst>
      <p:ext uri="{BB962C8B-B14F-4D97-AF65-F5344CB8AC3E}">
        <p14:creationId xmlns:p14="http://schemas.microsoft.com/office/powerpoint/2010/main" val="306176673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76</a:t>
            </a:fld>
            <a:endParaRPr lang="en-US" dirty="0"/>
          </a:p>
        </p:txBody>
      </p:sp>
    </p:spTree>
    <p:extLst>
      <p:ext uri="{BB962C8B-B14F-4D97-AF65-F5344CB8AC3E}">
        <p14:creationId xmlns:p14="http://schemas.microsoft.com/office/powerpoint/2010/main" val="348211110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77</a:t>
            </a:fld>
            <a:endParaRPr lang="en-US" dirty="0"/>
          </a:p>
        </p:txBody>
      </p:sp>
    </p:spTree>
    <p:extLst>
      <p:ext uri="{BB962C8B-B14F-4D97-AF65-F5344CB8AC3E}">
        <p14:creationId xmlns:p14="http://schemas.microsoft.com/office/powerpoint/2010/main" val="130042603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78</a:t>
            </a:fld>
            <a:endParaRPr lang="en-US" dirty="0"/>
          </a:p>
        </p:txBody>
      </p:sp>
    </p:spTree>
    <p:extLst>
      <p:ext uri="{BB962C8B-B14F-4D97-AF65-F5344CB8AC3E}">
        <p14:creationId xmlns:p14="http://schemas.microsoft.com/office/powerpoint/2010/main" val="253612638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79</a:t>
            </a:fld>
            <a:endParaRPr lang="en-US" dirty="0"/>
          </a:p>
        </p:txBody>
      </p:sp>
    </p:spTree>
    <p:extLst>
      <p:ext uri="{BB962C8B-B14F-4D97-AF65-F5344CB8AC3E}">
        <p14:creationId xmlns:p14="http://schemas.microsoft.com/office/powerpoint/2010/main" val="3951209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9B59CAB-624C-40FA-9C12-FC7C33968AFF}" type="slidenum">
              <a:rPr lang="en-US" smtClean="0"/>
              <a:t>8</a:t>
            </a:fld>
            <a:endParaRPr lang="en-US" dirty="0"/>
          </a:p>
        </p:txBody>
      </p:sp>
    </p:spTree>
    <p:extLst>
      <p:ext uri="{BB962C8B-B14F-4D97-AF65-F5344CB8AC3E}">
        <p14:creationId xmlns:p14="http://schemas.microsoft.com/office/powerpoint/2010/main" val="230094928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80</a:t>
            </a:fld>
            <a:endParaRPr lang="en-US" dirty="0"/>
          </a:p>
        </p:txBody>
      </p:sp>
    </p:spTree>
    <p:extLst>
      <p:ext uri="{BB962C8B-B14F-4D97-AF65-F5344CB8AC3E}">
        <p14:creationId xmlns:p14="http://schemas.microsoft.com/office/powerpoint/2010/main" val="96674478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49B59CAB-624C-40FA-9C12-FC7C33968AFF}" type="slidenum">
              <a:rPr lang="en-US" smtClean="0"/>
              <a:t>81</a:t>
            </a:fld>
            <a:endParaRPr lang="en-US" dirty="0"/>
          </a:p>
        </p:txBody>
      </p:sp>
    </p:spTree>
    <p:extLst>
      <p:ext uri="{BB962C8B-B14F-4D97-AF65-F5344CB8AC3E}">
        <p14:creationId xmlns:p14="http://schemas.microsoft.com/office/powerpoint/2010/main" val="255601902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82</a:t>
            </a:fld>
            <a:endParaRPr lang="en-US" dirty="0"/>
          </a:p>
        </p:txBody>
      </p:sp>
    </p:spTree>
    <p:extLst>
      <p:ext uri="{BB962C8B-B14F-4D97-AF65-F5344CB8AC3E}">
        <p14:creationId xmlns:p14="http://schemas.microsoft.com/office/powerpoint/2010/main" val="383791914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83</a:t>
            </a:fld>
            <a:endParaRPr lang="en-US" dirty="0"/>
          </a:p>
        </p:txBody>
      </p:sp>
    </p:spTree>
    <p:extLst>
      <p:ext uri="{BB962C8B-B14F-4D97-AF65-F5344CB8AC3E}">
        <p14:creationId xmlns:p14="http://schemas.microsoft.com/office/powerpoint/2010/main" val="410019581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84</a:t>
            </a:fld>
            <a:endParaRPr lang="en-US" dirty="0"/>
          </a:p>
        </p:txBody>
      </p:sp>
    </p:spTree>
    <p:extLst>
      <p:ext uri="{BB962C8B-B14F-4D97-AF65-F5344CB8AC3E}">
        <p14:creationId xmlns:p14="http://schemas.microsoft.com/office/powerpoint/2010/main" val="211182086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49B59CAB-624C-40FA-9C12-FC7C33968AFF}" type="slidenum">
              <a:rPr lang="en-US" smtClean="0"/>
              <a:t>85</a:t>
            </a:fld>
            <a:endParaRPr lang="en-US" dirty="0"/>
          </a:p>
        </p:txBody>
      </p:sp>
    </p:spTree>
    <p:extLst>
      <p:ext uri="{BB962C8B-B14F-4D97-AF65-F5344CB8AC3E}">
        <p14:creationId xmlns:p14="http://schemas.microsoft.com/office/powerpoint/2010/main" val="171719527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86</a:t>
            </a:fld>
            <a:endParaRPr lang="en-US" dirty="0"/>
          </a:p>
        </p:txBody>
      </p:sp>
    </p:spTree>
    <p:extLst>
      <p:ext uri="{BB962C8B-B14F-4D97-AF65-F5344CB8AC3E}">
        <p14:creationId xmlns:p14="http://schemas.microsoft.com/office/powerpoint/2010/main" val="206764541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87</a:t>
            </a:fld>
            <a:endParaRPr lang="en-US" dirty="0"/>
          </a:p>
        </p:txBody>
      </p:sp>
    </p:spTree>
    <p:extLst>
      <p:ext uri="{BB962C8B-B14F-4D97-AF65-F5344CB8AC3E}">
        <p14:creationId xmlns:p14="http://schemas.microsoft.com/office/powerpoint/2010/main" val="370127275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88</a:t>
            </a:fld>
            <a:endParaRPr lang="en-US" dirty="0"/>
          </a:p>
        </p:txBody>
      </p:sp>
    </p:spTree>
    <p:extLst>
      <p:ext uri="{BB962C8B-B14F-4D97-AF65-F5344CB8AC3E}">
        <p14:creationId xmlns:p14="http://schemas.microsoft.com/office/powerpoint/2010/main" val="404692712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rPr>
              <a:t>DD/NK/JT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89</a:t>
            </a:fld>
            <a:endParaRPr lang="en-US" dirty="0"/>
          </a:p>
        </p:txBody>
      </p:sp>
    </p:spTree>
    <p:extLst>
      <p:ext uri="{BB962C8B-B14F-4D97-AF65-F5344CB8AC3E}">
        <p14:creationId xmlns:p14="http://schemas.microsoft.com/office/powerpoint/2010/main" val="3284689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r>
              <a:rPr lang="en-US" dirty="0" smtClean="0"/>
              <a:t>JH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C000"/>
                </a:solidFill>
              </a:rPr>
              <a:t>Margarita was inspired by her daughter’s words and told herself, “I CAN DO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FFC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C000"/>
                </a:solidFill>
              </a:rPr>
              <a:t>Her son wrote, </a:t>
            </a:r>
            <a:r>
              <a:rPr lang="en-US" sz="1200" dirty="0" smtClean="0">
                <a:ea typeface="Calibri" panose="020F0502020204030204" pitchFamily="34" charset="0"/>
                <a:cs typeface="Times New Roman" panose="02020603050405020304" pitchFamily="18" charset="0"/>
              </a:rPr>
              <a:t>“Not only has she taken me to practices, games, meets . . . she still found time to do her homework and manage to get her high school diploma before me. All I have to worry about is school and sports while she has three kids and a husband to worry about. I feel like this was an obstacle that stopped her from doing more things and now that she has crushed this obstacle, nothing can stop her.”</a:t>
            </a:r>
            <a:endParaRPr lang="en-US" sz="1200" dirty="0" smtClean="0">
              <a:effectLs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FFC000"/>
              </a:solidFill>
            </a:endParaRPr>
          </a:p>
          <a:p>
            <a:endParaRPr lang="en-US" dirty="0" smtClean="0"/>
          </a:p>
        </p:txBody>
      </p:sp>
      <p:sp>
        <p:nvSpPr>
          <p:cNvPr id="4" name="Slide Number Placeholder 3"/>
          <p:cNvSpPr>
            <a:spLocks noGrp="1"/>
          </p:cNvSpPr>
          <p:nvPr>
            <p:ph type="sldNum" sz="quarter" idx="10"/>
          </p:nvPr>
        </p:nvSpPr>
        <p:spPr/>
        <p:txBody>
          <a:bodyPr/>
          <a:lstStyle/>
          <a:p>
            <a:fld id="{49B59CAB-624C-40FA-9C12-FC7C33968AFF}" type="slidenum">
              <a:rPr lang="en-US" smtClean="0"/>
              <a:t>9</a:t>
            </a:fld>
            <a:endParaRPr lang="en-US" dirty="0"/>
          </a:p>
        </p:txBody>
      </p:sp>
    </p:spTree>
    <p:extLst>
      <p:ext uri="{BB962C8B-B14F-4D97-AF65-F5344CB8AC3E}">
        <p14:creationId xmlns:p14="http://schemas.microsoft.com/office/powerpoint/2010/main" val="329810484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90</a:t>
            </a:fld>
            <a:endParaRPr lang="en-US" dirty="0"/>
          </a:p>
        </p:txBody>
      </p:sp>
    </p:spTree>
    <p:extLst>
      <p:ext uri="{BB962C8B-B14F-4D97-AF65-F5344CB8AC3E}">
        <p14:creationId xmlns:p14="http://schemas.microsoft.com/office/powerpoint/2010/main" val="194198966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rPr>
              <a:t>DD/NK/JT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p:txBody>
      </p:sp>
      <p:sp>
        <p:nvSpPr>
          <p:cNvPr id="4" name="Slide Number Placeholder 3"/>
          <p:cNvSpPr>
            <a:spLocks noGrp="1"/>
          </p:cNvSpPr>
          <p:nvPr>
            <p:ph type="sldNum" sz="quarter" idx="10"/>
          </p:nvPr>
        </p:nvSpPr>
        <p:spPr/>
        <p:txBody>
          <a:bodyPr/>
          <a:lstStyle/>
          <a:p>
            <a:fld id="{49B59CAB-624C-40FA-9C12-FC7C33968AFF}" type="slidenum">
              <a:rPr lang="en-US" smtClean="0"/>
              <a:t>91</a:t>
            </a:fld>
            <a:endParaRPr lang="en-US" dirty="0"/>
          </a:p>
        </p:txBody>
      </p:sp>
    </p:spTree>
    <p:extLst>
      <p:ext uri="{BB962C8B-B14F-4D97-AF65-F5344CB8AC3E}">
        <p14:creationId xmlns:p14="http://schemas.microsoft.com/office/powerpoint/2010/main" val="128854108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92</a:t>
            </a:fld>
            <a:endParaRPr lang="en-US" dirty="0"/>
          </a:p>
        </p:txBody>
      </p:sp>
    </p:spTree>
    <p:extLst>
      <p:ext uri="{BB962C8B-B14F-4D97-AF65-F5344CB8AC3E}">
        <p14:creationId xmlns:p14="http://schemas.microsoft.com/office/powerpoint/2010/main" val="18670415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RM</a:t>
            </a:r>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93</a:t>
            </a:fld>
            <a:endParaRPr lang="en-US" dirty="0"/>
          </a:p>
        </p:txBody>
      </p:sp>
    </p:spTree>
    <p:extLst>
      <p:ext uri="{BB962C8B-B14F-4D97-AF65-F5344CB8AC3E}">
        <p14:creationId xmlns:p14="http://schemas.microsoft.com/office/powerpoint/2010/main" val="203340040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94</a:t>
            </a:fld>
            <a:endParaRPr lang="en-US" dirty="0"/>
          </a:p>
        </p:txBody>
      </p:sp>
    </p:spTree>
    <p:extLst>
      <p:ext uri="{BB962C8B-B14F-4D97-AF65-F5344CB8AC3E}">
        <p14:creationId xmlns:p14="http://schemas.microsoft.com/office/powerpoint/2010/main" val="119888049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RM</a:t>
            </a:r>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95</a:t>
            </a:fld>
            <a:endParaRPr lang="en-US" dirty="0"/>
          </a:p>
        </p:txBody>
      </p:sp>
    </p:spTree>
    <p:extLst>
      <p:ext uri="{BB962C8B-B14F-4D97-AF65-F5344CB8AC3E}">
        <p14:creationId xmlns:p14="http://schemas.microsoft.com/office/powerpoint/2010/main" val="294391082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fld id="{49B59CAB-624C-40FA-9C12-FC7C33968AFF}" type="slidenum">
              <a:rPr lang="en-US" smtClean="0"/>
              <a:t>96</a:t>
            </a:fld>
            <a:endParaRPr lang="en-US" dirty="0"/>
          </a:p>
        </p:txBody>
      </p:sp>
    </p:spTree>
    <p:extLst>
      <p:ext uri="{BB962C8B-B14F-4D97-AF65-F5344CB8AC3E}">
        <p14:creationId xmlns:p14="http://schemas.microsoft.com/office/powerpoint/2010/main" val="20608905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tif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8.xml"/><Relationship Id="rId4" Type="http://schemas.openxmlformats.org/officeDocument/2006/relationships/image" Target="../media/image5.tiff"/></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10/23/2018</a:t>
            </a:fld>
            <a:endParaRPr lang="en-US" dirty="0"/>
          </a:p>
        </p:txBody>
      </p:sp>
      <p:sp>
        <p:nvSpPr>
          <p:cNvPr id="5" name="Footer Placeholder 4"/>
          <p:cNvSpPr>
            <a:spLocks noGrp="1"/>
          </p:cNvSpPr>
          <p:nvPr>
            <p:ph type="ftr" sz="quarter" idx="11"/>
          </p:nvPr>
        </p:nvSpPr>
        <p:spPr>
          <a:xfrm>
            <a:off x="1371600" y="4323849"/>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70"/>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4"/>
            <a:ext cx="10822035"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43"/>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5800" y="5516719"/>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6"/>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5"/>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4"/>
            <a:ext cx="2910840" cy="365125"/>
          </a:xfrm>
        </p:spPr>
        <p:txBody>
          <a:bodyPr/>
          <a:lstStyle>
            <a:lvl1pPr algn="r">
              <a:defRPr/>
            </a:lvl1pPr>
          </a:lstStyle>
          <a:p>
            <a:fld id="{48A87A34-81AB-432B-8DAE-1953F412C126}" type="datetimeFigureOut">
              <a:rPr lang="en-US" dirty="0"/>
              <a:pPr/>
              <a:t>10/23/2018</a:t>
            </a:fld>
            <a:endParaRPr lang="en-US" dirty="0"/>
          </a:p>
        </p:txBody>
      </p:sp>
      <p:sp>
        <p:nvSpPr>
          <p:cNvPr id="6" name="Footer Placeholder 5"/>
          <p:cNvSpPr>
            <a:spLocks noGrp="1"/>
          </p:cNvSpPr>
          <p:nvPr>
            <p:ph type="ftr" sz="quarter" idx="11"/>
          </p:nvPr>
        </p:nvSpPr>
        <p:spPr>
          <a:xfrm>
            <a:off x="685802" y="379945"/>
            <a:ext cx="6991492" cy="365125"/>
          </a:xfrm>
        </p:spPr>
        <p:txBody>
          <a:bodyPr/>
          <a:lstStyle/>
          <a:p>
            <a:endParaRPr lang="en-US" dirty="0"/>
          </a:p>
        </p:txBody>
      </p:sp>
      <p:sp>
        <p:nvSpPr>
          <p:cNvPr id="7" name="Slide Number Placeholder 6"/>
          <p:cNvSpPr>
            <a:spLocks noGrp="1"/>
          </p:cNvSpPr>
          <p:nvPr>
            <p:ph type="sldNum" sz="quarter" idx="12"/>
          </p:nvPr>
        </p:nvSpPr>
        <p:spPr>
          <a:xfrm>
            <a:off x="10862454" y="381004"/>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8" y="753534"/>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60"/>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024468" y="3959866"/>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4"/>
            <a:ext cx="2910840" cy="365125"/>
          </a:xfrm>
        </p:spPr>
        <p:txBody>
          <a:bodyPr/>
          <a:lstStyle>
            <a:lvl1pPr algn="r">
              <a:defRPr/>
            </a:lvl1pPr>
          </a:lstStyle>
          <a:p>
            <a:fld id="{48A87A34-81AB-432B-8DAE-1953F412C126}" type="datetimeFigureOut">
              <a:rPr lang="en-US" dirty="0"/>
              <a:pPr/>
              <a:t>10/23/2018</a:t>
            </a:fld>
            <a:endParaRPr lang="en-US" dirty="0"/>
          </a:p>
        </p:txBody>
      </p:sp>
      <p:sp>
        <p:nvSpPr>
          <p:cNvPr id="6" name="Footer Placeholder 5"/>
          <p:cNvSpPr>
            <a:spLocks noGrp="1"/>
          </p:cNvSpPr>
          <p:nvPr>
            <p:ph type="ftr" sz="quarter" idx="11"/>
          </p:nvPr>
        </p:nvSpPr>
        <p:spPr>
          <a:xfrm>
            <a:off x="685802" y="379945"/>
            <a:ext cx="6991492" cy="365125"/>
          </a:xfrm>
        </p:spPr>
        <p:txBody>
          <a:bodyPr/>
          <a:lstStyle/>
          <a:p>
            <a:endParaRPr lang="en-US" dirty="0"/>
          </a:p>
        </p:txBody>
      </p:sp>
      <p:sp>
        <p:nvSpPr>
          <p:cNvPr id="7" name="Slide Number Placeholder 6"/>
          <p:cNvSpPr>
            <a:spLocks noGrp="1"/>
          </p:cNvSpPr>
          <p:nvPr>
            <p:ph type="sldNum" sz="quarter" idx="12"/>
          </p:nvPr>
        </p:nvSpPr>
        <p:spPr>
          <a:xfrm>
            <a:off x="10862454" y="381004"/>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1"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1"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6" y="1124705"/>
            <a:ext cx="10146187"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9" y="3648319"/>
            <a:ext cx="10144655"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78887"/>
            <a:ext cx="2910840" cy="365125"/>
          </a:xfrm>
        </p:spPr>
        <p:txBody>
          <a:bodyPr/>
          <a:lstStyle>
            <a:lvl1pPr algn="r">
              <a:defRPr/>
            </a:lvl1pPr>
          </a:lstStyle>
          <a:p>
            <a:fld id="{48A87A34-81AB-432B-8DAE-1953F412C126}" type="datetimeFigureOut">
              <a:rPr lang="en-US" dirty="0"/>
              <a:pPr/>
              <a:t>10/23/2018</a:t>
            </a:fld>
            <a:endParaRPr lang="en-US" dirty="0"/>
          </a:p>
        </p:txBody>
      </p:sp>
      <p:sp>
        <p:nvSpPr>
          <p:cNvPr id="6" name="Footer Placeholder 5"/>
          <p:cNvSpPr>
            <a:spLocks noGrp="1"/>
          </p:cNvSpPr>
          <p:nvPr>
            <p:ph type="ftr" sz="quarter" idx="11"/>
          </p:nvPr>
        </p:nvSpPr>
        <p:spPr>
          <a:xfrm>
            <a:off x="685802" y="378887"/>
            <a:ext cx="6991492" cy="365125"/>
          </a:xfrm>
        </p:spPr>
        <p:txBody>
          <a:bodyPr/>
          <a:lstStyle/>
          <a:p>
            <a:endParaRPr lang="en-US" dirty="0"/>
          </a:p>
        </p:txBody>
      </p:sp>
      <p:sp>
        <p:nvSpPr>
          <p:cNvPr id="7" name="Slide Number Placeholder 6"/>
          <p:cNvSpPr>
            <a:spLocks noGrp="1"/>
          </p:cNvSpPr>
          <p:nvPr>
            <p:ph type="sldNum" sz="quarter" idx="12"/>
          </p:nvPr>
        </p:nvSpPr>
        <p:spPr>
          <a:xfrm>
            <a:off x="10862454" y="381004"/>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3" y="762003"/>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366859"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10/23/2018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3"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9" y="4191004"/>
            <a:ext cx="3451583"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8619" y="2362200"/>
            <a:ext cx="3451583"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1" name="Text Placeholder 3"/>
          <p:cNvSpPr>
            <a:spLocks noGrp="1"/>
          </p:cNvSpPr>
          <p:nvPr>
            <p:ph type="body" sz="half" idx="18"/>
          </p:nvPr>
        </p:nvSpPr>
        <p:spPr>
          <a:xfrm>
            <a:off x="688619" y="4873768"/>
            <a:ext cx="3451583"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374266" y="4191004"/>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4" name="Text Placeholder 3"/>
          <p:cNvSpPr>
            <a:spLocks noGrp="1"/>
          </p:cNvSpPr>
          <p:nvPr>
            <p:ph type="body" sz="half" idx="19"/>
          </p:nvPr>
        </p:nvSpPr>
        <p:spPr>
          <a:xfrm>
            <a:off x="4374267" y="4873767"/>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8049732" y="4191004"/>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49857" y="2362200"/>
            <a:ext cx="3447879"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7" name="Text Placeholder 3"/>
          <p:cNvSpPr>
            <a:spLocks noGrp="1"/>
          </p:cNvSpPr>
          <p:nvPr>
            <p:ph type="body" sz="half" idx="20"/>
          </p:nvPr>
        </p:nvSpPr>
        <p:spPr>
          <a:xfrm>
            <a:off x="8049732" y="4873765"/>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10/23/2018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63"/>
            <a:ext cx="10820400" cy="4024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70"/>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9" y="745071"/>
            <a:ext cx="8204201" cy="39031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5"/>
            <a:ext cx="2910840" cy="365125"/>
          </a:xfrm>
        </p:spPr>
        <p:txBody>
          <a:bodyPr/>
          <a:lstStyle>
            <a:lvl1pPr algn="r">
              <a:defRPr/>
            </a:lvl1pPr>
          </a:lstStyle>
          <a:p>
            <a:fld id="{48A87A34-81AB-432B-8DAE-1953F412C126}" type="datetimeFigureOut">
              <a:rPr lang="en-US" dirty="0"/>
              <a:pPr/>
              <a:t>10/23/2018</a:t>
            </a:fld>
            <a:endParaRPr lang="en-US" dirty="0"/>
          </a:p>
        </p:txBody>
      </p:sp>
      <p:sp>
        <p:nvSpPr>
          <p:cNvPr id="5" name="Footer Placeholder 4"/>
          <p:cNvSpPr>
            <a:spLocks noGrp="1"/>
          </p:cNvSpPr>
          <p:nvPr>
            <p:ph type="ftr" sz="quarter" idx="11"/>
          </p:nvPr>
        </p:nvSpPr>
        <p:spPr>
          <a:xfrm>
            <a:off x="685802" y="381004"/>
            <a:ext cx="6991492" cy="365125"/>
          </a:xfrm>
        </p:spPr>
        <p:txBody>
          <a:bodyPr/>
          <a:lstStyle/>
          <a:p>
            <a:endParaRPr lang="en-US" dirty="0"/>
          </a:p>
        </p:txBody>
      </p:sp>
      <p:sp>
        <p:nvSpPr>
          <p:cNvPr id="6" name="Slide Number Placeholder 5"/>
          <p:cNvSpPr>
            <a:spLocks noGrp="1"/>
          </p:cNvSpPr>
          <p:nvPr>
            <p:ph type="sldNum" sz="quarter" idx="12"/>
          </p:nvPr>
        </p:nvSpPr>
        <p:spPr>
          <a:xfrm>
            <a:off x="10862454" y="381004"/>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867" y="0"/>
            <a:ext cx="12224512" cy="6876288"/>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717" y="32825"/>
            <a:ext cx="12232640" cy="6880860"/>
          </a:xfrm>
          <a:prstGeom prst="rect">
            <a:avLst/>
          </a:prstGeom>
        </p:spPr>
      </p:pic>
      <p:sp>
        <p:nvSpPr>
          <p:cNvPr id="2" name="Title 1"/>
          <p:cNvSpPr>
            <a:spLocks noGrp="1"/>
          </p:cNvSpPr>
          <p:nvPr>
            <p:ph type="ctrTitle"/>
          </p:nvPr>
        </p:nvSpPr>
        <p:spPr>
          <a:xfrm>
            <a:off x="1727200" y="4114803"/>
            <a:ext cx="9753600" cy="822325"/>
          </a:xfrm>
          <a:prstGeom prst="rect">
            <a:avLst/>
          </a:prstGeom>
        </p:spPr>
        <p:txBody>
          <a:bodyPr/>
          <a:lstStyle>
            <a:lvl1pPr algn="r">
              <a:defRPr sz="3600" b="1">
                <a:solidFill>
                  <a:srgbClr val="022F65"/>
                </a:solidFill>
                <a:latin typeface="Garamond"/>
                <a:cs typeface="Garamond"/>
              </a:defRPr>
            </a:lvl1pPr>
          </a:lstStyle>
          <a:p>
            <a:r>
              <a:rPr lang="en-US" dirty="0"/>
              <a:t>Click to edit Master title style</a:t>
            </a:r>
          </a:p>
        </p:txBody>
      </p:sp>
      <p:pic>
        <p:nvPicPr>
          <p:cNvPr id="9" name="Picture 8"/>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0058401" y="762000"/>
            <a:ext cx="1329479" cy="1006488"/>
          </a:xfrm>
          <a:prstGeom prst="rect">
            <a:avLst/>
          </a:prstGeom>
        </p:spPr>
      </p:pic>
    </p:spTree>
    <p:extLst>
      <p:ext uri="{BB962C8B-B14F-4D97-AF65-F5344CB8AC3E}">
        <p14:creationId xmlns:p14="http://schemas.microsoft.com/office/powerpoint/2010/main" val="41299447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2"/>
          </p:nvPr>
        </p:nvSpPr>
        <p:spPr>
          <a:xfrm>
            <a:off x="9855200" y="6553200"/>
            <a:ext cx="2032000" cy="279788"/>
          </a:xfrm>
          <a:prstGeom prst="rect">
            <a:avLst/>
          </a:prstGeom>
        </p:spPr>
        <p:txBody>
          <a:bodyPr/>
          <a:lstStyle>
            <a:lvl1pPr algn="r">
              <a:defRPr sz="1400" b="0">
                <a:solidFill>
                  <a:schemeClr val="tx1">
                    <a:lumMod val="65000"/>
                    <a:lumOff val="35000"/>
                  </a:schemeClr>
                </a:solidFill>
                <a:latin typeface="+mn-lt"/>
              </a:defRPr>
            </a:lvl1pPr>
          </a:lstStyle>
          <a:p>
            <a:fld id="{261F985A-E05E-4953-B023-4323971F6AED}"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224407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2"/>
          </p:nvPr>
        </p:nvSpPr>
        <p:spPr>
          <a:xfrm>
            <a:off x="9855200" y="6553200"/>
            <a:ext cx="2032000" cy="279788"/>
          </a:xfrm>
          <a:prstGeom prst="rect">
            <a:avLst/>
          </a:prstGeom>
        </p:spPr>
        <p:txBody>
          <a:bodyPr/>
          <a:lstStyle>
            <a:lvl1pPr algn="r">
              <a:defRPr sz="1400" b="0">
                <a:solidFill>
                  <a:schemeClr val="tx1">
                    <a:lumMod val="65000"/>
                    <a:lumOff val="35000"/>
                  </a:schemeClr>
                </a:solidFill>
                <a:latin typeface="+mn-lt"/>
              </a:defRPr>
            </a:lvl1pPr>
          </a:lstStyle>
          <a:p>
            <a:fld id="{261F985A-E05E-4953-B023-4323971F6AED}"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528202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2"/>
          </p:nvPr>
        </p:nvSpPr>
        <p:spPr>
          <a:xfrm>
            <a:off x="9855200" y="6553200"/>
            <a:ext cx="2032000" cy="279788"/>
          </a:xfrm>
          <a:prstGeom prst="rect">
            <a:avLst/>
          </a:prstGeom>
        </p:spPr>
        <p:txBody>
          <a:bodyPr/>
          <a:lstStyle>
            <a:lvl1pPr algn="r">
              <a:defRPr sz="1400" b="0">
                <a:solidFill>
                  <a:schemeClr val="tx1">
                    <a:lumMod val="65000"/>
                    <a:lumOff val="35000"/>
                  </a:schemeClr>
                </a:solidFill>
                <a:latin typeface="+mn-lt"/>
              </a:defRPr>
            </a:lvl1pPr>
          </a:lstStyle>
          <a:p>
            <a:fld id="{261F985A-E05E-4953-B023-4323971F6AED}"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39454090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2"/>
          </p:nvPr>
        </p:nvSpPr>
        <p:spPr>
          <a:xfrm>
            <a:off x="9855200" y="6553200"/>
            <a:ext cx="2032000" cy="279788"/>
          </a:xfrm>
          <a:prstGeom prst="rect">
            <a:avLst/>
          </a:prstGeom>
        </p:spPr>
        <p:txBody>
          <a:bodyPr/>
          <a:lstStyle>
            <a:lvl1pPr algn="r">
              <a:defRPr sz="1400" b="0">
                <a:solidFill>
                  <a:schemeClr val="tx1">
                    <a:lumMod val="65000"/>
                    <a:lumOff val="35000"/>
                  </a:schemeClr>
                </a:solidFill>
                <a:latin typeface="+mn-lt"/>
              </a:defRPr>
            </a:lvl1pPr>
          </a:lstStyle>
          <a:p>
            <a:fld id="{261F985A-E05E-4953-B023-4323971F6AED}"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24410090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2"/>
          </p:nvPr>
        </p:nvSpPr>
        <p:spPr>
          <a:xfrm>
            <a:off x="9855200" y="6553200"/>
            <a:ext cx="2032000" cy="279788"/>
          </a:xfrm>
          <a:prstGeom prst="rect">
            <a:avLst/>
          </a:prstGeom>
        </p:spPr>
        <p:txBody>
          <a:bodyPr/>
          <a:lstStyle>
            <a:lvl1pPr algn="r">
              <a:defRPr sz="1400" b="0">
                <a:solidFill>
                  <a:schemeClr val="tx1">
                    <a:lumMod val="65000"/>
                    <a:lumOff val="35000"/>
                  </a:schemeClr>
                </a:solidFill>
                <a:latin typeface="+mn-lt"/>
              </a:defRPr>
            </a:lvl1pPr>
          </a:lstStyle>
          <a:p>
            <a:fld id="{261F985A-E05E-4953-B023-4323971F6AED}"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9509061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18653" y="381000"/>
            <a:ext cx="9890760" cy="581548"/>
          </a:xfrm>
          <a:prstGeom prst="rect">
            <a:avLst/>
          </a:prstGeom>
        </p:spPr>
        <p:txBody>
          <a:bodyPr/>
          <a:lstStyle>
            <a:lvl1pPr algn="l">
              <a:defRPr sz="3200"/>
            </a:lvl1pPr>
          </a:lstStyle>
          <a:p>
            <a:r>
              <a:rPr lang="en-US" dirty="0"/>
              <a:t>Click to edit Master title style</a:t>
            </a:r>
          </a:p>
        </p:txBody>
      </p:sp>
    </p:spTree>
    <p:extLst>
      <p:ext uri="{BB962C8B-B14F-4D97-AF65-F5344CB8AC3E}">
        <p14:creationId xmlns:p14="http://schemas.microsoft.com/office/powerpoint/2010/main" val="32651859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2"/>
          </p:nvPr>
        </p:nvSpPr>
        <p:spPr>
          <a:xfrm>
            <a:off x="9855200" y="6553200"/>
            <a:ext cx="2032000" cy="279788"/>
          </a:xfrm>
          <a:prstGeom prst="rect">
            <a:avLst/>
          </a:prstGeom>
        </p:spPr>
        <p:txBody>
          <a:bodyPr/>
          <a:lstStyle>
            <a:lvl1pPr algn="r">
              <a:defRPr sz="1400" b="0">
                <a:solidFill>
                  <a:schemeClr val="tx1">
                    <a:lumMod val="65000"/>
                    <a:lumOff val="35000"/>
                  </a:schemeClr>
                </a:solidFill>
                <a:latin typeface="+mn-lt"/>
              </a:defRPr>
            </a:lvl1pPr>
          </a:lstStyle>
          <a:p>
            <a:fld id="{261F985A-E05E-4953-B023-4323971F6AED}"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36607592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7" name="Text Placeholder 8"/>
          <p:cNvSpPr>
            <a:spLocks noGrp="1"/>
          </p:cNvSpPr>
          <p:nvPr>
            <p:ph type="body" sz="quarter" idx="11" hasCustomPrompt="1"/>
          </p:nvPr>
        </p:nvSpPr>
        <p:spPr>
          <a:xfrm>
            <a:off x="0" y="2743200"/>
            <a:ext cx="12192000" cy="457200"/>
          </a:xfrm>
          <a:prstGeom prst="rect">
            <a:avLst/>
          </a:prstGeom>
        </p:spPr>
        <p:txBody>
          <a:bodyPr/>
          <a:lstStyle>
            <a:lvl1pPr marL="0" indent="0" algn="ctr">
              <a:buNone/>
              <a:defRPr sz="2800" b="1">
                <a:solidFill>
                  <a:srgbClr val="022F65"/>
                </a:solidFill>
                <a:latin typeface="Garamond" panose="02020404030301010803" pitchFamily="18" charset="0"/>
              </a:defRPr>
            </a:lvl1pPr>
          </a:lstStyle>
          <a:p>
            <a:pPr lvl="0"/>
            <a:r>
              <a:rPr lang="en-US" dirty="0"/>
              <a:t>Transition Slide</a:t>
            </a:r>
          </a:p>
        </p:txBody>
      </p:sp>
    </p:spTree>
    <p:extLst>
      <p:ext uri="{BB962C8B-B14F-4D97-AF65-F5344CB8AC3E}">
        <p14:creationId xmlns:p14="http://schemas.microsoft.com/office/powerpoint/2010/main" val="6148575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2"/>
          </p:nvPr>
        </p:nvSpPr>
        <p:spPr>
          <a:xfrm>
            <a:off x="9855200" y="6553200"/>
            <a:ext cx="2032000" cy="279788"/>
          </a:xfrm>
          <a:prstGeom prst="rect">
            <a:avLst/>
          </a:prstGeom>
        </p:spPr>
        <p:txBody>
          <a:bodyPr/>
          <a:lstStyle>
            <a:lvl1pPr algn="r">
              <a:defRPr sz="1400" b="0">
                <a:solidFill>
                  <a:schemeClr val="tx1">
                    <a:lumMod val="65000"/>
                    <a:lumOff val="35000"/>
                  </a:schemeClr>
                </a:solidFill>
                <a:latin typeface="+mn-lt"/>
              </a:defRPr>
            </a:lvl1pPr>
          </a:lstStyle>
          <a:p>
            <a:fld id="{261F985A-E05E-4953-B023-4323971F6AED}"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3601060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2"/>
          </p:nvPr>
        </p:nvSpPr>
        <p:spPr>
          <a:xfrm>
            <a:off x="9855200" y="6553200"/>
            <a:ext cx="2032000" cy="279788"/>
          </a:xfrm>
          <a:prstGeom prst="rect">
            <a:avLst/>
          </a:prstGeom>
        </p:spPr>
        <p:txBody>
          <a:bodyPr/>
          <a:lstStyle>
            <a:lvl1pPr algn="r">
              <a:defRPr sz="1400" b="0">
                <a:solidFill>
                  <a:schemeClr val="tx1">
                    <a:lumMod val="65000"/>
                    <a:lumOff val="35000"/>
                  </a:schemeClr>
                </a:solidFill>
                <a:latin typeface="+mn-lt"/>
              </a:defRPr>
            </a:lvl1pPr>
          </a:lstStyle>
          <a:p>
            <a:fld id="{261F985A-E05E-4953-B023-4323971F6AED}"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42610792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2"/>
          </p:nvPr>
        </p:nvSpPr>
        <p:spPr>
          <a:xfrm>
            <a:off x="9855200" y="6553200"/>
            <a:ext cx="2032000" cy="279788"/>
          </a:xfrm>
          <a:prstGeom prst="rect">
            <a:avLst/>
          </a:prstGeom>
        </p:spPr>
        <p:txBody>
          <a:bodyPr/>
          <a:lstStyle>
            <a:lvl1pPr algn="r">
              <a:defRPr sz="1400" b="0">
                <a:solidFill>
                  <a:schemeClr val="tx1">
                    <a:lumMod val="65000"/>
                    <a:lumOff val="35000"/>
                  </a:schemeClr>
                </a:solidFill>
                <a:latin typeface="+mn-lt"/>
              </a:defRPr>
            </a:lvl1pPr>
          </a:lstStyle>
          <a:p>
            <a:fld id="{261F985A-E05E-4953-B023-4323971F6AED}"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3970558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3" y="753537"/>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6"/>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814452" y="381004"/>
            <a:ext cx="2910840" cy="365125"/>
          </a:xfrm>
        </p:spPr>
        <p:txBody>
          <a:bodyPr/>
          <a:lstStyle>
            <a:lvl1pPr algn="r">
              <a:defRPr/>
            </a:lvl1pPr>
          </a:lstStyle>
          <a:p>
            <a:fld id="{48A87A34-81AB-432B-8DAE-1953F412C126}" type="datetimeFigureOut">
              <a:rPr lang="en-US" dirty="0"/>
              <a:pPr/>
              <a:t>10/23/2018</a:t>
            </a:fld>
            <a:endParaRPr lang="en-US" dirty="0"/>
          </a:p>
        </p:txBody>
      </p:sp>
      <p:sp>
        <p:nvSpPr>
          <p:cNvPr id="5" name="Footer Placeholder 4"/>
          <p:cNvSpPr>
            <a:spLocks noGrp="1"/>
          </p:cNvSpPr>
          <p:nvPr>
            <p:ph type="ftr" sz="quarter" idx="11"/>
          </p:nvPr>
        </p:nvSpPr>
        <p:spPr>
          <a:xfrm>
            <a:off x="685802" y="381005"/>
            <a:ext cx="6991492" cy="364065"/>
          </a:xfrm>
        </p:spPr>
        <p:txBody>
          <a:bodyPr/>
          <a:lstStyle/>
          <a:p>
            <a:endParaRPr lang="en-US" dirty="0"/>
          </a:p>
        </p:txBody>
      </p:sp>
      <p:sp>
        <p:nvSpPr>
          <p:cNvPr id="6" name="Slide Number Placeholder 5"/>
          <p:cNvSpPr>
            <a:spLocks noGrp="1"/>
          </p:cNvSpPr>
          <p:nvPr>
            <p:ph type="sldNum" sz="quarter" idx="12"/>
          </p:nvPr>
        </p:nvSpPr>
        <p:spPr>
          <a:xfrm>
            <a:off x="10862454" y="381004"/>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2"/>
          </p:nvPr>
        </p:nvSpPr>
        <p:spPr>
          <a:xfrm>
            <a:off x="9855200" y="6553200"/>
            <a:ext cx="2032000" cy="279788"/>
          </a:xfrm>
          <a:prstGeom prst="rect">
            <a:avLst/>
          </a:prstGeom>
        </p:spPr>
        <p:txBody>
          <a:bodyPr/>
          <a:lstStyle>
            <a:lvl1pPr algn="r">
              <a:defRPr sz="1400" b="0">
                <a:solidFill>
                  <a:schemeClr val="tx1">
                    <a:lumMod val="65000"/>
                    <a:lumOff val="35000"/>
                  </a:schemeClr>
                </a:solidFill>
                <a:latin typeface="+mn-lt"/>
              </a:defRPr>
            </a:lvl1pPr>
          </a:lstStyle>
          <a:p>
            <a:fld id="{261F985A-E05E-4953-B023-4323971F6AED}"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22094746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2"/>
          </p:nvPr>
        </p:nvSpPr>
        <p:spPr>
          <a:xfrm>
            <a:off x="9855200" y="6553200"/>
            <a:ext cx="2032000" cy="279788"/>
          </a:xfrm>
          <a:prstGeom prst="rect">
            <a:avLst/>
          </a:prstGeom>
        </p:spPr>
        <p:txBody>
          <a:bodyPr/>
          <a:lstStyle>
            <a:lvl1pPr algn="r">
              <a:defRPr sz="1400" b="0">
                <a:solidFill>
                  <a:schemeClr val="tx1">
                    <a:lumMod val="65000"/>
                    <a:lumOff val="35000"/>
                  </a:schemeClr>
                </a:solidFill>
                <a:latin typeface="+mn-lt"/>
              </a:defRPr>
            </a:lvl1pPr>
          </a:lstStyle>
          <a:p>
            <a:fld id="{261F985A-E05E-4953-B023-4323971F6AED}"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6988213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2"/>
          </p:nvPr>
        </p:nvSpPr>
        <p:spPr>
          <a:xfrm>
            <a:off x="9855200" y="6553200"/>
            <a:ext cx="2032000" cy="279788"/>
          </a:xfrm>
          <a:prstGeom prst="rect">
            <a:avLst/>
          </a:prstGeom>
        </p:spPr>
        <p:txBody>
          <a:bodyPr/>
          <a:lstStyle>
            <a:lvl1pPr algn="r">
              <a:defRPr sz="1400" b="0">
                <a:solidFill>
                  <a:schemeClr val="tx1">
                    <a:lumMod val="65000"/>
                    <a:lumOff val="35000"/>
                  </a:schemeClr>
                </a:solidFill>
                <a:latin typeface="+mn-lt"/>
              </a:defRPr>
            </a:lvl1pPr>
          </a:lstStyle>
          <a:p>
            <a:fld id="{261F985A-E05E-4953-B023-4323971F6AED}"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3176230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2"/>
          </p:nvPr>
        </p:nvSpPr>
        <p:spPr>
          <a:xfrm>
            <a:off x="9855200" y="6553200"/>
            <a:ext cx="2032000" cy="279788"/>
          </a:xfrm>
          <a:prstGeom prst="rect">
            <a:avLst/>
          </a:prstGeom>
        </p:spPr>
        <p:txBody>
          <a:bodyPr/>
          <a:lstStyle>
            <a:lvl1pPr algn="r">
              <a:defRPr sz="1400" b="0">
                <a:solidFill>
                  <a:schemeClr val="tx1">
                    <a:lumMod val="65000"/>
                    <a:lumOff val="35000"/>
                  </a:schemeClr>
                </a:solidFill>
                <a:latin typeface="+mn-lt"/>
              </a:defRPr>
            </a:lvl1pPr>
          </a:lstStyle>
          <a:p>
            <a:fld id="{261F985A-E05E-4953-B023-4323971F6AED}"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8560224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First Level No Bullet, 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dirty="0"/>
              <a:t>Text Heavy Layout for Instructional Text</a:t>
            </a:r>
          </a:p>
        </p:txBody>
      </p:sp>
      <p:sp>
        <p:nvSpPr>
          <p:cNvPr id="10" name="Content Placeholder"/>
          <p:cNvSpPr>
            <a:spLocks noGrp="1"/>
          </p:cNvSpPr>
          <p:nvPr>
            <p:ph idx="1" hasCustomPrompt="1"/>
          </p:nvPr>
        </p:nvSpPr>
        <p:spPr>
          <a:xfrm>
            <a:off x="457200" y="1143000"/>
            <a:ext cx="11338560" cy="4846320"/>
          </a:xfrm>
          <a:prstGeom prst="rect">
            <a:avLst/>
          </a:prstGeom>
          <a:ln>
            <a:noFill/>
          </a:ln>
        </p:spPr>
        <p:txBody>
          <a:bodyPr vert="horz" lIns="0" tIns="0" rIns="0" bIns="0" rtlCol="0">
            <a:normAutofit/>
          </a:bodyPr>
          <a:lstStyle>
            <a:lvl1pPr marL="0" marR="0" indent="0" algn="l" defTabSz="514350" rtl="0" eaLnBrk="1" fontAlgn="auto" latinLnBrk="0" hangingPunct="1">
              <a:lnSpc>
                <a:spcPct val="105000"/>
              </a:lnSpc>
              <a:spcBef>
                <a:spcPts val="450"/>
              </a:spcBef>
              <a:spcAft>
                <a:spcPts val="0"/>
              </a:spcAft>
              <a:buClrTx/>
              <a:buSzPct val="100000"/>
              <a:buFont typeface="Arial" panose="020B0604020202020204" pitchFamily="34" charset="0"/>
              <a:buNone/>
              <a:tabLst/>
              <a:defRPr sz="1350" baseline="0"/>
            </a:lvl1pPr>
            <a:lvl2pPr marL="128588" indent="-128588">
              <a:lnSpc>
                <a:spcPct val="105000"/>
              </a:lnSpc>
              <a:spcBef>
                <a:spcPts val="338"/>
              </a:spcBef>
              <a:buFont typeface="Arial" panose="020B0604020202020204" pitchFamily="34" charset="0"/>
              <a:buChar char="•"/>
              <a:defRPr sz="1013"/>
            </a:lvl2pPr>
            <a:lvl3pPr marL="257175" indent="-128588">
              <a:lnSpc>
                <a:spcPct val="105000"/>
              </a:lnSpc>
              <a:spcBef>
                <a:spcPts val="338"/>
              </a:spcBef>
              <a:buFont typeface="Calibri" panose="020F0502020204030204" pitchFamily="34" charset="0"/>
              <a:buChar char="–"/>
              <a:defRPr sz="1013"/>
            </a:lvl3pPr>
            <a:lvl4pPr marL="385763" indent="-128588">
              <a:lnSpc>
                <a:spcPct val="105000"/>
              </a:lnSpc>
              <a:spcBef>
                <a:spcPts val="338"/>
              </a:spcBef>
              <a:buFont typeface="Calibri" panose="020F0502020204030204" pitchFamily="34" charset="0"/>
              <a:buChar char="»"/>
              <a:defRPr sz="1013"/>
            </a:lvl4pPr>
            <a:lvl5pPr marL="514350" indent="-128588">
              <a:lnSpc>
                <a:spcPct val="105000"/>
              </a:lnSpc>
              <a:spcBef>
                <a:spcPts val="338"/>
              </a:spcBef>
              <a:buSzPct val="110000"/>
              <a:buFont typeface="Calibri" panose="020F0502020204030204" pitchFamily="34" charset="0"/>
              <a:buChar char="◦"/>
              <a:defRPr sz="1013"/>
            </a:lvl5pPr>
            <a:lvl6pPr marL="642938" indent="-128588">
              <a:lnSpc>
                <a:spcPct val="105000"/>
              </a:lnSpc>
              <a:spcBef>
                <a:spcPts val="338"/>
              </a:spcBef>
              <a:buFont typeface="Calibri" panose="020F0502020204030204" pitchFamily="34" charset="0"/>
              <a:buChar char="›"/>
              <a:defRPr/>
            </a:lvl6pPr>
          </a:lstStyle>
          <a:p>
            <a:pPr marL="0" marR="0" lvl="0" indent="0" algn="l" defTabSz="514350" rtl="0" eaLnBrk="1" fontAlgn="auto" latinLnBrk="0" hangingPunct="1">
              <a:lnSpc>
                <a:spcPct val="105000"/>
              </a:lnSpc>
              <a:spcBef>
                <a:spcPts val="338"/>
              </a:spcBef>
              <a:spcAft>
                <a:spcPts val="0"/>
              </a:spcAft>
              <a:buClrTx/>
              <a:buSzPct val="100000"/>
              <a:buFont typeface="Arial" panose="020B0604020202020204" pitchFamily="34" charset="0"/>
              <a:buNone/>
              <a:tabLst/>
              <a:defRPr/>
            </a:pPr>
            <a:r>
              <a:rPr lang="en-US" dirty="0"/>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6" name="Slide Number"/>
          <p:cNvSpPr>
            <a:spLocks noGrp="1"/>
          </p:cNvSpPr>
          <p:nvPr>
            <p:ph type="sldNum" sz="quarter" idx="12"/>
          </p:nvPr>
        </p:nvSpPr>
        <p:spPr/>
        <p:txBody>
          <a:bodyPr/>
          <a:lstStyle/>
          <a:p>
            <a:fld id="{99A20822-4A49-4D36-86E3-300BA48D3F00}" type="slidenum">
              <a:rPr lang="en-US" smtClean="0">
                <a:solidFill>
                  <a:prstClr val="black"/>
                </a:solidFill>
              </a:rPr>
              <a:pPr/>
              <a:t>‹#›</a:t>
            </a:fld>
            <a:endParaRPr lang="en-US" dirty="0">
              <a:solidFill>
                <a:prstClr val="black"/>
              </a:solidFill>
            </a:endParaRPr>
          </a:p>
        </p:txBody>
      </p:sp>
      <p:sp>
        <p:nvSpPr>
          <p:cNvPr id="8" name="Source Placeholder"/>
          <p:cNvSpPr>
            <a:spLocks noGrp="1"/>
          </p:cNvSpPr>
          <p:nvPr>
            <p:ph type="body" sz="quarter" idx="13" hasCustomPrompt="1"/>
          </p:nvPr>
        </p:nvSpPr>
        <p:spPr>
          <a:xfrm>
            <a:off x="457200" y="6135624"/>
            <a:ext cx="11338560" cy="192024"/>
          </a:xfrm>
        </p:spPr>
        <p:txBody>
          <a:bodyPr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Tree>
    <p:extLst>
      <p:ext uri="{BB962C8B-B14F-4D97-AF65-F5344CB8AC3E}">
        <p14:creationId xmlns:p14="http://schemas.microsoft.com/office/powerpoint/2010/main" val="38257498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867" y="0"/>
            <a:ext cx="12224512" cy="6876288"/>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717" y="32825"/>
            <a:ext cx="12232640" cy="6880860"/>
          </a:xfrm>
          <a:prstGeom prst="rect">
            <a:avLst/>
          </a:prstGeom>
        </p:spPr>
      </p:pic>
      <p:sp>
        <p:nvSpPr>
          <p:cNvPr id="2" name="Title 1"/>
          <p:cNvSpPr>
            <a:spLocks noGrp="1"/>
          </p:cNvSpPr>
          <p:nvPr>
            <p:ph type="ctrTitle"/>
          </p:nvPr>
        </p:nvSpPr>
        <p:spPr>
          <a:xfrm>
            <a:off x="1727200" y="4114803"/>
            <a:ext cx="9753600" cy="822325"/>
          </a:xfrm>
          <a:prstGeom prst="rect">
            <a:avLst/>
          </a:prstGeom>
        </p:spPr>
        <p:txBody>
          <a:bodyPr/>
          <a:lstStyle>
            <a:lvl1pPr algn="r">
              <a:defRPr sz="3600" b="1">
                <a:solidFill>
                  <a:srgbClr val="022F65"/>
                </a:solidFill>
                <a:latin typeface="Garamond"/>
                <a:cs typeface="Garamond"/>
              </a:defRPr>
            </a:lvl1pPr>
          </a:lstStyle>
          <a:p>
            <a:r>
              <a:rPr lang="en-US" dirty="0"/>
              <a:t>Click to edit Master title style</a:t>
            </a:r>
          </a:p>
        </p:txBody>
      </p:sp>
      <p:pic>
        <p:nvPicPr>
          <p:cNvPr id="9" name="Picture 8"/>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0058401" y="762000"/>
            <a:ext cx="1329479" cy="1006488"/>
          </a:xfrm>
          <a:prstGeom prst="rect">
            <a:avLst/>
          </a:prstGeom>
        </p:spPr>
      </p:pic>
    </p:spTree>
    <p:extLst>
      <p:ext uri="{BB962C8B-B14F-4D97-AF65-F5344CB8AC3E}">
        <p14:creationId xmlns:p14="http://schemas.microsoft.com/office/powerpoint/2010/main" val="2006010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2"/>
          </p:nvPr>
        </p:nvSpPr>
        <p:spPr>
          <a:xfrm>
            <a:off x="9855200" y="6553200"/>
            <a:ext cx="2032000" cy="279788"/>
          </a:xfrm>
          <a:prstGeom prst="rect">
            <a:avLst/>
          </a:prstGeom>
        </p:spPr>
        <p:txBody>
          <a:bodyPr/>
          <a:lstStyle>
            <a:lvl1pPr algn="r">
              <a:defRPr sz="1400" b="0">
                <a:solidFill>
                  <a:schemeClr val="tx1">
                    <a:lumMod val="65000"/>
                    <a:lumOff val="35000"/>
                  </a:schemeClr>
                </a:solidFill>
                <a:latin typeface="+mn-lt"/>
              </a:defRPr>
            </a:lvl1pPr>
          </a:lstStyle>
          <a:p>
            <a:fld id="{261F985A-E05E-4953-B023-4323971F6AED}"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8561073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2"/>
          </p:nvPr>
        </p:nvSpPr>
        <p:spPr>
          <a:xfrm>
            <a:off x="9855200" y="6553200"/>
            <a:ext cx="2032000" cy="279788"/>
          </a:xfrm>
          <a:prstGeom prst="rect">
            <a:avLst/>
          </a:prstGeom>
        </p:spPr>
        <p:txBody>
          <a:bodyPr/>
          <a:lstStyle>
            <a:lvl1pPr algn="r">
              <a:defRPr sz="1400" b="0">
                <a:solidFill>
                  <a:schemeClr val="tx1">
                    <a:lumMod val="65000"/>
                    <a:lumOff val="35000"/>
                  </a:schemeClr>
                </a:solidFill>
                <a:latin typeface="+mn-lt"/>
              </a:defRPr>
            </a:lvl1pPr>
          </a:lstStyle>
          <a:p>
            <a:fld id="{261F985A-E05E-4953-B023-4323971F6AED}"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3988174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2"/>
          </p:nvPr>
        </p:nvSpPr>
        <p:spPr>
          <a:xfrm>
            <a:off x="9855200" y="6553200"/>
            <a:ext cx="2032000" cy="279788"/>
          </a:xfrm>
          <a:prstGeom prst="rect">
            <a:avLst/>
          </a:prstGeom>
        </p:spPr>
        <p:txBody>
          <a:bodyPr/>
          <a:lstStyle>
            <a:lvl1pPr algn="r">
              <a:defRPr sz="1400" b="0">
                <a:solidFill>
                  <a:schemeClr val="tx1">
                    <a:lumMod val="65000"/>
                    <a:lumOff val="35000"/>
                  </a:schemeClr>
                </a:solidFill>
                <a:latin typeface="+mn-lt"/>
              </a:defRPr>
            </a:lvl1pPr>
          </a:lstStyle>
          <a:p>
            <a:fld id="{261F985A-E05E-4953-B023-4323971F6AED}"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40728829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2"/>
          </p:nvPr>
        </p:nvSpPr>
        <p:spPr>
          <a:xfrm>
            <a:off x="9855200" y="6553200"/>
            <a:ext cx="2032000" cy="279788"/>
          </a:xfrm>
          <a:prstGeom prst="rect">
            <a:avLst/>
          </a:prstGeom>
        </p:spPr>
        <p:txBody>
          <a:bodyPr/>
          <a:lstStyle>
            <a:lvl1pPr algn="r">
              <a:defRPr sz="1400" b="0">
                <a:solidFill>
                  <a:schemeClr val="tx1">
                    <a:lumMod val="65000"/>
                    <a:lumOff val="35000"/>
                  </a:schemeClr>
                </a:solidFill>
                <a:latin typeface="+mn-lt"/>
              </a:defRPr>
            </a:lvl1pPr>
          </a:lstStyle>
          <a:p>
            <a:fld id="{261F985A-E05E-4953-B023-4323971F6AED}"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40264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63"/>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63"/>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10/23/2018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2"/>
          </p:nvPr>
        </p:nvSpPr>
        <p:spPr>
          <a:xfrm>
            <a:off x="9855200" y="6553200"/>
            <a:ext cx="2032000" cy="279788"/>
          </a:xfrm>
          <a:prstGeom prst="rect">
            <a:avLst/>
          </a:prstGeom>
        </p:spPr>
        <p:txBody>
          <a:bodyPr/>
          <a:lstStyle>
            <a:lvl1pPr algn="r">
              <a:defRPr sz="1400" b="0">
                <a:solidFill>
                  <a:schemeClr val="tx1">
                    <a:lumMod val="65000"/>
                    <a:lumOff val="35000"/>
                  </a:schemeClr>
                </a:solidFill>
                <a:latin typeface="+mn-lt"/>
              </a:defRPr>
            </a:lvl1pPr>
          </a:lstStyle>
          <a:p>
            <a:fld id="{261F985A-E05E-4953-B023-4323971F6AED}"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62997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2"/>
          </p:nvPr>
        </p:nvSpPr>
        <p:spPr>
          <a:xfrm>
            <a:off x="9855200" y="6553200"/>
            <a:ext cx="2032000" cy="279788"/>
          </a:xfrm>
          <a:prstGeom prst="rect">
            <a:avLst/>
          </a:prstGeom>
        </p:spPr>
        <p:txBody>
          <a:bodyPr/>
          <a:lstStyle>
            <a:lvl1pPr algn="r">
              <a:defRPr sz="1400" b="0">
                <a:solidFill>
                  <a:schemeClr val="tx1">
                    <a:lumMod val="65000"/>
                    <a:lumOff val="35000"/>
                  </a:schemeClr>
                </a:solidFill>
                <a:latin typeface="+mn-lt"/>
              </a:defRPr>
            </a:lvl1pPr>
          </a:lstStyle>
          <a:p>
            <a:fld id="{261F985A-E05E-4953-B023-4323971F6AED}"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6431229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2"/>
          </p:nvPr>
        </p:nvSpPr>
        <p:spPr>
          <a:xfrm>
            <a:off x="9855200" y="6553200"/>
            <a:ext cx="2032000" cy="279788"/>
          </a:xfrm>
          <a:prstGeom prst="rect">
            <a:avLst/>
          </a:prstGeom>
        </p:spPr>
        <p:txBody>
          <a:bodyPr/>
          <a:lstStyle>
            <a:lvl1pPr algn="r">
              <a:defRPr sz="1400" b="0">
                <a:solidFill>
                  <a:schemeClr val="tx1">
                    <a:lumMod val="65000"/>
                    <a:lumOff val="35000"/>
                  </a:schemeClr>
                </a:solidFill>
                <a:latin typeface="+mn-lt"/>
              </a:defRPr>
            </a:lvl1pPr>
          </a:lstStyle>
          <a:p>
            <a:fld id="{261F985A-E05E-4953-B023-4323971F6AED}"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34025790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7" name="Text Placeholder 8"/>
          <p:cNvSpPr>
            <a:spLocks noGrp="1"/>
          </p:cNvSpPr>
          <p:nvPr>
            <p:ph type="body" sz="quarter" idx="11" hasCustomPrompt="1"/>
          </p:nvPr>
        </p:nvSpPr>
        <p:spPr>
          <a:xfrm>
            <a:off x="0" y="2743200"/>
            <a:ext cx="12192000" cy="457200"/>
          </a:xfrm>
          <a:prstGeom prst="rect">
            <a:avLst/>
          </a:prstGeom>
        </p:spPr>
        <p:txBody>
          <a:bodyPr/>
          <a:lstStyle>
            <a:lvl1pPr marL="0" indent="0" algn="ctr">
              <a:buNone/>
              <a:defRPr sz="2800" b="1">
                <a:solidFill>
                  <a:srgbClr val="022F65"/>
                </a:solidFill>
                <a:latin typeface="Garamond" panose="02020404030301010803" pitchFamily="18" charset="0"/>
              </a:defRPr>
            </a:lvl1pPr>
          </a:lstStyle>
          <a:p>
            <a:pPr lvl="0"/>
            <a:r>
              <a:rPr lang="en-US" dirty="0"/>
              <a:t>Transition Slide</a:t>
            </a:r>
          </a:p>
        </p:txBody>
      </p:sp>
    </p:spTree>
    <p:extLst>
      <p:ext uri="{BB962C8B-B14F-4D97-AF65-F5344CB8AC3E}">
        <p14:creationId xmlns:p14="http://schemas.microsoft.com/office/powerpoint/2010/main" val="1657155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11"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3" y="3132670"/>
            <a:ext cx="5311775"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132670"/>
            <a:ext cx="5334000"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10/23/2018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10/23/2018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10/23/2018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1" y="746763"/>
            <a:ext cx="6510619" cy="5471925"/>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203"/>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7" y="751245"/>
            <a:ext cx="3644963"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5800" y="3124203"/>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10.xml"/><Relationship Id="rId1" Type="http://schemas.openxmlformats.org/officeDocument/2006/relationships/slideLayout" Target="../slideLayouts/slideLayout27.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11.xml"/><Relationship Id="rId1" Type="http://schemas.openxmlformats.org/officeDocument/2006/relationships/slideLayout" Target="../slideLayouts/slideLayout28.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12.xml"/><Relationship Id="rId1" Type="http://schemas.openxmlformats.org/officeDocument/2006/relationships/slideLayout" Target="../slideLayouts/slideLayout29.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13.xml"/><Relationship Id="rId1" Type="http://schemas.openxmlformats.org/officeDocument/2006/relationships/slideLayout" Target="../slideLayouts/slideLayout30.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14.xml"/><Relationship Id="rId1" Type="http://schemas.openxmlformats.org/officeDocument/2006/relationships/slideLayout" Target="../slideLayouts/slideLayout31.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15.xml"/><Relationship Id="rId1" Type="http://schemas.openxmlformats.org/officeDocument/2006/relationships/slideLayout" Target="../slideLayouts/slideLayout32.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16.xml"/><Relationship Id="rId1" Type="http://schemas.openxmlformats.org/officeDocument/2006/relationships/slideLayout" Target="../slideLayouts/slideLayout33.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17.xml"/><Relationship Id="rId1" Type="http://schemas.openxmlformats.org/officeDocument/2006/relationships/slideLayout" Target="../slideLayouts/slideLayout34.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18.xml"/><Relationship Id="rId1" Type="http://schemas.openxmlformats.org/officeDocument/2006/relationships/slideLayout" Target="../slideLayouts/slideLayout35.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19.xml"/><Relationship Id="rId1" Type="http://schemas.openxmlformats.org/officeDocument/2006/relationships/slideLayout" Target="../slideLayouts/slideLayout36.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2.xml"/><Relationship Id="rId1" Type="http://schemas.openxmlformats.org/officeDocument/2006/relationships/slideLayout" Target="../slideLayouts/slideLayout19.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20.xml"/><Relationship Id="rId1" Type="http://schemas.openxmlformats.org/officeDocument/2006/relationships/slideLayout" Target="../slideLayouts/slideLayout37.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21.xml"/><Relationship Id="rId1" Type="http://schemas.openxmlformats.org/officeDocument/2006/relationships/slideLayout" Target="../slideLayouts/slideLayout38.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22.xml"/><Relationship Id="rId1" Type="http://schemas.openxmlformats.org/officeDocument/2006/relationships/slideLayout" Target="../slideLayouts/slideLayout39.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23.xml"/><Relationship Id="rId1" Type="http://schemas.openxmlformats.org/officeDocument/2006/relationships/slideLayout" Target="../slideLayouts/slideLayout40.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24.xml"/><Relationship Id="rId1" Type="http://schemas.openxmlformats.org/officeDocument/2006/relationships/slideLayout" Target="../slideLayouts/slideLayout41.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25.xml"/><Relationship Id="rId1" Type="http://schemas.openxmlformats.org/officeDocument/2006/relationships/slideLayout" Target="../slideLayouts/slideLayout42.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26.xml"/><Relationship Id="rId1"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3.xml"/><Relationship Id="rId1"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4.xml"/><Relationship Id="rId1"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5.xml"/><Relationship Id="rId1" Type="http://schemas.openxmlformats.org/officeDocument/2006/relationships/slideLayout" Target="../slideLayouts/slideLayout22.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6.xml"/><Relationship Id="rId1" Type="http://schemas.openxmlformats.org/officeDocument/2006/relationships/slideLayout" Target="../slideLayouts/slideLayout23.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7.xml"/><Relationship Id="rId1" Type="http://schemas.openxmlformats.org/officeDocument/2006/relationships/slideLayout" Target="../slideLayouts/slideLayout24.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8.xml"/><Relationship Id="rId1" Type="http://schemas.openxmlformats.org/officeDocument/2006/relationships/slideLayout" Target="../slideLayouts/slideLayout25.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9.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4"/>
            <a:ext cx="10820400" cy="40241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4"/>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10/23/2018</a:t>
            </a:fld>
            <a:endParaRPr lang="en-US" dirty="0"/>
          </a:p>
        </p:txBody>
      </p:sp>
      <p:sp>
        <p:nvSpPr>
          <p:cNvPr id="5" name="Footer Placeholder 4"/>
          <p:cNvSpPr>
            <a:spLocks noGrp="1"/>
          </p:cNvSpPr>
          <p:nvPr>
            <p:ph type="ftr" sz="quarter" idx="3"/>
          </p:nvPr>
        </p:nvSpPr>
        <p:spPr>
          <a:xfrm>
            <a:off x="685800" y="6355849"/>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4"/>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914400" y="457200"/>
            <a:ext cx="8636000" cy="533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76401"/>
            <a:ext cx="10972800" cy="4449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911067" y="6553201"/>
            <a:ext cx="4368800" cy="258763"/>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10" name="Slide Number Placeholder 4"/>
          <p:cNvSpPr>
            <a:spLocks noGrp="1"/>
          </p:cNvSpPr>
          <p:nvPr>
            <p:ph type="sldNum" sz="quarter" idx="4"/>
          </p:nvPr>
        </p:nvSpPr>
        <p:spPr>
          <a:xfrm>
            <a:off x="9855200" y="6553200"/>
            <a:ext cx="2032000" cy="279788"/>
          </a:xfrm>
          <a:prstGeom prst="rect">
            <a:avLst/>
          </a:prstGeom>
        </p:spPr>
        <p:txBody>
          <a:bodyPr/>
          <a:lstStyle>
            <a:lvl1pPr algn="r">
              <a:defRPr sz="1600" b="0">
                <a:latin typeface="+mn-lt"/>
              </a:defRPr>
            </a:lvl1pPr>
          </a:lstStyle>
          <a:p>
            <a:pPr defTabSz="914400"/>
            <a:fld id="{261F985A-E05E-4953-B023-4323971F6AED}"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1820916767"/>
      </p:ext>
    </p:extLst>
  </p:cSld>
  <p:clrMap bg1="lt1" tx1="dk1" bg2="lt2" tx2="dk2" accent1="accent1" accent2="accent2" accent3="accent3" accent4="accent4" accent5="accent5" accent6="accent6" hlink="hlink" folHlink="folHlink"/>
  <p:sldLayoutIdLst>
    <p:sldLayoutId id="2147483687" r:id="rId1"/>
  </p:sldLayoutIdLst>
  <p:hf hdr="0" ftr="0" dt="0"/>
  <p:txStyles>
    <p:titleStyle>
      <a:lvl1pPr algn="l" defTabSz="914400" rtl="0" eaLnBrk="1" latinLnBrk="0" hangingPunct="1">
        <a:spcBef>
          <a:spcPct val="0"/>
        </a:spcBef>
        <a:buNone/>
        <a:defRPr sz="2800" kern="1200">
          <a:solidFill>
            <a:srgbClr val="C0000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914400" y="457200"/>
            <a:ext cx="8636000" cy="533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76401"/>
            <a:ext cx="10972800" cy="4449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911067" y="6553201"/>
            <a:ext cx="4368800" cy="258763"/>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10" name="Slide Number Placeholder 4"/>
          <p:cNvSpPr>
            <a:spLocks noGrp="1"/>
          </p:cNvSpPr>
          <p:nvPr>
            <p:ph type="sldNum" sz="quarter" idx="4"/>
          </p:nvPr>
        </p:nvSpPr>
        <p:spPr>
          <a:xfrm>
            <a:off x="9855200" y="6553200"/>
            <a:ext cx="2032000" cy="279788"/>
          </a:xfrm>
          <a:prstGeom prst="rect">
            <a:avLst/>
          </a:prstGeom>
        </p:spPr>
        <p:txBody>
          <a:bodyPr/>
          <a:lstStyle>
            <a:lvl1pPr algn="r">
              <a:defRPr sz="1600" b="0">
                <a:latin typeface="+mn-lt"/>
              </a:defRPr>
            </a:lvl1pPr>
          </a:lstStyle>
          <a:p>
            <a:pPr defTabSz="914400"/>
            <a:fld id="{261F985A-E05E-4953-B023-4323971F6AED}"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2515297876"/>
      </p:ext>
    </p:extLst>
  </p:cSld>
  <p:clrMap bg1="lt1" tx1="dk1" bg2="lt2" tx2="dk2" accent1="accent1" accent2="accent2" accent3="accent3" accent4="accent4" accent5="accent5" accent6="accent6" hlink="hlink" folHlink="folHlink"/>
  <p:sldLayoutIdLst>
    <p:sldLayoutId id="2147483689" r:id="rId1"/>
  </p:sldLayoutIdLst>
  <p:hf hdr="0" ftr="0" dt="0"/>
  <p:txStyles>
    <p:titleStyle>
      <a:lvl1pPr algn="l" defTabSz="914400" rtl="0" eaLnBrk="1" latinLnBrk="0" hangingPunct="1">
        <a:spcBef>
          <a:spcPct val="0"/>
        </a:spcBef>
        <a:buNone/>
        <a:defRPr sz="2800" kern="1200">
          <a:solidFill>
            <a:srgbClr val="C0000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914400" y="457200"/>
            <a:ext cx="8636000" cy="533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76401"/>
            <a:ext cx="10972800" cy="4449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911067" y="6553201"/>
            <a:ext cx="4368800" cy="258763"/>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10" name="Slide Number Placeholder 4"/>
          <p:cNvSpPr>
            <a:spLocks noGrp="1"/>
          </p:cNvSpPr>
          <p:nvPr>
            <p:ph type="sldNum" sz="quarter" idx="4"/>
          </p:nvPr>
        </p:nvSpPr>
        <p:spPr>
          <a:xfrm>
            <a:off x="9855200" y="6553200"/>
            <a:ext cx="2032000" cy="279788"/>
          </a:xfrm>
          <a:prstGeom prst="rect">
            <a:avLst/>
          </a:prstGeom>
        </p:spPr>
        <p:txBody>
          <a:bodyPr/>
          <a:lstStyle>
            <a:lvl1pPr algn="r">
              <a:defRPr sz="1600" b="0">
                <a:latin typeface="+mn-lt"/>
              </a:defRPr>
            </a:lvl1pPr>
          </a:lstStyle>
          <a:p>
            <a:pPr defTabSz="914400"/>
            <a:fld id="{261F985A-E05E-4953-B023-4323971F6AED}"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1632854043"/>
      </p:ext>
    </p:extLst>
  </p:cSld>
  <p:clrMap bg1="lt1" tx1="dk1" bg2="lt2" tx2="dk2" accent1="accent1" accent2="accent2" accent3="accent3" accent4="accent4" accent5="accent5" accent6="accent6" hlink="hlink" folHlink="folHlink"/>
  <p:sldLayoutIdLst>
    <p:sldLayoutId id="2147483691" r:id="rId1"/>
  </p:sldLayoutIdLst>
  <p:hf hdr="0" ftr="0" dt="0"/>
  <p:txStyles>
    <p:titleStyle>
      <a:lvl1pPr algn="l" defTabSz="914400" rtl="0" eaLnBrk="1" latinLnBrk="0" hangingPunct="1">
        <a:spcBef>
          <a:spcPct val="0"/>
        </a:spcBef>
        <a:buNone/>
        <a:defRPr sz="2800" kern="1200">
          <a:solidFill>
            <a:srgbClr val="C0000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914400" y="457200"/>
            <a:ext cx="8636000" cy="533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76401"/>
            <a:ext cx="10972800" cy="4449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911067" y="6553201"/>
            <a:ext cx="4368800" cy="258763"/>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10" name="Slide Number Placeholder 4"/>
          <p:cNvSpPr>
            <a:spLocks noGrp="1"/>
          </p:cNvSpPr>
          <p:nvPr>
            <p:ph type="sldNum" sz="quarter" idx="4"/>
          </p:nvPr>
        </p:nvSpPr>
        <p:spPr>
          <a:xfrm>
            <a:off x="9855200" y="6553200"/>
            <a:ext cx="2032000" cy="279788"/>
          </a:xfrm>
          <a:prstGeom prst="rect">
            <a:avLst/>
          </a:prstGeom>
        </p:spPr>
        <p:txBody>
          <a:bodyPr/>
          <a:lstStyle>
            <a:lvl1pPr algn="r">
              <a:defRPr sz="1600" b="0">
                <a:latin typeface="+mn-lt"/>
              </a:defRPr>
            </a:lvl1pPr>
          </a:lstStyle>
          <a:p>
            <a:pPr defTabSz="914400"/>
            <a:fld id="{261F985A-E05E-4953-B023-4323971F6AED}"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1881353395"/>
      </p:ext>
    </p:extLst>
  </p:cSld>
  <p:clrMap bg1="lt1" tx1="dk1" bg2="lt2" tx2="dk2" accent1="accent1" accent2="accent2" accent3="accent3" accent4="accent4" accent5="accent5" accent6="accent6" hlink="hlink" folHlink="folHlink"/>
  <p:sldLayoutIdLst>
    <p:sldLayoutId id="2147483693" r:id="rId1"/>
  </p:sldLayoutIdLst>
  <p:hf hdr="0" ftr="0" dt="0"/>
  <p:txStyles>
    <p:titleStyle>
      <a:lvl1pPr algn="l" defTabSz="914400" rtl="0" eaLnBrk="1" latinLnBrk="0" hangingPunct="1">
        <a:spcBef>
          <a:spcPct val="0"/>
        </a:spcBef>
        <a:buNone/>
        <a:defRPr sz="2800" kern="1200">
          <a:solidFill>
            <a:srgbClr val="C0000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914400" y="457200"/>
            <a:ext cx="8636000" cy="533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76401"/>
            <a:ext cx="10972800" cy="4449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911067" y="6553201"/>
            <a:ext cx="4368800" cy="258763"/>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10" name="Slide Number Placeholder 4"/>
          <p:cNvSpPr>
            <a:spLocks noGrp="1"/>
          </p:cNvSpPr>
          <p:nvPr>
            <p:ph type="sldNum" sz="quarter" idx="4"/>
          </p:nvPr>
        </p:nvSpPr>
        <p:spPr>
          <a:xfrm>
            <a:off x="9855200" y="6553200"/>
            <a:ext cx="2032000" cy="279788"/>
          </a:xfrm>
          <a:prstGeom prst="rect">
            <a:avLst/>
          </a:prstGeom>
        </p:spPr>
        <p:txBody>
          <a:bodyPr/>
          <a:lstStyle>
            <a:lvl1pPr algn="r">
              <a:defRPr sz="1600" b="0">
                <a:latin typeface="+mn-lt"/>
              </a:defRPr>
            </a:lvl1pPr>
          </a:lstStyle>
          <a:p>
            <a:pPr defTabSz="914400"/>
            <a:fld id="{261F985A-E05E-4953-B023-4323971F6AED}"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1616395583"/>
      </p:ext>
    </p:extLst>
  </p:cSld>
  <p:clrMap bg1="lt1" tx1="dk1" bg2="lt2" tx2="dk2" accent1="accent1" accent2="accent2" accent3="accent3" accent4="accent4" accent5="accent5" accent6="accent6" hlink="hlink" folHlink="folHlink"/>
  <p:sldLayoutIdLst>
    <p:sldLayoutId id="2147483695" r:id="rId1"/>
  </p:sldLayoutIdLst>
  <p:hf hdr="0" ftr="0" dt="0"/>
  <p:txStyles>
    <p:titleStyle>
      <a:lvl1pPr algn="l" defTabSz="914400" rtl="0" eaLnBrk="1" latinLnBrk="0" hangingPunct="1">
        <a:spcBef>
          <a:spcPct val="0"/>
        </a:spcBef>
        <a:buNone/>
        <a:defRPr sz="2800" kern="1200">
          <a:solidFill>
            <a:srgbClr val="C0000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914400" y="457200"/>
            <a:ext cx="8636000" cy="533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76401"/>
            <a:ext cx="10972800" cy="4449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911067" y="6553201"/>
            <a:ext cx="4368800" cy="258763"/>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10" name="Slide Number Placeholder 4"/>
          <p:cNvSpPr>
            <a:spLocks noGrp="1"/>
          </p:cNvSpPr>
          <p:nvPr>
            <p:ph type="sldNum" sz="quarter" idx="4"/>
          </p:nvPr>
        </p:nvSpPr>
        <p:spPr>
          <a:xfrm>
            <a:off x="9855200" y="6553200"/>
            <a:ext cx="2032000" cy="279788"/>
          </a:xfrm>
          <a:prstGeom prst="rect">
            <a:avLst/>
          </a:prstGeom>
        </p:spPr>
        <p:txBody>
          <a:bodyPr/>
          <a:lstStyle>
            <a:lvl1pPr algn="r">
              <a:defRPr sz="1600" b="0">
                <a:latin typeface="+mn-lt"/>
              </a:defRPr>
            </a:lvl1pPr>
          </a:lstStyle>
          <a:p>
            <a:pPr defTabSz="914400"/>
            <a:fld id="{261F985A-E05E-4953-B023-4323971F6AED}"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1879597747"/>
      </p:ext>
    </p:extLst>
  </p:cSld>
  <p:clrMap bg1="lt1" tx1="dk1" bg2="lt2" tx2="dk2" accent1="accent1" accent2="accent2" accent3="accent3" accent4="accent4" accent5="accent5" accent6="accent6" hlink="hlink" folHlink="folHlink"/>
  <p:sldLayoutIdLst>
    <p:sldLayoutId id="2147483697" r:id="rId1"/>
  </p:sldLayoutIdLst>
  <p:hf hdr="0" ftr="0" dt="0"/>
  <p:txStyles>
    <p:titleStyle>
      <a:lvl1pPr algn="l" defTabSz="914400" rtl="0" eaLnBrk="1" latinLnBrk="0" hangingPunct="1">
        <a:spcBef>
          <a:spcPct val="0"/>
        </a:spcBef>
        <a:buNone/>
        <a:defRPr sz="2800" kern="1200">
          <a:solidFill>
            <a:srgbClr val="C0000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914400" y="457200"/>
            <a:ext cx="8636000" cy="533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76401"/>
            <a:ext cx="10972800" cy="4449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911067" y="6553201"/>
            <a:ext cx="4368800" cy="258763"/>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10" name="Slide Number Placeholder 4"/>
          <p:cNvSpPr>
            <a:spLocks noGrp="1"/>
          </p:cNvSpPr>
          <p:nvPr>
            <p:ph type="sldNum" sz="quarter" idx="4"/>
          </p:nvPr>
        </p:nvSpPr>
        <p:spPr>
          <a:xfrm>
            <a:off x="9855200" y="6553200"/>
            <a:ext cx="2032000" cy="279788"/>
          </a:xfrm>
          <a:prstGeom prst="rect">
            <a:avLst/>
          </a:prstGeom>
        </p:spPr>
        <p:txBody>
          <a:bodyPr/>
          <a:lstStyle>
            <a:lvl1pPr algn="r">
              <a:defRPr sz="1600" b="0">
                <a:latin typeface="+mn-lt"/>
              </a:defRPr>
            </a:lvl1pPr>
          </a:lstStyle>
          <a:p>
            <a:pPr defTabSz="914400"/>
            <a:fld id="{261F985A-E05E-4953-B023-4323971F6AED}"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485832009"/>
      </p:ext>
    </p:extLst>
  </p:cSld>
  <p:clrMap bg1="lt1" tx1="dk1" bg2="lt2" tx2="dk2" accent1="accent1" accent2="accent2" accent3="accent3" accent4="accent4" accent5="accent5" accent6="accent6" hlink="hlink" folHlink="folHlink"/>
  <p:sldLayoutIdLst>
    <p:sldLayoutId id="2147483699" r:id="rId1"/>
  </p:sldLayoutIdLst>
  <p:hf hdr="0" ftr="0" dt="0"/>
  <p:txStyles>
    <p:titleStyle>
      <a:lvl1pPr algn="l" defTabSz="914400" rtl="0" eaLnBrk="1" latinLnBrk="0" hangingPunct="1">
        <a:spcBef>
          <a:spcPct val="0"/>
        </a:spcBef>
        <a:buNone/>
        <a:defRPr sz="2800" kern="1200">
          <a:solidFill>
            <a:srgbClr val="C0000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914400" y="457200"/>
            <a:ext cx="8636000" cy="533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76401"/>
            <a:ext cx="10972800" cy="4449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911067" y="6553201"/>
            <a:ext cx="4368800" cy="258763"/>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10" name="Slide Number Placeholder 4"/>
          <p:cNvSpPr>
            <a:spLocks noGrp="1"/>
          </p:cNvSpPr>
          <p:nvPr>
            <p:ph type="sldNum" sz="quarter" idx="4"/>
          </p:nvPr>
        </p:nvSpPr>
        <p:spPr>
          <a:xfrm>
            <a:off x="9855200" y="6553200"/>
            <a:ext cx="2032000" cy="279788"/>
          </a:xfrm>
          <a:prstGeom prst="rect">
            <a:avLst/>
          </a:prstGeom>
        </p:spPr>
        <p:txBody>
          <a:bodyPr/>
          <a:lstStyle>
            <a:lvl1pPr algn="r">
              <a:defRPr sz="1600" b="0">
                <a:latin typeface="+mn-lt"/>
              </a:defRPr>
            </a:lvl1pPr>
          </a:lstStyle>
          <a:p>
            <a:pPr defTabSz="914400"/>
            <a:fld id="{261F985A-E05E-4953-B023-4323971F6AED}"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2202610316"/>
      </p:ext>
    </p:extLst>
  </p:cSld>
  <p:clrMap bg1="lt1" tx1="dk1" bg2="lt2" tx2="dk2" accent1="accent1" accent2="accent2" accent3="accent3" accent4="accent4" accent5="accent5" accent6="accent6" hlink="hlink" folHlink="folHlink"/>
  <p:sldLayoutIdLst>
    <p:sldLayoutId id="2147483701" r:id="rId1"/>
  </p:sldLayoutIdLst>
  <p:hf hdr="0" ftr="0" dt="0"/>
  <p:txStyles>
    <p:titleStyle>
      <a:lvl1pPr algn="l" defTabSz="914400" rtl="0" eaLnBrk="1" latinLnBrk="0" hangingPunct="1">
        <a:spcBef>
          <a:spcPct val="0"/>
        </a:spcBef>
        <a:buNone/>
        <a:defRPr sz="2800" kern="1200">
          <a:solidFill>
            <a:srgbClr val="C0000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914400" y="457200"/>
            <a:ext cx="8636000" cy="533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76401"/>
            <a:ext cx="10972800" cy="4449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911067" y="6553201"/>
            <a:ext cx="4368800" cy="258763"/>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10" name="Slide Number Placeholder 4"/>
          <p:cNvSpPr>
            <a:spLocks noGrp="1"/>
          </p:cNvSpPr>
          <p:nvPr>
            <p:ph type="sldNum" sz="quarter" idx="4"/>
          </p:nvPr>
        </p:nvSpPr>
        <p:spPr>
          <a:xfrm>
            <a:off x="9855200" y="6553200"/>
            <a:ext cx="2032000" cy="279788"/>
          </a:xfrm>
          <a:prstGeom prst="rect">
            <a:avLst/>
          </a:prstGeom>
        </p:spPr>
        <p:txBody>
          <a:bodyPr/>
          <a:lstStyle>
            <a:lvl1pPr algn="r">
              <a:defRPr sz="1600" b="0">
                <a:latin typeface="+mn-lt"/>
              </a:defRPr>
            </a:lvl1pPr>
          </a:lstStyle>
          <a:p>
            <a:pPr defTabSz="914400"/>
            <a:fld id="{261F985A-E05E-4953-B023-4323971F6AED}"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3503118660"/>
      </p:ext>
    </p:extLst>
  </p:cSld>
  <p:clrMap bg1="lt1" tx1="dk1" bg2="lt2" tx2="dk2" accent1="accent1" accent2="accent2" accent3="accent3" accent4="accent4" accent5="accent5" accent6="accent6" hlink="hlink" folHlink="folHlink"/>
  <p:sldLayoutIdLst>
    <p:sldLayoutId id="2147483703" r:id="rId1"/>
  </p:sldLayoutIdLst>
  <p:hf hdr="0" ftr="0" dt="0"/>
  <p:txStyles>
    <p:titleStyle>
      <a:lvl1pPr algn="l" defTabSz="914400" rtl="0" eaLnBrk="1" latinLnBrk="0" hangingPunct="1">
        <a:spcBef>
          <a:spcPct val="0"/>
        </a:spcBef>
        <a:buNone/>
        <a:defRPr sz="2800" kern="1200">
          <a:solidFill>
            <a:srgbClr val="C0000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914400" y="457200"/>
            <a:ext cx="8636000" cy="533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76401"/>
            <a:ext cx="10972800" cy="4449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911067" y="6553201"/>
            <a:ext cx="4368800" cy="258763"/>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10" name="Slide Number Placeholder 4"/>
          <p:cNvSpPr>
            <a:spLocks noGrp="1"/>
          </p:cNvSpPr>
          <p:nvPr>
            <p:ph type="sldNum" sz="quarter" idx="4"/>
          </p:nvPr>
        </p:nvSpPr>
        <p:spPr>
          <a:xfrm>
            <a:off x="9855200" y="6553200"/>
            <a:ext cx="2032000" cy="279788"/>
          </a:xfrm>
          <a:prstGeom prst="rect">
            <a:avLst/>
          </a:prstGeom>
        </p:spPr>
        <p:txBody>
          <a:bodyPr/>
          <a:lstStyle>
            <a:lvl1pPr algn="r">
              <a:defRPr sz="1600" b="0">
                <a:latin typeface="+mn-lt"/>
              </a:defRPr>
            </a:lvl1pPr>
          </a:lstStyle>
          <a:p>
            <a:pPr defTabSz="914400"/>
            <a:fld id="{261F985A-E05E-4953-B023-4323971F6AED}"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3157763654"/>
      </p:ext>
    </p:extLst>
  </p:cSld>
  <p:clrMap bg1="lt1" tx1="dk1" bg2="lt2" tx2="dk2" accent1="accent1" accent2="accent2" accent3="accent3" accent4="accent4" accent5="accent5" accent6="accent6" hlink="hlink" folHlink="folHlink"/>
  <p:sldLayoutIdLst>
    <p:sldLayoutId id="2147483705" r:id="rId1"/>
  </p:sldLayoutIdLst>
  <p:hf hdr="0" ftr="0" dt="0"/>
  <p:txStyles>
    <p:titleStyle>
      <a:lvl1pPr algn="l" defTabSz="914400" rtl="0" eaLnBrk="1" latinLnBrk="0" hangingPunct="1">
        <a:spcBef>
          <a:spcPct val="0"/>
        </a:spcBef>
        <a:buNone/>
        <a:defRPr sz="2800" kern="1200">
          <a:solidFill>
            <a:srgbClr val="C0000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914400" y="457200"/>
            <a:ext cx="8636000" cy="533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76401"/>
            <a:ext cx="10972800" cy="4449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911067" y="6553201"/>
            <a:ext cx="4368800" cy="258763"/>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10" name="Slide Number Placeholder 4"/>
          <p:cNvSpPr>
            <a:spLocks noGrp="1"/>
          </p:cNvSpPr>
          <p:nvPr>
            <p:ph type="sldNum" sz="quarter" idx="4"/>
          </p:nvPr>
        </p:nvSpPr>
        <p:spPr>
          <a:xfrm>
            <a:off x="9855200" y="6553200"/>
            <a:ext cx="2032000" cy="279788"/>
          </a:xfrm>
          <a:prstGeom prst="rect">
            <a:avLst/>
          </a:prstGeom>
        </p:spPr>
        <p:txBody>
          <a:bodyPr/>
          <a:lstStyle>
            <a:lvl1pPr algn="r">
              <a:defRPr sz="1600" b="0">
                <a:latin typeface="+mn-lt"/>
              </a:defRPr>
            </a:lvl1pPr>
          </a:lstStyle>
          <a:p>
            <a:pPr defTabSz="914400"/>
            <a:fld id="{261F985A-E05E-4953-B023-4323971F6AED}"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1951032588"/>
      </p:ext>
    </p:extLst>
  </p:cSld>
  <p:clrMap bg1="lt1" tx1="dk1" bg2="lt2" tx2="dk2" accent1="accent1" accent2="accent2" accent3="accent3" accent4="accent4" accent5="accent5" accent6="accent6" hlink="hlink" folHlink="folHlink"/>
  <p:sldLayoutIdLst>
    <p:sldLayoutId id="2147483671" r:id="rId1"/>
  </p:sldLayoutIdLst>
  <p:hf hdr="0" ftr="0" dt="0"/>
  <p:txStyles>
    <p:titleStyle>
      <a:lvl1pPr algn="l" defTabSz="914400" rtl="0" eaLnBrk="1" latinLnBrk="0" hangingPunct="1">
        <a:spcBef>
          <a:spcPct val="0"/>
        </a:spcBef>
        <a:buNone/>
        <a:defRPr sz="2800" kern="1200">
          <a:solidFill>
            <a:srgbClr val="C0000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914400" y="457200"/>
            <a:ext cx="8636000" cy="533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76401"/>
            <a:ext cx="10972800" cy="4449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911067" y="6553201"/>
            <a:ext cx="4368800" cy="258763"/>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10" name="Slide Number Placeholder 4"/>
          <p:cNvSpPr>
            <a:spLocks noGrp="1"/>
          </p:cNvSpPr>
          <p:nvPr>
            <p:ph type="sldNum" sz="quarter" idx="4"/>
          </p:nvPr>
        </p:nvSpPr>
        <p:spPr>
          <a:xfrm>
            <a:off x="9855200" y="6553200"/>
            <a:ext cx="2032000" cy="279788"/>
          </a:xfrm>
          <a:prstGeom prst="rect">
            <a:avLst/>
          </a:prstGeom>
        </p:spPr>
        <p:txBody>
          <a:bodyPr/>
          <a:lstStyle>
            <a:lvl1pPr algn="r">
              <a:defRPr sz="1600" b="0">
                <a:latin typeface="+mn-lt"/>
              </a:defRPr>
            </a:lvl1pPr>
          </a:lstStyle>
          <a:p>
            <a:pPr defTabSz="914400"/>
            <a:fld id="{261F985A-E05E-4953-B023-4323971F6AED}"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2817290637"/>
      </p:ext>
    </p:extLst>
  </p:cSld>
  <p:clrMap bg1="lt1" tx1="dk1" bg2="lt2" tx2="dk2" accent1="accent1" accent2="accent2" accent3="accent3" accent4="accent4" accent5="accent5" accent6="accent6" hlink="hlink" folHlink="folHlink"/>
  <p:sldLayoutIdLst>
    <p:sldLayoutId id="2147483707" r:id="rId1"/>
  </p:sldLayoutIdLst>
  <p:hf hdr="0" ftr="0" dt="0"/>
  <p:txStyles>
    <p:titleStyle>
      <a:lvl1pPr algn="l" defTabSz="914400" rtl="0" eaLnBrk="1" latinLnBrk="0" hangingPunct="1">
        <a:spcBef>
          <a:spcPct val="0"/>
        </a:spcBef>
        <a:buNone/>
        <a:defRPr sz="2800" kern="1200">
          <a:solidFill>
            <a:srgbClr val="C0000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914400" y="457200"/>
            <a:ext cx="8636000" cy="533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76401"/>
            <a:ext cx="10972800" cy="4449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911067" y="6553201"/>
            <a:ext cx="4368800" cy="258763"/>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10" name="Slide Number Placeholder 4"/>
          <p:cNvSpPr>
            <a:spLocks noGrp="1"/>
          </p:cNvSpPr>
          <p:nvPr>
            <p:ph type="sldNum" sz="quarter" idx="4"/>
          </p:nvPr>
        </p:nvSpPr>
        <p:spPr>
          <a:xfrm>
            <a:off x="9855200" y="6553200"/>
            <a:ext cx="2032000" cy="279788"/>
          </a:xfrm>
          <a:prstGeom prst="rect">
            <a:avLst/>
          </a:prstGeom>
        </p:spPr>
        <p:txBody>
          <a:bodyPr/>
          <a:lstStyle>
            <a:lvl1pPr algn="r">
              <a:defRPr sz="1600" b="0">
                <a:latin typeface="+mn-lt"/>
              </a:defRPr>
            </a:lvl1pPr>
          </a:lstStyle>
          <a:p>
            <a:pPr defTabSz="914400"/>
            <a:fld id="{261F985A-E05E-4953-B023-4323971F6AED}"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2666469003"/>
      </p:ext>
    </p:extLst>
  </p:cSld>
  <p:clrMap bg1="lt1" tx1="dk1" bg2="lt2" tx2="dk2" accent1="accent1" accent2="accent2" accent3="accent3" accent4="accent4" accent5="accent5" accent6="accent6" hlink="hlink" folHlink="folHlink"/>
  <p:sldLayoutIdLst>
    <p:sldLayoutId id="2147483709" r:id="rId1"/>
  </p:sldLayoutIdLst>
  <p:hf hdr="0" ftr="0" dt="0"/>
  <p:txStyles>
    <p:titleStyle>
      <a:lvl1pPr algn="l" defTabSz="914400" rtl="0" eaLnBrk="1" latinLnBrk="0" hangingPunct="1">
        <a:spcBef>
          <a:spcPct val="0"/>
        </a:spcBef>
        <a:buNone/>
        <a:defRPr sz="2800" kern="1200">
          <a:solidFill>
            <a:srgbClr val="C0000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914400" y="457200"/>
            <a:ext cx="8636000" cy="533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76401"/>
            <a:ext cx="10972800" cy="4449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911067" y="6553201"/>
            <a:ext cx="4368800" cy="258763"/>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10" name="Slide Number Placeholder 4"/>
          <p:cNvSpPr>
            <a:spLocks noGrp="1"/>
          </p:cNvSpPr>
          <p:nvPr>
            <p:ph type="sldNum" sz="quarter" idx="4"/>
          </p:nvPr>
        </p:nvSpPr>
        <p:spPr>
          <a:xfrm>
            <a:off x="9855200" y="6553200"/>
            <a:ext cx="2032000" cy="279788"/>
          </a:xfrm>
          <a:prstGeom prst="rect">
            <a:avLst/>
          </a:prstGeom>
        </p:spPr>
        <p:txBody>
          <a:bodyPr/>
          <a:lstStyle>
            <a:lvl1pPr algn="r">
              <a:defRPr sz="1600" b="0">
                <a:latin typeface="+mn-lt"/>
              </a:defRPr>
            </a:lvl1pPr>
          </a:lstStyle>
          <a:p>
            <a:pPr defTabSz="914400"/>
            <a:fld id="{261F985A-E05E-4953-B023-4323971F6AED}"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2538081640"/>
      </p:ext>
    </p:extLst>
  </p:cSld>
  <p:clrMap bg1="lt1" tx1="dk1" bg2="lt2" tx2="dk2" accent1="accent1" accent2="accent2" accent3="accent3" accent4="accent4" accent5="accent5" accent6="accent6" hlink="hlink" folHlink="folHlink"/>
  <p:sldLayoutIdLst>
    <p:sldLayoutId id="2147483711" r:id="rId1"/>
  </p:sldLayoutIdLst>
  <p:hf hdr="0" ftr="0" dt="0"/>
  <p:txStyles>
    <p:titleStyle>
      <a:lvl1pPr algn="l" defTabSz="914400" rtl="0" eaLnBrk="1" latinLnBrk="0" hangingPunct="1">
        <a:spcBef>
          <a:spcPct val="0"/>
        </a:spcBef>
        <a:buNone/>
        <a:defRPr sz="2800" kern="1200">
          <a:solidFill>
            <a:srgbClr val="C0000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914400" y="457200"/>
            <a:ext cx="8636000" cy="533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76401"/>
            <a:ext cx="10972800" cy="4449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911067" y="6553201"/>
            <a:ext cx="4368800" cy="258763"/>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10" name="Slide Number Placeholder 4"/>
          <p:cNvSpPr>
            <a:spLocks noGrp="1"/>
          </p:cNvSpPr>
          <p:nvPr>
            <p:ph type="sldNum" sz="quarter" idx="4"/>
          </p:nvPr>
        </p:nvSpPr>
        <p:spPr>
          <a:xfrm>
            <a:off x="9855200" y="6553200"/>
            <a:ext cx="2032000" cy="279788"/>
          </a:xfrm>
          <a:prstGeom prst="rect">
            <a:avLst/>
          </a:prstGeom>
        </p:spPr>
        <p:txBody>
          <a:bodyPr/>
          <a:lstStyle>
            <a:lvl1pPr algn="r">
              <a:defRPr sz="1600" b="0">
                <a:latin typeface="+mn-lt"/>
              </a:defRPr>
            </a:lvl1pPr>
          </a:lstStyle>
          <a:p>
            <a:pPr defTabSz="914400"/>
            <a:fld id="{261F985A-E05E-4953-B023-4323971F6AED}"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3939548449"/>
      </p:ext>
    </p:extLst>
  </p:cSld>
  <p:clrMap bg1="lt1" tx1="dk1" bg2="lt2" tx2="dk2" accent1="accent1" accent2="accent2" accent3="accent3" accent4="accent4" accent5="accent5" accent6="accent6" hlink="hlink" folHlink="folHlink"/>
  <p:sldLayoutIdLst>
    <p:sldLayoutId id="2147483713" r:id="rId1"/>
  </p:sldLayoutIdLst>
  <p:hf hdr="0" ftr="0" dt="0"/>
  <p:txStyles>
    <p:titleStyle>
      <a:lvl1pPr algn="l" defTabSz="914400" rtl="0" eaLnBrk="1" latinLnBrk="0" hangingPunct="1">
        <a:spcBef>
          <a:spcPct val="0"/>
        </a:spcBef>
        <a:buNone/>
        <a:defRPr sz="2800" kern="1200">
          <a:solidFill>
            <a:srgbClr val="C0000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914400" y="457200"/>
            <a:ext cx="8636000" cy="533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76401"/>
            <a:ext cx="10972800" cy="4449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911067" y="6553201"/>
            <a:ext cx="4368800" cy="258763"/>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10" name="Slide Number Placeholder 4"/>
          <p:cNvSpPr>
            <a:spLocks noGrp="1"/>
          </p:cNvSpPr>
          <p:nvPr>
            <p:ph type="sldNum" sz="quarter" idx="4"/>
          </p:nvPr>
        </p:nvSpPr>
        <p:spPr>
          <a:xfrm>
            <a:off x="9855200" y="6553200"/>
            <a:ext cx="2032000" cy="279788"/>
          </a:xfrm>
          <a:prstGeom prst="rect">
            <a:avLst/>
          </a:prstGeom>
        </p:spPr>
        <p:txBody>
          <a:bodyPr/>
          <a:lstStyle>
            <a:lvl1pPr algn="r">
              <a:defRPr sz="1600" b="0">
                <a:latin typeface="+mn-lt"/>
              </a:defRPr>
            </a:lvl1pPr>
          </a:lstStyle>
          <a:p>
            <a:pPr defTabSz="914400"/>
            <a:fld id="{261F985A-E05E-4953-B023-4323971F6AED}"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3382613862"/>
      </p:ext>
    </p:extLst>
  </p:cSld>
  <p:clrMap bg1="lt1" tx1="dk1" bg2="lt2" tx2="dk2" accent1="accent1" accent2="accent2" accent3="accent3" accent4="accent4" accent5="accent5" accent6="accent6" hlink="hlink" folHlink="folHlink"/>
  <p:sldLayoutIdLst>
    <p:sldLayoutId id="2147483715" r:id="rId1"/>
  </p:sldLayoutIdLst>
  <p:hf hdr="0" ftr="0" dt="0"/>
  <p:txStyles>
    <p:titleStyle>
      <a:lvl1pPr algn="l" defTabSz="914400" rtl="0" eaLnBrk="1" latinLnBrk="0" hangingPunct="1">
        <a:spcBef>
          <a:spcPct val="0"/>
        </a:spcBef>
        <a:buNone/>
        <a:defRPr sz="2800" kern="1200">
          <a:solidFill>
            <a:srgbClr val="C0000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914400" y="457200"/>
            <a:ext cx="8636000" cy="533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76401"/>
            <a:ext cx="10972800" cy="4449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911067" y="6553201"/>
            <a:ext cx="4368800" cy="258763"/>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10" name="Slide Number Placeholder 4"/>
          <p:cNvSpPr>
            <a:spLocks noGrp="1"/>
          </p:cNvSpPr>
          <p:nvPr>
            <p:ph type="sldNum" sz="quarter" idx="4"/>
          </p:nvPr>
        </p:nvSpPr>
        <p:spPr>
          <a:xfrm>
            <a:off x="9855200" y="6553200"/>
            <a:ext cx="2032000" cy="279788"/>
          </a:xfrm>
          <a:prstGeom prst="rect">
            <a:avLst/>
          </a:prstGeom>
        </p:spPr>
        <p:txBody>
          <a:bodyPr/>
          <a:lstStyle>
            <a:lvl1pPr algn="r">
              <a:defRPr sz="1600" b="0">
                <a:latin typeface="+mn-lt"/>
              </a:defRPr>
            </a:lvl1pPr>
          </a:lstStyle>
          <a:p>
            <a:pPr defTabSz="914400"/>
            <a:fld id="{261F985A-E05E-4953-B023-4323971F6AED}"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1307648893"/>
      </p:ext>
    </p:extLst>
  </p:cSld>
  <p:clrMap bg1="lt1" tx1="dk1" bg2="lt2" tx2="dk2" accent1="accent1" accent2="accent2" accent3="accent3" accent4="accent4" accent5="accent5" accent6="accent6" hlink="hlink" folHlink="folHlink"/>
  <p:sldLayoutIdLst>
    <p:sldLayoutId id="2147483717" r:id="rId1"/>
  </p:sldLayoutIdLst>
  <p:hf hdr="0" ftr="0" dt="0"/>
  <p:txStyles>
    <p:titleStyle>
      <a:lvl1pPr algn="l" defTabSz="914400" rtl="0" eaLnBrk="1" latinLnBrk="0" hangingPunct="1">
        <a:spcBef>
          <a:spcPct val="0"/>
        </a:spcBef>
        <a:buNone/>
        <a:defRPr sz="2800" kern="1200">
          <a:solidFill>
            <a:srgbClr val="C0000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914400" y="457200"/>
            <a:ext cx="8636000" cy="533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76401"/>
            <a:ext cx="10972800" cy="4449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911067" y="6553201"/>
            <a:ext cx="4368800" cy="258763"/>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10" name="Slide Number Placeholder 4"/>
          <p:cNvSpPr>
            <a:spLocks noGrp="1"/>
          </p:cNvSpPr>
          <p:nvPr>
            <p:ph type="sldNum" sz="quarter" idx="4"/>
          </p:nvPr>
        </p:nvSpPr>
        <p:spPr>
          <a:xfrm>
            <a:off x="9855200" y="6553200"/>
            <a:ext cx="2032000" cy="279788"/>
          </a:xfrm>
          <a:prstGeom prst="rect">
            <a:avLst/>
          </a:prstGeom>
        </p:spPr>
        <p:txBody>
          <a:bodyPr/>
          <a:lstStyle>
            <a:lvl1pPr algn="r">
              <a:defRPr sz="1600" b="0">
                <a:latin typeface="+mn-lt"/>
              </a:defRPr>
            </a:lvl1pPr>
          </a:lstStyle>
          <a:p>
            <a:pPr defTabSz="914400"/>
            <a:fld id="{261F985A-E05E-4953-B023-4323971F6AED}"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1485399953"/>
      </p:ext>
    </p:extLst>
  </p:cSld>
  <p:clrMap bg1="lt1" tx1="dk1" bg2="lt2" tx2="dk2" accent1="accent1" accent2="accent2" accent3="accent3" accent4="accent4" accent5="accent5" accent6="accent6" hlink="hlink" folHlink="folHlink"/>
  <p:sldLayoutIdLst>
    <p:sldLayoutId id="2147483719" r:id="rId1"/>
  </p:sldLayoutIdLst>
  <p:hf hdr="0" ftr="0" dt="0"/>
  <p:txStyles>
    <p:titleStyle>
      <a:lvl1pPr algn="l" defTabSz="914400" rtl="0" eaLnBrk="1" latinLnBrk="0" hangingPunct="1">
        <a:spcBef>
          <a:spcPct val="0"/>
        </a:spcBef>
        <a:buNone/>
        <a:defRPr sz="2800" kern="1200">
          <a:solidFill>
            <a:srgbClr val="C0000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914400" y="457200"/>
            <a:ext cx="8636000" cy="533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76401"/>
            <a:ext cx="10972800" cy="4449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911067" y="6553201"/>
            <a:ext cx="4368800" cy="258763"/>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10" name="Slide Number Placeholder 4"/>
          <p:cNvSpPr>
            <a:spLocks noGrp="1"/>
          </p:cNvSpPr>
          <p:nvPr>
            <p:ph type="sldNum" sz="quarter" idx="4"/>
          </p:nvPr>
        </p:nvSpPr>
        <p:spPr>
          <a:xfrm>
            <a:off x="9855200" y="6553200"/>
            <a:ext cx="2032000" cy="279788"/>
          </a:xfrm>
          <a:prstGeom prst="rect">
            <a:avLst/>
          </a:prstGeom>
        </p:spPr>
        <p:txBody>
          <a:bodyPr/>
          <a:lstStyle>
            <a:lvl1pPr algn="r">
              <a:defRPr sz="1600" b="0">
                <a:latin typeface="+mn-lt"/>
              </a:defRPr>
            </a:lvl1pPr>
          </a:lstStyle>
          <a:p>
            <a:pPr defTabSz="914400"/>
            <a:fld id="{261F985A-E05E-4953-B023-4323971F6AED}"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353190195"/>
      </p:ext>
    </p:extLst>
  </p:cSld>
  <p:clrMap bg1="lt1" tx1="dk1" bg2="lt2" tx2="dk2" accent1="accent1" accent2="accent2" accent3="accent3" accent4="accent4" accent5="accent5" accent6="accent6" hlink="hlink" folHlink="folHlink"/>
  <p:sldLayoutIdLst>
    <p:sldLayoutId id="2147483673" r:id="rId1"/>
  </p:sldLayoutIdLst>
  <p:hf hdr="0" ftr="0" dt="0"/>
  <p:txStyles>
    <p:titleStyle>
      <a:lvl1pPr algn="l" defTabSz="914400" rtl="0" eaLnBrk="1" latinLnBrk="0" hangingPunct="1">
        <a:spcBef>
          <a:spcPct val="0"/>
        </a:spcBef>
        <a:buNone/>
        <a:defRPr sz="2800" kern="1200">
          <a:solidFill>
            <a:srgbClr val="C0000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914400" y="457200"/>
            <a:ext cx="8636000" cy="533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76401"/>
            <a:ext cx="10972800" cy="4449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911067" y="6553201"/>
            <a:ext cx="4368800" cy="258763"/>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10" name="Slide Number Placeholder 4"/>
          <p:cNvSpPr>
            <a:spLocks noGrp="1"/>
          </p:cNvSpPr>
          <p:nvPr>
            <p:ph type="sldNum" sz="quarter" idx="4"/>
          </p:nvPr>
        </p:nvSpPr>
        <p:spPr>
          <a:xfrm>
            <a:off x="9855200" y="6553200"/>
            <a:ext cx="2032000" cy="279788"/>
          </a:xfrm>
          <a:prstGeom prst="rect">
            <a:avLst/>
          </a:prstGeom>
        </p:spPr>
        <p:txBody>
          <a:bodyPr/>
          <a:lstStyle>
            <a:lvl1pPr algn="r">
              <a:defRPr sz="1600" b="0">
                <a:latin typeface="+mn-lt"/>
              </a:defRPr>
            </a:lvl1pPr>
          </a:lstStyle>
          <a:p>
            <a:pPr defTabSz="914400"/>
            <a:fld id="{261F985A-E05E-4953-B023-4323971F6AED}"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824529242"/>
      </p:ext>
    </p:extLst>
  </p:cSld>
  <p:clrMap bg1="lt1" tx1="dk1" bg2="lt2" tx2="dk2" accent1="accent1" accent2="accent2" accent3="accent3" accent4="accent4" accent5="accent5" accent6="accent6" hlink="hlink" folHlink="folHlink"/>
  <p:sldLayoutIdLst>
    <p:sldLayoutId id="2147483675" r:id="rId1"/>
  </p:sldLayoutIdLst>
  <p:hf hdr="0" ftr="0" dt="0"/>
  <p:txStyles>
    <p:titleStyle>
      <a:lvl1pPr algn="l" defTabSz="914400" rtl="0" eaLnBrk="1" latinLnBrk="0" hangingPunct="1">
        <a:spcBef>
          <a:spcPct val="0"/>
        </a:spcBef>
        <a:buNone/>
        <a:defRPr sz="2800" kern="1200">
          <a:solidFill>
            <a:srgbClr val="C0000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914400" y="457200"/>
            <a:ext cx="8636000" cy="533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76401"/>
            <a:ext cx="10972800" cy="4449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911067" y="6553201"/>
            <a:ext cx="4368800" cy="258763"/>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10" name="Slide Number Placeholder 4"/>
          <p:cNvSpPr>
            <a:spLocks noGrp="1"/>
          </p:cNvSpPr>
          <p:nvPr>
            <p:ph type="sldNum" sz="quarter" idx="4"/>
          </p:nvPr>
        </p:nvSpPr>
        <p:spPr>
          <a:xfrm>
            <a:off x="9855200" y="6553200"/>
            <a:ext cx="2032000" cy="279788"/>
          </a:xfrm>
          <a:prstGeom prst="rect">
            <a:avLst/>
          </a:prstGeom>
        </p:spPr>
        <p:txBody>
          <a:bodyPr/>
          <a:lstStyle>
            <a:lvl1pPr algn="r">
              <a:defRPr sz="1600" b="0">
                <a:latin typeface="+mn-lt"/>
              </a:defRPr>
            </a:lvl1pPr>
          </a:lstStyle>
          <a:p>
            <a:pPr defTabSz="914400"/>
            <a:fld id="{261F985A-E05E-4953-B023-4323971F6AED}"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2059187686"/>
      </p:ext>
    </p:extLst>
  </p:cSld>
  <p:clrMap bg1="lt1" tx1="dk1" bg2="lt2" tx2="dk2" accent1="accent1" accent2="accent2" accent3="accent3" accent4="accent4" accent5="accent5" accent6="accent6" hlink="hlink" folHlink="folHlink"/>
  <p:sldLayoutIdLst>
    <p:sldLayoutId id="2147483677" r:id="rId1"/>
  </p:sldLayoutIdLst>
  <p:hf hdr="0" ftr="0" dt="0"/>
  <p:txStyles>
    <p:titleStyle>
      <a:lvl1pPr algn="l" defTabSz="914400" rtl="0" eaLnBrk="1" latinLnBrk="0" hangingPunct="1">
        <a:spcBef>
          <a:spcPct val="0"/>
        </a:spcBef>
        <a:buNone/>
        <a:defRPr sz="2800" kern="1200">
          <a:solidFill>
            <a:srgbClr val="C0000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914400" y="457200"/>
            <a:ext cx="8636000" cy="533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76401"/>
            <a:ext cx="10972800" cy="4449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911067" y="6553201"/>
            <a:ext cx="4368800" cy="258763"/>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10" name="Slide Number Placeholder 4"/>
          <p:cNvSpPr>
            <a:spLocks noGrp="1"/>
          </p:cNvSpPr>
          <p:nvPr>
            <p:ph type="sldNum" sz="quarter" idx="4"/>
          </p:nvPr>
        </p:nvSpPr>
        <p:spPr>
          <a:xfrm>
            <a:off x="9855200" y="6553200"/>
            <a:ext cx="2032000" cy="279788"/>
          </a:xfrm>
          <a:prstGeom prst="rect">
            <a:avLst/>
          </a:prstGeom>
        </p:spPr>
        <p:txBody>
          <a:bodyPr/>
          <a:lstStyle>
            <a:lvl1pPr algn="r">
              <a:defRPr sz="1600" b="0">
                <a:latin typeface="+mn-lt"/>
              </a:defRPr>
            </a:lvl1pPr>
          </a:lstStyle>
          <a:p>
            <a:pPr defTabSz="914400"/>
            <a:fld id="{261F985A-E05E-4953-B023-4323971F6AED}"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2365280706"/>
      </p:ext>
    </p:extLst>
  </p:cSld>
  <p:clrMap bg1="lt1" tx1="dk1" bg2="lt2" tx2="dk2" accent1="accent1" accent2="accent2" accent3="accent3" accent4="accent4" accent5="accent5" accent6="accent6" hlink="hlink" folHlink="folHlink"/>
  <p:sldLayoutIdLst>
    <p:sldLayoutId id="2147483679" r:id="rId1"/>
  </p:sldLayoutIdLst>
  <p:hf hdr="0" ftr="0" dt="0"/>
  <p:txStyles>
    <p:titleStyle>
      <a:lvl1pPr algn="l" defTabSz="914400" rtl="0" eaLnBrk="1" latinLnBrk="0" hangingPunct="1">
        <a:spcBef>
          <a:spcPct val="0"/>
        </a:spcBef>
        <a:buNone/>
        <a:defRPr sz="2800" kern="1200">
          <a:solidFill>
            <a:srgbClr val="C0000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914400" y="457200"/>
            <a:ext cx="8636000" cy="533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76401"/>
            <a:ext cx="10972800" cy="4449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911067" y="6553201"/>
            <a:ext cx="4368800" cy="258763"/>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10" name="Slide Number Placeholder 4"/>
          <p:cNvSpPr>
            <a:spLocks noGrp="1"/>
          </p:cNvSpPr>
          <p:nvPr>
            <p:ph type="sldNum" sz="quarter" idx="4"/>
          </p:nvPr>
        </p:nvSpPr>
        <p:spPr>
          <a:xfrm>
            <a:off x="9855200" y="6553200"/>
            <a:ext cx="2032000" cy="279788"/>
          </a:xfrm>
          <a:prstGeom prst="rect">
            <a:avLst/>
          </a:prstGeom>
        </p:spPr>
        <p:txBody>
          <a:bodyPr/>
          <a:lstStyle>
            <a:lvl1pPr algn="r">
              <a:defRPr sz="1600" b="0">
                <a:latin typeface="+mn-lt"/>
              </a:defRPr>
            </a:lvl1pPr>
          </a:lstStyle>
          <a:p>
            <a:pPr defTabSz="914400"/>
            <a:fld id="{261F985A-E05E-4953-B023-4323971F6AED}"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976930032"/>
      </p:ext>
    </p:extLst>
  </p:cSld>
  <p:clrMap bg1="lt1" tx1="dk1" bg2="lt2" tx2="dk2" accent1="accent1" accent2="accent2" accent3="accent3" accent4="accent4" accent5="accent5" accent6="accent6" hlink="hlink" folHlink="folHlink"/>
  <p:sldLayoutIdLst>
    <p:sldLayoutId id="2147483681" r:id="rId1"/>
  </p:sldLayoutIdLst>
  <p:hf hdr="0" ftr="0" dt="0"/>
  <p:txStyles>
    <p:titleStyle>
      <a:lvl1pPr algn="l" defTabSz="914400" rtl="0" eaLnBrk="1" latinLnBrk="0" hangingPunct="1">
        <a:spcBef>
          <a:spcPct val="0"/>
        </a:spcBef>
        <a:buNone/>
        <a:defRPr sz="2800" kern="1200">
          <a:solidFill>
            <a:srgbClr val="C0000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914400" y="457200"/>
            <a:ext cx="8636000" cy="533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76401"/>
            <a:ext cx="10972800" cy="4449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911067" y="6553201"/>
            <a:ext cx="4368800" cy="258763"/>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10" name="Slide Number Placeholder 4"/>
          <p:cNvSpPr>
            <a:spLocks noGrp="1"/>
          </p:cNvSpPr>
          <p:nvPr>
            <p:ph type="sldNum" sz="quarter" idx="4"/>
          </p:nvPr>
        </p:nvSpPr>
        <p:spPr>
          <a:xfrm>
            <a:off x="9855200" y="6553200"/>
            <a:ext cx="2032000" cy="279788"/>
          </a:xfrm>
          <a:prstGeom prst="rect">
            <a:avLst/>
          </a:prstGeom>
        </p:spPr>
        <p:txBody>
          <a:bodyPr/>
          <a:lstStyle>
            <a:lvl1pPr algn="r">
              <a:defRPr sz="1600" b="0">
                <a:latin typeface="+mn-lt"/>
              </a:defRPr>
            </a:lvl1pPr>
          </a:lstStyle>
          <a:p>
            <a:pPr defTabSz="914400"/>
            <a:fld id="{261F985A-E05E-4953-B023-4323971F6AED}"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3614575815"/>
      </p:ext>
    </p:extLst>
  </p:cSld>
  <p:clrMap bg1="lt1" tx1="dk1" bg2="lt2" tx2="dk2" accent1="accent1" accent2="accent2" accent3="accent3" accent4="accent4" accent5="accent5" accent6="accent6" hlink="hlink" folHlink="folHlink"/>
  <p:sldLayoutIdLst>
    <p:sldLayoutId id="2147483683" r:id="rId1"/>
  </p:sldLayoutIdLst>
  <p:hf hdr="0" ftr="0" dt="0"/>
  <p:txStyles>
    <p:titleStyle>
      <a:lvl1pPr algn="l" defTabSz="914400" rtl="0" eaLnBrk="1" latinLnBrk="0" hangingPunct="1">
        <a:spcBef>
          <a:spcPct val="0"/>
        </a:spcBef>
        <a:buNone/>
        <a:defRPr sz="2800" kern="1200">
          <a:solidFill>
            <a:srgbClr val="C0000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914400" y="457200"/>
            <a:ext cx="8636000" cy="533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76401"/>
            <a:ext cx="10972800" cy="4449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911067" y="6553201"/>
            <a:ext cx="4368800" cy="258763"/>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10" name="Slide Number Placeholder 4"/>
          <p:cNvSpPr>
            <a:spLocks noGrp="1"/>
          </p:cNvSpPr>
          <p:nvPr>
            <p:ph type="sldNum" sz="quarter" idx="4"/>
          </p:nvPr>
        </p:nvSpPr>
        <p:spPr>
          <a:xfrm>
            <a:off x="9855200" y="6553200"/>
            <a:ext cx="2032000" cy="279788"/>
          </a:xfrm>
          <a:prstGeom prst="rect">
            <a:avLst/>
          </a:prstGeom>
        </p:spPr>
        <p:txBody>
          <a:bodyPr/>
          <a:lstStyle>
            <a:lvl1pPr algn="r">
              <a:defRPr sz="1600" b="0">
                <a:latin typeface="+mn-lt"/>
              </a:defRPr>
            </a:lvl1pPr>
          </a:lstStyle>
          <a:p>
            <a:pPr defTabSz="914400"/>
            <a:fld id="{261F985A-E05E-4953-B023-4323971F6AED}"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1055122985"/>
      </p:ext>
    </p:extLst>
  </p:cSld>
  <p:clrMap bg1="lt1" tx1="dk1" bg2="lt2" tx2="dk2" accent1="accent1" accent2="accent2" accent3="accent3" accent4="accent4" accent5="accent5" accent6="accent6" hlink="hlink" folHlink="folHlink"/>
  <p:sldLayoutIdLst>
    <p:sldLayoutId id="2147483685" r:id="rId1"/>
  </p:sldLayoutIdLst>
  <p:hf hdr="0" ftr="0" dt="0"/>
  <p:txStyles>
    <p:titleStyle>
      <a:lvl1pPr algn="l" defTabSz="914400" rtl="0" eaLnBrk="1" latinLnBrk="0" hangingPunct="1">
        <a:spcBef>
          <a:spcPct val="0"/>
        </a:spcBef>
        <a:buNone/>
        <a:defRPr sz="2800" kern="1200">
          <a:solidFill>
            <a:srgbClr val="C0000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mailto:AdultEd@dwd.in.gov" TargetMode="Externa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8.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hyperlink" Target="tel:630-995-6712" TargetMode="Externa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hyperlink" Target="http://cte.ed.gov/employabilityskills/" TargetMode="External"/><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34.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35.xm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13.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37.xml"/><Relationship Id="rId6" Type="http://schemas.openxmlformats.org/officeDocument/2006/relationships/image" Target="../media/image35.tmp"/><Relationship Id="rId5" Type="http://schemas.openxmlformats.org/officeDocument/2006/relationships/image" Target="../media/image34.tmp"/><Relationship Id="rId4" Type="http://schemas.openxmlformats.org/officeDocument/2006/relationships/hyperlink" Target="https://wbte.drcedirect.com/TABE/portals/tabe"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3" Type="http://schemas.openxmlformats.org/officeDocument/2006/relationships/hyperlink" Target="http://tabetest.com/resources-2/testing-information/blue-prints/" TargetMode="External"/><Relationship Id="rId2" Type="http://schemas.openxmlformats.org/officeDocument/2006/relationships/notesSlide" Target="../notesSlides/notesSlide36.xml"/><Relationship Id="rId1" Type="http://schemas.openxmlformats.org/officeDocument/2006/relationships/slideLayout" Target="../slideLayouts/slideLayout42.xml"/><Relationship Id="rId5" Type="http://schemas.openxmlformats.org/officeDocument/2006/relationships/hyperlink" Target="http://www.tabetest.com/resources-2/testing-information/online-tools-training/" TargetMode="External"/><Relationship Id="rId4" Type="http://schemas.openxmlformats.org/officeDocument/2006/relationships/hyperlink" Target="http://www.tabetest.com/resources-2/testing-information/tabe-1112-practice/"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mailto:mjohnson@datarecognitioncorp.com" TargetMode="External"/><Relationship Id="rId2" Type="http://schemas.openxmlformats.org/officeDocument/2006/relationships/notesSlide" Target="../notesSlides/notesSlide37.xml"/><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notesSlide" Target="../notesSlides/notesSlide39.xml"/><Relationship Id="rId7" Type="http://schemas.openxmlformats.org/officeDocument/2006/relationships/image" Target="../media/image38.emf"/><Relationship Id="rId2" Type="http://schemas.openxmlformats.org/officeDocument/2006/relationships/slideLayout" Target="../slideLayouts/slideLayout14.xml"/><Relationship Id="rId1" Type="http://schemas.openxmlformats.org/officeDocument/2006/relationships/vmlDrawing" Target="../drawings/vmlDrawing1.vml"/><Relationship Id="rId6" Type="http://schemas.openxmlformats.org/officeDocument/2006/relationships/package" Target="../embeddings/Microsoft_Excel_Worksheet1.xlsx"/><Relationship Id="rId5" Type="http://schemas.openxmlformats.org/officeDocument/2006/relationships/oleObject" Target="../embeddings/oleObject1.bin"/><Relationship Id="rId10" Type="http://schemas.openxmlformats.org/officeDocument/2006/relationships/image" Target="../media/image23.jpg"/><Relationship Id="rId4" Type="http://schemas.openxmlformats.org/officeDocument/2006/relationships/image" Target="../media/image39.emf"/><Relationship Id="rId9"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3.jpg"/></Relationships>
</file>

<file path=ppt/slides/_rels/slide4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png"/><Relationship Id="rId7" Type="http://schemas.openxmlformats.org/officeDocument/2006/relationships/diagramColors" Target="../diagrams/colors1.xm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g"/></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56.emf"/><Relationship Id="rId5" Type="http://schemas.openxmlformats.org/officeDocument/2006/relationships/image" Target="../media/image55.jpeg"/><Relationship Id="rId4" Type="http://schemas.openxmlformats.org/officeDocument/2006/relationships/image" Target="../media/image54.jpg"/></Relationships>
</file>

<file path=ppt/slides/_rels/slide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hyperlink" Target="mailto:smills1@dwd.in.gov" TargetMode="External"/><Relationship Id="rId5" Type="http://schemas.openxmlformats.org/officeDocument/2006/relationships/image" Target="../media/image55.jpeg"/><Relationship Id="rId4" Type="http://schemas.openxmlformats.org/officeDocument/2006/relationships/image" Target="../media/image54.jpg"/></Relationships>
</file>

<file path=ppt/slides/_rels/slide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cid:c7525ce8-e64d-4678-85fd-1cb949d6edfd@namprd09.prod.outlook.com" TargetMode="External"/><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8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8.jp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hyperlink" Target="mailto:WorkINdiana@dwd.in.gov" TargetMode="External"/><Relationship Id="rId4" Type="http://schemas.openxmlformats.org/officeDocument/2006/relationships/hyperlink" Target="mailto:jgray1@dwd.in.gov" TargetMode="Externa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cid:c7525ce8-e64d-4678-85fd-1cb949d6edfd@namprd09.prod.outlook.com" TargetMode="External"/><Relationship Id="rId5" Type="http://schemas.openxmlformats.org/officeDocument/2006/relationships/image" Target="../media/image16.jpeg"/><Relationship Id="rId4" Type="http://schemas.openxmlformats.org/officeDocument/2006/relationships/image" Target="../media/image20.JPG"/></Relationships>
</file>

<file path=ppt/slides/_rels/slide9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49.png"/></Relationships>
</file>

<file path=ppt/slides/_rels/slide9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9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mailto:bsisco@dwd.in.gov" TargetMode="External"/><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hyperlink" Target="mailto:mcrites@dwd.in.gov" TargetMode="External"/><Relationship Id="rId5" Type="http://schemas.openxmlformats.org/officeDocument/2006/relationships/image" Target="../media/image65.png"/><Relationship Id="rId4" Type="http://schemas.openxmlformats.org/officeDocument/2006/relationships/image" Target="../media/image9.png"/></Relationships>
</file>

<file path=ppt/slides/_rels/slide9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125741" y="2813829"/>
            <a:ext cx="6066263" cy="404417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4" name="Rectangle 3"/>
          <p:cNvSpPr/>
          <p:nvPr/>
        </p:nvSpPr>
        <p:spPr>
          <a:xfrm>
            <a:off x="6095999" y="362680"/>
            <a:ext cx="6096000" cy="923330"/>
          </a:xfrm>
          <a:prstGeom prst="rect">
            <a:avLst/>
          </a:prstGeom>
        </p:spPr>
        <p:txBody>
          <a:bodyPr>
            <a:spAutoFit/>
          </a:bodyPr>
          <a:lstStyle/>
          <a:p>
            <a:r>
              <a:rPr lang="en-US" i="1" dirty="0"/>
              <a:t>The right skills, at the right time, in the right way.                               </a:t>
            </a:r>
            <a:r>
              <a:rPr lang="en-US" b="1" i="1" dirty="0"/>
              <a:t>Indiana’s Demand Driven Workforce</a:t>
            </a:r>
            <a:endParaRPr lang="en-US" b="1" dirty="0"/>
          </a:p>
          <a:p>
            <a:endParaRPr lang="en-US" dirty="0"/>
          </a:p>
        </p:txBody>
      </p:sp>
      <p:sp>
        <p:nvSpPr>
          <p:cNvPr id="5" name="Rectangle 4"/>
          <p:cNvSpPr/>
          <p:nvPr/>
        </p:nvSpPr>
        <p:spPr>
          <a:xfrm>
            <a:off x="1087581" y="1286010"/>
            <a:ext cx="10016836" cy="1569660"/>
          </a:xfrm>
          <a:prstGeom prst="rect">
            <a:avLst/>
          </a:prstGeom>
        </p:spPr>
        <p:txBody>
          <a:bodyPr wrap="square">
            <a:spAutoFit/>
          </a:bodyPr>
          <a:lstStyle/>
          <a:p>
            <a:r>
              <a:rPr lang="en-US" sz="4800" b="1" dirty="0"/>
              <a:t>Adult Education and Workforce Development Statewide Webinar</a:t>
            </a:r>
            <a:endParaRPr lang="en-US" sz="4800" dirty="0"/>
          </a:p>
        </p:txBody>
      </p:sp>
      <p:sp>
        <p:nvSpPr>
          <p:cNvPr id="6" name="Rectangle 5"/>
          <p:cNvSpPr/>
          <p:nvPr/>
        </p:nvSpPr>
        <p:spPr>
          <a:xfrm>
            <a:off x="1129146" y="2924451"/>
            <a:ext cx="9975273" cy="1846659"/>
          </a:xfrm>
          <a:prstGeom prst="rect">
            <a:avLst/>
          </a:prstGeom>
        </p:spPr>
        <p:txBody>
          <a:bodyPr wrap="square">
            <a:spAutoFit/>
          </a:bodyPr>
          <a:lstStyle/>
          <a:p>
            <a:pPr>
              <a:defRPr/>
            </a:pPr>
            <a:r>
              <a:rPr lang="en-US" sz="2800" b="1" dirty="0" smtClean="0">
                <a:solidFill>
                  <a:schemeClr val="tx1">
                    <a:lumMod val="75000"/>
                  </a:schemeClr>
                </a:solidFill>
              </a:rPr>
              <a:t>October 3, </a:t>
            </a:r>
            <a:r>
              <a:rPr lang="en-US" sz="2800" b="1" dirty="0">
                <a:solidFill>
                  <a:schemeClr val="tx1">
                    <a:lumMod val="75000"/>
                  </a:schemeClr>
                </a:solidFill>
              </a:rPr>
              <a:t>2018</a:t>
            </a:r>
          </a:p>
          <a:p>
            <a:pPr>
              <a:defRPr/>
            </a:pPr>
            <a:r>
              <a:rPr lang="en-US" sz="3200" b="1" dirty="0">
                <a:solidFill>
                  <a:schemeClr val="tx1">
                    <a:lumMod val="75000"/>
                  </a:schemeClr>
                </a:solidFill>
              </a:rPr>
              <a:t>Marilyn Pitzulo | Adult Education Staff </a:t>
            </a:r>
          </a:p>
          <a:p>
            <a:r>
              <a:rPr lang="en-US" dirty="0"/>
              <a:t>Department of Workforce Development | Indiana ADULT EDUCATION </a:t>
            </a:r>
          </a:p>
          <a:p>
            <a:r>
              <a:rPr lang="en-US" dirty="0"/>
              <a:t>10 N. Senate Avenue, IGCS SE </a:t>
            </a:r>
            <a:r>
              <a:rPr lang="en-US" dirty="0" smtClean="0"/>
              <a:t>203 | </a:t>
            </a:r>
            <a:r>
              <a:rPr lang="en-US" dirty="0"/>
              <a:t>Indianapolis, IN 46204 </a:t>
            </a:r>
          </a:p>
          <a:p>
            <a:r>
              <a:rPr lang="en-US" dirty="0">
                <a:hlinkClick r:id="rId5"/>
              </a:rPr>
              <a:t>AdultEd@dwd.in.gov</a:t>
            </a:r>
            <a:endParaRPr lang="en-US" dirty="0"/>
          </a:p>
        </p:txBody>
      </p:sp>
    </p:spTree>
    <p:extLst>
      <p:ext uri="{BB962C8B-B14F-4D97-AF65-F5344CB8AC3E}">
        <p14:creationId xmlns:p14="http://schemas.microsoft.com/office/powerpoint/2010/main" val="42460740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10" name="TextBox 9"/>
          <p:cNvSpPr txBox="1"/>
          <p:nvPr/>
        </p:nvSpPr>
        <p:spPr>
          <a:xfrm>
            <a:off x="1621364" y="7388318"/>
            <a:ext cx="5501390" cy="5580502"/>
          </a:xfrm>
          <a:prstGeom prst="rect">
            <a:avLst/>
          </a:prstGeom>
          <a:noFill/>
        </p:spPr>
        <p:txBody>
          <a:bodyPr wrap="square" rtlCol="0">
            <a:spAutoFit/>
          </a:bodyPr>
          <a:lstStyle/>
          <a:p>
            <a:pPr marR="0">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Then one day, after nearly ten years of sticking to his dream of pursuing music, and becoming an accomplished Elvis and Johnny Cash impersonator, his father had a proposition for him. “He said he knew I had this dream of recording music in Memphis and basically told me he would pay for half of everything if I got my (HSE).”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So, after years out of traditional high school, and an attempt at another high school equivalency (HSE) program out of state, Bennett enrolled at the MACC for daily adult education afternoon classes. “The teacher was great- he motivated me when I needed to be motivated.” After about four months in class, Bennett passed his HSE test and received his diploma. Bennett says, “If it wasn’t for Mr. Smith keeping me on track, I would have never gotten it done.”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“If I can make it, anyone can make it,” says Bennett. </a:t>
            </a:r>
            <a:endParaRPr lang="en-US" dirty="0"/>
          </a:p>
          <a:p>
            <a:endParaRPr lang="en-US" dirty="0"/>
          </a:p>
        </p:txBody>
      </p:sp>
      <p:sp>
        <p:nvSpPr>
          <p:cNvPr id="2" name="Rectangle 1"/>
          <p:cNvSpPr/>
          <p:nvPr/>
        </p:nvSpPr>
        <p:spPr>
          <a:xfrm>
            <a:off x="2568313" y="910798"/>
            <a:ext cx="946633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19" name="Rectangle 18"/>
          <p:cNvSpPr/>
          <p:nvPr/>
        </p:nvSpPr>
        <p:spPr>
          <a:xfrm>
            <a:off x="7787694" y="3786392"/>
            <a:ext cx="231154" cy="292388"/>
          </a:xfrm>
          <a:prstGeom prst="rect">
            <a:avLst/>
          </a:prstGeom>
        </p:spPr>
        <p:txBody>
          <a:bodyPr wrap="none">
            <a:spAutoFit/>
          </a:bodyPr>
          <a:lstStyle/>
          <a:p>
            <a:r>
              <a:rPr lang="en-US" sz="1300" dirty="0" smtClean="0"/>
              <a:t> </a:t>
            </a:r>
            <a:endParaRPr lang="en-US" sz="1300" dirty="0"/>
          </a:p>
        </p:txBody>
      </p:sp>
      <p:cxnSp>
        <p:nvCxnSpPr>
          <p:cNvPr id="18" name="Straight Connector 17"/>
          <p:cNvCxnSpPr/>
          <p:nvPr/>
        </p:nvCxnSpPr>
        <p:spPr>
          <a:xfrm>
            <a:off x="2886876" y="2466606"/>
            <a:ext cx="20764" cy="36620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61243" y="1779678"/>
            <a:ext cx="2334598" cy="3108543"/>
          </a:xfrm>
          <a:prstGeom prst="rect">
            <a:avLst/>
          </a:prstGeom>
          <a:noFill/>
        </p:spPr>
        <p:txBody>
          <a:bodyPr wrap="square" rtlCol="0">
            <a:spAutoFit/>
          </a:bodyPr>
          <a:lstStyle/>
          <a:p>
            <a:r>
              <a:rPr lang="en-US" sz="4000" dirty="0" smtClean="0"/>
              <a:t>“I am thankful for the TASC.”</a:t>
            </a:r>
          </a:p>
          <a:p>
            <a:endParaRPr lang="en-US" dirty="0"/>
          </a:p>
          <a:p>
            <a:endParaRPr lang="en-US" dirty="0"/>
          </a:p>
        </p:txBody>
      </p:sp>
      <p:sp>
        <p:nvSpPr>
          <p:cNvPr id="9" name="TextBox 8"/>
          <p:cNvSpPr txBox="1"/>
          <p:nvPr/>
        </p:nvSpPr>
        <p:spPr>
          <a:xfrm>
            <a:off x="348213" y="4297656"/>
            <a:ext cx="2690528" cy="1046440"/>
          </a:xfrm>
          <a:prstGeom prst="rect">
            <a:avLst/>
          </a:prstGeom>
          <a:noFill/>
        </p:spPr>
        <p:txBody>
          <a:bodyPr wrap="square" rtlCol="0">
            <a:spAutoFit/>
          </a:bodyPr>
          <a:lstStyle/>
          <a:p>
            <a:r>
              <a:rPr lang="en-US" sz="4400" dirty="0" smtClean="0">
                <a:solidFill>
                  <a:srgbClr val="FFC000"/>
                </a:solidFill>
              </a:rPr>
              <a:t>Sergio A.</a:t>
            </a:r>
            <a:r>
              <a:rPr lang="en-US" sz="3600" dirty="0" smtClean="0">
                <a:solidFill>
                  <a:srgbClr val="FFC000"/>
                </a:solidFill>
              </a:rPr>
              <a:t> </a:t>
            </a:r>
            <a:r>
              <a:rPr lang="en-US" dirty="0" smtClean="0"/>
              <a:t>Villanueva</a:t>
            </a:r>
            <a:endParaRPr lang="en-US" dirty="0"/>
          </a:p>
        </p:txBody>
      </p:sp>
      <p:sp>
        <p:nvSpPr>
          <p:cNvPr id="11" name="TextBox 10"/>
          <p:cNvSpPr txBox="1"/>
          <p:nvPr/>
        </p:nvSpPr>
        <p:spPr>
          <a:xfrm>
            <a:off x="3119439" y="2594768"/>
            <a:ext cx="6920966" cy="3901068"/>
          </a:xfrm>
          <a:prstGeom prst="rect">
            <a:avLst/>
          </a:prstGeom>
          <a:noFill/>
        </p:spPr>
        <p:txBody>
          <a:bodyPr wrap="square" rtlCol="0">
            <a:spAutoFit/>
          </a:bodyPr>
          <a:lstStyle/>
          <a:p>
            <a:r>
              <a:rPr lang="en-US" sz="1650" dirty="0" smtClean="0"/>
              <a:t>“The first day I went to school was a joyful day for me. I had been waiting many years to further my education. Studying subjects (like social studies and science in addition to language, reading and mathematics) became harder for me due to my lack of comprehension in the English language.</a:t>
            </a:r>
          </a:p>
          <a:p>
            <a:endParaRPr lang="en-US" sz="1650" dirty="0"/>
          </a:p>
          <a:p>
            <a:r>
              <a:rPr lang="en-US" sz="1650" dirty="0" smtClean="0"/>
              <a:t>“I recalled a few times wanting to quit. With the encouragement of my teachers and the determination of studying four to five hours every day made it possible for me to accomplish the TASC. I remember the day I want to school, and got the great news from my teacher that I had passed the TASC test. </a:t>
            </a:r>
            <a:r>
              <a:rPr lang="en-US" sz="1650" dirty="0" smtClean="0">
                <a:solidFill>
                  <a:srgbClr val="FFC000"/>
                </a:solidFill>
              </a:rPr>
              <a:t>That day I felt tremendous joy in my heart for this huge accomplishment in my life. </a:t>
            </a:r>
            <a:r>
              <a:rPr lang="en-US" sz="1650" dirty="0" smtClean="0"/>
              <a:t>I would like to thank (my teachers) and tutors for all their help and support. I want to encourage the teachers to continue to teach the way they are teaching. You are doing a great job . . . .”</a:t>
            </a:r>
            <a:endParaRPr lang="en-US" sz="1650" dirty="0"/>
          </a:p>
        </p:txBody>
      </p:sp>
      <p:sp>
        <p:nvSpPr>
          <p:cNvPr id="21" name="TextBox 20"/>
          <p:cNvSpPr txBox="1"/>
          <p:nvPr/>
        </p:nvSpPr>
        <p:spPr>
          <a:xfrm>
            <a:off x="6723085" y="2307694"/>
            <a:ext cx="4810954" cy="206271"/>
          </a:xfrm>
          <a:prstGeom prst="rect">
            <a:avLst/>
          </a:prstGeom>
          <a:solidFill>
            <a:srgbClr val="FFC000"/>
          </a:solidFill>
        </p:spPr>
        <p:txBody>
          <a:bodyPr wrap="square" rtlCol="0">
            <a:spAutoFit/>
          </a:bodyPr>
          <a:lstStyle/>
          <a:p>
            <a:endParaRPr lang="en-US" dirty="0"/>
          </a:p>
        </p:txBody>
      </p:sp>
      <p:sp>
        <p:nvSpPr>
          <p:cNvPr id="12" name="TextBox 11"/>
          <p:cNvSpPr txBox="1"/>
          <p:nvPr/>
        </p:nvSpPr>
        <p:spPr>
          <a:xfrm>
            <a:off x="10252204" y="4643925"/>
            <a:ext cx="1850828" cy="1692771"/>
          </a:xfrm>
          <a:prstGeom prst="rect">
            <a:avLst/>
          </a:prstGeom>
          <a:noFill/>
        </p:spPr>
        <p:txBody>
          <a:bodyPr wrap="square" rtlCol="0">
            <a:spAutoFit/>
          </a:bodyPr>
          <a:lstStyle/>
          <a:p>
            <a:r>
              <a:rPr lang="en-US" sz="2800" dirty="0" smtClean="0">
                <a:solidFill>
                  <a:srgbClr val="FFC000"/>
                </a:solidFill>
                <a:effectLst/>
              </a:rPr>
              <a:t>Oakland City                                University</a:t>
            </a:r>
          </a:p>
          <a:p>
            <a:r>
              <a:rPr lang="en-US" sz="2000" dirty="0" smtClean="0">
                <a:solidFill>
                  <a:srgbClr val="FFC000"/>
                </a:solidFill>
                <a:effectLst/>
              </a:rPr>
              <a:t>WVCF</a:t>
            </a:r>
            <a:endParaRPr lang="en-US" sz="2000" dirty="0">
              <a:solidFill>
                <a:srgbClr val="FFC000"/>
              </a:solidFill>
              <a:effectLst/>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722" y="5364383"/>
            <a:ext cx="2012775" cy="910758"/>
          </a:xfrm>
          <a:prstGeom prst="rect">
            <a:avLst/>
          </a:prstGeom>
          <a:effectLst>
            <a:reflection blurRad="6350" stA="52000" endA="300" endPos="35000" dir="5400000" sy="-100000" algn="bl" rotWithShape="0"/>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9957" y="2947801"/>
            <a:ext cx="1257300" cy="1581150"/>
          </a:xfrm>
          <a:prstGeom prst="rect">
            <a:avLst/>
          </a:prstGeom>
          <a:ln>
            <a:solidFill>
              <a:schemeClr val="bg1"/>
            </a:solidFill>
          </a:ln>
        </p:spPr>
      </p:pic>
    </p:spTree>
    <p:extLst>
      <p:ext uri="{BB962C8B-B14F-4D97-AF65-F5344CB8AC3E}">
        <p14:creationId xmlns:p14="http://schemas.microsoft.com/office/powerpoint/2010/main" val="23571473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890150" y="211898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0860" r="-257" b="25663"/>
          <a:stretch/>
        </p:blipFill>
        <p:spPr>
          <a:xfrm>
            <a:off x="9498233" y="5686049"/>
            <a:ext cx="2236571" cy="979431"/>
          </a:xfrm>
          <a:prstGeom prst="rect">
            <a:avLst/>
          </a:prstGeom>
        </p:spPr>
      </p:pic>
      <p:sp>
        <p:nvSpPr>
          <p:cNvPr id="3" name="TextBox 2"/>
          <p:cNvSpPr txBox="1"/>
          <p:nvPr/>
        </p:nvSpPr>
        <p:spPr>
          <a:xfrm>
            <a:off x="1477878" y="3401193"/>
            <a:ext cx="6614467" cy="1785104"/>
          </a:xfrm>
          <a:prstGeom prst="rect">
            <a:avLst/>
          </a:prstGeom>
          <a:noFill/>
        </p:spPr>
        <p:txBody>
          <a:bodyPr wrap="square" rtlCol="0">
            <a:spAutoFit/>
          </a:bodyPr>
          <a:lstStyle/>
          <a:p>
            <a:r>
              <a:rPr lang="en-US" sz="3200" dirty="0"/>
              <a:t>Mike Johnson | National Adult Education Director</a:t>
            </a:r>
          </a:p>
          <a:p>
            <a:r>
              <a:rPr lang="en-US" sz="2800" dirty="0"/>
              <a:t>Data Recognition Corporation - CTB</a:t>
            </a:r>
          </a:p>
          <a:p>
            <a:r>
              <a:rPr lang="en-US" u="sng" dirty="0">
                <a:hlinkClick r:id="rId5"/>
              </a:rPr>
              <a:t>630-995-6712  | mjohnson@datarecognitioncorp.com </a:t>
            </a:r>
            <a:endParaRPr lang="en-US" dirty="0"/>
          </a:p>
        </p:txBody>
      </p:sp>
      <p:sp>
        <p:nvSpPr>
          <p:cNvPr id="10" name="Rectangle 9"/>
          <p:cNvSpPr/>
          <p:nvPr/>
        </p:nvSpPr>
        <p:spPr>
          <a:xfrm>
            <a:off x="2428046" y="887309"/>
            <a:ext cx="912925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4" name="TextBox 3"/>
          <p:cNvSpPr txBox="1"/>
          <p:nvPr/>
        </p:nvSpPr>
        <p:spPr>
          <a:xfrm>
            <a:off x="145869" y="2517919"/>
            <a:ext cx="9321678" cy="923330"/>
          </a:xfrm>
          <a:prstGeom prst="rect">
            <a:avLst/>
          </a:prstGeom>
          <a:noFill/>
        </p:spPr>
        <p:txBody>
          <a:bodyPr wrap="square" rtlCol="0">
            <a:spAutoFit/>
          </a:bodyPr>
          <a:lstStyle/>
          <a:p>
            <a:r>
              <a:rPr lang="en-US" sz="5300" dirty="0" smtClean="0">
                <a:solidFill>
                  <a:srgbClr val="FFC000"/>
                </a:solidFill>
                <a:latin typeface="Segoe Print" panose="02000600000000000000" pitchFamily="2" charset="0"/>
              </a:rPr>
              <a:t>TABE 11/12 Updates</a:t>
            </a:r>
            <a:endParaRPr lang="en-US" sz="5300" dirty="0">
              <a:solidFill>
                <a:srgbClr val="FFC000"/>
              </a:solidFill>
              <a:latin typeface="Segoe Print" panose="02000600000000000000" pitchFamily="2" charset="0"/>
            </a:endParaRPr>
          </a:p>
        </p:txBody>
      </p:sp>
      <p:sp>
        <p:nvSpPr>
          <p:cNvPr id="12" name="TextBox 11"/>
          <p:cNvSpPr txBox="1"/>
          <p:nvPr/>
        </p:nvSpPr>
        <p:spPr>
          <a:xfrm>
            <a:off x="6603806" y="2305257"/>
            <a:ext cx="4810954" cy="206271"/>
          </a:xfrm>
          <a:prstGeom prst="rect">
            <a:avLst/>
          </a:prstGeom>
          <a:solidFill>
            <a:srgbClr val="FFC000"/>
          </a:solidFill>
        </p:spPr>
        <p:txBody>
          <a:bodyPr wrap="square" rtlCol="0">
            <a:spAutoFit/>
          </a:bodyPr>
          <a:lstStyle/>
          <a:p>
            <a:endParaRPr lang="en-US" dirty="0"/>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23754" y="3441249"/>
            <a:ext cx="1925465" cy="1842029"/>
          </a:xfrm>
          <a:prstGeom prst="rect">
            <a:avLst/>
          </a:prstGeom>
          <a:ln>
            <a:solidFill>
              <a:schemeClr val="bg1"/>
            </a:solidFill>
          </a:ln>
        </p:spPr>
      </p:pic>
      <p:cxnSp>
        <p:nvCxnSpPr>
          <p:cNvPr id="14" name="Straight Connector 13"/>
          <p:cNvCxnSpPr/>
          <p:nvPr/>
        </p:nvCxnSpPr>
        <p:spPr>
          <a:xfrm>
            <a:off x="8232765" y="2868366"/>
            <a:ext cx="37879" cy="36688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479682" y="5583840"/>
            <a:ext cx="6950304" cy="800219"/>
          </a:xfrm>
          <a:prstGeom prst="rect">
            <a:avLst/>
          </a:prstGeom>
        </p:spPr>
        <p:txBody>
          <a:bodyPr wrap="square">
            <a:spAutoFit/>
          </a:bodyPr>
          <a:lstStyle/>
          <a:p>
            <a:endParaRPr lang="en-US" sz="1400" dirty="0">
              <a:solidFill>
                <a:srgbClr val="000000"/>
              </a:solidFill>
              <a:latin typeface="Tw Cen MT" panose="020B0602020104020603" pitchFamily="34" charset="0"/>
            </a:endParaRPr>
          </a:p>
          <a:p>
            <a:r>
              <a:rPr lang="en-US" sz="1400" dirty="0">
                <a:solidFill>
                  <a:srgbClr val="000000"/>
                </a:solidFill>
                <a:latin typeface="Tw Cen MT" panose="020B0602020104020603" pitchFamily="34" charset="0"/>
              </a:rPr>
              <a:t> </a:t>
            </a:r>
            <a:r>
              <a:rPr lang="en-US" sz="3200" dirty="0">
                <a:solidFill>
                  <a:srgbClr val="FFC000"/>
                </a:solidFill>
              </a:rPr>
              <a:t>Visit TABETest.com to Learn More</a:t>
            </a:r>
          </a:p>
        </p:txBody>
      </p:sp>
      <p:sp>
        <p:nvSpPr>
          <p:cNvPr id="20" name="TextBox 19"/>
          <p:cNvSpPr txBox="1"/>
          <p:nvPr/>
        </p:nvSpPr>
        <p:spPr>
          <a:xfrm>
            <a:off x="10514886" y="3716319"/>
            <a:ext cx="1671733" cy="1015663"/>
          </a:xfrm>
          <a:prstGeom prst="rect">
            <a:avLst/>
          </a:prstGeom>
          <a:noFill/>
        </p:spPr>
        <p:txBody>
          <a:bodyPr wrap="square" rtlCol="0">
            <a:spAutoFit/>
          </a:bodyPr>
          <a:lstStyle/>
          <a:p>
            <a:r>
              <a:rPr lang="en-US" sz="2000" dirty="0" smtClean="0"/>
              <a:t>Tests of    Adult Basic Education </a:t>
            </a:r>
            <a:endParaRPr lang="en-US" sz="2000" dirty="0"/>
          </a:p>
        </p:txBody>
      </p:sp>
      <p:pic>
        <p:nvPicPr>
          <p:cNvPr id="1026" name="Picture 2" descr="1517260953171_PastedImage"/>
          <p:cNvPicPr>
            <a:picLocks noChangeAspect="1" noChangeArrowheads="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63891" y="4554862"/>
            <a:ext cx="915124" cy="6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3891" y="3528361"/>
            <a:ext cx="915124" cy="915124"/>
          </a:xfrm>
          <a:prstGeom prst="rect">
            <a:avLst/>
          </a:prstGeom>
          <a:ln>
            <a:solidFill>
              <a:schemeClr val="tx1"/>
            </a:solidFill>
          </a:ln>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891" y="5601905"/>
            <a:ext cx="977697" cy="935329"/>
          </a:xfrm>
          <a:prstGeom prst="rect">
            <a:avLst/>
          </a:prstGeom>
          <a:ln>
            <a:solidFill>
              <a:schemeClr val="bg1"/>
            </a:solidFill>
          </a:ln>
        </p:spPr>
      </p:pic>
    </p:spTree>
    <p:extLst>
      <p:ext uri="{BB962C8B-B14F-4D97-AF65-F5344CB8AC3E}">
        <p14:creationId xmlns:p14="http://schemas.microsoft.com/office/powerpoint/2010/main" val="28305656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3801721" y="4114800"/>
            <a:ext cx="6705600" cy="2438400"/>
          </a:xfrm>
          <a:prstGeom prst="rect">
            <a:avLst/>
          </a:prstGeom>
        </p:spPr>
        <p:txBody>
          <a:bodyPr/>
          <a:lstStyle>
            <a:lvl1pPr algn="l">
              <a:defRPr sz="3600" b="1">
                <a:solidFill>
                  <a:srgbClr val="022F65"/>
                </a:solidFill>
                <a:latin typeface="Garamond"/>
                <a:cs typeface="Garamond"/>
              </a:defRPr>
            </a:lvl1pPr>
          </a:lstStyle>
          <a:p>
            <a:r>
              <a:rPr lang="en-US" dirty="0"/>
              <a:t>A New TABE for a New Era</a:t>
            </a:r>
            <a:r>
              <a:rPr lang="en-US" sz="2800" dirty="0"/>
              <a:t/>
            </a:r>
            <a:br>
              <a:rPr lang="en-US" sz="2800" dirty="0"/>
            </a:br>
            <a:r>
              <a:rPr lang="en-US" sz="1800" dirty="0"/>
              <a:t/>
            </a:r>
            <a:br>
              <a:rPr lang="en-US" sz="1800" dirty="0"/>
            </a:br>
            <a:endParaRPr lang="en-US" sz="28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0" y="4225203"/>
            <a:ext cx="684392" cy="21387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5657020"/>
            <a:ext cx="2175734" cy="1181930"/>
          </a:xfrm>
          <a:prstGeom prst="rect">
            <a:avLst/>
          </a:prstGeom>
        </p:spPr>
      </p:pic>
    </p:spTree>
    <p:extLst>
      <p:ext uri="{BB962C8B-B14F-4D97-AF65-F5344CB8AC3E}">
        <p14:creationId xmlns:p14="http://schemas.microsoft.com/office/powerpoint/2010/main" val="5537565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50804" y="457200"/>
            <a:ext cx="6477000" cy="533400"/>
          </a:xfrm>
        </p:spPr>
        <p:txBody>
          <a:bodyPr>
            <a:noAutofit/>
          </a:bodyPr>
          <a:lstStyle/>
          <a:p>
            <a:r>
              <a:rPr lang="en-US" b="1" dirty="0">
                <a:solidFill>
                  <a:srgbClr val="03397B"/>
                </a:solidFill>
                <a:latin typeface="Garamond" panose="02020404030301010803" pitchFamily="18" charset="0"/>
              </a:rPr>
              <a:t>TABE Current Status</a:t>
            </a:r>
          </a:p>
        </p:txBody>
      </p:sp>
      <p:sp>
        <p:nvSpPr>
          <p:cNvPr id="6" name="Rectangle 4"/>
          <p:cNvSpPr>
            <a:spLocks noChangeArrowheads="1"/>
          </p:cNvSpPr>
          <p:nvPr/>
        </p:nvSpPr>
        <p:spPr bwMode="auto">
          <a:xfrm>
            <a:off x="1974250" y="1489383"/>
            <a:ext cx="8388950" cy="5632299"/>
          </a:xfrm>
          <a:prstGeom prst="rect">
            <a:avLst/>
          </a:prstGeom>
          <a:noFill/>
          <a:ln w="9525">
            <a:noFill/>
            <a:miter lim="800000"/>
            <a:headEnd/>
            <a:tailEnd/>
          </a:ln>
        </p:spPr>
        <p:txBody>
          <a:bodyPr wrap="square" lIns="91429" tIns="45714" rIns="91429" bIns="45714">
            <a:spAutoFit/>
          </a:bodyPr>
          <a:lstStyle/>
          <a:p>
            <a:pPr marL="365760" lvl="1" indent="-365760" defTabSz="914400" fontAlgn="base">
              <a:spcBef>
                <a:spcPct val="0"/>
              </a:spcBef>
              <a:spcAft>
                <a:spcPts val="1800"/>
              </a:spcAft>
              <a:buClr>
                <a:srgbClr val="4F91CD"/>
              </a:buClr>
              <a:buSzPct val="85000"/>
              <a:buFont typeface="Wingdings" pitchFamily="2" charset="2"/>
              <a:buChar char="n"/>
              <a:defRPr/>
            </a:pPr>
            <a:r>
              <a:rPr lang="en-US" sz="2400" kern="0" dirty="0">
                <a:solidFill>
                  <a:srgbClr val="000000"/>
                </a:solidFill>
                <a:latin typeface="Arial Narrow" pitchFamily="34" charset="0"/>
              </a:rPr>
              <a:t>TABE 9&amp;10 is approved until February 2019 (extended to June 30)</a:t>
            </a:r>
          </a:p>
          <a:p>
            <a:pPr marL="365760" lvl="1" indent="-365760" defTabSz="914400" fontAlgn="base">
              <a:spcBef>
                <a:spcPct val="0"/>
              </a:spcBef>
              <a:spcAft>
                <a:spcPts val="1800"/>
              </a:spcAft>
              <a:buClr>
                <a:srgbClr val="4F91CD"/>
              </a:buClr>
              <a:buSzPct val="85000"/>
              <a:buFont typeface="Wingdings" pitchFamily="2" charset="2"/>
              <a:buChar char="n"/>
              <a:defRPr/>
            </a:pPr>
            <a:r>
              <a:rPr lang="en-US" sz="2400" kern="0" dirty="0">
                <a:solidFill>
                  <a:prstClr val="black"/>
                </a:solidFill>
                <a:latin typeface="Arial Narrow" pitchFamily="34" charset="0"/>
              </a:rPr>
              <a:t>TABE 9&amp;10 released on new DRC INSIGHT platform</a:t>
            </a:r>
          </a:p>
          <a:p>
            <a:pPr marL="365760" lvl="1" indent="-365760" defTabSz="914400" fontAlgn="base">
              <a:spcBef>
                <a:spcPct val="0"/>
              </a:spcBef>
              <a:spcAft>
                <a:spcPts val="1800"/>
              </a:spcAft>
              <a:buClr>
                <a:srgbClr val="4F91CD"/>
              </a:buClr>
              <a:buSzPct val="85000"/>
              <a:buFont typeface="Wingdings" pitchFamily="2" charset="2"/>
              <a:buChar char="n"/>
              <a:defRPr/>
            </a:pPr>
            <a:r>
              <a:rPr lang="en-US" sz="2400" kern="0" dirty="0">
                <a:solidFill>
                  <a:prstClr val="black"/>
                </a:solidFill>
                <a:latin typeface="Arial Narrow" pitchFamily="34" charset="0"/>
              </a:rPr>
              <a:t>TABE 11&amp;12 Online released January 8, 2018 on DRC INSIGHT </a:t>
            </a:r>
          </a:p>
          <a:p>
            <a:pPr marL="365760" lvl="1" indent="-365760" defTabSz="914400" fontAlgn="base">
              <a:spcBef>
                <a:spcPct val="0"/>
              </a:spcBef>
              <a:spcAft>
                <a:spcPts val="1800"/>
              </a:spcAft>
              <a:buClr>
                <a:srgbClr val="4F91CD"/>
              </a:buClr>
              <a:buSzPct val="85000"/>
              <a:buFont typeface="Wingdings" pitchFamily="2" charset="2"/>
              <a:buChar char="n"/>
              <a:defRPr/>
            </a:pPr>
            <a:r>
              <a:rPr lang="en-US" sz="2400" kern="0" dirty="0">
                <a:solidFill>
                  <a:prstClr val="black"/>
                </a:solidFill>
                <a:latin typeface="Arial Narrow" pitchFamily="34" charset="0"/>
              </a:rPr>
              <a:t>TABE 11&amp;12 Paper/Pencil to be released April 1st</a:t>
            </a:r>
          </a:p>
          <a:p>
            <a:pPr marL="365760" lvl="1" indent="-365760" defTabSz="914400" fontAlgn="base">
              <a:spcBef>
                <a:spcPct val="0"/>
              </a:spcBef>
              <a:spcAft>
                <a:spcPts val="1800"/>
              </a:spcAft>
              <a:buClr>
                <a:srgbClr val="4F91CD"/>
              </a:buClr>
              <a:buSzPct val="85000"/>
              <a:buFont typeface="Wingdings" pitchFamily="2" charset="2"/>
              <a:buChar char="n"/>
              <a:defRPr/>
            </a:pPr>
            <a:r>
              <a:rPr lang="en-US" sz="2400" kern="0" dirty="0">
                <a:solidFill>
                  <a:sysClr val="windowText" lastClr="000000"/>
                </a:solidFill>
                <a:latin typeface="Arial Narrow" pitchFamily="34" charset="0"/>
              </a:rPr>
              <a:t>Date that states will allow use of TABE 11&amp;12 to be announced </a:t>
            </a:r>
          </a:p>
          <a:p>
            <a:pPr marL="822960" lvl="2" indent="-274320" defTabSz="914400" fontAlgn="base">
              <a:spcBef>
                <a:spcPct val="0"/>
              </a:spcBef>
              <a:spcAft>
                <a:spcPts val="1800"/>
              </a:spcAft>
              <a:buClr>
                <a:srgbClr val="4F91CD"/>
              </a:buClr>
              <a:buSzPct val="100000"/>
              <a:buFont typeface="Arial Narrow" panose="020B0606020202030204" pitchFamily="34" charset="0"/>
              <a:buChar char="–"/>
              <a:defRPr/>
            </a:pPr>
            <a:r>
              <a:rPr lang="en-US" sz="2400" dirty="0">
                <a:solidFill>
                  <a:srgbClr val="000000"/>
                </a:solidFill>
                <a:latin typeface="Arial Narrow" pitchFamily="34" charset="0"/>
              </a:rPr>
              <a:t>TABE 9&amp;10 cut off date to be announced later </a:t>
            </a:r>
          </a:p>
          <a:p>
            <a:pPr marL="365760" lvl="1" indent="-365760" defTabSz="914400" fontAlgn="base">
              <a:spcBef>
                <a:spcPct val="0"/>
              </a:spcBef>
              <a:spcAft>
                <a:spcPts val="1800"/>
              </a:spcAft>
              <a:buClr>
                <a:srgbClr val="4F91CD"/>
              </a:buClr>
              <a:buSzPct val="85000"/>
              <a:buFont typeface="Wingdings" pitchFamily="2" charset="2"/>
              <a:buChar char="n"/>
            </a:pPr>
            <a:r>
              <a:rPr lang="en-US" sz="2400" dirty="0">
                <a:solidFill>
                  <a:srgbClr val="000000"/>
                </a:solidFill>
                <a:latin typeface="Arial Narrow" pitchFamily="34" charset="0"/>
              </a:rPr>
              <a:t>TABE CLAS-E approved in 20 states </a:t>
            </a:r>
          </a:p>
          <a:p>
            <a:pPr marL="822960" lvl="2" indent="-274320" defTabSz="914400" fontAlgn="base">
              <a:spcBef>
                <a:spcPct val="0"/>
              </a:spcBef>
              <a:spcAft>
                <a:spcPts val="1800"/>
              </a:spcAft>
              <a:buClr>
                <a:srgbClr val="4F91CD"/>
              </a:buClr>
              <a:buSzPct val="100000"/>
              <a:buFont typeface="Arial Narrow" panose="020B0606020202030204" pitchFamily="34" charset="0"/>
              <a:buChar char="–"/>
            </a:pPr>
            <a:r>
              <a:rPr lang="en-US" sz="2400" dirty="0">
                <a:solidFill>
                  <a:srgbClr val="000000"/>
                </a:solidFill>
                <a:latin typeface="Arial Narrow" pitchFamily="34" charset="0"/>
              </a:rPr>
              <a:t>New College and Career-Readiness (CCR) Standards pending for Adult ESL</a:t>
            </a:r>
          </a:p>
          <a:p>
            <a:pPr marL="365760" lvl="1" indent="-365760" defTabSz="914400" fontAlgn="base">
              <a:spcBef>
                <a:spcPct val="0"/>
              </a:spcBef>
              <a:spcAft>
                <a:spcPts val="1800"/>
              </a:spcAft>
              <a:buClr>
                <a:srgbClr val="4F91CD"/>
              </a:buClr>
              <a:buSzPct val="85000"/>
              <a:buFont typeface="Wingdings" pitchFamily="2" charset="2"/>
              <a:buChar char="n"/>
              <a:defRPr/>
            </a:pPr>
            <a:endParaRPr lang="en-US" sz="2400" kern="0" dirty="0">
              <a:solidFill>
                <a:sysClr val="windowText" lastClr="000000"/>
              </a:solidFill>
              <a:latin typeface="Arial Narrow" pitchFamily="34" charset="0"/>
            </a:endParaRPr>
          </a:p>
        </p:txBody>
      </p:sp>
      <p:sp>
        <p:nvSpPr>
          <p:cNvPr id="5" name="Slide Number Placeholder 6"/>
          <p:cNvSpPr txBox="1">
            <a:spLocks/>
          </p:cNvSpPr>
          <p:nvPr/>
        </p:nvSpPr>
        <p:spPr>
          <a:xfrm>
            <a:off x="9911751" y="6521517"/>
            <a:ext cx="657225" cy="266700"/>
          </a:xfrm>
          <a:prstGeom prst="rect">
            <a:avLst/>
          </a:prstGeom>
          <a:ln/>
        </p:spPr>
        <p:txBody>
          <a:bodyPr/>
          <a:lstStyle>
            <a:defPPr>
              <a:defRPr lang="en-US"/>
            </a:defPPr>
            <a:lvl1pPr algn="ctr" rtl="0" fontAlgn="base">
              <a:spcBef>
                <a:spcPct val="0"/>
              </a:spcBef>
              <a:spcAft>
                <a:spcPct val="0"/>
              </a:spcAft>
              <a:defRPr sz="1200" b="1" kern="1200">
                <a:solidFill>
                  <a:schemeClr val="bg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defTabSz="914400">
              <a:defRPr/>
            </a:pPr>
            <a:fld id="{5C85FF15-2366-464F-A9D7-3AA477A532F5}" type="slidenum">
              <a:rPr lang="en-US">
                <a:solidFill>
                  <a:srgbClr val="000000"/>
                </a:solidFill>
              </a:rPr>
              <a:pPr defTabSz="914400">
                <a:defRPr/>
              </a:pPr>
              <a:t>13</a:t>
            </a:fld>
            <a:endParaRPr lang="en-US" dirty="0">
              <a:solidFill>
                <a:srgbClr val="000000"/>
              </a:solidFill>
            </a:endParaRPr>
          </a:p>
        </p:txBody>
      </p:sp>
    </p:spTree>
    <p:extLst>
      <p:ext uri="{BB962C8B-B14F-4D97-AF65-F5344CB8AC3E}">
        <p14:creationId xmlns:p14="http://schemas.microsoft.com/office/powerpoint/2010/main" val="41630903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81200" y="457200"/>
            <a:ext cx="6398260" cy="609600"/>
          </a:xfrm>
        </p:spPr>
        <p:txBody>
          <a:bodyPr>
            <a:normAutofit/>
          </a:bodyPr>
          <a:lstStyle/>
          <a:p>
            <a:r>
              <a:rPr lang="en-US" b="1" dirty="0">
                <a:solidFill>
                  <a:srgbClr val="03397B"/>
                </a:solidFill>
                <a:latin typeface="Garamond" panose="02020404030301010803" pitchFamily="18" charset="0"/>
              </a:rPr>
              <a:t>NRS Changes</a:t>
            </a:r>
          </a:p>
        </p:txBody>
      </p:sp>
      <p:sp>
        <p:nvSpPr>
          <p:cNvPr id="4" name="Rectangle 4"/>
          <p:cNvSpPr>
            <a:spLocks noChangeArrowheads="1"/>
          </p:cNvSpPr>
          <p:nvPr/>
        </p:nvSpPr>
        <p:spPr bwMode="auto">
          <a:xfrm>
            <a:off x="1981202" y="1752600"/>
            <a:ext cx="8381998" cy="3600974"/>
          </a:xfrm>
          <a:prstGeom prst="rect">
            <a:avLst/>
          </a:prstGeom>
          <a:noFill/>
          <a:ln w="9525">
            <a:noFill/>
            <a:miter lim="800000"/>
            <a:headEnd/>
            <a:tailEnd/>
          </a:ln>
        </p:spPr>
        <p:txBody>
          <a:bodyPr wrap="square" lIns="91429" tIns="45714" rIns="91429" bIns="45714">
            <a:spAutoFit/>
          </a:bodyPr>
          <a:lstStyle/>
          <a:p>
            <a:pPr marL="365760" lvl="1" indent="-365760" defTabSz="914400" fontAlgn="base">
              <a:spcBef>
                <a:spcPct val="0"/>
              </a:spcBef>
              <a:spcAft>
                <a:spcPts val="1200"/>
              </a:spcAft>
              <a:buClr>
                <a:srgbClr val="4F91CD"/>
              </a:buClr>
              <a:buSzPct val="85000"/>
              <a:buFont typeface="Wingdings" pitchFamily="2" charset="2"/>
              <a:buChar char="n"/>
            </a:pPr>
            <a:r>
              <a:rPr lang="en-US" sz="2400" dirty="0">
                <a:solidFill>
                  <a:srgbClr val="000000"/>
                </a:solidFill>
                <a:latin typeface="Arial Narrow" pitchFamily="34" charset="0"/>
              </a:rPr>
              <a:t>Public comment period for WIOA draft regulations is closed</a:t>
            </a:r>
          </a:p>
          <a:p>
            <a:pPr marL="365760" lvl="1" indent="-365760" defTabSz="914400" fontAlgn="base">
              <a:spcBef>
                <a:spcPct val="0"/>
              </a:spcBef>
              <a:spcAft>
                <a:spcPts val="1200"/>
              </a:spcAft>
              <a:buClr>
                <a:srgbClr val="4F91CD"/>
              </a:buClr>
              <a:buSzPct val="85000"/>
              <a:buFont typeface="Wingdings" pitchFamily="2" charset="2"/>
              <a:buChar char="n"/>
            </a:pPr>
            <a:r>
              <a:rPr lang="en-US" sz="2400" dirty="0">
                <a:solidFill>
                  <a:srgbClr val="000000"/>
                </a:solidFill>
                <a:latin typeface="Arial Narrow" pitchFamily="34" charset="0"/>
              </a:rPr>
              <a:t>Final NRS Descriptors released March 2016</a:t>
            </a:r>
          </a:p>
          <a:p>
            <a:pPr marL="365760" lvl="1" indent="-365760" defTabSz="914400" fontAlgn="base">
              <a:spcBef>
                <a:spcPct val="0"/>
              </a:spcBef>
              <a:spcAft>
                <a:spcPts val="1200"/>
              </a:spcAft>
              <a:buClr>
                <a:srgbClr val="4F91CD"/>
              </a:buClr>
              <a:buSzPct val="85000"/>
              <a:buFont typeface="Wingdings" pitchFamily="2" charset="2"/>
              <a:buChar char="n"/>
            </a:pPr>
            <a:r>
              <a:rPr lang="en-US" sz="2400" dirty="0">
                <a:solidFill>
                  <a:srgbClr val="000000"/>
                </a:solidFill>
                <a:latin typeface="Arial Narrow" pitchFamily="34" charset="0"/>
              </a:rPr>
              <a:t>Final NRS Regulations released August 2016</a:t>
            </a:r>
          </a:p>
          <a:p>
            <a:pPr marL="822960" lvl="2" indent="-274320" defTabSz="914400" fontAlgn="base">
              <a:spcBef>
                <a:spcPct val="0"/>
              </a:spcBef>
              <a:spcAft>
                <a:spcPts val="1200"/>
              </a:spcAft>
              <a:buClr>
                <a:srgbClr val="4F91CD"/>
              </a:buClr>
              <a:buSzPct val="100000"/>
              <a:buFont typeface="Arial Narrow" panose="020B0606020202030204" pitchFamily="34" charset="0"/>
              <a:buChar char="–"/>
            </a:pPr>
            <a:r>
              <a:rPr lang="en-US" sz="2400" dirty="0">
                <a:solidFill>
                  <a:srgbClr val="000000"/>
                </a:solidFill>
                <a:latin typeface="Arial Narrow" pitchFamily="34" charset="0"/>
              </a:rPr>
              <a:t>Rules for all parts of NRS testing/reporting and AEFLA funding</a:t>
            </a:r>
          </a:p>
          <a:p>
            <a:pPr marL="365760" lvl="1" indent="-365760" defTabSz="914400" fontAlgn="base">
              <a:spcBef>
                <a:spcPct val="0"/>
              </a:spcBef>
              <a:spcAft>
                <a:spcPts val="1200"/>
              </a:spcAft>
              <a:buClr>
                <a:srgbClr val="4F91CD"/>
              </a:buClr>
              <a:buSzPct val="85000"/>
              <a:buFont typeface="Wingdings" pitchFamily="2" charset="2"/>
              <a:buChar char="n"/>
            </a:pPr>
            <a:r>
              <a:rPr lang="en-US" sz="2400" dirty="0">
                <a:solidFill>
                  <a:srgbClr val="000000"/>
                </a:solidFill>
                <a:latin typeface="Arial Narrow" pitchFamily="34" charset="0"/>
              </a:rPr>
              <a:t>October 1, 2016, was the first application date for publishers</a:t>
            </a:r>
          </a:p>
          <a:p>
            <a:pPr marL="822960" lvl="2" indent="-274320" defTabSz="914400" fontAlgn="base">
              <a:spcBef>
                <a:spcPct val="0"/>
              </a:spcBef>
              <a:spcAft>
                <a:spcPts val="1200"/>
              </a:spcAft>
              <a:buClr>
                <a:srgbClr val="4F91CD"/>
              </a:buClr>
              <a:buSzPct val="100000"/>
              <a:buFont typeface="Arial Narrow" panose="020B0606020202030204" pitchFamily="34" charset="0"/>
              <a:buChar char="–"/>
            </a:pPr>
            <a:r>
              <a:rPr lang="en-US" sz="2400" dirty="0">
                <a:solidFill>
                  <a:srgbClr val="000000"/>
                </a:solidFill>
                <a:latin typeface="Arial Narrow" pitchFamily="34" charset="0"/>
              </a:rPr>
              <a:t>TABE 11&amp;12 application submitted for NRS approval</a:t>
            </a:r>
          </a:p>
          <a:p>
            <a:pPr marL="365760" lvl="1" indent="-365760" defTabSz="914400" fontAlgn="base">
              <a:spcBef>
                <a:spcPct val="0"/>
              </a:spcBef>
              <a:spcAft>
                <a:spcPts val="1200"/>
              </a:spcAft>
              <a:buClr>
                <a:srgbClr val="4F91CD"/>
              </a:buClr>
              <a:buSzPct val="85000"/>
              <a:buFont typeface="Wingdings" pitchFamily="2" charset="2"/>
              <a:buChar char="n"/>
            </a:pPr>
            <a:r>
              <a:rPr lang="en-US" sz="2400" b="1" dirty="0">
                <a:solidFill>
                  <a:srgbClr val="FF0000"/>
                </a:solidFill>
                <a:latin typeface="Arial Narrow" pitchFamily="34" charset="0"/>
              </a:rPr>
              <a:t>September</a:t>
            </a:r>
            <a:r>
              <a:rPr lang="en-US" sz="2400" dirty="0">
                <a:solidFill>
                  <a:srgbClr val="FF0000"/>
                </a:solidFill>
                <a:latin typeface="Arial Narrow" pitchFamily="34" charset="0"/>
              </a:rPr>
              <a:t> </a:t>
            </a:r>
            <a:r>
              <a:rPr lang="en-US" sz="2400" b="1" dirty="0">
                <a:solidFill>
                  <a:srgbClr val="FF0000"/>
                </a:solidFill>
                <a:latin typeface="Arial Narrow" pitchFamily="34" charset="0"/>
              </a:rPr>
              <a:t>7, 2017 TABE 11&amp;12 received 7 year NRS approval</a:t>
            </a:r>
            <a:r>
              <a:rPr lang="en-US" sz="2400" dirty="0">
                <a:solidFill>
                  <a:srgbClr val="FF0000"/>
                </a:solidFill>
                <a:latin typeface="Arial Narrow" pitchFamily="34" charset="0"/>
              </a:rPr>
              <a:t> </a:t>
            </a:r>
          </a:p>
        </p:txBody>
      </p:sp>
      <p:sp>
        <p:nvSpPr>
          <p:cNvPr id="5" name="Slide Number Placeholder 6"/>
          <p:cNvSpPr txBox="1">
            <a:spLocks/>
          </p:cNvSpPr>
          <p:nvPr/>
        </p:nvSpPr>
        <p:spPr>
          <a:xfrm>
            <a:off x="9911751" y="6521517"/>
            <a:ext cx="657225" cy="266700"/>
          </a:xfrm>
          <a:prstGeom prst="rect">
            <a:avLst/>
          </a:prstGeom>
          <a:ln/>
        </p:spPr>
        <p:txBody>
          <a:bodyPr/>
          <a:lstStyle>
            <a:defPPr>
              <a:defRPr lang="en-US"/>
            </a:defPPr>
            <a:lvl1pPr algn="ctr" rtl="0" fontAlgn="base">
              <a:spcBef>
                <a:spcPct val="0"/>
              </a:spcBef>
              <a:spcAft>
                <a:spcPct val="0"/>
              </a:spcAft>
              <a:defRPr sz="1200" b="1" kern="1200">
                <a:solidFill>
                  <a:schemeClr val="bg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defTabSz="914400">
              <a:defRPr/>
            </a:pPr>
            <a:fld id="{5C85FF15-2366-464F-A9D7-3AA477A532F5}" type="slidenum">
              <a:rPr lang="en-US">
                <a:solidFill>
                  <a:srgbClr val="000000"/>
                </a:solidFill>
              </a:rPr>
              <a:pPr defTabSz="914400">
                <a:defRPr/>
              </a:pPr>
              <a:t>14</a:t>
            </a:fld>
            <a:endParaRPr lang="en-US" dirty="0">
              <a:solidFill>
                <a:srgbClr val="000000"/>
              </a:solidFill>
            </a:endParaRPr>
          </a:p>
        </p:txBody>
      </p:sp>
    </p:spTree>
    <p:extLst>
      <p:ext uri="{BB962C8B-B14F-4D97-AF65-F5344CB8AC3E}">
        <p14:creationId xmlns:p14="http://schemas.microsoft.com/office/powerpoint/2010/main" val="11757826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81200" y="457200"/>
            <a:ext cx="6477000" cy="533400"/>
          </a:xfrm>
        </p:spPr>
        <p:txBody>
          <a:bodyPr>
            <a:noAutofit/>
          </a:bodyPr>
          <a:lstStyle/>
          <a:p>
            <a:r>
              <a:rPr lang="en-US" sz="3188" b="1" dirty="0">
                <a:solidFill>
                  <a:srgbClr val="03397B"/>
                </a:solidFill>
                <a:latin typeface="Garamond" panose="02020404030301010803" pitchFamily="18" charset="0"/>
              </a:rPr>
              <a:t>TABE 11&amp;12 Overview</a:t>
            </a:r>
          </a:p>
        </p:txBody>
      </p:sp>
      <p:sp>
        <p:nvSpPr>
          <p:cNvPr id="4" name="Rectangle 4"/>
          <p:cNvSpPr>
            <a:spLocks noChangeArrowheads="1"/>
          </p:cNvSpPr>
          <p:nvPr/>
        </p:nvSpPr>
        <p:spPr bwMode="auto">
          <a:xfrm>
            <a:off x="2286003" y="1555530"/>
            <a:ext cx="8143165" cy="4862858"/>
          </a:xfrm>
          <a:prstGeom prst="rect">
            <a:avLst/>
          </a:prstGeom>
          <a:noFill/>
          <a:ln w="9525">
            <a:noFill/>
            <a:miter lim="800000"/>
            <a:headEnd/>
            <a:tailEnd/>
          </a:ln>
        </p:spPr>
        <p:txBody>
          <a:bodyPr wrap="square" lIns="91429" tIns="45714" rIns="91429" bIns="45714">
            <a:spAutoFit/>
          </a:bodyPr>
          <a:lstStyle/>
          <a:p>
            <a:pPr marL="365760" lvl="1" indent="-365760" defTabSz="914400" fontAlgn="base">
              <a:spcBef>
                <a:spcPct val="0"/>
              </a:spcBef>
              <a:spcAft>
                <a:spcPts val="600"/>
              </a:spcAft>
              <a:buClr>
                <a:srgbClr val="4F91CD"/>
              </a:buClr>
              <a:buSzPct val="85000"/>
              <a:buFont typeface="Wingdings" pitchFamily="2" charset="2"/>
              <a:buChar char="n"/>
            </a:pPr>
            <a:r>
              <a:rPr lang="en-US" sz="2400" dirty="0">
                <a:solidFill>
                  <a:srgbClr val="000000"/>
                </a:solidFill>
                <a:latin typeface="Arial Narrow" pitchFamily="34" charset="0"/>
              </a:rPr>
              <a:t>New standards</a:t>
            </a:r>
          </a:p>
          <a:p>
            <a:pPr marL="822960" lvl="2" indent="-274320" defTabSz="914400" fontAlgn="base">
              <a:spcBef>
                <a:spcPct val="0"/>
              </a:spcBef>
              <a:spcAft>
                <a:spcPts val="1200"/>
              </a:spcAft>
              <a:buClr>
                <a:srgbClr val="4F91CD"/>
              </a:buClr>
              <a:buSzPct val="100000"/>
              <a:buFont typeface="Arial Narrow" panose="020B0606020202030204" pitchFamily="34" charset="0"/>
              <a:buChar char="–"/>
            </a:pPr>
            <a:r>
              <a:rPr lang="en-US" sz="2400" dirty="0">
                <a:solidFill>
                  <a:srgbClr val="000000"/>
                </a:solidFill>
                <a:latin typeface="Arial Narrow" pitchFamily="34" charset="0"/>
              </a:rPr>
              <a:t>National College- and Career-Readiness (CCR) Standards</a:t>
            </a:r>
          </a:p>
          <a:p>
            <a:pPr marL="365760" lvl="1" indent="-365760" defTabSz="914400" fontAlgn="base">
              <a:spcBef>
                <a:spcPct val="0"/>
              </a:spcBef>
              <a:spcAft>
                <a:spcPts val="600"/>
              </a:spcAft>
              <a:buClr>
                <a:srgbClr val="4F91CD"/>
              </a:buClr>
              <a:buSzPct val="85000"/>
              <a:buFont typeface="Wingdings" pitchFamily="2" charset="2"/>
              <a:buChar char="n"/>
            </a:pPr>
            <a:r>
              <a:rPr lang="en-US" sz="2400" dirty="0">
                <a:solidFill>
                  <a:srgbClr val="000000"/>
                </a:solidFill>
                <a:latin typeface="Arial Narrow" pitchFamily="34" charset="0"/>
              </a:rPr>
              <a:t> New test length</a:t>
            </a:r>
          </a:p>
          <a:p>
            <a:pPr marL="822960" lvl="2" indent="-274320" defTabSz="914400" fontAlgn="base">
              <a:spcBef>
                <a:spcPct val="0"/>
              </a:spcBef>
              <a:spcAft>
                <a:spcPts val="1200"/>
              </a:spcAft>
              <a:buClr>
                <a:srgbClr val="4F91CD"/>
              </a:buClr>
              <a:buSzPct val="100000"/>
              <a:buFont typeface="Arial Narrow" panose="020B0606020202030204" pitchFamily="34" charset="0"/>
              <a:buChar char="–"/>
            </a:pPr>
            <a:r>
              <a:rPr lang="en-US" sz="2400" dirty="0">
                <a:solidFill>
                  <a:srgbClr val="000000"/>
                </a:solidFill>
                <a:latin typeface="Arial Narrow" pitchFamily="34" charset="0"/>
              </a:rPr>
              <a:t>Only one test length; no Survey and Complete Battery</a:t>
            </a:r>
          </a:p>
          <a:p>
            <a:pPr marL="365760" lvl="1" indent="-365760" defTabSz="914400" fontAlgn="base">
              <a:spcBef>
                <a:spcPct val="0"/>
              </a:spcBef>
              <a:spcAft>
                <a:spcPts val="600"/>
              </a:spcAft>
              <a:buClr>
                <a:srgbClr val="4F91CD"/>
              </a:buClr>
              <a:buSzPct val="85000"/>
              <a:buFont typeface="Wingdings" pitchFamily="2" charset="2"/>
              <a:buChar char="n"/>
            </a:pPr>
            <a:r>
              <a:rPr lang="en-US" sz="2400" dirty="0">
                <a:solidFill>
                  <a:srgbClr val="000000"/>
                </a:solidFill>
                <a:latin typeface="Arial Narrow" pitchFamily="34" charset="0"/>
              </a:rPr>
              <a:t> Changes to Math sections</a:t>
            </a:r>
          </a:p>
          <a:p>
            <a:pPr marL="822960" lvl="2" indent="-274320" defTabSz="914400" fontAlgn="base">
              <a:spcBef>
                <a:spcPct val="0"/>
              </a:spcBef>
              <a:spcAft>
                <a:spcPts val="1200"/>
              </a:spcAft>
              <a:buClr>
                <a:srgbClr val="4F91CD"/>
              </a:buClr>
              <a:buSzPct val="100000"/>
              <a:buFont typeface="Arial Narrow" panose="020B0606020202030204" pitchFamily="34" charset="0"/>
              <a:buChar char="–"/>
            </a:pPr>
            <a:r>
              <a:rPr lang="en-US" sz="2400" dirty="0">
                <a:solidFill>
                  <a:srgbClr val="000000"/>
                </a:solidFill>
                <a:latin typeface="Arial Narrow" pitchFamily="34" charset="0"/>
              </a:rPr>
              <a:t>Only one Math test; standards focus on Applied Math</a:t>
            </a:r>
          </a:p>
          <a:p>
            <a:pPr marL="365760" lvl="1" indent="-365760" defTabSz="914400" fontAlgn="base">
              <a:spcBef>
                <a:spcPct val="0"/>
              </a:spcBef>
              <a:spcAft>
                <a:spcPts val="600"/>
              </a:spcAft>
              <a:buClr>
                <a:srgbClr val="4F91CD"/>
              </a:buClr>
              <a:buSzPct val="85000"/>
              <a:buFont typeface="Wingdings" pitchFamily="2" charset="2"/>
              <a:buChar char="n"/>
            </a:pPr>
            <a:r>
              <a:rPr lang="en-US" sz="2400" dirty="0">
                <a:solidFill>
                  <a:srgbClr val="000000"/>
                </a:solidFill>
                <a:latin typeface="Arial Narrow" pitchFamily="34" charset="0"/>
              </a:rPr>
              <a:t> Improved Locator design</a:t>
            </a:r>
          </a:p>
          <a:p>
            <a:pPr marL="822960" lvl="2" indent="-274320" defTabSz="914400" fontAlgn="base">
              <a:spcBef>
                <a:spcPct val="0"/>
              </a:spcBef>
              <a:spcAft>
                <a:spcPts val="1200"/>
              </a:spcAft>
              <a:buClr>
                <a:srgbClr val="4F91CD"/>
              </a:buClr>
              <a:buSzPct val="100000"/>
              <a:buFont typeface="Arial Narrow" panose="020B0606020202030204" pitchFamily="34" charset="0"/>
              <a:buChar char="–"/>
            </a:pPr>
            <a:r>
              <a:rPr lang="en-US" sz="2400" dirty="0">
                <a:solidFill>
                  <a:srgbClr val="000000"/>
                </a:solidFill>
                <a:latin typeface="Arial Narrow" pitchFamily="34" charset="0"/>
              </a:rPr>
              <a:t>Longer Locator test provides a stronger prediction to TABE</a:t>
            </a:r>
          </a:p>
          <a:p>
            <a:pPr marL="365760" lvl="1" indent="-365760" defTabSz="914400" fontAlgn="base">
              <a:spcBef>
                <a:spcPct val="0"/>
              </a:spcBef>
              <a:spcAft>
                <a:spcPts val="1200"/>
              </a:spcAft>
              <a:buClr>
                <a:srgbClr val="4F91CD"/>
              </a:buClr>
              <a:buSzPct val="85000"/>
              <a:buFont typeface="Wingdings" pitchFamily="2" charset="2"/>
              <a:buChar char="n"/>
            </a:pPr>
            <a:r>
              <a:rPr lang="en-US" sz="2400" dirty="0">
                <a:solidFill>
                  <a:srgbClr val="000000"/>
                </a:solidFill>
                <a:latin typeface="Arial Narrow" pitchFamily="34" charset="0"/>
              </a:rPr>
              <a:t> Reading, Math, and Language tests only </a:t>
            </a:r>
          </a:p>
          <a:p>
            <a:pPr marL="365760" lvl="1" indent="-365760" defTabSz="914400" fontAlgn="base">
              <a:spcBef>
                <a:spcPct val="0"/>
              </a:spcBef>
              <a:spcAft>
                <a:spcPts val="600"/>
              </a:spcAft>
              <a:buClr>
                <a:srgbClr val="4F91CD"/>
              </a:buClr>
              <a:buSzPct val="85000"/>
              <a:buFont typeface="Wingdings" pitchFamily="2" charset="2"/>
              <a:buChar char="n"/>
            </a:pPr>
            <a:r>
              <a:rPr lang="en-US" sz="2400" dirty="0">
                <a:solidFill>
                  <a:srgbClr val="000000"/>
                </a:solidFill>
                <a:latin typeface="Arial Narrow" pitchFamily="34" charset="0"/>
              </a:rPr>
              <a:t> Alignment to TASC Test and other HSE exams that align to CCRS</a:t>
            </a:r>
          </a:p>
        </p:txBody>
      </p:sp>
      <p:sp>
        <p:nvSpPr>
          <p:cNvPr id="5" name="Slide Number Placeholder 6"/>
          <p:cNvSpPr txBox="1">
            <a:spLocks/>
          </p:cNvSpPr>
          <p:nvPr/>
        </p:nvSpPr>
        <p:spPr>
          <a:xfrm>
            <a:off x="9911751" y="6521517"/>
            <a:ext cx="657225" cy="266700"/>
          </a:xfrm>
          <a:prstGeom prst="rect">
            <a:avLst/>
          </a:prstGeom>
          <a:ln/>
        </p:spPr>
        <p:txBody>
          <a:bodyPr/>
          <a:lstStyle>
            <a:defPPr>
              <a:defRPr lang="en-US"/>
            </a:defPPr>
            <a:lvl1pPr algn="ctr" rtl="0" fontAlgn="base">
              <a:spcBef>
                <a:spcPct val="0"/>
              </a:spcBef>
              <a:spcAft>
                <a:spcPct val="0"/>
              </a:spcAft>
              <a:defRPr sz="1200" b="1" kern="1200">
                <a:solidFill>
                  <a:schemeClr val="bg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defTabSz="914400">
              <a:defRPr/>
            </a:pPr>
            <a:fld id="{5C85FF15-2366-464F-A9D7-3AA477A532F5}" type="slidenum">
              <a:rPr lang="en-US">
                <a:solidFill>
                  <a:srgbClr val="000000"/>
                </a:solidFill>
              </a:rPr>
              <a:pPr defTabSz="914400">
                <a:defRPr/>
              </a:pPr>
              <a:t>15</a:t>
            </a:fld>
            <a:endParaRPr lang="en-US" dirty="0">
              <a:solidFill>
                <a:srgbClr val="000000"/>
              </a:solidFill>
            </a:endParaRPr>
          </a:p>
        </p:txBody>
      </p:sp>
    </p:spTree>
    <p:extLst>
      <p:ext uri="{BB962C8B-B14F-4D97-AF65-F5344CB8AC3E}">
        <p14:creationId xmlns:p14="http://schemas.microsoft.com/office/powerpoint/2010/main" val="8455238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7924800" cy="1143000"/>
          </a:xfrm>
        </p:spPr>
        <p:txBody>
          <a:bodyPr>
            <a:normAutofit/>
          </a:bodyPr>
          <a:lstStyle/>
          <a:p>
            <a:r>
              <a:rPr lang="en-US" b="1" dirty="0">
                <a:solidFill>
                  <a:srgbClr val="03397B"/>
                </a:solidFill>
                <a:latin typeface="Garamond" panose="02020404030301010803" pitchFamily="18" charset="0"/>
              </a:rPr>
              <a:t>New NRS Educational Functioning Levels</a:t>
            </a:r>
          </a:p>
        </p:txBody>
      </p:sp>
      <p:sp>
        <p:nvSpPr>
          <p:cNvPr id="3" name="Content Placeholder 2"/>
          <p:cNvSpPr>
            <a:spLocks noGrp="1"/>
          </p:cNvSpPr>
          <p:nvPr>
            <p:ph idx="1"/>
          </p:nvPr>
        </p:nvSpPr>
        <p:spPr>
          <a:xfrm>
            <a:off x="2057400" y="1600201"/>
            <a:ext cx="8458200" cy="4525963"/>
          </a:xfrm>
        </p:spPr>
        <p:txBody>
          <a:bodyPr>
            <a:normAutofit lnSpcReduction="10000"/>
          </a:bodyPr>
          <a:lstStyle/>
          <a:p>
            <a:pPr marL="0" indent="0">
              <a:buNone/>
            </a:pPr>
            <a:r>
              <a:rPr lang="en-US" b="1" dirty="0">
                <a:latin typeface="Arial Narrow" panose="020B0606020202030204" pitchFamily="34" charset="0"/>
              </a:rPr>
              <a:t>Key Changes: </a:t>
            </a:r>
          </a:p>
          <a:p>
            <a:pPr marL="0" indent="0">
              <a:buNone/>
            </a:pPr>
            <a:r>
              <a:rPr lang="en-US" dirty="0">
                <a:latin typeface="Arial Narrow" panose="020B0606020202030204" pitchFamily="34" charset="0"/>
              </a:rPr>
              <a:t>•   Alignment to CCR Standards &amp; Employability Skills Framework  </a:t>
            </a:r>
          </a:p>
          <a:p>
            <a:r>
              <a:rPr lang="en-US" dirty="0">
                <a:latin typeface="Arial Narrow" panose="020B0606020202030204" pitchFamily="34" charset="0"/>
              </a:rPr>
              <a:t>Same 6 levels but new domains / strands for each </a:t>
            </a:r>
          </a:p>
          <a:p>
            <a:r>
              <a:rPr lang="en-US" dirty="0">
                <a:latin typeface="Arial Narrow" panose="020B0606020202030204" pitchFamily="34" charset="0"/>
              </a:rPr>
              <a:t>Increase in specificity &amp; rigor (cognitive demand)</a:t>
            </a:r>
          </a:p>
          <a:p>
            <a:r>
              <a:rPr lang="en-US" dirty="0">
                <a:latin typeface="Arial Narrow" panose="020B0606020202030204" pitchFamily="34" charset="0"/>
              </a:rPr>
              <a:t>Language of exit descriptors shifting away from limiting statements to elaborate detail</a:t>
            </a:r>
          </a:p>
          <a:p>
            <a:r>
              <a:rPr lang="en-US" dirty="0">
                <a:latin typeface="Arial Narrow" panose="020B0606020202030204" pitchFamily="34" charset="0"/>
              </a:rPr>
              <a:t>Employability skills embedded throughout (often look like academic skills) </a:t>
            </a:r>
          </a:p>
          <a:p>
            <a:pPr marL="0" indent="0">
              <a:buNone/>
            </a:pPr>
            <a:r>
              <a:rPr lang="en-US" dirty="0">
                <a:latin typeface="Arial Narrow" panose="020B0606020202030204" pitchFamily="34" charset="0"/>
              </a:rPr>
              <a:t>Employability Skills Framework website for reference </a:t>
            </a:r>
            <a:r>
              <a:rPr lang="en-US" dirty="0">
                <a:latin typeface="Arial Narrow" panose="020B0606020202030204" pitchFamily="34" charset="0"/>
                <a:hlinkClick r:id="rId3"/>
              </a:rPr>
              <a:t>http://cte.ed.gov/employabilityskills/</a:t>
            </a:r>
            <a:endParaRPr lang="en-US" dirty="0">
              <a:latin typeface="Arial Narrow" panose="020B0606020202030204" pitchFamily="34" charset="0"/>
            </a:endParaRPr>
          </a:p>
          <a:p>
            <a:pPr marL="0" indent="0">
              <a:buNone/>
            </a:pPr>
            <a:r>
              <a:rPr lang="en-US" sz="1600" dirty="0">
                <a:solidFill>
                  <a:srgbClr val="C00000"/>
                </a:solidFill>
                <a:latin typeface="Arial Narrow" panose="020B0606020202030204" pitchFamily="34" charset="0"/>
              </a:rPr>
              <a:t>From:</a:t>
            </a:r>
            <a:r>
              <a:rPr lang="en-US" dirty="0">
                <a:solidFill>
                  <a:srgbClr val="C00000"/>
                </a:solidFill>
                <a:latin typeface="Arial Narrow" panose="020B0606020202030204" pitchFamily="34" charset="0"/>
              </a:rPr>
              <a:t> </a:t>
            </a:r>
            <a:r>
              <a:rPr lang="en-US" sz="1600" dirty="0">
                <a:latin typeface="Arial Narrow" panose="020B0606020202030204" pitchFamily="34" charset="0"/>
              </a:rPr>
              <a:t>http://www.in.gov/dwd/abe/files/Statewide_Webinar_2_11_15.pdf</a:t>
            </a:r>
          </a:p>
          <a:p>
            <a:endParaRPr lang="en-US" dirty="0">
              <a:solidFill>
                <a:srgbClr val="C00000"/>
              </a:solidFill>
            </a:endParaRPr>
          </a:p>
        </p:txBody>
      </p:sp>
    </p:spTree>
    <p:extLst>
      <p:ext uri="{BB962C8B-B14F-4D97-AF65-F5344CB8AC3E}">
        <p14:creationId xmlns:p14="http://schemas.microsoft.com/office/powerpoint/2010/main" val="10471751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76131" y="616820"/>
            <a:ext cx="7259013" cy="533400"/>
          </a:xfrm>
        </p:spPr>
        <p:txBody>
          <a:bodyPr>
            <a:noAutofit/>
          </a:bodyPr>
          <a:lstStyle/>
          <a:p>
            <a:r>
              <a:rPr lang="en-US" b="1" dirty="0">
                <a:solidFill>
                  <a:srgbClr val="03397B"/>
                </a:solidFill>
                <a:latin typeface="Garamond" panose="02020404030301010803" pitchFamily="18" charset="0"/>
              </a:rPr>
              <a:t>NRS Changes Example: NRS Level 1 Math </a:t>
            </a:r>
            <a:r>
              <a:rPr lang="en-US" b="1" dirty="0">
                <a:ln w="12700">
                  <a:noFill/>
                  <a:prstDash val="solid"/>
                </a:ln>
                <a:solidFill>
                  <a:srgbClr val="022F65"/>
                </a:solidFill>
                <a:effectLst>
                  <a:innerShdw blurRad="177800">
                    <a:schemeClr val="accent3">
                      <a:lumMod val="50000"/>
                    </a:schemeClr>
                  </a:innerShdw>
                </a:effectLst>
                <a:latin typeface="Arial Narrow" panose="020B0606020202030204" pitchFamily="34" charset="0"/>
              </a:rPr>
              <a:t/>
            </a:r>
            <a:br>
              <a:rPr lang="en-US" b="1" dirty="0">
                <a:ln w="12700">
                  <a:noFill/>
                  <a:prstDash val="solid"/>
                </a:ln>
                <a:solidFill>
                  <a:srgbClr val="022F65"/>
                </a:solidFill>
                <a:effectLst>
                  <a:innerShdw blurRad="177800">
                    <a:schemeClr val="accent3">
                      <a:lumMod val="50000"/>
                    </a:schemeClr>
                  </a:innerShdw>
                </a:effectLst>
                <a:latin typeface="Arial Narrow" panose="020B0606020202030204" pitchFamily="34" charset="0"/>
              </a:rPr>
            </a:br>
            <a:endParaRPr lang="en-US" b="1" dirty="0">
              <a:solidFill>
                <a:srgbClr val="03397B"/>
              </a:solidFill>
              <a:latin typeface="Garamond" panose="02020404030301010803" pitchFamily="18" charset="0"/>
            </a:endParaRPr>
          </a:p>
        </p:txBody>
      </p:sp>
      <p:sp>
        <p:nvSpPr>
          <p:cNvPr id="5" name="Slide Number Placeholder 6"/>
          <p:cNvSpPr txBox="1">
            <a:spLocks/>
          </p:cNvSpPr>
          <p:nvPr/>
        </p:nvSpPr>
        <p:spPr>
          <a:xfrm>
            <a:off x="9911751" y="6521517"/>
            <a:ext cx="657225" cy="266700"/>
          </a:xfrm>
          <a:prstGeom prst="rect">
            <a:avLst/>
          </a:prstGeom>
          <a:ln/>
        </p:spPr>
        <p:txBody>
          <a:bodyPr/>
          <a:lstStyle>
            <a:defPPr>
              <a:defRPr lang="en-US"/>
            </a:defPPr>
            <a:lvl1pPr algn="ctr" rtl="0" fontAlgn="base">
              <a:spcBef>
                <a:spcPct val="0"/>
              </a:spcBef>
              <a:spcAft>
                <a:spcPct val="0"/>
              </a:spcAft>
              <a:defRPr sz="1200" b="1" kern="1200">
                <a:solidFill>
                  <a:schemeClr val="bg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defTabSz="914400">
              <a:defRPr/>
            </a:pPr>
            <a:fld id="{5C85FF15-2366-464F-A9D7-3AA477A532F5}" type="slidenum">
              <a:rPr lang="en-US">
                <a:solidFill>
                  <a:srgbClr val="000000"/>
                </a:solidFill>
              </a:rPr>
              <a:pPr defTabSz="914400">
                <a:defRPr/>
              </a:pPr>
              <a:t>17</a:t>
            </a:fld>
            <a:endParaRPr lang="en-US" dirty="0">
              <a:solidFill>
                <a:srgbClr val="000000"/>
              </a:solidFill>
            </a:endParaRPr>
          </a:p>
        </p:txBody>
      </p:sp>
      <p:sp>
        <p:nvSpPr>
          <p:cNvPr id="6" name="TextBox 5"/>
          <p:cNvSpPr txBox="1"/>
          <p:nvPr/>
        </p:nvSpPr>
        <p:spPr>
          <a:xfrm>
            <a:off x="2849388" y="1419376"/>
            <a:ext cx="7062362" cy="512448"/>
          </a:xfrm>
          <a:prstGeom prst="rect">
            <a:avLst/>
          </a:prstGeom>
          <a:noFill/>
          <a:ln w="28575">
            <a:solidFill>
              <a:srgbClr val="5091CD"/>
            </a:solidFill>
          </a:ln>
        </p:spPr>
        <p:txBody>
          <a:bodyPr wrap="square" rtlCol="0">
            <a:spAutoFit/>
          </a:bodyPr>
          <a:lstStyle/>
          <a:p>
            <a:pPr defTabSz="914400"/>
            <a:r>
              <a:rPr lang="en-US" sz="1365" dirty="0">
                <a:solidFill>
                  <a:prstClr val="black"/>
                </a:solidFill>
              </a:rPr>
              <a:t>Individual has little or no recognition of numbers or simple counting skills or may have only minimal skills, such as the ability to add or subtract single digit numbers.</a:t>
            </a:r>
          </a:p>
        </p:txBody>
      </p:sp>
      <p:sp>
        <p:nvSpPr>
          <p:cNvPr id="7" name="Rectangle 6"/>
          <p:cNvSpPr/>
          <p:nvPr/>
        </p:nvSpPr>
        <p:spPr>
          <a:xfrm>
            <a:off x="2463491" y="2046222"/>
            <a:ext cx="8105485" cy="4324261"/>
          </a:xfrm>
          <a:prstGeom prst="rect">
            <a:avLst/>
          </a:prstGeom>
          <a:ln w="28575">
            <a:solidFill>
              <a:srgbClr val="F58025"/>
            </a:solidFill>
          </a:ln>
        </p:spPr>
        <p:txBody>
          <a:bodyPr wrap="square">
            <a:spAutoFit/>
          </a:bodyPr>
          <a:lstStyle/>
          <a:p>
            <a:pPr defTabSz="914400"/>
            <a:r>
              <a:rPr lang="en-US" sz="1100" dirty="0">
                <a:solidFill>
                  <a:prstClr val="black"/>
                </a:solidFill>
              </a:rPr>
              <a:t>Students prepared to exit this level are able to </a:t>
            </a:r>
            <a:r>
              <a:rPr lang="en-US" sz="1100" b="1" dirty="0">
                <a:solidFill>
                  <a:srgbClr val="FF0000"/>
                </a:solidFill>
              </a:rPr>
              <a:t>decipher a simple problem presented in a context </a:t>
            </a:r>
            <a:r>
              <a:rPr lang="en-US" sz="1100" dirty="0">
                <a:solidFill>
                  <a:prstClr val="black"/>
                </a:solidFill>
              </a:rPr>
              <a:t>and </a:t>
            </a:r>
            <a:r>
              <a:rPr lang="en-US" sz="1100" b="1" dirty="0">
                <a:solidFill>
                  <a:srgbClr val="FF0000"/>
                </a:solidFill>
              </a:rPr>
              <a:t>reason</a:t>
            </a:r>
            <a:r>
              <a:rPr lang="en-US" sz="1100" dirty="0">
                <a:solidFill>
                  <a:prstClr val="black"/>
                </a:solidFill>
              </a:rPr>
              <a:t> about and </a:t>
            </a:r>
            <a:r>
              <a:rPr lang="en-US" sz="1100" b="1" dirty="0">
                <a:solidFill>
                  <a:srgbClr val="FF0000"/>
                </a:solidFill>
              </a:rPr>
              <a:t>apply</a:t>
            </a:r>
            <a:r>
              <a:rPr lang="en-US" sz="1100" dirty="0">
                <a:solidFill>
                  <a:prstClr val="black"/>
                </a:solidFill>
              </a:rPr>
              <a:t> correct units to the results. They can visualize a situation </a:t>
            </a:r>
            <a:r>
              <a:rPr lang="en-US" sz="1100" b="1" dirty="0">
                <a:solidFill>
                  <a:srgbClr val="FF0000"/>
                </a:solidFill>
              </a:rPr>
              <a:t>using manipulatives or drawings </a:t>
            </a:r>
            <a:r>
              <a:rPr lang="en-US" sz="1100" dirty="0">
                <a:solidFill>
                  <a:prstClr val="black"/>
                </a:solidFill>
              </a:rPr>
              <a:t>and </a:t>
            </a:r>
            <a:r>
              <a:rPr lang="en-US" sz="1100" b="1" dirty="0">
                <a:solidFill>
                  <a:srgbClr val="FF0000"/>
                </a:solidFill>
              </a:rPr>
              <a:t>explain</a:t>
            </a:r>
            <a:r>
              <a:rPr lang="en-US" sz="1100" dirty="0">
                <a:solidFill>
                  <a:prstClr val="black"/>
                </a:solidFill>
              </a:rPr>
              <a:t> their processes and results using mathematical terms and symbols appropriate for the level. They </a:t>
            </a:r>
            <a:r>
              <a:rPr lang="en-US" sz="1100" b="1" dirty="0">
                <a:solidFill>
                  <a:srgbClr val="FF0000"/>
                </a:solidFill>
              </a:rPr>
              <a:t>recognize errors </a:t>
            </a:r>
            <a:r>
              <a:rPr lang="en-US" sz="1100" dirty="0">
                <a:solidFill>
                  <a:prstClr val="black"/>
                </a:solidFill>
              </a:rPr>
              <a:t>in the work and reasoning of others. They are able to </a:t>
            </a:r>
            <a:r>
              <a:rPr lang="en-US" sz="1100" b="1" dirty="0">
                <a:solidFill>
                  <a:srgbClr val="FF0000"/>
                </a:solidFill>
              </a:rPr>
              <a:t>strategically</a:t>
            </a:r>
            <a:r>
              <a:rPr lang="en-US" sz="1100" dirty="0">
                <a:solidFill>
                  <a:srgbClr val="FF0000"/>
                </a:solidFill>
              </a:rPr>
              <a:t> </a:t>
            </a:r>
            <a:r>
              <a:rPr lang="en-US" sz="1100" b="1" dirty="0">
                <a:solidFill>
                  <a:srgbClr val="FF0000"/>
                </a:solidFill>
              </a:rPr>
              <a:t>select</a:t>
            </a:r>
            <a:r>
              <a:rPr lang="en-US" sz="1100" dirty="0">
                <a:solidFill>
                  <a:srgbClr val="FF0000"/>
                </a:solidFill>
              </a:rPr>
              <a:t> </a:t>
            </a:r>
            <a:r>
              <a:rPr lang="en-US" sz="1100" dirty="0">
                <a:solidFill>
                  <a:prstClr val="black"/>
                </a:solidFill>
              </a:rPr>
              <a:t>and </a:t>
            </a:r>
            <a:r>
              <a:rPr lang="en-US" sz="1100" b="1" dirty="0">
                <a:solidFill>
                  <a:srgbClr val="FF0000"/>
                </a:solidFill>
              </a:rPr>
              <a:t>use</a:t>
            </a:r>
            <a:r>
              <a:rPr lang="en-US" sz="1100" dirty="0">
                <a:solidFill>
                  <a:prstClr val="black"/>
                </a:solidFill>
              </a:rPr>
              <a:t> appropriate tools to aid in their work, such as pencil/paper, measuring devices, and/or manipulatives. They can see patterns and structure in sets of numbers and geometric shapes and use those insights to work more efficiently.</a:t>
            </a:r>
          </a:p>
          <a:p>
            <a:pPr defTabSz="914400"/>
            <a:endParaRPr lang="en-US" sz="1100" dirty="0">
              <a:solidFill>
                <a:prstClr val="black"/>
              </a:solidFill>
            </a:endParaRPr>
          </a:p>
          <a:p>
            <a:pPr defTabSz="914400"/>
            <a:r>
              <a:rPr lang="en-US" sz="1100" b="1" dirty="0">
                <a:solidFill>
                  <a:prstClr val="black"/>
                </a:solidFill>
              </a:rPr>
              <a:t>Number Sense and Operations</a:t>
            </a:r>
            <a:r>
              <a:rPr lang="en-US" sz="1100" dirty="0">
                <a:solidFill>
                  <a:prstClr val="black"/>
                </a:solidFill>
              </a:rPr>
              <a:t>: Students prepared to exit this level have an understanding of whole number place value for tens and ones and are able to </a:t>
            </a:r>
            <a:r>
              <a:rPr lang="en-US" sz="1100" b="1" dirty="0">
                <a:solidFill>
                  <a:srgbClr val="FF0000"/>
                </a:solidFill>
              </a:rPr>
              <a:t>use their understanding </a:t>
            </a:r>
            <a:r>
              <a:rPr lang="en-US" sz="1100" dirty="0">
                <a:solidFill>
                  <a:prstClr val="black"/>
                </a:solidFill>
              </a:rPr>
              <a:t>of place value to compare two-digit numbers. They are able to add whole numbers within 100 and </a:t>
            </a:r>
            <a:r>
              <a:rPr lang="en-US" sz="1100" b="1" dirty="0">
                <a:solidFill>
                  <a:srgbClr val="FF0000"/>
                </a:solidFill>
              </a:rPr>
              <a:t>explain their reasoning</a:t>
            </a:r>
            <a:r>
              <a:rPr lang="en-US" sz="1100" dirty="0">
                <a:solidFill>
                  <a:srgbClr val="FF0000"/>
                </a:solidFill>
              </a:rPr>
              <a:t>,</a:t>
            </a:r>
            <a:r>
              <a:rPr lang="en-US" sz="1100" dirty="0">
                <a:solidFill>
                  <a:prstClr val="black"/>
                </a:solidFill>
              </a:rPr>
              <a:t> e.g., using concrete models or drawings and strategies based on place value and/or properties of operations. They are able to </a:t>
            </a:r>
            <a:r>
              <a:rPr lang="en-US" sz="1100" b="1" dirty="0">
                <a:solidFill>
                  <a:srgbClr val="FF0000"/>
                </a:solidFill>
              </a:rPr>
              <a:t>apply their knowledge</a:t>
            </a:r>
            <a:r>
              <a:rPr lang="en-US" sz="1100" dirty="0">
                <a:solidFill>
                  <a:srgbClr val="FF0000"/>
                </a:solidFill>
              </a:rPr>
              <a:t> </a:t>
            </a:r>
            <a:r>
              <a:rPr lang="en-US" sz="1100" dirty="0">
                <a:solidFill>
                  <a:prstClr val="black"/>
                </a:solidFill>
              </a:rPr>
              <a:t>of whole number addition and subtraction to represent and solve word problems that call for addition of three whole numbers whose sum is less than 20 by using such problem-solving tools as objects, drawings, and/or simple equations.</a:t>
            </a:r>
          </a:p>
          <a:p>
            <a:pPr defTabSz="914400"/>
            <a:endParaRPr lang="en-US" sz="1100" dirty="0">
              <a:solidFill>
                <a:prstClr val="black"/>
              </a:solidFill>
            </a:endParaRPr>
          </a:p>
          <a:p>
            <a:pPr defTabSz="914400"/>
            <a:r>
              <a:rPr lang="en-US" sz="1100" b="1" dirty="0">
                <a:solidFill>
                  <a:prstClr val="black"/>
                </a:solidFill>
              </a:rPr>
              <a:t>Algebraic Thinking</a:t>
            </a:r>
            <a:r>
              <a:rPr lang="en-US" sz="1100" dirty="0">
                <a:solidFill>
                  <a:prstClr val="black"/>
                </a:solidFill>
              </a:rPr>
              <a:t>: Students prepared to exit this level </a:t>
            </a:r>
            <a:r>
              <a:rPr lang="en-US" sz="1100" b="1" dirty="0">
                <a:solidFill>
                  <a:srgbClr val="FF0000"/>
                </a:solidFill>
              </a:rPr>
              <a:t>understand and apply </a:t>
            </a:r>
            <a:r>
              <a:rPr lang="en-US" sz="1100" dirty="0">
                <a:solidFill>
                  <a:prstClr val="black"/>
                </a:solidFill>
              </a:rPr>
              <a:t>the properties of operations to addition and subtraction problems. They understand the relationship between the two operations and can determine the unknown number in addition or subtraction equations.</a:t>
            </a:r>
          </a:p>
          <a:p>
            <a:pPr defTabSz="914400"/>
            <a:endParaRPr lang="en-US" sz="1100" b="1" dirty="0">
              <a:solidFill>
                <a:prstClr val="black"/>
              </a:solidFill>
            </a:endParaRPr>
          </a:p>
          <a:p>
            <a:pPr defTabSz="914400"/>
            <a:r>
              <a:rPr lang="en-US" sz="1100" b="1" dirty="0">
                <a:solidFill>
                  <a:prstClr val="black"/>
                </a:solidFill>
              </a:rPr>
              <a:t>Geometry and Measurement</a:t>
            </a:r>
            <a:r>
              <a:rPr lang="en-US" sz="1100" dirty="0">
                <a:solidFill>
                  <a:prstClr val="black"/>
                </a:solidFill>
              </a:rPr>
              <a:t>: Students prepared to exit this level can </a:t>
            </a:r>
            <a:r>
              <a:rPr lang="en-US" sz="1100" b="1" dirty="0">
                <a:solidFill>
                  <a:srgbClr val="FF0000"/>
                </a:solidFill>
              </a:rPr>
              <a:t>analyze and compare </a:t>
            </a:r>
            <a:r>
              <a:rPr lang="en-US" sz="1100" dirty="0">
                <a:solidFill>
                  <a:prstClr val="black"/>
                </a:solidFill>
              </a:rPr>
              <a:t>2-dimensional and 3-dimensional shapes based on their attributes, such as their shape, size, orientation, the number of sides and/or vertices (angles), or the lengths of their sides. They can </a:t>
            </a:r>
            <a:r>
              <a:rPr lang="en-US" sz="1100" b="1" dirty="0">
                <a:solidFill>
                  <a:srgbClr val="FF0000"/>
                </a:solidFill>
              </a:rPr>
              <a:t>reason</a:t>
            </a:r>
            <a:r>
              <a:rPr lang="en-US" sz="1100" dirty="0">
                <a:solidFill>
                  <a:prstClr val="black"/>
                </a:solidFill>
              </a:rPr>
              <a:t> with two-dimensional shapes (e.g., quadrilaterals and half- and quarter-circles) and with three-dimensional shapes (e.g., right prisms, cones, and cylinders) to </a:t>
            </a:r>
            <a:r>
              <a:rPr lang="en-US" sz="1100" b="1" dirty="0">
                <a:solidFill>
                  <a:srgbClr val="FF0000"/>
                </a:solidFill>
              </a:rPr>
              <a:t>create</a:t>
            </a:r>
            <a:r>
              <a:rPr lang="en-US" sz="1100" dirty="0">
                <a:solidFill>
                  <a:prstClr val="black"/>
                </a:solidFill>
              </a:rPr>
              <a:t> </a:t>
            </a:r>
            <a:r>
              <a:rPr lang="en-US" sz="1100" b="1" dirty="0">
                <a:solidFill>
                  <a:srgbClr val="FF0000"/>
                </a:solidFill>
              </a:rPr>
              <a:t>composite shapes</a:t>
            </a:r>
            <a:r>
              <a:rPr lang="en-US" sz="1100" dirty="0">
                <a:solidFill>
                  <a:prstClr val="black"/>
                </a:solidFill>
              </a:rPr>
              <a:t>. They are able to measure the length of an object as a whole number of units, which are not necessarily standard units, for example measuring the length of a pencil using a paper clip as the length unit.</a:t>
            </a:r>
          </a:p>
          <a:p>
            <a:pPr defTabSz="914400"/>
            <a:endParaRPr lang="en-US" sz="1100" dirty="0">
              <a:solidFill>
                <a:prstClr val="black"/>
              </a:solidFill>
            </a:endParaRPr>
          </a:p>
          <a:p>
            <a:pPr defTabSz="914400"/>
            <a:r>
              <a:rPr lang="en-US" sz="1100" b="1" dirty="0">
                <a:solidFill>
                  <a:prstClr val="black"/>
                </a:solidFill>
              </a:rPr>
              <a:t>Data Analysis: </a:t>
            </a:r>
            <a:r>
              <a:rPr lang="en-US" sz="1100" dirty="0">
                <a:solidFill>
                  <a:prstClr val="black"/>
                </a:solidFill>
              </a:rPr>
              <a:t>Students prepared to exit this level are able to </a:t>
            </a:r>
            <a:r>
              <a:rPr lang="en-US" sz="1100" b="1" dirty="0">
                <a:solidFill>
                  <a:srgbClr val="FF0000"/>
                </a:solidFill>
              </a:rPr>
              <a:t>organize, represent, and interpret </a:t>
            </a:r>
            <a:r>
              <a:rPr lang="en-US" sz="1100" dirty="0">
                <a:solidFill>
                  <a:prstClr val="black"/>
                </a:solidFill>
              </a:rPr>
              <a:t>simple data sets (e.g., lists of numbers, shapes, or items) using up to three categories. They can answer basic questions related to the total number of data points in a set and the number of data points in each category, and can compare the number of data points in the different categories.</a:t>
            </a:r>
          </a:p>
        </p:txBody>
      </p:sp>
      <p:sp>
        <p:nvSpPr>
          <p:cNvPr id="8" name="Rectangle 7"/>
          <p:cNvSpPr/>
          <p:nvPr/>
        </p:nvSpPr>
        <p:spPr>
          <a:xfrm>
            <a:off x="1851471" y="1341632"/>
            <a:ext cx="811056" cy="589392"/>
          </a:xfrm>
          <a:prstGeom prst="rect">
            <a:avLst/>
          </a:prstGeom>
          <a:noFill/>
        </p:spPr>
        <p:txBody>
          <a:bodyPr wrap="none" lIns="96012" tIns="48006" rIns="96012" bIns="48006">
            <a:spAutoFit/>
          </a:bodyPr>
          <a:lstStyle/>
          <a:p>
            <a:pPr algn="ctr" defTabSz="914400"/>
            <a:r>
              <a:rPr lang="en-US" sz="3200" dirty="0">
                <a:ln w="22225">
                  <a:noFill/>
                  <a:prstDash val="solid"/>
                </a:ln>
                <a:solidFill>
                  <a:srgbClr val="5091CD"/>
                </a:solidFill>
                <a:latin typeface="Arial Narrow" panose="020B0606020202030204" pitchFamily="34" charset="0"/>
              </a:rPr>
              <a:t>Old:</a:t>
            </a:r>
          </a:p>
        </p:txBody>
      </p:sp>
      <p:sp>
        <p:nvSpPr>
          <p:cNvPr id="9" name="Rectangle 8"/>
          <p:cNvSpPr/>
          <p:nvPr/>
        </p:nvSpPr>
        <p:spPr>
          <a:xfrm>
            <a:off x="1524000" y="2895600"/>
            <a:ext cx="961738" cy="589392"/>
          </a:xfrm>
          <a:prstGeom prst="rect">
            <a:avLst/>
          </a:prstGeom>
          <a:noFill/>
        </p:spPr>
        <p:txBody>
          <a:bodyPr wrap="none" lIns="96012" tIns="48006" rIns="96012" bIns="48006">
            <a:spAutoFit/>
          </a:bodyPr>
          <a:lstStyle/>
          <a:p>
            <a:pPr algn="ctr" defTabSz="914400"/>
            <a:r>
              <a:rPr lang="en-US" sz="3200" dirty="0">
                <a:ln w="22225">
                  <a:noFill/>
                  <a:prstDash val="solid"/>
                </a:ln>
                <a:solidFill>
                  <a:srgbClr val="F58025"/>
                </a:solidFill>
                <a:latin typeface="Arial Narrow" panose="020B0606020202030204" pitchFamily="34" charset="0"/>
              </a:rPr>
              <a:t>New:</a:t>
            </a:r>
          </a:p>
        </p:txBody>
      </p:sp>
    </p:spTree>
    <p:extLst>
      <p:ext uri="{BB962C8B-B14F-4D97-AF65-F5344CB8AC3E}">
        <p14:creationId xmlns:p14="http://schemas.microsoft.com/office/powerpoint/2010/main" val="26170816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1577" y="493031"/>
            <a:ext cx="4068190" cy="468918"/>
          </a:xfrm>
        </p:spPr>
        <p:txBody>
          <a:bodyPr>
            <a:noAutofit/>
          </a:bodyPr>
          <a:lstStyle/>
          <a:p>
            <a:r>
              <a:rPr lang="en-US" sz="2800" b="1" dirty="0">
                <a:solidFill>
                  <a:srgbClr val="03397B"/>
                </a:solidFill>
                <a:latin typeface="Garamond" panose="02020404030301010803" pitchFamily="18" charset="0"/>
              </a:rPr>
              <a:t>How to Use TABE</a:t>
            </a:r>
          </a:p>
        </p:txBody>
      </p:sp>
      <p:grpSp>
        <p:nvGrpSpPr>
          <p:cNvPr id="4" name="Group 3"/>
          <p:cNvGrpSpPr/>
          <p:nvPr/>
        </p:nvGrpSpPr>
        <p:grpSpPr>
          <a:xfrm>
            <a:off x="2209800" y="1905000"/>
            <a:ext cx="7467600" cy="4114800"/>
            <a:chOff x="1710153" y="2143125"/>
            <a:chExt cx="6211462" cy="3448050"/>
          </a:xfrm>
        </p:grpSpPr>
        <p:grpSp>
          <p:nvGrpSpPr>
            <p:cNvPr id="5" name="Group 4"/>
            <p:cNvGrpSpPr/>
            <p:nvPr/>
          </p:nvGrpSpPr>
          <p:grpSpPr>
            <a:xfrm>
              <a:off x="1710153" y="2143125"/>
              <a:ext cx="6211462" cy="3448050"/>
              <a:chOff x="381000" y="1600200"/>
              <a:chExt cx="8788776" cy="4724400"/>
            </a:xfrm>
          </p:grpSpPr>
          <p:cxnSp>
            <p:nvCxnSpPr>
              <p:cNvPr id="28" name="Straight Arrow Connector 27"/>
              <p:cNvCxnSpPr/>
              <p:nvPr/>
            </p:nvCxnSpPr>
            <p:spPr>
              <a:xfrm>
                <a:off x="7391399" y="3698198"/>
                <a:ext cx="1" cy="784551"/>
              </a:xfrm>
              <a:prstGeom prst="straightConnector1">
                <a:avLst/>
              </a:prstGeom>
              <a:ln w="28575">
                <a:solidFill>
                  <a:srgbClr val="0070C0"/>
                </a:solidFill>
                <a:tailEnd type="arrow"/>
              </a:ln>
            </p:spPr>
            <p:style>
              <a:lnRef idx="1">
                <a:schemeClr val="accent2"/>
              </a:lnRef>
              <a:fillRef idx="0">
                <a:schemeClr val="accent2"/>
              </a:fillRef>
              <a:effectRef idx="0">
                <a:schemeClr val="accent2"/>
              </a:effectRef>
              <a:fontRef idx="minor">
                <a:schemeClr val="tx1"/>
              </a:fontRef>
            </p:style>
          </p:cxnSp>
          <p:cxnSp>
            <p:nvCxnSpPr>
              <p:cNvPr id="6" name="Straight Arrow Connector 5"/>
              <p:cNvCxnSpPr/>
              <p:nvPr/>
            </p:nvCxnSpPr>
            <p:spPr>
              <a:xfrm flipH="1">
                <a:off x="1828800" y="4800600"/>
                <a:ext cx="4572000" cy="0"/>
              </a:xfrm>
              <a:prstGeom prst="straightConnector1">
                <a:avLst/>
              </a:prstGeom>
              <a:ln w="28575">
                <a:solidFill>
                  <a:srgbClr val="0070C0"/>
                </a:solidFill>
                <a:tailEnd type="arrow"/>
              </a:ln>
            </p:spPr>
            <p:style>
              <a:lnRef idx="1">
                <a:schemeClr val="accent2"/>
              </a:lnRef>
              <a:fillRef idx="0">
                <a:schemeClr val="accent2"/>
              </a:fillRef>
              <a:effectRef idx="0">
                <a:schemeClr val="accent2"/>
              </a:effectRef>
              <a:fontRef idx="minor">
                <a:schemeClr val="tx1"/>
              </a:fontRef>
            </p:style>
          </p:cxnSp>
          <p:cxnSp>
            <p:nvCxnSpPr>
              <p:cNvPr id="7" name="Straight Connector 6"/>
              <p:cNvCxnSpPr/>
              <p:nvPr/>
            </p:nvCxnSpPr>
            <p:spPr>
              <a:xfrm>
                <a:off x="8077200" y="4876800"/>
                <a:ext cx="533400" cy="0"/>
              </a:xfrm>
              <a:prstGeom prst="line">
                <a:avLst/>
              </a:prstGeom>
              <a:ln w="28575">
                <a:solidFill>
                  <a:srgbClr val="0070C0"/>
                </a:solidFill>
              </a:ln>
            </p:spPr>
            <p:style>
              <a:lnRef idx="1">
                <a:schemeClr val="accent2"/>
              </a:lnRef>
              <a:fillRef idx="0">
                <a:schemeClr val="accent2"/>
              </a:fillRef>
              <a:effectRef idx="0">
                <a:schemeClr val="accent2"/>
              </a:effectRef>
              <a:fontRef idx="minor">
                <a:schemeClr val="tx1"/>
              </a:fontRef>
            </p:style>
          </p:cxnSp>
          <p:sp>
            <p:nvSpPr>
              <p:cNvPr id="8" name="Alternate Process 5"/>
              <p:cNvSpPr/>
              <p:nvPr/>
            </p:nvSpPr>
            <p:spPr>
              <a:xfrm>
                <a:off x="381000" y="1600200"/>
                <a:ext cx="1447800" cy="914400"/>
              </a:xfrm>
              <a:prstGeom prst="flowChartAlternateProcess">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latin typeface="Arial"/>
                  <a:cs typeface="Arial"/>
                </a:endParaRPr>
              </a:p>
            </p:txBody>
          </p:sp>
          <p:sp>
            <p:nvSpPr>
              <p:cNvPr id="9" name="Alternate Process 42"/>
              <p:cNvSpPr/>
              <p:nvPr/>
            </p:nvSpPr>
            <p:spPr>
              <a:xfrm>
                <a:off x="3429000" y="5410200"/>
                <a:ext cx="1447800" cy="914400"/>
              </a:xfrm>
              <a:prstGeom prst="flowChartAlternateProcess">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latin typeface="Arial"/>
                  <a:cs typeface="Arial"/>
                </a:endParaRPr>
              </a:p>
            </p:txBody>
          </p:sp>
          <p:sp>
            <p:nvSpPr>
              <p:cNvPr id="10" name="TextBox 9"/>
              <p:cNvSpPr txBox="1"/>
              <p:nvPr/>
            </p:nvSpPr>
            <p:spPr>
              <a:xfrm>
                <a:off x="651848" y="1840468"/>
                <a:ext cx="911609" cy="424048"/>
              </a:xfrm>
              <a:prstGeom prst="rect">
                <a:avLst/>
              </a:prstGeom>
              <a:noFill/>
              <a:ln>
                <a:noFill/>
              </a:ln>
            </p:spPr>
            <p:txBody>
              <a:bodyPr wrap="none" rtlCol="0">
                <a:spAutoFit/>
              </a:bodyPr>
              <a:lstStyle/>
              <a:p>
                <a:pPr algn="ctr" defTabSz="914400"/>
                <a:r>
                  <a:rPr lang="en-US" b="1" dirty="0">
                    <a:solidFill>
                      <a:prstClr val="white"/>
                    </a:solidFill>
                    <a:latin typeface="Arial"/>
                    <a:cs typeface="Arial"/>
                  </a:rPr>
                  <a:t>Enter</a:t>
                </a:r>
              </a:p>
            </p:txBody>
          </p:sp>
          <p:sp>
            <p:nvSpPr>
              <p:cNvPr id="11" name="Connector 6"/>
              <p:cNvSpPr/>
              <p:nvPr/>
            </p:nvSpPr>
            <p:spPr>
              <a:xfrm>
                <a:off x="2286000" y="1600200"/>
                <a:ext cx="1676400" cy="955964"/>
              </a:xfrm>
              <a:prstGeom prst="flowChartConnector">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latin typeface="Arial"/>
                  <a:cs typeface="Arial"/>
                </a:endParaRPr>
              </a:p>
            </p:txBody>
          </p:sp>
          <p:sp>
            <p:nvSpPr>
              <p:cNvPr id="12" name="TextBox 11"/>
              <p:cNvSpPr txBox="1"/>
              <p:nvPr/>
            </p:nvSpPr>
            <p:spPr>
              <a:xfrm>
                <a:off x="2361962" y="1867952"/>
                <a:ext cx="1535095" cy="388710"/>
              </a:xfrm>
              <a:prstGeom prst="rect">
                <a:avLst/>
              </a:prstGeom>
              <a:noFill/>
              <a:ln>
                <a:noFill/>
              </a:ln>
            </p:spPr>
            <p:txBody>
              <a:bodyPr wrap="none" rtlCol="0">
                <a:spAutoFit/>
              </a:bodyPr>
              <a:lstStyle/>
              <a:p>
                <a:pPr algn="ctr" defTabSz="914400"/>
                <a:r>
                  <a:rPr lang="en-US" sz="1400" b="1" dirty="0">
                    <a:solidFill>
                      <a:prstClr val="white"/>
                    </a:solidFill>
                    <a:latin typeface="Arial"/>
                    <a:cs typeface="Arial"/>
                  </a:rPr>
                  <a:t>Locator</a:t>
                </a:r>
                <a:r>
                  <a:rPr lang="en-US" sz="1600" b="1" dirty="0">
                    <a:solidFill>
                      <a:prstClr val="white"/>
                    </a:solidFill>
                    <a:latin typeface="Arial"/>
                    <a:cs typeface="Arial"/>
                  </a:rPr>
                  <a:t> Test</a:t>
                </a:r>
              </a:p>
            </p:txBody>
          </p:sp>
          <p:sp>
            <p:nvSpPr>
              <p:cNvPr id="13" name="Connector 54"/>
              <p:cNvSpPr/>
              <p:nvPr/>
            </p:nvSpPr>
            <p:spPr>
              <a:xfrm>
                <a:off x="4419600" y="1600200"/>
                <a:ext cx="1676400" cy="955964"/>
              </a:xfrm>
              <a:prstGeom prst="flowChartConnector">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latin typeface="Arial"/>
                  <a:cs typeface="Arial"/>
                </a:endParaRPr>
              </a:p>
            </p:txBody>
          </p:sp>
          <p:sp>
            <p:nvSpPr>
              <p:cNvPr id="14" name="TextBox 13"/>
              <p:cNvSpPr txBox="1"/>
              <p:nvPr/>
            </p:nvSpPr>
            <p:spPr>
              <a:xfrm>
                <a:off x="4648831" y="1867952"/>
                <a:ext cx="1228560" cy="424048"/>
              </a:xfrm>
              <a:prstGeom prst="rect">
                <a:avLst/>
              </a:prstGeom>
              <a:noFill/>
              <a:ln>
                <a:noFill/>
              </a:ln>
            </p:spPr>
            <p:txBody>
              <a:bodyPr wrap="none" rtlCol="0">
                <a:spAutoFit/>
              </a:bodyPr>
              <a:lstStyle/>
              <a:p>
                <a:pPr algn="ctr" defTabSz="914400"/>
                <a:r>
                  <a:rPr lang="en-US" b="1" dirty="0">
                    <a:solidFill>
                      <a:prstClr val="white"/>
                    </a:solidFill>
                    <a:latin typeface="Arial"/>
                    <a:cs typeface="Arial"/>
                  </a:rPr>
                  <a:t>Pre-test</a:t>
                </a:r>
              </a:p>
            </p:txBody>
          </p:sp>
          <p:sp>
            <p:nvSpPr>
              <p:cNvPr id="15" name="Connector 58"/>
              <p:cNvSpPr/>
              <p:nvPr/>
            </p:nvSpPr>
            <p:spPr>
              <a:xfrm>
                <a:off x="6553200" y="1600200"/>
                <a:ext cx="1676400" cy="955964"/>
              </a:xfrm>
              <a:prstGeom prst="flowChartConnector">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latin typeface="Arial"/>
                  <a:cs typeface="Arial"/>
                </a:endParaRPr>
              </a:p>
            </p:txBody>
          </p:sp>
          <p:sp>
            <p:nvSpPr>
              <p:cNvPr id="16" name="TextBox 15"/>
              <p:cNvSpPr txBox="1"/>
              <p:nvPr/>
            </p:nvSpPr>
            <p:spPr>
              <a:xfrm>
                <a:off x="6789978" y="1841628"/>
                <a:ext cx="1213466" cy="424048"/>
              </a:xfrm>
              <a:prstGeom prst="rect">
                <a:avLst/>
              </a:prstGeom>
              <a:noFill/>
              <a:ln>
                <a:noFill/>
              </a:ln>
            </p:spPr>
            <p:txBody>
              <a:bodyPr wrap="none" rtlCol="0">
                <a:spAutoFit/>
              </a:bodyPr>
              <a:lstStyle/>
              <a:p>
                <a:pPr algn="ctr" defTabSz="914400"/>
                <a:r>
                  <a:rPr lang="en-US" b="1" dirty="0">
                    <a:solidFill>
                      <a:prstClr val="white"/>
                    </a:solidFill>
                    <a:latin typeface="Arial"/>
                    <a:cs typeface="Arial"/>
                  </a:rPr>
                  <a:t>Instruct</a:t>
                </a:r>
              </a:p>
            </p:txBody>
          </p:sp>
          <p:sp>
            <p:nvSpPr>
              <p:cNvPr id="17" name="Connector 62"/>
              <p:cNvSpPr/>
              <p:nvPr/>
            </p:nvSpPr>
            <p:spPr>
              <a:xfrm>
                <a:off x="6553200" y="3048000"/>
                <a:ext cx="1676400" cy="955964"/>
              </a:xfrm>
              <a:prstGeom prst="flowChartConnector">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latin typeface="Arial"/>
                  <a:cs typeface="Arial"/>
                </a:endParaRPr>
              </a:p>
            </p:txBody>
          </p:sp>
          <p:sp>
            <p:nvSpPr>
              <p:cNvPr id="18" name="TextBox 17"/>
              <p:cNvSpPr txBox="1"/>
              <p:nvPr/>
            </p:nvSpPr>
            <p:spPr>
              <a:xfrm>
                <a:off x="6706966" y="3328357"/>
                <a:ext cx="1379488" cy="424048"/>
              </a:xfrm>
              <a:prstGeom prst="rect">
                <a:avLst/>
              </a:prstGeom>
              <a:noFill/>
              <a:ln>
                <a:noFill/>
              </a:ln>
            </p:spPr>
            <p:txBody>
              <a:bodyPr wrap="none" rtlCol="0">
                <a:spAutoFit/>
              </a:bodyPr>
              <a:lstStyle/>
              <a:p>
                <a:pPr algn="ctr" defTabSz="914400"/>
                <a:r>
                  <a:rPr lang="en-US" b="1" dirty="0">
                    <a:solidFill>
                      <a:prstClr val="white"/>
                    </a:solidFill>
                    <a:latin typeface="Arial"/>
                    <a:cs typeface="Arial"/>
                  </a:rPr>
                  <a:t>Post-test</a:t>
                </a:r>
              </a:p>
            </p:txBody>
          </p:sp>
          <p:sp>
            <p:nvSpPr>
              <p:cNvPr id="19" name="Alternate Process 41"/>
              <p:cNvSpPr/>
              <p:nvPr/>
            </p:nvSpPr>
            <p:spPr>
              <a:xfrm>
                <a:off x="381000" y="4343400"/>
                <a:ext cx="1447800" cy="914400"/>
              </a:xfrm>
              <a:prstGeom prst="flowChartAlternateProcess">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latin typeface="Arial"/>
                  <a:cs typeface="Arial"/>
                </a:endParaRPr>
              </a:p>
            </p:txBody>
          </p:sp>
          <p:sp>
            <p:nvSpPr>
              <p:cNvPr id="20" name="TextBox 19"/>
              <p:cNvSpPr txBox="1"/>
              <p:nvPr/>
            </p:nvSpPr>
            <p:spPr>
              <a:xfrm>
                <a:off x="412744" y="4612640"/>
                <a:ext cx="1424767" cy="424048"/>
              </a:xfrm>
              <a:prstGeom prst="rect">
                <a:avLst/>
              </a:prstGeom>
              <a:noFill/>
              <a:ln>
                <a:noFill/>
              </a:ln>
            </p:spPr>
            <p:txBody>
              <a:bodyPr wrap="none" rtlCol="0">
                <a:spAutoFit/>
              </a:bodyPr>
              <a:lstStyle/>
              <a:p>
                <a:pPr algn="ctr" defTabSz="914400"/>
                <a:r>
                  <a:rPr lang="en-US" b="1" dirty="0">
                    <a:solidFill>
                      <a:prstClr val="white"/>
                    </a:solidFill>
                    <a:latin typeface="Arial"/>
                    <a:cs typeface="Arial"/>
                  </a:rPr>
                  <a:t>Eligibility</a:t>
                </a:r>
              </a:p>
            </p:txBody>
          </p:sp>
          <p:sp>
            <p:nvSpPr>
              <p:cNvPr id="21" name="Alternate Process 40"/>
              <p:cNvSpPr/>
              <p:nvPr/>
            </p:nvSpPr>
            <p:spPr>
              <a:xfrm>
                <a:off x="3429000" y="3200400"/>
                <a:ext cx="1447800" cy="914400"/>
              </a:xfrm>
              <a:prstGeom prst="flowChartAlternateProcess">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latin typeface="Arial"/>
                  <a:cs typeface="Arial"/>
                </a:endParaRPr>
              </a:p>
            </p:txBody>
          </p:sp>
          <p:sp>
            <p:nvSpPr>
              <p:cNvPr id="22" name="TextBox 21"/>
              <p:cNvSpPr txBox="1"/>
              <p:nvPr/>
            </p:nvSpPr>
            <p:spPr>
              <a:xfrm>
                <a:off x="3767766" y="3455824"/>
                <a:ext cx="775775" cy="424048"/>
              </a:xfrm>
              <a:prstGeom prst="rect">
                <a:avLst/>
              </a:prstGeom>
              <a:noFill/>
              <a:ln>
                <a:noFill/>
              </a:ln>
            </p:spPr>
            <p:txBody>
              <a:bodyPr wrap="none" rtlCol="0">
                <a:spAutoFit/>
              </a:bodyPr>
              <a:lstStyle/>
              <a:p>
                <a:pPr algn="ctr" defTabSz="914400"/>
                <a:r>
                  <a:rPr lang="en-US" b="1" dirty="0">
                    <a:solidFill>
                      <a:prstClr val="white"/>
                    </a:solidFill>
                    <a:latin typeface="Arial"/>
                    <a:cs typeface="Arial"/>
                  </a:rPr>
                  <a:t>HSE</a:t>
                </a:r>
                <a:endParaRPr lang="en-US" sz="1400" b="1" dirty="0">
                  <a:solidFill>
                    <a:prstClr val="white"/>
                  </a:solidFill>
                  <a:latin typeface="Arial"/>
                  <a:cs typeface="Arial"/>
                </a:endParaRPr>
              </a:p>
            </p:txBody>
          </p:sp>
          <p:sp>
            <p:nvSpPr>
              <p:cNvPr id="23" name="TextBox 22"/>
              <p:cNvSpPr txBox="1"/>
              <p:nvPr/>
            </p:nvSpPr>
            <p:spPr>
              <a:xfrm>
                <a:off x="3443271" y="5650467"/>
                <a:ext cx="1424767" cy="388710"/>
              </a:xfrm>
              <a:prstGeom prst="rect">
                <a:avLst/>
              </a:prstGeom>
              <a:noFill/>
              <a:ln>
                <a:noFill/>
              </a:ln>
            </p:spPr>
            <p:txBody>
              <a:bodyPr wrap="none" rtlCol="0">
                <a:spAutoFit/>
              </a:bodyPr>
              <a:lstStyle/>
              <a:p>
                <a:pPr algn="ctr" defTabSz="914400"/>
                <a:r>
                  <a:rPr lang="en-US" sz="1600" b="1" dirty="0">
                    <a:solidFill>
                      <a:prstClr val="white"/>
                    </a:solidFill>
                    <a:latin typeface="Arial"/>
                    <a:cs typeface="Arial"/>
                  </a:rPr>
                  <a:t>Placement</a:t>
                </a:r>
                <a:endParaRPr lang="en-US" b="1" dirty="0">
                  <a:solidFill>
                    <a:prstClr val="white"/>
                  </a:solidFill>
                  <a:latin typeface="Arial"/>
                  <a:cs typeface="Arial"/>
                </a:endParaRPr>
              </a:p>
            </p:txBody>
          </p:sp>
          <p:sp>
            <p:nvSpPr>
              <p:cNvPr id="24" name="TextBox 23"/>
              <p:cNvSpPr txBox="1"/>
              <p:nvPr/>
            </p:nvSpPr>
            <p:spPr>
              <a:xfrm>
                <a:off x="6222655" y="4648200"/>
                <a:ext cx="2073760" cy="424048"/>
              </a:xfrm>
              <a:prstGeom prst="rect">
                <a:avLst/>
              </a:prstGeom>
              <a:noFill/>
              <a:ln>
                <a:noFill/>
              </a:ln>
            </p:spPr>
            <p:txBody>
              <a:bodyPr wrap="none" rtlCol="0">
                <a:spAutoFit/>
              </a:bodyPr>
              <a:lstStyle/>
              <a:p>
                <a:pPr algn="ctr" defTabSz="914400"/>
                <a:r>
                  <a:rPr lang="en-US" b="1" dirty="0">
                    <a:solidFill>
                      <a:prstClr val="white"/>
                    </a:solidFill>
                    <a:latin typeface="Arial"/>
                    <a:cs typeface="Arial"/>
                  </a:rPr>
                  <a:t>Ready to exit?</a:t>
                </a:r>
              </a:p>
            </p:txBody>
          </p:sp>
          <p:cxnSp>
            <p:nvCxnSpPr>
              <p:cNvPr id="25" name="Straight Arrow Connector 24"/>
              <p:cNvCxnSpPr/>
              <p:nvPr/>
            </p:nvCxnSpPr>
            <p:spPr>
              <a:xfrm>
                <a:off x="1828800" y="2057400"/>
                <a:ext cx="457200" cy="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3972560" y="2057400"/>
                <a:ext cx="457200" cy="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6111240" y="2057400"/>
                <a:ext cx="457200" cy="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8229600" y="2057400"/>
                <a:ext cx="381000" cy="0"/>
              </a:xfrm>
              <a:prstGeom prst="straightConnector1">
                <a:avLst/>
              </a:prstGeom>
              <a:ln w="28575">
                <a:solidFill>
                  <a:srgbClr val="0070C0"/>
                </a:solidFill>
                <a:tailEnd type="arrow"/>
              </a:ln>
            </p:spPr>
            <p:style>
              <a:lnRef idx="1">
                <a:schemeClr val="accent2"/>
              </a:lnRef>
              <a:fillRef idx="0">
                <a:schemeClr val="accent2"/>
              </a:fillRef>
              <a:effectRef idx="0">
                <a:schemeClr val="accent2"/>
              </a:effectRef>
              <a:fontRef idx="minor">
                <a:schemeClr val="tx1"/>
              </a:fontRef>
            </p:style>
          </p:cxnSp>
          <p:cxnSp>
            <p:nvCxnSpPr>
              <p:cNvPr id="30" name="Straight Connector 29"/>
              <p:cNvCxnSpPr/>
              <p:nvPr/>
            </p:nvCxnSpPr>
            <p:spPr>
              <a:xfrm>
                <a:off x="8610600" y="2057400"/>
                <a:ext cx="0" cy="2819400"/>
              </a:xfrm>
              <a:prstGeom prst="line">
                <a:avLst/>
              </a:prstGeom>
              <a:ln w="28575">
                <a:solidFill>
                  <a:srgbClr val="0070C0"/>
                </a:solidFill>
              </a:ln>
            </p:spPr>
            <p:style>
              <a:lnRef idx="1">
                <a:schemeClr val="accent2"/>
              </a:lnRef>
              <a:fillRef idx="0">
                <a:schemeClr val="accent2"/>
              </a:fillRef>
              <a:effectRef idx="0">
                <a:schemeClr val="accent2"/>
              </a:effectRef>
              <a:fontRef idx="minor">
                <a:schemeClr val="tx1"/>
              </a:fontRef>
            </p:style>
          </p:cxnSp>
          <p:sp>
            <p:nvSpPr>
              <p:cNvPr id="31" name="TextBox 30"/>
              <p:cNvSpPr txBox="1"/>
              <p:nvPr/>
            </p:nvSpPr>
            <p:spPr>
              <a:xfrm>
                <a:off x="5657586" y="4482749"/>
                <a:ext cx="776534" cy="300367"/>
              </a:xfrm>
              <a:prstGeom prst="rect">
                <a:avLst/>
              </a:prstGeom>
              <a:noFill/>
              <a:ln w="12700" cmpd="sng">
                <a:noFill/>
              </a:ln>
            </p:spPr>
            <p:txBody>
              <a:bodyPr wrap="square" rtlCol="0">
                <a:spAutoFit/>
              </a:bodyPr>
              <a:lstStyle/>
              <a:p>
                <a:pPr algn="ctr" defTabSz="914400"/>
                <a:r>
                  <a:rPr lang="en-US" sz="1100" b="1" dirty="0">
                    <a:solidFill>
                      <a:srgbClr val="0070C0"/>
                    </a:solidFill>
                    <a:latin typeface="Arial"/>
                    <a:cs typeface="Arial"/>
                  </a:rPr>
                  <a:t>Yes</a:t>
                </a:r>
              </a:p>
            </p:txBody>
          </p:sp>
          <p:sp>
            <p:nvSpPr>
              <p:cNvPr id="32" name="TextBox 31"/>
              <p:cNvSpPr txBox="1"/>
              <p:nvPr/>
            </p:nvSpPr>
            <p:spPr>
              <a:xfrm>
                <a:off x="8504177" y="3352800"/>
                <a:ext cx="665599" cy="300367"/>
              </a:xfrm>
              <a:prstGeom prst="rect">
                <a:avLst/>
              </a:prstGeom>
              <a:noFill/>
              <a:ln w="12700" cmpd="sng">
                <a:noFill/>
              </a:ln>
            </p:spPr>
            <p:txBody>
              <a:bodyPr wrap="square" rtlCol="0">
                <a:spAutoFit/>
              </a:bodyPr>
              <a:lstStyle/>
              <a:p>
                <a:pPr algn="ctr" defTabSz="914400"/>
                <a:r>
                  <a:rPr lang="en-US" sz="1100" b="1" dirty="0">
                    <a:solidFill>
                      <a:srgbClr val="0070C0"/>
                    </a:solidFill>
                    <a:latin typeface="Arial"/>
                    <a:cs typeface="Arial"/>
                  </a:rPr>
                  <a:t>No</a:t>
                </a:r>
                <a:endParaRPr lang="en-US" sz="1100" b="1" dirty="0">
                  <a:solidFill>
                    <a:srgbClr val="0070C0"/>
                  </a:solidFill>
                  <a:effectLst>
                    <a:outerShdw dist="25400" dir="5400000" algn="t" rotWithShape="0">
                      <a:prstClr val="black">
                        <a:alpha val="75000"/>
                      </a:prstClr>
                    </a:outerShdw>
                  </a:effectLst>
                  <a:latin typeface="Arial"/>
                  <a:cs typeface="Arial"/>
                </a:endParaRPr>
              </a:p>
            </p:txBody>
          </p:sp>
          <p:sp>
            <p:nvSpPr>
              <p:cNvPr id="33" name="TextBox 32"/>
              <p:cNvSpPr txBox="1"/>
              <p:nvPr/>
            </p:nvSpPr>
            <p:spPr>
              <a:xfrm>
                <a:off x="2171701" y="4508411"/>
                <a:ext cx="1109334" cy="300367"/>
              </a:xfrm>
              <a:prstGeom prst="rect">
                <a:avLst/>
              </a:prstGeom>
              <a:noFill/>
              <a:ln w="12700" cmpd="sng">
                <a:noFill/>
              </a:ln>
            </p:spPr>
            <p:txBody>
              <a:bodyPr wrap="square" rtlCol="0">
                <a:spAutoFit/>
              </a:bodyPr>
              <a:lstStyle/>
              <a:p>
                <a:pPr algn="ctr" defTabSz="914400"/>
                <a:r>
                  <a:rPr lang="en-US" sz="1100" b="1" dirty="0">
                    <a:solidFill>
                      <a:srgbClr val="0070C0"/>
                    </a:solidFill>
                    <a:latin typeface="Arial"/>
                    <a:cs typeface="Arial"/>
                  </a:rPr>
                  <a:t>Career</a:t>
                </a:r>
              </a:p>
            </p:txBody>
          </p:sp>
          <p:sp>
            <p:nvSpPr>
              <p:cNvPr id="34" name="TextBox 33"/>
              <p:cNvSpPr txBox="1"/>
              <p:nvPr/>
            </p:nvSpPr>
            <p:spPr>
              <a:xfrm>
                <a:off x="3931005" y="4343401"/>
                <a:ext cx="998401" cy="300367"/>
              </a:xfrm>
              <a:prstGeom prst="rect">
                <a:avLst/>
              </a:prstGeom>
              <a:noFill/>
              <a:ln w="12700" cmpd="sng">
                <a:noFill/>
              </a:ln>
            </p:spPr>
            <p:txBody>
              <a:bodyPr wrap="square" rtlCol="0">
                <a:spAutoFit/>
              </a:bodyPr>
              <a:lstStyle/>
              <a:p>
                <a:pPr algn="ctr" defTabSz="914400"/>
                <a:r>
                  <a:rPr lang="en-US" sz="1100" b="1" dirty="0">
                    <a:solidFill>
                      <a:srgbClr val="0070C0"/>
                    </a:solidFill>
                    <a:latin typeface="Arial"/>
                    <a:cs typeface="Arial"/>
                  </a:rPr>
                  <a:t>HSE</a:t>
                </a:r>
              </a:p>
            </p:txBody>
          </p:sp>
          <p:sp>
            <p:nvSpPr>
              <p:cNvPr id="35" name="TextBox 34"/>
              <p:cNvSpPr txBox="1"/>
              <p:nvPr/>
            </p:nvSpPr>
            <p:spPr>
              <a:xfrm>
                <a:off x="3901216" y="4927741"/>
                <a:ext cx="1442134" cy="300367"/>
              </a:xfrm>
              <a:prstGeom prst="rect">
                <a:avLst/>
              </a:prstGeom>
              <a:noFill/>
              <a:ln w="12700" cmpd="sng">
                <a:noFill/>
              </a:ln>
            </p:spPr>
            <p:txBody>
              <a:bodyPr wrap="square" rtlCol="0">
                <a:spAutoFit/>
              </a:bodyPr>
              <a:lstStyle/>
              <a:p>
                <a:pPr algn="ctr" defTabSz="914400"/>
                <a:r>
                  <a:rPr lang="en-US" sz="1100" b="1" dirty="0">
                    <a:solidFill>
                      <a:srgbClr val="0070C0"/>
                    </a:solidFill>
                    <a:latin typeface="Arial"/>
                    <a:cs typeface="Arial"/>
                  </a:rPr>
                  <a:t>Post-sec</a:t>
                </a:r>
              </a:p>
            </p:txBody>
          </p:sp>
          <p:cxnSp>
            <p:nvCxnSpPr>
              <p:cNvPr id="36" name="Straight Arrow Connector 35"/>
              <p:cNvCxnSpPr/>
              <p:nvPr/>
            </p:nvCxnSpPr>
            <p:spPr>
              <a:xfrm>
                <a:off x="4152900" y="4128541"/>
                <a:ext cx="0" cy="1281659"/>
              </a:xfrm>
              <a:prstGeom prst="straightConnector1">
                <a:avLst/>
              </a:prstGeom>
              <a:ln w="28575">
                <a:solidFill>
                  <a:srgbClr val="0070C0"/>
                </a:solidFill>
                <a:headEnd type="triangle"/>
                <a:tailEnd type="triangle"/>
              </a:ln>
            </p:spPr>
            <p:style>
              <a:lnRef idx="1">
                <a:schemeClr val="accent2"/>
              </a:lnRef>
              <a:fillRef idx="0">
                <a:schemeClr val="accent2"/>
              </a:fillRef>
              <a:effectRef idx="0">
                <a:schemeClr val="accent2"/>
              </a:effectRef>
              <a:fontRef idx="minor">
                <a:schemeClr val="tx1"/>
              </a:fontRef>
            </p:style>
          </p:cxnSp>
        </p:grpSp>
        <p:sp>
          <p:nvSpPr>
            <p:cNvPr id="71" name="Data 8"/>
            <p:cNvSpPr/>
            <p:nvPr/>
          </p:nvSpPr>
          <p:spPr>
            <a:xfrm>
              <a:off x="5660454" y="4265650"/>
              <a:ext cx="1762418" cy="567653"/>
            </a:xfrm>
            <a:prstGeom prst="flowChartInputOutpu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dirty="0">
                  <a:solidFill>
                    <a:prstClr val="white"/>
                  </a:solidFill>
                  <a:latin typeface="Arial"/>
                  <a:cs typeface="Arial"/>
                </a:rPr>
                <a:t>Ready to Exit</a:t>
              </a:r>
            </a:p>
          </p:txBody>
        </p:sp>
      </p:grpSp>
      <p:cxnSp>
        <p:nvCxnSpPr>
          <p:cNvPr id="39" name="Straight Arrow Connector 38"/>
          <p:cNvCxnSpPr>
            <a:stCxn id="15" idx="4"/>
            <a:endCxn id="17" idx="0"/>
          </p:cNvCxnSpPr>
          <p:nvPr/>
        </p:nvCxnSpPr>
        <p:spPr>
          <a:xfrm>
            <a:off x="8166360" y="2737615"/>
            <a:ext cx="0" cy="428373"/>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445815" y="50284"/>
            <a:ext cx="2084097" cy="369332"/>
          </a:xfrm>
          <a:prstGeom prst="rect">
            <a:avLst/>
          </a:prstGeom>
        </p:spPr>
        <p:txBody>
          <a:bodyPr wrap="none">
            <a:spAutoFit/>
          </a:bodyPr>
          <a:lstStyle/>
          <a:p>
            <a:pPr defTabSz="914400"/>
            <a:r>
              <a:rPr lang="en-US" b="1" dirty="0">
                <a:solidFill>
                  <a:srgbClr val="022F65"/>
                </a:solidFill>
                <a:latin typeface="Garamond"/>
                <a:cs typeface="Garamond"/>
              </a:rPr>
              <a:t>How to Use TABE </a:t>
            </a:r>
            <a:endParaRPr lang="en-US" dirty="0">
              <a:solidFill>
                <a:prstClr val="black"/>
              </a:solidFill>
            </a:endParaRPr>
          </a:p>
        </p:txBody>
      </p:sp>
    </p:spTree>
    <p:extLst>
      <p:ext uri="{BB962C8B-B14F-4D97-AF65-F5344CB8AC3E}">
        <p14:creationId xmlns:p14="http://schemas.microsoft.com/office/powerpoint/2010/main" val="32857699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381001"/>
            <a:ext cx="5080000" cy="758911"/>
          </a:xfrm>
        </p:spPr>
        <p:txBody>
          <a:bodyPr>
            <a:normAutofit/>
          </a:bodyPr>
          <a:lstStyle/>
          <a:p>
            <a:r>
              <a:rPr lang="en-US" b="1" dirty="0">
                <a:solidFill>
                  <a:srgbClr val="03397B"/>
                </a:solidFill>
                <a:latin typeface="Garamond" panose="02020404030301010803" pitchFamily="18" charset="0"/>
              </a:rPr>
              <a:t>TABE 11&amp;12: Item Types</a:t>
            </a:r>
          </a:p>
        </p:txBody>
      </p:sp>
      <p:sp>
        <p:nvSpPr>
          <p:cNvPr id="5" name="Slide Number Placeholder 6"/>
          <p:cNvSpPr txBox="1">
            <a:spLocks/>
          </p:cNvSpPr>
          <p:nvPr/>
        </p:nvSpPr>
        <p:spPr>
          <a:xfrm>
            <a:off x="9911751" y="6521517"/>
            <a:ext cx="657225" cy="266700"/>
          </a:xfrm>
          <a:prstGeom prst="rect">
            <a:avLst/>
          </a:prstGeom>
          <a:ln/>
        </p:spPr>
        <p:txBody>
          <a:bodyPr/>
          <a:lstStyle>
            <a:defPPr>
              <a:defRPr lang="en-US"/>
            </a:defPPr>
            <a:lvl1pPr algn="ctr" rtl="0" fontAlgn="base">
              <a:spcBef>
                <a:spcPct val="0"/>
              </a:spcBef>
              <a:spcAft>
                <a:spcPct val="0"/>
              </a:spcAft>
              <a:defRPr sz="1200" b="1" kern="1200">
                <a:solidFill>
                  <a:schemeClr val="bg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defTabSz="914400">
              <a:defRPr/>
            </a:pPr>
            <a:fld id="{5C85FF15-2366-464F-A9D7-3AA477A532F5}" type="slidenum">
              <a:rPr lang="en-US">
                <a:solidFill>
                  <a:srgbClr val="000000"/>
                </a:solidFill>
              </a:rPr>
              <a:pPr defTabSz="914400">
                <a:defRPr/>
              </a:pPr>
              <a:t>19</a:t>
            </a:fld>
            <a:endParaRPr lang="en-US" dirty="0">
              <a:solidFill>
                <a:srgbClr val="000000"/>
              </a:solidFill>
            </a:endParaRPr>
          </a:p>
        </p:txBody>
      </p:sp>
      <p:sp>
        <p:nvSpPr>
          <p:cNvPr id="3" name="TextBox 2"/>
          <p:cNvSpPr txBox="1"/>
          <p:nvPr/>
        </p:nvSpPr>
        <p:spPr>
          <a:xfrm>
            <a:off x="8352804" y="1391957"/>
            <a:ext cx="1301150" cy="369332"/>
          </a:xfrm>
          <a:prstGeom prst="rect">
            <a:avLst/>
          </a:prstGeom>
          <a:solidFill>
            <a:schemeClr val="bg1"/>
          </a:solidFill>
        </p:spPr>
        <p:txBody>
          <a:bodyPr wrap="square" rtlCol="0">
            <a:spAutoFit/>
          </a:bodyPr>
          <a:lstStyle/>
          <a:p>
            <a:pPr defTabSz="914400"/>
            <a:endParaRPr lang="en-US" dirty="0">
              <a:solidFill>
                <a:prstClr val="black"/>
              </a:solidFill>
            </a:endParaRPr>
          </a:p>
        </p:txBody>
      </p:sp>
      <p:graphicFrame>
        <p:nvGraphicFramePr>
          <p:cNvPr id="6" name="Table 5"/>
          <p:cNvGraphicFramePr>
            <a:graphicFrameLocks noGrp="1"/>
          </p:cNvGraphicFramePr>
          <p:nvPr>
            <p:extLst/>
          </p:nvPr>
        </p:nvGraphicFramePr>
        <p:xfrm>
          <a:off x="2418983" y="1442787"/>
          <a:ext cx="7203440" cy="5212080"/>
        </p:xfrm>
        <a:graphic>
          <a:graphicData uri="http://schemas.openxmlformats.org/drawingml/2006/table">
            <a:tbl>
              <a:tblPr firstRow="1" bandRow="1">
                <a:tableStyleId>{46F890A9-2807-4EBB-B81D-B2AA78EC7F39}</a:tableStyleId>
              </a:tblPr>
              <a:tblGrid>
                <a:gridCol w="1440688">
                  <a:extLst>
                    <a:ext uri="{9D8B030D-6E8A-4147-A177-3AD203B41FA5}">
                      <a16:colId xmlns="" xmlns:a16="http://schemas.microsoft.com/office/drawing/2014/main" val="1621076672"/>
                    </a:ext>
                  </a:extLst>
                </a:gridCol>
                <a:gridCol w="1440688">
                  <a:extLst>
                    <a:ext uri="{9D8B030D-6E8A-4147-A177-3AD203B41FA5}">
                      <a16:colId xmlns="" xmlns:a16="http://schemas.microsoft.com/office/drawing/2014/main" val="2757009324"/>
                    </a:ext>
                  </a:extLst>
                </a:gridCol>
                <a:gridCol w="1440688">
                  <a:extLst>
                    <a:ext uri="{9D8B030D-6E8A-4147-A177-3AD203B41FA5}">
                      <a16:colId xmlns="" xmlns:a16="http://schemas.microsoft.com/office/drawing/2014/main" val="3939931505"/>
                    </a:ext>
                  </a:extLst>
                </a:gridCol>
                <a:gridCol w="1440688">
                  <a:extLst>
                    <a:ext uri="{9D8B030D-6E8A-4147-A177-3AD203B41FA5}">
                      <a16:colId xmlns="" xmlns:a16="http://schemas.microsoft.com/office/drawing/2014/main" val="1663362385"/>
                    </a:ext>
                  </a:extLst>
                </a:gridCol>
                <a:gridCol w="1440688">
                  <a:extLst>
                    <a:ext uri="{9D8B030D-6E8A-4147-A177-3AD203B41FA5}">
                      <a16:colId xmlns="" xmlns:a16="http://schemas.microsoft.com/office/drawing/2014/main" val="1652380412"/>
                    </a:ext>
                  </a:extLst>
                </a:gridCol>
              </a:tblGrid>
              <a:tr h="243840">
                <a:tc>
                  <a:txBody>
                    <a:bodyPr/>
                    <a:lstStyle/>
                    <a:p>
                      <a:pPr algn="ctr"/>
                      <a:r>
                        <a:rPr lang="en-US" sz="1200" dirty="0">
                          <a:solidFill>
                            <a:schemeClr val="tx1"/>
                          </a:solidFill>
                        </a:rPr>
                        <a:t>Level</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lumMod val="75000"/>
                      </a:schemeClr>
                    </a:solidFill>
                  </a:tcPr>
                </a:tc>
                <a:tc>
                  <a:txBody>
                    <a:bodyPr/>
                    <a:lstStyle/>
                    <a:p>
                      <a:pPr algn="ctr"/>
                      <a:r>
                        <a:rPr lang="en-US" sz="1200" dirty="0"/>
                        <a:t>EBSR</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rgbClr val="022F65"/>
                    </a:solidFill>
                  </a:tcPr>
                </a:tc>
                <a:tc>
                  <a:txBody>
                    <a:bodyPr/>
                    <a:lstStyle/>
                    <a:p>
                      <a:pPr algn="ctr"/>
                      <a:r>
                        <a:rPr lang="en-US" sz="1200" dirty="0"/>
                        <a:t>TE</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rgbClr val="022F65"/>
                    </a:solidFill>
                  </a:tcPr>
                </a:tc>
                <a:tc>
                  <a:txBody>
                    <a:bodyPr/>
                    <a:lstStyle/>
                    <a:p>
                      <a:pPr algn="ctr"/>
                      <a:r>
                        <a:rPr lang="en-US" sz="1200" dirty="0"/>
                        <a:t>Total</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rgbClr val="022F65"/>
                    </a:solidFill>
                  </a:tcPr>
                </a:tc>
                <a:tc>
                  <a:txBody>
                    <a:bodyPr/>
                    <a:lstStyle/>
                    <a:p>
                      <a:pPr algn="ctr"/>
                      <a:r>
                        <a:rPr lang="en-US" sz="1200" dirty="0"/>
                        <a:t>Passages </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rgbClr val="022F65"/>
                    </a:solidFill>
                  </a:tcPr>
                </a:tc>
                <a:extLst>
                  <a:ext uri="{0D108BD9-81ED-4DB2-BD59-A6C34878D82A}">
                    <a16:rowId xmlns="" xmlns:a16="http://schemas.microsoft.com/office/drawing/2014/main" val="2930273773"/>
                  </a:ext>
                </a:extLst>
              </a:tr>
              <a:tr h="243840">
                <a:tc>
                  <a:txBody>
                    <a:bodyPr/>
                    <a:lstStyle/>
                    <a:p>
                      <a:pPr algn="ctr"/>
                      <a:endParaRPr lang="en-US" sz="1200" dirty="0"/>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lumMod val="95000"/>
                      </a:schemeClr>
                    </a:solidFill>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t>Math (Calculator</a:t>
                      </a:r>
                      <a:r>
                        <a:rPr lang="en-US" sz="1200" b="1" baseline="0" dirty="0"/>
                        <a:t> &amp; Non-Calculator Parts)</a:t>
                      </a:r>
                      <a:endParaRPr lang="en-US" sz="1200" b="1" dirty="0"/>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extLst>
                  <a:ext uri="{0D108BD9-81ED-4DB2-BD59-A6C34878D82A}">
                    <a16:rowId xmlns="" xmlns:a16="http://schemas.microsoft.com/office/drawing/2014/main" val="3846578942"/>
                  </a:ext>
                </a:extLst>
              </a:tr>
              <a:tr h="243840">
                <a:tc>
                  <a:txBody>
                    <a:bodyPr/>
                    <a:lstStyle/>
                    <a:p>
                      <a:pPr algn="ctr"/>
                      <a:r>
                        <a:rPr lang="en-US" sz="1200" dirty="0"/>
                        <a:t>L</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0</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0</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35</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0</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extLst>
                  <a:ext uri="{0D108BD9-81ED-4DB2-BD59-A6C34878D82A}">
                    <a16:rowId xmlns="" xmlns:a16="http://schemas.microsoft.com/office/drawing/2014/main" val="2347216989"/>
                  </a:ext>
                </a:extLst>
              </a:tr>
              <a:tr h="243840">
                <a:tc>
                  <a:txBody>
                    <a:bodyPr/>
                    <a:lstStyle/>
                    <a:p>
                      <a:pPr algn="ctr"/>
                      <a:r>
                        <a:rPr lang="en-US" sz="1200" dirty="0"/>
                        <a:t>E</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0</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0</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40</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0</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extLst>
                  <a:ext uri="{0D108BD9-81ED-4DB2-BD59-A6C34878D82A}">
                    <a16:rowId xmlns="" xmlns:a16="http://schemas.microsoft.com/office/drawing/2014/main" val="3794346347"/>
                  </a:ext>
                </a:extLst>
              </a:tr>
              <a:tr h="243840">
                <a:tc>
                  <a:txBody>
                    <a:bodyPr/>
                    <a:lstStyle/>
                    <a:p>
                      <a:pPr algn="ctr"/>
                      <a:r>
                        <a:rPr lang="en-US" sz="1200" dirty="0"/>
                        <a:t>M</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0</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4</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40</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0</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extLst>
                  <a:ext uri="{0D108BD9-81ED-4DB2-BD59-A6C34878D82A}">
                    <a16:rowId xmlns="" xmlns:a16="http://schemas.microsoft.com/office/drawing/2014/main" val="297533535"/>
                  </a:ext>
                </a:extLst>
              </a:tr>
              <a:tr h="243840">
                <a:tc>
                  <a:txBody>
                    <a:bodyPr/>
                    <a:lstStyle/>
                    <a:p>
                      <a:pPr algn="ctr"/>
                      <a:r>
                        <a:rPr lang="en-US" sz="1200" dirty="0"/>
                        <a:t>D</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0</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2</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40</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0</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extLst>
                  <a:ext uri="{0D108BD9-81ED-4DB2-BD59-A6C34878D82A}">
                    <a16:rowId xmlns="" xmlns:a16="http://schemas.microsoft.com/office/drawing/2014/main" val="919209577"/>
                  </a:ext>
                </a:extLst>
              </a:tr>
              <a:tr h="243840">
                <a:tc>
                  <a:txBody>
                    <a:bodyPr/>
                    <a:lstStyle/>
                    <a:p>
                      <a:pPr algn="ctr"/>
                      <a:r>
                        <a:rPr lang="en-US" sz="1200" dirty="0"/>
                        <a:t>A</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0</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4</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40</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0</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extLst>
                  <a:ext uri="{0D108BD9-81ED-4DB2-BD59-A6C34878D82A}">
                    <a16:rowId xmlns="" xmlns:a16="http://schemas.microsoft.com/office/drawing/2014/main" val="3821800897"/>
                  </a:ext>
                </a:extLst>
              </a:tr>
              <a:tr h="243840">
                <a:tc>
                  <a:txBody>
                    <a:bodyPr/>
                    <a:lstStyle/>
                    <a:p>
                      <a:pPr algn="ctr"/>
                      <a:endParaRPr lang="en-US" sz="1200" dirty="0"/>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lumMod val="95000"/>
                      </a:schemeClr>
                    </a:solidFill>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t>Reading (Part 1 &amp;</a:t>
                      </a:r>
                      <a:r>
                        <a:rPr lang="en-US" sz="1200" b="1" baseline="0" dirty="0"/>
                        <a:t> Part 2)</a:t>
                      </a:r>
                      <a:endParaRPr lang="en-US" sz="1200" b="1" dirty="0"/>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extLst>
                  <a:ext uri="{0D108BD9-81ED-4DB2-BD59-A6C34878D82A}">
                    <a16:rowId xmlns="" xmlns:a16="http://schemas.microsoft.com/office/drawing/2014/main" val="2635767112"/>
                  </a:ext>
                </a:extLst>
              </a:tr>
              <a:tr h="243840">
                <a:tc>
                  <a:txBody>
                    <a:bodyPr/>
                    <a:lstStyle/>
                    <a:p>
                      <a:pPr algn="ctr"/>
                      <a:r>
                        <a:rPr lang="en-US" sz="1200" dirty="0"/>
                        <a:t>L</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0</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0</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40</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4</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extLst>
                  <a:ext uri="{0D108BD9-81ED-4DB2-BD59-A6C34878D82A}">
                    <a16:rowId xmlns="" xmlns:a16="http://schemas.microsoft.com/office/drawing/2014/main" val="2318471766"/>
                  </a:ext>
                </a:extLst>
              </a:tr>
              <a:tr h="243840">
                <a:tc>
                  <a:txBody>
                    <a:bodyPr/>
                    <a:lstStyle/>
                    <a:p>
                      <a:pPr algn="ctr"/>
                      <a:r>
                        <a:rPr lang="en-US" sz="1200" dirty="0"/>
                        <a:t>E</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3</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2</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47</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7</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extLst>
                  <a:ext uri="{0D108BD9-81ED-4DB2-BD59-A6C34878D82A}">
                    <a16:rowId xmlns="" xmlns:a16="http://schemas.microsoft.com/office/drawing/2014/main" val="3230430350"/>
                  </a:ext>
                </a:extLst>
              </a:tr>
              <a:tr h="243840">
                <a:tc>
                  <a:txBody>
                    <a:bodyPr/>
                    <a:lstStyle/>
                    <a:p>
                      <a:pPr algn="ctr"/>
                      <a:r>
                        <a:rPr lang="en-US" sz="1200" dirty="0"/>
                        <a:t>M</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7</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0</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47</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8</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extLst>
                  <a:ext uri="{0D108BD9-81ED-4DB2-BD59-A6C34878D82A}">
                    <a16:rowId xmlns="" xmlns:a16="http://schemas.microsoft.com/office/drawing/2014/main" val="1514857238"/>
                  </a:ext>
                </a:extLst>
              </a:tr>
              <a:tr h="0">
                <a:tc>
                  <a:txBody>
                    <a:bodyPr/>
                    <a:lstStyle/>
                    <a:p>
                      <a:pPr algn="ctr"/>
                      <a:r>
                        <a:rPr lang="en-US" sz="1200" dirty="0"/>
                        <a:t>D</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9</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1</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47</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9</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extLst>
                  <a:ext uri="{0D108BD9-81ED-4DB2-BD59-A6C34878D82A}">
                    <a16:rowId xmlns="" xmlns:a16="http://schemas.microsoft.com/office/drawing/2014/main" val="2801807846"/>
                  </a:ext>
                </a:extLst>
              </a:tr>
              <a:tr h="243840">
                <a:tc>
                  <a:txBody>
                    <a:bodyPr/>
                    <a:lstStyle/>
                    <a:p>
                      <a:pPr algn="ctr"/>
                      <a:r>
                        <a:rPr lang="en-US" sz="1200" dirty="0"/>
                        <a:t>A</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15</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1</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47</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9</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extLst>
                  <a:ext uri="{0D108BD9-81ED-4DB2-BD59-A6C34878D82A}">
                    <a16:rowId xmlns="" xmlns:a16="http://schemas.microsoft.com/office/drawing/2014/main" val="762092826"/>
                  </a:ext>
                </a:extLst>
              </a:tr>
              <a:tr h="243840">
                <a:tc>
                  <a:txBody>
                    <a:bodyPr/>
                    <a:lstStyle/>
                    <a:p>
                      <a:pPr algn="ctr"/>
                      <a:endParaRPr lang="en-US" sz="1200" dirty="0"/>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lumMod val="95000"/>
                      </a:schemeClr>
                    </a:solidFill>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dk1"/>
                          </a:solidFill>
                          <a:latin typeface="+mn-lt"/>
                          <a:ea typeface="+mn-ea"/>
                          <a:cs typeface="+mn-cs"/>
                        </a:rPr>
                        <a:t>Language</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dk1"/>
                        </a:solidFill>
                        <a:latin typeface="+mn-lt"/>
                        <a:ea typeface="+mn-ea"/>
                        <a:cs typeface="+mn-cs"/>
                      </a:endParaRP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dk1"/>
                        </a:solidFill>
                        <a:latin typeface="+mn-lt"/>
                        <a:ea typeface="+mn-ea"/>
                        <a:cs typeface="+mn-cs"/>
                      </a:endParaRP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dk1"/>
                        </a:solidFill>
                        <a:latin typeface="+mn-lt"/>
                        <a:ea typeface="+mn-ea"/>
                        <a:cs typeface="+mn-cs"/>
                      </a:endParaRP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extLst>
                  <a:ext uri="{0D108BD9-81ED-4DB2-BD59-A6C34878D82A}">
                    <a16:rowId xmlns="" xmlns:a16="http://schemas.microsoft.com/office/drawing/2014/main" val="642536468"/>
                  </a:ext>
                </a:extLst>
              </a:tr>
              <a:tr h="243840">
                <a:tc>
                  <a:txBody>
                    <a:bodyPr/>
                    <a:lstStyle/>
                    <a:p>
                      <a:pPr algn="ctr"/>
                      <a:r>
                        <a:rPr lang="en-US" sz="1200" dirty="0"/>
                        <a:t>L</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0</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0</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35</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0</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extLst>
                  <a:ext uri="{0D108BD9-81ED-4DB2-BD59-A6C34878D82A}">
                    <a16:rowId xmlns="" xmlns:a16="http://schemas.microsoft.com/office/drawing/2014/main" val="465468354"/>
                  </a:ext>
                </a:extLst>
              </a:tr>
              <a:tr h="243840">
                <a:tc>
                  <a:txBody>
                    <a:bodyPr/>
                    <a:lstStyle/>
                    <a:p>
                      <a:pPr algn="ctr"/>
                      <a:r>
                        <a:rPr lang="en-US" sz="1200" dirty="0"/>
                        <a:t>E</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0</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7</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40</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2</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extLst>
                  <a:ext uri="{0D108BD9-81ED-4DB2-BD59-A6C34878D82A}">
                    <a16:rowId xmlns="" xmlns:a16="http://schemas.microsoft.com/office/drawing/2014/main" val="3794310583"/>
                  </a:ext>
                </a:extLst>
              </a:tr>
              <a:tr h="243840">
                <a:tc>
                  <a:txBody>
                    <a:bodyPr/>
                    <a:lstStyle/>
                    <a:p>
                      <a:pPr algn="ctr"/>
                      <a:r>
                        <a:rPr lang="en-US" sz="1200" dirty="0"/>
                        <a:t>M</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0</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4</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40</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3</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extLst>
                  <a:ext uri="{0D108BD9-81ED-4DB2-BD59-A6C34878D82A}">
                    <a16:rowId xmlns="" xmlns:a16="http://schemas.microsoft.com/office/drawing/2014/main" val="2672799498"/>
                  </a:ext>
                </a:extLst>
              </a:tr>
              <a:tr h="243840">
                <a:tc>
                  <a:txBody>
                    <a:bodyPr/>
                    <a:lstStyle/>
                    <a:p>
                      <a:pPr algn="ctr"/>
                      <a:r>
                        <a:rPr lang="en-US" sz="1200" dirty="0"/>
                        <a:t>D</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0</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algn="ctr"/>
                      <a:r>
                        <a:rPr lang="en-US" sz="1200" dirty="0"/>
                        <a:t>5</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40</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6</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extLst>
                  <a:ext uri="{0D108BD9-81ED-4DB2-BD59-A6C34878D82A}">
                    <a16:rowId xmlns="" xmlns:a16="http://schemas.microsoft.com/office/drawing/2014/main" val="3773014210"/>
                  </a:ext>
                </a:extLst>
              </a:tr>
              <a:tr h="243840">
                <a:tc>
                  <a:txBody>
                    <a:bodyPr/>
                    <a:lstStyle/>
                    <a:p>
                      <a:pPr algn="ctr"/>
                      <a:r>
                        <a:rPr lang="en-US" sz="1200" dirty="0"/>
                        <a:t>A</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0</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algn="ctr"/>
                      <a:r>
                        <a:rPr lang="en-US" sz="1200" dirty="0"/>
                        <a:t>8</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40</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4</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extLst>
                  <a:ext uri="{0D108BD9-81ED-4DB2-BD59-A6C34878D82A}">
                    <a16:rowId xmlns="" xmlns:a16="http://schemas.microsoft.com/office/drawing/2014/main" val="1441605837"/>
                  </a:ext>
                </a:extLst>
              </a:tr>
            </a:tbl>
          </a:graphicData>
        </a:graphic>
      </p:graphicFrame>
    </p:spTree>
    <p:extLst>
      <p:ext uri="{BB962C8B-B14F-4D97-AF65-F5344CB8AC3E}">
        <p14:creationId xmlns:p14="http://schemas.microsoft.com/office/powerpoint/2010/main" val="11210659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890150" y="211898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0860" r="-257" b="25663"/>
          <a:stretch/>
        </p:blipFill>
        <p:spPr>
          <a:xfrm>
            <a:off x="9498229" y="5747123"/>
            <a:ext cx="2236571" cy="979431"/>
          </a:xfrm>
          <a:prstGeom prst="rect">
            <a:avLst/>
          </a:prstGeom>
        </p:spPr>
      </p:pic>
      <p:sp>
        <p:nvSpPr>
          <p:cNvPr id="10" name="Rectangle 9"/>
          <p:cNvSpPr/>
          <p:nvPr/>
        </p:nvSpPr>
        <p:spPr>
          <a:xfrm>
            <a:off x="2428046" y="887309"/>
            <a:ext cx="912925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9" name="TextBox 8"/>
          <p:cNvSpPr txBox="1"/>
          <p:nvPr/>
        </p:nvSpPr>
        <p:spPr>
          <a:xfrm>
            <a:off x="3486227" y="5298044"/>
            <a:ext cx="3506445" cy="1138773"/>
          </a:xfrm>
          <a:prstGeom prst="rect">
            <a:avLst/>
          </a:prstGeom>
          <a:noFill/>
        </p:spPr>
        <p:txBody>
          <a:bodyPr wrap="square" rtlCol="0">
            <a:spAutoFit/>
          </a:bodyPr>
          <a:lstStyle/>
          <a:p>
            <a:r>
              <a:rPr lang="en-US" sz="4800" b="1" dirty="0" smtClean="0">
                <a:solidFill>
                  <a:srgbClr val="FFC000"/>
                </a:solidFill>
              </a:rPr>
              <a:t>Dion</a:t>
            </a:r>
            <a:r>
              <a:rPr lang="en-US" sz="4000" b="1" dirty="0" smtClean="0">
                <a:solidFill>
                  <a:srgbClr val="FFC000"/>
                </a:solidFill>
              </a:rPr>
              <a:t> </a:t>
            </a:r>
            <a:r>
              <a:rPr lang="en-US" sz="3200" b="1" dirty="0" smtClean="0"/>
              <a:t>Brown</a:t>
            </a:r>
          </a:p>
          <a:p>
            <a:r>
              <a:rPr lang="en-US" sz="2000" dirty="0" smtClean="0"/>
              <a:t>South Bend</a:t>
            </a:r>
            <a:endParaRPr lang="en-US" sz="2000" dirty="0"/>
          </a:p>
        </p:txBody>
      </p:sp>
      <p:sp>
        <p:nvSpPr>
          <p:cNvPr id="14" name="TextBox 13"/>
          <p:cNvSpPr txBox="1"/>
          <p:nvPr/>
        </p:nvSpPr>
        <p:spPr>
          <a:xfrm>
            <a:off x="6603806" y="2305257"/>
            <a:ext cx="4810954" cy="206271"/>
          </a:xfrm>
          <a:prstGeom prst="rect">
            <a:avLst/>
          </a:prstGeom>
          <a:solidFill>
            <a:srgbClr val="FFC000"/>
          </a:solidFill>
        </p:spPr>
        <p:txBody>
          <a:bodyPr wrap="square" rtlCol="0">
            <a:spAutoFit/>
          </a:bodyPr>
          <a:lstStyle/>
          <a:p>
            <a:endParaRPr lang="en-US" dirty="0"/>
          </a:p>
        </p:txBody>
      </p:sp>
      <p:cxnSp>
        <p:nvCxnSpPr>
          <p:cNvPr id="11" name="Straight Connector 10"/>
          <p:cNvCxnSpPr/>
          <p:nvPr/>
        </p:nvCxnSpPr>
        <p:spPr>
          <a:xfrm>
            <a:off x="3607774" y="5285458"/>
            <a:ext cx="256475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Picture 18"/>
          <p:cNvPicPr/>
          <p:nvPr/>
        </p:nvPicPr>
        <p:blipFill rotWithShape="1">
          <a:blip r:embed="rId5">
            <a:extLst>
              <a:ext uri="{28A0092B-C50C-407E-A947-70E740481C1C}">
                <a14:useLocalDpi xmlns:a14="http://schemas.microsoft.com/office/drawing/2010/main" val="0"/>
              </a:ext>
            </a:extLst>
          </a:blip>
          <a:srcRect l="6250" t="6719" r="61216" b="5256"/>
          <a:stretch/>
        </p:blipFill>
        <p:spPr bwMode="auto">
          <a:xfrm>
            <a:off x="339271" y="2284588"/>
            <a:ext cx="2895502" cy="4081835"/>
          </a:xfrm>
          <a:prstGeom prst="rect">
            <a:avLst/>
          </a:prstGeom>
          <a:noFill/>
          <a:ln>
            <a:solidFill>
              <a:schemeClr val="tx1"/>
            </a:solidFill>
          </a:ln>
          <a:effectLst/>
          <a:extLst>
            <a:ext uri="{53640926-AAD7-44D8-BBD7-CCE9431645EC}">
              <a14:shadowObscured xmlns:a14="http://schemas.microsoft.com/office/drawing/2010/main"/>
            </a:ext>
          </a:extLst>
        </p:spPr>
      </p:pic>
      <p:sp>
        <p:nvSpPr>
          <p:cNvPr id="16" name="Rectangle 15"/>
          <p:cNvSpPr/>
          <p:nvPr/>
        </p:nvSpPr>
        <p:spPr>
          <a:xfrm>
            <a:off x="3486227" y="2642202"/>
            <a:ext cx="4166676" cy="2900794"/>
          </a:xfrm>
          <a:prstGeom prst="rect">
            <a:avLst/>
          </a:prstGeom>
        </p:spPr>
        <p:txBody>
          <a:bodyPr wrap="square">
            <a:spAutoFit/>
          </a:bodyPr>
          <a:lstStyle/>
          <a:p>
            <a:r>
              <a:rPr lang="en-US" sz="1650" dirty="0" smtClean="0"/>
              <a:t>Dion Brown is passionate about food. </a:t>
            </a:r>
          </a:p>
          <a:p>
            <a:endParaRPr lang="en-US" sz="1100" dirty="0"/>
          </a:p>
          <a:p>
            <a:r>
              <a:rPr lang="en-US" sz="1650" dirty="0" smtClean="0"/>
              <a:t>He started cooking with his mother when he was six. As a young adult, he landed a job working as a dishwasher for the Holiday Inn in downtown South Bend</a:t>
            </a:r>
            <a:r>
              <a:rPr lang="en-US" sz="1650" dirty="0"/>
              <a:t>. He </a:t>
            </a:r>
            <a:r>
              <a:rPr lang="en-US" sz="1650" dirty="0" smtClean="0"/>
              <a:t>stayed there for 16 years, slowly working his way up to food preparation</a:t>
            </a:r>
            <a:r>
              <a:rPr lang="en-US" sz="1650" dirty="0"/>
              <a:t>, </a:t>
            </a:r>
            <a:r>
              <a:rPr lang="en-US" sz="1650" dirty="0" smtClean="0"/>
              <a:t>breakfast cook, lunch cook and, finally, chef</a:t>
            </a:r>
            <a:r>
              <a:rPr lang="en-US" sz="1650" dirty="0"/>
              <a:t>. </a:t>
            </a:r>
          </a:p>
          <a:p>
            <a:endParaRPr lang="en-US" sz="1750" dirty="0"/>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82706" y="5279949"/>
            <a:ext cx="904898" cy="904898"/>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35727" y="5261517"/>
            <a:ext cx="1044071" cy="1446605"/>
          </a:xfrm>
          <a:prstGeom prst="rect">
            <a:avLst/>
          </a:prstGeom>
        </p:spPr>
      </p:pic>
      <p:sp>
        <p:nvSpPr>
          <p:cNvPr id="12" name="TextBox 11"/>
          <p:cNvSpPr txBox="1"/>
          <p:nvPr/>
        </p:nvSpPr>
        <p:spPr>
          <a:xfrm>
            <a:off x="8725858" y="5261517"/>
            <a:ext cx="2344128" cy="923330"/>
          </a:xfrm>
          <a:prstGeom prst="rect">
            <a:avLst/>
          </a:prstGeom>
          <a:noFill/>
        </p:spPr>
        <p:txBody>
          <a:bodyPr wrap="square" rtlCol="0">
            <a:spAutoFit/>
          </a:bodyPr>
          <a:lstStyle/>
          <a:p>
            <a:r>
              <a:rPr lang="en-US" b="1" dirty="0" smtClean="0"/>
              <a:t>SOUTH BEND</a:t>
            </a:r>
          </a:p>
          <a:p>
            <a:r>
              <a:rPr lang="en-US" b="1" dirty="0" smtClean="0"/>
              <a:t>Community</a:t>
            </a:r>
          </a:p>
          <a:p>
            <a:r>
              <a:rPr lang="en-US" sz="1600" dirty="0" smtClean="0"/>
              <a:t>School Corporation</a:t>
            </a:r>
            <a:endParaRPr lang="en-US" sz="1600" dirty="0"/>
          </a:p>
        </p:txBody>
      </p:sp>
      <p:sp>
        <p:nvSpPr>
          <p:cNvPr id="4" name="Rectangle 3"/>
          <p:cNvSpPr/>
          <p:nvPr/>
        </p:nvSpPr>
        <p:spPr>
          <a:xfrm>
            <a:off x="7820960" y="2666554"/>
            <a:ext cx="4070628" cy="2631490"/>
          </a:xfrm>
          <a:prstGeom prst="rect">
            <a:avLst/>
          </a:prstGeom>
        </p:spPr>
        <p:txBody>
          <a:bodyPr wrap="square">
            <a:spAutoFit/>
          </a:bodyPr>
          <a:lstStyle/>
          <a:p>
            <a:r>
              <a:rPr lang="en-US" sz="1650" dirty="0"/>
              <a:t>Six months later, the company closed its </a:t>
            </a:r>
            <a:r>
              <a:rPr lang="en-US" sz="1650" dirty="0" smtClean="0"/>
              <a:t>doors </a:t>
            </a:r>
            <a:r>
              <a:rPr lang="en-US" sz="1650" dirty="0"/>
              <a:t>and he had to find another job. </a:t>
            </a:r>
            <a:r>
              <a:rPr lang="en-US" sz="1650" dirty="0" smtClean="0"/>
              <a:t>The new </a:t>
            </a:r>
            <a:r>
              <a:rPr lang="en-US" sz="1650" dirty="0"/>
              <a:t>job didn’t last long. </a:t>
            </a:r>
            <a:endParaRPr lang="en-US" sz="1650" dirty="0" smtClean="0"/>
          </a:p>
          <a:p>
            <a:endParaRPr lang="en-US" sz="1100" dirty="0"/>
          </a:p>
          <a:p>
            <a:r>
              <a:rPr lang="en-US" sz="1650" dirty="0" smtClean="0"/>
              <a:t>“</a:t>
            </a:r>
            <a:r>
              <a:rPr lang="en-US" sz="1650" dirty="0"/>
              <a:t>My </a:t>
            </a:r>
            <a:r>
              <a:rPr lang="en-US" sz="1650" dirty="0" smtClean="0"/>
              <a:t>brother passed </a:t>
            </a:r>
            <a:r>
              <a:rPr lang="en-US" sz="1650" dirty="0"/>
              <a:t>away, so I went through a </a:t>
            </a:r>
            <a:r>
              <a:rPr lang="en-US" sz="1650" dirty="0" smtClean="0"/>
              <a:t>little depression</a:t>
            </a:r>
            <a:r>
              <a:rPr lang="en-US" sz="1650" dirty="0"/>
              <a:t>,” Dion explained. “He lived </a:t>
            </a:r>
            <a:r>
              <a:rPr lang="en-US" sz="1650" dirty="0" smtClean="0"/>
              <a:t>with </a:t>
            </a:r>
            <a:r>
              <a:rPr lang="en-US" sz="1650" dirty="0"/>
              <a:t>me for a time, so every morning </a:t>
            </a:r>
            <a:r>
              <a:rPr lang="en-US" sz="1650" dirty="0" smtClean="0"/>
              <a:t>I </a:t>
            </a:r>
            <a:r>
              <a:rPr lang="en-US" sz="1650" dirty="0"/>
              <a:t>got up he was there and every night </a:t>
            </a:r>
            <a:r>
              <a:rPr lang="en-US" sz="1650" dirty="0" smtClean="0"/>
              <a:t>when </a:t>
            </a:r>
            <a:r>
              <a:rPr lang="en-US" sz="1650" dirty="0"/>
              <a:t>I came home, he was there.”</a:t>
            </a:r>
          </a:p>
        </p:txBody>
      </p:sp>
    </p:spTree>
    <p:extLst>
      <p:ext uri="{BB962C8B-B14F-4D97-AF65-F5344CB8AC3E}">
        <p14:creationId xmlns:p14="http://schemas.microsoft.com/office/powerpoint/2010/main" val="30838480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0" y="381000"/>
            <a:ext cx="7467600" cy="4572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914400"/>
            <a:r>
              <a:rPr lang="en-US" sz="2800" b="1" dirty="0">
                <a:solidFill>
                  <a:srgbClr val="03397B"/>
                </a:solidFill>
                <a:latin typeface="Garamond" panose="02020404030301010803" pitchFamily="18" charset="0"/>
              </a:rPr>
              <a:t>TABE 11&amp;12 Maximum Allowable Time </a:t>
            </a:r>
            <a:r>
              <a:rPr lang="en-US" sz="2400" b="1" dirty="0">
                <a:solidFill>
                  <a:srgbClr val="FF0000"/>
                </a:solidFill>
                <a:latin typeface="Garamond" panose="02020404030301010803" pitchFamily="18" charset="0"/>
              </a:rPr>
              <a:t>Revised</a:t>
            </a:r>
            <a:endParaRPr lang="en-US" sz="2800" b="1" dirty="0">
              <a:solidFill>
                <a:srgbClr val="FF0000"/>
              </a:solidFill>
              <a:latin typeface="Garamond" panose="02020404030301010803"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688206504"/>
              </p:ext>
            </p:extLst>
          </p:nvPr>
        </p:nvGraphicFramePr>
        <p:xfrm>
          <a:off x="1752600" y="1524000"/>
          <a:ext cx="8458200" cy="4191000"/>
        </p:xfrm>
        <a:graphic>
          <a:graphicData uri="http://schemas.openxmlformats.org/drawingml/2006/table">
            <a:tbl>
              <a:tblPr firstRow="1" bandRow="1">
                <a:tableStyleId>{46F890A9-2807-4EBB-B81D-B2AA78EC7F39}</a:tableStyleId>
              </a:tblPr>
              <a:tblGrid>
                <a:gridCol w="1409700">
                  <a:extLst>
                    <a:ext uri="{9D8B030D-6E8A-4147-A177-3AD203B41FA5}">
                      <a16:colId xmlns="" xmlns:a16="http://schemas.microsoft.com/office/drawing/2014/main" val="20000"/>
                    </a:ext>
                  </a:extLst>
                </a:gridCol>
                <a:gridCol w="1409700">
                  <a:extLst>
                    <a:ext uri="{9D8B030D-6E8A-4147-A177-3AD203B41FA5}">
                      <a16:colId xmlns="" xmlns:a16="http://schemas.microsoft.com/office/drawing/2014/main" val="20001"/>
                    </a:ext>
                  </a:extLst>
                </a:gridCol>
                <a:gridCol w="1409700">
                  <a:extLst>
                    <a:ext uri="{9D8B030D-6E8A-4147-A177-3AD203B41FA5}">
                      <a16:colId xmlns="" xmlns:a16="http://schemas.microsoft.com/office/drawing/2014/main" val="20002"/>
                    </a:ext>
                  </a:extLst>
                </a:gridCol>
                <a:gridCol w="1409700">
                  <a:extLst>
                    <a:ext uri="{9D8B030D-6E8A-4147-A177-3AD203B41FA5}">
                      <a16:colId xmlns="" xmlns:a16="http://schemas.microsoft.com/office/drawing/2014/main" val="20003"/>
                    </a:ext>
                  </a:extLst>
                </a:gridCol>
                <a:gridCol w="1409700">
                  <a:extLst>
                    <a:ext uri="{9D8B030D-6E8A-4147-A177-3AD203B41FA5}">
                      <a16:colId xmlns="" xmlns:a16="http://schemas.microsoft.com/office/drawing/2014/main" val="20004"/>
                    </a:ext>
                  </a:extLst>
                </a:gridCol>
                <a:gridCol w="1409700">
                  <a:extLst>
                    <a:ext uri="{9D8B030D-6E8A-4147-A177-3AD203B41FA5}">
                      <a16:colId xmlns="" xmlns:a16="http://schemas.microsoft.com/office/drawing/2014/main" val="20005"/>
                    </a:ext>
                  </a:extLst>
                </a:gridCol>
              </a:tblGrid>
              <a:tr h="609600">
                <a:tc>
                  <a:txBody>
                    <a:bodyPr/>
                    <a:lstStyle/>
                    <a:p>
                      <a:pPr algn="ctr"/>
                      <a:r>
                        <a:rPr lang="en-US" sz="1600" dirty="0">
                          <a:solidFill>
                            <a:schemeClr val="tx1"/>
                          </a:solidFill>
                        </a:rPr>
                        <a:t>Level</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lumMod val="75000"/>
                      </a:schemeClr>
                    </a:solidFill>
                  </a:tcPr>
                </a:tc>
                <a:tc>
                  <a:txBody>
                    <a:bodyPr/>
                    <a:lstStyle/>
                    <a:p>
                      <a:pPr algn="ctr"/>
                      <a:r>
                        <a:rPr lang="en-US" sz="1600" dirty="0"/>
                        <a:t>Reading Part</a:t>
                      </a:r>
                      <a:r>
                        <a:rPr lang="en-US" sz="1600" baseline="0" dirty="0"/>
                        <a:t> 1</a:t>
                      </a:r>
                      <a:endParaRPr lang="en-US" sz="1600" dirty="0"/>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rgbClr val="022F65"/>
                    </a:solidFill>
                  </a:tcPr>
                </a:tc>
                <a:tc>
                  <a:txBody>
                    <a:bodyPr/>
                    <a:lstStyle/>
                    <a:p>
                      <a:pPr algn="ctr"/>
                      <a:r>
                        <a:rPr lang="en-US" sz="1600" dirty="0"/>
                        <a:t>Reading Part 2</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rgbClr val="022F65"/>
                    </a:solidFill>
                  </a:tcPr>
                </a:tc>
                <a:tc>
                  <a:txBody>
                    <a:bodyPr/>
                    <a:lstStyle/>
                    <a:p>
                      <a:pPr algn="ctr"/>
                      <a:r>
                        <a:rPr lang="en-US" sz="1600" dirty="0"/>
                        <a:t>Language </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rgbClr val="022F65"/>
                    </a:solidFill>
                  </a:tcPr>
                </a:tc>
                <a:tc>
                  <a:txBody>
                    <a:bodyPr/>
                    <a:lstStyle/>
                    <a:p>
                      <a:pPr algn="ctr"/>
                      <a:r>
                        <a:rPr lang="en-US" sz="1600" dirty="0"/>
                        <a:t>Math Part 1</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rgbClr val="022F65"/>
                    </a:solidFill>
                  </a:tcPr>
                </a:tc>
                <a:tc>
                  <a:txBody>
                    <a:bodyPr/>
                    <a:lstStyle/>
                    <a:p>
                      <a:pPr algn="ctr"/>
                      <a:r>
                        <a:rPr lang="en-US" sz="1600" dirty="0"/>
                        <a:t>Math Part 2</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rgbClr val="022F65"/>
                    </a:solidFill>
                  </a:tcPr>
                </a:tc>
                <a:extLst>
                  <a:ext uri="{0D108BD9-81ED-4DB2-BD59-A6C34878D82A}">
                    <a16:rowId xmlns="" xmlns:a16="http://schemas.microsoft.com/office/drawing/2014/main" val="10000"/>
                  </a:ext>
                </a:extLst>
              </a:tr>
              <a:tr h="596900">
                <a:tc>
                  <a:txBody>
                    <a:bodyPr/>
                    <a:lstStyle/>
                    <a:p>
                      <a:pPr algn="ctr"/>
                      <a:r>
                        <a:rPr lang="en-US" sz="1600" dirty="0"/>
                        <a:t>L</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35 minutes</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60 minutes</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60 minutes</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75 minutes</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algn="ctr"/>
                      <a:r>
                        <a:rPr lang="en-US" sz="1600" dirty="0"/>
                        <a:t>N/A</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extLst>
                  <a:ext uri="{0D108BD9-81ED-4DB2-BD59-A6C34878D82A}">
                    <a16:rowId xmlns="" xmlns:a16="http://schemas.microsoft.com/office/drawing/2014/main" val="10001"/>
                  </a:ext>
                </a:extLst>
              </a:tr>
              <a:tr h="596900">
                <a:tc>
                  <a:txBody>
                    <a:bodyPr/>
                    <a:lstStyle/>
                    <a:p>
                      <a:pPr algn="ctr"/>
                      <a:r>
                        <a:rPr lang="en-US" sz="1600" dirty="0"/>
                        <a:t>E</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60 minutes</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60 minutes</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60 minutes</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75 minutes</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algn="ctr"/>
                      <a:r>
                        <a:rPr lang="en-US" sz="1600" dirty="0"/>
                        <a:t>N/A</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extLst>
                  <a:ext uri="{0D108BD9-81ED-4DB2-BD59-A6C34878D82A}">
                    <a16:rowId xmlns="" xmlns:a16="http://schemas.microsoft.com/office/drawing/2014/main" val="10002"/>
                  </a:ext>
                </a:extLst>
              </a:tr>
              <a:tr h="596900">
                <a:tc>
                  <a:txBody>
                    <a:bodyPr/>
                    <a:lstStyle/>
                    <a:p>
                      <a:pPr algn="ctr"/>
                      <a:r>
                        <a:rPr lang="en-US" sz="1600" dirty="0"/>
                        <a:t>M</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60 minutes</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60 minutes</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60 minutes</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60 minutes</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15 minutes</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extLst>
                  <a:ext uri="{0D108BD9-81ED-4DB2-BD59-A6C34878D82A}">
                    <a16:rowId xmlns="" xmlns:a16="http://schemas.microsoft.com/office/drawing/2014/main" val="10003"/>
                  </a:ext>
                </a:extLst>
              </a:tr>
              <a:tr h="596900">
                <a:tc>
                  <a:txBody>
                    <a:bodyPr/>
                    <a:lstStyle/>
                    <a:p>
                      <a:pPr algn="ctr"/>
                      <a:r>
                        <a:rPr lang="en-US" sz="1600" dirty="0"/>
                        <a:t>D</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60 minutes</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60 minutes</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60 minutes</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40 minutes</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35 minutes</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extLst>
                  <a:ext uri="{0D108BD9-81ED-4DB2-BD59-A6C34878D82A}">
                    <a16:rowId xmlns="" xmlns:a16="http://schemas.microsoft.com/office/drawing/2014/main" val="10004"/>
                  </a:ext>
                </a:extLst>
              </a:tr>
              <a:tr h="596900">
                <a:tc>
                  <a:txBody>
                    <a:bodyPr/>
                    <a:lstStyle/>
                    <a:p>
                      <a:pPr algn="ctr"/>
                      <a:r>
                        <a:rPr lang="en-US" sz="1600" dirty="0"/>
                        <a:t>A</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60 minutes</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60 minutes</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60 minutes</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30 minutes</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45 minutes</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extLst>
                  <a:ext uri="{0D108BD9-81ED-4DB2-BD59-A6C34878D82A}">
                    <a16:rowId xmlns="" xmlns:a16="http://schemas.microsoft.com/office/drawing/2014/main" val="10005"/>
                  </a:ext>
                </a:extLst>
              </a:tr>
              <a:tr h="596900">
                <a:tc>
                  <a:txBody>
                    <a:bodyPr/>
                    <a:lstStyle/>
                    <a:p>
                      <a:pPr algn="ctr"/>
                      <a:r>
                        <a:rPr lang="en-US" sz="1600" dirty="0"/>
                        <a:t>Locator</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45 minutes</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algn="ctr"/>
                      <a:r>
                        <a:rPr lang="en-US" sz="1600" dirty="0"/>
                        <a:t>N/A</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25 minutes</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15 minutes</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15 minutes</a:t>
                      </a:r>
                    </a:p>
                  </a:txBody>
                  <a:tcPr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tcP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2361526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533400"/>
            <a:ext cx="6096000" cy="457200"/>
          </a:xfrm>
        </p:spPr>
        <p:txBody>
          <a:bodyPr>
            <a:noAutofit/>
          </a:bodyPr>
          <a:lstStyle/>
          <a:p>
            <a:r>
              <a:rPr lang="en-US" b="1" dirty="0">
                <a:solidFill>
                  <a:srgbClr val="03397B"/>
                </a:solidFill>
                <a:latin typeface="Garamond" panose="02020404030301010803" pitchFamily="18" charset="0"/>
              </a:rPr>
              <a:t>TABE 11&amp;12: Objectives by Level</a:t>
            </a:r>
          </a:p>
        </p:txBody>
      </p:sp>
      <p:sp>
        <p:nvSpPr>
          <p:cNvPr id="5" name="Slide Number Placeholder 6"/>
          <p:cNvSpPr txBox="1">
            <a:spLocks/>
          </p:cNvSpPr>
          <p:nvPr/>
        </p:nvSpPr>
        <p:spPr>
          <a:xfrm>
            <a:off x="9911751" y="6521517"/>
            <a:ext cx="657225" cy="266700"/>
          </a:xfrm>
          <a:prstGeom prst="rect">
            <a:avLst/>
          </a:prstGeom>
          <a:ln/>
        </p:spPr>
        <p:txBody>
          <a:bodyPr/>
          <a:lstStyle>
            <a:defPPr>
              <a:defRPr lang="en-US"/>
            </a:defPPr>
            <a:lvl1pPr algn="ctr" rtl="0" fontAlgn="base">
              <a:spcBef>
                <a:spcPct val="0"/>
              </a:spcBef>
              <a:spcAft>
                <a:spcPct val="0"/>
              </a:spcAft>
              <a:defRPr sz="1200" b="1" kern="1200">
                <a:solidFill>
                  <a:schemeClr val="bg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defTabSz="914400">
              <a:defRPr/>
            </a:pPr>
            <a:fld id="{5C85FF15-2366-464F-A9D7-3AA477A532F5}" type="slidenum">
              <a:rPr lang="en-US">
                <a:solidFill>
                  <a:srgbClr val="000000"/>
                </a:solidFill>
              </a:rPr>
              <a:pPr defTabSz="914400">
                <a:defRPr/>
              </a:pPr>
              <a:t>21</a:t>
            </a:fld>
            <a:endParaRPr lang="en-US" dirty="0">
              <a:solidFill>
                <a:srgbClr val="000000"/>
              </a:solidFill>
            </a:endParaRPr>
          </a:p>
        </p:txBody>
      </p:sp>
      <p:pic>
        <p:nvPicPr>
          <p:cNvPr id="8" name="Picture 7"/>
          <p:cNvPicPr>
            <a:picLocks noChangeAspect="1"/>
          </p:cNvPicPr>
          <p:nvPr/>
        </p:nvPicPr>
        <p:blipFill>
          <a:blip r:embed="rId3"/>
          <a:stretch>
            <a:fillRect/>
          </a:stretch>
        </p:blipFill>
        <p:spPr>
          <a:xfrm>
            <a:off x="3810000" y="1343655"/>
            <a:ext cx="4523292" cy="5142302"/>
          </a:xfrm>
          <a:prstGeom prst="rect">
            <a:avLst/>
          </a:prstGeom>
        </p:spPr>
      </p:pic>
    </p:spTree>
    <p:extLst>
      <p:ext uri="{BB962C8B-B14F-4D97-AF65-F5344CB8AC3E}">
        <p14:creationId xmlns:p14="http://schemas.microsoft.com/office/powerpoint/2010/main" val="21525806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3397B"/>
                </a:solidFill>
                <a:latin typeface="Garamond" panose="02020404030301010803" pitchFamily="18" charset="0"/>
              </a:rPr>
              <a:t>TABE 11&amp;12 Blueprints</a:t>
            </a:r>
          </a:p>
        </p:txBody>
      </p:sp>
      <p:pic>
        <p:nvPicPr>
          <p:cNvPr id="5" name="Content Placeholder 4"/>
          <p:cNvPicPr>
            <a:picLocks noGrp="1" noChangeAspect="1"/>
          </p:cNvPicPr>
          <p:nvPr>
            <p:ph idx="1"/>
          </p:nvPr>
        </p:nvPicPr>
        <p:blipFill>
          <a:blip r:embed="rId3"/>
          <a:stretch>
            <a:fillRect/>
          </a:stretch>
        </p:blipFill>
        <p:spPr>
          <a:xfrm>
            <a:off x="2514600" y="1447800"/>
            <a:ext cx="6769824" cy="4839644"/>
          </a:xfrm>
          <a:prstGeom prst="rect">
            <a:avLst/>
          </a:prstGeom>
        </p:spPr>
      </p:pic>
      <p:sp>
        <p:nvSpPr>
          <p:cNvPr id="4" name="Slide Number Placeholder 3"/>
          <p:cNvSpPr>
            <a:spLocks noGrp="1"/>
          </p:cNvSpPr>
          <p:nvPr>
            <p:ph type="sldNum" sz="quarter" idx="12"/>
          </p:nvPr>
        </p:nvSpPr>
        <p:spPr/>
        <p:txBody>
          <a:bodyPr/>
          <a:lstStyle/>
          <a:p>
            <a:fld id="{261F985A-E05E-4953-B023-4323971F6AED}" type="slidenum">
              <a:rPr lang="en-US" smtClean="0">
                <a:solidFill>
                  <a:prstClr val="black">
                    <a:lumMod val="65000"/>
                    <a:lumOff val="35000"/>
                  </a:prstClr>
                </a:solidFill>
              </a:rPr>
              <a:pPr/>
              <a:t>22</a:t>
            </a:fld>
            <a:endParaRPr lang="en-US" dirty="0">
              <a:solidFill>
                <a:prstClr val="black">
                  <a:lumMod val="65000"/>
                  <a:lumOff val="35000"/>
                </a:prstClr>
              </a:solidFill>
            </a:endParaRPr>
          </a:p>
        </p:txBody>
      </p:sp>
    </p:spTree>
    <p:extLst>
      <p:ext uri="{BB962C8B-B14F-4D97-AF65-F5344CB8AC3E}">
        <p14:creationId xmlns:p14="http://schemas.microsoft.com/office/powerpoint/2010/main" val="11638072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3397B"/>
                </a:solidFill>
                <a:latin typeface="Garamond" panose="02020404030301010803" pitchFamily="18" charset="0"/>
              </a:rPr>
              <a:t>TABE 11&amp;12 Blueprints</a:t>
            </a:r>
            <a:endParaRPr lang="en-US" dirty="0"/>
          </a:p>
        </p:txBody>
      </p:sp>
      <p:pic>
        <p:nvPicPr>
          <p:cNvPr id="5" name="Content Placeholder 4"/>
          <p:cNvPicPr>
            <a:picLocks noGrp="1" noChangeAspect="1"/>
          </p:cNvPicPr>
          <p:nvPr>
            <p:ph idx="1"/>
          </p:nvPr>
        </p:nvPicPr>
        <p:blipFill>
          <a:blip r:embed="rId3"/>
          <a:stretch>
            <a:fillRect/>
          </a:stretch>
        </p:blipFill>
        <p:spPr>
          <a:xfrm>
            <a:off x="1600200" y="1524000"/>
            <a:ext cx="8867900" cy="4419600"/>
          </a:xfrm>
          <a:prstGeom prst="rect">
            <a:avLst/>
          </a:prstGeom>
        </p:spPr>
      </p:pic>
      <p:sp>
        <p:nvSpPr>
          <p:cNvPr id="4" name="Slide Number Placeholder 3"/>
          <p:cNvSpPr>
            <a:spLocks noGrp="1"/>
          </p:cNvSpPr>
          <p:nvPr>
            <p:ph type="sldNum" sz="quarter" idx="12"/>
          </p:nvPr>
        </p:nvSpPr>
        <p:spPr/>
        <p:txBody>
          <a:bodyPr/>
          <a:lstStyle/>
          <a:p>
            <a:fld id="{261F985A-E05E-4953-B023-4323971F6AED}" type="slidenum">
              <a:rPr lang="en-US" smtClean="0">
                <a:solidFill>
                  <a:prstClr val="black">
                    <a:lumMod val="65000"/>
                    <a:lumOff val="35000"/>
                  </a:prstClr>
                </a:solidFill>
              </a:rPr>
              <a:pPr/>
              <a:t>23</a:t>
            </a:fld>
            <a:endParaRPr lang="en-US" dirty="0">
              <a:solidFill>
                <a:prstClr val="black">
                  <a:lumMod val="65000"/>
                  <a:lumOff val="35000"/>
                </a:prstClr>
              </a:solidFill>
            </a:endParaRPr>
          </a:p>
        </p:txBody>
      </p:sp>
    </p:spTree>
    <p:extLst>
      <p:ext uri="{BB962C8B-B14F-4D97-AF65-F5344CB8AC3E}">
        <p14:creationId xmlns:p14="http://schemas.microsoft.com/office/powerpoint/2010/main" val="6810813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1" dirty="0">
                <a:solidFill>
                  <a:srgbClr val="03397B"/>
                </a:solidFill>
                <a:latin typeface="Garamond" panose="02020404030301010803" pitchFamily="18" charset="0"/>
              </a:rPr>
              <a:t>TABE 11&amp;12: Level L</a:t>
            </a:r>
          </a:p>
        </p:txBody>
      </p:sp>
      <p:sp>
        <p:nvSpPr>
          <p:cNvPr id="4" name="Rectangle 4"/>
          <p:cNvSpPr>
            <a:spLocks noChangeArrowheads="1"/>
          </p:cNvSpPr>
          <p:nvPr/>
        </p:nvSpPr>
        <p:spPr bwMode="auto">
          <a:xfrm>
            <a:off x="2341991" y="1427827"/>
            <a:ext cx="8226984" cy="5093690"/>
          </a:xfrm>
          <a:prstGeom prst="rect">
            <a:avLst/>
          </a:prstGeom>
          <a:noFill/>
          <a:ln w="9525">
            <a:noFill/>
            <a:miter lim="800000"/>
            <a:headEnd/>
            <a:tailEnd/>
          </a:ln>
        </p:spPr>
        <p:txBody>
          <a:bodyPr wrap="square" lIns="91429" tIns="45714" rIns="91429" bIns="45714">
            <a:spAutoFit/>
          </a:bodyPr>
          <a:lstStyle/>
          <a:p>
            <a:pPr marL="365760" lvl="1" indent="-365760" defTabSz="914400" fontAlgn="base">
              <a:spcBef>
                <a:spcPct val="0"/>
              </a:spcBef>
              <a:spcAft>
                <a:spcPts val="1800"/>
              </a:spcAft>
              <a:buClr>
                <a:srgbClr val="4F91CD"/>
              </a:buClr>
              <a:buSzPct val="85000"/>
              <a:buFont typeface="Wingdings" pitchFamily="2" charset="2"/>
              <a:buChar char="n"/>
            </a:pPr>
            <a:r>
              <a:rPr lang="en-US" sz="2200" dirty="0">
                <a:solidFill>
                  <a:srgbClr val="000000"/>
                </a:solidFill>
              </a:rPr>
              <a:t>Level L can be used to screen adult examinees entering literacy programs. Level L accomplishes this by screening for:</a:t>
            </a:r>
          </a:p>
          <a:p>
            <a:pPr marL="731520" lvl="1" indent="-274320" defTabSz="914400" fontAlgn="base">
              <a:spcBef>
                <a:spcPct val="0"/>
              </a:spcBef>
              <a:spcAft>
                <a:spcPts val="1800"/>
              </a:spcAft>
              <a:buClr>
                <a:srgbClr val="4F91CD"/>
              </a:buClr>
              <a:buSzPct val="100000"/>
              <a:buFont typeface="Arial Narrow" panose="020B0606020202030204" pitchFamily="34" charset="0"/>
              <a:buChar char="–"/>
            </a:pPr>
            <a:r>
              <a:rPr lang="en-US" sz="2200" dirty="0">
                <a:solidFill>
                  <a:srgbClr val="000000"/>
                </a:solidFill>
              </a:rPr>
              <a:t>Visual/reversal problems</a:t>
            </a:r>
          </a:p>
          <a:p>
            <a:pPr marL="731520" lvl="1" indent="-274320" defTabSz="914400" fontAlgn="base">
              <a:spcBef>
                <a:spcPct val="0"/>
              </a:spcBef>
              <a:spcAft>
                <a:spcPts val="1800"/>
              </a:spcAft>
              <a:buClr>
                <a:srgbClr val="4F91CD"/>
              </a:buClr>
              <a:buSzPct val="100000"/>
              <a:buFont typeface="Arial Narrow" panose="020B0606020202030204" pitchFamily="34" charset="0"/>
              <a:buChar char="–"/>
            </a:pPr>
            <a:r>
              <a:rPr lang="en-US" sz="2200" dirty="0">
                <a:solidFill>
                  <a:srgbClr val="000000"/>
                </a:solidFill>
              </a:rPr>
              <a:t>Auditory skills/sound discrimination</a:t>
            </a:r>
          </a:p>
          <a:p>
            <a:pPr marL="731520" lvl="1" indent="-274320" defTabSz="914400" fontAlgn="base">
              <a:spcBef>
                <a:spcPct val="0"/>
              </a:spcBef>
              <a:spcAft>
                <a:spcPts val="1800"/>
              </a:spcAft>
              <a:buClr>
                <a:srgbClr val="4F91CD"/>
              </a:buClr>
              <a:buSzPct val="100000"/>
              <a:buFont typeface="Arial Narrow" panose="020B0606020202030204" pitchFamily="34" charset="0"/>
              <a:buChar char="–"/>
            </a:pPr>
            <a:r>
              <a:rPr lang="en-US" sz="2200" dirty="0">
                <a:solidFill>
                  <a:srgbClr val="000000"/>
                </a:solidFill>
              </a:rPr>
              <a:t>Beginning comprehension skills</a:t>
            </a:r>
          </a:p>
          <a:p>
            <a:pPr marL="731520" lvl="1" indent="-274320" defTabSz="914400" fontAlgn="base">
              <a:spcBef>
                <a:spcPct val="0"/>
              </a:spcBef>
              <a:spcAft>
                <a:spcPts val="1800"/>
              </a:spcAft>
              <a:buClr>
                <a:srgbClr val="4F91CD"/>
              </a:buClr>
              <a:buSzPct val="100000"/>
              <a:buFont typeface="Arial Narrow" panose="020B0606020202030204" pitchFamily="34" charset="0"/>
              <a:buChar char="–"/>
            </a:pPr>
            <a:r>
              <a:rPr lang="en-US" sz="2200" dirty="0">
                <a:solidFill>
                  <a:srgbClr val="000000"/>
                </a:solidFill>
              </a:rPr>
              <a:t>Beginning mathematics application skills</a:t>
            </a:r>
          </a:p>
          <a:p>
            <a:pPr marL="731520" lvl="1" indent="-274320" defTabSz="914400" fontAlgn="base">
              <a:spcBef>
                <a:spcPct val="0"/>
              </a:spcBef>
              <a:spcAft>
                <a:spcPts val="1800"/>
              </a:spcAft>
              <a:buClr>
                <a:srgbClr val="4F91CD"/>
              </a:buClr>
              <a:buSzPct val="100000"/>
              <a:buFont typeface="Arial Narrow" panose="020B0606020202030204" pitchFamily="34" charset="0"/>
              <a:buChar char="–"/>
            </a:pPr>
            <a:r>
              <a:rPr lang="en-US" sz="2200" dirty="0">
                <a:solidFill>
                  <a:srgbClr val="000000"/>
                </a:solidFill>
              </a:rPr>
              <a:t>Beginning grammar, capitalization, punctuation, and spelling skills</a:t>
            </a:r>
          </a:p>
          <a:p>
            <a:pPr marL="731520" lvl="1" indent="-274320" defTabSz="914400" fontAlgn="base">
              <a:spcBef>
                <a:spcPct val="0"/>
              </a:spcBef>
              <a:spcAft>
                <a:spcPts val="1800"/>
              </a:spcAft>
              <a:buClr>
                <a:srgbClr val="4F91CD"/>
              </a:buClr>
              <a:buSzPct val="100000"/>
              <a:buFont typeface="Arial Narrow" panose="020B0606020202030204" pitchFamily="34" charset="0"/>
              <a:buChar char="–"/>
            </a:pPr>
            <a:r>
              <a:rPr lang="en-US" sz="2200" dirty="0">
                <a:solidFill>
                  <a:srgbClr val="000000"/>
                </a:solidFill>
              </a:rPr>
              <a:t>Vocabulary and word meaning</a:t>
            </a:r>
          </a:p>
          <a:p>
            <a:pPr marL="731520" lvl="1" indent="-274320" defTabSz="914400" fontAlgn="base">
              <a:spcBef>
                <a:spcPct val="0"/>
              </a:spcBef>
              <a:spcAft>
                <a:spcPts val="1800"/>
              </a:spcAft>
              <a:buClr>
                <a:srgbClr val="4F91CD"/>
              </a:buClr>
              <a:buSzPct val="100000"/>
              <a:buFont typeface="Arial Narrow" panose="020B0606020202030204" pitchFamily="34" charset="0"/>
              <a:buChar char="–"/>
            </a:pPr>
            <a:r>
              <a:rPr lang="en-US" sz="2200" dirty="0">
                <a:solidFill>
                  <a:srgbClr val="000000"/>
                </a:solidFill>
              </a:rPr>
              <a:t>Beginning reading skills</a:t>
            </a:r>
          </a:p>
        </p:txBody>
      </p:sp>
      <p:sp>
        <p:nvSpPr>
          <p:cNvPr id="5" name="Slide Number Placeholder 6"/>
          <p:cNvSpPr txBox="1">
            <a:spLocks/>
          </p:cNvSpPr>
          <p:nvPr/>
        </p:nvSpPr>
        <p:spPr>
          <a:xfrm>
            <a:off x="9911751" y="6521517"/>
            <a:ext cx="657225" cy="266700"/>
          </a:xfrm>
          <a:prstGeom prst="rect">
            <a:avLst/>
          </a:prstGeom>
          <a:ln/>
        </p:spPr>
        <p:txBody>
          <a:bodyPr/>
          <a:lstStyle>
            <a:defPPr>
              <a:defRPr lang="en-US"/>
            </a:defPPr>
            <a:lvl1pPr algn="ctr" rtl="0" fontAlgn="base">
              <a:spcBef>
                <a:spcPct val="0"/>
              </a:spcBef>
              <a:spcAft>
                <a:spcPct val="0"/>
              </a:spcAft>
              <a:defRPr sz="1200" b="1" kern="1200">
                <a:solidFill>
                  <a:schemeClr val="bg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defTabSz="914400">
              <a:defRPr/>
            </a:pPr>
            <a:fld id="{5C85FF15-2366-464F-A9D7-3AA477A532F5}" type="slidenum">
              <a:rPr lang="en-US">
                <a:solidFill>
                  <a:srgbClr val="000000"/>
                </a:solidFill>
              </a:rPr>
              <a:pPr defTabSz="914400">
                <a:defRPr/>
              </a:pPr>
              <a:t>24</a:t>
            </a:fld>
            <a:endParaRPr lang="en-US" dirty="0">
              <a:solidFill>
                <a:srgbClr val="000000"/>
              </a:solidFill>
            </a:endParaRPr>
          </a:p>
        </p:txBody>
      </p:sp>
    </p:spTree>
    <p:extLst>
      <p:ext uri="{BB962C8B-B14F-4D97-AF65-F5344CB8AC3E}">
        <p14:creationId xmlns:p14="http://schemas.microsoft.com/office/powerpoint/2010/main" val="25840418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22174" y="457200"/>
            <a:ext cx="8082948" cy="533400"/>
          </a:xfrm>
        </p:spPr>
        <p:txBody>
          <a:bodyPr vert="horz" lIns="91440" tIns="45720" rIns="91440" bIns="45720" rtlCol="0" anchor="ctr">
            <a:noAutofit/>
          </a:bodyPr>
          <a:lstStyle/>
          <a:p>
            <a:r>
              <a:rPr lang="en-US" b="1" dirty="0">
                <a:solidFill>
                  <a:srgbClr val="03397B"/>
                </a:solidFill>
                <a:latin typeface="Garamond" panose="02020404030301010803" pitchFamily="18" charset="0"/>
              </a:rPr>
              <a:t>TABE 11&amp;12: Levels E/M/D/A Reading </a:t>
            </a:r>
          </a:p>
        </p:txBody>
      </p:sp>
      <p:sp>
        <p:nvSpPr>
          <p:cNvPr id="4" name="Rectangle 4"/>
          <p:cNvSpPr>
            <a:spLocks noChangeArrowheads="1"/>
          </p:cNvSpPr>
          <p:nvPr/>
        </p:nvSpPr>
        <p:spPr bwMode="auto">
          <a:xfrm>
            <a:off x="2215548" y="1553332"/>
            <a:ext cx="7696200" cy="4847469"/>
          </a:xfrm>
          <a:prstGeom prst="rect">
            <a:avLst/>
          </a:prstGeom>
          <a:noFill/>
          <a:ln w="9525">
            <a:noFill/>
            <a:miter lim="800000"/>
            <a:headEnd/>
            <a:tailEnd/>
          </a:ln>
        </p:spPr>
        <p:txBody>
          <a:bodyPr wrap="square" lIns="91429" tIns="45714" rIns="91429" bIns="45714">
            <a:spAutoFit/>
          </a:bodyPr>
          <a:lstStyle/>
          <a:p>
            <a:pPr marL="365760" lvl="1" indent="-365760" defTabSz="914400" fontAlgn="base">
              <a:spcBef>
                <a:spcPct val="0"/>
              </a:spcBef>
              <a:spcAft>
                <a:spcPts val="1800"/>
              </a:spcAft>
              <a:buClr>
                <a:srgbClr val="4F91CD"/>
              </a:buClr>
              <a:buSzPct val="85000"/>
              <a:buFont typeface="Wingdings" pitchFamily="2" charset="2"/>
              <a:buChar char="n"/>
            </a:pPr>
            <a:r>
              <a:rPr lang="en-US" sz="2400" dirty="0">
                <a:solidFill>
                  <a:srgbClr val="000000"/>
                </a:solidFill>
                <a:latin typeface="Arial Narrow" pitchFamily="34" charset="0"/>
              </a:rPr>
              <a:t>TABE 11&amp;12 Reading content reflects mature, life- and work-related situations and highlights overlapping objectives, from word-meaning skills to critical-thinking skills</a:t>
            </a:r>
          </a:p>
          <a:p>
            <a:pPr marL="731520" lvl="1" indent="-274320" defTabSz="914400" fontAlgn="base">
              <a:spcBef>
                <a:spcPct val="0"/>
              </a:spcBef>
              <a:spcAft>
                <a:spcPts val="1800"/>
              </a:spcAft>
              <a:buClr>
                <a:srgbClr val="4F91CD"/>
              </a:buClr>
              <a:buSzPct val="100000"/>
              <a:buFont typeface="Arial Narrow" panose="020B0606020202030204" pitchFamily="34" charset="0"/>
              <a:buChar char="–"/>
            </a:pPr>
            <a:r>
              <a:rPr lang="en-US" sz="2400" dirty="0">
                <a:solidFill>
                  <a:srgbClr val="000000"/>
                </a:solidFill>
                <a:latin typeface="Arial Narrow" pitchFamily="34" charset="0"/>
              </a:rPr>
              <a:t>These are measured using texts and forms familiar to everyday adult lives, as well as through excerpts that reflect our cultural diversity</a:t>
            </a:r>
          </a:p>
          <a:p>
            <a:pPr marL="731520" lvl="1" indent="-274320" defTabSz="914400" fontAlgn="base">
              <a:spcBef>
                <a:spcPct val="0"/>
              </a:spcBef>
              <a:spcAft>
                <a:spcPts val="1800"/>
              </a:spcAft>
              <a:buClr>
                <a:srgbClr val="4F91CD"/>
              </a:buClr>
              <a:buSzPct val="100000"/>
              <a:buFont typeface="Arial Narrow" panose="020B0606020202030204" pitchFamily="34" charset="0"/>
              <a:buChar char="–"/>
            </a:pPr>
            <a:r>
              <a:rPr lang="en-US" sz="2400" dirty="0">
                <a:solidFill>
                  <a:srgbClr val="000000"/>
                </a:solidFill>
                <a:latin typeface="Arial Narrow" pitchFamily="34" charset="0"/>
              </a:rPr>
              <a:t>Based on OCTAE CCR standards focused largely on informational texts (e.g. research, scientific, historical information)</a:t>
            </a:r>
          </a:p>
          <a:p>
            <a:pPr marL="731520" lvl="1" indent="-274320" defTabSz="914400" fontAlgn="base">
              <a:spcBef>
                <a:spcPct val="0"/>
              </a:spcBef>
              <a:spcAft>
                <a:spcPts val="1800"/>
              </a:spcAft>
              <a:buClr>
                <a:srgbClr val="4F91CD"/>
              </a:buClr>
              <a:buSzPct val="100000"/>
              <a:buFont typeface="Arial Narrow" panose="020B0606020202030204" pitchFamily="34" charset="0"/>
              <a:buChar char="–"/>
            </a:pPr>
            <a:r>
              <a:rPr lang="en-US" sz="2400" dirty="0">
                <a:solidFill>
                  <a:srgbClr val="000000"/>
                </a:solidFill>
                <a:latin typeface="Arial Narrow" pitchFamily="34" charset="0"/>
              </a:rPr>
              <a:t>The previous focus on literary text (e.g. fiction, memoir, poetry) is significantly decreased</a:t>
            </a:r>
          </a:p>
        </p:txBody>
      </p:sp>
      <p:sp>
        <p:nvSpPr>
          <p:cNvPr id="5" name="Slide Number Placeholder 6"/>
          <p:cNvSpPr txBox="1">
            <a:spLocks/>
          </p:cNvSpPr>
          <p:nvPr/>
        </p:nvSpPr>
        <p:spPr>
          <a:xfrm>
            <a:off x="9911751" y="6521517"/>
            <a:ext cx="657225" cy="266700"/>
          </a:xfrm>
          <a:prstGeom prst="rect">
            <a:avLst/>
          </a:prstGeom>
          <a:ln/>
        </p:spPr>
        <p:txBody>
          <a:bodyPr/>
          <a:lstStyle>
            <a:defPPr>
              <a:defRPr lang="en-US"/>
            </a:defPPr>
            <a:lvl1pPr algn="ctr" rtl="0" fontAlgn="base">
              <a:spcBef>
                <a:spcPct val="0"/>
              </a:spcBef>
              <a:spcAft>
                <a:spcPct val="0"/>
              </a:spcAft>
              <a:defRPr sz="1200" b="1" kern="1200">
                <a:solidFill>
                  <a:schemeClr val="bg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defTabSz="914400">
              <a:defRPr/>
            </a:pPr>
            <a:fld id="{5C85FF15-2366-464F-A9D7-3AA477A532F5}" type="slidenum">
              <a:rPr lang="en-US">
                <a:solidFill>
                  <a:srgbClr val="000000"/>
                </a:solidFill>
              </a:rPr>
              <a:pPr defTabSz="914400">
                <a:defRPr/>
              </a:pPr>
              <a:t>25</a:t>
            </a:fld>
            <a:endParaRPr lang="en-US" dirty="0">
              <a:solidFill>
                <a:srgbClr val="000000"/>
              </a:solidFill>
            </a:endParaRPr>
          </a:p>
        </p:txBody>
      </p:sp>
    </p:spTree>
    <p:extLst>
      <p:ext uri="{BB962C8B-B14F-4D97-AF65-F5344CB8AC3E}">
        <p14:creationId xmlns:p14="http://schemas.microsoft.com/office/powerpoint/2010/main" val="38328436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47446" y="533400"/>
            <a:ext cx="7162800" cy="457200"/>
          </a:xfrm>
        </p:spPr>
        <p:txBody>
          <a:bodyPr>
            <a:noAutofit/>
          </a:bodyPr>
          <a:lstStyle/>
          <a:p>
            <a:r>
              <a:rPr lang="en-US" b="1" dirty="0">
                <a:solidFill>
                  <a:srgbClr val="03397B"/>
                </a:solidFill>
                <a:latin typeface="Garamond" panose="02020404030301010803" pitchFamily="18" charset="0"/>
              </a:rPr>
              <a:t>TABE 11&amp;12: Levels E/M/D/A Mathematics </a:t>
            </a:r>
          </a:p>
        </p:txBody>
      </p:sp>
      <p:sp>
        <p:nvSpPr>
          <p:cNvPr id="4" name="Rectangle 4"/>
          <p:cNvSpPr>
            <a:spLocks noChangeArrowheads="1"/>
          </p:cNvSpPr>
          <p:nvPr/>
        </p:nvSpPr>
        <p:spPr bwMode="auto">
          <a:xfrm>
            <a:off x="2215548" y="1752603"/>
            <a:ext cx="7696200" cy="4478137"/>
          </a:xfrm>
          <a:prstGeom prst="rect">
            <a:avLst/>
          </a:prstGeom>
          <a:noFill/>
          <a:ln w="9525">
            <a:noFill/>
            <a:miter lim="800000"/>
            <a:headEnd/>
            <a:tailEnd/>
          </a:ln>
        </p:spPr>
        <p:txBody>
          <a:bodyPr wrap="square" lIns="91429" tIns="45714" rIns="91429" bIns="45714">
            <a:spAutoFit/>
          </a:bodyPr>
          <a:lstStyle/>
          <a:p>
            <a:pPr marL="365760" lvl="1" indent="-365760" defTabSz="914400" fontAlgn="base">
              <a:spcBef>
                <a:spcPct val="0"/>
              </a:spcBef>
              <a:spcAft>
                <a:spcPts val="1800"/>
              </a:spcAft>
              <a:buClr>
                <a:srgbClr val="4F91CD"/>
              </a:buClr>
              <a:buSzPct val="85000"/>
              <a:buFont typeface="Wingdings" pitchFamily="2" charset="2"/>
              <a:buChar char="n"/>
            </a:pPr>
            <a:r>
              <a:rPr lang="en-US" sz="2400" dirty="0">
                <a:solidFill>
                  <a:srgbClr val="000000"/>
                </a:solidFill>
                <a:latin typeface="Arial Narrow" pitchFamily="34" charset="0"/>
              </a:rPr>
              <a:t>TABE 11&amp;12 Mathematics reflects math application, particularly routine tasks such as estimating quantities and making computations involving time, distance, weight, etc.</a:t>
            </a:r>
          </a:p>
          <a:p>
            <a:pPr marL="731520" lvl="1" indent="-274320" defTabSz="914400" fontAlgn="base">
              <a:spcBef>
                <a:spcPct val="0"/>
              </a:spcBef>
              <a:spcAft>
                <a:spcPts val="1800"/>
              </a:spcAft>
              <a:buClr>
                <a:srgbClr val="4F91CD"/>
              </a:buClr>
              <a:buSzPct val="100000"/>
              <a:buFont typeface="Arial Narrow" panose="020B0606020202030204" pitchFamily="34" charset="0"/>
              <a:buChar char="–"/>
            </a:pPr>
            <a:r>
              <a:rPr lang="en-US" sz="2400" dirty="0">
                <a:solidFill>
                  <a:srgbClr val="000000"/>
                </a:solidFill>
                <a:latin typeface="Arial Narrow" pitchFamily="34" charset="0"/>
              </a:rPr>
              <a:t>Standards have more emphasis on applied versus computation skills</a:t>
            </a:r>
          </a:p>
          <a:p>
            <a:pPr marL="731520" lvl="1" indent="-274320" defTabSz="914400" fontAlgn="base">
              <a:spcBef>
                <a:spcPct val="0"/>
              </a:spcBef>
              <a:spcAft>
                <a:spcPts val="1800"/>
              </a:spcAft>
              <a:buClr>
                <a:srgbClr val="4F91CD"/>
              </a:buClr>
              <a:buSzPct val="100000"/>
              <a:buFont typeface="Arial Narrow" panose="020B0606020202030204" pitchFamily="34" charset="0"/>
              <a:buChar char="–"/>
            </a:pPr>
            <a:r>
              <a:rPr lang="en-US" sz="2400" dirty="0">
                <a:solidFill>
                  <a:srgbClr val="000000"/>
                </a:solidFill>
                <a:latin typeface="Arial Narrow" pitchFamily="34" charset="0"/>
              </a:rPr>
              <a:t>Item sets are integrated by mathematical contexts appropriate for adults</a:t>
            </a:r>
          </a:p>
          <a:p>
            <a:pPr marL="731520" lvl="1" indent="-274320" defTabSz="914400" fontAlgn="base">
              <a:spcBef>
                <a:spcPct val="0"/>
              </a:spcBef>
              <a:spcAft>
                <a:spcPts val="1800"/>
              </a:spcAft>
              <a:buClr>
                <a:srgbClr val="4F91CD"/>
              </a:buClr>
              <a:buSzPct val="100000"/>
              <a:buFont typeface="Arial Narrow" panose="020B0606020202030204" pitchFamily="34" charset="0"/>
              <a:buChar char="–"/>
            </a:pPr>
            <a:r>
              <a:rPr lang="en-US" sz="2400" dirty="0">
                <a:solidFill>
                  <a:srgbClr val="000000"/>
                </a:solidFill>
                <a:latin typeface="Arial Narrow" pitchFamily="34" charset="0"/>
              </a:rPr>
              <a:t>The objective distribution at Level A is very closely aligned with the content distribution of the TASC/HSE Mathematics test</a:t>
            </a:r>
          </a:p>
        </p:txBody>
      </p:sp>
      <p:sp>
        <p:nvSpPr>
          <p:cNvPr id="5" name="Slide Number Placeholder 6"/>
          <p:cNvSpPr txBox="1">
            <a:spLocks/>
          </p:cNvSpPr>
          <p:nvPr/>
        </p:nvSpPr>
        <p:spPr>
          <a:xfrm>
            <a:off x="9911751" y="6521517"/>
            <a:ext cx="657225" cy="266700"/>
          </a:xfrm>
          <a:prstGeom prst="rect">
            <a:avLst/>
          </a:prstGeom>
          <a:ln/>
        </p:spPr>
        <p:txBody>
          <a:bodyPr/>
          <a:lstStyle>
            <a:defPPr>
              <a:defRPr lang="en-US"/>
            </a:defPPr>
            <a:lvl1pPr algn="ctr" rtl="0" fontAlgn="base">
              <a:spcBef>
                <a:spcPct val="0"/>
              </a:spcBef>
              <a:spcAft>
                <a:spcPct val="0"/>
              </a:spcAft>
              <a:defRPr sz="1200" b="1" kern="1200">
                <a:solidFill>
                  <a:schemeClr val="bg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defTabSz="914400">
              <a:defRPr/>
            </a:pPr>
            <a:fld id="{5C85FF15-2366-464F-A9D7-3AA477A532F5}" type="slidenum">
              <a:rPr lang="en-US">
                <a:solidFill>
                  <a:srgbClr val="000000"/>
                </a:solidFill>
              </a:rPr>
              <a:pPr defTabSz="914400">
                <a:defRPr/>
              </a:pPr>
              <a:t>26</a:t>
            </a:fld>
            <a:endParaRPr lang="en-US" dirty="0">
              <a:solidFill>
                <a:srgbClr val="000000"/>
              </a:solidFill>
            </a:endParaRPr>
          </a:p>
        </p:txBody>
      </p:sp>
    </p:spTree>
    <p:extLst>
      <p:ext uri="{BB962C8B-B14F-4D97-AF65-F5344CB8AC3E}">
        <p14:creationId xmlns:p14="http://schemas.microsoft.com/office/powerpoint/2010/main" val="41429187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81200" y="304800"/>
            <a:ext cx="7930550" cy="914400"/>
          </a:xfrm>
        </p:spPr>
        <p:txBody>
          <a:bodyPr vert="horz" lIns="91440" tIns="45720" rIns="91440" bIns="45720" rtlCol="0" anchor="ctr">
            <a:noAutofit/>
          </a:bodyPr>
          <a:lstStyle/>
          <a:p>
            <a:r>
              <a:rPr lang="en-US" b="1" dirty="0">
                <a:solidFill>
                  <a:srgbClr val="03397B"/>
                </a:solidFill>
                <a:latin typeface="Garamond" panose="02020404030301010803" pitchFamily="18" charset="0"/>
              </a:rPr>
              <a:t>TABE 11&amp;12: Levels E/M/D/A Language </a:t>
            </a:r>
          </a:p>
        </p:txBody>
      </p:sp>
      <p:sp>
        <p:nvSpPr>
          <p:cNvPr id="4" name="Rectangle 4"/>
          <p:cNvSpPr>
            <a:spLocks noChangeArrowheads="1"/>
          </p:cNvSpPr>
          <p:nvPr/>
        </p:nvSpPr>
        <p:spPr bwMode="auto">
          <a:xfrm>
            <a:off x="1981200" y="1828803"/>
            <a:ext cx="8147652" cy="3877973"/>
          </a:xfrm>
          <a:prstGeom prst="rect">
            <a:avLst/>
          </a:prstGeom>
          <a:noFill/>
          <a:ln w="9525">
            <a:noFill/>
            <a:miter lim="800000"/>
            <a:headEnd/>
            <a:tailEnd/>
          </a:ln>
        </p:spPr>
        <p:txBody>
          <a:bodyPr wrap="square" lIns="91429" tIns="45714" rIns="91429" bIns="45714">
            <a:spAutoFit/>
          </a:bodyPr>
          <a:lstStyle/>
          <a:p>
            <a:pPr marL="365760" lvl="1" indent="-365760" defTabSz="914400" fontAlgn="base">
              <a:spcBef>
                <a:spcPct val="0"/>
              </a:spcBef>
              <a:spcAft>
                <a:spcPts val="1800"/>
              </a:spcAft>
              <a:buClr>
                <a:srgbClr val="4F91CD"/>
              </a:buClr>
              <a:buSzPct val="85000"/>
              <a:buFont typeface="Wingdings" pitchFamily="2" charset="2"/>
              <a:buChar char="n"/>
            </a:pPr>
            <a:r>
              <a:rPr lang="en-US" sz="2400" dirty="0">
                <a:solidFill>
                  <a:srgbClr val="000000"/>
                </a:solidFill>
                <a:latin typeface="Arial Narrow" pitchFamily="34" charset="0"/>
              </a:rPr>
              <a:t>The goal of adult language instruction is to build communication skills necessary for functioning effectively on the job and in daily life </a:t>
            </a:r>
          </a:p>
          <a:p>
            <a:pPr marL="731520" lvl="1" indent="-274320" defTabSz="914400" fontAlgn="base">
              <a:spcBef>
                <a:spcPct val="0"/>
              </a:spcBef>
              <a:spcAft>
                <a:spcPts val="1800"/>
              </a:spcAft>
              <a:buClr>
                <a:srgbClr val="4F91CD"/>
              </a:buClr>
              <a:buSzPct val="100000"/>
              <a:buFont typeface="Arial Narrow" panose="020B0606020202030204" pitchFamily="34" charset="0"/>
              <a:buChar char="–"/>
            </a:pPr>
            <a:r>
              <a:rPr lang="en-US" sz="2400" dirty="0">
                <a:solidFill>
                  <a:srgbClr val="000000"/>
                </a:solidFill>
                <a:latin typeface="Arial Narrow" pitchFamily="34" charset="0"/>
              </a:rPr>
              <a:t>TABE Language assesses skills in grammar, usage, mechanics, sentence formation, and paragraph development. Understanding of word meaning and relationships, context, spelling, capitalization and punctuation in sentences, phrases, and clauses is included</a:t>
            </a:r>
          </a:p>
          <a:p>
            <a:pPr marL="731520" lvl="1" indent="-274320" defTabSz="914400" fontAlgn="base">
              <a:spcBef>
                <a:spcPct val="0"/>
              </a:spcBef>
              <a:spcAft>
                <a:spcPts val="1800"/>
              </a:spcAft>
              <a:buClr>
                <a:srgbClr val="4F91CD"/>
              </a:buClr>
              <a:buSzPct val="100000"/>
              <a:buFont typeface="Arial Narrow" panose="020B0606020202030204" pitchFamily="34" charset="0"/>
              <a:buChar char="–"/>
            </a:pPr>
            <a:r>
              <a:rPr lang="en-US" sz="2400" dirty="0">
                <a:solidFill>
                  <a:srgbClr val="000000"/>
                </a:solidFill>
                <a:latin typeface="Arial Narrow" pitchFamily="34" charset="0"/>
              </a:rPr>
              <a:t>Items are presented in meaningful contexts that reflect the writing process as it is applied in life</a:t>
            </a:r>
          </a:p>
        </p:txBody>
      </p:sp>
      <p:sp>
        <p:nvSpPr>
          <p:cNvPr id="5" name="Slide Number Placeholder 6"/>
          <p:cNvSpPr txBox="1">
            <a:spLocks/>
          </p:cNvSpPr>
          <p:nvPr/>
        </p:nvSpPr>
        <p:spPr>
          <a:xfrm>
            <a:off x="9911751" y="6521517"/>
            <a:ext cx="657225" cy="266700"/>
          </a:xfrm>
          <a:prstGeom prst="rect">
            <a:avLst/>
          </a:prstGeom>
          <a:ln/>
        </p:spPr>
        <p:txBody>
          <a:bodyPr/>
          <a:lstStyle>
            <a:defPPr>
              <a:defRPr lang="en-US"/>
            </a:defPPr>
            <a:lvl1pPr algn="ctr" rtl="0" fontAlgn="base">
              <a:spcBef>
                <a:spcPct val="0"/>
              </a:spcBef>
              <a:spcAft>
                <a:spcPct val="0"/>
              </a:spcAft>
              <a:defRPr sz="1200" b="1" kern="1200">
                <a:solidFill>
                  <a:schemeClr val="bg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defTabSz="914400">
              <a:defRPr/>
            </a:pPr>
            <a:fld id="{5C85FF15-2366-464F-A9D7-3AA477A532F5}" type="slidenum">
              <a:rPr lang="en-US">
                <a:solidFill>
                  <a:srgbClr val="000000"/>
                </a:solidFill>
              </a:rPr>
              <a:pPr defTabSz="914400">
                <a:defRPr/>
              </a:pPr>
              <a:t>27</a:t>
            </a:fld>
            <a:endParaRPr lang="en-US" dirty="0">
              <a:solidFill>
                <a:srgbClr val="000000"/>
              </a:solidFill>
            </a:endParaRPr>
          </a:p>
        </p:txBody>
      </p:sp>
    </p:spTree>
    <p:extLst>
      <p:ext uri="{BB962C8B-B14F-4D97-AF65-F5344CB8AC3E}">
        <p14:creationId xmlns:p14="http://schemas.microsoft.com/office/powerpoint/2010/main" val="17311109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1"/>
          <p:cNvSpPr>
            <a:spLocks noGrp="1"/>
          </p:cNvSpPr>
          <p:nvPr>
            <p:ph type="title"/>
          </p:nvPr>
        </p:nvSpPr>
        <p:spPr>
          <a:xfrm>
            <a:off x="1963616" y="457200"/>
            <a:ext cx="6723184" cy="533400"/>
          </a:xfrm>
        </p:spPr>
        <p:txBody>
          <a:bodyPr>
            <a:noAutofit/>
          </a:bodyPr>
          <a:lstStyle/>
          <a:p>
            <a:r>
              <a:rPr lang="en-US" b="1" dirty="0">
                <a:solidFill>
                  <a:srgbClr val="03397B"/>
                </a:solidFill>
                <a:latin typeface="Garamond" panose="02020404030301010803" pitchFamily="18" charset="0"/>
              </a:rPr>
              <a:t>Example of how CCRS changes test items</a:t>
            </a:r>
          </a:p>
        </p:txBody>
      </p:sp>
      <p:sp>
        <p:nvSpPr>
          <p:cNvPr id="17" name="Content Placeholder 16"/>
          <p:cNvSpPr>
            <a:spLocks noGrp="1"/>
          </p:cNvSpPr>
          <p:nvPr>
            <p:ph idx="1"/>
          </p:nvPr>
        </p:nvSpPr>
        <p:spPr>
          <a:xfrm>
            <a:off x="1866900" y="1714500"/>
            <a:ext cx="8359346" cy="3634740"/>
          </a:xfrm>
        </p:spPr>
        <p:txBody>
          <a:bodyPr numCol="2">
            <a:noAutofit/>
          </a:bodyPr>
          <a:lstStyle/>
          <a:p>
            <a:pPr marL="214313" indent="-214313">
              <a:buFont typeface="Arial" panose="020B0604020202020204" pitchFamily="34" charset="0"/>
              <a:buChar char="•"/>
            </a:pPr>
            <a:endParaRPr lang="en-US" dirty="0"/>
          </a:p>
          <a:p>
            <a:pPr marL="214313" indent="-214313">
              <a:buFont typeface="Arial" panose="020B0604020202020204" pitchFamily="34" charset="0"/>
              <a:buChar char="•"/>
            </a:pPr>
            <a:endParaRPr lang="en-US" dirty="0"/>
          </a:p>
        </p:txBody>
      </p:sp>
      <p:sp>
        <p:nvSpPr>
          <p:cNvPr id="3" name="Slide Number Placeholder 2"/>
          <p:cNvSpPr>
            <a:spLocks noGrp="1"/>
          </p:cNvSpPr>
          <p:nvPr>
            <p:ph type="sldNum" sz="quarter" idx="12"/>
          </p:nvPr>
        </p:nvSpPr>
        <p:spPr/>
        <p:txBody>
          <a:bodyPr/>
          <a:lstStyle/>
          <a:p>
            <a:fld id="{F3477EC8-074D-41C4-94AE-E9EA7CEEA348}" type="slidenum">
              <a:rPr lang="en-US" smtClean="0">
                <a:solidFill>
                  <a:prstClr val="black"/>
                </a:solidFill>
              </a:rPr>
              <a:pPr/>
              <a:t>28</a:t>
            </a:fld>
            <a:endParaRPr lang="en-US" dirty="0">
              <a:solidFill>
                <a:prstClr val="black"/>
              </a:solidFill>
            </a:endParaRPr>
          </a:p>
        </p:txBody>
      </p:sp>
      <p:pic>
        <p:nvPicPr>
          <p:cNvPr id="2" name="Picture 1"/>
          <p:cNvPicPr>
            <a:picLocks noChangeAspect="1"/>
          </p:cNvPicPr>
          <p:nvPr/>
        </p:nvPicPr>
        <p:blipFill rotWithShape="1">
          <a:blip r:embed="rId3"/>
          <a:srcRect t="9089" r="37390" b="6083"/>
          <a:stretch/>
        </p:blipFill>
        <p:spPr>
          <a:xfrm>
            <a:off x="1556658" y="1091813"/>
            <a:ext cx="4588571" cy="5428731"/>
          </a:xfrm>
          <a:prstGeom prst="rect">
            <a:avLst/>
          </a:prstGeom>
          <a:ln w="38100">
            <a:solidFill>
              <a:srgbClr val="319EFF"/>
            </a:solidFill>
          </a:ln>
        </p:spPr>
      </p:pic>
      <p:pic>
        <p:nvPicPr>
          <p:cNvPr id="5" name="Picture 4"/>
          <p:cNvPicPr>
            <a:picLocks noChangeAspect="1"/>
          </p:cNvPicPr>
          <p:nvPr/>
        </p:nvPicPr>
        <p:blipFill>
          <a:blip r:embed="rId4"/>
          <a:stretch>
            <a:fillRect/>
          </a:stretch>
        </p:blipFill>
        <p:spPr>
          <a:xfrm>
            <a:off x="6280175" y="1066800"/>
            <a:ext cx="4256314" cy="5486400"/>
          </a:xfrm>
          <a:prstGeom prst="rect">
            <a:avLst/>
          </a:prstGeom>
          <a:ln w="38100">
            <a:solidFill>
              <a:srgbClr val="7030A0"/>
            </a:solidFill>
          </a:ln>
        </p:spPr>
      </p:pic>
    </p:spTree>
    <p:extLst>
      <p:ext uri="{BB962C8B-B14F-4D97-AF65-F5344CB8AC3E}">
        <p14:creationId xmlns:p14="http://schemas.microsoft.com/office/powerpoint/2010/main" val="269368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3801721" y="4114800"/>
            <a:ext cx="6705600" cy="2438400"/>
          </a:xfrm>
          <a:prstGeom prst="rect">
            <a:avLst/>
          </a:prstGeom>
        </p:spPr>
        <p:txBody>
          <a:bodyPr/>
          <a:lstStyle>
            <a:lvl1pPr algn="l">
              <a:defRPr sz="3600" b="1">
                <a:solidFill>
                  <a:srgbClr val="022F65"/>
                </a:solidFill>
                <a:latin typeface="Garamond"/>
                <a:cs typeface="Garamond"/>
              </a:defRPr>
            </a:lvl1pPr>
          </a:lstStyle>
          <a:p>
            <a:pPr algn="ctr">
              <a:defRPr/>
            </a:pPr>
            <a:r>
              <a:rPr lang="en-US" dirty="0"/>
              <a:t>DRC INSIGHT Test Engine</a:t>
            </a:r>
            <a:br>
              <a:rPr lang="en-US" dirty="0"/>
            </a:br>
            <a:r>
              <a:rPr lang="en-US" kern="1200" dirty="0">
                <a:latin typeface="Garamond" panose="02020404030301010803" pitchFamily="18" charset="0"/>
              </a:rPr>
              <a:t/>
            </a:r>
            <a:br>
              <a:rPr lang="en-US" kern="1200" dirty="0">
                <a:latin typeface="Garamond" panose="02020404030301010803" pitchFamily="18" charset="0"/>
              </a:rPr>
            </a:br>
            <a:r>
              <a:rPr lang="en-US" sz="2800" dirty="0"/>
              <a:t/>
            </a:r>
            <a:br>
              <a:rPr lang="en-US" sz="2800" dirty="0"/>
            </a:br>
            <a:r>
              <a:rPr lang="en-US" sz="1800" dirty="0"/>
              <a:t/>
            </a:r>
            <a:br>
              <a:rPr lang="en-US" sz="1800" dirty="0"/>
            </a:br>
            <a:endParaRPr lang="en-US" sz="28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0" y="4225203"/>
            <a:ext cx="684392" cy="21387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5657020"/>
            <a:ext cx="2175734" cy="1181930"/>
          </a:xfrm>
          <a:prstGeom prst="rect">
            <a:avLst/>
          </a:prstGeom>
        </p:spPr>
      </p:pic>
    </p:spTree>
    <p:extLst>
      <p:ext uri="{BB962C8B-B14F-4D97-AF65-F5344CB8AC3E}">
        <p14:creationId xmlns:p14="http://schemas.microsoft.com/office/powerpoint/2010/main" val="36248426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890150" y="211898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0860" r="-257" b="25663"/>
          <a:stretch/>
        </p:blipFill>
        <p:spPr>
          <a:xfrm>
            <a:off x="9498233" y="5686049"/>
            <a:ext cx="2236571" cy="979431"/>
          </a:xfrm>
          <a:prstGeom prst="rect">
            <a:avLst/>
          </a:prstGeom>
        </p:spPr>
      </p:pic>
      <p:sp>
        <p:nvSpPr>
          <p:cNvPr id="10" name="Rectangle 9"/>
          <p:cNvSpPr/>
          <p:nvPr/>
        </p:nvSpPr>
        <p:spPr>
          <a:xfrm>
            <a:off x="2428046" y="887309"/>
            <a:ext cx="912925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cxnSp>
        <p:nvCxnSpPr>
          <p:cNvPr id="4" name="Straight Connector 3"/>
          <p:cNvCxnSpPr/>
          <p:nvPr/>
        </p:nvCxnSpPr>
        <p:spPr>
          <a:xfrm>
            <a:off x="4205653" y="2642202"/>
            <a:ext cx="0" cy="35335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urved Connector 17"/>
          <p:cNvCxnSpPr/>
          <p:nvPr/>
        </p:nvCxnSpPr>
        <p:spPr>
          <a:xfrm rot="10800000">
            <a:off x="1378858" y="348343"/>
            <a:ext cx="76253" cy="1270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45869" y="3283103"/>
            <a:ext cx="4096100" cy="1200329"/>
          </a:xfrm>
          <a:prstGeom prst="rect">
            <a:avLst/>
          </a:prstGeom>
          <a:noFill/>
        </p:spPr>
        <p:txBody>
          <a:bodyPr wrap="square" rtlCol="0">
            <a:spAutoFit/>
          </a:bodyPr>
          <a:lstStyle/>
          <a:p>
            <a:r>
              <a:rPr lang="en-US" dirty="0" smtClean="0">
                <a:solidFill>
                  <a:srgbClr val="FFC000"/>
                </a:solidFill>
                <a:latin typeface="Segoe Print" panose="02000600000000000000" pitchFamily="2" charset="0"/>
                <a:ea typeface="Calibri" panose="020F0502020204030204" pitchFamily="34" charset="0"/>
                <a:cs typeface="Times New Roman" panose="02020603050405020304" pitchFamily="18" charset="0"/>
              </a:rPr>
              <a:t>“He lacked self-confidence</a:t>
            </a:r>
            <a:r>
              <a:rPr lang="en-US" dirty="0">
                <a:solidFill>
                  <a:srgbClr val="FFC000"/>
                </a:solidFill>
                <a:latin typeface="Segoe Print" panose="02000600000000000000" pitchFamily="2" charset="0"/>
                <a:ea typeface="Calibri" panose="020F0502020204030204" pitchFamily="34" charset="0"/>
                <a:cs typeface="Times New Roman" panose="02020603050405020304" pitchFamily="18" charset="0"/>
              </a:rPr>
              <a:t>. </a:t>
            </a:r>
            <a:r>
              <a:rPr lang="en-US" dirty="0" smtClean="0">
                <a:solidFill>
                  <a:srgbClr val="FFC000"/>
                </a:solidFill>
                <a:latin typeface="Segoe Print" panose="02000600000000000000" pitchFamily="2" charset="0"/>
                <a:ea typeface="Calibri" panose="020F0502020204030204" pitchFamily="34" charset="0"/>
                <a:cs typeface="Times New Roman" panose="02020603050405020304" pitchFamily="18" charset="0"/>
              </a:rPr>
              <a:t>He wasn’t sure how long he would participate</a:t>
            </a:r>
            <a:r>
              <a:rPr lang="en-US" dirty="0">
                <a:solidFill>
                  <a:srgbClr val="FFC000"/>
                </a:solidFill>
                <a:latin typeface="Segoe Print" panose="02000600000000000000" pitchFamily="2" charset="0"/>
                <a:ea typeface="Calibri" panose="020F0502020204030204" pitchFamily="34" charset="0"/>
                <a:cs typeface="Times New Roman" panose="02020603050405020304" pitchFamily="18" charset="0"/>
              </a:rPr>
              <a:t>.” </a:t>
            </a:r>
            <a:r>
              <a:rPr lang="en-US" dirty="0" smtClean="0">
                <a:latin typeface="Segoe Print" panose="02000600000000000000" pitchFamily="2" charset="0"/>
                <a:ea typeface="Calibri" panose="020F0502020204030204" pitchFamily="34" charset="0"/>
                <a:cs typeface="Times New Roman" panose="02020603050405020304" pitchFamily="18" charset="0"/>
              </a:rPr>
              <a:t>Teacher Brandon Murphy</a:t>
            </a:r>
            <a:endParaRPr lang="en-US" dirty="0"/>
          </a:p>
        </p:txBody>
      </p:sp>
      <p:sp>
        <p:nvSpPr>
          <p:cNvPr id="21" name="Rounded Rectangle 20"/>
          <p:cNvSpPr/>
          <p:nvPr/>
        </p:nvSpPr>
        <p:spPr>
          <a:xfrm>
            <a:off x="267854" y="4586671"/>
            <a:ext cx="3643055" cy="20788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2060"/>
                </a:solidFill>
                <a:latin typeface="Segoe Print" panose="02000600000000000000" pitchFamily="2" charset="0"/>
              </a:rPr>
              <a:t>√ </a:t>
            </a:r>
            <a:r>
              <a:rPr lang="en-US" sz="2800" dirty="0" smtClean="0">
                <a:solidFill>
                  <a:srgbClr val="002060"/>
                </a:solidFill>
                <a:latin typeface="Segoe Print" panose="02000600000000000000" pitchFamily="2" charset="0"/>
              </a:rPr>
              <a:t>HSE Classes</a:t>
            </a:r>
            <a:endParaRPr lang="en-US" sz="2800" dirty="0">
              <a:solidFill>
                <a:srgbClr val="002060"/>
              </a:solidFill>
              <a:latin typeface="Segoe Print" panose="02000600000000000000" pitchFamily="2" charset="0"/>
            </a:endParaRPr>
          </a:p>
          <a:p>
            <a:r>
              <a:rPr lang="en-US" sz="2800" dirty="0">
                <a:solidFill>
                  <a:srgbClr val="002060"/>
                </a:solidFill>
                <a:latin typeface="Segoe Print" panose="02000600000000000000" pitchFamily="2" charset="0"/>
              </a:rPr>
              <a:t>√ Certification</a:t>
            </a:r>
          </a:p>
          <a:p>
            <a:r>
              <a:rPr lang="en-US" sz="2800" dirty="0">
                <a:solidFill>
                  <a:srgbClr val="002060"/>
                </a:solidFill>
                <a:latin typeface="Segoe Print" panose="02000600000000000000" pitchFamily="2" charset="0"/>
              </a:rPr>
              <a:t>√ </a:t>
            </a:r>
            <a:r>
              <a:rPr lang="en-US" sz="2800" dirty="0" smtClean="0">
                <a:solidFill>
                  <a:srgbClr val="002060"/>
                </a:solidFill>
                <a:latin typeface="Segoe Print" panose="02000600000000000000" pitchFamily="2" charset="0"/>
              </a:rPr>
              <a:t>CHEF</a:t>
            </a:r>
            <a:endParaRPr lang="en-US" sz="2800" dirty="0">
              <a:solidFill>
                <a:srgbClr val="002060"/>
              </a:solidFill>
              <a:latin typeface="Segoe Print" panose="02000600000000000000" pitchFamily="2" charset="0"/>
            </a:endParaRPr>
          </a:p>
          <a:p>
            <a:r>
              <a:rPr lang="en-US" sz="2800" b="1" dirty="0">
                <a:solidFill>
                  <a:srgbClr val="002060"/>
                </a:solidFill>
                <a:latin typeface="Segoe Print" panose="02000600000000000000" pitchFamily="2" charset="0"/>
              </a:rPr>
              <a:t>√ Employed</a:t>
            </a:r>
          </a:p>
        </p:txBody>
      </p:sp>
      <p:pic>
        <p:nvPicPr>
          <p:cNvPr id="22" name="Picture 21"/>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586418" y="5624026"/>
            <a:ext cx="1307656" cy="723570"/>
          </a:xfrm>
          <a:prstGeom prst="rect">
            <a:avLst/>
          </a:prstGeom>
        </p:spPr>
      </p:pic>
      <p:sp>
        <p:nvSpPr>
          <p:cNvPr id="23" name="TextBox 22"/>
          <p:cNvSpPr txBox="1"/>
          <p:nvPr/>
        </p:nvSpPr>
        <p:spPr>
          <a:xfrm>
            <a:off x="6603806" y="2305257"/>
            <a:ext cx="4810954" cy="206271"/>
          </a:xfrm>
          <a:prstGeom prst="rect">
            <a:avLst/>
          </a:prstGeom>
          <a:solidFill>
            <a:srgbClr val="FFC000"/>
          </a:solidFill>
        </p:spPr>
        <p:txBody>
          <a:bodyPr wrap="square" rtlCol="0">
            <a:spAutoFit/>
          </a:bodyPr>
          <a:lstStyle/>
          <a:p>
            <a:endParaRPr lang="en-US" dirty="0"/>
          </a:p>
        </p:txBody>
      </p:sp>
      <p:pic>
        <p:nvPicPr>
          <p:cNvPr id="15" name="Picture 14"/>
          <p:cNvPicPr/>
          <p:nvPr/>
        </p:nvPicPr>
        <p:blipFill rotWithShape="1">
          <a:blip r:embed="rId6">
            <a:extLst>
              <a:ext uri="{28A0092B-C50C-407E-A947-70E740481C1C}">
                <a14:useLocalDpi xmlns:a14="http://schemas.microsoft.com/office/drawing/2010/main" val="0"/>
              </a:ext>
            </a:extLst>
          </a:blip>
          <a:srcRect l="15274" t="6152" r="71046" b="63656"/>
          <a:stretch/>
        </p:blipFill>
        <p:spPr bwMode="auto">
          <a:xfrm>
            <a:off x="4588945" y="3451957"/>
            <a:ext cx="1335314" cy="1538514"/>
          </a:xfrm>
          <a:prstGeom prst="rect">
            <a:avLst/>
          </a:prstGeom>
          <a:noFill/>
          <a:ln>
            <a:solidFill>
              <a:schemeClr val="tx1"/>
            </a:solidFill>
          </a:ln>
          <a:extLst>
            <a:ext uri="{53640926-AAD7-44D8-BBD7-CCE9431645EC}">
              <a14:shadowObscured xmlns:a14="http://schemas.microsoft.com/office/drawing/2010/main"/>
            </a:ext>
          </a:extLst>
        </p:spPr>
      </p:pic>
      <p:sp>
        <p:nvSpPr>
          <p:cNvPr id="3" name="Rectangle 2"/>
          <p:cNvSpPr/>
          <p:nvPr/>
        </p:nvSpPr>
        <p:spPr>
          <a:xfrm>
            <a:off x="4469455" y="2642195"/>
            <a:ext cx="9593943" cy="646331"/>
          </a:xfrm>
          <a:prstGeom prst="rect">
            <a:avLst/>
          </a:prstGeom>
        </p:spPr>
        <p:txBody>
          <a:bodyPr wrap="square">
            <a:spAutoFit/>
          </a:bodyPr>
          <a:lstStyle/>
          <a:p>
            <a:r>
              <a:rPr lang="en-US" dirty="0" smtClean="0"/>
              <a:t>“</a:t>
            </a:r>
            <a:r>
              <a:rPr lang="en-US" sz="1750" dirty="0" smtClean="0"/>
              <a:t>And then all of a sudden, he wasn’t there. I basically shut down </a:t>
            </a:r>
            <a:endParaRPr lang="en-US" sz="1750" dirty="0"/>
          </a:p>
          <a:p>
            <a:r>
              <a:rPr lang="en-US" sz="1750" dirty="0"/>
              <a:t>and </a:t>
            </a:r>
            <a:r>
              <a:rPr lang="en-US" sz="1750" dirty="0" smtClean="0"/>
              <a:t>did some stupid stuff at my job </a:t>
            </a:r>
            <a:r>
              <a:rPr lang="en-US" sz="1750" i="1" dirty="0" smtClean="0"/>
              <a:t>and</a:t>
            </a:r>
            <a:r>
              <a:rPr lang="en-US" sz="1750" dirty="0" smtClean="0"/>
              <a:t> got fired</a:t>
            </a:r>
            <a:r>
              <a:rPr lang="en-US" sz="1750" dirty="0"/>
              <a:t>.” </a:t>
            </a:r>
          </a:p>
        </p:txBody>
      </p:sp>
      <p:sp>
        <p:nvSpPr>
          <p:cNvPr id="9" name="TextBox 8"/>
          <p:cNvSpPr txBox="1"/>
          <p:nvPr/>
        </p:nvSpPr>
        <p:spPr>
          <a:xfrm>
            <a:off x="6083897" y="3379856"/>
            <a:ext cx="5374212" cy="1708160"/>
          </a:xfrm>
          <a:prstGeom prst="rect">
            <a:avLst/>
          </a:prstGeom>
          <a:noFill/>
        </p:spPr>
        <p:txBody>
          <a:bodyPr wrap="square" rtlCol="0">
            <a:spAutoFit/>
          </a:bodyPr>
          <a:lstStyle/>
          <a:p>
            <a:r>
              <a:rPr lang="en-US" sz="1750" dirty="0" smtClean="0"/>
              <a:t>During this time, Dion’s mother also became </a:t>
            </a:r>
            <a:endParaRPr lang="en-US" sz="1750" dirty="0"/>
          </a:p>
          <a:p>
            <a:r>
              <a:rPr lang="en-US" sz="1750" dirty="0"/>
              <a:t>sick </a:t>
            </a:r>
            <a:r>
              <a:rPr lang="en-US" sz="1750" dirty="0" smtClean="0"/>
              <a:t>and began to forget things. She was </a:t>
            </a:r>
            <a:endParaRPr lang="en-US" sz="1750" dirty="0"/>
          </a:p>
          <a:p>
            <a:r>
              <a:rPr lang="en-US" sz="1750" dirty="0"/>
              <a:t>diagnosed </a:t>
            </a:r>
            <a:r>
              <a:rPr lang="en-US" sz="1750" dirty="0" smtClean="0"/>
              <a:t>with a form of Alzheimer’s. It was </a:t>
            </a:r>
            <a:endParaRPr lang="en-US" sz="1750" dirty="0"/>
          </a:p>
          <a:p>
            <a:r>
              <a:rPr lang="en-US" sz="1750" dirty="0"/>
              <a:t>a </a:t>
            </a:r>
            <a:r>
              <a:rPr lang="en-US" sz="1750" dirty="0" smtClean="0"/>
              <a:t>lot to handle and Dion says he didn’t handle </a:t>
            </a:r>
            <a:endParaRPr lang="en-US" sz="1750" dirty="0"/>
          </a:p>
          <a:p>
            <a:r>
              <a:rPr lang="en-US" sz="1750" dirty="0"/>
              <a:t>it well. He </a:t>
            </a:r>
            <a:r>
              <a:rPr lang="en-US" sz="1750" dirty="0" smtClean="0"/>
              <a:t>mostly spent his days smoking </a:t>
            </a:r>
          </a:p>
          <a:p>
            <a:r>
              <a:rPr lang="en-US" sz="1750" dirty="0" smtClean="0"/>
              <a:t>marijuana to deal with the pain</a:t>
            </a:r>
            <a:r>
              <a:rPr lang="en-US" sz="1750" dirty="0"/>
              <a:t>. </a:t>
            </a:r>
          </a:p>
        </p:txBody>
      </p:sp>
      <p:sp>
        <p:nvSpPr>
          <p:cNvPr id="11" name="Rectangle 10"/>
          <p:cNvSpPr/>
          <p:nvPr/>
        </p:nvSpPr>
        <p:spPr>
          <a:xfrm>
            <a:off x="192246" y="1894686"/>
            <a:ext cx="6096000" cy="1200329"/>
          </a:xfrm>
          <a:prstGeom prst="rect">
            <a:avLst/>
          </a:prstGeom>
        </p:spPr>
        <p:txBody>
          <a:bodyPr>
            <a:spAutoFit/>
          </a:bodyPr>
          <a:lstStyle/>
          <a:p>
            <a:r>
              <a:rPr lang="en-US" sz="5400" b="1" dirty="0">
                <a:solidFill>
                  <a:srgbClr val="FFC000"/>
                </a:solidFill>
              </a:rPr>
              <a:t>Dion</a:t>
            </a:r>
            <a:r>
              <a:rPr lang="en-US" sz="4400" b="1" dirty="0">
                <a:solidFill>
                  <a:srgbClr val="FFC000"/>
                </a:solidFill>
              </a:rPr>
              <a:t> </a:t>
            </a:r>
            <a:r>
              <a:rPr lang="en-US" sz="3600" b="1" dirty="0"/>
              <a:t>Brown</a:t>
            </a:r>
          </a:p>
          <a:p>
            <a:r>
              <a:rPr lang="en-US" dirty="0"/>
              <a:t>South Bend</a:t>
            </a:r>
          </a:p>
        </p:txBody>
      </p:sp>
      <p:sp>
        <p:nvSpPr>
          <p:cNvPr id="12" name="TextBox 11"/>
          <p:cNvSpPr txBox="1"/>
          <p:nvPr/>
        </p:nvSpPr>
        <p:spPr>
          <a:xfrm>
            <a:off x="4469455" y="5139892"/>
            <a:ext cx="6632059" cy="1715854"/>
          </a:xfrm>
          <a:prstGeom prst="rect">
            <a:avLst/>
          </a:prstGeom>
          <a:noFill/>
        </p:spPr>
        <p:txBody>
          <a:bodyPr wrap="square" rtlCol="0">
            <a:spAutoFit/>
          </a:bodyPr>
          <a:lstStyle/>
          <a:p>
            <a:r>
              <a:rPr lang="en-US" sz="1750" dirty="0"/>
              <a:t>H</a:t>
            </a:r>
            <a:r>
              <a:rPr lang="en-US" sz="1750" dirty="0" smtClean="0"/>
              <a:t>is sister encouraged him to get back on his feet and</a:t>
            </a:r>
            <a:r>
              <a:rPr lang="en-US" sz="1750" dirty="0"/>
              <a:t>, </a:t>
            </a:r>
            <a:r>
              <a:rPr lang="en-US" sz="1750" dirty="0" smtClean="0"/>
              <a:t>in 2016, she registered him for Brandon Murphy’s high school equivalency class</a:t>
            </a:r>
            <a:r>
              <a:rPr lang="en-US" sz="1750" dirty="0"/>
              <a:t>. “When </a:t>
            </a:r>
            <a:r>
              <a:rPr lang="en-US" sz="1750" dirty="0" smtClean="0"/>
              <a:t>I first met him,” Murphy said,          “he was a little undecided about what he wanted             to do</a:t>
            </a:r>
            <a:r>
              <a:rPr lang="en-US" sz="1750" dirty="0"/>
              <a:t>.</a:t>
            </a:r>
            <a:r>
              <a:rPr lang="en-US" sz="1750" dirty="0" smtClean="0"/>
              <a:t>” </a:t>
            </a:r>
            <a:endParaRPr lang="en-US" sz="1750" dirty="0"/>
          </a:p>
          <a:p>
            <a:endParaRPr lang="en-US" dirty="0"/>
          </a:p>
        </p:txBody>
      </p:sp>
      <p:cxnSp>
        <p:nvCxnSpPr>
          <p:cNvPr id="14" name="Straight Connector 13"/>
          <p:cNvCxnSpPr/>
          <p:nvPr/>
        </p:nvCxnSpPr>
        <p:spPr>
          <a:xfrm>
            <a:off x="267854" y="3166268"/>
            <a:ext cx="2160192" cy="135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92580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533400"/>
            <a:ext cx="5080000" cy="457200"/>
          </a:xfrm>
        </p:spPr>
        <p:txBody>
          <a:bodyPr>
            <a:noAutofit/>
          </a:bodyPr>
          <a:lstStyle/>
          <a:p>
            <a:r>
              <a:rPr lang="en-US" b="1" dirty="0">
                <a:solidFill>
                  <a:srgbClr val="03397B"/>
                </a:solidFill>
                <a:latin typeface="Garamond" panose="02020404030301010803" pitchFamily="18" charset="0"/>
              </a:rPr>
              <a:t>DRC INSIGHT Test Engine</a:t>
            </a:r>
          </a:p>
        </p:txBody>
      </p:sp>
      <p:sp>
        <p:nvSpPr>
          <p:cNvPr id="4" name="Rectangle 4"/>
          <p:cNvSpPr>
            <a:spLocks noChangeArrowheads="1"/>
          </p:cNvSpPr>
          <p:nvPr/>
        </p:nvSpPr>
        <p:spPr bwMode="auto">
          <a:xfrm>
            <a:off x="2209800" y="1447801"/>
            <a:ext cx="7461852" cy="4816691"/>
          </a:xfrm>
          <a:prstGeom prst="rect">
            <a:avLst/>
          </a:prstGeom>
          <a:noFill/>
          <a:ln w="9525">
            <a:noFill/>
            <a:miter lim="800000"/>
            <a:headEnd/>
            <a:tailEnd/>
          </a:ln>
        </p:spPr>
        <p:txBody>
          <a:bodyPr wrap="square" lIns="91429" tIns="45714" rIns="91429" bIns="45714">
            <a:spAutoFit/>
          </a:bodyPr>
          <a:lstStyle/>
          <a:p>
            <a:pPr marL="365760" lvl="1" indent="-365760" defTabSz="914400" fontAlgn="base">
              <a:spcBef>
                <a:spcPct val="0"/>
              </a:spcBef>
              <a:spcAft>
                <a:spcPts val="1800"/>
              </a:spcAft>
              <a:buClr>
                <a:srgbClr val="4F91CD"/>
              </a:buClr>
              <a:buSzPct val="85000"/>
              <a:buFont typeface="Wingdings" pitchFamily="2" charset="2"/>
              <a:buChar char="n"/>
            </a:pPr>
            <a:r>
              <a:rPr lang="en-US" sz="2400" dirty="0">
                <a:solidFill>
                  <a:srgbClr val="000000"/>
                </a:solidFill>
                <a:latin typeface="Arial Narrow" pitchFamily="34" charset="0"/>
              </a:rPr>
              <a:t>Intuitive, universally designed testing interface that is accessible for all students</a:t>
            </a:r>
          </a:p>
          <a:p>
            <a:pPr marL="365760" lvl="1" indent="-365760" defTabSz="914400" fontAlgn="base">
              <a:spcBef>
                <a:spcPct val="0"/>
              </a:spcBef>
              <a:spcAft>
                <a:spcPts val="1800"/>
              </a:spcAft>
              <a:buClr>
                <a:srgbClr val="4F91CD"/>
              </a:buClr>
              <a:buSzPct val="85000"/>
              <a:buFont typeface="Wingdings" pitchFamily="2" charset="2"/>
              <a:buChar char="n"/>
            </a:pPr>
            <a:r>
              <a:rPr lang="en-US" sz="2400" dirty="0">
                <a:solidFill>
                  <a:srgbClr val="000000"/>
                </a:solidFill>
                <a:latin typeface="Arial Narrow" pitchFamily="34" charset="0"/>
              </a:rPr>
              <a:t>Consistent and reliable performance on a range of testing devices</a:t>
            </a:r>
          </a:p>
          <a:p>
            <a:pPr marL="640080" lvl="1" indent="-274320" defTabSz="914400" fontAlgn="base">
              <a:spcBef>
                <a:spcPct val="0"/>
              </a:spcBef>
              <a:spcAft>
                <a:spcPts val="1800"/>
              </a:spcAft>
              <a:buClr>
                <a:srgbClr val="4F91CD"/>
              </a:buClr>
              <a:buSzPct val="100000"/>
              <a:buFont typeface="Arial Narrow" panose="020B0606020202030204" pitchFamily="34" charset="0"/>
              <a:buChar char="–"/>
            </a:pPr>
            <a:r>
              <a:rPr lang="en-US" sz="2000" dirty="0">
                <a:solidFill>
                  <a:srgbClr val="000000"/>
                </a:solidFill>
                <a:latin typeface="Arial Narrow" pitchFamily="34" charset="0"/>
              </a:rPr>
              <a:t>INSIGHT Runs on Windows, Mac, iOS, Chrome, Linux </a:t>
            </a:r>
          </a:p>
          <a:p>
            <a:pPr marL="640080" lvl="1" indent="-274320" defTabSz="914400" fontAlgn="base">
              <a:spcBef>
                <a:spcPct val="0"/>
              </a:spcBef>
              <a:spcAft>
                <a:spcPts val="1800"/>
              </a:spcAft>
              <a:buClr>
                <a:srgbClr val="4F91CD"/>
              </a:buClr>
              <a:buSzPct val="100000"/>
              <a:buFont typeface="Arial Narrow" panose="020B0606020202030204" pitchFamily="34" charset="0"/>
              <a:buChar char="–"/>
            </a:pPr>
            <a:r>
              <a:rPr lang="en-US" sz="2000" dirty="0">
                <a:solidFill>
                  <a:srgbClr val="000000"/>
                </a:solidFill>
                <a:latin typeface="Arial Narrow" pitchFamily="34" charset="0"/>
              </a:rPr>
              <a:t>More than 32 million tests delivered in 2016–2017</a:t>
            </a:r>
          </a:p>
          <a:p>
            <a:pPr marL="365760" lvl="1" indent="-365760" defTabSz="914400" fontAlgn="base">
              <a:spcBef>
                <a:spcPct val="0"/>
              </a:spcBef>
              <a:spcAft>
                <a:spcPts val="1800"/>
              </a:spcAft>
              <a:buClr>
                <a:srgbClr val="4F91CD"/>
              </a:buClr>
              <a:buSzPct val="85000"/>
              <a:buFont typeface="Wingdings" pitchFamily="2" charset="2"/>
              <a:buChar char="n"/>
            </a:pPr>
            <a:r>
              <a:rPr lang="en-US" sz="2400" dirty="0">
                <a:solidFill>
                  <a:srgbClr val="000000"/>
                </a:solidFill>
                <a:latin typeface="Arial Narrow" pitchFamily="34" charset="0"/>
              </a:rPr>
              <a:t>Same platform for TABE, TASC Test, TASC Readiness and TABE CLAS-E (pending).</a:t>
            </a:r>
          </a:p>
          <a:p>
            <a:pPr marL="365760" lvl="1" indent="-365760" defTabSz="914400" fontAlgn="base">
              <a:spcBef>
                <a:spcPct val="0"/>
              </a:spcBef>
              <a:spcAft>
                <a:spcPts val="1800"/>
              </a:spcAft>
              <a:buClr>
                <a:srgbClr val="4F91CD"/>
              </a:buClr>
              <a:buSzPct val="85000"/>
              <a:buFont typeface="Wingdings" pitchFamily="2" charset="2"/>
              <a:buChar char="n"/>
            </a:pPr>
            <a:r>
              <a:rPr lang="en-US" sz="2400" dirty="0">
                <a:solidFill>
                  <a:srgbClr val="000000"/>
                </a:solidFill>
                <a:latin typeface="Arial Narrow" pitchFamily="34" charset="0"/>
              </a:rPr>
              <a:t>Since Sept 2017, 3.15 million TABE Sub-tests have been scheduled and 2.1 million of those completed</a:t>
            </a:r>
          </a:p>
        </p:txBody>
      </p:sp>
      <p:sp>
        <p:nvSpPr>
          <p:cNvPr id="5" name="Slide Number Placeholder 6"/>
          <p:cNvSpPr txBox="1">
            <a:spLocks/>
          </p:cNvSpPr>
          <p:nvPr/>
        </p:nvSpPr>
        <p:spPr>
          <a:xfrm>
            <a:off x="9911751" y="6521517"/>
            <a:ext cx="657225" cy="266700"/>
          </a:xfrm>
          <a:prstGeom prst="rect">
            <a:avLst/>
          </a:prstGeom>
          <a:ln/>
        </p:spPr>
        <p:txBody>
          <a:bodyPr/>
          <a:lstStyle>
            <a:defPPr>
              <a:defRPr lang="en-US"/>
            </a:defPPr>
            <a:lvl1pPr algn="ctr" rtl="0" fontAlgn="base">
              <a:spcBef>
                <a:spcPct val="0"/>
              </a:spcBef>
              <a:spcAft>
                <a:spcPct val="0"/>
              </a:spcAft>
              <a:defRPr sz="1200" b="1" kern="1200">
                <a:solidFill>
                  <a:schemeClr val="bg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defTabSz="914400">
              <a:defRPr/>
            </a:pPr>
            <a:fld id="{5C85FF15-2366-464F-A9D7-3AA477A532F5}" type="slidenum">
              <a:rPr lang="en-US">
                <a:solidFill>
                  <a:srgbClr val="000000"/>
                </a:solidFill>
              </a:rPr>
              <a:pPr defTabSz="914400">
                <a:defRPr/>
              </a:pPr>
              <a:t>30</a:t>
            </a:fld>
            <a:endParaRPr lang="en-US" dirty="0">
              <a:solidFill>
                <a:srgbClr val="000000"/>
              </a:solidFill>
            </a:endParaRPr>
          </a:p>
        </p:txBody>
      </p:sp>
    </p:spTree>
    <p:extLst>
      <p:ext uri="{BB962C8B-B14F-4D97-AF65-F5344CB8AC3E}">
        <p14:creationId xmlns:p14="http://schemas.microsoft.com/office/powerpoint/2010/main" val="1057914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457200"/>
            <a:ext cx="6477000" cy="533400"/>
          </a:xfrm>
        </p:spPr>
        <p:txBody>
          <a:bodyPr>
            <a:normAutofit/>
          </a:bodyPr>
          <a:lstStyle/>
          <a:p>
            <a:r>
              <a:rPr lang="en-US" b="1" dirty="0">
                <a:solidFill>
                  <a:srgbClr val="03397B"/>
                </a:solidFill>
                <a:latin typeface="Garamond" panose="02020404030301010803" pitchFamily="18" charset="0"/>
              </a:rPr>
              <a:t>Examinee Access</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6196" y="1676400"/>
            <a:ext cx="1256813" cy="15951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3429000" y="1447801"/>
            <a:ext cx="6747088" cy="5010061"/>
            <a:chOff x="1828800" y="1676400"/>
            <a:chExt cx="6747088" cy="5010061"/>
          </a:xfrm>
        </p:grpSpPr>
        <p:pic>
          <p:nvPicPr>
            <p:cNvPr id="6" name="Picture 5" descr="Screen Clipping">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800" y="1676400"/>
              <a:ext cx="6747088" cy="5010061"/>
            </a:xfrm>
            <a:prstGeom prst="rect">
              <a:avLst/>
            </a:prstGeom>
            <a:ln>
              <a:noFill/>
            </a:ln>
            <a:effectLst>
              <a:outerShdw blurRad="292100" dist="139700" dir="2700000" algn="tl" rotWithShape="0">
                <a:srgbClr val="333333">
                  <a:alpha val="65000"/>
                </a:srgbClr>
              </a:outerShdw>
            </a:effectLst>
          </p:spPr>
        </p:pic>
        <p:pic>
          <p:nvPicPr>
            <p:cNvPr id="7" name="Picture 6"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16223" y="5562600"/>
              <a:ext cx="1028753" cy="298465"/>
            </a:xfrm>
            <a:prstGeom prst="rect">
              <a:avLst/>
            </a:prstGeom>
          </p:spPr>
        </p:pic>
        <p:pic>
          <p:nvPicPr>
            <p:cNvPr id="8" name="Picture 7"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0800" y="5562599"/>
              <a:ext cx="1028753" cy="298465"/>
            </a:xfrm>
            <a:prstGeom prst="rect">
              <a:avLst/>
            </a:prstGeom>
          </p:spPr>
        </p:pic>
      </p:grpSp>
      <p:sp>
        <p:nvSpPr>
          <p:cNvPr id="9" name="Slide Number Placeholder 6"/>
          <p:cNvSpPr txBox="1">
            <a:spLocks/>
          </p:cNvSpPr>
          <p:nvPr/>
        </p:nvSpPr>
        <p:spPr>
          <a:xfrm>
            <a:off x="9911751" y="6521517"/>
            <a:ext cx="657225" cy="266700"/>
          </a:xfrm>
          <a:prstGeom prst="rect">
            <a:avLst/>
          </a:prstGeom>
          <a:ln/>
        </p:spPr>
        <p:txBody>
          <a:bodyPr/>
          <a:lstStyle>
            <a:defPPr>
              <a:defRPr lang="en-US"/>
            </a:defPPr>
            <a:lvl1pPr algn="ctr" rtl="0" fontAlgn="base">
              <a:spcBef>
                <a:spcPct val="0"/>
              </a:spcBef>
              <a:spcAft>
                <a:spcPct val="0"/>
              </a:spcAft>
              <a:defRPr sz="1200" b="1" kern="1200">
                <a:solidFill>
                  <a:schemeClr val="bg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defTabSz="914400">
              <a:defRPr/>
            </a:pPr>
            <a:fld id="{5C85FF15-2366-464F-A9D7-3AA477A532F5}" type="slidenum">
              <a:rPr lang="en-US">
                <a:solidFill>
                  <a:srgbClr val="000000"/>
                </a:solidFill>
              </a:rPr>
              <a:pPr defTabSz="914400">
                <a:defRPr/>
              </a:pPr>
              <a:t>31</a:t>
            </a:fld>
            <a:endParaRPr lang="en-US" dirty="0">
              <a:solidFill>
                <a:srgbClr val="000000"/>
              </a:solidFill>
            </a:endParaRPr>
          </a:p>
        </p:txBody>
      </p:sp>
    </p:spTree>
    <p:extLst>
      <p:ext uri="{BB962C8B-B14F-4D97-AF65-F5344CB8AC3E}">
        <p14:creationId xmlns:p14="http://schemas.microsoft.com/office/powerpoint/2010/main" val="5521405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457200"/>
            <a:ext cx="6477000" cy="533400"/>
          </a:xfrm>
        </p:spPr>
        <p:txBody>
          <a:bodyPr>
            <a:normAutofit/>
          </a:bodyPr>
          <a:lstStyle/>
          <a:p>
            <a:r>
              <a:rPr lang="en-US" b="1" dirty="0">
                <a:solidFill>
                  <a:srgbClr val="03397B"/>
                </a:solidFill>
                <a:latin typeface="Garamond" panose="02020404030301010803" pitchFamily="18" charset="0"/>
              </a:rPr>
              <a:t>TABE Scanning and Scoring</a:t>
            </a:r>
          </a:p>
        </p:txBody>
      </p:sp>
      <p:sp>
        <p:nvSpPr>
          <p:cNvPr id="3" name="Text Placeholder 2"/>
          <p:cNvSpPr>
            <a:spLocks noGrp="1"/>
          </p:cNvSpPr>
          <p:nvPr>
            <p:ph type="body" sz="quarter" idx="4294967295"/>
          </p:nvPr>
        </p:nvSpPr>
        <p:spPr>
          <a:xfrm>
            <a:off x="2362200" y="1447800"/>
            <a:ext cx="7696200" cy="5181600"/>
          </a:xfrm>
        </p:spPr>
        <p:txBody>
          <a:bodyPr/>
          <a:lstStyle/>
          <a:p>
            <a:r>
              <a:rPr lang="en-US" dirty="0"/>
              <a:t>Web-based; no TestMate software required</a:t>
            </a:r>
          </a:p>
          <a:p>
            <a:r>
              <a:rPr lang="en-US" dirty="0"/>
              <a:t>Scanning can be done on plain-paper scanners (</a:t>
            </a:r>
            <a:r>
              <a:rPr lang="en-US" dirty="0">
                <a:solidFill>
                  <a:schemeClr val="tx1"/>
                </a:solidFill>
              </a:rPr>
              <a:t>examples)</a:t>
            </a:r>
            <a:endParaRPr lang="en-US" dirty="0"/>
          </a:p>
          <a:p>
            <a:pPr lvl="1"/>
            <a:r>
              <a:rPr lang="en-US" sz="1800" dirty="0"/>
              <a:t>Epson WorkForce ES-200 </a:t>
            </a:r>
          </a:p>
          <a:p>
            <a:pPr lvl="1"/>
            <a:r>
              <a:rPr lang="en-US" sz="1800" dirty="0"/>
              <a:t>Epson WorkForce ES-300 </a:t>
            </a:r>
          </a:p>
          <a:p>
            <a:pPr lvl="1"/>
            <a:r>
              <a:rPr lang="en-US" sz="1800" dirty="0"/>
              <a:t>Epson WorkForce ES-400 </a:t>
            </a:r>
          </a:p>
          <a:p>
            <a:pPr lvl="1"/>
            <a:r>
              <a:rPr lang="en-US" sz="1800" dirty="0"/>
              <a:t>Epson WorkForce ES-500 </a:t>
            </a:r>
          </a:p>
          <a:p>
            <a:pPr lvl="1"/>
            <a:r>
              <a:rPr lang="en-US" sz="1800" dirty="0"/>
              <a:t>FUJITSU Document Scanner fi-7160</a:t>
            </a:r>
          </a:p>
          <a:p>
            <a:pPr lvl="1"/>
            <a:r>
              <a:rPr lang="en-US" sz="1800" dirty="0"/>
              <a:t>Brother ImageCente ADS-2800W</a:t>
            </a:r>
          </a:p>
          <a:p>
            <a:r>
              <a:rPr lang="en-US" dirty="0"/>
              <a:t>Dual read, Continuous feed, TWAIN compliant </a:t>
            </a:r>
          </a:p>
          <a:p>
            <a:pPr lvl="1"/>
            <a:r>
              <a:rPr lang="en-US" sz="1800" dirty="0"/>
              <a:t>Future enhancement: Office Copy Machines </a:t>
            </a:r>
          </a:p>
          <a:p>
            <a:pPr lvl="1"/>
            <a:r>
              <a:rPr lang="en-US" sz="1800" dirty="0"/>
              <a:t>Future enhancement: Cell phone captured pictures</a:t>
            </a:r>
          </a:p>
          <a:p>
            <a:r>
              <a:rPr lang="en-US" dirty="0"/>
              <a:t>All Data stored in the TABE Database also used by TABE Online</a:t>
            </a:r>
          </a:p>
          <a:p>
            <a:pPr lvl="1"/>
            <a:endParaRPr lang="en-US" dirty="0"/>
          </a:p>
          <a:p>
            <a:pPr lvl="1"/>
            <a:endParaRPr lang="en-US" dirty="0"/>
          </a:p>
        </p:txBody>
      </p:sp>
    </p:spTree>
    <p:extLst>
      <p:ext uri="{BB962C8B-B14F-4D97-AF65-F5344CB8AC3E}">
        <p14:creationId xmlns:p14="http://schemas.microsoft.com/office/powerpoint/2010/main" val="42619606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81200" y="457200"/>
            <a:ext cx="5080000" cy="457200"/>
          </a:xfrm>
        </p:spPr>
        <p:txBody>
          <a:bodyPr vert="horz" lIns="91440" tIns="45720" rIns="91440" bIns="45720" rtlCol="0" anchor="ctr">
            <a:noAutofit/>
          </a:bodyPr>
          <a:lstStyle/>
          <a:p>
            <a:r>
              <a:rPr lang="en-US" b="1" dirty="0">
                <a:solidFill>
                  <a:srgbClr val="03397B"/>
                </a:solidFill>
                <a:latin typeface="Garamond" panose="02020404030301010803" pitchFamily="18" charset="0"/>
              </a:rPr>
              <a:t>TABE Reports</a:t>
            </a:r>
          </a:p>
        </p:txBody>
      </p:sp>
      <p:sp>
        <p:nvSpPr>
          <p:cNvPr id="3" name="Text Placeholder 2"/>
          <p:cNvSpPr>
            <a:spLocks noGrp="1"/>
          </p:cNvSpPr>
          <p:nvPr>
            <p:ph type="body" sz="quarter" idx="4294967295"/>
          </p:nvPr>
        </p:nvSpPr>
        <p:spPr>
          <a:xfrm>
            <a:off x="1981200" y="1600200"/>
            <a:ext cx="6934200" cy="5181600"/>
          </a:xfrm>
        </p:spPr>
        <p:txBody>
          <a:bodyPr/>
          <a:lstStyle/>
          <a:p>
            <a:r>
              <a:rPr lang="en-US" sz="2600" dirty="0"/>
              <a:t>TABE 11&amp;12 Individual Profile</a:t>
            </a:r>
          </a:p>
          <a:p>
            <a:r>
              <a:rPr lang="en-US" sz="2600" dirty="0"/>
              <a:t>TABE 11&amp;12 Individual Portfolio</a:t>
            </a:r>
          </a:p>
          <a:p>
            <a:r>
              <a:rPr lang="en-US" sz="2600" dirty="0"/>
              <a:t>TABE 11&amp;12 Locator Report</a:t>
            </a:r>
          </a:p>
          <a:p>
            <a:r>
              <a:rPr lang="en-US" sz="2600" dirty="0"/>
              <a:t>TABE 11&amp;12 Bulk Export</a:t>
            </a:r>
          </a:p>
          <a:p>
            <a:r>
              <a:rPr lang="en-US" sz="2600" dirty="0"/>
              <a:t>TABE 11&amp;12 Roster Group Report</a:t>
            </a:r>
          </a:p>
          <a:p>
            <a:r>
              <a:rPr lang="en-US" sz="2600" dirty="0"/>
              <a:t>TABE 11&amp;12 Local Exporting</a:t>
            </a:r>
          </a:p>
          <a:p>
            <a:r>
              <a:rPr lang="en-US" sz="2600" dirty="0"/>
              <a:t>TABE 11&amp;12 Individual Diagnostic Report (planned)</a:t>
            </a:r>
          </a:p>
          <a:p>
            <a:r>
              <a:rPr lang="en-US" sz="2600" dirty="0"/>
              <a:t>TABE 11&amp;12 Workforce Report (planned)</a:t>
            </a:r>
          </a:p>
        </p:txBody>
      </p:sp>
    </p:spTree>
    <p:extLst>
      <p:ext uri="{BB962C8B-B14F-4D97-AF65-F5344CB8AC3E}">
        <p14:creationId xmlns:p14="http://schemas.microsoft.com/office/powerpoint/2010/main" val="14642822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261F985A-E05E-4953-B023-4323971F6AED}" type="slidenum">
              <a:rPr lang="en-US" smtClean="0">
                <a:solidFill>
                  <a:prstClr val="black">
                    <a:lumMod val="65000"/>
                    <a:lumOff val="35000"/>
                  </a:prstClr>
                </a:solidFill>
              </a:rPr>
              <a:pPr/>
              <a:t>34</a:t>
            </a:fld>
            <a:endParaRPr lang="en-US" dirty="0">
              <a:solidFill>
                <a:prstClr val="black">
                  <a:lumMod val="65000"/>
                  <a:lumOff val="35000"/>
                </a:prstClr>
              </a:solidFill>
            </a:endParaRPr>
          </a:p>
        </p:txBody>
      </p:sp>
      <p:pic>
        <p:nvPicPr>
          <p:cNvPr id="5" name="Picture 4"/>
          <p:cNvPicPr>
            <a:picLocks noChangeAspect="1"/>
          </p:cNvPicPr>
          <p:nvPr/>
        </p:nvPicPr>
        <p:blipFill>
          <a:blip r:embed="rId3"/>
          <a:stretch>
            <a:fillRect/>
          </a:stretch>
        </p:blipFill>
        <p:spPr>
          <a:xfrm>
            <a:off x="1524000" y="0"/>
            <a:ext cx="9067800" cy="6858000"/>
          </a:xfrm>
          <a:prstGeom prst="rect">
            <a:avLst/>
          </a:prstGeom>
        </p:spPr>
      </p:pic>
    </p:spTree>
    <p:extLst>
      <p:ext uri="{BB962C8B-B14F-4D97-AF65-F5344CB8AC3E}">
        <p14:creationId xmlns:p14="http://schemas.microsoft.com/office/powerpoint/2010/main" val="15651878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261F985A-E05E-4953-B023-4323971F6AED}" type="slidenum">
              <a:rPr lang="en-US" smtClean="0">
                <a:solidFill>
                  <a:prstClr val="black">
                    <a:lumMod val="65000"/>
                    <a:lumOff val="35000"/>
                  </a:prstClr>
                </a:solidFill>
              </a:rPr>
              <a:pPr/>
              <a:t>35</a:t>
            </a:fld>
            <a:endParaRPr lang="en-US" dirty="0">
              <a:solidFill>
                <a:prstClr val="black">
                  <a:lumMod val="65000"/>
                  <a:lumOff val="35000"/>
                </a:prstClr>
              </a:solidFill>
            </a:endParaRPr>
          </a:p>
        </p:txBody>
      </p:sp>
      <p:pic>
        <p:nvPicPr>
          <p:cNvPr id="5" name="Picture 4"/>
          <p:cNvPicPr>
            <a:picLocks noChangeAspect="1"/>
          </p:cNvPicPr>
          <p:nvPr/>
        </p:nvPicPr>
        <p:blipFill>
          <a:blip r:embed="rId3"/>
          <a:stretch>
            <a:fillRect/>
          </a:stretch>
        </p:blipFill>
        <p:spPr>
          <a:xfrm>
            <a:off x="1524000" y="0"/>
            <a:ext cx="9067800" cy="6858000"/>
          </a:xfrm>
          <a:prstGeom prst="rect">
            <a:avLst/>
          </a:prstGeom>
        </p:spPr>
      </p:pic>
    </p:spTree>
    <p:extLst>
      <p:ext uri="{BB962C8B-B14F-4D97-AF65-F5344CB8AC3E}">
        <p14:creationId xmlns:p14="http://schemas.microsoft.com/office/powerpoint/2010/main" val="40707819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81200" y="533400"/>
            <a:ext cx="6172200" cy="457200"/>
          </a:xfrm>
        </p:spPr>
        <p:txBody>
          <a:bodyPr>
            <a:noAutofit/>
          </a:bodyPr>
          <a:lstStyle/>
          <a:p>
            <a:r>
              <a:rPr lang="en-US" b="1" dirty="0">
                <a:solidFill>
                  <a:srgbClr val="03397B"/>
                </a:solidFill>
                <a:latin typeface="Garamond" panose="02020404030301010803" pitchFamily="18" charset="0"/>
              </a:rPr>
              <a:t>TABE 11&amp;12 Resources</a:t>
            </a:r>
          </a:p>
        </p:txBody>
      </p:sp>
      <p:sp>
        <p:nvSpPr>
          <p:cNvPr id="4" name="Rectangle 4"/>
          <p:cNvSpPr>
            <a:spLocks noChangeArrowheads="1"/>
          </p:cNvSpPr>
          <p:nvPr/>
        </p:nvSpPr>
        <p:spPr bwMode="auto">
          <a:xfrm>
            <a:off x="2057400" y="1524000"/>
            <a:ext cx="8001000" cy="4859780"/>
          </a:xfrm>
          <a:prstGeom prst="rect">
            <a:avLst/>
          </a:prstGeom>
          <a:noFill/>
          <a:ln w="9525">
            <a:noFill/>
            <a:miter lim="800000"/>
            <a:headEnd/>
            <a:tailEnd/>
          </a:ln>
        </p:spPr>
        <p:txBody>
          <a:bodyPr wrap="square" lIns="91429" tIns="45714" rIns="91429" bIns="45714">
            <a:spAutoFit/>
          </a:bodyPr>
          <a:lstStyle/>
          <a:p>
            <a:pPr marL="0" lvl="1" defTabSz="914400" fontAlgn="base">
              <a:spcBef>
                <a:spcPct val="0"/>
              </a:spcBef>
              <a:spcAft>
                <a:spcPts val="1200"/>
              </a:spcAft>
              <a:buClr>
                <a:srgbClr val="4F91CD"/>
              </a:buClr>
              <a:buSzPct val="85000"/>
            </a:pPr>
            <a:r>
              <a:rPr lang="en-US" sz="2400" b="1" dirty="0">
                <a:solidFill>
                  <a:srgbClr val="000000"/>
                </a:solidFill>
                <a:latin typeface="Arial Narrow" panose="020B0606020202030204" pitchFamily="34" charset="0"/>
              </a:rPr>
              <a:t>Now available on tabetest.com:</a:t>
            </a:r>
          </a:p>
          <a:p>
            <a:pPr marL="640080" lvl="1" indent="-365760" defTabSz="914400" fontAlgn="base">
              <a:spcBef>
                <a:spcPct val="0"/>
              </a:spcBef>
              <a:spcAft>
                <a:spcPts val="1200"/>
              </a:spcAft>
              <a:buClr>
                <a:srgbClr val="4F91CD"/>
              </a:buClr>
              <a:buSzPct val="85000"/>
              <a:buFont typeface="Wingdings" pitchFamily="2" charset="2"/>
              <a:buChar char="n"/>
            </a:pPr>
            <a:r>
              <a:rPr lang="en-US" sz="2400" dirty="0">
                <a:solidFill>
                  <a:srgbClr val="000000"/>
                </a:solidFill>
                <a:latin typeface="Arial Narrow" pitchFamily="34" charset="0"/>
              </a:rPr>
              <a:t>TABE 11&amp;12 Blueprints</a:t>
            </a:r>
          </a:p>
          <a:p>
            <a:pPr marL="1005840" lvl="1" indent="-274320" defTabSz="914400">
              <a:lnSpc>
                <a:spcPct val="110000"/>
              </a:lnSpc>
              <a:spcAft>
                <a:spcPts val="1800"/>
              </a:spcAft>
              <a:buClr>
                <a:srgbClr val="5091CD"/>
              </a:buClr>
              <a:buSzPct val="100000"/>
              <a:buFont typeface="Arial" panose="020B0604020202020204" pitchFamily="34" charset="0"/>
              <a:buChar char="–"/>
            </a:pPr>
            <a:r>
              <a:rPr lang="en-US" altLang="en-US" sz="2400" dirty="0">
                <a:solidFill>
                  <a:prstClr val="black"/>
                </a:solidFill>
                <a:latin typeface="Arial Narrow" panose="020B0606020202030204" pitchFamily="34" charset="0"/>
                <a:hlinkClick r:id="rId3"/>
              </a:rPr>
              <a:t>www.tabetest.com/resources-2/testing-information/blue-prints/</a:t>
            </a:r>
            <a:r>
              <a:rPr lang="en-US" altLang="en-US" sz="2400" dirty="0">
                <a:solidFill>
                  <a:prstClr val="black"/>
                </a:solidFill>
                <a:latin typeface="Arial Narrow" panose="020B0606020202030204" pitchFamily="34" charset="0"/>
              </a:rPr>
              <a:t> </a:t>
            </a:r>
            <a:endParaRPr lang="en-US" altLang="en-US" sz="2400" dirty="0">
              <a:solidFill>
                <a:srgbClr val="C00000"/>
              </a:solidFill>
              <a:latin typeface="Arial Narrow" panose="020B0606020202030204" pitchFamily="34" charset="0"/>
            </a:endParaRPr>
          </a:p>
          <a:p>
            <a:pPr marL="640080" lvl="1" indent="-365760" defTabSz="914400" fontAlgn="base">
              <a:spcBef>
                <a:spcPct val="0"/>
              </a:spcBef>
              <a:spcAft>
                <a:spcPts val="1200"/>
              </a:spcAft>
              <a:buClr>
                <a:srgbClr val="4F91CD"/>
              </a:buClr>
              <a:buSzPct val="85000"/>
              <a:buFont typeface="Wingdings" pitchFamily="2" charset="2"/>
              <a:buChar char="n"/>
            </a:pPr>
            <a:r>
              <a:rPr lang="en-US" sz="2400" dirty="0">
                <a:solidFill>
                  <a:srgbClr val="000000"/>
                </a:solidFill>
                <a:latin typeface="Arial Narrow" pitchFamily="34" charset="0"/>
              </a:rPr>
              <a:t>TABE 11&amp;12 Sample Practice Items</a:t>
            </a:r>
          </a:p>
          <a:p>
            <a:pPr marL="1097280" lvl="2" indent="-365760" defTabSz="914400" fontAlgn="base">
              <a:spcBef>
                <a:spcPct val="0"/>
              </a:spcBef>
              <a:spcAft>
                <a:spcPts val="1200"/>
              </a:spcAft>
              <a:buClr>
                <a:srgbClr val="4F91CD"/>
              </a:buClr>
              <a:buSzPct val="100000"/>
              <a:buFont typeface="Arial Narrow" panose="020B0606020202030204" pitchFamily="34" charset="0"/>
              <a:buChar char="–"/>
            </a:pPr>
            <a:r>
              <a:rPr lang="en-US" sz="2400" dirty="0">
                <a:solidFill>
                  <a:srgbClr val="000000"/>
                </a:solidFill>
                <a:latin typeface="Arial Narrow" pitchFamily="34" charset="0"/>
                <a:hlinkClick r:id="rId4"/>
              </a:rPr>
              <a:t>www.tabetest.com/resources-2/testing-information/tabe-1112-practice/</a:t>
            </a:r>
            <a:r>
              <a:rPr lang="en-US" sz="2400" dirty="0">
                <a:solidFill>
                  <a:srgbClr val="000000"/>
                </a:solidFill>
                <a:latin typeface="Arial Narrow" pitchFamily="34" charset="0"/>
              </a:rPr>
              <a:t>  </a:t>
            </a:r>
          </a:p>
          <a:p>
            <a:pPr marL="640080" lvl="1" indent="-365760" defTabSz="914400" fontAlgn="base">
              <a:spcBef>
                <a:spcPct val="0"/>
              </a:spcBef>
              <a:spcAft>
                <a:spcPts val="1200"/>
              </a:spcAft>
              <a:buClr>
                <a:srgbClr val="4F91CD"/>
              </a:buClr>
              <a:buSzPct val="85000"/>
              <a:buFont typeface="Wingdings" pitchFamily="2" charset="2"/>
              <a:buChar char="n"/>
            </a:pPr>
            <a:r>
              <a:rPr lang="en-US" sz="2400" dirty="0">
                <a:solidFill>
                  <a:srgbClr val="000000"/>
                </a:solidFill>
                <a:latin typeface="Arial Narrow" pitchFamily="34" charset="0"/>
              </a:rPr>
              <a:t>TABE 11&amp;12 Online Tools Training</a:t>
            </a:r>
          </a:p>
          <a:p>
            <a:pPr marL="1097280" lvl="2" indent="-365760" defTabSz="914400" fontAlgn="base">
              <a:spcBef>
                <a:spcPct val="0"/>
              </a:spcBef>
              <a:spcAft>
                <a:spcPts val="1200"/>
              </a:spcAft>
              <a:buClr>
                <a:srgbClr val="4F91CD"/>
              </a:buClr>
              <a:buSzPct val="100000"/>
              <a:buFont typeface="Arial Narrow" panose="020B0606020202030204" pitchFamily="34" charset="0"/>
              <a:buChar char="–"/>
            </a:pPr>
            <a:r>
              <a:rPr lang="en-US" sz="2400" dirty="0">
                <a:solidFill>
                  <a:srgbClr val="000000"/>
                </a:solidFill>
                <a:latin typeface="Arial Narrow" pitchFamily="34" charset="0"/>
                <a:hlinkClick r:id="rId5"/>
              </a:rPr>
              <a:t>www.tabetest.com/resources-2/testing-information/online-tools-training/</a:t>
            </a:r>
            <a:r>
              <a:rPr lang="en-US" sz="2400" dirty="0">
                <a:solidFill>
                  <a:srgbClr val="000000"/>
                </a:solidFill>
                <a:latin typeface="Arial Narrow" pitchFamily="34" charset="0"/>
              </a:rPr>
              <a:t> </a:t>
            </a:r>
          </a:p>
        </p:txBody>
      </p:sp>
      <p:sp>
        <p:nvSpPr>
          <p:cNvPr id="5" name="Slide Number Placeholder 6"/>
          <p:cNvSpPr txBox="1">
            <a:spLocks/>
          </p:cNvSpPr>
          <p:nvPr/>
        </p:nvSpPr>
        <p:spPr>
          <a:xfrm>
            <a:off x="9911751" y="6521517"/>
            <a:ext cx="657225" cy="266700"/>
          </a:xfrm>
          <a:prstGeom prst="rect">
            <a:avLst/>
          </a:prstGeom>
          <a:ln/>
        </p:spPr>
        <p:txBody>
          <a:bodyPr/>
          <a:lstStyle>
            <a:defPPr>
              <a:defRPr lang="en-US"/>
            </a:defPPr>
            <a:lvl1pPr algn="ctr" rtl="0" fontAlgn="base">
              <a:spcBef>
                <a:spcPct val="0"/>
              </a:spcBef>
              <a:spcAft>
                <a:spcPct val="0"/>
              </a:spcAft>
              <a:defRPr sz="1200" b="1" kern="1200">
                <a:solidFill>
                  <a:schemeClr val="bg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defTabSz="914400">
              <a:defRPr/>
            </a:pPr>
            <a:fld id="{5C85FF15-2366-464F-A9D7-3AA477A532F5}" type="slidenum">
              <a:rPr lang="en-US">
                <a:solidFill>
                  <a:srgbClr val="000000"/>
                </a:solidFill>
              </a:rPr>
              <a:pPr defTabSz="914400">
                <a:defRPr/>
              </a:pPr>
              <a:t>36</a:t>
            </a:fld>
            <a:endParaRPr lang="en-US" dirty="0">
              <a:solidFill>
                <a:srgbClr val="000000"/>
              </a:solidFill>
            </a:endParaRPr>
          </a:p>
        </p:txBody>
      </p:sp>
    </p:spTree>
    <p:extLst>
      <p:ext uri="{BB962C8B-B14F-4D97-AF65-F5344CB8AC3E}">
        <p14:creationId xmlns:p14="http://schemas.microsoft.com/office/powerpoint/2010/main" val="2073104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096362" y="457200"/>
            <a:ext cx="9144000" cy="457200"/>
          </a:xfrm>
        </p:spPr>
        <p:txBody>
          <a:bodyPr>
            <a:noAutofit/>
          </a:bodyPr>
          <a:lstStyle/>
          <a:p>
            <a:r>
              <a:rPr lang="en-US" sz="4000" dirty="0"/>
              <a:t>Thank You!</a:t>
            </a:r>
            <a:br>
              <a:rPr lang="en-US" sz="4000" dirty="0"/>
            </a:br>
            <a:endParaRPr lang="en-US" sz="4000" dirty="0"/>
          </a:p>
        </p:txBody>
      </p:sp>
      <p:sp>
        <p:nvSpPr>
          <p:cNvPr id="3" name="Title 1"/>
          <p:cNvSpPr txBox="1">
            <a:spLocks/>
          </p:cNvSpPr>
          <p:nvPr/>
        </p:nvSpPr>
        <p:spPr>
          <a:xfrm>
            <a:off x="1744632" y="2051116"/>
            <a:ext cx="8495731" cy="3352800"/>
          </a:xfrm>
          <a:prstGeom prst="rect">
            <a:avLst/>
          </a:prstGeom>
        </p:spPr>
        <p:txBody>
          <a:bodyPr/>
          <a:lstStyle>
            <a:lvl1pPr algn="ctr" rtl="0" eaLnBrk="0" fontAlgn="base" hangingPunct="0">
              <a:spcBef>
                <a:spcPct val="0"/>
              </a:spcBef>
              <a:spcAft>
                <a:spcPct val="0"/>
              </a:spcAft>
              <a:defRPr sz="4700">
                <a:solidFill>
                  <a:schemeClr val="tx2"/>
                </a:solidFill>
                <a:latin typeface="+mj-lt"/>
                <a:ea typeface="+mj-ea"/>
                <a:cs typeface="+mj-cs"/>
              </a:defRPr>
            </a:lvl1pPr>
            <a:lvl2pPr algn="ctr" rtl="0" eaLnBrk="0" fontAlgn="base" hangingPunct="0">
              <a:spcBef>
                <a:spcPct val="0"/>
              </a:spcBef>
              <a:spcAft>
                <a:spcPct val="0"/>
              </a:spcAft>
              <a:defRPr sz="4700">
                <a:solidFill>
                  <a:schemeClr val="tx2"/>
                </a:solidFill>
                <a:latin typeface="Arial" charset="0"/>
              </a:defRPr>
            </a:lvl2pPr>
            <a:lvl3pPr algn="ctr" rtl="0" eaLnBrk="0" fontAlgn="base" hangingPunct="0">
              <a:spcBef>
                <a:spcPct val="0"/>
              </a:spcBef>
              <a:spcAft>
                <a:spcPct val="0"/>
              </a:spcAft>
              <a:defRPr sz="4700">
                <a:solidFill>
                  <a:schemeClr val="tx2"/>
                </a:solidFill>
                <a:latin typeface="Arial" charset="0"/>
              </a:defRPr>
            </a:lvl3pPr>
            <a:lvl4pPr algn="ctr" rtl="0" eaLnBrk="0" fontAlgn="base" hangingPunct="0">
              <a:spcBef>
                <a:spcPct val="0"/>
              </a:spcBef>
              <a:spcAft>
                <a:spcPct val="0"/>
              </a:spcAft>
              <a:defRPr sz="4700">
                <a:solidFill>
                  <a:schemeClr val="tx2"/>
                </a:solidFill>
                <a:latin typeface="Arial" charset="0"/>
              </a:defRPr>
            </a:lvl4pPr>
            <a:lvl5pPr algn="ctr" rtl="0" eaLnBrk="0" fontAlgn="base" hangingPunct="0">
              <a:spcBef>
                <a:spcPct val="0"/>
              </a:spcBef>
              <a:spcAft>
                <a:spcPct val="0"/>
              </a:spcAft>
              <a:defRPr sz="4700">
                <a:solidFill>
                  <a:schemeClr val="tx2"/>
                </a:solidFill>
                <a:latin typeface="Arial" charset="0"/>
              </a:defRPr>
            </a:lvl5pPr>
            <a:lvl6pPr marL="483306" algn="ctr" rtl="0" fontAlgn="base">
              <a:spcBef>
                <a:spcPct val="0"/>
              </a:spcBef>
              <a:spcAft>
                <a:spcPct val="0"/>
              </a:spcAft>
              <a:defRPr sz="4700">
                <a:solidFill>
                  <a:schemeClr val="tx2"/>
                </a:solidFill>
                <a:latin typeface="Arial" charset="0"/>
              </a:defRPr>
            </a:lvl6pPr>
            <a:lvl7pPr marL="966612" algn="ctr" rtl="0" fontAlgn="base">
              <a:spcBef>
                <a:spcPct val="0"/>
              </a:spcBef>
              <a:spcAft>
                <a:spcPct val="0"/>
              </a:spcAft>
              <a:defRPr sz="4700">
                <a:solidFill>
                  <a:schemeClr val="tx2"/>
                </a:solidFill>
                <a:latin typeface="Arial" charset="0"/>
              </a:defRPr>
            </a:lvl7pPr>
            <a:lvl8pPr marL="1449918" algn="ctr" rtl="0" fontAlgn="base">
              <a:spcBef>
                <a:spcPct val="0"/>
              </a:spcBef>
              <a:spcAft>
                <a:spcPct val="0"/>
              </a:spcAft>
              <a:defRPr sz="4700">
                <a:solidFill>
                  <a:schemeClr val="tx2"/>
                </a:solidFill>
                <a:latin typeface="Arial" charset="0"/>
              </a:defRPr>
            </a:lvl8pPr>
            <a:lvl9pPr marL="1933224" algn="ctr" rtl="0" fontAlgn="base">
              <a:spcBef>
                <a:spcPct val="0"/>
              </a:spcBef>
              <a:spcAft>
                <a:spcPct val="0"/>
              </a:spcAft>
              <a:defRPr sz="4700">
                <a:solidFill>
                  <a:schemeClr val="tx2"/>
                </a:solidFill>
                <a:latin typeface="Arial" charset="0"/>
              </a:defRPr>
            </a:lvl9pPr>
          </a:lstStyle>
          <a:p>
            <a:pPr defTabSz="914400"/>
            <a:r>
              <a:rPr lang="en-US" sz="2800" b="1" kern="0" dirty="0">
                <a:solidFill>
                  <a:srgbClr val="022F65"/>
                </a:solidFill>
                <a:latin typeface="Garamond" panose="02020404030301010803" pitchFamily="18" charset="0"/>
              </a:rPr>
              <a:t>Mike Johnson</a:t>
            </a:r>
          </a:p>
          <a:p>
            <a:pPr defTabSz="914400"/>
            <a:r>
              <a:rPr lang="en-US" sz="2800" b="1" kern="0" dirty="0">
                <a:solidFill>
                  <a:srgbClr val="022F65"/>
                </a:solidFill>
                <a:latin typeface="Garamond" panose="02020404030301010803" pitchFamily="18" charset="0"/>
              </a:rPr>
              <a:t>National Director</a:t>
            </a:r>
            <a:br>
              <a:rPr lang="en-US" sz="2800" b="1" kern="0" dirty="0">
                <a:solidFill>
                  <a:srgbClr val="022F65"/>
                </a:solidFill>
                <a:latin typeface="Garamond" panose="02020404030301010803" pitchFamily="18" charset="0"/>
              </a:rPr>
            </a:br>
            <a:r>
              <a:rPr lang="en-US" sz="2800" b="1" kern="0" dirty="0">
                <a:solidFill>
                  <a:srgbClr val="022F65"/>
                </a:solidFill>
                <a:latin typeface="Garamond" panose="02020404030301010803" pitchFamily="18" charset="0"/>
              </a:rPr>
              <a:t>630-995-6712</a:t>
            </a:r>
            <a:br>
              <a:rPr lang="en-US" sz="2800" b="1" kern="0" dirty="0">
                <a:solidFill>
                  <a:srgbClr val="022F65"/>
                </a:solidFill>
                <a:latin typeface="Garamond" panose="02020404030301010803" pitchFamily="18" charset="0"/>
              </a:rPr>
            </a:br>
            <a:r>
              <a:rPr lang="en-US" sz="2800" b="1" kern="0" dirty="0">
                <a:solidFill>
                  <a:srgbClr val="022F65"/>
                </a:solidFill>
                <a:latin typeface="Garamond" panose="02020404030301010803" pitchFamily="18" charset="0"/>
                <a:hlinkClick r:id="rId3"/>
              </a:rPr>
              <a:t>mjohnson@datarecognitioncorp.com</a:t>
            </a:r>
            <a:endParaRPr lang="en-US" sz="2800" b="1" kern="0" dirty="0">
              <a:solidFill>
                <a:srgbClr val="022F65"/>
              </a:solidFill>
              <a:latin typeface="Garamond" panose="02020404030301010803" pitchFamily="18" charset="0"/>
            </a:endParaRPr>
          </a:p>
          <a:p>
            <a:pPr defTabSz="914400"/>
            <a:endParaRPr lang="en-US" sz="1800" b="1" kern="0" dirty="0">
              <a:solidFill>
                <a:srgbClr val="022F65"/>
              </a:solidFill>
              <a:latin typeface="Garamond" panose="02020404030301010803" pitchFamily="18" charset="0"/>
            </a:endParaRPr>
          </a:p>
          <a:p>
            <a:pPr defTabSz="914400"/>
            <a:r>
              <a:rPr lang="en-US" sz="1600" b="1" kern="0" dirty="0">
                <a:solidFill>
                  <a:srgbClr val="022F65"/>
                </a:solidFill>
                <a:latin typeface="Garamond" panose="02020404030301010803" pitchFamily="18" charset="0"/>
              </a:rPr>
              <a:t/>
            </a:r>
            <a:br>
              <a:rPr lang="en-US" sz="1600" b="1" kern="0" dirty="0">
                <a:solidFill>
                  <a:srgbClr val="022F65"/>
                </a:solidFill>
                <a:latin typeface="Garamond" panose="02020404030301010803" pitchFamily="18" charset="0"/>
              </a:rPr>
            </a:br>
            <a:r>
              <a:rPr lang="en-US" sz="2800" b="1" kern="0" dirty="0">
                <a:solidFill>
                  <a:srgbClr val="022F65"/>
                </a:solidFill>
                <a:latin typeface="Garamond" panose="02020404030301010803" pitchFamily="18" charset="0"/>
              </a:rPr>
              <a:t>TABETest.com</a:t>
            </a:r>
          </a:p>
          <a:p>
            <a:pPr defTabSz="914400"/>
            <a:endParaRPr lang="en-US" sz="2800" b="1" kern="0" dirty="0">
              <a:solidFill>
                <a:srgbClr val="022F65"/>
              </a:solidFill>
              <a:latin typeface="Garamond" panose="02020404030301010803" pitchFamily="18" charset="0"/>
            </a:endParaRPr>
          </a:p>
        </p:txBody>
      </p:sp>
      <p:sp>
        <p:nvSpPr>
          <p:cNvPr id="4" name="Slide Number Placeholder 6"/>
          <p:cNvSpPr txBox="1">
            <a:spLocks/>
          </p:cNvSpPr>
          <p:nvPr/>
        </p:nvSpPr>
        <p:spPr>
          <a:xfrm>
            <a:off x="9911751" y="6521517"/>
            <a:ext cx="657225" cy="266700"/>
          </a:xfrm>
          <a:prstGeom prst="rect">
            <a:avLst/>
          </a:prstGeom>
          <a:ln/>
        </p:spPr>
        <p:txBody>
          <a:bodyPr/>
          <a:lstStyle>
            <a:defPPr>
              <a:defRPr lang="en-US"/>
            </a:defPPr>
            <a:lvl1pPr algn="ctr" rtl="0" fontAlgn="base">
              <a:spcBef>
                <a:spcPct val="0"/>
              </a:spcBef>
              <a:spcAft>
                <a:spcPct val="0"/>
              </a:spcAft>
              <a:defRPr sz="1200" b="1" kern="1200">
                <a:solidFill>
                  <a:schemeClr val="bg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defTabSz="914400">
              <a:defRPr/>
            </a:pPr>
            <a:fld id="{5C85FF15-2366-464F-A9D7-3AA477A532F5}" type="slidenum">
              <a:rPr lang="en-US">
                <a:solidFill>
                  <a:srgbClr val="000000"/>
                </a:solidFill>
              </a:rPr>
              <a:pPr defTabSz="914400">
                <a:defRPr/>
              </a:pPr>
              <a:t>37</a:t>
            </a:fld>
            <a:endParaRPr lang="en-US" dirty="0">
              <a:solidFill>
                <a:srgbClr val="000000"/>
              </a:solidFill>
            </a:endParaRPr>
          </a:p>
        </p:txBody>
      </p:sp>
    </p:spTree>
    <p:extLst>
      <p:ext uri="{BB962C8B-B14F-4D97-AF65-F5344CB8AC3E}">
        <p14:creationId xmlns:p14="http://schemas.microsoft.com/office/powerpoint/2010/main" val="2279008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890150" y="211898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0860" r="-257" b="25663"/>
          <a:stretch/>
        </p:blipFill>
        <p:spPr>
          <a:xfrm>
            <a:off x="9498233" y="5686049"/>
            <a:ext cx="2236571" cy="979431"/>
          </a:xfrm>
          <a:prstGeom prst="rect">
            <a:avLst/>
          </a:prstGeom>
        </p:spPr>
      </p:pic>
      <p:sp>
        <p:nvSpPr>
          <p:cNvPr id="10" name="Rectangle 9"/>
          <p:cNvSpPr/>
          <p:nvPr/>
        </p:nvSpPr>
        <p:spPr>
          <a:xfrm>
            <a:off x="2428046" y="887309"/>
            <a:ext cx="912925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12" name="TextBox 11"/>
          <p:cNvSpPr txBox="1"/>
          <p:nvPr/>
        </p:nvSpPr>
        <p:spPr>
          <a:xfrm>
            <a:off x="6603806" y="2305257"/>
            <a:ext cx="4810954" cy="206271"/>
          </a:xfrm>
          <a:prstGeom prst="rect">
            <a:avLst/>
          </a:prstGeom>
          <a:solidFill>
            <a:srgbClr val="FFC000"/>
          </a:solidFill>
        </p:spPr>
        <p:txBody>
          <a:bodyPr wrap="square" rtlCol="0">
            <a:spAutoFit/>
          </a:bodyPr>
          <a:lstStyle/>
          <a:p>
            <a:endParaRPr lang="en-US" dirty="0"/>
          </a:p>
        </p:txBody>
      </p:sp>
      <p:sp>
        <p:nvSpPr>
          <p:cNvPr id="8" name="Rectangle 7"/>
          <p:cNvSpPr/>
          <p:nvPr/>
        </p:nvSpPr>
        <p:spPr>
          <a:xfrm>
            <a:off x="1936494" y="2642202"/>
            <a:ext cx="9898742" cy="830997"/>
          </a:xfrm>
          <a:prstGeom prst="rect">
            <a:avLst/>
          </a:prstGeom>
        </p:spPr>
        <p:txBody>
          <a:bodyPr wrap="square">
            <a:spAutoFit/>
          </a:bodyPr>
          <a:lstStyle/>
          <a:p>
            <a:r>
              <a:rPr lang="en-US" sz="4800" dirty="0" smtClean="0"/>
              <a:t>TABE 11 </a:t>
            </a:r>
            <a:r>
              <a:rPr lang="en-US" sz="4800" dirty="0"/>
              <a:t>&amp; 12 </a:t>
            </a:r>
            <a:r>
              <a:rPr lang="en-US" sz="4800" dirty="0" smtClean="0"/>
              <a:t>Data Comparisons</a:t>
            </a:r>
            <a:endParaRPr lang="en-US" sz="4800" dirty="0"/>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909" y="1976817"/>
            <a:ext cx="1391047" cy="1330769"/>
          </a:xfrm>
          <a:prstGeom prst="rect">
            <a:avLst/>
          </a:prstGeom>
          <a:ln>
            <a:solidFill>
              <a:schemeClr val="bg1"/>
            </a:solidFill>
          </a:ln>
        </p:spPr>
      </p:pic>
      <p:sp>
        <p:nvSpPr>
          <p:cNvPr id="9" name="Rectangle 8"/>
          <p:cNvSpPr/>
          <p:nvPr/>
        </p:nvSpPr>
        <p:spPr>
          <a:xfrm>
            <a:off x="949960" y="3467458"/>
            <a:ext cx="10885276" cy="2939266"/>
          </a:xfrm>
          <a:prstGeom prst="rect">
            <a:avLst/>
          </a:prstGeom>
        </p:spPr>
        <p:txBody>
          <a:bodyPr wrap="square">
            <a:spAutoFit/>
          </a:bodyPr>
          <a:lstStyle/>
          <a:p>
            <a:r>
              <a:rPr lang="en-US" sz="3200" dirty="0">
                <a:solidFill>
                  <a:srgbClr val="FFC000"/>
                </a:solidFill>
              </a:rPr>
              <a:t>Indiana Adult Education utilized statewide data in </a:t>
            </a:r>
            <a:r>
              <a:rPr lang="en-US" sz="3200" dirty="0" smtClean="0">
                <a:solidFill>
                  <a:srgbClr val="FFC000"/>
                </a:solidFill>
              </a:rPr>
              <a:t>       the </a:t>
            </a:r>
            <a:r>
              <a:rPr lang="en-US" sz="3200" dirty="0">
                <a:solidFill>
                  <a:srgbClr val="FFC000"/>
                </a:solidFill>
              </a:rPr>
              <a:t>InTERS database to compare – </a:t>
            </a:r>
            <a:endParaRPr lang="en-US" sz="3200" dirty="0" smtClean="0">
              <a:solidFill>
                <a:srgbClr val="FFC000"/>
              </a:solidFill>
            </a:endParaRPr>
          </a:p>
          <a:p>
            <a:endParaRPr lang="en-US" sz="1000" dirty="0">
              <a:solidFill>
                <a:srgbClr val="FFC000"/>
              </a:solidFill>
            </a:endParaRPr>
          </a:p>
          <a:p>
            <a:pPr marL="342900" indent="-342900">
              <a:buFont typeface="Arial" panose="020B0604020202020204" pitchFamily="34" charset="0"/>
              <a:buChar char="•"/>
            </a:pPr>
            <a:r>
              <a:rPr lang="en-US" sz="2200" dirty="0"/>
              <a:t>TABE 9 &amp; 10 grade equivalencies to TABE 11 &amp; 12 grade equivalencies</a:t>
            </a:r>
            <a:r>
              <a:rPr lang="en-US" sz="2200" dirty="0" smtClean="0"/>
              <a:t>*</a:t>
            </a:r>
          </a:p>
          <a:p>
            <a:r>
              <a:rPr lang="en-US" b="1" dirty="0" smtClean="0"/>
              <a:t>       – </a:t>
            </a:r>
            <a:r>
              <a:rPr lang="en-US" dirty="0"/>
              <a:t>Comparing students who had tested on both versions of the </a:t>
            </a:r>
            <a:r>
              <a:rPr lang="en-US" dirty="0" smtClean="0"/>
              <a:t>TABE</a:t>
            </a:r>
          </a:p>
          <a:p>
            <a:endParaRPr lang="en-US" sz="1100" dirty="0"/>
          </a:p>
          <a:p>
            <a:pPr marL="342900" indent="-342900">
              <a:buFont typeface="Arial" panose="020B0604020202020204" pitchFamily="34" charset="0"/>
              <a:buChar char="•"/>
            </a:pPr>
            <a:r>
              <a:rPr lang="en-US" sz="2200" dirty="0"/>
              <a:t>Student NRS Levels (as measured by TABE 11 &amp; 12) to TASC scale </a:t>
            </a:r>
            <a:r>
              <a:rPr lang="en-US" sz="2200" dirty="0" smtClean="0"/>
              <a:t>scores</a:t>
            </a:r>
          </a:p>
          <a:p>
            <a:r>
              <a:rPr lang="en-US" sz="2000" b="1" dirty="0" smtClean="0"/>
              <a:t>       </a:t>
            </a:r>
            <a:r>
              <a:rPr lang="en-US" b="1" dirty="0" smtClean="0"/>
              <a:t>– </a:t>
            </a:r>
            <a:r>
              <a:rPr lang="en-US" dirty="0" smtClean="0"/>
              <a:t>Looking </a:t>
            </a:r>
            <a:r>
              <a:rPr lang="en-US" dirty="0"/>
              <a:t>at students who tested using TABE 11 &amp; 12 and passed all 5 </a:t>
            </a:r>
            <a:r>
              <a:rPr lang="en-US" dirty="0" smtClean="0"/>
              <a:t>TASC </a:t>
            </a:r>
            <a:r>
              <a:rPr lang="en-US" dirty="0"/>
              <a:t>subtests</a:t>
            </a:r>
          </a:p>
          <a:p>
            <a:pPr marL="800100" lvl="1" indent="-342900">
              <a:buFont typeface="Arial" panose="020B0604020202020204" pitchFamily="34" charset="0"/>
              <a:buChar char="•"/>
            </a:pPr>
            <a:endParaRPr lang="en-US" dirty="0">
              <a:solidFill>
                <a:srgbClr val="FFC000"/>
              </a:solidFill>
            </a:endParaRPr>
          </a:p>
        </p:txBody>
      </p:sp>
    </p:spTree>
    <p:extLst>
      <p:ext uri="{BB962C8B-B14F-4D97-AF65-F5344CB8AC3E}">
        <p14:creationId xmlns:p14="http://schemas.microsoft.com/office/powerpoint/2010/main" val="16966236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7459" y="998255"/>
            <a:ext cx="11070773" cy="1303867"/>
          </a:xfrm>
        </p:spPr>
        <p:txBody>
          <a:bodyPr/>
          <a:lstStyle/>
          <a:p>
            <a:r>
              <a:rPr lang="en-US" dirty="0" smtClean="0"/>
              <a:t>TABE to </a:t>
            </a:r>
            <a:r>
              <a:rPr lang="en-US" dirty="0" err="1" smtClean="0"/>
              <a:t>TABe</a:t>
            </a:r>
            <a:r>
              <a:rPr lang="en-US" dirty="0" smtClean="0"/>
              <a:t> Grade equivalencies</a:t>
            </a:r>
            <a:endParaRPr lang="en-US" dirty="0"/>
          </a:p>
        </p:txBody>
      </p:sp>
      <p:sp>
        <p:nvSpPr>
          <p:cNvPr id="5" name="Subtitle 4"/>
          <p:cNvSpPr>
            <a:spLocks noGrp="1"/>
          </p:cNvSpPr>
          <p:nvPr>
            <p:ph type="body" idx="1"/>
          </p:nvPr>
        </p:nvSpPr>
        <p:spPr>
          <a:xfrm>
            <a:off x="685799" y="1993462"/>
            <a:ext cx="3456432" cy="617320"/>
          </a:xfrm>
        </p:spPr>
        <p:txBody>
          <a:bodyPr/>
          <a:lstStyle/>
          <a:p>
            <a:r>
              <a:rPr lang="en-US" sz="3600" dirty="0" smtClean="0">
                <a:solidFill>
                  <a:srgbClr val="FFC000"/>
                </a:solidFill>
              </a:rPr>
              <a:t>Total Math</a:t>
            </a:r>
            <a:endParaRPr lang="en-US" sz="3600" dirty="0">
              <a:solidFill>
                <a:srgbClr val="FFC000"/>
              </a:solidFill>
            </a:endParaRPr>
          </a:p>
        </p:txBody>
      </p:sp>
      <p:sp>
        <p:nvSpPr>
          <p:cNvPr id="36" name="Text Placeholder 35"/>
          <p:cNvSpPr>
            <a:spLocks noGrp="1"/>
          </p:cNvSpPr>
          <p:nvPr>
            <p:ph type="body" sz="half" idx="15"/>
          </p:nvPr>
        </p:nvSpPr>
        <p:spPr>
          <a:xfrm>
            <a:off x="685799" y="2641518"/>
            <a:ext cx="3456432" cy="3314132"/>
          </a:xfrm>
        </p:spPr>
        <p:txBody>
          <a:bodyPr/>
          <a:lstStyle/>
          <a:p>
            <a:r>
              <a:rPr lang="en-US" sz="1800" dirty="0" smtClean="0"/>
              <a:t>The average change in grade equivalencies from TABE 9 &amp; 10 to TABE 11 &amp; 12 was three grade levels.</a:t>
            </a:r>
          </a:p>
          <a:p>
            <a:r>
              <a:rPr lang="en-US" sz="1800" dirty="0" smtClean="0"/>
              <a:t>This means students, on average, scored three grade levels lower on TABE 11 &amp; 12.</a:t>
            </a:r>
            <a:endParaRPr lang="en-US" sz="1800" dirty="0"/>
          </a:p>
          <a:p>
            <a:endParaRPr lang="en-US" dirty="0"/>
          </a:p>
        </p:txBody>
      </p:sp>
      <p:sp>
        <p:nvSpPr>
          <p:cNvPr id="34" name="Text Placeholder 33"/>
          <p:cNvSpPr>
            <a:spLocks noGrp="1"/>
          </p:cNvSpPr>
          <p:nvPr>
            <p:ph type="body" sz="quarter" idx="3"/>
          </p:nvPr>
        </p:nvSpPr>
        <p:spPr>
          <a:xfrm>
            <a:off x="4434577" y="1993462"/>
            <a:ext cx="3456432" cy="626534"/>
          </a:xfrm>
        </p:spPr>
        <p:txBody>
          <a:bodyPr/>
          <a:lstStyle/>
          <a:p>
            <a:r>
              <a:rPr lang="en-US" sz="3600" dirty="0" smtClean="0">
                <a:solidFill>
                  <a:srgbClr val="FFC000"/>
                </a:solidFill>
              </a:rPr>
              <a:t>Language</a:t>
            </a:r>
            <a:endParaRPr lang="en-US" sz="3600" dirty="0">
              <a:solidFill>
                <a:srgbClr val="FFC000"/>
              </a:solidFill>
            </a:endParaRPr>
          </a:p>
        </p:txBody>
      </p:sp>
      <p:sp>
        <p:nvSpPr>
          <p:cNvPr id="37" name="Text Placeholder 36"/>
          <p:cNvSpPr>
            <a:spLocks noGrp="1"/>
          </p:cNvSpPr>
          <p:nvPr>
            <p:ph type="body" sz="half" idx="16"/>
          </p:nvPr>
        </p:nvSpPr>
        <p:spPr>
          <a:xfrm>
            <a:off x="4434577" y="2610782"/>
            <a:ext cx="3456432" cy="3314618"/>
          </a:xfrm>
        </p:spPr>
        <p:txBody>
          <a:bodyPr/>
          <a:lstStyle/>
          <a:p>
            <a:r>
              <a:rPr lang="en-US" sz="1800" dirty="0"/>
              <a:t>The average change in grade equivalencies from TABE 9 &amp; 10 to TABE 11 &amp; 12 was </a:t>
            </a:r>
            <a:r>
              <a:rPr lang="en-US" sz="1800" dirty="0" smtClean="0"/>
              <a:t> </a:t>
            </a:r>
            <a:r>
              <a:rPr lang="en-US" sz="1800" i="1" u="sng" dirty="0" smtClean="0"/>
              <a:t>ove</a:t>
            </a:r>
            <a:r>
              <a:rPr lang="en-US" sz="1800" i="1" dirty="0" smtClean="0"/>
              <a:t>r </a:t>
            </a:r>
            <a:r>
              <a:rPr lang="en-US" sz="1800" dirty="0" smtClean="0"/>
              <a:t>three </a:t>
            </a:r>
            <a:r>
              <a:rPr lang="en-US" sz="1800" dirty="0"/>
              <a:t>grade levels.</a:t>
            </a:r>
          </a:p>
          <a:p>
            <a:r>
              <a:rPr lang="en-US" sz="1800" dirty="0" smtClean="0"/>
              <a:t>This </a:t>
            </a:r>
            <a:r>
              <a:rPr lang="en-US" sz="1800" dirty="0"/>
              <a:t>means students, on average, </a:t>
            </a:r>
            <a:r>
              <a:rPr lang="en-US" sz="1800" dirty="0" smtClean="0"/>
              <a:t>scored over </a:t>
            </a:r>
            <a:r>
              <a:rPr lang="en-US" sz="1800" dirty="0"/>
              <a:t>three grade levels lower on TABE 11 &amp; 12.</a:t>
            </a:r>
          </a:p>
          <a:p>
            <a:endParaRPr lang="en-US" dirty="0" smtClean="0"/>
          </a:p>
          <a:p>
            <a:endParaRPr lang="en-US" dirty="0"/>
          </a:p>
        </p:txBody>
      </p:sp>
      <p:sp>
        <p:nvSpPr>
          <p:cNvPr id="35" name="Text Placeholder 34"/>
          <p:cNvSpPr>
            <a:spLocks noGrp="1"/>
          </p:cNvSpPr>
          <p:nvPr>
            <p:ph type="body" sz="quarter" idx="13"/>
          </p:nvPr>
        </p:nvSpPr>
        <p:spPr>
          <a:xfrm>
            <a:off x="8051800" y="1988855"/>
            <a:ext cx="3456432" cy="626534"/>
          </a:xfrm>
        </p:spPr>
        <p:txBody>
          <a:bodyPr/>
          <a:lstStyle/>
          <a:p>
            <a:r>
              <a:rPr lang="en-US" sz="3600" dirty="0" smtClean="0">
                <a:solidFill>
                  <a:srgbClr val="FFC000"/>
                </a:solidFill>
              </a:rPr>
              <a:t>Reading</a:t>
            </a:r>
            <a:endParaRPr lang="en-US" sz="3600" dirty="0">
              <a:solidFill>
                <a:srgbClr val="FFC000"/>
              </a:solidFill>
            </a:endParaRPr>
          </a:p>
        </p:txBody>
      </p:sp>
      <p:sp>
        <p:nvSpPr>
          <p:cNvPr id="38" name="Text Placeholder 37"/>
          <p:cNvSpPr>
            <a:spLocks noGrp="1"/>
          </p:cNvSpPr>
          <p:nvPr>
            <p:ph type="body" sz="half" idx="17"/>
          </p:nvPr>
        </p:nvSpPr>
        <p:spPr>
          <a:xfrm>
            <a:off x="8090603" y="2586228"/>
            <a:ext cx="3456432" cy="3314132"/>
          </a:xfrm>
        </p:spPr>
        <p:txBody>
          <a:bodyPr/>
          <a:lstStyle/>
          <a:p>
            <a:r>
              <a:rPr lang="en-US" sz="1800" dirty="0"/>
              <a:t>The average change in grade equivalencies from TABE 9 &amp; 10 to TABE 11 &amp; 12 was  </a:t>
            </a:r>
            <a:r>
              <a:rPr lang="en-US" sz="1800" i="1" u="sng" dirty="0"/>
              <a:t>ove</a:t>
            </a:r>
            <a:r>
              <a:rPr lang="en-US" sz="1800" i="1" dirty="0"/>
              <a:t>r </a:t>
            </a:r>
            <a:r>
              <a:rPr lang="en-US" sz="1800" dirty="0"/>
              <a:t>three grade levels.</a:t>
            </a:r>
          </a:p>
          <a:p>
            <a:r>
              <a:rPr lang="en-US" sz="1800" dirty="0" smtClean="0"/>
              <a:t>This </a:t>
            </a:r>
            <a:r>
              <a:rPr lang="en-US" sz="1800" dirty="0"/>
              <a:t>means students, on average, scored over three grade levels lower on </a:t>
            </a:r>
            <a:r>
              <a:rPr lang="en-US" sz="1800" dirty="0" smtClean="0"/>
              <a:t>TABE </a:t>
            </a:r>
            <a:r>
              <a:rPr lang="en-US" sz="1800" dirty="0"/>
              <a:t>11 &amp; 12</a:t>
            </a:r>
            <a:r>
              <a:rPr lang="en-US" sz="1800" dirty="0" smtClean="0"/>
              <a:t>.</a:t>
            </a:r>
          </a:p>
          <a:p>
            <a:endParaRPr lang="en-US" dirty="0">
              <a:solidFill>
                <a:srgbClr val="FFFF00"/>
              </a:solidFill>
            </a:endParaRPr>
          </a:p>
          <a:p>
            <a:endParaRPr lang="en-US" dirty="0">
              <a:solidFill>
                <a:srgbClr val="FFFF00"/>
              </a:solidFill>
            </a:endParaRPr>
          </a:p>
        </p:txBody>
      </p:sp>
      <p:pic>
        <p:nvPicPr>
          <p:cNvPr id="41" name="Picture 40"/>
          <p:cNvPicPr>
            <a:picLocks noChangeAspect="1"/>
          </p:cNvPicPr>
          <p:nvPr/>
        </p:nvPicPr>
        <p:blipFill>
          <a:blip r:embed="rId4"/>
          <a:stretch>
            <a:fillRect/>
          </a:stretch>
        </p:blipFill>
        <p:spPr>
          <a:xfrm>
            <a:off x="797915" y="4786205"/>
            <a:ext cx="2393524" cy="1606224"/>
          </a:xfrm>
          <a:prstGeom prst="rect">
            <a:avLst/>
          </a:prstGeom>
        </p:spPr>
      </p:pic>
      <p:graphicFrame>
        <p:nvGraphicFramePr>
          <p:cNvPr id="42" name="Object 41"/>
          <p:cNvGraphicFramePr>
            <a:graphicFrameLocks noChangeAspect="1"/>
          </p:cNvGraphicFramePr>
          <p:nvPr>
            <p:extLst>
              <p:ext uri="{D42A27DB-BD31-4B8C-83A1-F6EECF244321}">
                <p14:modId xmlns:p14="http://schemas.microsoft.com/office/powerpoint/2010/main" val="2838796608"/>
              </p:ext>
            </p:extLst>
          </p:nvPr>
        </p:nvGraphicFramePr>
        <p:xfrm>
          <a:off x="4498495" y="4791715"/>
          <a:ext cx="2393146" cy="1600714"/>
        </p:xfrm>
        <a:graphic>
          <a:graphicData uri="http://schemas.openxmlformats.org/presentationml/2006/ole">
            <mc:AlternateContent xmlns:mc="http://schemas.openxmlformats.org/markup-compatibility/2006">
              <mc:Choice xmlns:v="urn:schemas-microsoft-com:vml" Requires="v">
                <p:oleObj spid="_x0000_s1086" name="Worksheet" r:id="rId6" imgW="1438245" imgH="962043" progId="Excel.Sheet.12">
                  <p:embed/>
                </p:oleObj>
              </mc:Choice>
              <mc:Fallback>
                <p:oleObj name="Worksheet" r:id="rId6" imgW="1438245" imgH="962043" progId="Excel.Sheet.12">
                  <p:embed/>
                  <p:pic>
                    <p:nvPicPr>
                      <p:cNvPr id="0" name=""/>
                      <p:cNvPicPr/>
                      <p:nvPr/>
                    </p:nvPicPr>
                    <p:blipFill>
                      <a:blip r:embed="rId7"/>
                      <a:stretch>
                        <a:fillRect/>
                      </a:stretch>
                    </p:blipFill>
                    <p:spPr>
                      <a:xfrm>
                        <a:off x="4498495" y="4791715"/>
                        <a:ext cx="2393146" cy="1600714"/>
                      </a:xfrm>
                      <a:prstGeom prst="rect">
                        <a:avLst/>
                      </a:prstGeom>
                    </p:spPr>
                  </p:pic>
                </p:oleObj>
              </mc:Fallback>
            </mc:AlternateContent>
          </a:graphicData>
        </a:graphic>
      </p:graphicFrame>
      <p:pic>
        <p:nvPicPr>
          <p:cNvPr id="43" name="Picture 42"/>
          <p:cNvPicPr>
            <a:picLocks noChangeAspect="1"/>
          </p:cNvPicPr>
          <p:nvPr/>
        </p:nvPicPr>
        <p:blipFill>
          <a:blip r:embed="rId8"/>
          <a:stretch>
            <a:fillRect/>
          </a:stretch>
        </p:blipFill>
        <p:spPr>
          <a:xfrm>
            <a:off x="8258628" y="4791715"/>
            <a:ext cx="2241453" cy="1657486"/>
          </a:xfrm>
          <a:prstGeom prst="rect">
            <a:avLst/>
          </a:prstGeom>
        </p:spPr>
      </p:pic>
      <p:cxnSp>
        <p:nvCxnSpPr>
          <p:cNvPr id="3" name="Straight Connector 2"/>
          <p:cNvCxnSpPr/>
          <p:nvPr/>
        </p:nvCxnSpPr>
        <p:spPr>
          <a:xfrm>
            <a:off x="4135290" y="2706873"/>
            <a:ext cx="14515" cy="31834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876494" y="2706872"/>
            <a:ext cx="14515" cy="31834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2" descr="1456253852322_PastedIm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97238" y="454035"/>
            <a:ext cx="719680" cy="76611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01681" y="449414"/>
            <a:ext cx="766931" cy="775354"/>
          </a:xfrm>
          <a:prstGeom prst="rect">
            <a:avLst/>
          </a:prstGeom>
          <a:ln>
            <a:solidFill>
              <a:schemeClr val="bg1"/>
            </a:solidFill>
          </a:ln>
        </p:spPr>
      </p:pic>
    </p:spTree>
    <p:extLst>
      <p:ext uri="{BB962C8B-B14F-4D97-AF65-F5344CB8AC3E}">
        <p14:creationId xmlns:p14="http://schemas.microsoft.com/office/powerpoint/2010/main" val="27481451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701934" y="1988308"/>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0860" r="-257" b="25663"/>
          <a:stretch/>
        </p:blipFill>
        <p:spPr>
          <a:xfrm>
            <a:off x="9498233" y="5686049"/>
            <a:ext cx="2236571" cy="979431"/>
          </a:xfrm>
          <a:prstGeom prst="rect">
            <a:avLst/>
          </a:prstGeom>
        </p:spPr>
      </p:pic>
      <p:sp>
        <p:nvSpPr>
          <p:cNvPr id="10" name="Rectangle 9"/>
          <p:cNvSpPr/>
          <p:nvPr/>
        </p:nvSpPr>
        <p:spPr>
          <a:xfrm>
            <a:off x="2428046" y="887309"/>
            <a:ext cx="912925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cxnSp>
        <p:nvCxnSpPr>
          <p:cNvPr id="18" name="Curved Connector 17"/>
          <p:cNvCxnSpPr/>
          <p:nvPr/>
        </p:nvCxnSpPr>
        <p:spPr>
          <a:xfrm rot="10800000">
            <a:off x="1378858" y="348343"/>
            <a:ext cx="76253" cy="1270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603806" y="2305257"/>
            <a:ext cx="4810954" cy="206271"/>
          </a:xfrm>
          <a:prstGeom prst="rect">
            <a:avLst/>
          </a:prstGeom>
          <a:solidFill>
            <a:srgbClr val="FFC000"/>
          </a:solidFill>
        </p:spPr>
        <p:txBody>
          <a:bodyPr wrap="square" rtlCol="0">
            <a:spAutoFit/>
          </a:bodyPr>
          <a:lstStyle/>
          <a:p>
            <a:endParaRPr lang="en-US" dirty="0"/>
          </a:p>
        </p:txBody>
      </p:sp>
      <p:sp>
        <p:nvSpPr>
          <p:cNvPr id="3" name="TextBox 2"/>
          <p:cNvSpPr txBox="1"/>
          <p:nvPr/>
        </p:nvSpPr>
        <p:spPr>
          <a:xfrm>
            <a:off x="537047" y="1907439"/>
            <a:ext cx="615553" cy="4430755"/>
          </a:xfrm>
          <a:prstGeom prst="rect">
            <a:avLst/>
          </a:prstGeom>
          <a:solidFill>
            <a:srgbClr val="FFC000"/>
          </a:solidFill>
          <a:effectLst>
            <a:reflection blurRad="6350" stA="50000" endA="300" endPos="55500" dist="50800" dir="5400000" sy="-100000" algn="bl" rotWithShape="0"/>
          </a:effectLst>
        </p:spPr>
        <p:txBody>
          <a:bodyPr vert="vert270" wrap="square" rtlCol="0">
            <a:spAutoFit/>
          </a:bodyPr>
          <a:lstStyle/>
          <a:p>
            <a:r>
              <a:rPr lang="en-US" sz="2800" dirty="0" smtClean="0">
                <a:solidFill>
                  <a:schemeClr val="bg1"/>
                </a:solidFill>
                <a:latin typeface="Segoe Print" panose="02000600000000000000" pitchFamily="2" charset="0"/>
              </a:rPr>
              <a:t>Meet Chef </a:t>
            </a:r>
            <a:r>
              <a:rPr lang="en-US" sz="2800" b="1" dirty="0" smtClean="0">
                <a:solidFill>
                  <a:schemeClr val="bg1"/>
                </a:solidFill>
                <a:latin typeface="Segoe Print" panose="02000600000000000000" pitchFamily="2" charset="0"/>
              </a:rPr>
              <a:t>Dion</a:t>
            </a:r>
            <a:r>
              <a:rPr lang="en-US" sz="2800" dirty="0" smtClean="0">
                <a:solidFill>
                  <a:schemeClr val="bg1"/>
                </a:solidFill>
                <a:latin typeface="Segoe Print" panose="02000600000000000000" pitchFamily="2" charset="0"/>
              </a:rPr>
              <a:t> Brown</a:t>
            </a:r>
            <a:endParaRPr lang="en-US" sz="2800" b="1" dirty="0">
              <a:solidFill>
                <a:schemeClr val="bg1"/>
              </a:solidFill>
              <a:latin typeface="Segoe Print" panose="02000600000000000000" pitchFamily="2" charset="0"/>
            </a:endParaRPr>
          </a:p>
        </p:txBody>
      </p:sp>
      <p:cxnSp>
        <p:nvCxnSpPr>
          <p:cNvPr id="11" name="Straight Connector 10"/>
          <p:cNvCxnSpPr/>
          <p:nvPr/>
        </p:nvCxnSpPr>
        <p:spPr>
          <a:xfrm>
            <a:off x="3854481" y="2305257"/>
            <a:ext cx="0" cy="41633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234221" y="2735324"/>
            <a:ext cx="7119695" cy="3870290"/>
          </a:xfrm>
          <a:prstGeom prst="rect">
            <a:avLst/>
          </a:prstGeom>
          <a:noFill/>
        </p:spPr>
        <p:txBody>
          <a:bodyPr wrap="square" rtlCol="0">
            <a:spAutoFit/>
          </a:bodyPr>
          <a:lstStyle/>
          <a:p>
            <a:r>
              <a:rPr lang="en-US" sz="1750" dirty="0" smtClean="0"/>
              <a:t>But Murphy says Dion’s confidence began slowly to grow</a:t>
            </a:r>
            <a:r>
              <a:rPr lang="en-US" sz="1750" dirty="0"/>
              <a:t>. </a:t>
            </a:r>
            <a:r>
              <a:rPr lang="en-US" sz="1750" dirty="0" smtClean="0"/>
              <a:t>He passed three of the five sections of the readiness test on the first try, something he did not expect to do</a:t>
            </a:r>
            <a:r>
              <a:rPr lang="en-US" sz="1750" dirty="0"/>
              <a:t>. </a:t>
            </a:r>
            <a:r>
              <a:rPr lang="en-US" sz="1750" dirty="0" smtClean="0"/>
              <a:t>Dion decided to stick with the class</a:t>
            </a:r>
            <a:r>
              <a:rPr lang="en-US" sz="1750" dirty="0"/>
              <a:t>. </a:t>
            </a:r>
            <a:r>
              <a:rPr lang="en-US" sz="1750" dirty="0" smtClean="0"/>
              <a:t>His plan was to try and get his HSE and then figure out the rest. </a:t>
            </a:r>
            <a:endParaRPr lang="en-US" sz="1750" dirty="0"/>
          </a:p>
          <a:p>
            <a:endParaRPr lang="en-US" sz="1750" dirty="0" smtClean="0"/>
          </a:p>
          <a:p>
            <a:r>
              <a:rPr lang="en-US" sz="1750" dirty="0"/>
              <a:t>But earlier this year, </a:t>
            </a:r>
            <a:r>
              <a:rPr lang="en-US" sz="1750" dirty="0" smtClean="0"/>
              <a:t>adult </a:t>
            </a:r>
            <a:r>
              <a:rPr lang="en-US" sz="1750" dirty="0"/>
              <a:t>e</a:t>
            </a:r>
            <a:r>
              <a:rPr lang="en-US" sz="1750" dirty="0" smtClean="0"/>
              <a:t>ducation’s </a:t>
            </a:r>
            <a:r>
              <a:rPr lang="en-US" sz="1750" dirty="0"/>
              <a:t>c</a:t>
            </a:r>
            <a:r>
              <a:rPr lang="en-US" sz="1750" dirty="0" smtClean="0"/>
              <a:t>areer </a:t>
            </a:r>
            <a:r>
              <a:rPr lang="en-US" sz="1750" dirty="0"/>
              <a:t>c</a:t>
            </a:r>
            <a:r>
              <a:rPr lang="en-US" sz="1750" dirty="0" smtClean="0"/>
              <a:t>oach Deb Lane approached him about participating in a culinary class being offered through </a:t>
            </a:r>
            <a:r>
              <a:rPr lang="en-US" sz="1750" b="1" dirty="0" smtClean="0">
                <a:solidFill>
                  <a:srgbClr val="FFC000"/>
                </a:solidFill>
              </a:rPr>
              <a:t>Cultivate Culinary, </a:t>
            </a:r>
            <a:r>
              <a:rPr lang="en-US" sz="1750" dirty="0" smtClean="0"/>
              <a:t>a new South Bend community partner. It would help him to refresh his skills, she told  him</a:t>
            </a:r>
            <a:r>
              <a:rPr lang="en-US" sz="1750" dirty="0"/>
              <a:t>. </a:t>
            </a:r>
            <a:r>
              <a:rPr lang="en-US" sz="1750" dirty="0" smtClean="0"/>
              <a:t>Dion  signed up</a:t>
            </a:r>
            <a:r>
              <a:rPr lang="en-US" sz="1750" dirty="0"/>
              <a:t>. </a:t>
            </a:r>
            <a:r>
              <a:rPr lang="en-US" sz="1750" dirty="0" smtClean="0"/>
              <a:t>The class lasted two months  and provided hands-on training in food safety, food preparation</a:t>
            </a:r>
            <a:r>
              <a:rPr lang="en-US" sz="1750" dirty="0"/>
              <a:t>, </a:t>
            </a:r>
            <a:r>
              <a:rPr lang="en-US" sz="1750" dirty="0" smtClean="0"/>
              <a:t>and knife skills</a:t>
            </a:r>
            <a:r>
              <a:rPr lang="en-US" sz="1750" dirty="0"/>
              <a:t>. </a:t>
            </a:r>
          </a:p>
          <a:p>
            <a:endParaRPr lang="en-US"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9272" y="2103383"/>
            <a:ext cx="2087070" cy="740910"/>
          </a:xfrm>
          <a:prstGeom prst="rect">
            <a:avLst/>
          </a:prstGeom>
        </p:spPr>
      </p:pic>
      <p:sp>
        <p:nvSpPr>
          <p:cNvPr id="12" name="Rectangle 11"/>
          <p:cNvSpPr/>
          <p:nvPr/>
        </p:nvSpPr>
        <p:spPr>
          <a:xfrm>
            <a:off x="1330028" y="2965455"/>
            <a:ext cx="2320258" cy="3046988"/>
          </a:xfrm>
          <a:prstGeom prst="rect">
            <a:avLst/>
          </a:prstGeom>
        </p:spPr>
        <p:txBody>
          <a:bodyPr wrap="square">
            <a:spAutoFit/>
          </a:bodyPr>
          <a:lstStyle/>
          <a:p>
            <a:r>
              <a:rPr lang="en-US" sz="1600" dirty="0">
                <a:solidFill>
                  <a:srgbClr val="FFC000"/>
                </a:solidFill>
              </a:rPr>
              <a:t>Cultivate Culinary School &amp; Catering </a:t>
            </a:r>
            <a:r>
              <a:rPr lang="en-US" sz="1600" dirty="0" smtClean="0">
                <a:solidFill>
                  <a:srgbClr val="FFC000"/>
                </a:solidFill>
              </a:rPr>
              <a:t>“is </a:t>
            </a:r>
            <a:r>
              <a:rPr lang="en-US" sz="1600" dirty="0">
                <a:solidFill>
                  <a:srgbClr val="FFC000"/>
                </a:solidFill>
              </a:rPr>
              <a:t>devoted to ending the cycle of joblessness, poverty, and hunger in the local communities of northern Indiana by providing a food rescue service and job training in the culinary arts</a:t>
            </a:r>
            <a:r>
              <a:rPr lang="en-US" sz="1600" dirty="0" smtClean="0">
                <a:solidFill>
                  <a:srgbClr val="FFC000"/>
                </a:solidFill>
              </a:rPr>
              <a:t>.”</a:t>
            </a:r>
            <a:endParaRPr lang="en-US" sz="1600" dirty="0">
              <a:solidFill>
                <a:srgbClr val="FFC000"/>
              </a:solidFill>
            </a:endParaRPr>
          </a:p>
        </p:txBody>
      </p:sp>
      <p:sp>
        <p:nvSpPr>
          <p:cNvPr id="13" name="Rectangle 12"/>
          <p:cNvSpPr/>
          <p:nvPr/>
        </p:nvSpPr>
        <p:spPr>
          <a:xfrm>
            <a:off x="1369872" y="6028533"/>
            <a:ext cx="2240569" cy="577081"/>
          </a:xfrm>
          <a:prstGeom prst="rect">
            <a:avLst/>
          </a:prstGeom>
        </p:spPr>
        <p:txBody>
          <a:bodyPr wrap="square">
            <a:spAutoFit/>
          </a:bodyPr>
          <a:lstStyle/>
          <a:p>
            <a:r>
              <a:rPr lang="en-US" sz="1050" dirty="0"/>
              <a:t>701 N Niles Ave </a:t>
            </a:r>
            <a:br>
              <a:rPr lang="en-US" sz="1050" dirty="0"/>
            </a:br>
            <a:r>
              <a:rPr lang="en-US" sz="1050" dirty="0"/>
              <a:t>South Bend, IN 46617</a:t>
            </a:r>
            <a:br>
              <a:rPr lang="en-US" sz="1050" dirty="0"/>
            </a:br>
            <a:r>
              <a:rPr lang="en-US" sz="1050" b="1" dirty="0"/>
              <a:t>Phone:</a:t>
            </a:r>
            <a:r>
              <a:rPr lang="en-US" sz="1050" dirty="0"/>
              <a:t> (574) 209-2711​</a:t>
            </a:r>
          </a:p>
        </p:txBody>
      </p:sp>
    </p:spTree>
    <p:extLst>
      <p:ext uri="{BB962C8B-B14F-4D97-AF65-F5344CB8AC3E}">
        <p14:creationId xmlns:p14="http://schemas.microsoft.com/office/powerpoint/2010/main" val="37418254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a:blip r:embed="rId3"/>
          <a:stretch>
            <a:fillRect/>
          </a:stretch>
        </p:blipFill>
        <p:spPr>
          <a:xfrm>
            <a:off x="3390855" y="2236882"/>
            <a:ext cx="8452799" cy="382699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045" y="2717554"/>
            <a:ext cx="1679789" cy="1606999"/>
          </a:xfrm>
          <a:prstGeom prst="rect">
            <a:avLst/>
          </a:prstGeom>
          <a:ln>
            <a:solidFill>
              <a:schemeClr val="bg1"/>
            </a:solid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045" y="4499766"/>
            <a:ext cx="2372919" cy="1073719"/>
          </a:xfrm>
          <a:prstGeom prst="rect">
            <a:avLst/>
          </a:prstGeom>
          <a:effectLst>
            <a:reflection blurRad="6350" stA="52000" endA="300" endPos="35000" dir="5400000" sy="-100000" algn="bl" rotWithShape="0"/>
          </a:effectLst>
        </p:spPr>
      </p:pic>
      <p:cxnSp>
        <p:nvCxnSpPr>
          <p:cNvPr id="5" name="Straight Connector 4"/>
          <p:cNvCxnSpPr/>
          <p:nvPr/>
        </p:nvCxnSpPr>
        <p:spPr>
          <a:xfrm>
            <a:off x="3105594" y="2495293"/>
            <a:ext cx="0" cy="33101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582057" y="1161191"/>
            <a:ext cx="10609943" cy="830997"/>
          </a:xfrm>
          <a:prstGeom prst="rect">
            <a:avLst/>
          </a:prstGeom>
          <a:noFill/>
        </p:spPr>
        <p:txBody>
          <a:bodyPr wrap="square" rtlCol="0">
            <a:spAutoFit/>
          </a:bodyPr>
          <a:lstStyle/>
          <a:p>
            <a:r>
              <a:rPr lang="en-US" sz="4800" dirty="0" smtClean="0">
                <a:solidFill>
                  <a:srgbClr val="FFC000"/>
                </a:solidFill>
              </a:rPr>
              <a:t>TABE 11 &amp; 12 </a:t>
            </a:r>
            <a:r>
              <a:rPr lang="en-US" sz="4800" dirty="0" smtClean="0"/>
              <a:t>to TASC Scale Scores</a:t>
            </a:r>
            <a:endParaRPr lang="en-US" sz="4800" dirty="0"/>
          </a:p>
        </p:txBody>
      </p:sp>
    </p:spTree>
    <p:extLst>
      <p:ext uri="{BB962C8B-B14F-4D97-AF65-F5344CB8AC3E}">
        <p14:creationId xmlns:p14="http://schemas.microsoft.com/office/powerpoint/2010/main" val="10186761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406403" y="2070141"/>
            <a:ext cx="2818812" cy="4319489"/>
          </a:xfrm>
          <a:prstGeom prst="rect">
            <a:avLst/>
          </a:prstGeom>
        </p:spPr>
      </p:pic>
      <p:pic>
        <p:nvPicPr>
          <p:cNvPr id="5" name="Picture 4"/>
          <p:cNvPicPr>
            <a:picLocks noChangeAspect="1"/>
          </p:cNvPicPr>
          <p:nvPr/>
        </p:nvPicPr>
        <p:blipFill>
          <a:blip r:embed="rId4"/>
          <a:stretch>
            <a:fillRect/>
          </a:stretch>
        </p:blipFill>
        <p:spPr>
          <a:xfrm>
            <a:off x="3571006" y="2070141"/>
            <a:ext cx="8258136" cy="4319489"/>
          </a:xfrm>
          <a:prstGeom prst="rect">
            <a:avLst/>
          </a:prstGeom>
        </p:spPr>
      </p:pic>
      <p:sp>
        <p:nvSpPr>
          <p:cNvPr id="3" name="TextBox 2"/>
          <p:cNvSpPr txBox="1"/>
          <p:nvPr/>
        </p:nvSpPr>
        <p:spPr>
          <a:xfrm>
            <a:off x="8338702" y="403762"/>
            <a:ext cx="3490440" cy="769441"/>
          </a:xfrm>
          <a:prstGeom prst="rect">
            <a:avLst/>
          </a:prstGeom>
          <a:noFill/>
        </p:spPr>
        <p:txBody>
          <a:bodyPr wrap="square" rtlCol="0">
            <a:spAutoFit/>
          </a:bodyPr>
          <a:lstStyle/>
          <a:p>
            <a:pPr algn="r"/>
            <a:r>
              <a:rPr lang="en-US" sz="4400" u="sng" dirty="0" smtClean="0">
                <a:solidFill>
                  <a:srgbClr val="FFC000"/>
                </a:solidFill>
              </a:rPr>
              <a:t>MATH</a:t>
            </a:r>
            <a:endParaRPr lang="en-US" sz="4400" u="sng" dirty="0">
              <a:solidFill>
                <a:srgbClr val="FFC000"/>
              </a:solidFill>
            </a:endParaRPr>
          </a:p>
        </p:txBody>
      </p:sp>
      <p:sp>
        <p:nvSpPr>
          <p:cNvPr id="7" name="Rectangle 6"/>
          <p:cNvSpPr/>
          <p:nvPr/>
        </p:nvSpPr>
        <p:spPr>
          <a:xfrm>
            <a:off x="2438354" y="1132897"/>
            <a:ext cx="9470862" cy="769441"/>
          </a:xfrm>
          <a:prstGeom prst="rect">
            <a:avLst/>
          </a:prstGeom>
        </p:spPr>
        <p:txBody>
          <a:bodyPr wrap="none">
            <a:spAutoFit/>
          </a:bodyPr>
          <a:lstStyle/>
          <a:p>
            <a:r>
              <a:rPr lang="en-US" sz="4400" dirty="0">
                <a:solidFill>
                  <a:srgbClr val="FFC000"/>
                </a:solidFill>
              </a:rPr>
              <a:t>TABE 11 &amp; 12 </a:t>
            </a:r>
            <a:r>
              <a:rPr lang="en-US" sz="4400" dirty="0"/>
              <a:t>to TASC Scale Scores</a:t>
            </a:r>
          </a:p>
        </p:txBody>
      </p:sp>
    </p:spTree>
    <p:extLst>
      <p:ext uri="{BB962C8B-B14F-4D97-AF65-F5344CB8AC3E}">
        <p14:creationId xmlns:p14="http://schemas.microsoft.com/office/powerpoint/2010/main" val="9481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stretch>
            <a:fillRect/>
          </a:stretch>
        </p:blipFill>
        <p:spPr>
          <a:xfrm>
            <a:off x="558098" y="2142655"/>
            <a:ext cx="3503286" cy="3577921"/>
          </a:xfrm>
          <a:prstGeom prst="rect">
            <a:avLst/>
          </a:prstGeom>
        </p:spPr>
      </p:pic>
      <p:pic>
        <p:nvPicPr>
          <p:cNvPr id="7" name="Picture 6"/>
          <p:cNvPicPr>
            <a:picLocks noChangeAspect="1"/>
          </p:cNvPicPr>
          <p:nvPr/>
        </p:nvPicPr>
        <p:blipFill>
          <a:blip r:embed="rId4"/>
          <a:stretch>
            <a:fillRect/>
          </a:stretch>
        </p:blipFill>
        <p:spPr>
          <a:xfrm>
            <a:off x="4324626" y="2142655"/>
            <a:ext cx="7291589" cy="3577921"/>
          </a:xfrm>
          <a:prstGeom prst="rect">
            <a:avLst/>
          </a:prstGeom>
        </p:spPr>
      </p:pic>
      <p:sp>
        <p:nvSpPr>
          <p:cNvPr id="4" name="Rectangle 3"/>
          <p:cNvSpPr/>
          <p:nvPr/>
        </p:nvSpPr>
        <p:spPr>
          <a:xfrm>
            <a:off x="2309741" y="1183305"/>
            <a:ext cx="9470862" cy="769441"/>
          </a:xfrm>
          <a:prstGeom prst="rect">
            <a:avLst/>
          </a:prstGeom>
        </p:spPr>
        <p:txBody>
          <a:bodyPr wrap="none">
            <a:spAutoFit/>
          </a:bodyPr>
          <a:lstStyle/>
          <a:p>
            <a:r>
              <a:rPr lang="en-US" sz="4400" dirty="0">
                <a:solidFill>
                  <a:srgbClr val="FFC000"/>
                </a:solidFill>
              </a:rPr>
              <a:t>TABE 11 &amp; 12 </a:t>
            </a:r>
            <a:r>
              <a:rPr lang="en-US" sz="4400" dirty="0"/>
              <a:t>to TASC Scale Scores</a:t>
            </a:r>
          </a:p>
        </p:txBody>
      </p:sp>
      <p:sp>
        <p:nvSpPr>
          <p:cNvPr id="5" name="Rectangle 4"/>
          <p:cNvSpPr/>
          <p:nvPr/>
        </p:nvSpPr>
        <p:spPr>
          <a:xfrm>
            <a:off x="8911627" y="478865"/>
            <a:ext cx="2704588" cy="769441"/>
          </a:xfrm>
          <a:prstGeom prst="rect">
            <a:avLst/>
          </a:prstGeom>
        </p:spPr>
        <p:txBody>
          <a:bodyPr wrap="none">
            <a:spAutoFit/>
          </a:bodyPr>
          <a:lstStyle/>
          <a:p>
            <a:pPr algn="r"/>
            <a:r>
              <a:rPr lang="en-US" sz="4400" u="sng" dirty="0" smtClean="0">
                <a:solidFill>
                  <a:srgbClr val="FFC000"/>
                </a:solidFill>
              </a:rPr>
              <a:t>READING</a:t>
            </a:r>
            <a:endParaRPr lang="en-US" sz="4400" u="sng" dirty="0">
              <a:solidFill>
                <a:srgbClr val="FFC000"/>
              </a:solidFill>
            </a:endParaRPr>
          </a:p>
        </p:txBody>
      </p:sp>
    </p:spTree>
    <p:extLst>
      <p:ext uri="{BB962C8B-B14F-4D97-AF65-F5344CB8AC3E}">
        <p14:creationId xmlns:p14="http://schemas.microsoft.com/office/powerpoint/2010/main" val="14244074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478971" y="2213293"/>
            <a:ext cx="2957245" cy="3911735"/>
          </a:xfrm>
          <a:prstGeom prst="rect">
            <a:avLst/>
          </a:prstGeom>
        </p:spPr>
      </p:pic>
      <p:pic>
        <p:nvPicPr>
          <p:cNvPr id="5" name="Picture 4"/>
          <p:cNvPicPr>
            <a:picLocks noChangeAspect="1"/>
          </p:cNvPicPr>
          <p:nvPr/>
        </p:nvPicPr>
        <p:blipFill>
          <a:blip r:embed="rId4"/>
          <a:stretch>
            <a:fillRect/>
          </a:stretch>
        </p:blipFill>
        <p:spPr>
          <a:xfrm>
            <a:off x="3750072" y="2213293"/>
            <a:ext cx="7940306" cy="3911735"/>
          </a:xfrm>
          <a:prstGeom prst="rect">
            <a:avLst/>
          </a:prstGeom>
        </p:spPr>
      </p:pic>
      <p:sp>
        <p:nvSpPr>
          <p:cNvPr id="3" name="Rectangle 2"/>
          <p:cNvSpPr/>
          <p:nvPr/>
        </p:nvSpPr>
        <p:spPr>
          <a:xfrm>
            <a:off x="2445472" y="1212334"/>
            <a:ext cx="9470862" cy="769441"/>
          </a:xfrm>
          <a:prstGeom prst="rect">
            <a:avLst/>
          </a:prstGeom>
        </p:spPr>
        <p:txBody>
          <a:bodyPr wrap="none">
            <a:spAutoFit/>
          </a:bodyPr>
          <a:lstStyle/>
          <a:p>
            <a:r>
              <a:rPr lang="en-US" sz="4400" dirty="0">
                <a:solidFill>
                  <a:srgbClr val="FFC000"/>
                </a:solidFill>
              </a:rPr>
              <a:t>TABE 11 &amp; 12 </a:t>
            </a:r>
            <a:r>
              <a:rPr lang="en-US" sz="4400" dirty="0"/>
              <a:t>to TASC Scale Scores</a:t>
            </a:r>
          </a:p>
        </p:txBody>
      </p:sp>
      <p:sp>
        <p:nvSpPr>
          <p:cNvPr id="6" name="TextBox 5"/>
          <p:cNvSpPr txBox="1"/>
          <p:nvPr/>
        </p:nvSpPr>
        <p:spPr>
          <a:xfrm>
            <a:off x="8287657" y="442893"/>
            <a:ext cx="3526972" cy="769441"/>
          </a:xfrm>
          <a:prstGeom prst="rect">
            <a:avLst/>
          </a:prstGeom>
          <a:noFill/>
        </p:spPr>
        <p:txBody>
          <a:bodyPr wrap="square" rtlCol="0">
            <a:spAutoFit/>
          </a:bodyPr>
          <a:lstStyle/>
          <a:p>
            <a:pPr algn="r"/>
            <a:r>
              <a:rPr lang="en-US" sz="4400" u="sng" dirty="0" smtClean="0">
                <a:solidFill>
                  <a:srgbClr val="FFC000"/>
                </a:solidFill>
              </a:rPr>
              <a:t>WRITING</a:t>
            </a:r>
            <a:endParaRPr lang="en-US" sz="4400" u="sng" dirty="0">
              <a:solidFill>
                <a:srgbClr val="FFC000"/>
              </a:solidFill>
            </a:endParaRPr>
          </a:p>
        </p:txBody>
      </p:sp>
    </p:spTree>
    <p:extLst>
      <p:ext uri="{BB962C8B-B14F-4D97-AF65-F5344CB8AC3E}">
        <p14:creationId xmlns:p14="http://schemas.microsoft.com/office/powerpoint/2010/main" val="27864958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10" name="TextBox 9"/>
          <p:cNvSpPr txBox="1"/>
          <p:nvPr/>
        </p:nvSpPr>
        <p:spPr>
          <a:xfrm>
            <a:off x="1621364" y="7388318"/>
            <a:ext cx="5501390" cy="5580502"/>
          </a:xfrm>
          <a:prstGeom prst="rect">
            <a:avLst/>
          </a:prstGeom>
          <a:noFill/>
        </p:spPr>
        <p:txBody>
          <a:bodyPr wrap="square" rtlCol="0">
            <a:spAutoFit/>
          </a:bodyPr>
          <a:lstStyle/>
          <a:p>
            <a:pPr marR="0">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Then one day, after nearly ten years of sticking to his dream of pursuing music, and becoming an accomplished Elvis and Johnny Cash impersonator, his father had a proposition for him. “He said he knew I had this dream of recording music in Memphis and basically told me he would pay for half of everything if I got my (HSE).”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So, after years out of traditional high school, and an attempt at another high school equivalency (HSE) program out of state, Bennett enrolled at the MACC for daily adult education afternoon classes. “The teacher was great- he motivated me when I needed to be motivated.” After about four months in class, Bennett passed his HSE test and received his diploma. Bennett says, “If it wasn’t for Mr. Smith keeping me on track, I would have never gotten it done.”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“If I can make it, anyone can make it,” says Bennett. </a:t>
            </a:r>
            <a:endParaRPr lang="en-US" dirty="0"/>
          </a:p>
          <a:p>
            <a:endParaRPr lang="en-US" dirty="0"/>
          </a:p>
        </p:txBody>
      </p:sp>
      <p:sp>
        <p:nvSpPr>
          <p:cNvPr id="2" name="Rectangle 1"/>
          <p:cNvSpPr/>
          <p:nvPr/>
        </p:nvSpPr>
        <p:spPr>
          <a:xfrm>
            <a:off x="2568313" y="910798"/>
            <a:ext cx="946633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3" name="TextBox 2"/>
          <p:cNvSpPr txBox="1"/>
          <p:nvPr/>
        </p:nvSpPr>
        <p:spPr>
          <a:xfrm>
            <a:off x="1270656" y="2301314"/>
            <a:ext cx="11234156" cy="4739759"/>
          </a:xfrm>
          <a:prstGeom prst="rect">
            <a:avLst/>
          </a:prstGeom>
          <a:noFill/>
        </p:spPr>
        <p:txBody>
          <a:bodyPr wrap="square" rtlCol="0">
            <a:spAutoFit/>
          </a:bodyPr>
          <a:lstStyle/>
          <a:p>
            <a:r>
              <a:rPr lang="en-US" sz="5400" u="sng" dirty="0" smtClean="0">
                <a:solidFill>
                  <a:srgbClr val="FFC000"/>
                </a:solidFill>
              </a:rPr>
              <a:t>STATE</a:t>
            </a:r>
            <a:r>
              <a:rPr lang="en-US" sz="5400" dirty="0" smtClean="0">
                <a:solidFill>
                  <a:srgbClr val="FFC000"/>
                </a:solidFill>
              </a:rPr>
              <a:t> Performance Metrics</a:t>
            </a:r>
            <a:endParaRPr lang="en-US" sz="5400" dirty="0" smtClean="0">
              <a:solidFill>
                <a:srgbClr val="FFC000"/>
              </a:solidFill>
              <a:latin typeface="Arial" panose="020B0604020202020204" pitchFamily="34" charset="0"/>
              <a:cs typeface="Arial" panose="020B0604020202020204" pitchFamily="34" charset="0"/>
            </a:endParaRPr>
          </a:p>
          <a:p>
            <a:r>
              <a:rPr lang="en-US" sz="5400" dirty="0" smtClean="0"/>
              <a:t>Measurable Skill Gains</a:t>
            </a:r>
          </a:p>
          <a:p>
            <a:endParaRPr lang="en-US" sz="1100" dirty="0" smtClean="0"/>
          </a:p>
          <a:p>
            <a:r>
              <a:rPr lang="en-US" sz="5400" dirty="0" smtClean="0"/>
              <a:t>High </a:t>
            </a:r>
            <a:r>
              <a:rPr lang="en-US" sz="5400" dirty="0"/>
              <a:t>School </a:t>
            </a:r>
            <a:r>
              <a:rPr lang="en-US" sz="5400" dirty="0" smtClean="0"/>
              <a:t>                       Equivalency</a:t>
            </a:r>
          </a:p>
          <a:p>
            <a:endParaRPr lang="en-US" sz="1100" dirty="0" smtClean="0"/>
          </a:p>
          <a:p>
            <a:r>
              <a:rPr lang="en-US" sz="3200" dirty="0" smtClean="0"/>
              <a:t/>
            </a:r>
            <a:br>
              <a:rPr lang="en-US" sz="3200" dirty="0" smtClean="0"/>
            </a:br>
            <a:r>
              <a:rPr lang="en-US" sz="3200" dirty="0" smtClean="0"/>
              <a:t> </a:t>
            </a:r>
            <a:endParaRPr lang="en-US" sz="3200" dirty="0"/>
          </a:p>
        </p:txBody>
      </p:sp>
      <p:sp>
        <p:nvSpPr>
          <p:cNvPr id="4" name="TextBox 3"/>
          <p:cNvSpPr txBox="1"/>
          <p:nvPr/>
        </p:nvSpPr>
        <p:spPr>
          <a:xfrm>
            <a:off x="6670329" y="4539413"/>
            <a:ext cx="4835043" cy="1631216"/>
          </a:xfrm>
          <a:prstGeom prst="rect">
            <a:avLst/>
          </a:prstGeom>
          <a:solidFill>
            <a:srgbClr val="FFC000"/>
          </a:solidFill>
          <a:effectLst>
            <a:reflection blurRad="6350" stA="52000" endA="300" endPos="35000" dir="5400000" sy="-100000" algn="bl" rotWithShape="0"/>
          </a:effectLst>
        </p:spPr>
        <p:txBody>
          <a:bodyPr wrap="square" rtlCol="0">
            <a:spAutoFit/>
          </a:bodyPr>
          <a:lstStyle/>
          <a:p>
            <a:r>
              <a:rPr lang="en-US" sz="1600" dirty="0" smtClean="0">
                <a:ln>
                  <a:solidFill>
                    <a:schemeClr val="bg1"/>
                  </a:solidFill>
                </a:ln>
                <a:solidFill>
                  <a:schemeClr val="bg1"/>
                </a:solidFill>
              </a:rPr>
              <a:t>INDIANA</a:t>
            </a:r>
          </a:p>
          <a:p>
            <a:r>
              <a:rPr lang="en-US" sz="3600" b="1" dirty="0">
                <a:ln>
                  <a:solidFill>
                    <a:schemeClr val="bg1"/>
                  </a:solidFill>
                </a:ln>
                <a:solidFill>
                  <a:schemeClr val="bg1"/>
                </a:solidFill>
              </a:rPr>
              <a:t>P</a:t>
            </a:r>
            <a:r>
              <a:rPr lang="en-US" sz="3600" b="1" dirty="0" smtClean="0">
                <a:ln>
                  <a:solidFill>
                    <a:schemeClr val="bg1"/>
                  </a:solidFill>
                </a:ln>
                <a:solidFill>
                  <a:schemeClr val="bg1"/>
                </a:solidFill>
              </a:rPr>
              <a:t>erformance</a:t>
            </a:r>
            <a:r>
              <a:rPr lang="en-US" sz="3600" dirty="0" smtClean="0">
                <a:ln>
                  <a:solidFill>
                    <a:schemeClr val="bg1"/>
                  </a:solidFill>
                </a:ln>
                <a:solidFill>
                  <a:schemeClr val="bg1"/>
                </a:solidFill>
              </a:rPr>
              <a:t> </a:t>
            </a:r>
          </a:p>
          <a:p>
            <a:r>
              <a:rPr lang="en-US" sz="4800" dirty="0" smtClean="0">
                <a:ln>
                  <a:solidFill>
                    <a:schemeClr val="bg1"/>
                  </a:solidFill>
                </a:ln>
                <a:solidFill>
                  <a:schemeClr val="bg1"/>
                </a:solidFill>
                <a:latin typeface="MV Boli" panose="02000500030200090000" pitchFamily="2" charset="0"/>
                <a:cs typeface="MV Boli" panose="02000500030200090000" pitchFamily="2" charset="0"/>
              </a:rPr>
              <a:t>Metrics </a:t>
            </a:r>
            <a:endParaRPr lang="en-US" sz="4800" dirty="0">
              <a:ln>
                <a:solidFill>
                  <a:schemeClr val="bg1"/>
                </a:solidFill>
              </a:ln>
              <a:solidFill>
                <a:schemeClr val="bg1"/>
              </a:solidFill>
              <a:latin typeface="MV Boli" panose="02000500030200090000" pitchFamily="2" charset="0"/>
              <a:cs typeface="MV Boli" panose="02000500030200090000" pitchFamily="2" charset="0"/>
            </a:endParaRPr>
          </a:p>
        </p:txBody>
      </p:sp>
      <p:sp>
        <p:nvSpPr>
          <p:cNvPr id="8" name="Rectangle 7"/>
          <p:cNvSpPr/>
          <p:nvPr/>
        </p:nvSpPr>
        <p:spPr>
          <a:xfrm>
            <a:off x="6604618" y="4205123"/>
            <a:ext cx="2787701" cy="18418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pic>
        <p:nvPicPr>
          <p:cNvPr id="9" name="Content Placeholder 10" descr="Adult-Ed_map.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26607" y="4075714"/>
            <a:ext cx="2397049" cy="255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625928" y="3374126"/>
            <a:ext cx="644728" cy="830997"/>
          </a:xfrm>
          <a:prstGeom prst="rect">
            <a:avLst/>
          </a:prstGeom>
        </p:spPr>
        <p:txBody>
          <a:bodyPr wrap="none">
            <a:spAutoFit/>
          </a:bodyPr>
          <a:lstStyle/>
          <a:p>
            <a:pPr>
              <a:spcBef>
                <a:spcPts val="0"/>
              </a:spcBef>
              <a:spcAft>
                <a:spcPts val="0"/>
              </a:spcAft>
            </a:pPr>
            <a:r>
              <a:rPr lang="en-US" sz="4800" b="1" dirty="0" smtClean="0">
                <a:latin typeface="Segoe Script" panose="020B0504020000000003" pitchFamily="34" charset="0"/>
                <a:ea typeface="Calibri" panose="020F0502020204030204" pitchFamily="34" charset="0"/>
                <a:cs typeface="Times New Roman" panose="02020603050405020304" pitchFamily="18" charset="0"/>
              </a:rPr>
              <a:t>√</a:t>
            </a:r>
            <a:endParaRPr lang="en-US" sz="4800" b="1" dirty="0">
              <a:latin typeface="Segoe Script" panose="020B0504020000000003" pitchFamily="34" charset="0"/>
              <a:ea typeface="Calibri" panose="020F0502020204030204" pitchFamily="34" charset="0"/>
              <a:cs typeface="Times New Roman" panose="02020603050405020304" pitchFamily="18" charset="0"/>
            </a:endParaRPr>
          </a:p>
        </p:txBody>
      </p:sp>
      <p:sp>
        <p:nvSpPr>
          <p:cNvPr id="12" name="Rectangle 11"/>
          <p:cNvSpPr/>
          <p:nvPr/>
        </p:nvSpPr>
        <p:spPr>
          <a:xfrm>
            <a:off x="625928" y="4259160"/>
            <a:ext cx="644728" cy="882678"/>
          </a:xfrm>
          <a:prstGeom prst="rect">
            <a:avLst/>
          </a:prstGeom>
        </p:spPr>
        <p:txBody>
          <a:bodyPr wrap="none">
            <a:spAutoFit/>
          </a:bodyPr>
          <a:lstStyle/>
          <a:p>
            <a:pPr>
              <a:lnSpc>
                <a:spcPct val="107000"/>
              </a:lnSpc>
              <a:spcBef>
                <a:spcPts val="0"/>
              </a:spcBef>
              <a:spcAft>
                <a:spcPts val="0"/>
              </a:spcAft>
            </a:pPr>
            <a:r>
              <a:rPr lang="en-US" sz="4800" b="1" dirty="0" smtClean="0">
                <a:latin typeface="Segoe Script" panose="020B0504020000000003" pitchFamily="34" charset="0"/>
                <a:ea typeface="Calibri" panose="020F0502020204030204" pitchFamily="34" charset="0"/>
                <a:cs typeface="Times New Roman" panose="02020603050405020304" pitchFamily="18" charset="0"/>
              </a:rPr>
              <a:t>√</a:t>
            </a:r>
            <a:endParaRPr lang="en-US" sz="4800" b="1" dirty="0">
              <a:latin typeface="Segoe Script" panose="020B05040200000000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106837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570514" y="539864"/>
            <a:ext cx="8263219" cy="861774"/>
          </a:xfrm>
          <a:prstGeom prst="rect">
            <a:avLst/>
          </a:prstGeom>
          <a:noFill/>
        </p:spPr>
        <p:txBody>
          <a:bodyPr wrap="square" rtlCol="0">
            <a:spAutoFit/>
          </a:bodyPr>
          <a:lstStyle/>
          <a:p>
            <a:pPr algn="r"/>
            <a:r>
              <a:rPr lang="en-US" sz="3600" dirty="0" smtClean="0">
                <a:solidFill>
                  <a:srgbClr val="FFC000"/>
                </a:solidFill>
              </a:rPr>
              <a:t>New NRS State Table 4 – 2018-2019  </a:t>
            </a:r>
          </a:p>
          <a:p>
            <a:pPr algn="r"/>
            <a:r>
              <a:rPr lang="en-US" sz="1400" dirty="0" smtClean="0"/>
              <a:t>9-28-18</a:t>
            </a:r>
            <a:endParaRPr lang="en-US" sz="1400" dirty="0"/>
          </a:p>
        </p:txBody>
      </p:sp>
      <p:pic>
        <p:nvPicPr>
          <p:cNvPr id="4" name="Picture 3"/>
          <p:cNvPicPr>
            <a:picLocks noChangeAspect="1"/>
          </p:cNvPicPr>
          <p:nvPr/>
        </p:nvPicPr>
        <p:blipFill>
          <a:blip r:embed="rId3"/>
          <a:stretch>
            <a:fillRect/>
          </a:stretch>
        </p:blipFill>
        <p:spPr>
          <a:xfrm>
            <a:off x="1001486" y="1438933"/>
            <a:ext cx="10551886" cy="5148438"/>
          </a:xfrm>
          <a:prstGeom prst="rect">
            <a:avLst/>
          </a:prstGeom>
        </p:spPr>
      </p:pic>
    </p:spTree>
    <p:extLst>
      <p:ext uri="{BB962C8B-B14F-4D97-AF65-F5344CB8AC3E}">
        <p14:creationId xmlns:p14="http://schemas.microsoft.com/office/powerpoint/2010/main" val="35060778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13754"/>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220902"/>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019975" y="2619970"/>
            <a:ext cx="5448635" cy="400110"/>
          </a:xfrm>
          <a:prstGeom prst="rect">
            <a:avLst/>
          </a:prstGeom>
          <a:noFill/>
        </p:spPr>
        <p:txBody>
          <a:bodyPr wrap="square" rtlCol="0">
            <a:spAutoFit/>
          </a:bodyPr>
          <a:lstStyle/>
          <a:p>
            <a:endParaRPr lang="en-US" sz="2000" dirty="0"/>
          </a:p>
        </p:txBody>
      </p:sp>
      <p:sp>
        <p:nvSpPr>
          <p:cNvPr id="7" name="Rectangle 6"/>
          <p:cNvSpPr/>
          <p:nvPr/>
        </p:nvSpPr>
        <p:spPr>
          <a:xfrm>
            <a:off x="444840" y="6044351"/>
            <a:ext cx="6841938" cy="338554"/>
          </a:xfrm>
          <a:prstGeom prst="rect">
            <a:avLst/>
          </a:prstGeom>
        </p:spPr>
        <p:txBody>
          <a:bodyPr wrap="none">
            <a:spAutoFit/>
          </a:bodyPr>
          <a:lstStyle/>
          <a:p>
            <a:r>
              <a:rPr lang="en-US" sz="1600" dirty="0" smtClean="0"/>
              <a:t>                                 *</a:t>
            </a:r>
            <a:r>
              <a:rPr lang="en-US" sz="1600" dirty="0"/>
              <a:t>Data as of </a:t>
            </a:r>
            <a:r>
              <a:rPr lang="en-US" sz="1600" dirty="0" smtClean="0"/>
              <a:t>9.28.18                  ** Data as of 9.12.17</a:t>
            </a:r>
            <a:endParaRPr lang="en-US" sz="1600" dirty="0"/>
          </a:p>
        </p:txBody>
      </p:sp>
      <p:cxnSp>
        <p:nvCxnSpPr>
          <p:cNvPr id="11" name="Straight Connector 10"/>
          <p:cNvCxnSpPr/>
          <p:nvPr/>
        </p:nvCxnSpPr>
        <p:spPr>
          <a:xfrm flipH="1">
            <a:off x="7891788" y="3154369"/>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44840" y="2198460"/>
            <a:ext cx="9665599" cy="4401205"/>
          </a:xfrm>
          <a:prstGeom prst="rect">
            <a:avLst/>
          </a:prstGeom>
          <a:noFill/>
        </p:spPr>
        <p:txBody>
          <a:bodyPr wrap="square" rtlCol="0">
            <a:spAutoFit/>
          </a:bodyPr>
          <a:lstStyle/>
          <a:p>
            <a:r>
              <a:rPr lang="en-US" sz="8800" dirty="0" smtClean="0">
                <a:solidFill>
                  <a:srgbClr val="FFC000"/>
                </a:solidFill>
                <a:latin typeface="Segoe Print" panose="02000600000000000000" pitchFamily="2" charset="0"/>
              </a:rPr>
              <a:t>Total</a:t>
            </a:r>
          </a:p>
          <a:p>
            <a:r>
              <a:rPr lang="en-US" sz="8800" dirty="0" smtClean="0">
                <a:solidFill>
                  <a:srgbClr val="FFC000"/>
                </a:solidFill>
                <a:latin typeface="Segoe Print" panose="02000600000000000000" pitchFamily="2" charset="0"/>
              </a:rPr>
              <a:t>Enrollment</a:t>
            </a:r>
            <a:r>
              <a:rPr lang="en-US" sz="8800" dirty="0" smtClean="0">
                <a:latin typeface="Segoe Print" panose="02000600000000000000" pitchFamily="2" charset="0"/>
              </a:rPr>
              <a:t> </a:t>
            </a:r>
          </a:p>
          <a:p>
            <a:r>
              <a:rPr lang="en-US" sz="3200" dirty="0" smtClean="0"/>
              <a:t>				</a:t>
            </a:r>
            <a:r>
              <a:rPr lang="en-US" sz="3200" u="sng" dirty="0" smtClean="0"/>
              <a:t>2018-2019</a:t>
            </a:r>
            <a:r>
              <a:rPr lang="en-US" sz="3200" dirty="0" smtClean="0"/>
              <a:t>*		 </a:t>
            </a:r>
            <a:r>
              <a:rPr lang="en-US" sz="3200" u="sng" dirty="0" smtClean="0"/>
              <a:t>2017-2018</a:t>
            </a:r>
            <a:r>
              <a:rPr lang="en-US" sz="3200" dirty="0" smtClean="0">
                <a:effectLst>
                  <a:outerShdw blurRad="38100" dist="38100" dir="2700000" algn="tl">
                    <a:srgbClr val="000000">
                      <a:alpha val="43137"/>
                    </a:srgbClr>
                  </a:outerShdw>
                </a:effectLst>
              </a:rPr>
              <a:t>**</a:t>
            </a:r>
          </a:p>
          <a:p>
            <a:r>
              <a:rPr lang="en-US" sz="3200" dirty="0" smtClean="0"/>
              <a:t>ABE/ELL		</a:t>
            </a:r>
            <a:r>
              <a:rPr lang="en-US" sz="3200" dirty="0" smtClean="0">
                <a:solidFill>
                  <a:srgbClr val="FFC000"/>
                </a:solidFill>
              </a:rPr>
              <a:t>8,546</a:t>
            </a:r>
            <a:r>
              <a:rPr lang="en-US" sz="3200" dirty="0" smtClean="0"/>
              <a:t>			     </a:t>
            </a:r>
            <a:r>
              <a:rPr lang="en-US" sz="3200" dirty="0" smtClean="0">
                <a:solidFill>
                  <a:srgbClr val="FFC000"/>
                </a:solidFill>
              </a:rPr>
              <a:t>8,085	</a:t>
            </a:r>
            <a:r>
              <a:rPr lang="en-US" sz="3200" dirty="0" smtClean="0"/>
              <a:t>				</a:t>
            </a:r>
            <a:endParaRPr lang="en-US" sz="3200" dirty="0"/>
          </a:p>
          <a:p>
            <a:endParaRPr lang="en-US" sz="3200" u="sng" dirty="0"/>
          </a:p>
          <a:p>
            <a:endParaRPr lang="en-US" sz="800" dirty="0" smtClean="0"/>
          </a:p>
        </p:txBody>
      </p:sp>
      <p:sp>
        <p:nvSpPr>
          <p:cNvPr id="8" name="Down Arrow 7"/>
          <p:cNvSpPr/>
          <p:nvPr/>
        </p:nvSpPr>
        <p:spPr>
          <a:xfrm rot="-10800000">
            <a:off x="8998961" y="2820025"/>
            <a:ext cx="1795576" cy="37549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8122927" y="2306782"/>
            <a:ext cx="4528457" cy="4462760"/>
          </a:xfrm>
          <a:prstGeom prst="rect">
            <a:avLst/>
          </a:prstGeom>
          <a:noFill/>
        </p:spPr>
        <p:txBody>
          <a:bodyPr wrap="square" rtlCol="0">
            <a:spAutoFit/>
          </a:bodyPr>
          <a:lstStyle/>
          <a:p>
            <a:r>
              <a:rPr lang="en-US" sz="7200" dirty="0" smtClean="0">
                <a:latin typeface="Segoe Print" panose="02000600000000000000" pitchFamily="2" charset="0"/>
              </a:rPr>
              <a:t>   </a:t>
            </a:r>
            <a:r>
              <a:rPr lang="en-US" sz="6000" dirty="0" smtClean="0">
                <a:latin typeface="Segoe Print" panose="02000600000000000000" pitchFamily="2" charset="0"/>
              </a:rPr>
              <a:t>ABE/ELL</a:t>
            </a:r>
            <a:endParaRPr lang="en-US" sz="6000" dirty="0">
              <a:latin typeface="Segoe Print" panose="02000600000000000000" pitchFamily="2" charset="0"/>
            </a:endParaRPr>
          </a:p>
          <a:p>
            <a:r>
              <a:rPr lang="en-US" sz="7200" dirty="0">
                <a:latin typeface="Segoe Print" panose="02000600000000000000" pitchFamily="2" charset="0"/>
              </a:rPr>
              <a:t>+</a:t>
            </a:r>
            <a:r>
              <a:rPr lang="en-US" sz="7200" dirty="0" smtClean="0">
                <a:latin typeface="Segoe Print" panose="02000600000000000000" pitchFamily="2" charset="0"/>
              </a:rPr>
              <a:t> 461</a:t>
            </a:r>
          </a:p>
          <a:p>
            <a:r>
              <a:rPr lang="en-US" sz="7200" dirty="0" smtClean="0">
                <a:latin typeface="Segoe Print" panose="02000600000000000000" pitchFamily="2" charset="0"/>
              </a:rPr>
              <a:t>   </a:t>
            </a:r>
            <a:r>
              <a:rPr lang="en-US" sz="8000" dirty="0" smtClean="0">
                <a:latin typeface="Segoe Print" panose="02000600000000000000" pitchFamily="2" charset="0"/>
              </a:rPr>
              <a:t>UP</a:t>
            </a:r>
            <a:endParaRPr lang="en-US" sz="8000" dirty="0">
              <a:latin typeface="Segoe Print" panose="02000600000000000000" pitchFamily="2" charset="0"/>
            </a:endParaRPr>
          </a:p>
        </p:txBody>
      </p:sp>
    </p:spTree>
    <p:extLst>
      <p:ext uri="{BB962C8B-B14F-4D97-AF65-F5344CB8AC3E}">
        <p14:creationId xmlns:p14="http://schemas.microsoft.com/office/powerpoint/2010/main" val="64499316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13754"/>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220902"/>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019975" y="2619970"/>
            <a:ext cx="5448635" cy="400110"/>
          </a:xfrm>
          <a:prstGeom prst="rect">
            <a:avLst/>
          </a:prstGeom>
          <a:noFill/>
        </p:spPr>
        <p:txBody>
          <a:bodyPr wrap="square" rtlCol="0">
            <a:spAutoFit/>
          </a:bodyPr>
          <a:lstStyle/>
          <a:p>
            <a:endParaRPr lang="en-US" sz="2000" dirty="0"/>
          </a:p>
        </p:txBody>
      </p:sp>
      <p:sp>
        <p:nvSpPr>
          <p:cNvPr id="7" name="Rectangle 6"/>
          <p:cNvSpPr/>
          <p:nvPr/>
        </p:nvSpPr>
        <p:spPr>
          <a:xfrm>
            <a:off x="448521" y="5819615"/>
            <a:ext cx="6841938" cy="338554"/>
          </a:xfrm>
          <a:prstGeom prst="rect">
            <a:avLst/>
          </a:prstGeom>
        </p:spPr>
        <p:txBody>
          <a:bodyPr wrap="none">
            <a:spAutoFit/>
          </a:bodyPr>
          <a:lstStyle/>
          <a:p>
            <a:r>
              <a:rPr lang="en-US" sz="1600" dirty="0" smtClean="0"/>
              <a:t>                                 *</a:t>
            </a:r>
            <a:r>
              <a:rPr lang="en-US" sz="1600" dirty="0"/>
              <a:t>Data as of </a:t>
            </a:r>
            <a:r>
              <a:rPr lang="en-US" sz="1600" dirty="0" smtClean="0"/>
              <a:t>9.28.18                  ** Data as of 9.12.17</a:t>
            </a:r>
            <a:endParaRPr lang="en-US" sz="1600" dirty="0"/>
          </a:p>
        </p:txBody>
      </p:sp>
      <p:cxnSp>
        <p:nvCxnSpPr>
          <p:cNvPr id="11" name="Straight Connector 10"/>
          <p:cNvCxnSpPr/>
          <p:nvPr/>
        </p:nvCxnSpPr>
        <p:spPr>
          <a:xfrm flipH="1">
            <a:off x="7955565" y="3107433"/>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75261" y="2185431"/>
            <a:ext cx="9665599" cy="3908762"/>
          </a:xfrm>
          <a:prstGeom prst="rect">
            <a:avLst/>
          </a:prstGeom>
          <a:noFill/>
        </p:spPr>
        <p:txBody>
          <a:bodyPr wrap="square" rtlCol="0">
            <a:spAutoFit/>
          </a:bodyPr>
          <a:lstStyle/>
          <a:p>
            <a:r>
              <a:rPr lang="en-US" sz="7200" dirty="0" smtClean="0">
                <a:solidFill>
                  <a:srgbClr val="FFC000"/>
                </a:solidFill>
                <a:latin typeface="Segoe Print" panose="02000600000000000000" pitchFamily="2" charset="0"/>
              </a:rPr>
              <a:t>Average </a:t>
            </a:r>
          </a:p>
          <a:p>
            <a:r>
              <a:rPr lang="en-US" sz="7200" dirty="0" smtClean="0">
                <a:solidFill>
                  <a:srgbClr val="FFC000"/>
                </a:solidFill>
                <a:latin typeface="Segoe Print" panose="02000600000000000000" pitchFamily="2" charset="0"/>
              </a:rPr>
              <a:t>Contact Hours </a:t>
            </a:r>
          </a:p>
          <a:p>
            <a:r>
              <a:rPr lang="en-US" sz="3200" dirty="0" smtClean="0"/>
              <a:t>				</a:t>
            </a:r>
            <a:r>
              <a:rPr lang="en-US" sz="3200" u="sng" dirty="0" smtClean="0"/>
              <a:t>2018-2019</a:t>
            </a:r>
            <a:r>
              <a:rPr lang="en-US" sz="3200" dirty="0" smtClean="0"/>
              <a:t>*		 </a:t>
            </a:r>
            <a:r>
              <a:rPr lang="en-US" sz="3200" u="sng" dirty="0" smtClean="0"/>
              <a:t>2017-2018</a:t>
            </a:r>
            <a:r>
              <a:rPr lang="en-US" sz="3200" dirty="0" smtClean="0">
                <a:effectLst>
                  <a:outerShdw blurRad="38100" dist="38100" dir="2700000" algn="tl">
                    <a:srgbClr val="000000">
                      <a:alpha val="43137"/>
                    </a:srgbClr>
                  </a:outerShdw>
                </a:effectLst>
              </a:rPr>
              <a:t>**</a:t>
            </a:r>
          </a:p>
          <a:p>
            <a:r>
              <a:rPr lang="en-US" sz="3200" dirty="0" smtClean="0"/>
              <a:t>ABE/ELL	  </a:t>
            </a:r>
            <a:r>
              <a:rPr lang="en-US" sz="3200" dirty="0" smtClean="0">
                <a:solidFill>
                  <a:srgbClr val="FFC000"/>
                </a:solidFill>
              </a:rPr>
              <a:t>40.80 hrs.</a:t>
            </a:r>
            <a:r>
              <a:rPr lang="en-US" sz="3200" dirty="0" smtClean="0"/>
              <a:t>	       </a:t>
            </a:r>
            <a:r>
              <a:rPr lang="en-US" sz="3200" dirty="0" smtClean="0">
                <a:solidFill>
                  <a:srgbClr val="FFC000"/>
                </a:solidFill>
              </a:rPr>
              <a:t>34.94 hrs.	</a:t>
            </a:r>
            <a:r>
              <a:rPr lang="en-US" sz="3200" dirty="0" smtClean="0"/>
              <a:t>				</a:t>
            </a:r>
            <a:endParaRPr lang="en-US" sz="3200" dirty="0"/>
          </a:p>
          <a:p>
            <a:endParaRPr lang="en-US" sz="3200" u="sng" dirty="0"/>
          </a:p>
          <a:p>
            <a:endParaRPr lang="en-US" sz="800" dirty="0" smtClean="0"/>
          </a:p>
        </p:txBody>
      </p:sp>
      <p:sp>
        <p:nvSpPr>
          <p:cNvPr id="8" name="Down Arrow 7"/>
          <p:cNvSpPr/>
          <p:nvPr/>
        </p:nvSpPr>
        <p:spPr>
          <a:xfrm rot="-10800000">
            <a:off x="8998961" y="2820025"/>
            <a:ext cx="1795576" cy="37549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8190100" y="2306782"/>
            <a:ext cx="4528457" cy="4093428"/>
          </a:xfrm>
          <a:prstGeom prst="rect">
            <a:avLst/>
          </a:prstGeom>
          <a:noFill/>
        </p:spPr>
        <p:txBody>
          <a:bodyPr wrap="square" rtlCol="0">
            <a:spAutoFit/>
          </a:bodyPr>
          <a:lstStyle/>
          <a:p>
            <a:r>
              <a:rPr lang="en-US" sz="7200" dirty="0" smtClean="0">
                <a:latin typeface="Segoe Print" panose="02000600000000000000" pitchFamily="2" charset="0"/>
              </a:rPr>
              <a:t>   </a:t>
            </a:r>
            <a:r>
              <a:rPr lang="en-US" sz="6000" dirty="0" smtClean="0">
                <a:latin typeface="Segoe Print" panose="02000600000000000000" pitchFamily="2" charset="0"/>
              </a:rPr>
              <a:t>ABE/ELL</a:t>
            </a:r>
            <a:endParaRPr lang="en-US" sz="6000" dirty="0">
              <a:latin typeface="Segoe Print" panose="02000600000000000000" pitchFamily="2" charset="0"/>
            </a:endParaRPr>
          </a:p>
          <a:p>
            <a:r>
              <a:rPr lang="en-US" sz="4800" dirty="0" smtClean="0">
                <a:latin typeface="Segoe Print" panose="02000600000000000000" pitchFamily="2" charset="0"/>
              </a:rPr>
              <a:t> +5.86 hrs.</a:t>
            </a:r>
          </a:p>
          <a:p>
            <a:r>
              <a:rPr lang="en-US" sz="7200" dirty="0" smtClean="0">
                <a:latin typeface="Segoe Print" panose="02000600000000000000" pitchFamily="2" charset="0"/>
              </a:rPr>
              <a:t>   </a:t>
            </a:r>
            <a:r>
              <a:rPr lang="en-US" sz="8000" dirty="0" smtClean="0">
                <a:latin typeface="Segoe Print" panose="02000600000000000000" pitchFamily="2" charset="0"/>
              </a:rPr>
              <a:t>UP</a:t>
            </a:r>
            <a:endParaRPr lang="en-US" sz="8000" dirty="0">
              <a:latin typeface="Segoe Print" panose="02000600000000000000" pitchFamily="2" charset="0"/>
            </a:endParaRPr>
          </a:p>
        </p:txBody>
      </p:sp>
    </p:spTree>
    <p:extLst>
      <p:ext uri="{BB962C8B-B14F-4D97-AF65-F5344CB8AC3E}">
        <p14:creationId xmlns:p14="http://schemas.microsoft.com/office/powerpoint/2010/main" val="248287946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10" name="TextBox 9"/>
          <p:cNvSpPr txBox="1"/>
          <p:nvPr/>
        </p:nvSpPr>
        <p:spPr>
          <a:xfrm>
            <a:off x="1621364" y="7388318"/>
            <a:ext cx="5501390" cy="5580502"/>
          </a:xfrm>
          <a:prstGeom prst="rect">
            <a:avLst/>
          </a:prstGeom>
          <a:noFill/>
        </p:spPr>
        <p:txBody>
          <a:bodyPr wrap="square" rtlCol="0">
            <a:spAutoFit/>
          </a:bodyPr>
          <a:lstStyle/>
          <a:p>
            <a:pPr marR="0">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Then one day, after nearly ten years of sticking to his dream of pursuing music, and becoming an accomplished Elvis and Johnny Cash impersonator, his father had a proposition for him. “He said he knew I had this dream of recording music in Memphis and basically told me he would pay for half of everything if I got my (HSE).”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So, after years out of traditional high school, and an attempt at another high school equivalency (HSE) program out of state, Bennett enrolled at the MACC for daily adult education afternoon classes. “The teacher was great- he motivated me when I needed to be motivated.” After about four months in class, Bennett passed his HSE test and received his diploma. Bennett says, “If it wasn’t for Mr. Smith keeping me on track, I would have never gotten it done.”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“If I can make it, anyone can make it,” says Bennett. </a:t>
            </a:r>
            <a:endParaRPr lang="en-US" dirty="0"/>
          </a:p>
          <a:p>
            <a:endParaRPr lang="en-US" dirty="0"/>
          </a:p>
        </p:txBody>
      </p:sp>
      <p:sp>
        <p:nvSpPr>
          <p:cNvPr id="2" name="Rectangle 1"/>
          <p:cNvSpPr/>
          <p:nvPr/>
        </p:nvSpPr>
        <p:spPr>
          <a:xfrm>
            <a:off x="2568313" y="910798"/>
            <a:ext cx="946633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20" name="TextBox 19"/>
          <p:cNvSpPr txBox="1"/>
          <p:nvPr/>
        </p:nvSpPr>
        <p:spPr>
          <a:xfrm>
            <a:off x="372024" y="2388126"/>
            <a:ext cx="7723274" cy="2446824"/>
          </a:xfrm>
          <a:prstGeom prst="rect">
            <a:avLst/>
          </a:prstGeom>
          <a:noFill/>
        </p:spPr>
        <p:txBody>
          <a:bodyPr wrap="square" rtlCol="0">
            <a:spAutoFit/>
          </a:bodyPr>
          <a:lstStyle/>
          <a:p>
            <a:r>
              <a:rPr lang="en-US" sz="4800" dirty="0" smtClean="0">
                <a:solidFill>
                  <a:srgbClr val="FFC000"/>
                </a:solidFill>
              </a:rPr>
              <a:t>MEASURABLE SKILL GAINS</a:t>
            </a:r>
          </a:p>
          <a:p>
            <a:r>
              <a:rPr lang="en-US" sz="2800" dirty="0" smtClean="0"/>
              <a:t>Basic Skills Remediation</a:t>
            </a:r>
          </a:p>
          <a:p>
            <a:r>
              <a:rPr lang="en-US" sz="2000" dirty="0" smtClean="0"/>
              <a:t>    NRS Table 4, Column H			   NRS Table 4, Column I</a:t>
            </a:r>
          </a:p>
          <a:p>
            <a:endParaRPr lang="en-US" sz="1100" dirty="0" smtClean="0"/>
          </a:p>
          <a:p>
            <a:r>
              <a:rPr lang="en-US" sz="2600" b="1" dirty="0" smtClean="0">
                <a:solidFill>
                  <a:srgbClr val="FFC000"/>
                </a:solidFill>
              </a:rPr>
              <a:t>        2017-2018*    </a:t>
            </a:r>
            <a:r>
              <a:rPr lang="en-US" sz="2600" dirty="0" smtClean="0"/>
              <a:t>		    		   </a:t>
            </a:r>
            <a:r>
              <a:rPr lang="en-US" sz="2600" b="1" dirty="0" smtClean="0">
                <a:solidFill>
                  <a:srgbClr val="FFC000"/>
                </a:solidFill>
              </a:rPr>
              <a:t>2018-2019**</a:t>
            </a:r>
          </a:p>
          <a:p>
            <a:endParaRPr lang="en-US" sz="2000" dirty="0"/>
          </a:p>
        </p:txBody>
      </p:sp>
      <p:sp>
        <p:nvSpPr>
          <p:cNvPr id="22" name="TextBox 21"/>
          <p:cNvSpPr txBox="1"/>
          <p:nvPr/>
        </p:nvSpPr>
        <p:spPr>
          <a:xfrm>
            <a:off x="8465051" y="5416531"/>
            <a:ext cx="2964426" cy="1200329"/>
          </a:xfrm>
          <a:prstGeom prst="rect">
            <a:avLst/>
          </a:prstGeom>
          <a:noFill/>
        </p:spPr>
        <p:txBody>
          <a:bodyPr wrap="square" rtlCol="0">
            <a:spAutoFit/>
          </a:bodyPr>
          <a:lstStyle/>
          <a:p>
            <a:pPr algn="r"/>
            <a:r>
              <a:rPr lang="en-US" sz="3600" dirty="0" smtClean="0"/>
              <a:t>Instructional </a:t>
            </a:r>
            <a:r>
              <a:rPr lang="en-US" sz="3600" b="1" dirty="0" smtClean="0">
                <a:solidFill>
                  <a:srgbClr val="FFC000"/>
                </a:solidFill>
              </a:rPr>
              <a:t>IMPACT</a:t>
            </a:r>
            <a:r>
              <a:rPr lang="en-US" sz="3600" dirty="0" smtClean="0"/>
              <a:t> </a:t>
            </a:r>
            <a:endParaRPr lang="en-US" sz="3600" dirty="0"/>
          </a:p>
        </p:txBody>
      </p:sp>
      <p:sp>
        <p:nvSpPr>
          <p:cNvPr id="21" name="TextBox 20"/>
          <p:cNvSpPr txBox="1"/>
          <p:nvPr/>
        </p:nvSpPr>
        <p:spPr>
          <a:xfrm>
            <a:off x="8095298" y="2538014"/>
            <a:ext cx="3334179" cy="2739211"/>
          </a:xfrm>
          <a:prstGeom prst="rect">
            <a:avLst/>
          </a:prstGeom>
          <a:solidFill>
            <a:srgbClr val="FFC000"/>
          </a:solidFill>
          <a:ln>
            <a:solidFill>
              <a:schemeClr val="bg1"/>
            </a:solidFill>
          </a:ln>
          <a:effectLst>
            <a:reflection blurRad="6350" stA="50000" endA="300" endPos="55000" dir="5400000" sy="-100000" algn="bl" rotWithShape="0"/>
          </a:effectLst>
          <a:scene3d>
            <a:camera prst="perspectiveLeft"/>
            <a:lightRig rig="threePt" dir="t"/>
          </a:scene3d>
        </p:spPr>
        <p:txBody>
          <a:bodyPr wrap="square" rtlCol="0">
            <a:spAutoFit/>
          </a:bodyPr>
          <a:lstStyle/>
          <a:p>
            <a:r>
              <a:rPr lang="en-US" sz="12000" b="1" dirty="0" smtClean="0">
                <a:solidFill>
                  <a:schemeClr val="bg1"/>
                </a:solidFill>
                <a:effectLst>
                  <a:reflection blurRad="6350" stA="60000" endA="900" endPos="58000" dir="5400000" sy="-100000" algn="bl" rotWithShape="0"/>
                </a:effectLst>
                <a:latin typeface="Segoe Script" panose="020B0504020000000003" pitchFamily="34" charset="0"/>
              </a:rPr>
              <a:t>64</a:t>
            </a:r>
            <a:r>
              <a:rPr lang="en-US" sz="9600" b="1" dirty="0" smtClean="0">
                <a:solidFill>
                  <a:schemeClr val="bg1"/>
                </a:solidFill>
                <a:effectLst>
                  <a:reflection blurRad="6350" stA="60000" endA="900" endPos="58000" dir="5400000" sy="-100000" algn="bl" rotWithShape="0"/>
                </a:effectLst>
                <a:latin typeface="Segoe Script" panose="020B0504020000000003" pitchFamily="34" charset="0"/>
              </a:rPr>
              <a:t>%</a:t>
            </a:r>
          </a:p>
          <a:p>
            <a:pPr algn="ctr"/>
            <a:r>
              <a:rPr lang="en-US" sz="2600" dirty="0" smtClean="0">
                <a:solidFill>
                  <a:schemeClr val="bg1"/>
                </a:solidFill>
                <a:latin typeface="Segoe Script" panose="020B0504020000000003" pitchFamily="34" charset="0"/>
              </a:rPr>
              <a:t>– Indiana </a:t>
            </a:r>
            <a:r>
              <a:rPr lang="en-US" sz="2600" b="1" dirty="0" smtClean="0">
                <a:solidFill>
                  <a:schemeClr val="bg1"/>
                </a:solidFill>
                <a:latin typeface="Segoe Script" panose="020B0504020000000003" pitchFamily="34" charset="0"/>
              </a:rPr>
              <a:t>Target</a:t>
            </a:r>
          </a:p>
          <a:p>
            <a:pPr algn="ctr"/>
            <a:r>
              <a:rPr lang="en-US" sz="2600" b="1" dirty="0" smtClean="0">
                <a:solidFill>
                  <a:schemeClr val="bg1"/>
                </a:solidFill>
                <a:latin typeface="Segoe Script" panose="020B0504020000000003" pitchFamily="34" charset="0"/>
              </a:rPr>
              <a:t>2018-2019</a:t>
            </a:r>
            <a:endParaRPr lang="en-US" sz="2600" b="1" dirty="0">
              <a:solidFill>
                <a:schemeClr val="bg1"/>
              </a:solidFill>
              <a:latin typeface="Segoe Script" panose="020B0504020000000003" pitchFamily="34" charset="0"/>
            </a:endParaRPr>
          </a:p>
        </p:txBody>
      </p:sp>
      <p:sp>
        <p:nvSpPr>
          <p:cNvPr id="3" name="TextBox 2"/>
          <p:cNvSpPr txBox="1"/>
          <p:nvPr/>
        </p:nvSpPr>
        <p:spPr>
          <a:xfrm>
            <a:off x="251421" y="6127612"/>
            <a:ext cx="6686408" cy="369332"/>
          </a:xfrm>
          <a:prstGeom prst="rect">
            <a:avLst/>
          </a:prstGeom>
          <a:noFill/>
        </p:spPr>
        <p:txBody>
          <a:bodyPr wrap="square" rtlCol="0">
            <a:spAutoFit/>
          </a:bodyPr>
          <a:lstStyle/>
          <a:p>
            <a:r>
              <a:rPr lang="en-US" dirty="0" smtClean="0"/>
              <a:t>*Data as of  9.12.17                             **Data as of 9.28.18</a:t>
            </a:r>
            <a:endParaRPr lang="en-US" dirty="0"/>
          </a:p>
        </p:txBody>
      </p:sp>
      <p:sp>
        <p:nvSpPr>
          <p:cNvPr id="4" name="TextBox 3"/>
          <p:cNvSpPr txBox="1"/>
          <p:nvPr/>
        </p:nvSpPr>
        <p:spPr>
          <a:xfrm>
            <a:off x="251421" y="4668551"/>
            <a:ext cx="3612656" cy="1107996"/>
          </a:xfrm>
          <a:prstGeom prst="rect">
            <a:avLst/>
          </a:prstGeom>
          <a:solidFill>
            <a:srgbClr val="FFC000"/>
          </a:solidFill>
          <a:effectLst>
            <a:reflection blurRad="6350" stA="50000" endA="300" endPos="55000" dir="5400000" sy="-100000" algn="bl" rotWithShape="0"/>
          </a:effectLst>
          <a:scene3d>
            <a:camera prst="orthographicFront"/>
            <a:lightRig rig="threePt" dir="t"/>
          </a:scene3d>
          <a:sp3d/>
        </p:spPr>
        <p:txBody>
          <a:bodyPr wrap="square" rtlCol="0">
            <a:spAutoFit/>
          </a:bodyPr>
          <a:lstStyle/>
          <a:p>
            <a:r>
              <a:rPr lang="en-US" sz="6600" b="1" dirty="0" smtClean="0">
                <a:solidFill>
                  <a:schemeClr val="bg1"/>
                </a:solidFill>
                <a:latin typeface="Segoe Print" panose="02000600000000000000" pitchFamily="2" charset="0"/>
              </a:rPr>
              <a:t>22.09</a:t>
            </a:r>
            <a:r>
              <a:rPr lang="en-US" sz="6600" b="1" dirty="0" smtClean="0">
                <a:solidFill>
                  <a:schemeClr val="bg1"/>
                </a:solidFill>
                <a:effectLst/>
                <a:latin typeface="Segoe Print" panose="02000600000000000000" pitchFamily="2" charset="0"/>
              </a:rPr>
              <a:t>%</a:t>
            </a:r>
            <a:endParaRPr lang="en-US" sz="6600" b="1" dirty="0">
              <a:solidFill>
                <a:schemeClr val="bg1"/>
              </a:solidFill>
              <a:effectLst/>
              <a:latin typeface="Segoe Print" panose="02000600000000000000" pitchFamily="2" charset="0"/>
            </a:endParaRPr>
          </a:p>
        </p:txBody>
      </p:sp>
      <p:sp>
        <p:nvSpPr>
          <p:cNvPr id="11" name="TextBox 10"/>
          <p:cNvSpPr txBox="1"/>
          <p:nvPr/>
        </p:nvSpPr>
        <p:spPr>
          <a:xfrm>
            <a:off x="4295794" y="4668551"/>
            <a:ext cx="3612656" cy="1107996"/>
          </a:xfrm>
          <a:prstGeom prst="rect">
            <a:avLst/>
          </a:prstGeom>
          <a:solidFill>
            <a:srgbClr val="FFC000"/>
          </a:solidFill>
          <a:effectLst>
            <a:reflection blurRad="6350" stA="50000" endA="300" endPos="55000" dir="5400000" sy="-100000" algn="bl" rotWithShape="0"/>
          </a:effectLst>
          <a:scene3d>
            <a:camera prst="orthographicFront"/>
            <a:lightRig rig="threePt" dir="t"/>
          </a:scene3d>
          <a:sp3d/>
        </p:spPr>
        <p:txBody>
          <a:bodyPr wrap="square" rtlCol="0">
            <a:spAutoFit/>
          </a:bodyPr>
          <a:lstStyle/>
          <a:p>
            <a:r>
              <a:rPr lang="en-US" sz="6600" b="1" dirty="0" smtClean="0">
                <a:solidFill>
                  <a:schemeClr val="bg1"/>
                </a:solidFill>
                <a:latin typeface="Segoe Print" panose="02000600000000000000" pitchFamily="2" charset="0"/>
              </a:rPr>
              <a:t>21.28</a:t>
            </a:r>
            <a:r>
              <a:rPr lang="en-US" sz="6600" b="1" dirty="0" smtClean="0">
                <a:solidFill>
                  <a:schemeClr val="bg1"/>
                </a:solidFill>
                <a:effectLst/>
                <a:latin typeface="Segoe Print" panose="02000600000000000000" pitchFamily="2" charset="0"/>
              </a:rPr>
              <a:t>%</a:t>
            </a:r>
            <a:endParaRPr lang="en-US" sz="6600" b="1" dirty="0">
              <a:solidFill>
                <a:schemeClr val="bg1"/>
              </a:solidFill>
              <a:effectLst/>
              <a:latin typeface="Segoe Print" panose="02000600000000000000" pitchFamily="2" charset="0"/>
            </a:endParaRPr>
          </a:p>
        </p:txBody>
      </p:sp>
    </p:spTree>
    <p:extLst>
      <p:ext uri="{BB962C8B-B14F-4D97-AF65-F5344CB8AC3E}">
        <p14:creationId xmlns:p14="http://schemas.microsoft.com/office/powerpoint/2010/main" val="24309899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13754"/>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220902"/>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019975" y="2619970"/>
            <a:ext cx="5448635" cy="400110"/>
          </a:xfrm>
          <a:prstGeom prst="rect">
            <a:avLst/>
          </a:prstGeom>
          <a:noFill/>
        </p:spPr>
        <p:txBody>
          <a:bodyPr wrap="square" rtlCol="0">
            <a:spAutoFit/>
          </a:bodyPr>
          <a:lstStyle/>
          <a:p>
            <a:endParaRPr lang="en-US" sz="2000" dirty="0"/>
          </a:p>
        </p:txBody>
      </p:sp>
      <p:sp>
        <p:nvSpPr>
          <p:cNvPr id="7" name="Rectangle 6"/>
          <p:cNvSpPr/>
          <p:nvPr/>
        </p:nvSpPr>
        <p:spPr>
          <a:xfrm>
            <a:off x="448521" y="5819615"/>
            <a:ext cx="6841938" cy="338554"/>
          </a:xfrm>
          <a:prstGeom prst="rect">
            <a:avLst/>
          </a:prstGeom>
        </p:spPr>
        <p:txBody>
          <a:bodyPr wrap="none">
            <a:spAutoFit/>
          </a:bodyPr>
          <a:lstStyle/>
          <a:p>
            <a:r>
              <a:rPr lang="en-US" sz="1600" dirty="0" smtClean="0"/>
              <a:t>                                 *</a:t>
            </a:r>
            <a:r>
              <a:rPr lang="en-US" sz="1600" dirty="0"/>
              <a:t>Data as of </a:t>
            </a:r>
            <a:r>
              <a:rPr lang="en-US" sz="1600" dirty="0" smtClean="0"/>
              <a:t>9.28.18                  ** Data as of 9.12.17</a:t>
            </a:r>
            <a:endParaRPr lang="en-US" sz="1600" dirty="0"/>
          </a:p>
        </p:txBody>
      </p:sp>
      <p:cxnSp>
        <p:nvCxnSpPr>
          <p:cNvPr id="11" name="Straight Connector 10"/>
          <p:cNvCxnSpPr/>
          <p:nvPr/>
        </p:nvCxnSpPr>
        <p:spPr>
          <a:xfrm flipH="1">
            <a:off x="7849015" y="3112366"/>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03846" y="2443035"/>
            <a:ext cx="9665599" cy="3908762"/>
          </a:xfrm>
          <a:prstGeom prst="rect">
            <a:avLst/>
          </a:prstGeom>
          <a:noFill/>
        </p:spPr>
        <p:txBody>
          <a:bodyPr wrap="square" rtlCol="0">
            <a:spAutoFit/>
          </a:bodyPr>
          <a:lstStyle/>
          <a:p>
            <a:r>
              <a:rPr lang="en-US" sz="7200" dirty="0" smtClean="0">
                <a:solidFill>
                  <a:srgbClr val="FFC000"/>
                </a:solidFill>
                <a:latin typeface="Segoe Print" panose="02000600000000000000" pitchFamily="2" charset="0"/>
              </a:rPr>
              <a:t>Number </a:t>
            </a:r>
          </a:p>
          <a:p>
            <a:r>
              <a:rPr lang="en-US" sz="7200" dirty="0" smtClean="0">
                <a:solidFill>
                  <a:srgbClr val="FFC000"/>
                </a:solidFill>
                <a:latin typeface="Segoe Print" panose="02000600000000000000" pitchFamily="2" charset="0"/>
              </a:rPr>
              <a:t>HSE Diplomas </a:t>
            </a:r>
          </a:p>
          <a:p>
            <a:r>
              <a:rPr lang="en-US" sz="3200" dirty="0" smtClean="0"/>
              <a:t>				</a:t>
            </a:r>
            <a:r>
              <a:rPr lang="en-US" sz="3200" u="sng" dirty="0" smtClean="0"/>
              <a:t>2018-2019</a:t>
            </a:r>
            <a:r>
              <a:rPr lang="en-US" sz="3200" dirty="0" smtClean="0"/>
              <a:t>*		 </a:t>
            </a:r>
            <a:r>
              <a:rPr lang="en-US" sz="3200" u="sng" dirty="0" smtClean="0"/>
              <a:t>2017-2018</a:t>
            </a:r>
            <a:r>
              <a:rPr lang="en-US" sz="3200" dirty="0" smtClean="0">
                <a:effectLst>
                  <a:outerShdw blurRad="38100" dist="38100" dir="2700000" algn="tl">
                    <a:srgbClr val="000000">
                      <a:alpha val="43137"/>
                    </a:srgbClr>
                  </a:outerShdw>
                </a:effectLst>
              </a:rPr>
              <a:t>**</a:t>
            </a:r>
          </a:p>
          <a:p>
            <a:r>
              <a:rPr lang="en-US" sz="3200" dirty="0" smtClean="0"/>
              <a:t>ABE/ELL	      </a:t>
            </a:r>
            <a:r>
              <a:rPr lang="en-US" sz="3200" dirty="0" smtClean="0">
                <a:solidFill>
                  <a:srgbClr val="FFC000"/>
                </a:solidFill>
              </a:rPr>
              <a:t>384</a:t>
            </a:r>
            <a:r>
              <a:rPr lang="en-US" sz="3200" dirty="0" smtClean="0"/>
              <a:t>	                   </a:t>
            </a:r>
            <a:r>
              <a:rPr lang="en-US" sz="3200" dirty="0" smtClean="0">
                <a:solidFill>
                  <a:srgbClr val="FFC000"/>
                </a:solidFill>
              </a:rPr>
              <a:t>367	</a:t>
            </a:r>
            <a:r>
              <a:rPr lang="en-US" sz="3200" dirty="0" smtClean="0"/>
              <a:t>				</a:t>
            </a:r>
            <a:endParaRPr lang="en-US" sz="3200" dirty="0"/>
          </a:p>
          <a:p>
            <a:endParaRPr lang="en-US" sz="3200" u="sng" dirty="0"/>
          </a:p>
          <a:p>
            <a:endParaRPr lang="en-US" sz="800" dirty="0" smtClean="0"/>
          </a:p>
        </p:txBody>
      </p:sp>
      <p:sp>
        <p:nvSpPr>
          <p:cNvPr id="8" name="Down Arrow 7"/>
          <p:cNvSpPr/>
          <p:nvPr/>
        </p:nvSpPr>
        <p:spPr>
          <a:xfrm rot="-10800000">
            <a:off x="9032425" y="2709559"/>
            <a:ext cx="1795576" cy="37549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7863764" y="3162901"/>
            <a:ext cx="4528457" cy="3108543"/>
          </a:xfrm>
          <a:prstGeom prst="rect">
            <a:avLst/>
          </a:prstGeom>
          <a:noFill/>
        </p:spPr>
        <p:txBody>
          <a:bodyPr wrap="square" rtlCol="0">
            <a:spAutoFit/>
          </a:bodyPr>
          <a:lstStyle/>
          <a:p>
            <a:r>
              <a:rPr lang="en-US" sz="4400" dirty="0" smtClean="0">
                <a:latin typeface="Segoe Print" panose="02000600000000000000" pitchFamily="2" charset="0"/>
              </a:rPr>
              <a:t>HSE Diplomas</a:t>
            </a:r>
            <a:endParaRPr lang="en-US" sz="4400" dirty="0">
              <a:latin typeface="Segoe Print" panose="02000600000000000000" pitchFamily="2" charset="0"/>
            </a:endParaRPr>
          </a:p>
          <a:p>
            <a:r>
              <a:rPr lang="en-US" sz="7200" dirty="0" smtClean="0">
                <a:latin typeface="Segoe Print" panose="02000600000000000000" pitchFamily="2" charset="0"/>
              </a:rPr>
              <a:t> + 17</a:t>
            </a:r>
          </a:p>
          <a:p>
            <a:r>
              <a:rPr lang="en-US" sz="7200" dirty="0">
                <a:latin typeface="Segoe Print" panose="02000600000000000000" pitchFamily="2" charset="0"/>
              </a:rPr>
              <a:t> </a:t>
            </a:r>
            <a:r>
              <a:rPr lang="en-US" sz="7200" dirty="0" smtClean="0">
                <a:latin typeface="Segoe Print" panose="02000600000000000000" pitchFamily="2" charset="0"/>
              </a:rPr>
              <a:t>  </a:t>
            </a:r>
            <a:r>
              <a:rPr lang="en-US" sz="8000" dirty="0" smtClean="0">
                <a:latin typeface="Segoe Print" panose="02000600000000000000" pitchFamily="2" charset="0"/>
              </a:rPr>
              <a:t>UP</a:t>
            </a:r>
            <a:endParaRPr lang="en-US" sz="8000" dirty="0">
              <a:latin typeface="Segoe Print" panose="02000600000000000000" pitchFamily="2" charset="0"/>
            </a:endParaRPr>
          </a:p>
        </p:txBody>
      </p:sp>
      <p:sp>
        <p:nvSpPr>
          <p:cNvPr id="2" name="TextBox 1"/>
          <p:cNvSpPr txBox="1"/>
          <p:nvPr/>
        </p:nvSpPr>
        <p:spPr>
          <a:xfrm>
            <a:off x="678715" y="6279839"/>
            <a:ext cx="5196115" cy="369332"/>
          </a:xfrm>
          <a:prstGeom prst="rect">
            <a:avLst/>
          </a:prstGeom>
          <a:noFill/>
        </p:spPr>
        <p:txBody>
          <a:bodyPr wrap="square" rtlCol="0">
            <a:spAutoFit/>
          </a:bodyPr>
          <a:lstStyle/>
          <a:p>
            <a:r>
              <a:rPr lang="en-US" dirty="0" smtClean="0"/>
              <a:t>Reported by InTERS</a:t>
            </a:r>
            <a:endParaRPr lang="en-US" dirty="0"/>
          </a:p>
        </p:txBody>
      </p:sp>
    </p:spTree>
    <p:extLst>
      <p:ext uri="{BB962C8B-B14F-4D97-AF65-F5344CB8AC3E}">
        <p14:creationId xmlns:p14="http://schemas.microsoft.com/office/powerpoint/2010/main" val="16577494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890150" y="211898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0860" r="-257" b="25663"/>
          <a:stretch/>
        </p:blipFill>
        <p:spPr>
          <a:xfrm>
            <a:off x="9498233" y="5686049"/>
            <a:ext cx="2236571" cy="979431"/>
          </a:xfrm>
          <a:prstGeom prst="rect">
            <a:avLst/>
          </a:prstGeom>
        </p:spPr>
      </p:pic>
      <p:sp>
        <p:nvSpPr>
          <p:cNvPr id="10" name="Rectangle 9"/>
          <p:cNvSpPr/>
          <p:nvPr/>
        </p:nvSpPr>
        <p:spPr>
          <a:xfrm>
            <a:off x="2428046" y="887309"/>
            <a:ext cx="912925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cxnSp>
        <p:nvCxnSpPr>
          <p:cNvPr id="18" name="Curved Connector 17"/>
          <p:cNvCxnSpPr/>
          <p:nvPr/>
        </p:nvCxnSpPr>
        <p:spPr>
          <a:xfrm rot="10800000">
            <a:off x="1378858" y="348343"/>
            <a:ext cx="76253" cy="1270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603806" y="2305257"/>
            <a:ext cx="4810954" cy="206271"/>
          </a:xfrm>
          <a:prstGeom prst="rect">
            <a:avLst/>
          </a:prstGeom>
          <a:solidFill>
            <a:srgbClr val="FFC000"/>
          </a:solidFill>
        </p:spPr>
        <p:txBody>
          <a:bodyPr wrap="square" rtlCol="0">
            <a:spAutoFit/>
          </a:bodyPr>
          <a:lstStyle/>
          <a:p>
            <a:endParaRPr lang="en-US" dirty="0"/>
          </a:p>
        </p:txBody>
      </p:sp>
      <p:sp>
        <p:nvSpPr>
          <p:cNvPr id="3" name="TextBox 2"/>
          <p:cNvSpPr txBox="1"/>
          <p:nvPr/>
        </p:nvSpPr>
        <p:spPr>
          <a:xfrm>
            <a:off x="8182244" y="2747387"/>
            <a:ext cx="584775" cy="3356698"/>
          </a:xfrm>
          <a:prstGeom prst="rect">
            <a:avLst/>
          </a:prstGeom>
          <a:solidFill>
            <a:srgbClr val="FFC000"/>
          </a:solidFill>
          <a:effectLst>
            <a:reflection blurRad="6350" stA="50000" endA="300" endPos="55500" dist="50800" dir="5400000" sy="-100000" algn="bl" rotWithShape="0"/>
          </a:effectLst>
        </p:spPr>
        <p:txBody>
          <a:bodyPr vert="vert270" wrap="square" rtlCol="0">
            <a:spAutoFit/>
          </a:bodyPr>
          <a:lstStyle/>
          <a:p>
            <a:r>
              <a:rPr lang="en-US" sz="2600" dirty="0" smtClean="0">
                <a:solidFill>
                  <a:schemeClr val="bg1"/>
                </a:solidFill>
                <a:latin typeface="Segoe Print" panose="02000600000000000000" pitchFamily="2" charset="0"/>
              </a:rPr>
              <a:t>Meet Chef Brown </a:t>
            </a:r>
            <a:endParaRPr lang="en-US" sz="2600" b="1" dirty="0">
              <a:solidFill>
                <a:schemeClr val="bg1"/>
              </a:solidFill>
              <a:latin typeface="Segoe Print" panose="02000600000000000000" pitchFamily="2" charset="0"/>
            </a:endParaRPr>
          </a:p>
        </p:txBody>
      </p:sp>
      <p:cxnSp>
        <p:nvCxnSpPr>
          <p:cNvPr id="15" name="Straight Connector 14"/>
          <p:cNvCxnSpPr/>
          <p:nvPr/>
        </p:nvCxnSpPr>
        <p:spPr>
          <a:xfrm>
            <a:off x="4844528" y="2511528"/>
            <a:ext cx="0" cy="40232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33778" y="3001171"/>
            <a:ext cx="4596529" cy="3323987"/>
          </a:xfrm>
          <a:prstGeom prst="rect">
            <a:avLst/>
          </a:prstGeom>
          <a:noFill/>
        </p:spPr>
        <p:txBody>
          <a:bodyPr wrap="square" rtlCol="0">
            <a:spAutoFit/>
          </a:bodyPr>
          <a:lstStyle/>
          <a:p>
            <a:r>
              <a:rPr lang="en-US" sz="1750" dirty="0" smtClean="0"/>
              <a:t>“I asked him while I was in the class if there were any open positions,” Dion said. “They help people. They rescue food and they repackage it to give to people who could use the help.”</a:t>
            </a:r>
          </a:p>
          <a:p>
            <a:endParaRPr lang="en-US" sz="1750" dirty="0"/>
          </a:p>
          <a:p>
            <a:r>
              <a:rPr lang="en-US" sz="1750" dirty="0" smtClean="0"/>
              <a:t>The organization liked him, too. A week after the culinary class ended, he started cooking for employees at the Goodwill center where Cultivate Culinary is based, helping the chef to plan and prepare meals and clean up. </a:t>
            </a:r>
            <a:endParaRPr lang="en-US" sz="1750" dirty="0"/>
          </a:p>
        </p:txBody>
      </p:sp>
      <p:sp>
        <p:nvSpPr>
          <p:cNvPr id="9" name="TextBox 8"/>
          <p:cNvSpPr txBox="1"/>
          <p:nvPr/>
        </p:nvSpPr>
        <p:spPr>
          <a:xfrm>
            <a:off x="5075190" y="2642202"/>
            <a:ext cx="2755589" cy="3600986"/>
          </a:xfrm>
          <a:prstGeom prst="rect">
            <a:avLst/>
          </a:prstGeom>
          <a:noFill/>
        </p:spPr>
        <p:txBody>
          <a:bodyPr wrap="square" rtlCol="0">
            <a:spAutoFit/>
          </a:bodyPr>
          <a:lstStyle/>
          <a:p>
            <a:r>
              <a:rPr lang="en-US" sz="3800" dirty="0">
                <a:solidFill>
                  <a:srgbClr val="FFC000"/>
                </a:solidFill>
              </a:rPr>
              <a:t>More than 100,000 people in Michiana are food-insecure</a:t>
            </a:r>
          </a:p>
        </p:txBody>
      </p:sp>
      <p:sp>
        <p:nvSpPr>
          <p:cNvPr id="11" name="TextBox 10"/>
          <p:cNvSpPr txBox="1"/>
          <p:nvPr/>
        </p:nvSpPr>
        <p:spPr>
          <a:xfrm>
            <a:off x="5075190" y="6171270"/>
            <a:ext cx="3236686" cy="307777"/>
          </a:xfrm>
          <a:prstGeom prst="rect">
            <a:avLst/>
          </a:prstGeom>
          <a:noFill/>
        </p:spPr>
        <p:txBody>
          <a:bodyPr wrap="square" rtlCol="0">
            <a:spAutoFit/>
          </a:bodyPr>
          <a:lstStyle/>
          <a:p>
            <a:r>
              <a:rPr lang="en-US" sz="1400" dirty="0" smtClean="0"/>
              <a:t>Source </a:t>
            </a:r>
            <a:r>
              <a:rPr lang="en-US" sz="1400" dirty="0"/>
              <a:t>Cultivate Culinary</a:t>
            </a:r>
            <a:r>
              <a:rPr lang="en-US" sz="1400" dirty="0" smtClean="0"/>
              <a:t> </a:t>
            </a:r>
            <a:endParaRPr lang="en-US" sz="1400" dirty="0"/>
          </a:p>
        </p:txBody>
      </p:sp>
      <p:sp>
        <p:nvSpPr>
          <p:cNvPr id="12" name="TextBox 11"/>
          <p:cNvSpPr txBox="1"/>
          <p:nvPr/>
        </p:nvSpPr>
        <p:spPr>
          <a:xfrm>
            <a:off x="9118520" y="2747387"/>
            <a:ext cx="2725517" cy="3139321"/>
          </a:xfrm>
          <a:prstGeom prst="rect">
            <a:avLst/>
          </a:prstGeom>
          <a:noFill/>
        </p:spPr>
        <p:txBody>
          <a:bodyPr wrap="square" rtlCol="0">
            <a:spAutoFit/>
          </a:bodyPr>
          <a:lstStyle/>
          <a:p>
            <a:r>
              <a:rPr lang="en-US" dirty="0" smtClean="0"/>
              <a:t>16% of the people in St. Joseph County are food insecure</a:t>
            </a:r>
          </a:p>
          <a:p>
            <a:endParaRPr lang="en-US" sz="1100" dirty="0"/>
          </a:p>
          <a:p>
            <a:r>
              <a:rPr lang="en-US" sz="2800" dirty="0" smtClean="0"/>
              <a:t>Americans waste $165 billion of food each year</a:t>
            </a:r>
          </a:p>
          <a:p>
            <a:r>
              <a:rPr lang="en-US" sz="1400" dirty="0" smtClean="0">
                <a:solidFill>
                  <a:srgbClr val="FFC000"/>
                </a:solidFill>
              </a:rPr>
              <a:t>Source </a:t>
            </a:r>
            <a:r>
              <a:rPr lang="en-US" sz="1400" dirty="0">
                <a:solidFill>
                  <a:srgbClr val="FFC000"/>
                </a:solidFill>
              </a:rPr>
              <a:t>Cultivate Culinary </a:t>
            </a:r>
          </a:p>
        </p:txBody>
      </p:sp>
      <p:pic>
        <p:nvPicPr>
          <p:cNvPr id="22" name="Picture 21"/>
          <p:cNvPicPr/>
          <p:nvPr/>
        </p:nvPicPr>
        <p:blipFill rotWithShape="1">
          <a:blip r:embed="rId5"/>
          <a:srcRect l="21154" t="44185" r="22115" b="38141"/>
          <a:stretch/>
        </p:blipFill>
        <p:spPr bwMode="auto">
          <a:xfrm>
            <a:off x="327344" y="2393774"/>
            <a:ext cx="3088344" cy="422292"/>
          </a:xfrm>
          <a:prstGeom prst="rect">
            <a:avLst/>
          </a:prstGeom>
          <a:ln>
            <a:solidFill>
              <a:schemeClr val="bg1"/>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cxnSp>
        <p:nvCxnSpPr>
          <p:cNvPr id="8" name="Straight Connector 7"/>
          <p:cNvCxnSpPr/>
          <p:nvPr/>
        </p:nvCxnSpPr>
        <p:spPr>
          <a:xfrm flipV="1">
            <a:off x="9498233" y="3716319"/>
            <a:ext cx="1532624" cy="151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192916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10" name="TextBox 9"/>
          <p:cNvSpPr txBox="1"/>
          <p:nvPr/>
        </p:nvSpPr>
        <p:spPr>
          <a:xfrm>
            <a:off x="1621364" y="7388318"/>
            <a:ext cx="5501390" cy="5580502"/>
          </a:xfrm>
          <a:prstGeom prst="rect">
            <a:avLst/>
          </a:prstGeom>
          <a:noFill/>
        </p:spPr>
        <p:txBody>
          <a:bodyPr wrap="square" rtlCol="0">
            <a:spAutoFit/>
          </a:bodyPr>
          <a:lstStyle/>
          <a:p>
            <a:pPr marR="0">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Then one day, after nearly ten years of sticking to his dream of pursuing music, and becoming an accomplished Elvis and Johnny Cash impersonator, his father had a proposition for him. “He said he knew I had this dream of recording music in Memphis and basically told me he would pay for half of everything if I got my (HSE).”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So, after years out of traditional high school, and an attempt at another high school equivalency (HSE) program out of state, Bennett enrolled at the MACC for daily adult education afternoon classes. “The teacher was great- he motivated me when I needed to be motivated.” After about four months in class, Bennett passed his HSE test and received his diploma. Bennett says, “If it wasn’t for Mr. Smith keeping me on track, I would have never gotten it done.”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“If I can make it, anyone can make it,” says Bennett. </a:t>
            </a:r>
            <a:endParaRPr lang="en-US" dirty="0"/>
          </a:p>
          <a:p>
            <a:endParaRPr lang="en-US" dirty="0"/>
          </a:p>
        </p:txBody>
      </p:sp>
      <p:sp>
        <p:nvSpPr>
          <p:cNvPr id="2" name="Rectangle 1"/>
          <p:cNvSpPr/>
          <p:nvPr/>
        </p:nvSpPr>
        <p:spPr>
          <a:xfrm>
            <a:off x="2568313" y="910798"/>
            <a:ext cx="946633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3" name="Rectangle 2"/>
          <p:cNvSpPr/>
          <p:nvPr/>
        </p:nvSpPr>
        <p:spPr>
          <a:xfrm>
            <a:off x="555523" y="2195527"/>
            <a:ext cx="9458632" cy="1877437"/>
          </a:xfrm>
          <a:prstGeom prst="rect">
            <a:avLst/>
          </a:prstGeom>
        </p:spPr>
        <p:txBody>
          <a:bodyPr wrap="square">
            <a:spAutoFit/>
          </a:bodyPr>
          <a:lstStyle/>
          <a:p>
            <a:r>
              <a:rPr lang="en-US" sz="4400" dirty="0" smtClean="0">
                <a:solidFill>
                  <a:srgbClr val="FFC000"/>
                </a:solidFill>
              </a:rPr>
              <a:t>MEASURABLE </a:t>
            </a:r>
            <a:r>
              <a:rPr lang="en-US" sz="4400" dirty="0">
                <a:solidFill>
                  <a:srgbClr val="FFC000"/>
                </a:solidFill>
              </a:rPr>
              <a:t>SKILL GAIN</a:t>
            </a:r>
          </a:p>
          <a:p>
            <a:r>
              <a:rPr lang="en-US" dirty="0" smtClean="0"/>
              <a:t> Basic </a:t>
            </a:r>
            <a:r>
              <a:rPr lang="en-US" dirty="0"/>
              <a:t>Skills Remediation</a:t>
            </a:r>
          </a:p>
          <a:p>
            <a:r>
              <a:rPr lang="en-US" sz="1400" dirty="0" smtClean="0"/>
              <a:t> </a:t>
            </a:r>
            <a:r>
              <a:rPr lang="en-US" dirty="0" smtClean="0"/>
              <a:t>NRS </a:t>
            </a:r>
            <a:r>
              <a:rPr lang="en-US" dirty="0"/>
              <a:t>Table </a:t>
            </a:r>
            <a:r>
              <a:rPr lang="en-US" dirty="0" smtClean="0"/>
              <a:t>4, Columns B, D, I</a:t>
            </a:r>
          </a:p>
          <a:p>
            <a:r>
              <a:rPr lang="en-US" dirty="0"/>
              <a:t>	</a:t>
            </a:r>
            <a:r>
              <a:rPr lang="en-US" dirty="0" smtClean="0"/>
              <a:t>	      </a:t>
            </a:r>
            <a:br>
              <a:rPr lang="en-US" dirty="0" smtClean="0"/>
            </a:br>
            <a:endParaRPr lang="en-US" dirty="0"/>
          </a:p>
        </p:txBody>
      </p:sp>
      <p:sp>
        <p:nvSpPr>
          <p:cNvPr id="5" name="TextBox 4"/>
          <p:cNvSpPr txBox="1"/>
          <p:nvPr/>
        </p:nvSpPr>
        <p:spPr>
          <a:xfrm>
            <a:off x="9039031" y="5008426"/>
            <a:ext cx="2960121" cy="1938992"/>
          </a:xfrm>
          <a:prstGeom prst="rect">
            <a:avLst/>
          </a:prstGeom>
          <a:noFill/>
        </p:spPr>
        <p:txBody>
          <a:bodyPr wrap="square" rtlCol="0">
            <a:spAutoFit/>
          </a:bodyPr>
          <a:lstStyle/>
          <a:p>
            <a:r>
              <a:rPr lang="en-US" sz="4800" dirty="0" smtClean="0">
                <a:latin typeface="Segoe Print" panose="02000600000000000000" pitchFamily="2" charset="0"/>
              </a:rPr>
              <a:t>21.82%</a:t>
            </a:r>
            <a:r>
              <a:rPr lang="en-US" sz="12000" dirty="0" smtClean="0">
                <a:latin typeface="Segoe Print" panose="02000600000000000000" pitchFamily="2" charset="0"/>
              </a:rPr>
              <a:t> </a:t>
            </a:r>
            <a:endParaRPr lang="en-US" sz="12000" dirty="0">
              <a:latin typeface="Segoe Print" panose="02000600000000000000" pitchFamily="2" charset="0"/>
            </a:endParaRPr>
          </a:p>
        </p:txBody>
      </p:sp>
      <p:sp>
        <p:nvSpPr>
          <p:cNvPr id="11" name="TextBox 10"/>
          <p:cNvSpPr txBox="1"/>
          <p:nvPr/>
        </p:nvSpPr>
        <p:spPr>
          <a:xfrm>
            <a:off x="9332686" y="5350170"/>
            <a:ext cx="1959428" cy="307777"/>
          </a:xfrm>
          <a:prstGeom prst="rect">
            <a:avLst/>
          </a:prstGeom>
          <a:noFill/>
        </p:spPr>
        <p:txBody>
          <a:bodyPr wrap="square" rtlCol="0">
            <a:spAutoFit/>
          </a:bodyPr>
          <a:lstStyle/>
          <a:p>
            <a:r>
              <a:rPr lang="en-US" sz="1400" dirty="0" smtClean="0"/>
              <a:t>Data as of 9.28.18</a:t>
            </a:r>
            <a:endParaRPr lang="en-US" sz="1400" dirty="0"/>
          </a:p>
        </p:txBody>
      </p:sp>
      <p:sp>
        <p:nvSpPr>
          <p:cNvPr id="7" name="TextBox 6"/>
          <p:cNvSpPr txBox="1"/>
          <p:nvPr/>
        </p:nvSpPr>
        <p:spPr>
          <a:xfrm>
            <a:off x="555523" y="3645658"/>
            <a:ext cx="8231894" cy="3000821"/>
          </a:xfrm>
          <a:prstGeom prst="rect">
            <a:avLst/>
          </a:prstGeom>
          <a:noFill/>
        </p:spPr>
        <p:txBody>
          <a:bodyPr wrap="square" rtlCol="0">
            <a:spAutoFit/>
          </a:bodyPr>
          <a:lstStyle/>
          <a:p>
            <a:r>
              <a:rPr lang="en-US" sz="2400" dirty="0" smtClean="0">
                <a:solidFill>
                  <a:srgbClr val="FFC000"/>
                </a:solidFill>
              </a:rPr>
              <a:t>Enrolled 6,206 (ABE/ELL)</a:t>
            </a:r>
          </a:p>
          <a:p>
            <a:endParaRPr lang="en-US" sz="1100" dirty="0" smtClean="0">
              <a:solidFill>
                <a:srgbClr val="FFC000"/>
              </a:solidFill>
            </a:endParaRPr>
          </a:p>
          <a:p>
            <a:r>
              <a:rPr lang="en-US" sz="4800" dirty="0" smtClean="0">
                <a:latin typeface="Segoe Print" panose="02000600000000000000" pitchFamily="2" charset="0"/>
              </a:rPr>
              <a:t>Majority of ABE Students – </a:t>
            </a:r>
            <a:r>
              <a:rPr lang="en-US" sz="6600" dirty="0" smtClean="0">
                <a:latin typeface="Segoe Print" panose="02000600000000000000" pitchFamily="2" charset="0"/>
              </a:rPr>
              <a:t>Level 3</a:t>
            </a:r>
            <a:r>
              <a:rPr lang="en-US" sz="6600" dirty="0" smtClean="0"/>
              <a:t> </a:t>
            </a:r>
          </a:p>
          <a:p>
            <a:r>
              <a:rPr lang="en-US" sz="4000" dirty="0" smtClean="0">
                <a:solidFill>
                  <a:srgbClr val="FFC000"/>
                </a:solidFill>
              </a:rPr>
              <a:t>Next Highest – Level 2 </a:t>
            </a:r>
          </a:p>
        </p:txBody>
      </p:sp>
      <p:sp>
        <p:nvSpPr>
          <p:cNvPr id="4" name="Rectangle 3"/>
          <p:cNvSpPr/>
          <p:nvPr/>
        </p:nvSpPr>
        <p:spPr>
          <a:xfrm>
            <a:off x="8787417" y="3046882"/>
            <a:ext cx="2772228" cy="2062103"/>
          </a:xfrm>
          <a:prstGeom prst="rect">
            <a:avLst/>
          </a:prstGeom>
          <a:solidFill>
            <a:srgbClr val="FFC000"/>
          </a:solidFill>
          <a:scene3d>
            <a:camera prst="perspectiveLeft"/>
            <a:lightRig rig="threePt" dir="t"/>
          </a:scene3d>
        </p:spPr>
        <p:txBody>
          <a:bodyPr wrap="square">
            <a:spAutoFit/>
            <a:scene3d>
              <a:camera prst="perspectiveLeft"/>
              <a:lightRig rig="threePt" dir="t"/>
            </a:scene3d>
          </a:bodyPr>
          <a:lstStyle/>
          <a:p>
            <a:r>
              <a:rPr lang="en-US" sz="8800" b="1" dirty="0">
                <a:solidFill>
                  <a:schemeClr val="bg1"/>
                </a:solidFill>
                <a:effectLst>
                  <a:reflection blurRad="6350" stA="60000" endA="900" endPos="58000" dir="5400000" sy="-100000" algn="bl" rotWithShape="0"/>
                </a:effectLst>
                <a:latin typeface="Segoe Script" panose="020B0504020000000003" pitchFamily="34" charset="0"/>
              </a:rPr>
              <a:t>64%</a:t>
            </a:r>
          </a:p>
          <a:p>
            <a:pPr algn="ctr"/>
            <a:r>
              <a:rPr lang="en-US" sz="2000" dirty="0">
                <a:solidFill>
                  <a:schemeClr val="bg1"/>
                </a:solidFill>
                <a:latin typeface="Segoe Script" panose="020B0504020000000003" pitchFamily="34" charset="0"/>
              </a:rPr>
              <a:t>– Indiana </a:t>
            </a:r>
            <a:r>
              <a:rPr lang="en-US" sz="2000" b="1" dirty="0">
                <a:solidFill>
                  <a:schemeClr val="bg1"/>
                </a:solidFill>
                <a:latin typeface="Segoe Script" panose="020B0504020000000003" pitchFamily="34" charset="0"/>
              </a:rPr>
              <a:t>Target</a:t>
            </a:r>
          </a:p>
          <a:p>
            <a:pPr algn="ctr"/>
            <a:r>
              <a:rPr lang="en-US" sz="2000" b="1" dirty="0">
                <a:solidFill>
                  <a:schemeClr val="bg1"/>
                </a:solidFill>
                <a:latin typeface="Segoe Script" panose="020B0504020000000003" pitchFamily="34" charset="0"/>
              </a:rPr>
              <a:t>2018-2019</a:t>
            </a:r>
          </a:p>
        </p:txBody>
      </p:sp>
    </p:spTree>
    <p:extLst>
      <p:ext uri="{BB962C8B-B14F-4D97-AF65-F5344CB8AC3E}">
        <p14:creationId xmlns:p14="http://schemas.microsoft.com/office/powerpoint/2010/main" val="384100451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10" name="TextBox 9"/>
          <p:cNvSpPr txBox="1"/>
          <p:nvPr/>
        </p:nvSpPr>
        <p:spPr>
          <a:xfrm>
            <a:off x="1621364" y="7388318"/>
            <a:ext cx="5501390" cy="5580502"/>
          </a:xfrm>
          <a:prstGeom prst="rect">
            <a:avLst/>
          </a:prstGeom>
          <a:noFill/>
        </p:spPr>
        <p:txBody>
          <a:bodyPr wrap="square" rtlCol="0">
            <a:spAutoFit/>
          </a:bodyPr>
          <a:lstStyle/>
          <a:p>
            <a:pPr marR="0">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Then one day, after nearly ten years of sticking to his dream of pursuing music, and becoming an accomplished Elvis and Johnny Cash impersonator, his father had a proposition for him. “He said he knew I had this dream of recording music in Memphis and basically told me he would pay for half of everything if I got my (HSE).”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So, after years out of traditional high school, and an attempt at another high school equivalency (HSE) program out of state, Bennett enrolled at the MACC for daily adult education afternoon classes. “The teacher was great- he motivated me when I needed to be motivated.” After about four months in class, Bennett passed his HSE test and received his diploma. Bennett says, “If it wasn’t for Mr. Smith keeping me on track, I would have never gotten it done.”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“If I can make it, anyone can make it,” says Bennett. </a:t>
            </a:r>
            <a:endParaRPr lang="en-US" dirty="0"/>
          </a:p>
          <a:p>
            <a:endParaRPr lang="en-US" dirty="0"/>
          </a:p>
        </p:txBody>
      </p:sp>
      <p:sp>
        <p:nvSpPr>
          <p:cNvPr id="2" name="Rectangle 1"/>
          <p:cNvSpPr/>
          <p:nvPr/>
        </p:nvSpPr>
        <p:spPr>
          <a:xfrm>
            <a:off x="2568313" y="910798"/>
            <a:ext cx="946633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8" name="TextBox 7"/>
          <p:cNvSpPr txBox="1"/>
          <p:nvPr/>
        </p:nvSpPr>
        <p:spPr>
          <a:xfrm>
            <a:off x="7999040" y="2628084"/>
            <a:ext cx="3490171" cy="3323987"/>
          </a:xfrm>
          <a:prstGeom prst="rect">
            <a:avLst/>
          </a:prstGeom>
          <a:solidFill>
            <a:srgbClr val="FFC000"/>
          </a:solidFill>
          <a:ln>
            <a:solidFill>
              <a:schemeClr val="tx1"/>
            </a:solidFill>
          </a:ln>
          <a:scene3d>
            <a:camera prst="perspectiveLeft"/>
            <a:lightRig rig="threePt" dir="t"/>
          </a:scene3d>
        </p:spPr>
        <p:txBody>
          <a:bodyPr wrap="square" rtlCol="0">
            <a:spAutoFit/>
          </a:bodyPr>
          <a:lstStyle/>
          <a:p>
            <a:endParaRPr lang="en-US" b="1" dirty="0" smtClean="0">
              <a:solidFill>
                <a:schemeClr val="bg1"/>
              </a:solidFill>
            </a:endParaRPr>
          </a:p>
          <a:p>
            <a:pPr algn="ctr"/>
            <a:r>
              <a:rPr lang="en-US" sz="9600" b="1" dirty="0" smtClean="0">
                <a:solidFill>
                  <a:schemeClr val="bg1"/>
                </a:solidFill>
                <a:effectLst>
                  <a:reflection blurRad="6350" stA="60000" endA="900" endPos="58000" dir="5400000" sy="-100000" algn="bl" rotWithShape="0"/>
                </a:effectLst>
                <a:latin typeface="Segoe Script" panose="020B0504020000000003" pitchFamily="34" charset="0"/>
              </a:rPr>
              <a:t>69%</a:t>
            </a:r>
          </a:p>
          <a:p>
            <a:pPr algn="ctr"/>
            <a:r>
              <a:rPr lang="en-US" sz="4800" b="1" dirty="0" smtClean="0">
                <a:solidFill>
                  <a:schemeClr val="bg1"/>
                </a:solidFill>
                <a:effectLst>
                  <a:reflection blurRad="6350" stA="60000" endA="900" endPos="58000" dir="5400000" sy="-100000" algn="bl" rotWithShape="0"/>
                </a:effectLst>
                <a:latin typeface="Segoe Script" panose="020B0504020000000003" pitchFamily="34" charset="0"/>
              </a:rPr>
              <a:t>Levels</a:t>
            </a:r>
          </a:p>
          <a:p>
            <a:pPr algn="ctr"/>
            <a:r>
              <a:rPr lang="en-US" sz="4800" b="1" dirty="0" smtClean="0">
                <a:solidFill>
                  <a:schemeClr val="bg1"/>
                </a:solidFill>
                <a:effectLst>
                  <a:reflection blurRad="6350" stA="60000" endA="900" endPos="58000" dir="5400000" sy="-100000" algn="bl" rotWithShape="0"/>
                </a:effectLst>
                <a:latin typeface="Segoe Script" panose="020B0504020000000003" pitchFamily="34" charset="0"/>
              </a:rPr>
              <a:t>2-3</a:t>
            </a:r>
            <a:endParaRPr lang="en-US" b="1" dirty="0">
              <a:solidFill>
                <a:schemeClr val="bg1"/>
              </a:solidFill>
              <a:effectLst>
                <a:reflection blurRad="6350" stA="60000" endA="900" endPos="58000" dir="5400000" sy="-100000" algn="bl" rotWithShape="0"/>
              </a:effectLst>
            </a:endParaRPr>
          </a:p>
        </p:txBody>
      </p:sp>
      <p:sp>
        <p:nvSpPr>
          <p:cNvPr id="11" name="TextBox 10"/>
          <p:cNvSpPr txBox="1"/>
          <p:nvPr/>
        </p:nvSpPr>
        <p:spPr>
          <a:xfrm>
            <a:off x="8984309" y="6038140"/>
            <a:ext cx="1959428" cy="307777"/>
          </a:xfrm>
          <a:prstGeom prst="rect">
            <a:avLst/>
          </a:prstGeom>
          <a:noFill/>
        </p:spPr>
        <p:txBody>
          <a:bodyPr wrap="square" rtlCol="0">
            <a:spAutoFit/>
          </a:bodyPr>
          <a:lstStyle/>
          <a:p>
            <a:r>
              <a:rPr lang="en-US" sz="1400" dirty="0" smtClean="0"/>
              <a:t>Data as of 9.28.18</a:t>
            </a:r>
            <a:endParaRPr lang="en-US" sz="1400" dirty="0"/>
          </a:p>
        </p:txBody>
      </p:sp>
      <p:sp>
        <p:nvSpPr>
          <p:cNvPr id="7" name="TextBox 6"/>
          <p:cNvSpPr txBox="1"/>
          <p:nvPr/>
        </p:nvSpPr>
        <p:spPr>
          <a:xfrm>
            <a:off x="394579" y="2015153"/>
            <a:ext cx="4347467" cy="4231928"/>
          </a:xfrm>
          <a:prstGeom prst="rect">
            <a:avLst/>
          </a:prstGeom>
          <a:noFill/>
        </p:spPr>
        <p:txBody>
          <a:bodyPr wrap="square" rtlCol="0">
            <a:spAutoFit/>
          </a:bodyPr>
          <a:lstStyle/>
          <a:p>
            <a:r>
              <a:rPr lang="en-US" sz="7000" dirty="0" smtClean="0">
                <a:solidFill>
                  <a:srgbClr val="FFC000"/>
                </a:solidFill>
              </a:rPr>
              <a:t>Enrolled 6,206</a:t>
            </a:r>
            <a:endParaRPr lang="en-US" sz="6600" dirty="0" smtClean="0">
              <a:solidFill>
                <a:srgbClr val="FFC000"/>
              </a:solidFill>
            </a:endParaRPr>
          </a:p>
          <a:p>
            <a:r>
              <a:rPr lang="en-US" dirty="0" smtClean="0"/>
              <a:t>2018-2019 – ABE </a:t>
            </a:r>
            <a:endParaRPr lang="en-US" dirty="0"/>
          </a:p>
          <a:p>
            <a:r>
              <a:rPr lang="en-US" dirty="0" smtClean="0"/>
              <a:t>9.28.18 ABE Enrollment</a:t>
            </a:r>
          </a:p>
          <a:p>
            <a:endParaRPr lang="en-US" sz="900" dirty="0"/>
          </a:p>
          <a:p>
            <a:r>
              <a:rPr lang="en-US" sz="2000" dirty="0" smtClean="0"/>
              <a:t>ABE Level 1 – 444</a:t>
            </a:r>
          </a:p>
          <a:p>
            <a:r>
              <a:rPr lang="en-US" sz="2000" dirty="0" smtClean="0"/>
              <a:t>ABE Level 5 – 270</a:t>
            </a:r>
          </a:p>
          <a:p>
            <a:r>
              <a:rPr lang="en-US" sz="2000" dirty="0" smtClean="0"/>
              <a:t>ABE Level 6 – </a:t>
            </a:r>
            <a:r>
              <a:rPr lang="en-US" sz="2000" u="sng" dirty="0" smtClean="0"/>
              <a:t>140</a:t>
            </a:r>
          </a:p>
          <a:p>
            <a:r>
              <a:rPr lang="en-US" sz="2400" dirty="0" smtClean="0">
                <a:solidFill>
                  <a:srgbClr val="FFC000"/>
                </a:solidFill>
              </a:rPr>
              <a:t>                   14%</a:t>
            </a:r>
          </a:p>
        </p:txBody>
      </p:sp>
      <p:graphicFrame>
        <p:nvGraphicFramePr>
          <p:cNvPr id="13" name="Chart 12"/>
          <p:cNvGraphicFramePr/>
          <p:nvPr>
            <p:extLst>
              <p:ext uri="{D42A27DB-BD31-4B8C-83A1-F6EECF244321}">
                <p14:modId xmlns:p14="http://schemas.microsoft.com/office/powerpoint/2010/main" val="639793936"/>
              </p:ext>
            </p:extLst>
          </p:nvPr>
        </p:nvGraphicFramePr>
        <p:xfrm>
          <a:off x="2413929" y="2250624"/>
          <a:ext cx="6700914" cy="4286497"/>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p:cNvSpPr txBox="1"/>
          <p:nvPr/>
        </p:nvSpPr>
        <p:spPr>
          <a:xfrm>
            <a:off x="5790350" y="3378209"/>
            <a:ext cx="1701998" cy="1015663"/>
          </a:xfrm>
          <a:prstGeom prst="rect">
            <a:avLst/>
          </a:prstGeom>
          <a:noFill/>
        </p:spPr>
        <p:txBody>
          <a:bodyPr wrap="square" rtlCol="0">
            <a:spAutoFit/>
          </a:bodyPr>
          <a:lstStyle/>
          <a:p>
            <a:r>
              <a:rPr lang="en-US" sz="2000" b="1" dirty="0" smtClean="0">
                <a:solidFill>
                  <a:schemeClr val="bg1"/>
                </a:solidFill>
              </a:rPr>
              <a:t>ABE Level 3</a:t>
            </a:r>
          </a:p>
          <a:p>
            <a:r>
              <a:rPr lang="en-US" sz="2000" b="1" dirty="0" smtClean="0">
                <a:solidFill>
                  <a:schemeClr val="bg1"/>
                </a:solidFill>
              </a:rPr>
              <a:t>     2,157</a:t>
            </a:r>
          </a:p>
          <a:p>
            <a:r>
              <a:rPr lang="en-US" sz="2000" b="1" dirty="0" smtClean="0">
                <a:solidFill>
                  <a:schemeClr val="bg1"/>
                </a:solidFill>
              </a:rPr>
              <a:t>       35%</a:t>
            </a:r>
            <a:endParaRPr lang="en-US" sz="2000" b="1" dirty="0">
              <a:solidFill>
                <a:schemeClr val="bg1"/>
              </a:solidFill>
            </a:endParaRPr>
          </a:p>
        </p:txBody>
      </p:sp>
    </p:spTree>
    <p:extLst>
      <p:ext uri="{BB962C8B-B14F-4D97-AF65-F5344CB8AC3E}">
        <p14:creationId xmlns:p14="http://schemas.microsoft.com/office/powerpoint/2010/main" val="225758270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10" name="TextBox 9"/>
          <p:cNvSpPr txBox="1"/>
          <p:nvPr/>
        </p:nvSpPr>
        <p:spPr>
          <a:xfrm>
            <a:off x="1621364" y="7388318"/>
            <a:ext cx="5501390" cy="5580502"/>
          </a:xfrm>
          <a:prstGeom prst="rect">
            <a:avLst/>
          </a:prstGeom>
          <a:noFill/>
        </p:spPr>
        <p:txBody>
          <a:bodyPr wrap="square" rtlCol="0">
            <a:spAutoFit/>
          </a:bodyPr>
          <a:lstStyle/>
          <a:p>
            <a:pPr marR="0">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Then one day, after nearly ten years of sticking to his dream of pursuing music, and becoming an accomplished Elvis and Johnny Cash impersonator, his father had a proposition for him. “He said he knew I had this dream of recording music in Memphis and basically told me he would pay for half of everything if I got my (HSE).”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So, after years out of traditional high school, and an attempt at another high school equivalency (HSE) program out of state, Bennett enrolled at the MACC for daily adult education afternoon classes. “The teacher was great- he motivated me when I needed to be motivated.” After about four months in class, Bennett passed his HSE test and received his diploma. Bennett says, “If it wasn’t for Mr. Smith keeping me on track, I would have never gotten it done.”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“If I can make it, anyone can make it,” says Bennett. </a:t>
            </a:r>
            <a:endParaRPr lang="en-US" dirty="0"/>
          </a:p>
          <a:p>
            <a:endParaRPr lang="en-US" dirty="0"/>
          </a:p>
        </p:txBody>
      </p:sp>
      <p:sp>
        <p:nvSpPr>
          <p:cNvPr id="2" name="Rectangle 1"/>
          <p:cNvSpPr/>
          <p:nvPr/>
        </p:nvSpPr>
        <p:spPr>
          <a:xfrm>
            <a:off x="2568313" y="910798"/>
            <a:ext cx="946633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graphicFrame>
        <p:nvGraphicFramePr>
          <p:cNvPr id="9" name="Chart 8"/>
          <p:cNvGraphicFramePr/>
          <p:nvPr>
            <p:extLst>
              <p:ext uri="{D42A27DB-BD31-4B8C-83A1-F6EECF244321}">
                <p14:modId xmlns:p14="http://schemas.microsoft.com/office/powerpoint/2010/main" val="3980721346"/>
              </p:ext>
            </p:extLst>
          </p:nvPr>
        </p:nvGraphicFramePr>
        <p:xfrm>
          <a:off x="1262740" y="2163680"/>
          <a:ext cx="10638971" cy="429622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2963670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10" name="TextBox 9"/>
          <p:cNvSpPr txBox="1"/>
          <p:nvPr/>
        </p:nvSpPr>
        <p:spPr>
          <a:xfrm>
            <a:off x="1621364" y="7388318"/>
            <a:ext cx="5501390" cy="5580502"/>
          </a:xfrm>
          <a:prstGeom prst="rect">
            <a:avLst/>
          </a:prstGeom>
          <a:noFill/>
        </p:spPr>
        <p:txBody>
          <a:bodyPr wrap="square" rtlCol="0">
            <a:spAutoFit/>
          </a:bodyPr>
          <a:lstStyle/>
          <a:p>
            <a:pPr marR="0">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Then one day, after nearly ten years of sticking to his dream of pursuing music, and becoming an accomplished Elvis and Johnny Cash impersonator, his father had a proposition for him. “He said he knew I had this dream of recording music in Memphis and basically told me he would pay for half of everything if I got my (HSE).”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So, after years out of traditional high school, and an attempt at another high school equivalency (HSE) program out of state, Bennett enrolled at the MACC for daily adult education afternoon classes. “The teacher was great- he motivated me when I needed to be motivated.” After about four months in class, Bennett passed his HSE test and received his diploma. Bennett says, “If it wasn’t for Mr. Smith keeping me on track, I would have never gotten it done.”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“If I can make it, anyone can make it,” says Bennett. </a:t>
            </a:r>
            <a:endParaRPr lang="en-US" dirty="0"/>
          </a:p>
          <a:p>
            <a:endParaRPr lang="en-US" dirty="0"/>
          </a:p>
        </p:txBody>
      </p:sp>
      <p:sp>
        <p:nvSpPr>
          <p:cNvPr id="2" name="Rectangle 1"/>
          <p:cNvSpPr/>
          <p:nvPr/>
        </p:nvSpPr>
        <p:spPr>
          <a:xfrm>
            <a:off x="2568313" y="910798"/>
            <a:ext cx="946633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20" name="TextBox 19"/>
          <p:cNvSpPr txBox="1"/>
          <p:nvPr/>
        </p:nvSpPr>
        <p:spPr>
          <a:xfrm>
            <a:off x="372024" y="2257498"/>
            <a:ext cx="7536426" cy="2585323"/>
          </a:xfrm>
          <a:prstGeom prst="rect">
            <a:avLst/>
          </a:prstGeom>
          <a:noFill/>
        </p:spPr>
        <p:txBody>
          <a:bodyPr wrap="square" rtlCol="0">
            <a:spAutoFit/>
          </a:bodyPr>
          <a:lstStyle/>
          <a:p>
            <a:r>
              <a:rPr lang="en-US" sz="8000" dirty="0" smtClean="0">
                <a:solidFill>
                  <a:srgbClr val="FFC000"/>
                </a:solidFill>
                <a:latin typeface="Segoe Print" panose="02000600000000000000" pitchFamily="2" charset="0"/>
              </a:rPr>
              <a:t>The Snapshot</a:t>
            </a:r>
          </a:p>
          <a:p>
            <a:r>
              <a:rPr lang="en-US" sz="4400" dirty="0" smtClean="0">
                <a:latin typeface="Segoe Print" panose="02000600000000000000" pitchFamily="2" charset="0"/>
              </a:rPr>
              <a:t>Program Year Final </a:t>
            </a:r>
          </a:p>
          <a:p>
            <a:r>
              <a:rPr lang="en-US" sz="3600" dirty="0" smtClean="0">
                <a:latin typeface="Segoe Print" panose="02000600000000000000" pitchFamily="2" charset="0"/>
              </a:rPr>
              <a:t>RESULTS </a:t>
            </a:r>
            <a:r>
              <a:rPr lang="en-US" sz="3800" dirty="0" smtClean="0">
                <a:solidFill>
                  <a:srgbClr val="FFC000"/>
                </a:solidFill>
                <a:latin typeface="Segoe Print" panose="02000600000000000000" pitchFamily="2" charset="0"/>
              </a:rPr>
              <a:t>2017-2018</a:t>
            </a:r>
          </a:p>
        </p:txBody>
      </p:sp>
      <p:sp>
        <p:nvSpPr>
          <p:cNvPr id="4" name="TextBox 3"/>
          <p:cNvSpPr txBox="1"/>
          <p:nvPr/>
        </p:nvSpPr>
        <p:spPr>
          <a:xfrm>
            <a:off x="145869" y="5081525"/>
            <a:ext cx="11674039" cy="1107996"/>
          </a:xfrm>
          <a:prstGeom prst="rect">
            <a:avLst/>
          </a:prstGeom>
          <a:noFill/>
        </p:spPr>
        <p:txBody>
          <a:bodyPr wrap="square" rtlCol="0">
            <a:spAutoFit/>
          </a:bodyPr>
          <a:lstStyle/>
          <a:p>
            <a:r>
              <a:rPr lang="en-US" sz="6600" dirty="0" smtClean="0">
                <a:latin typeface="Segoe Print" panose="02000600000000000000" pitchFamily="2" charset="0"/>
              </a:rPr>
              <a:t>Enrollment </a:t>
            </a:r>
            <a:r>
              <a:rPr lang="en-US" sz="6600" dirty="0" smtClean="0">
                <a:solidFill>
                  <a:srgbClr val="FFC000"/>
                </a:solidFill>
                <a:latin typeface="Segoe Print" panose="02000600000000000000" pitchFamily="2" charset="0"/>
              </a:rPr>
              <a:t>26,370   </a:t>
            </a:r>
            <a:r>
              <a:rPr lang="en-US" sz="2800" dirty="0" smtClean="0">
                <a:latin typeface="Segoe Print" panose="02000600000000000000" pitchFamily="2" charset="0"/>
              </a:rPr>
              <a:t>Down </a:t>
            </a:r>
            <a:r>
              <a:rPr lang="en-US" sz="2800" dirty="0" smtClean="0">
                <a:solidFill>
                  <a:srgbClr val="FFC000"/>
                </a:solidFill>
                <a:latin typeface="Segoe Print" panose="02000600000000000000" pitchFamily="2" charset="0"/>
              </a:rPr>
              <a:t>576</a:t>
            </a:r>
            <a:endParaRPr lang="en-US" sz="2800" dirty="0">
              <a:solidFill>
                <a:srgbClr val="FFC000"/>
              </a:solidFill>
              <a:latin typeface="Segoe Print" panose="02000600000000000000" pitchFamily="2" charset="0"/>
            </a:endParaRPr>
          </a:p>
        </p:txBody>
      </p:sp>
      <p:cxnSp>
        <p:nvCxnSpPr>
          <p:cNvPr id="7" name="Straight Connector 6"/>
          <p:cNvCxnSpPr/>
          <p:nvPr/>
        </p:nvCxnSpPr>
        <p:spPr>
          <a:xfrm flipH="1">
            <a:off x="8781142" y="2525189"/>
            <a:ext cx="1" cy="25221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071428" y="2612571"/>
            <a:ext cx="2730988" cy="2400657"/>
          </a:xfrm>
          <a:prstGeom prst="rect">
            <a:avLst/>
          </a:prstGeom>
          <a:noFill/>
        </p:spPr>
        <p:txBody>
          <a:bodyPr wrap="square" rtlCol="0">
            <a:spAutoFit/>
          </a:bodyPr>
          <a:lstStyle/>
          <a:p>
            <a:r>
              <a:rPr lang="en-US" sz="3600" dirty="0" smtClean="0"/>
              <a:t>Program Year</a:t>
            </a:r>
          </a:p>
          <a:p>
            <a:r>
              <a:rPr lang="en-US" sz="3600" dirty="0" smtClean="0">
                <a:solidFill>
                  <a:srgbClr val="FFC000"/>
                </a:solidFill>
              </a:rPr>
              <a:t>2016-2017</a:t>
            </a:r>
          </a:p>
          <a:p>
            <a:endParaRPr lang="en-US" dirty="0"/>
          </a:p>
          <a:p>
            <a:r>
              <a:rPr lang="en-US" sz="2400" dirty="0" smtClean="0"/>
              <a:t>Enrollment </a:t>
            </a:r>
            <a:r>
              <a:rPr lang="en-US" sz="2400" dirty="0" smtClean="0">
                <a:solidFill>
                  <a:srgbClr val="FFC000"/>
                </a:solidFill>
              </a:rPr>
              <a:t>26,946</a:t>
            </a:r>
            <a:endParaRPr lang="en-US" sz="2400" dirty="0">
              <a:solidFill>
                <a:srgbClr val="FFC000"/>
              </a:solidFill>
            </a:endParaRPr>
          </a:p>
        </p:txBody>
      </p:sp>
      <p:sp>
        <p:nvSpPr>
          <p:cNvPr id="16" name="Down Arrow 15"/>
          <p:cNvSpPr/>
          <p:nvPr/>
        </p:nvSpPr>
        <p:spPr>
          <a:xfrm>
            <a:off x="9071428" y="5394128"/>
            <a:ext cx="428276" cy="8892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099028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2" name="Rectangle 1"/>
          <p:cNvSpPr/>
          <p:nvPr/>
        </p:nvSpPr>
        <p:spPr>
          <a:xfrm>
            <a:off x="2568313" y="910798"/>
            <a:ext cx="946633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20" name="TextBox 19"/>
          <p:cNvSpPr txBox="1"/>
          <p:nvPr/>
        </p:nvSpPr>
        <p:spPr>
          <a:xfrm>
            <a:off x="386538" y="2257498"/>
            <a:ext cx="7536426" cy="2585323"/>
          </a:xfrm>
          <a:prstGeom prst="rect">
            <a:avLst/>
          </a:prstGeom>
          <a:noFill/>
        </p:spPr>
        <p:txBody>
          <a:bodyPr wrap="square" rtlCol="0">
            <a:spAutoFit/>
          </a:bodyPr>
          <a:lstStyle/>
          <a:p>
            <a:r>
              <a:rPr lang="en-US" sz="8000" dirty="0" smtClean="0">
                <a:solidFill>
                  <a:srgbClr val="FFC000"/>
                </a:solidFill>
                <a:latin typeface="Segoe Print" panose="02000600000000000000" pitchFamily="2" charset="0"/>
              </a:rPr>
              <a:t>The Snapshot</a:t>
            </a:r>
          </a:p>
          <a:p>
            <a:r>
              <a:rPr lang="en-US" sz="4400" dirty="0" smtClean="0">
                <a:latin typeface="Segoe Print" panose="02000600000000000000" pitchFamily="2" charset="0"/>
              </a:rPr>
              <a:t>Program Year Final </a:t>
            </a:r>
          </a:p>
          <a:p>
            <a:r>
              <a:rPr lang="en-US" sz="3600" dirty="0" smtClean="0">
                <a:latin typeface="Segoe Print" panose="02000600000000000000" pitchFamily="2" charset="0"/>
              </a:rPr>
              <a:t>RESULTS </a:t>
            </a:r>
            <a:r>
              <a:rPr lang="en-US" sz="3800" dirty="0" smtClean="0">
                <a:solidFill>
                  <a:srgbClr val="FFC000"/>
                </a:solidFill>
                <a:latin typeface="Segoe Print" panose="02000600000000000000" pitchFamily="2" charset="0"/>
              </a:rPr>
              <a:t>2017-2018</a:t>
            </a:r>
          </a:p>
        </p:txBody>
      </p:sp>
      <p:sp>
        <p:nvSpPr>
          <p:cNvPr id="4" name="TextBox 3"/>
          <p:cNvSpPr txBox="1"/>
          <p:nvPr/>
        </p:nvSpPr>
        <p:spPr>
          <a:xfrm>
            <a:off x="517961" y="5430299"/>
            <a:ext cx="11674039" cy="1200329"/>
          </a:xfrm>
          <a:prstGeom prst="rect">
            <a:avLst/>
          </a:prstGeom>
          <a:noFill/>
        </p:spPr>
        <p:txBody>
          <a:bodyPr wrap="square" rtlCol="0">
            <a:spAutoFit/>
          </a:bodyPr>
          <a:lstStyle/>
          <a:p>
            <a:r>
              <a:rPr lang="en-US" sz="7200" dirty="0" smtClean="0">
                <a:latin typeface="Segoe Print" panose="02000600000000000000" pitchFamily="2" charset="0"/>
              </a:rPr>
              <a:t>HSEs </a:t>
            </a:r>
            <a:r>
              <a:rPr lang="en-US" sz="7200" dirty="0" smtClean="0">
                <a:solidFill>
                  <a:srgbClr val="FFC000"/>
                </a:solidFill>
                <a:latin typeface="Segoe Print" panose="02000600000000000000" pitchFamily="2" charset="0"/>
              </a:rPr>
              <a:t>4,989    </a:t>
            </a:r>
            <a:r>
              <a:rPr lang="en-US" sz="4800" dirty="0" smtClean="0">
                <a:latin typeface="Segoe Print" panose="02000600000000000000" pitchFamily="2" charset="0"/>
              </a:rPr>
              <a:t>Up </a:t>
            </a:r>
            <a:r>
              <a:rPr lang="en-US" sz="4800" dirty="0" smtClean="0">
                <a:solidFill>
                  <a:srgbClr val="FFC000"/>
                </a:solidFill>
                <a:latin typeface="Segoe Print" panose="02000600000000000000" pitchFamily="2" charset="0"/>
              </a:rPr>
              <a:t>119</a:t>
            </a:r>
            <a:endParaRPr lang="en-US" sz="4800" dirty="0">
              <a:solidFill>
                <a:srgbClr val="FFC000"/>
              </a:solidFill>
              <a:latin typeface="Segoe Print" panose="02000600000000000000" pitchFamily="2" charset="0"/>
            </a:endParaRPr>
          </a:p>
        </p:txBody>
      </p:sp>
      <p:cxnSp>
        <p:nvCxnSpPr>
          <p:cNvPr id="7" name="Straight Connector 6"/>
          <p:cNvCxnSpPr/>
          <p:nvPr/>
        </p:nvCxnSpPr>
        <p:spPr>
          <a:xfrm flipH="1">
            <a:off x="8737599" y="2819069"/>
            <a:ext cx="1" cy="25221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071428" y="2612571"/>
            <a:ext cx="2730988" cy="2585323"/>
          </a:xfrm>
          <a:prstGeom prst="rect">
            <a:avLst/>
          </a:prstGeom>
          <a:noFill/>
        </p:spPr>
        <p:txBody>
          <a:bodyPr wrap="square" rtlCol="0">
            <a:spAutoFit/>
          </a:bodyPr>
          <a:lstStyle/>
          <a:p>
            <a:r>
              <a:rPr lang="en-US" sz="3600" dirty="0" smtClean="0"/>
              <a:t>Program Year</a:t>
            </a:r>
          </a:p>
          <a:p>
            <a:r>
              <a:rPr lang="en-US" sz="3600" dirty="0" smtClean="0">
                <a:solidFill>
                  <a:srgbClr val="FFC000"/>
                </a:solidFill>
              </a:rPr>
              <a:t>2016-2017</a:t>
            </a:r>
          </a:p>
          <a:p>
            <a:r>
              <a:rPr lang="en-US" dirty="0" smtClean="0"/>
              <a:t>InTERS</a:t>
            </a:r>
            <a:endParaRPr lang="en-US" dirty="0"/>
          </a:p>
          <a:p>
            <a:r>
              <a:rPr lang="en-US" sz="3600" dirty="0" smtClean="0"/>
              <a:t>HSEs </a:t>
            </a:r>
            <a:r>
              <a:rPr lang="en-US" sz="3600" dirty="0">
                <a:solidFill>
                  <a:srgbClr val="FFC000"/>
                </a:solidFill>
              </a:rPr>
              <a:t> </a:t>
            </a:r>
            <a:r>
              <a:rPr lang="en-US" sz="3600" dirty="0" smtClean="0">
                <a:solidFill>
                  <a:srgbClr val="FFC000"/>
                </a:solidFill>
              </a:rPr>
              <a:t>4,870</a:t>
            </a:r>
            <a:endParaRPr lang="en-US" sz="3600" dirty="0">
              <a:solidFill>
                <a:srgbClr val="FFC000"/>
              </a:solidFill>
            </a:endParaRPr>
          </a:p>
        </p:txBody>
      </p:sp>
      <p:sp>
        <p:nvSpPr>
          <p:cNvPr id="16" name="Down Arrow 15"/>
          <p:cNvSpPr/>
          <p:nvPr/>
        </p:nvSpPr>
        <p:spPr>
          <a:xfrm rot="10800000">
            <a:off x="6691775" y="3599543"/>
            <a:ext cx="695996" cy="28157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714881" y="5060967"/>
            <a:ext cx="1480457" cy="369332"/>
          </a:xfrm>
          <a:prstGeom prst="rect">
            <a:avLst/>
          </a:prstGeom>
          <a:noFill/>
        </p:spPr>
        <p:txBody>
          <a:bodyPr wrap="square" rtlCol="0">
            <a:spAutoFit/>
          </a:bodyPr>
          <a:lstStyle/>
          <a:p>
            <a:r>
              <a:rPr lang="en-US" dirty="0" smtClean="0"/>
              <a:t>InTERS</a:t>
            </a:r>
            <a:endParaRPr lang="en-US" dirty="0"/>
          </a:p>
        </p:txBody>
      </p:sp>
    </p:spTree>
    <p:extLst>
      <p:ext uri="{BB962C8B-B14F-4D97-AF65-F5344CB8AC3E}">
        <p14:creationId xmlns:p14="http://schemas.microsoft.com/office/powerpoint/2010/main" val="840793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10" name="TextBox 9"/>
          <p:cNvSpPr txBox="1"/>
          <p:nvPr/>
        </p:nvSpPr>
        <p:spPr>
          <a:xfrm>
            <a:off x="1621364" y="7388318"/>
            <a:ext cx="5501390" cy="5580502"/>
          </a:xfrm>
          <a:prstGeom prst="rect">
            <a:avLst/>
          </a:prstGeom>
          <a:noFill/>
        </p:spPr>
        <p:txBody>
          <a:bodyPr wrap="square" rtlCol="0">
            <a:spAutoFit/>
          </a:bodyPr>
          <a:lstStyle/>
          <a:p>
            <a:pPr marR="0">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Then one day, after nearly ten years of sticking to his dream of pursuing music, and becoming an accomplished Elvis and Johnny Cash impersonator, his father had a proposition for him. “He said he knew I had this dream of recording music in Memphis and basically told me he would pay for half of everything if I got my (HSE).”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So, after years out of traditional high school, and an attempt at another high school equivalency (HSE) program out of state, Bennett enrolled at the MACC for daily adult education afternoon classes. “The teacher was great- he motivated me when I needed to be motivated.” After about four months in class, Bennett passed his HSE test and received his diploma. Bennett says, “If it wasn’t for Mr. Smith keeping me on track, I would have never gotten it done.”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“If I can make it, anyone can make it,” says Bennett. </a:t>
            </a:r>
            <a:endParaRPr lang="en-US" dirty="0"/>
          </a:p>
          <a:p>
            <a:endParaRPr lang="en-US" dirty="0"/>
          </a:p>
        </p:txBody>
      </p:sp>
      <p:sp>
        <p:nvSpPr>
          <p:cNvPr id="2" name="Rectangle 1"/>
          <p:cNvSpPr/>
          <p:nvPr/>
        </p:nvSpPr>
        <p:spPr>
          <a:xfrm>
            <a:off x="2568313" y="910798"/>
            <a:ext cx="946633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20" name="TextBox 19"/>
          <p:cNvSpPr txBox="1"/>
          <p:nvPr/>
        </p:nvSpPr>
        <p:spPr>
          <a:xfrm>
            <a:off x="386538" y="2274785"/>
            <a:ext cx="7536426" cy="2585323"/>
          </a:xfrm>
          <a:prstGeom prst="rect">
            <a:avLst/>
          </a:prstGeom>
          <a:noFill/>
        </p:spPr>
        <p:txBody>
          <a:bodyPr wrap="square" rtlCol="0">
            <a:spAutoFit/>
          </a:bodyPr>
          <a:lstStyle/>
          <a:p>
            <a:r>
              <a:rPr lang="en-US" sz="8000" dirty="0" smtClean="0">
                <a:solidFill>
                  <a:srgbClr val="FFC000"/>
                </a:solidFill>
                <a:latin typeface="Segoe Print" panose="02000600000000000000" pitchFamily="2" charset="0"/>
              </a:rPr>
              <a:t>The Snapshot</a:t>
            </a:r>
          </a:p>
          <a:p>
            <a:r>
              <a:rPr lang="en-US" sz="4400" dirty="0" smtClean="0">
                <a:latin typeface="Segoe Print" panose="02000600000000000000" pitchFamily="2" charset="0"/>
              </a:rPr>
              <a:t>Program Year Final </a:t>
            </a:r>
          </a:p>
          <a:p>
            <a:r>
              <a:rPr lang="en-US" sz="3600" dirty="0" smtClean="0">
                <a:latin typeface="Segoe Print" panose="02000600000000000000" pitchFamily="2" charset="0"/>
              </a:rPr>
              <a:t>RESULTS </a:t>
            </a:r>
            <a:r>
              <a:rPr lang="en-US" sz="3800" dirty="0" smtClean="0">
                <a:solidFill>
                  <a:srgbClr val="FFC000"/>
                </a:solidFill>
                <a:latin typeface="Segoe Print" panose="02000600000000000000" pitchFamily="2" charset="0"/>
              </a:rPr>
              <a:t>2017-2018</a:t>
            </a:r>
          </a:p>
        </p:txBody>
      </p:sp>
      <p:sp>
        <p:nvSpPr>
          <p:cNvPr id="4" name="TextBox 3"/>
          <p:cNvSpPr txBox="1"/>
          <p:nvPr/>
        </p:nvSpPr>
        <p:spPr>
          <a:xfrm>
            <a:off x="517961" y="5382365"/>
            <a:ext cx="11674039" cy="1200329"/>
          </a:xfrm>
          <a:prstGeom prst="rect">
            <a:avLst/>
          </a:prstGeom>
          <a:noFill/>
        </p:spPr>
        <p:txBody>
          <a:bodyPr wrap="square" rtlCol="0">
            <a:spAutoFit/>
          </a:bodyPr>
          <a:lstStyle/>
          <a:p>
            <a:r>
              <a:rPr lang="en-US" sz="7200" dirty="0" smtClean="0">
                <a:latin typeface="Segoe Print" panose="02000600000000000000" pitchFamily="2" charset="0"/>
              </a:rPr>
              <a:t>HSEs </a:t>
            </a:r>
            <a:r>
              <a:rPr lang="en-US" sz="7200" dirty="0" smtClean="0">
                <a:solidFill>
                  <a:srgbClr val="FFC000"/>
                </a:solidFill>
                <a:latin typeface="Segoe Print" panose="02000600000000000000" pitchFamily="2" charset="0"/>
              </a:rPr>
              <a:t>4,989</a:t>
            </a:r>
            <a:endParaRPr lang="en-US" sz="4800" dirty="0">
              <a:solidFill>
                <a:srgbClr val="FFC000"/>
              </a:solidFill>
              <a:latin typeface="Segoe Print" panose="02000600000000000000" pitchFamily="2" charset="0"/>
            </a:endParaRPr>
          </a:p>
        </p:txBody>
      </p:sp>
      <p:cxnSp>
        <p:nvCxnSpPr>
          <p:cNvPr id="7" name="Straight Connector 6"/>
          <p:cNvCxnSpPr/>
          <p:nvPr/>
        </p:nvCxnSpPr>
        <p:spPr>
          <a:xfrm flipH="1">
            <a:off x="7977415" y="2624151"/>
            <a:ext cx="2" cy="39195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14881" y="5060967"/>
            <a:ext cx="1480457" cy="369332"/>
          </a:xfrm>
          <a:prstGeom prst="rect">
            <a:avLst/>
          </a:prstGeom>
          <a:noFill/>
        </p:spPr>
        <p:txBody>
          <a:bodyPr wrap="square" rtlCol="0">
            <a:spAutoFit/>
          </a:bodyPr>
          <a:lstStyle/>
          <a:p>
            <a:r>
              <a:rPr lang="en-US" dirty="0" smtClean="0"/>
              <a:t>InTERS</a:t>
            </a:r>
            <a:endParaRPr lang="en-US" dirty="0"/>
          </a:p>
        </p:txBody>
      </p:sp>
      <p:sp>
        <p:nvSpPr>
          <p:cNvPr id="11" name="Down Arrow 10"/>
          <p:cNvSpPr/>
          <p:nvPr/>
        </p:nvSpPr>
        <p:spPr>
          <a:xfrm rot="10800000">
            <a:off x="6579524" y="3620294"/>
            <a:ext cx="721955" cy="26804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8338594" y="2351489"/>
            <a:ext cx="3383323" cy="769441"/>
          </a:xfrm>
          <a:prstGeom prst="rect">
            <a:avLst/>
          </a:prstGeom>
          <a:noFill/>
        </p:spPr>
        <p:txBody>
          <a:bodyPr wrap="square" rtlCol="0">
            <a:spAutoFit/>
          </a:bodyPr>
          <a:lstStyle/>
          <a:p>
            <a:r>
              <a:rPr lang="en-US" sz="44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APPLAUSE</a:t>
            </a:r>
            <a:r>
              <a:rPr lang="en-US" sz="4400" b="1" dirty="0" smtClean="0">
                <a:ln w="22225">
                  <a:solidFill>
                    <a:schemeClr val="accent2"/>
                  </a:solidFill>
                  <a:prstDash val="solid"/>
                </a:ln>
                <a:solidFill>
                  <a:schemeClr val="accent2">
                    <a:lumMod val="40000"/>
                    <a:lumOff val="60000"/>
                  </a:schemeClr>
                </a:solidFill>
              </a:rPr>
              <a:t> </a:t>
            </a:r>
            <a:endParaRPr lang="en-US" sz="4400" b="1" dirty="0">
              <a:ln w="22225">
                <a:solidFill>
                  <a:schemeClr val="accent2"/>
                </a:solidFill>
                <a:prstDash val="solid"/>
              </a:ln>
              <a:solidFill>
                <a:schemeClr val="accent2">
                  <a:lumMod val="40000"/>
                  <a:lumOff val="60000"/>
                </a:schemeClr>
              </a:solidFill>
            </a:endParaRPr>
          </a:p>
        </p:txBody>
      </p:sp>
      <p:pic>
        <p:nvPicPr>
          <p:cNvPr id="13" name="Picture 12"/>
          <p:cNvPicPr/>
          <p:nvPr/>
        </p:nvPicPr>
        <p:blipFill rotWithShape="1">
          <a:blip r:embed="rId4">
            <a:extLst>
              <a:ext uri="{28A0092B-C50C-407E-A947-70E740481C1C}">
                <a14:useLocalDpi xmlns:a14="http://schemas.microsoft.com/office/drawing/2010/main" val="0"/>
              </a:ext>
            </a:extLst>
          </a:blip>
          <a:srcRect l="28466" t="6027" r="33366" b="53974"/>
          <a:stretch/>
        </p:blipFill>
        <p:spPr bwMode="auto">
          <a:xfrm>
            <a:off x="8458157" y="3327239"/>
            <a:ext cx="1921372" cy="3167958"/>
          </a:xfrm>
          <a:prstGeom prst="rect">
            <a:avLst/>
          </a:prstGeom>
          <a:ln>
            <a:solidFill>
              <a:schemeClr val="tx1"/>
            </a:solidFill>
          </a:ln>
          <a:effectLst>
            <a:reflection blurRad="6350" stA="50000" endA="300" endPos="55500" dist="50800" dir="5400000" sy="-100000" algn="bl" rotWithShape="0"/>
          </a:effectLst>
          <a:extLst>
            <a:ext uri="{53640926-AAD7-44D8-BBD7-CCE9431645EC}">
              <a14:shadowObscured xmlns:a14="http://schemas.microsoft.com/office/drawing/2010/main"/>
            </a:ext>
          </a:extLst>
        </p:spPr>
      </p:pic>
      <p:sp>
        <p:nvSpPr>
          <p:cNvPr id="12" name="Rectangle 11"/>
          <p:cNvSpPr/>
          <p:nvPr/>
        </p:nvSpPr>
        <p:spPr>
          <a:xfrm>
            <a:off x="10599590" y="3874742"/>
            <a:ext cx="1356020" cy="2308324"/>
          </a:xfrm>
          <a:prstGeom prst="rect">
            <a:avLst/>
          </a:prstGeom>
        </p:spPr>
        <p:txBody>
          <a:bodyPr wrap="square">
            <a:spAutoFit/>
          </a:bodyPr>
          <a:lstStyle/>
          <a:p>
            <a:r>
              <a:rPr lang="en-US" sz="2400" dirty="0">
                <a:solidFill>
                  <a:srgbClr val="FFC000"/>
                </a:solidFill>
                <a:latin typeface="Calibri" panose="020F0502020204030204" pitchFamily="34" charset="0"/>
                <a:ea typeface="Calibri" panose="020F0502020204030204" pitchFamily="34" charset="0"/>
                <a:cs typeface="Times New Roman" panose="02020603050405020304" pitchFamily="18" charset="0"/>
              </a:rPr>
              <a:t>Ana </a:t>
            </a:r>
            <a:r>
              <a:rPr lang="en-US" sz="2400" dirty="0" smtClean="0">
                <a:solidFill>
                  <a:srgbClr val="FFC000"/>
                </a:solidFill>
                <a:latin typeface="Calibri" panose="020F0502020204030204" pitchFamily="34" charset="0"/>
                <a:ea typeface="Calibri" panose="020F0502020204030204" pitchFamily="34" charset="0"/>
                <a:cs typeface="Times New Roman" panose="02020603050405020304" pitchFamily="18" charset="0"/>
              </a:rPr>
              <a:t>Angulo </a:t>
            </a:r>
            <a:r>
              <a:rPr lang="en-US" sz="1600" dirty="0">
                <a:latin typeface="Calibri" panose="020F0502020204030204" pitchFamily="34" charset="0"/>
                <a:ea typeface="Calibri" panose="020F0502020204030204" pitchFamily="34" charset="0"/>
                <a:cs typeface="Times New Roman" panose="02020603050405020304" pitchFamily="18" charset="0"/>
              </a:rPr>
              <a:t>2018 HSE Graduate, Warren Township Adult Education</a:t>
            </a:r>
            <a:endParaRPr lang="en-US" sz="1600" dirty="0"/>
          </a:p>
        </p:txBody>
      </p:sp>
    </p:spTree>
    <p:extLst>
      <p:ext uri="{BB962C8B-B14F-4D97-AF65-F5344CB8AC3E}">
        <p14:creationId xmlns:p14="http://schemas.microsoft.com/office/powerpoint/2010/main" val="324339184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10" name="TextBox 9"/>
          <p:cNvSpPr txBox="1"/>
          <p:nvPr/>
        </p:nvSpPr>
        <p:spPr>
          <a:xfrm>
            <a:off x="1621364" y="7388318"/>
            <a:ext cx="5501390" cy="5580502"/>
          </a:xfrm>
          <a:prstGeom prst="rect">
            <a:avLst/>
          </a:prstGeom>
          <a:noFill/>
        </p:spPr>
        <p:txBody>
          <a:bodyPr wrap="square" rtlCol="0">
            <a:spAutoFit/>
          </a:bodyPr>
          <a:lstStyle/>
          <a:p>
            <a:pPr marR="0">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Then one day, after nearly ten years of sticking to his dream of pursuing music, and becoming an accomplished Elvis and Johnny Cash impersonator, his father had a proposition for him. “He said he knew I had this dream of recording music in Memphis and basically told me he would pay for half of everything if I got my (HSE).”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So, after years out of traditional high school, and an attempt at another high school equivalency (HSE) program out of state, Bennett enrolled at the MACC for daily adult education afternoon classes. “The teacher was great- he motivated me when I needed to be motivated.” After about four months in class, Bennett passed his HSE test and received his diploma. Bennett says, “If it wasn’t for Mr. Smith keeping me on track, I would have never gotten it done.”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“If I can make it, anyone can make it,” says Bennett. </a:t>
            </a:r>
            <a:endParaRPr lang="en-US" dirty="0"/>
          </a:p>
          <a:p>
            <a:endParaRPr lang="en-US" dirty="0"/>
          </a:p>
        </p:txBody>
      </p:sp>
      <p:sp>
        <p:nvSpPr>
          <p:cNvPr id="2" name="Rectangle 1"/>
          <p:cNvSpPr/>
          <p:nvPr/>
        </p:nvSpPr>
        <p:spPr>
          <a:xfrm>
            <a:off x="2568313" y="910798"/>
            <a:ext cx="946633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20" name="TextBox 19"/>
          <p:cNvSpPr txBox="1"/>
          <p:nvPr/>
        </p:nvSpPr>
        <p:spPr>
          <a:xfrm>
            <a:off x="372023" y="2388126"/>
            <a:ext cx="7799519" cy="4170372"/>
          </a:xfrm>
          <a:prstGeom prst="rect">
            <a:avLst/>
          </a:prstGeom>
          <a:noFill/>
        </p:spPr>
        <p:txBody>
          <a:bodyPr wrap="square" rtlCol="0">
            <a:spAutoFit/>
          </a:bodyPr>
          <a:lstStyle/>
          <a:p>
            <a:r>
              <a:rPr lang="en-US" sz="4800" dirty="0" smtClean="0">
                <a:solidFill>
                  <a:srgbClr val="FFC000"/>
                </a:solidFill>
              </a:rPr>
              <a:t>MEASURABLE SKILL GAINS</a:t>
            </a:r>
          </a:p>
          <a:p>
            <a:r>
              <a:rPr lang="en-US" sz="2800" dirty="0" smtClean="0"/>
              <a:t>Basic Skills Remediation</a:t>
            </a:r>
          </a:p>
          <a:p>
            <a:r>
              <a:rPr lang="en-US" sz="2000" dirty="0" smtClean="0"/>
              <a:t>NRS Table 4, Column H</a:t>
            </a:r>
          </a:p>
          <a:p>
            <a:endParaRPr lang="en-US" sz="1100" dirty="0" smtClean="0"/>
          </a:p>
          <a:p>
            <a:r>
              <a:rPr lang="en-US" sz="2600" b="1" dirty="0" smtClean="0">
                <a:solidFill>
                  <a:srgbClr val="FFC000"/>
                </a:solidFill>
              </a:rPr>
              <a:t>2017-2018     </a:t>
            </a:r>
            <a:r>
              <a:rPr lang="en-US" sz="2600" dirty="0" smtClean="0"/>
              <a:t>		    		    </a:t>
            </a:r>
            <a:r>
              <a:rPr lang="en-US" sz="2600" b="1" dirty="0" smtClean="0">
                <a:solidFill>
                  <a:srgbClr val="FFC000"/>
                </a:solidFill>
              </a:rPr>
              <a:t>2016-2017</a:t>
            </a:r>
          </a:p>
          <a:p>
            <a:r>
              <a:rPr lang="en-US" sz="2400" dirty="0" smtClean="0"/>
              <a:t>ABE		65.45%  </a:t>
            </a:r>
            <a:r>
              <a:rPr lang="en-US" sz="2400" dirty="0" smtClean="0">
                <a:solidFill>
                  <a:srgbClr val="FFC000"/>
                </a:solidFill>
              </a:rPr>
              <a:t>+5.79%	</a:t>
            </a:r>
            <a:r>
              <a:rPr lang="en-US" sz="2400" dirty="0" smtClean="0"/>
              <a:t>    59.66% </a:t>
            </a:r>
          </a:p>
          <a:p>
            <a:r>
              <a:rPr lang="en-US" sz="2400" dirty="0" smtClean="0"/>
              <a:t>ELL			57.28%  </a:t>
            </a:r>
            <a:r>
              <a:rPr lang="en-US" sz="2400" b="1" dirty="0" smtClean="0">
                <a:solidFill>
                  <a:srgbClr val="FFC000"/>
                </a:solidFill>
              </a:rPr>
              <a:t>+	6.47%</a:t>
            </a:r>
            <a:r>
              <a:rPr lang="en-US" sz="2400" dirty="0" smtClean="0">
                <a:solidFill>
                  <a:srgbClr val="FFC000"/>
                </a:solidFill>
              </a:rPr>
              <a:t>	    </a:t>
            </a:r>
            <a:r>
              <a:rPr lang="en-US" sz="2400" dirty="0" smtClean="0"/>
              <a:t>50.81%</a:t>
            </a:r>
          </a:p>
          <a:p>
            <a:r>
              <a:rPr lang="en-US" sz="2400" b="1" dirty="0" smtClean="0"/>
              <a:t>TOTAL </a:t>
            </a:r>
            <a:r>
              <a:rPr lang="en-US" sz="2400" dirty="0" smtClean="0"/>
              <a:t>	63.78%* </a:t>
            </a:r>
            <a:r>
              <a:rPr lang="en-US" sz="2400" dirty="0" smtClean="0">
                <a:solidFill>
                  <a:srgbClr val="FFC000"/>
                </a:solidFill>
              </a:rPr>
              <a:t>+6.18%</a:t>
            </a:r>
            <a:r>
              <a:rPr lang="en-US" sz="2400" dirty="0" smtClean="0"/>
              <a:t>     57.60%</a:t>
            </a:r>
            <a:endParaRPr lang="en-US" sz="2400" dirty="0"/>
          </a:p>
          <a:p>
            <a:endParaRPr lang="en-US" sz="2000" dirty="0" smtClean="0"/>
          </a:p>
          <a:p>
            <a:endParaRPr lang="en-US" sz="2000" dirty="0"/>
          </a:p>
          <a:p>
            <a:endParaRPr lang="en-US" sz="2000" dirty="0"/>
          </a:p>
        </p:txBody>
      </p:sp>
      <p:sp>
        <p:nvSpPr>
          <p:cNvPr id="22" name="TextBox 21"/>
          <p:cNvSpPr txBox="1"/>
          <p:nvPr/>
        </p:nvSpPr>
        <p:spPr>
          <a:xfrm>
            <a:off x="8465051" y="5416531"/>
            <a:ext cx="2964426" cy="1200329"/>
          </a:xfrm>
          <a:prstGeom prst="rect">
            <a:avLst/>
          </a:prstGeom>
          <a:noFill/>
        </p:spPr>
        <p:txBody>
          <a:bodyPr wrap="square" rtlCol="0">
            <a:spAutoFit/>
          </a:bodyPr>
          <a:lstStyle/>
          <a:p>
            <a:pPr algn="r"/>
            <a:r>
              <a:rPr lang="en-US" sz="3600" dirty="0" smtClean="0"/>
              <a:t>Instructional </a:t>
            </a:r>
            <a:r>
              <a:rPr lang="en-US" sz="3600" b="1" dirty="0" smtClean="0">
                <a:solidFill>
                  <a:srgbClr val="FFC000"/>
                </a:solidFill>
              </a:rPr>
              <a:t>IMPACT</a:t>
            </a:r>
            <a:r>
              <a:rPr lang="en-US" sz="3600" dirty="0" smtClean="0"/>
              <a:t> </a:t>
            </a:r>
            <a:endParaRPr lang="en-US" sz="3600" dirty="0"/>
          </a:p>
        </p:txBody>
      </p:sp>
      <p:sp>
        <p:nvSpPr>
          <p:cNvPr id="21" name="TextBox 20"/>
          <p:cNvSpPr txBox="1"/>
          <p:nvPr/>
        </p:nvSpPr>
        <p:spPr>
          <a:xfrm>
            <a:off x="8465051" y="2602640"/>
            <a:ext cx="3334179" cy="2739211"/>
          </a:xfrm>
          <a:prstGeom prst="rect">
            <a:avLst/>
          </a:prstGeom>
          <a:solidFill>
            <a:srgbClr val="FFC000"/>
          </a:solidFill>
          <a:ln>
            <a:solidFill>
              <a:schemeClr val="bg1"/>
            </a:solidFill>
          </a:ln>
          <a:effectLst>
            <a:reflection blurRad="6350" stA="50000" endA="300" endPos="55000" dir="5400000" sy="-100000" algn="bl" rotWithShape="0"/>
          </a:effectLst>
          <a:scene3d>
            <a:camera prst="perspectiveLeft"/>
            <a:lightRig rig="threePt" dir="t"/>
          </a:scene3d>
        </p:spPr>
        <p:txBody>
          <a:bodyPr wrap="square" rtlCol="0">
            <a:spAutoFit/>
          </a:bodyPr>
          <a:lstStyle/>
          <a:p>
            <a:r>
              <a:rPr lang="en-US" sz="12000" b="1" dirty="0" smtClean="0">
                <a:solidFill>
                  <a:schemeClr val="bg1"/>
                </a:solidFill>
                <a:effectLst>
                  <a:reflection blurRad="6350" stA="60000" endA="900" endPos="58000" dir="5400000" sy="-100000" algn="bl" rotWithShape="0"/>
                </a:effectLst>
                <a:latin typeface="Segoe Script" panose="020B0504020000000003" pitchFamily="34" charset="0"/>
              </a:rPr>
              <a:t>60</a:t>
            </a:r>
            <a:r>
              <a:rPr lang="en-US" sz="9600" b="1" dirty="0" smtClean="0">
                <a:solidFill>
                  <a:schemeClr val="bg1"/>
                </a:solidFill>
                <a:effectLst>
                  <a:reflection blurRad="6350" stA="60000" endA="900" endPos="58000" dir="5400000" sy="-100000" algn="bl" rotWithShape="0"/>
                </a:effectLst>
                <a:latin typeface="Segoe Script" panose="020B0504020000000003" pitchFamily="34" charset="0"/>
              </a:rPr>
              <a:t>%</a:t>
            </a:r>
          </a:p>
          <a:p>
            <a:pPr algn="ctr"/>
            <a:r>
              <a:rPr lang="en-US" sz="2600" dirty="0" smtClean="0">
                <a:solidFill>
                  <a:schemeClr val="bg1"/>
                </a:solidFill>
                <a:latin typeface="Segoe Script" panose="020B0504020000000003" pitchFamily="34" charset="0"/>
              </a:rPr>
              <a:t>– Indiana </a:t>
            </a:r>
            <a:r>
              <a:rPr lang="en-US" sz="2600" b="1" dirty="0" smtClean="0">
                <a:solidFill>
                  <a:schemeClr val="bg1"/>
                </a:solidFill>
                <a:latin typeface="Segoe Script" panose="020B0504020000000003" pitchFamily="34" charset="0"/>
              </a:rPr>
              <a:t>Target</a:t>
            </a:r>
          </a:p>
          <a:p>
            <a:pPr algn="ctr"/>
            <a:r>
              <a:rPr lang="en-US" sz="2600" b="1" dirty="0" smtClean="0">
                <a:solidFill>
                  <a:schemeClr val="bg1"/>
                </a:solidFill>
                <a:latin typeface="Segoe Script" panose="020B0504020000000003" pitchFamily="34" charset="0"/>
              </a:rPr>
              <a:t>2017-2018</a:t>
            </a:r>
            <a:endParaRPr lang="en-US" sz="2600" b="1" dirty="0">
              <a:solidFill>
                <a:schemeClr val="bg1"/>
              </a:solidFill>
              <a:latin typeface="Segoe Script" panose="020B0504020000000003" pitchFamily="34" charset="0"/>
            </a:endParaRPr>
          </a:p>
        </p:txBody>
      </p:sp>
      <p:pic>
        <p:nvPicPr>
          <p:cNvPr id="23" name="Content Placeholder 10" descr="Adult-Ed_map.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7673" y="3162857"/>
            <a:ext cx="2636445" cy="2814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97123" y="2203460"/>
            <a:ext cx="3350597" cy="369332"/>
          </a:xfrm>
          <a:prstGeom prst="rect">
            <a:avLst/>
          </a:prstGeom>
        </p:spPr>
        <p:txBody>
          <a:bodyPr wrap="none">
            <a:spAutoFit/>
          </a:bodyPr>
          <a:lstStyle/>
          <a:p>
            <a:r>
              <a:rPr lang="en-US" dirty="0">
                <a:latin typeface="Segoe Print" panose="02000600000000000000" pitchFamily="2" charset="0"/>
              </a:rPr>
              <a:t>The </a:t>
            </a:r>
            <a:r>
              <a:rPr lang="en-US" dirty="0" smtClean="0">
                <a:latin typeface="Segoe Print" panose="02000600000000000000" pitchFamily="2" charset="0"/>
              </a:rPr>
              <a:t>2017-2018 Snapshot</a:t>
            </a:r>
            <a:endParaRPr lang="en-US" dirty="0">
              <a:latin typeface="Segoe Print" panose="02000600000000000000" pitchFamily="2" charset="0"/>
            </a:endParaRPr>
          </a:p>
        </p:txBody>
      </p:sp>
    </p:spTree>
    <p:extLst>
      <p:ext uri="{BB962C8B-B14F-4D97-AF65-F5344CB8AC3E}">
        <p14:creationId xmlns:p14="http://schemas.microsoft.com/office/powerpoint/2010/main" val="393333977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13754"/>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220902"/>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019975" y="2619970"/>
            <a:ext cx="5448635" cy="400110"/>
          </a:xfrm>
          <a:prstGeom prst="rect">
            <a:avLst/>
          </a:prstGeom>
          <a:noFill/>
        </p:spPr>
        <p:txBody>
          <a:bodyPr wrap="square" rtlCol="0">
            <a:spAutoFit/>
          </a:bodyPr>
          <a:lstStyle/>
          <a:p>
            <a:endParaRPr lang="en-US" sz="2000" dirty="0"/>
          </a:p>
        </p:txBody>
      </p:sp>
      <p:sp>
        <p:nvSpPr>
          <p:cNvPr id="3" name="TextBox 2"/>
          <p:cNvSpPr txBox="1"/>
          <p:nvPr/>
        </p:nvSpPr>
        <p:spPr>
          <a:xfrm>
            <a:off x="723111" y="2735005"/>
            <a:ext cx="10593728" cy="646331"/>
          </a:xfrm>
          <a:prstGeom prst="rect">
            <a:avLst/>
          </a:prstGeom>
          <a:noFill/>
        </p:spPr>
        <p:txBody>
          <a:bodyPr wrap="square" rtlCol="0">
            <a:spAutoFit/>
          </a:bodyPr>
          <a:lstStyle/>
          <a:p>
            <a:r>
              <a:rPr lang="en-US" sz="3600" dirty="0" smtClean="0"/>
              <a:t>Distance Education Measurable Skill Gains</a:t>
            </a:r>
          </a:p>
        </p:txBody>
      </p:sp>
      <p:sp>
        <p:nvSpPr>
          <p:cNvPr id="7" name="Rectangle 6"/>
          <p:cNvSpPr/>
          <p:nvPr/>
        </p:nvSpPr>
        <p:spPr>
          <a:xfrm>
            <a:off x="854310" y="3588657"/>
            <a:ext cx="6135013" cy="2431435"/>
          </a:xfrm>
          <a:prstGeom prst="rect">
            <a:avLst/>
          </a:prstGeom>
        </p:spPr>
        <p:txBody>
          <a:bodyPr wrap="none">
            <a:spAutoFit/>
          </a:bodyPr>
          <a:lstStyle/>
          <a:p>
            <a:r>
              <a:rPr lang="en-US" sz="7200" b="1" dirty="0" smtClean="0">
                <a:solidFill>
                  <a:srgbClr val="FFC000"/>
                </a:solidFill>
                <a:latin typeface="Segoe Script" panose="020B0504020000000003" pitchFamily="34" charset="0"/>
                <a:ea typeface="Calibri" panose="020F0502020204030204" pitchFamily="34" charset="0"/>
                <a:cs typeface="Times New Roman" panose="02020603050405020304" pitchFamily="18" charset="0"/>
              </a:rPr>
              <a:t>Distance Ed</a:t>
            </a:r>
          </a:p>
          <a:p>
            <a:r>
              <a:rPr lang="en-US" sz="4000" b="1" dirty="0" smtClean="0">
                <a:latin typeface="Segoe Script" panose="020B0504020000000003" pitchFamily="34" charset="0"/>
                <a:cs typeface="Times New Roman" panose="02020603050405020304" pitchFamily="18" charset="0"/>
              </a:rPr>
              <a:t>2016-2017</a:t>
            </a:r>
          </a:p>
          <a:p>
            <a:r>
              <a:rPr lang="en-US" sz="4000" b="1" dirty="0" smtClean="0">
                <a:latin typeface="Segoe Script" panose="020B0504020000000003" pitchFamily="34" charset="0"/>
                <a:cs typeface="Times New Roman" panose="02020603050405020304" pitchFamily="18" charset="0"/>
              </a:rPr>
              <a:t>2017-2018*</a:t>
            </a:r>
            <a:endParaRPr lang="en-US" sz="4000" dirty="0"/>
          </a:p>
        </p:txBody>
      </p:sp>
      <p:graphicFrame>
        <p:nvGraphicFramePr>
          <p:cNvPr id="33" name="Diagram 32"/>
          <p:cNvGraphicFramePr/>
          <p:nvPr>
            <p:extLst>
              <p:ext uri="{D42A27DB-BD31-4B8C-83A1-F6EECF244321}">
                <p14:modId xmlns:p14="http://schemas.microsoft.com/office/powerpoint/2010/main" val="2641189490"/>
              </p:ext>
            </p:extLst>
          </p:nvPr>
        </p:nvGraphicFramePr>
        <p:xfrm>
          <a:off x="6989323" y="3160059"/>
          <a:ext cx="4763462" cy="30806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ctangle 1"/>
          <p:cNvSpPr/>
          <p:nvPr/>
        </p:nvSpPr>
        <p:spPr>
          <a:xfrm>
            <a:off x="854310" y="6149526"/>
            <a:ext cx="2278188" cy="369332"/>
          </a:xfrm>
          <a:prstGeom prst="rect">
            <a:avLst/>
          </a:prstGeom>
        </p:spPr>
        <p:txBody>
          <a:bodyPr wrap="none">
            <a:spAutoFit/>
          </a:bodyPr>
          <a:lstStyle/>
          <a:p>
            <a:r>
              <a:rPr lang="en-US" dirty="0" smtClean="0"/>
              <a:t>*Data </a:t>
            </a:r>
            <a:r>
              <a:rPr lang="en-US" dirty="0"/>
              <a:t>as of </a:t>
            </a:r>
            <a:r>
              <a:rPr lang="en-US" dirty="0" smtClean="0"/>
              <a:t>8.30.18</a:t>
            </a:r>
            <a:endParaRPr lang="en-US" dirty="0"/>
          </a:p>
        </p:txBody>
      </p:sp>
      <p:sp>
        <p:nvSpPr>
          <p:cNvPr id="8" name="Rectangle 7"/>
          <p:cNvSpPr/>
          <p:nvPr/>
        </p:nvSpPr>
        <p:spPr>
          <a:xfrm>
            <a:off x="723111" y="2308156"/>
            <a:ext cx="3350597" cy="369332"/>
          </a:xfrm>
          <a:prstGeom prst="rect">
            <a:avLst/>
          </a:prstGeom>
        </p:spPr>
        <p:txBody>
          <a:bodyPr wrap="none">
            <a:spAutoFit/>
          </a:bodyPr>
          <a:lstStyle/>
          <a:p>
            <a:r>
              <a:rPr lang="en-US" dirty="0">
                <a:solidFill>
                  <a:srgbClr val="FFC000"/>
                </a:solidFill>
                <a:latin typeface="Segoe Print" panose="02000600000000000000" pitchFamily="2" charset="0"/>
              </a:rPr>
              <a:t>The </a:t>
            </a:r>
            <a:r>
              <a:rPr lang="en-US" dirty="0" smtClean="0">
                <a:solidFill>
                  <a:srgbClr val="FFC000"/>
                </a:solidFill>
                <a:latin typeface="Segoe Print" panose="02000600000000000000" pitchFamily="2" charset="0"/>
              </a:rPr>
              <a:t>2017-2018 Snapshot</a:t>
            </a:r>
            <a:endParaRPr lang="en-US" dirty="0">
              <a:solidFill>
                <a:srgbClr val="FFC000"/>
              </a:solidFill>
              <a:latin typeface="Segoe Print" panose="02000600000000000000" pitchFamily="2" charset="0"/>
            </a:endParaRPr>
          </a:p>
        </p:txBody>
      </p:sp>
      <p:sp>
        <p:nvSpPr>
          <p:cNvPr id="11" name="Down Arrow 10"/>
          <p:cNvSpPr/>
          <p:nvPr/>
        </p:nvSpPr>
        <p:spPr>
          <a:xfrm rot="10800000">
            <a:off x="4702628" y="4455886"/>
            <a:ext cx="725715" cy="20629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5287871" y="5161480"/>
            <a:ext cx="2317615" cy="1107996"/>
          </a:xfrm>
          <a:prstGeom prst="rect">
            <a:avLst/>
          </a:prstGeom>
          <a:noFill/>
        </p:spPr>
        <p:txBody>
          <a:bodyPr wrap="square" rtlCol="0">
            <a:spAutoFit/>
          </a:bodyPr>
          <a:lstStyle/>
          <a:p>
            <a:r>
              <a:rPr lang="en-US" sz="6600" dirty="0" smtClean="0">
                <a:solidFill>
                  <a:srgbClr val="FFC000"/>
                </a:solidFill>
                <a:latin typeface="Segoe Print" panose="02000600000000000000" pitchFamily="2" charset="0"/>
              </a:rPr>
              <a:t>71%</a:t>
            </a:r>
            <a:endParaRPr lang="en-US" sz="6600" dirty="0">
              <a:solidFill>
                <a:srgbClr val="FFC000"/>
              </a:solidFill>
              <a:latin typeface="Segoe Print" panose="02000600000000000000" pitchFamily="2" charset="0"/>
            </a:endParaRPr>
          </a:p>
        </p:txBody>
      </p:sp>
    </p:spTree>
    <p:extLst>
      <p:ext uri="{BB962C8B-B14F-4D97-AF65-F5344CB8AC3E}">
        <p14:creationId xmlns:p14="http://schemas.microsoft.com/office/powerpoint/2010/main" val="360798098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3362" y="1013754"/>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220902"/>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019975" y="2619970"/>
            <a:ext cx="5448635" cy="400110"/>
          </a:xfrm>
          <a:prstGeom prst="rect">
            <a:avLst/>
          </a:prstGeom>
          <a:noFill/>
        </p:spPr>
        <p:txBody>
          <a:bodyPr wrap="square" rtlCol="0">
            <a:spAutoFit/>
          </a:bodyPr>
          <a:lstStyle/>
          <a:p>
            <a:endParaRPr lang="en-US" sz="2000" dirty="0"/>
          </a:p>
        </p:txBody>
      </p:sp>
      <p:sp>
        <p:nvSpPr>
          <p:cNvPr id="2" name="Rectangle 1"/>
          <p:cNvSpPr/>
          <p:nvPr/>
        </p:nvSpPr>
        <p:spPr>
          <a:xfrm>
            <a:off x="1273330" y="2738408"/>
            <a:ext cx="9679860" cy="1292662"/>
          </a:xfrm>
          <a:prstGeom prst="rect">
            <a:avLst/>
          </a:prstGeom>
        </p:spPr>
        <p:txBody>
          <a:bodyPr wrap="square">
            <a:spAutoFit/>
          </a:bodyPr>
          <a:lstStyle/>
          <a:p>
            <a:r>
              <a:rPr lang="en-US" sz="4600" dirty="0" smtClean="0">
                <a:cs typeface="Arial" panose="020B0604020202020204" pitchFamily="34" charset="0"/>
              </a:rPr>
              <a:t>No. Separated Before Gain</a:t>
            </a:r>
            <a:r>
              <a:rPr lang="en-US" sz="4600" dirty="0" smtClean="0"/>
              <a:t> </a:t>
            </a:r>
            <a:endParaRPr lang="en-US" sz="4600" dirty="0"/>
          </a:p>
          <a:p>
            <a:r>
              <a:rPr lang="en-US" sz="3200" dirty="0" smtClean="0">
                <a:solidFill>
                  <a:srgbClr val="FFC000"/>
                </a:solidFill>
              </a:rPr>
              <a:t>	</a:t>
            </a:r>
            <a:endParaRPr lang="en-US" sz="2400" dirty="0">
              <a:solidFill>
                <a:srgbClr val="FFC000"/>
              </a:solidFill>
            </a:endParaRPr>
          </a:p>
        </p:txBody>
      </p:sp>
      <p:cxnSp>
        <p:nvCxnSpPr>
          <p:cNvPr id="11" name="Straight Connector 10"/>
          <p:cNvCxnSpPr/>
          <p:nvPr/>
        </p:nvCxnSpPr>
        <p:spPr>
          <a:xfrm flipH="1">
            <a:off x="5824654" y="3473071"/>
            <a:ext cx="14749" cy="275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646909" y="3551108"/>
            <a:ext cx="5027543" cy="2677656"/>
          </a:xfrm>
          <a:prstGeom prst="rect">
            <a:avLst/>
          </a:prstGeom>
          <a:noFill/>
        </p:spPr>
        <p:txBody>
          <a:bodyPr wrap="square" rtlCol="0">
            <a:spAutoFit/>
          </a:bodyPr>
          <a:lstStyle/>
          <a:p>
            <a:r>
              <a:rPr lang="en-US" sz="2400" dirty="0" smtClean="0"/>
              <a:t>            </a:t>
            </a:r>
            <a:r>
              <a:rPr lang="en-US" dirty="0" smtClean="0">
                <a:solidFill>
                  <a:srgbClr val="FFC000"/>
                </a:solidFill>
              </a:rPr>
              <a:t>2017-2018</a:t>
            </a:r>
            <a:endParaRPr lang="en-US" dirty="0">
              <a:solidFill>
                <a:srgbClr val="FFC000"/>
              </a:solidFill>
            </a:endParaRPr>
          </a:p>
          <a:p>
            <a:r>
              <a:rPr lang="en-US" sz="7200" dirty="0" smtClean="0">
                <a:latin typeface="Segoe Print" panose="02000600000000000000" pitchFamily="2" charset="0"/>
              </a:rPr>
              <a:t>8,537</a:t>
            </a:r>
            <a:endParaRPr lang="en-US" sz="7200" dirty="0">
              <a:latin typeface="Segoe Print" panose="02000600000000000000" pitchFamily="2" charset="0"/>
            </a:endParaRPr>
          </a:p>
          <a:p>
            <a:r>
              <a:rPr lang="en-US" sz="7200" dirty="0" smtClean="0">
                <a:solidFill>
                  <a:srgbClr val="FFC000"/>
                </a:solidFill>
                <a:latin typeface="Segoe Print" panose="02000600000000000000" pitchFamily="2" charset="0"/>
              </a:rPr>
              <a:t>32.37%</a:t>
            </a:r>
            <a:endParaRPr lang="en-US" sz="7200" dirty="0">
              <a:solidFill>
                <a:srgbClr val="FFC000"/>
              </a:solidFill>
              <a:latin typeface="Segoe Print" panose="02000600000000000000" pitchFamily="2" charset="0"/>
            </a:endParaRPr>
          </a:p>
        </p:txBody>
      </p:sp>
      <p:sp>
        <p:nvSpPr>
          <p:cNvPr id="3" name="TextBox 2"/>
          <p:cNvSpPr txBox="1"/>
          <p:nvPr/>
        </p:nvSpPr>
        <p:spPr>
          <a:xfrm>
            <a:off x="1273330" y="3643441"/>
            <a:ext cx="4218039" cy="2585323"/>
          </a:xfrm>
          <a:prstGeom prst="rect">
            <a:avLst/>
          </a:prstGeom>
          <a:noFill/>
        </p:spPr>
        <p:txBody>
          <a:bodyPr wrap="square" rtlCol="0">
            <a:spAutoFit/>
          </a:bodyPr>
          <a:lstStyle/>
          <a:p>
            <a:r>
              <a:rPr lang="en-US" dirty="0" smtClean="0"/>
              <a:t>                  </a:t>
            </a:r>
            <a:r>
              <a:rPr lang="en-US" dirty="0" smtClean="0">
                <a:solidFill>
                  <a:srgbClr val="FFC000"/>
                </a:solidFill>
              </a:rPr>
              <a:t>2016-2017</a:t>
            </a:r>
          </a:p>
          <a:p>
            <a:r>
              <a:rPr lang="en-US" sz="7200" dirty="0" smtClean="0">
                <a:latin typeface="Segoe Print" panose="02000600000000000000" pitchFamily="2" charset="0"/>
              </a:rPr>
              <a:t>9,817</a:t>
            </a:r>
          </a:p>
          <a:p>
            <a:r>
              <a:rPr lang="en-US" sz="7200" dirty="0" smtClean="0">
                <a:solidFill>
                  <a:srgbClr val="FFC000"/>
                </a:solidFill>
                <a:latin typeface="Segoe Print" panose="02000600000000000000" pitchFamily="2" charset="0"/>
              </a:rPr>
              <a:t>36.36%</a:t>
            </a:r>
            <a:endParaRPr lang="en-US" sz="7200" dirty="0">
              <a:solidFill>
                <a:srgbClr val="FFC000"/>
              </a:solidFill>
              <a:latin typeface="Segoe Print" panose="02000600000000000000" pitchFamily="2" charset="0"/>
            </a:endParaRPr>
          </a:p>
        </p:txBody>
      </p:sp>
      <p:sp>
        <p:nvSpPr>
          <p:cNvPr id="8" name="Rectangle 7"/>
          <p:cNvSpPr/>
          <p:nvPr/>
        </p:nvSpPr>
        <p:spPr>
          <a:xfrm>
            <a:off x="1273330" y="2309857"/>
            <a:ext cx="3350597" cy="369332"/>
          </a:xfrm>
          <a:prstGeom prst="rect">
            <a:avLst/>
          </a:prstGeom>
        </p:spPr>
        <p:txBody>
          <a:bodyPr wrap="none">
            <a:spAutoFit/>
          </a:bodyPr>
          <a:lstStyle/>
          <a:p>
            <a:r>
              <a:rPr lang="en-US" dirty="0">
                <a:solidFill>
                  <a:srgbClr val="FFC000"/>
                </a:solidFill>
                <a:latin typeface="Segoe Print" panose="02000600000000000000" pitchFamily="2" charset="0"/>
              </a:rPr>
              <a:t>The </a:t>
            </a:r>
            <a:r>
              <a:rPr lang="en-US" dirty="0" smtClean="0">
                <a:solidFill>
                  <a:srgbClr val="FFC000"/>
                </a:solidFill>
                <a:latin typeface="Segoe Print" panose="02000600000000000000" pitchFamily="2" charset="0"/>
              </a:rPr>
              <a:t>2017-2018 Snapshot</a:t>
            </a:r>
            <a:endParaRPr lang="en-US" dirty="0">
              <a:solidFill>
                <a:srgbClr val="FFC000"/>
              </a:solidFill>
              <a:latin typeface="Segoe Print" panose="02000600000000000000" pitchFamily="2" charset="0"/>
            </a:endParaRPr>
          </a:p>
        </p:txBody>
      </p:sp>
      <p:sp>
        <p:nvSpPr>
          <p:cNvPr id="12" name="Down Arrow 11"/>
          <p:cNvSpPr/>
          <p:nvPr/>
        </p:nvSpPr>
        <p:spPr>
          <a:xfrm rot="10800000" flipV="1">
            <a:off x="10679796" y="3330206"/>
            <a:ext cx="788814" cy="27240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8031932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13754"/>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220902"/>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019975" y="2619970"/>
            <a:ext cx="5448635" cy="400110"/>
          </a:xfrm>
          <a:prstGeom prst="rect">
            <a:avLst/>
          </a:prstGeom>
          <a:noFill/>
        </p:spPr>
        <p:txBody>
          <a:bodyPr wrap="square" rtlCol="0">
            <a:spAutoFit/>
          </a:bodyPr>
          <a:lstStyle/>
          <a:p>
            <a:endParaRPr lang="en-US" sz="2000" dirty="0"/>
          </a:p>
        </p:txBody>
      </p:sp>
      <p:sp>
        <p:nvSpPr>
          <p:cNvPr id="2" name="Rectangle 1"/>
          <p:cNvSpPr/>
          <p:nvPr/>
        </p:nvSpPr>
        <p:spPr>
          <a:xfrm>
            <a:off x="905219" y="2697028"/>
            <a:ext cx="10767235" cy="3531736"/>
          </a:xfrm>
          <a:prstGeom prst="rect">
            <a:avLst/>
          </a:prstGeom>
        </p:spPr>
        <p:txBody>
          <a:bodyPr wrap="square">
            <a:spAutoFit/>
          </a:bodyPr>
          <a:lstStyle/>
          <a:p>
            <a:r>
              <a:rPr lang="en-US" sz="6000" dirty="0" smtClean="0">
                <a:cs typeface="Arial" panose="020B0604020202020204" pitchFamily="34" charset="0"/>
              </a:rPr>
              <a:t>No. Separated Before Gain</a:t>
            </a:r>
            <a:r>
              <a:rPr lang="en-US" sz="6000" dirty="0" smtClean="0"/>
              <a:t> </a:t>
            </a:r>
          </a:p>
          <a:p>
            <a:r>
              <a:rPr lang="en-US" sz="2400" dirty="0" smtClean="0"/>
              <a:t>2017-2018</a:t>
            </a:r>
          </a:p>
          <a:p>
            <a:endParaRPr lang="en-US" sz="1050" dirty="0"/>
          </a:p>
          <a:p>
            <a:r>
              <a:rPr lang="en-US" sz="3200" dirty="0">
                <a:solidFill>
                  <a:srgbClr val="FFC000"/>
                </a:solidFill>
              </a:rPr>
              <a:t>	</a:t>
            </a:r>
            <a:r>
              <a:rPr lang="en-US" sz="3600" dirty="0" smtClean="0">
                <a:solidFill>
                  <a:srgbClr val="FFC000"/>
                </a:solidFill>
              </a:rPr>
              <a:t>– ABE/ASE Levels 1-6 	</a:t>
            </a:r>
            <a:r>
              <a:rPr lang="en-US" sz="3600" dirty="0" smtClean="0">
                <a:latin typeface="Segoe Print" panose="02000600000000000000" pitchFamily="2" charset="0"/>
              </a:rPr>
              <a:t>30.91%</a:t>
            </a:r>
            <a:r>
              <a:rPr lang="en-US" sz="3600" dirty="0" smtClean="0">
                <a:solidFill>
                  <a:srgbClr val="FFC000"/>
                </a:solidFill>
                <a:latin typeface="Segoe Print" panose="02000600000000000000" pitchFamily="2" charset="0"/>
              </a:rPr>
              <a:t> Separated</a:t>
            </a:r>
          </a:p>
          <a:p>
            <a:endParaRPr lang="en-US" sz="1000" dirty="0" smtClean="0">
              <a:solidFill>
                <a:srgbClr val="FFC000"/>
              </a:solidFill>
              <a:latin typeface="Segoe Print" panose="02000600000000000000" pitchFamily="2" charset="0"/>
            </a:endParaRPr>
          </a:p>
          <a:p>
            <a:r>
              <a:rPr lang="en-US" sz="3600" dirty="0">
                <a:solidFill>
                  <a:srgbClr val="FFC000"/>
                </a:solidFill>
              </a:rPr>
              <a:t>	</a:t>
            </a:r>
            <a:r>
              <a:rPr lang="en-US" sz="3600" dirty="0" smtClean="0">
                <a:solidFill>
                  <a:srgbClr val="FFC000"/>
                </a:solidFill>
              </a:rPr>
              <a:t>– ELL Levels 1-6 				</a:t>
            </a:r>
            <a:r>
              <a:rPr lang="en-US" sz="3600" dirty="0" smtClean="0">
                <a:latin typeface="Segoe Print" panose="02000600000000000000" pitchFamily="2" charset="0"/>
              </a:rPr>
              <a:t>38.02%</a:t>
            </a:r>
            <a:r>
              <a:rPr lang="en-US" sz="3600" dirty="0" smtClean="0">
                <a:solidFill>
                  <a:srgbClr val="FFC000"/>
                </a:solidFill>
                <a:latin typeface="Segoe Print" panose="02000600000000000000" pitchFamily="2" charset="0"/>
              </a:rPr>
              <a:t> Separated</a:t>
            </a:r>
          </a:p>
          <a:p>
            <a:r>
              <a:rPr lang="en-US" sz="1100" dirty="0">
                <a:solidFill>
                  <a:srgbClr val="FFC000"/>
                </a:solidFill>
                <a:latin typeface="Segoe Print" panose="02000600000000000000" pitchFamily="2" charset="0"/>
              </a:rPr>
              <a:t> </a:t>
            </a:r>
            <a:r>
              <a:rPr lang="en-US" sz="1100" dirty="0" smtClean="0">
                <a:solidFill>
                  <a:srgbClr val="FFC000"/>
                </a:solidFill>
                <a:latin typeface="Segoe Print" panose="02000600000000000000" pitchFamily="2" charset="0"/>
              </a:rPr>
              <a:t>      												_______________________________</a:t>
            </a:r>
          </a:p>
          <a:p>
            <a:r>
              <a:rPr lang="en-US" sz="3600" dirty="0">
                <a:solidFill>
                  <a:srgbClr val="FFC000"/>
                </a:solidFill>
                <a:latin typeface="Segoe Print" panose="02000600000000000000" pitchFamily="2" charset="0"/>
              </a:rPr>
              <a:t> </a:t>
            </a:r>
            <a:r>
              <a:rPr lang="en-US" sz="3600" dirty="0" smtClean="0">
                <a:solidFill>
                  <a:srgbClr val="FFC000"/>
                </a:solidFill>
                <a:latin typeface="Segoe Print" panose="02000600000000000000" pitchFamily="2" charset="0"/>
              </a:rPr>
              <a:t>                             32.37% </a:t>
            </a:r>
            <a:r>
              <a:rPr lang="en-US" sz="3600" dirty="0" smtClean="0">
                <a:latin typeface="Segoe Print" panose="02000600000000000000" pitchFamily="2" charset="0"/>
              </a:rPr>
              <a:t>Separated</a:t>
            </a:r>
            <a:endParaRPr lang="en-US" sz="3600" dirty="0">
              <a:latin typeface="Segoe Print" panose="02000600000000000000" pitchFamily="2" charset="0"/>
            </a:endParaRPr>
          </a:p>
        </p:txBody>
      </p:sp>
      <p:sp>
        <p:nvSpPr>
          <p:cNvPr id="3" name="Rectangle 2"/>
          <p:cNvSpPr/>
          <p:nvPr/>
        </p:nvSpPr>
        <p:spPr>
          <a:xfrm>
            <a:off x="905219" y="2435304"/>
            <a:ext cx="3350597" cy="369332"/>
          </a:xfrm>
          <a:prstGeom prst="rect">
            <a:avLst/>
          </a:prstGeom>
        </p:spPr>
        <p:txBody>
          <a:bodyPr wrap="none">
            <a:spAutoFit/>
          </a:bodyPr>
          <a:lstStyle/>
          <a:p>
            <a:r>
              <a:rPr lang="en-US" dirty="0">
                <a:solidFill>
                  <a:srgbClr val="FFC000"/>
                </a:solidFill>
                <a:latin typeface="Segoe Print" panose="02000600000000000000" pitchFamily="2" charset="0"/>
              </a:rPr>
              <a:t>The </a:t>
            </a:r>
            <a:r>
              <a:rPr lang="en-US" dirty="0" smtClean="0">
                <a:solidFill>
                  <a:srgbClr val="FFC000"/>
                </a:solidFill>
                <a:latin typeface="Segoe Print" panose="02000600000000000000" pitchFamily="2" charset="0"/>
              </a:rPr>
              <a:t>2017-2018 Snapshot</a:t>
            </a:r>
            <a:endParaRPr lang="en-US" dirty="0">
              <a:solidFill>
                <a:srgbClr val="FFC000"/>
              </a:solidFill>
              <a:latin typeface="Segoe Print" panose="02000600000000000000" pitchFamily="2" charset="0"/>
            </a:endParaRPr>
          </a:p>
        </p:txBody>
      </p:sp>
    </p:spTree>
    <p:extLst>
      <p:ext uri="{BB962C8B-B14F-4D97-AF65-F5344CB8AC3E}">
        <p14:creationId xmlns:p14="http://schemas.microsoft.com/office/powerpoint/2010/main" val="34637612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890150" y="211898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0860" r="-257" b="25663"/>
          <a:stretch/>
        </p:blipFill>
        <p:spPr>
          <a:xfrm>
            <a:off x="9498233" y="5686049"/>
            <a:ext cx="2236571" cy="979431"/>
          </a:xfrm>
          <a:prstGeom prst="rect">
            <a:avLst/>
          </a:prstGeom>
        </p:spPr>
      </p:pic>
      <p:sp>
        <p:nvSpPr>
          <p:cNvPr id="10" name="Rectangle 9"/>
          <p:cNvSpPr/>
          <p:nvPr/>
        </p:nvSpPr>
        <p:spPr>
          <a:xfrm>
            <a:off x="2428046" y="887309"/>
            <a:ext cx="912925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cxnSp>
        <p:nvCxnSpPr>
          <p:cNvPr id="18" name="Curved Connector 17"/>
          <p:cNvCxnSpPr/>
          <p:nvPr/>
        </p:nvCxnSpPr>
        <p:spPr>
          <a:xfrm rot="10800000">
            <a:off x="1378858" y="348343"/>
            <a:ext cx="76253" cy="1270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603806" y="2305257"/>
            <a:ext cx="4810954" cy="206271"/>
          </a:xfrm>
          <a:prstGeom prst="rect">
            <a:avLst/>
          </a:prstGeom>
          <a:solidFill>
            <a:srgbClr val="FFC000"/>
          </a:solidFill>
        </p:spPr>
        <p:txBody>
          <a:bodyPr wrap="square" rtlCol="0">
            <a:spAutoFit/>
          </a:bodyPr>
          <a:lstStyle/>
          <a:p>
            <a:endParaRPr lang="en-US" dirty="0"/>
          </a:p>
        </p:txBody>
      </p:sp>
      <p:sp>
        <p:nvSpPr>
          <p:cNvPr id="9" name="TextBox 8"/>
          <p:cNvSpPr txBox="1"/>
          <p:nvPr/>
        </p:nvSpPr>
        <p:spPr>
          <a:xfrm>
            <a:off x="234154" y="1976671"/>
            <a:ext cx="3579582" cy="1877437"/>
          </a:xfrm>
          <a:prstGeom prst="rect">
            <a:avLst/>
          </a:prstGeom>
          <a:noFill/>
        </p:spPr>
        <p:txBody>
          <a:bodyPr wrap="square" rtlCol="0">
            <a:spAutoFit/>
          </a:bodyPr>
          <a:lstStyle/>
          <a:p>
            <a:r>
              <a:rPr lang="en-US" sz="8800" dirty="0" smtClean="0">
                <a:solidFill>
                  <a:srgbClr val="FFC000"/>
                </a:solidFill>
              </a:rPr>
              <a:t>Dion</a:t>
            </a:r>
            <a:r>
              <a:rPr lang="en-US" sz="7200" b="1" dirty="0" smtClean="0">
                <a:solidFill>
                  <a:srgbClr val="FFC000"/>
                </a:solidFill>
              </a:rPr>
              <a:t> </a:t>
            </a:r>
          </a:p>
          <a:p>
            <a:r>
              <a:rPr lang="en-US" sz="2800" dirty="0" smtClean="0"/>
              <a:t>Brown</a:t>
            </a:r>
            <a:endParaRPr lang="en-US" sz="2800" dirty="0"/>
          </a:p>
        </p:txBody>
      </p:sp>
      <p:cxnSp>
        <p:nvCxnSpPr>
          <p:cNvPr id="21" name="Straight Connector 20"/>
          <p:cNvCxnSpPr/>
          <p:nvPr/>
        </p:nvCxnSpPr>
        <p:spPr>
          <a:xfrm flipH="1">
            <a:off x="4391946" y="2801257"/>
            <a:ext cx="1" cy="33745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529961" y="2609890"/>
            <a:ext cx="7482115" cy="677108"/>
          </a:xfrm>
          <a:prstGeom prst="rect">
            <a:avLst/>
          </a:prstGeom>
          <a:noFill/>
        </p:spPr>
        <p:txBody>
          <a:bodyPr wrap="square" rtlCol="0">
            <a:spAutoFit/>
          </a:bodyPr>
          <a:lstStyle/>
          <a:p>
            <a:r>
              <a:rPr lang="en-US" sz="3800" dirty="0" smtClean="0">
                <a:solidFill>
                  <a:srgbClr val="FFC000"/>
                </a:solidFill>
              </a:rPr>
              <a:t>“I Really Love the Company”</a:t>
            </a:r>
          </a:p>
        </p:txBody>
      </p:sp>
      <p:sp>
        <p:nvSpPr>
          <p:cNvPr id="33" name="TextBox 32"/>
          <p:cNvSpPr txBox="1"/>
          <p:nvPr/>
        </p:nvSpPr>
        <p:spPr>
          <a:xfrm>
            <a:off x="4641563" y="3286998"/>
            <a:ext cx="6914571" cy="3093154"/>
          </a:xfrm>
          <a:prstGeom prst="rect">
            <a:avLst/>
          </a:prstGeom>
          <a:noFill/>
        </p:spPr>
        <p:txBody>
          <a:bodyPr wrap="square" rtlCol="0">
            <a:spAutoFit/>
          </a:bodyPr>
          <a:lstStyle/>
          <a:p>
            <a:r>
              <a:rPr lang="en-US" sz="1750" dirty="0" smtClean="0"/>
              <a:t>“When I get into the kitchen I usually see what I need to do and I go,” Dion said. This initiative and drive has translated to the classroom as well, where he is finishing his HSE. He hopes to earn his diploma by December.</a:t>
            </a:r>
          </a:p>
          <a:p>
            <a:endParaRPr lang="en-US" sz="1000" dirty="0"/>
          </a:p>
          <a:p>
            <a:r>
              <a:rPr lang="en-US" sz="1750" dirty="0" smtClean="0"/>
              <a:t>“His mindset completed changed this year,” Murphy said. “He‘s learned to trust his judgement. Now he’s a leader in Cultivate and he’s a leader in the classroom. </a:t>
            </a:r>
          </a:p>
          <a:p>
            <a:endParaRPr lang="en-US" sz="1000" dirty="0"/>
          </a:p>
          <a:p>
            <a:r>
              <a:rPr lang="en-US" sz="1750" dirty="0" smtClean="0"/>
              <a:t>As for Dion, he’s thrilled to be working with food again,                   and to get the chance to watch people savor his                 cooking. </a:t>
            </a:r>
            <a:endParaRPr lang="en-US" sz="1750" dirty="0"/>
          </a:p>
        </p:txBody>
      </p:sp>
      <p:sp>
        <p:nvSpPr>
          <p:cNvPr id="2" name="Rectangle 1"/>
          <p:cNvSpPr/>
          <p:nvPr/>
        </p:nvSpPr>
        <p:spPr>
          <a:xfrm>
            <a:off x="279915" y="3885589"/>
            <a:ext cx="3974017" cy="1754326"/>
          </a:xfrm>
          <a:prstGeom prst="rect">
            <a:avLst/>
          </a:prstGeom>
        </p:spPr>
        <p:txBody>
          <a:bodyPr wrap="square">
            <a:spAutoFit/>
          </a:bodyPr>
          <a:lstStyle/>
          <a:p>
            <a:r>
              <a:rPr lang="en-US" sz="3600" dirty="0">
                <a:solidFill>
                  <a:srgbClr val="FFC000"/>
                </a:solidFill>
              </a:rPr>
              <a:t>“I was at a low point and now I think I’m back.”</a:t>
            </a:r>
          </a:p>
        </p:txBody>
      </p:sp>
      <p:cxnSp>
        <p:nvCxnSpPr>
          <p:cNvPr id="4" name="Straight Connector 3"/>
          <p:cNvCxnSpPr/>
          <p:nvPr/>
        </p:nvCxnSpPr>
        <p:spPr>
          <a:xfrm>
            <a:off x="504480" y="5693461"/>
            <a:ext cx="323668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Picture 18"/>
          <p:cNvPicPr/>
          <p:nvPr/>
        </p:nvPicPr>
        <p:blipFill rotWithShape="1">
          <a:blip r:embed="rId5">
            <a:extLst>
              <a:ext uri="{28A0092B-C50C-407E-A947-70E740481C1C}">
                <a14:useLocalDpi xmlns:a14="http://schemas.microsoft.com/office/drawing/2010/main" val="0"/>
              </a:ext>
            </a:extLst>
          </a:blip>
          <a:srcRect l="15274" t="6152" r="71046" b="63656"/>
          <a:stretch/>
        </p:blipFill>
        <p:spPr bwMode="auto">
          <a:xfrm>
            <a:off x="2931173" y="2436510"/>
            <a:ext cx="1161597" cy="1391982"/>
          </a:xfrm>
          <a:prstGeom prst="rect">
            <a:avLst/>
          </a:prstGeom>
          <a:noFill/>
          <a:ln>
            <a:solidFill>
              <a:schemeClr val="tx1"/>
            </a:solidFill>
          </a:ln>
          <a:extLst>
            <a:ext uri="{53640926-AAD7-44D8-BBD7-CCE9431645EC}">
              <a14:shadowObscured xmlns:a14="http://schemas.microsoft.com/office/drawing/2010/main"/>
            </a:ext>
          </a:extLst>
        </p:spPr>
      </p:pic>
      <p:sp>
        <p:nvSpPr>
          <p:cNvPr id="8" name="TextBox 7"/>
          <p:cNvSpPr txBox="1"/>
          <p:nvPr/>
        </p:nvSpPr>
        <p:spPr>
          <a:xfrm>
            <a:off x="300607" y="5843981"/>
            <a:ext cx="3838458" cy="830997"/>
          </a:xfrm>
          <a:prstGeom prst="rect">
            <a:avLst/>
          </a:prstGeom>
          <a:noFill/>
        </p:spPr>
        <p:txBody>
          <a:bodyPr wrap="square" rtlCol="0">
            <a:spAutoFit/>
          </a:bodyPr>
          <a:lstStyle/>
          <a:p>
            <a:r>
              <a:rPr lang="en-US" sz="1600" dirty="0" smtClean="0">
                <a:latin typeface="Segoe Print" panose="02000600000000000000" pitchFamily="2" charset="0"/>
              </a:rPr>
              <a:t>“He’s found his voice and he only reaches for greatness.” Teacher Brandon Murphy</a:t>
            </a:r>
            <a:endParaRPr lang="en-US" sz="1600" dirty="0">
              <a:latin typeface="Segoe Print" panose="02000600000000000000" pitchFamily="2" charset="0"/>
            </a:endParaRPr>
          </a:p>
        </p:txBody>
      </p:sp>
    </p:spTree>
    <p:extLst>
      <p:ext uri="{BB962C8B-B14F-4D97-AF65-F5344CB8AC3E}">
        <p14:creationId xmlns:p14="http://schemas.microsoft.com/office/powerpoint/2010/main" val="172184313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13754"/>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220902"/>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019975" y="2619970"/>
            <a:ext cx="5448635" cy="400110"/>
          </a:xfrm>
          <a:prstGeom prst="rect">
            <a:avLst/>
          </a:prstGeom>
          <a:noFill/>
        </p:spPr>
        <p:txBody>
          <a:bodyPr wrap="square" rtlCol="0">
            <a:spAutoFit/>
          </a:bodyPr>
          <a:lstStyle/>
          <a:p>
            <a:endParaRPr lang="en-US" sz="2000" dirty="0"/>
          </a:p>
        </p:txBody>
      </p:sp>
      <p:sp>
        <p:nvSpPr>
          <p:cNvPr id="2" name="Rectangle 1"/>
          <p:cNvSpPr/>
          <p:nvPr/>
        </p:nvSpPr>
        <p:spPr>
          <a:xfrm>
            <a:off x="701375" y="3056970"/>
            <a:ext cx="10767235" cy="2985433"/>
          </a:xfrm>
          <a:prstGeom prst="rect">
            <a:avLst/>
          </a:prstGeom>
        </p:spPr>
        <p:txBody>
          <a:bodyPr wrap="square">
            <a:spAutoFit/>
          </a:bodyPr>
          <a:lstStyle/>
          <a:p>
            <a:r>
              <a:rPr lang="en-US" sz="5400" dirty="0" smtClean="0"/>
              <a:t>Integrated Education </a:t>
            </a:r>
          </a:p>
          <a:p>
            <a:r>
              <a:rPr lang="en-US" sz="5400" dirty="0" smtClean="0"/>
              <a:t>and Training Program</a:t>
            </a:r>
          </a:p>
          <a:p>
            <a:r>
              <a:rPr lang="en-US" sz="2400" dirty="0" smtClean="0"/>
              <a:t>IELCE</a:t>
            </a:r>
          </a:p>
          <a:p>
            <a:endParaRPr lang="en-US" dirty="0"/>
          </a:p>
          <a:p>
            <a:r>
              <a:rPr lang="en-US" sz="3200" dirty="0" smtClean="0">
                <a:solidFill>
                  <a:srgbClr val="FFC000"/>
                </a:solidFill>
                <a:latin typeface="Segoe Print" panose="02000600000000000000" pitchFamily="2" charset="0"/>
              </a:rPr>
              <a:t>1,433 Enrolled | 5.43% of Enrollment</a:t>
            </a:r>
          </a:p>
        </p:txBody>
      </p:sp>
      <p:sp>
        <p:nvSpPr>
          <p:cNvPr id="3" name="Rectangle 2"/>
          <p:cNvSpPr/>
          <p:nvPr/>
        </p:nvSpPr>
        <p:spPr>
          <a:xfrm>
            <a:off x="701375" y="2687638"/>
            <a:ext cx="3350597" cy="369332"/>
          </a:xfrm>
          <a:prstGeom prst="rect">
            <a:avLst/>
          </a:prstGeom>
        </p:spPr>
        <p:txBody>
          <a:bodyPr wrap="none">
            <a:spAutoFit/>
          </a:bodyPr>
          <a:lstStyle/>
          <a:p>
            <a:r>
              <a:rPr lang="en-US" dirty="0">
                <a:solidFill>
                  <a:srgbClr val="FFC000"/>
                </a:solidFill>
                <a:latin typeface="Segoe Print" panose="02000600000000000000" pitchFamily="2" charset="0"/>
              </a:rPr>
              <a:t>The </a:t>
            </a:r>
            <a:r>
              <a:rPr lang="en-US" dirty="0" smtClean="0">
                <a:solidFill>
                  <a:srgbClr val="FFC000"/>
                </a:solidFill>
                <a:latin typeface="Segoe Print" panose="02000600000000000000" pitchFamily="2" charset="0"/>
              </a:rPr>
              <a:t>2017-2018 Snapshot</a:t>
            </a:r>
            <a:endParaRPr lang="en-US" dirty="0">
              <a:solidFill>
                <a:srgbClr val="FFC000"/>
              </a:solidFill>
              <a:latin typeface="Segoe Print" panose="02000600000000000000" pitchFamily="2" charset="0"/>
            </a:endParaRPr>
          </a:p>
        </p:txBody>
      </p:sp>
      <p:pic>
        <p:nvPicPr>
          <p:cNvPr id="8" name="Picture 7" descr="https://lh3.googleusercontent.com/-0yH5Lc8PwHI/WxILQX3wHnI/AAAAAAABNfs/QCff3ojOr3sDGGpuH_S3evuxm8eOWXKEQCHMYBhgL/s800/IMG_8360.JPG"/>
          <p:cNvPicPr/>
          <p:nvPr/>
        </p:nvPicPr>
        <p:blipFill rotWithShape="1">
          <a:blip r:embed="rId4">
            <a:extLst>
              <a:ext uri="{28A0092B-C50C-407E-A947-70E740481C1C}">
                <a14:useLocalDpi xmlns:a14="http://schemas.microsoft.com/office/drawing/2010/main" val="0"/>
              </a:ext>
            </a:extLst>
          </a:blip>
          <a:srcRect l="13824" t="11562" r="10490" b="12349"/>
          <a:stretch/>
        </p:blipFill>
        <p:spPr bwMode="auto">
          <a:xfrm>
            <a:off x="8972798" y="2749810"/>
            <a:ext cx="2699656" cy="3537232"/>
          </a:xfrm>
          <a:prstGeom prst="rect">
            <a:avLst/>
          </a:prstGeom>
          <a:noFill/>
          <a:ln>
            <a:solidFill>
              <a:schemeClr val="tx1"/>
            </a:solidFill>
          </a:ln>
          <a:effectLst>
            <a:reflection blurRad="6350" stA="50000" endA="300" endPos="55500" dist="50800" dir="5400000" sy="-100000" algn="bl" rotWithShape="0"/>
          </a:effectLst>
        </p:spPr>
      </p:pic>
      <p:sp>
        <p:nvSpPr>
          <p:cNvPr id="7" name="Rectangle 6"/>
          <p:cNvSpPr/>
          <p:nvPr/>
        </p:nvSpPr>
        <p:spPr>
          <a:xfrm>
            <a:off x="11580168" y="3701410"/>
            <a:ext cx="507831" cy="3635477"/>
          </a:xfrm>
          <a:prstGeom prst="rect">
            <a:avLst/>
          </a:prstGeom>
        </p:spPr>
        <p:txBody>
          <a:bodyPr vert="vert" wrap="square">
            <a:spAutoFit/>
          </a:bodyPr>
          <a:lstStyle/>
          <a:p>
            <a:r>
              <a:rPr lang="en-US" sz="1050" dirty="0"/>
              <a:t>MSD Wayne Township </a:t>
            </a:r>
            <a:r>
              <a:rPr lang="en-US" sz="1050" dirty="0" smtClean="0"/>
              <a:t>Adult Education </a:t>
            </a:r>
            <a:endParaRPr lang="en-US" sz="1050" dirty="0"/>
          </a:p>
          <a:p>
            <a:endParaRPr lang="en-US" sz="1050" dirty="0"/>
          </a:p>
        </p:txBody>
      </p:sp>
    </p:spTree>
    <p:extLst>
      <p:ext uri="{BB962C8B-B14F-4D97-AF65-F5344CB8AC3E}">
        <p14:creationId xmlns:p14="http://schemas.microsoft.com/office/powerpoint/2010/main" val="200008168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13754"/>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220902"/>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019975" y="2619970"/>
            <a:ext cx="5448635" cy="400110"/>
          </a:xfrm>
          <a:prstGeom prst="rect">
            <a:avLst/>
          </a:prstGeom>
          <a:noFill/>
        </p:spPr>
        <p:txBody>
          <a:bodyPr wrap="square" rtlCol="0">
            <a:spAutoFit/>
          </a:bodyPr>
          <a:lstStyle/>
          <a:p>
            <a:endParaRPr lang="en-US" sz="2000" dirty="0"/>
          </a:p>
        </p:txBody>
      </p:sp>
      <p:sp>
        <p:nvSpPr>
          <p:cNvPr id="2" name="Rectangle 1"/>
          <p:cNvSpPr/>
          <p:nvPr/>
        </p:nvSpPr>
        <p:spPr>
          <a:xfrm>
            <a:off x="905219" y="2697028"/>
            <a:ext cx="10767235" cy="1015663"/>
          </a:xfrm>
          <a:prstGeom prst="rect">
            <a:avLst/>
          </a:prstGeom>
        </p:spPr>
        <p:txBody>
          <a:bodyPr wrap="square">
            <a:spAutoFit/>
          </a:bodyPr>
          <a:lstStyle/>
          <a:p>
            <a:endParaRPr lang="en-US" sz="6000" dirty="0" smtClean="0"/>
          </a:p>
        </p:txBody>
      </p:sp>
      <p:sp>
        <p:nvSpPr>
          <p:cNvPr id="3" name="Rectangle 2"/>
          <p:cNvSpPr/>
          <p:nvPr/>
        </p:nvSpPr>
        <p:spPr>
          <a:xfrm>
            <a:off x="376695" y="2522978"/>
            <a:ext cx="3350597" cy="369332"/>
          </a:xfrm>
          <a:prstGeom prst="rect">
            <a:avLst/>
          </a:prstGeom>
        </p:spPr>
        <p:txBody>
          <a:bodyPr wrap="none">
            <a:spAutoFit/>
          </a:bodyPr>
          <a:lstStyle/>
          <a:p>
            <a:r>
              <a:rPr lang="en-US" dirty="0">
                <a:solidFill>
                  <a:srgbClr val="FFC000"/>
                </a:solidFill>
                <a:latin typeface="Segoe Print" panose="02000600000000000000" pitchFamily="2" charset="0"/>
              </a:rPr>
              <a:t>The </a:t>
            </a:r>
            <a:r>
              <a:rPr lang="en-US" dirty="0" smtClean="0">
                <a:solidFill>
                  <a:srgbClr val="FFC000"/>
                </a:solidFill>
                <a:latin typeface="Segoe Print" panose="02000600000000000000" pitchFamily="2" charset="0"/>
              </a:rPr>
              <a:t>2017-2018 Snapshot</a:t>
            </a:r>
            <a:endParaRPr lang="en-US" dirty="0">
              <a:solidFill>
                <a:srgbClr val="FFC000"/>
              </a:solidFill>
              <a:latin typeface="Segoe Print" panose="02000600000000000000" pitchFamily="2" charset="0"/>
            </a:endParaRPr>
          </a:p>
        </p:txBody>
      </p:sp>
      <p:sp>
        <p:nvSpPr>
          <p:cNvPr id="7" name="TextBox 6"/>
          <p:cNvSpPr txBox="1"/>
          <p:nvPr/>
        </p:nvSpPr>
        <p:spPr>
          <a:xfrm>
            <a:off x="376695" y="2976982"/>
            <a:ext cx="9855200" cy="2985433"/>
          </a:xfrm>
          <a:prstGeom prst="rect">
            <a:avLst/>
          </a:prstGeom>
          <a:noFill/>
        </p:spPr>
        <p:txBody>
          <a:bodyPr wrap="square" rtlCol="0">
            <a:spAutoFit/>
          </a:bodyPr>
          <a:lstStyle/>
          <a:p>
            <a:r>
              <a:rPr lang="en-US" sz="4800" dirty="0" smtClean="0"/>
              <a:t>Participant Status on Entry</a:t>
            </a:r>
          </a:p>
          <a:p>
            <a:endParaRPr lang="en-US" sz="2000" dirty="0" smtClean="0"/>
          </a:p>
          <a:p>
            <a:r>
              <a:rPr lang="en-US" sz="4000" dirty="0" smtClean="0">
                <a:latin typeface="Segoe Print" panose="02000600000000000000" pitchFamily="2" charset="0"/>
              </a:rPr>
              <a:t>Employed										</a:t>
            </a:r>
            <a:r>
              <a:rPr lang="en-US" sz="4000" dirty="0" smtClean="0">
                <a:solidFill>
                  <a:srgbClr val="FFC000"/>
                </a:solidFill>
                <a:latin typeface="Segoe Print" panose="02000600000000000000" pitchFamily="2" charset="0"/>
              </a:rPr>
              <a:t>35%</a:t>
            </a:r>
          </a:p>
          <a:p>
            <a:r>
              <a:rPr lang="en-US" sz="4000" dirty="0" smtClean="0">
                <a:latin typeface="Segoe Print" panose="02000600000000000000" pitchFamily="2" charset="0"/>
              </a:rPr>
              <a:t>Unemployed									</a:t>
            </a:r>
            <a:r>
              <a:rPr lang="en-US" sz="4000" u="sng" dirty="0" smtClean="0">
                <a:solidFill>
                  <a:srgbClr val="FFC000"/>
                </a:solidFill>
                <a:latin typeface="Segoe Print" panose="02000600000000000000" pitchFamily="2" charset="0"/>
              </a:rPr>
              <a:t>41</a:t>
            </a:r>
            <a:r>
              <a:rPr lang="en-US" sz="4000" dirty="0" smtClean="0">
                <a:solidFill>
                  <a:srgbClr val="FFC000"/>
                </a:solidFill>
                <a:latin typeface="Segoe Print" panose="02000600000000000000" pitchFamily="2" charset="0"/>
              </a:rPr>
              <a:t>%</a:t>
            </a:r>
          </a:p>
          <a:p>
            <a:r>
              <a:rPr lang="en-US" sz="4000" dirty="0" smtClean="0">
                <a:latin typeface="Segoe Print" panose="02000600000000000000" pitchFamily="2" charset="0"/>
              </a:rPr>
              <a:t>Not in the Labor Force			</a:t>
            </a:r>
            <a:r>
              <a:rPr lang="en-US" sz="4000" dirty="0" smtClean="0">
                <a:solidFill>
                  <a:srgbClr val="FFC000"/>
                </a:solidFill>
                <a:latin typeface="Segoe Print" panose="02000600000000000000" pitchFamily="2" charset="0"/>
              </a:rPr>
              <a:t>24%</a:t>
            </a:r>
            <a:endParaRPr lang="en-US" sz="4000" dirty="0">
              <a:solidFill>
                <a:srgbClr val="FFC000"/>
              </a:solidFill>
              <a:latin typeface="Segoe Print" panose="02000600000000000000" pitchFamily="2" charset="0"/>
            </a:endParaRPr>
          </a:p>
        </p:txBody>
      </p:sp>
      <p:pic>
        <p:nvPicPr>
          <p:cNvPr id="10" name="Picture 9" descr="https://lh3.googleusercontent.com/-kheEN-L7k9E/Wq_W411XuHI/AAAAAAABJnA/1UKGomg2EiorQq8UcSsE_WF5b67sIqjrwCHMYBhgL/s800/IMG_7539.JPG"/>
          <p:cNvPicPr/>
          <p:nvPr/>
        </p:nvPicPr>
        <p:blipFill rotWithShape="1">
          <a:blip r:embed="rId4">
            <a:extLst>
              <a:ext uri="{28A0092B-C50C-407E-A947-70E740481C1C}">
                <a14:useLocalDpi xmlns:a14="http://schemas.microsoft.com/office/drawing/2010/main" val="0"/>
              </a:ext>
            </a:extLst>
          </a:blip>
          <a:srcRect l="17708" t="8953" r="38030" b="12503"/>
          <a:stretch/>
        </p:blipFill>
        <p:spPr bwMode="auto">
          <a:xfrm>
            <a:off x="8931705" y="2793190"/>
            <a:ext cx="2804225" cy="3299349"/>
          </a:xfrm>
          <a:prstGeom prst="rect">
            <a:avLst/>
          </a:prstGeom>
          <a:noFill/>
          <a:ln>
            <a:solidFill>
              <a:schemeClr val="tx1"/>
            </a:solidFill>
          </a:ln>
        </p:spPr>
      </p:pic>
      <p:sp>
        <p:nvSpPr>
          <p:cNvPr id="9" name="TextBox 8"/>
          <p:cNvSpPr txBox="1"/>
          <p:nvPr/>
        </p:nvSpPr>
        <p:spPr>
          <a:xfrm>
            <a:off x="8868229" y="6146207"/>
            <a:ext cx="2804225" cy="523220"/>
          </a:xfrm>
          <a:prstGeom prst="rect">
            <a:avLst/>
          </a:prstGeom>
          <a:noFill/>
        </p:spPr>
        <p:txBody>
          <a:bodyPr wrap="square" rtlCol="0">
            <a:spAutoFit/>
          </a:bodyPr>
          <a:lstStyle/>
          <a:p>
            <a:r>
              <a:rPr lang="en-US" sz="1400" dirty="0" smtClean="0"/>
              <a:t>MSD Wayne Township  </a:t>
            </a:r>
          </a:p>
          <a:p>
            <a:r>
              <a:rPr lang="en-US" sz="1400" dirty="0" smtClean="0"/>
              <a:t>Adult Education</a:t>
            </a:r>
            <a:endParaRPr lang="en-US" sz="1400" dirty="0"/>
          </a:p>
        </p:txBody>
      </p:sp>
    </p:spTree>
    <p:extLst>
      <p:ext uri="{BB962C8B-B14F-4D97-AF65-F5344CB8AC3E}">
        <p14:creationId xmlns:p14="http://schemas.microsoft.com/office/powerpoint/2010/main" val="318223585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13754"/>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220902"/>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019975" y="2619970"/>
            <a:ext cx="5448635" cy="400110"/>
          </a:xfrm>
          <a:prstGeom prst="rect">
            <a:avLst/>
          </a:prstGeom>
          <a:noFill/>
        </p:spPr>
        <p:txBody>
          <a:bodyPr wrap="square" rtlCol="0">
            <a:spAutoFit/>
          </a:bodyPr>
          <a:lstStyle/>
          <a:p>
            <a:endParaRPr lang="en-US" sz="2000" dirty="0"/>
          </a:p>
        </p:txBody>
      </p:sp>
      <p:sp>
        <p:nvSpPr>
          <p:cNvPr id="3" name="Rectangle 2"/>
          <p:cNvSpPr/>
          <p:nvPr/>
        </p:nvSpPr>
        <p:spPr>
          <a:xfrm>
            <a:off x="655598" y="2522132"/>
            <a:ext cx="3350597" cy="369332"/>
          </a:xfrm>
          <a:prstGeom prst="rect">
            <a:avLst/>
          </a:prstGeom>
        </p:spPr>
        <p:txBody>
          <a:bodyPr wrap="none">
            <a:spAutoFit/>
          </a:bodyPr>
          <a:lstStyle/>
          <a:p>
            <a:r>
              <a:rPr lang="en-US" dirty="0">
                <a:solidFill>
                  <a:srgbClr val="FFC000"/>
                </a:solidFill>
                <a:latin typeface="Segoe Print" panose="02000600000000000000" pitchFamily="2" charset="0"/>
              </a:rPr>
              <a:t>The </a:t>
            </a:r>
            <a:r>
              <a:rPr lang="en-US" dirty="0" smtClean="0">
                <a:solidFill>
                  <a:srgbClr val="FFC000"/>
                </a:solidFill>
                <a:latin typeface="Segoe Print" panose="02000600000000000000" pitchFamily="2" charset="0"/>
              </a:rPr>
              <a:t>2017-2018 Snapshot</a:t>
            </a:r>
            <a:endParaRPr lang="en-US" dirty="0">
              <a:solidFill>
                <a:srgbClr val="FFC000"/>
              </a:solidFill>
              <a:latin typeface="Segoe Print" panose="02000600000000000000" pitchFamily="2" charset="0"/>
            </a:endParaRPr>
          </a:p>
        </p:txBody>
      </p:sp>
      <p:sp>
        <p:nvSpPr>
          <p:cNvPr id="7" name="TextBox 6"/>
          <p:cNvSpPr txBox="1"/>
          <p:nvPr/>
        </p:nvSpPr>
        <p:spPr>
          <a:xfrm>
            <a:off x="655598" y="2912287"/>
            <a:ext cx="11318688" cy="3046988"/>
          </a:xfrm>
          <a:prstGeom prst="rect">
            <a:avLst/>
          </a:prstGeom>
          <a:noFill/>
        </p:spPr>
        <p:txBody>
          <a:bodyPr wrap="square" rtlCol="0">
            <a:spAutoFit/>
          </a:bodyPr>
          <a:lstStyle/>
          <a:p>
            <a:r>
              <a:rPr lang="en-US" sz="4800" dirty="0" smtClean="0"/>
              <a:t>Highest Degree or Level of School Completed</a:t>
            </a:r>
          </a:p>
          <a:p>
            <a:endParaRPr lang="en-US" sz="1600" dirty="0"/>
          </a:p>
          <a:p>
            <a:r>
              <a:rPr lang="en-US" sz="4800" dirty="0" smtClean="0">
                <a:solidFill>
                  <a:srgbClr val="FFC000"/>
                </a:solidFill>
                <a:latin typeface="Segoe Print" panose="02000600000000000000" pitchFamily="2" charset="0"/>
              </a:rPr>
              <a:t>29.31% High School Degree/Higher</a:t>
            </a:r>
          </a:p>
          <a:p>
            <a:r>
              <a:rPr lang="en-US" sz="3200" dirty="0" smtClean="0"/>
              <a:t>U.S. based – Non-U.S. based Schooling</a:t>
            </a:r>
            <a:endParaRPr lang="en-US" sz="3200" dirty="0"/>
          </a:p>
        </p:txBody>
      </p:sp>
    </p:spTree>
    <p:extLst>
      <p:ext uri="{BB962C8B-B14F-4D97-AF65-F5344CB8AC3E}">
        <p14:creationId xmlns:p14="http://schemas.microsoft.com/office/powerpoint/2010/main" val="163184274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13754"/>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220902"/>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019975" y="2619970"/>
            <a:ext cx="5448635" cy="400110"/>
          </a:xfrm>
          <a:prstGeom prst="rect">
            <a:avLst/>
          </a:prstGeom>
          <a:noFill/>
        </p:spPr>
        <p:txBody>
          <a:bodyPr wrap="square" rtlCol="0">
            <a:spAutoFit/>
          </a:bodyPr>
          <a:lstStyle/>
          <a:p>
            <a:endParaRPr lang="en-US" sz="2000" dirty="0"/>
          </a:p>
        </p:txBody>
      </p:sp>
      <p:sp>
        <p:nvSpPr>
          <p:cNvPr id="3" name="Rectangle 2"/>
          <p:cNvSpPr/>
          <p:nvPr/>
        </p:nvSpPr>
        <p:spPr>
          <a:xfrm>
            <a:off x="655598" y="2522132"/>
            <a:ext cx="3350597" cy="369332"/>
          </a:xfrm>
          <a:prstGeom prst="rect">
            <a:avLst/>
          </a:prstGeom>
        </p:spPr>
        <p:txBody>
          <a:bodyPr wrap="none">
            <a:spAutoFit/>
          </a:bodyPr>
          <a:lstStyle/>
          <a:p>
            <a:r>
              <a:rPr lang="en-US" dirty="0">
                <a:solidFill>
                  <a:srgbClr val="FFC000"/>
                </a:solidFill>
                <a:latin typeface="Segoe Print" panose="02000600000000000000" pitchFamily="2" charset="0"/>
              </a:rPr>
              <a:t>The </a:t>
            </a:r>
            <a:r>
              <a:rPr lang="en-US" dirty="0" smtClean="0">
                <a:solidFill>
                  <a:srgbClr val="FFC000"/>
                </a:solidFill>
                <a:latin typeface="Segoe Print" panose="02000600000000000000" pitchFamily="2" charset="0"/>
              </a:rPr>
              <a:t>2017-2018 Snapshot</a:t>
            </a:r>
            <a:endParaRPr lang="en-US" dirty="0">
              <a:solidFill>
                <a:srgbClr val="FFC000"/>
              </a:solidFill>
              <a:latin typeface="Segoe Print" panose="02000600000000000000" pitchFamily="2" charset="0"/>
            </a:endParaRPr>
          </a:p>
        </p:txBody>
      </p:sp>
      <p:sp>
        <p:nvSpPr>
          <p:cNvPr id="7" name="TextBox 6"/>
          <p:cNvSpPr txBox="1"/>
          <p:nvPr/>
        </p:nvSpPr>
        <p:spPr>
          <a:xfrm>
            <a:off x="655598" y="2912287"/>
            <a:ext cx="6833274" cy="3539430"/>
          </a:xfrm>
          <a:prstGeom prst="rect">
            <a:avLst/>
          </a:prstGeom>
          <a:noFill/>
        </p:spPr>
        <p:txBody>
          <a:bodyPr wrap="square" rtlCol="0">
            <a:spAutoFit/>
          </a:bodyPr>
          <a:lstStyle/>
          <a:p>
            <a:r>
              <a:rPr lang="en-US" sz="4800" dirty="0" smtClean="0"/>
              <a:t>In Correctional Facility </a:t>
            </a:r>
          </a:p>
          <a:p>
            <a:r>
              <a:rPr lang="en-US" sz="2800" dirty="0" smtClean="0"/>
              <a:t>Other Institutional Setting (Medical)</a:t>
            </a:r>
          </a:p>
          <a:p>
            <a:endParaRPr lang="en-US" sz="2800" dirty="0"/>
          </a:p>
          <a:p>
            <a:r>
              <a:rPr lang="en-US" sz="12000" dirty="0" smtClean="0">
                <a:solidFill>
                  <a:srgbClr val="FFC000"/>
                </a:solidFill>
                <a:latin typeface="Segoe Print" panose="02000600000000000000" pitchFamily="2" charset="0"/>
              </a:rPr>
              <a:t>23.25%</a:t>
            </a:r>
            <a:endParaRPr lang="en-US" sz="12000" dirty="0"/>
          </a:p>
        </p:txBody>
      </p:sp>
      <p:pic>
        <p:nvPicPr>
          <p:cNvPr id="9" name="Picture 8"/>
          <p:cNvPicPr/>
          <p:nvPr/>
        </p:nvPicPr>
        <p:blipFill rotWithShape="1">
          <a:blip r:embed="rId4" cstate="print">
            <a:extLst>
              <a:ext uri="{28A0092B-C50C-407E-A947-70E740481C1C}">
                <a14:useLocalDpi xmlns:a14="http://schemas.microsoft.com/office/drawing/2010/main" val="0"/>
              </a:ext>
            </a:extLst>
          </a:blip>
          <a:srcRect l="-105265" t="4188" r="114104" b="21099"/>
          <a:stretch/>
        </p:blipFill>
        <p:spPr>
          <a:xfrm>
            <a:off x="4949371" y="2510971"/>
            <a:ext cx="2539501" cy="2775404"/>
          </a:xfrm>
          <a:prstGeom prst="rect">
            <a:avLst/>
          </a:prstGeom>
        </p:spPr>
      </p:pic>
      <p:cxnSp>
        <p:nvCxnSpPr>
          <p:cNvPr id="13" name="Straight Connector 12"/>
          <p:cNvCxnSpPr/>
          <p:nvPr/>
        </p:nvCxnSpPr>
        <p:spPr>
          <a:xfrm flipH="1">
            <a:off x="7678057" y="3020080"/>
            <a:ext cx="29029" cy="31484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994416" y="2821134"/>
            <a:ext cx="3788229" cy="4308872"/>
          </a:xfrm>
          <a:prstGeom prst="rect">
            <a:avLst/>
          </a:prstGeom>
          <a:noFill/>
        </p:spPr>
        <p:txBody>
          <a:bodyPr wrap="square" rtlCol="0">
            <a:spAutoFit/>
          </a:bodyPr>
          <a:lstStyle/>
          <a:p>
            <a:r>
              <a:rPr lang="en-US" sz="8000" dirty="0">
                <a:solidFill>
                  <a:srgbClr val="FFC000"/>
                </a:solidFill>
                <a:latin typeface="Segoe Print" panose="02000600000000000000" pitchFamily="2" charset="0"/>
              </a:rPr>
              <a:t>6,132</a:t>
            </a:r>
          </a:p>
          <a:p>
            <a:r>
              <a:rPr lang="en-US" sz="4800" dirty="0" smtClean="0"/>
              <a:t>Institutional</a:t>
            </a:r>
          </a:p>
          <a:p>
            <a:endParaRPr lang="en-US" sz="3600" dirty="0" smtClean="0"/>
          </a:p>
          <a:p>
            <a:r>
              <a:rPr lang="en-US" sz="2600" dirty="0" smtClean="0"/>
              <a:t>Measurable Skill Gains  </a:t>
            </a:r>
            <a:r>
              <a:rPr lang="en-US" sz="6600" dirty="0" smtClean="0">
                <a:solidFill>
                  <a:srgbClr val="FFC000"/>
                </a:solidFill>
                <a:latin typeface="Segoe Print" panose="02000600000000000000" pitchFamily="2" charset="0"/>
              </a:rPr>
              <a:t>69.44%</a:t>
            </a:r>
            <a:r>
              <a:rPr lang="en-US" sz="6600" dirty="0" smtClean="0"/>
              <a:t> </a:t>
            </a:r>
          </a:p>
          <a:p>
            <a:endParaRPr lang="en-US" dirty="0"/>
          </a:p>
        </p:txBody>
      </p:sp>
      <p:cxnSp>
        <p:nvCxnSpPr>
          <p:cNvPr id="17" name="Straight Connector 16"/>
          <p:cNvCxnSpPr/>
          <p:nvPr/>
        </p:nvCxnSpPr>
        <p:spPr>
          <a:xfrm flipV="1">
            <a:off x="8744292" y="5080000"/>
            <a:ext cx="2068851" cy="145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214542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13754"/>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220902"/>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019975" y="2619970"/>
            <a:ext cx="5448635" cy="400110"/>
          </a:xfrm>
          <a:prstGeom prst="rect">
            <a:avLst/>
          </a:prstGeom>
          <a:noFill/>
        </p:spPr>
        <p:txBody>
          <a:bodyPr wrap="square" rtlCol="0">
            <a:spAutoFit/>
          </a:bodyPr>
          <a:lstStyle/>
          <a:p>
            <a:endParaRPr lang="en-US" sz="2000" dirty="0"/>
          </a:p>
        </p:txBody>
      </p:sp>
      <p:pic>
        <p:nvPicPr>
          <p:cNvPr id="9" name="Picture 8"/>
          <p:cNvPicPr/>
          <p:nvPr/>
        </p:nvPicPr>
        <p:blipFill rotWithShape="1">
          <a:blip r:embed="rId4" cstate="print">
            <a:extLst>
              <a:ext uri="{28A0092B-C50C-407E-A947-70E740481C1C}">
                <a14:useLocalDpi xmlns:a14="http://schemas.microsoft.com/office/drawing/2010/main" val="0"/>
              </a:ext>
            </a:extLst>
          </a:blip>
          <a:srcRect l="-105265" t="4188" r="114104" b="21099"/>
          <a:stretch/>
        </p:blipFill>
        <p:spPr>
          <a:xfrm>
            <a:off x="4949371" y="2510971"/>
            <a:ext cx="2539501" cy="2775404"/>
          </a:xfrm>
          <a:prstGeom prst="rect">
            <a:avLst/>
          </a:prstGeom>
        </p:spPr>
      </p:pic>
      <p:cxnSp>
        <p:nvCxnSpPr>
          <p:cNvPr id="13" name="Straight Connector 12"/>
          <p:cNvCxnSpPr/>
          <p:nvPr/>
        </p:nvCxnSpPr>
        <p:spPr>
          <a:xfrm flipH="1">
            <a:off x="6219121" y="2995521"/>
            <a:ext cx="29029" cy="31484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a:spLocks noChangeArrowheads="1"/>
          </p:cNvSpPr>
          <p:nvPr/>
        </p:nvSpPr>
        <p:spPr bwMode="auto">
          <a:xfrm>
            <a:off x="401809" y="2306355"/>
            <a:ext cx="5565603"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rPr>
              <a:t>President Trump signed last week the FY 19 Labor-HHS bill which includes funding for adult education. It is first time this bill has been enacted before the end of the fiscal year on September 30</a:t>
            </a:r>
            <a:r>
              <a:rPr kumimoji="0" lang="en-US" altLang="en-US" sz="2400" b="0" i="0" u="none" strike="noStrike" cap="none" normalizeH="0" baseline="30000" dirty="0" smtClean="0">
                <a:ln>
                  <a:noFill/>
                </a:ln>
                <a:solidFill>
                  <a:schemeClr val="tx1"/>
                </a:solidFill>
                <a:effectLst/>
                <a:latin typeface="+mj-lt"/>
                <a:ea typeface="Calibri" panose="020F0502020204030204" pitchFamily="34" charset="0"/>
                <a:cs typeface="Times New Roman" panose="02020603050405020304" pitchFamily="18" charset="0"/>
              </a:rPr>
              <a:t>th</a:t>
            </a:r>
            <a:r>
              <a:rPr kumimoji="0" lang="en-US" altLang="en-US" sz="2400" b="0" i="0"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rPr>
              <a:t>. As previously announced, this bill includes a $25 million increase for adult education.</a:t>
            </a:r>
            <a:endParaRPr kumimoji="0" lang="en-US" altLang="en-US" sz="2400" b="0" i="0" u="none" strike="noStrike" cap="none" normalizeH="0" baseline="0" dirty="0" smtClean="0">
              <a:ln>
                <a:noFill/>
              </a:ln>
              <a:solidFill>
                <a:schemeClr val="tx1"/>
              </a:solidFill>
              <a:effectLst/>
              <a:latin typeface="+mj-lt"/>
            </a:endParaRPr>
          </a:p>
        </p:txBody>
      </p:sp>
      <p:sp>
        <p:nvSpPr>
          <p:cNvPr id="8" name="TextBox 7"/>
          <p:cNvSpPr txBox="1"/>
          <p:nvPr/>
        </p:nvSpPr>
        <p:spPr>
          <a:xfrm>
            <a:off x="6410116" y="2919589"/>
            <a:ext cx="5437390" cy="3400931"/>
          </a:xfrm>
          <a:prstGeom prst="rect">
            <a:avLst/>
          </a:prstGeom>
          <a:noFill/>
        </p:spPr>
        <p:txBody>
          <a:bodyPr wrap="square" rtlCol="0">
            <a:spAutoFit/>
          </a:bodyPr>
          <a:lstStyle/>
          <a:p>
            <a:r>
              <a:rPr lang="en-US" altLang="en-US" sz="6700" dirty="0">
                <a:latin typeface="Segoe Print" panose="02000600000000000000" pitchFamily="2" charset="0"/>
                <a:ea typeface="Calibri" panose="020F0502020204030204" pitchFamily="34" charset="0"/>
                <a:cs typeface="Times New Roman" panose="02020603050405020304" pitchFamily="18" charset="0"/>
              </a:rPr>
              <a:t>$25 million</a:t>
            </a:r>
            <a:r>
              <a:rPr lang="en-US" altLang="en-US" sz="6700" dirty="0">
                <a:solidFill>
                  <a:srgbClr val="FFC000"/>
                </a:solidFill>
                <a:latin typeface="Segoe Print" panose="02000600000000000000" pitchFamily="2" charset="0"/>
                <a:ea typeface="Calibri" panose="020F0502020204030204" pitchFamily="34" charset="0"/>
                <a:cs typeface="Times New Roman" panose="02020603050405020304" pitchFamily="18" charset="0"/>
              </a:rPr>
              <a:t> </a:t>
            </a:r>
            <a:r>
              <a:rPr lang="en-US" altLang="en-US" sz="6700" dirty="0" smtClean="0">
                <a:solidFill>
                  <a:srgbClr val="FFC000"/>
                </a:solidFill>
                <a:latin typeface="Segoe Print" panose="02000600000000000000" pitchFamily="2" charset="0"/>
                <a:ea typeface="Calibri" panose="020F0502020204030204" pitchFamily="34" charset="0"/>
                <a:cs typeface="Times New Roman" panose="02020603050405020304" pitchFamily="18" charset="0"/>
              </a:rPr>
              <a:t>   </a:t>
            </a:r>
            <a:r>
              <a:rPr lang="en-US" altLang="en-US" sz="6200" dirty="0" smtClean="0">
                <a:solidFill>
                  <a:srgbClr val="FFC000"/>
                </a:solidFill>
                <a:latin typeface="Segoe Print" panose="02000600000000000000" pitchFamily="2" charset="0"/>
                <a:ea typeface="Calibri" panose="020F0502020204030204" pitchFamily="34" charset="0"/>
                <a:cs typeface="Times New Roman" panose="02020603050405020304" pitchFamily="18" charset="0"/>
              </a:rPr>
              <a:t>Increase for </a:t>
            </a:r>
          </a:p>
          <a:p>
            <a:r>
              <a:rPr lang="en-US" altLang="en-US" sz="4800" dirty="0" smtClean="0">
                <a:solidFill>
                  <a:srgbClr val="FFC000"/>
                </a:solidFill>
                <a:latin typeface="Segoe Print" panose="02000600000000000000" pitchFamily="2" charset="0"/>
                <a:ea typeface="Calibri" panose="020F0502020204030204" pitchFamily="34" charset="0"/>
                <a:cs typeface="Times New Roman" panose="02020603050405020304" pitchFamily="18" charset="0"/>
              </a:rPr>
              <a:t>Adult </a:t>
            </a:r>
            <a:r>
              <a:rPr lang="en-US" altLang="en-US" sz="4800" dirty="0">
                <a:solidFill>
                  <a:srgbClr val="FFC000"/>
                </a:solidFill>
                <a:latin typeface="Segoe Print" panose="02000600000000000000" pitchFamily="2" charset="0"/>
                <a:ea typeface="Calibri" panose="020F0502020204030204" pitchFamily="34" charset="0"/>
                <a:cs typeface="Times New Roman" panose="02020603050405020304" pitchFamily="18" charset="0"/>
              </a:rPr>
              <a:t>E</a:t>
            </a:r>
            <a:r>
              <a:rPr lang="en-US" altLang="en-US" sz="4800" dirty="0" smtClean="0">
                <a:solidFill>
                  <a:srgbClr val="FFC000"/>
                </a:solidFill>
                <a:latin typeface="Segoe Print" panose="02000600000000000000" pitchFamily="2" charset="0"/>
                <a:ea typeface="Calibri" panose="020F0502020204030204" pitchFamily="34" charset="0"/>
                <a:cs typeface="Times New Roman" panose="02020603050405020304" pitchFamily="18" charset="0"/>
              </a:rPr>
              <a:t>ducation</a:t>
            </a:r>
            <a:endParaRPr lang="en-US" altLang="en-US" sz="4800" dirty="0">
              <a:solidFill>
                <a:srgbClr val="FFC000"/>
              </a:solidFill>
              <a:latin typeface="Segoe Print" panose="02000600000000000000" pitchFamily="2" charset="0"/>
            </a:endParaRPr>
          </a:p>
          <a:p>
            <a:endParaRPr lang="en-US" sz="4000" dirty="0">
              <a:solidFill>
                <a:srgbClr val="FFC000"/>
              </a:solidFill>
            </a:endParaRPr>
          </a:p>
        </p:txBody>
      </p:sp>
      <p:pic>
        <p:nvPicPr>
          <p:cNvPr id="1026" name="Picture 3" descr="image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1587" y="11462736"/>
            <a:ext cx="411461" cy="61461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3"/>
          <p:cNvSpPr>
            <a:spLocks noChangeArrowheads="1"/>
          </p:cNvSpPr>
          <p:nvPr/>
        </p:nvSpPr>
        <p:spPr bwMode="auto">
          <a:xfrm>
            <a:off x="401809" y="5711924"/>
            <a:ext cx="354148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rgbClr val="FFC000"/>
                </a:solidFill>
                <a:effectLst/>
                <a:ea typeface="Calibri" panose="020F0502020204030204" pitchFamily="34" charset="0"/>
                <a:cs typeface="Times New Roman" panose="02020603050405020304" pitchFamily="18" charset="0"/>
              </a:rPr>
              <a:t>Patricia H. Tyler</a:t>
            </a:r>
            <a:endParaRPr kumimoji="0" lang="en-US" altLang="en-US" b="0" i="0" u="none" strike="noStrike" cap="none" normalizeH="0" baseline="0" dirty="0" smtClean="0">
              <a:ln>
                <a:noFill/>
              </a:ln>
              <a:solidFill>
                <a:srgbClr val="FFC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Executive Director</a:t>
            </a:r>
            <a:endParaRPr kumimoji="0" lang="en-US" altLang="en-US" sz="12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National Association of State Directors of Adult Education</a:t>
            </a:r>
            <a:endParaRPr kumimoji="0" lang="en-US" altLang="en-US" sz="1200"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404612293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13754"/>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220902"/>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019975" y="2619970"/>
            <a:ext cx="5448635" cy="400110"/>
          </a:xfrm>
          <a:prstGeom prst="rect">
            <a:avLst/>
          </a:prstGeom>
          <a:noFill/>
        </p:spPr>
        <p:txBody>
          <a:bodyPr wrap="square" rtlCol="0">
            <a:spAutoFit/>
          </a:bodyPr>
          <a:lstStyle/>
          <a:p>
            <a:endParaRPr lang="en-US" sz="2000" dirty="0"/>
          </a:p>
        </p:txBody>
      </p:sp>
      <p:pic>
        <p:nvPicPr>
          <p:cNvPr id="9" name="Picture 8"/>
          <p:cNvPicPr/>
          <p:nvPr/>
        </p:nvPicPr>
        <p:blipFill rotWithShape="1">
          <a:blip r:embed="rId4" cstate="print">
            <a:extLst>
              <a:ext uri="{28A0092B-C50C-407E-A947-70E740481C1C}">
                <a14:useLocalDpi xmlns:a14="http://schemas.microsoft.com/office/drawing/2010/main" val="0"/>
              </a:ext>
            </a:extLst>
          </a:blip>
          <a:srcRect l="-105265" t="4188" r="114104" b="21099"/>
          <a:stretch/>
        </p:blipFill>
        <p:spPr>
          <a:xfrm>
            <a:off x="4949371" y="2510971"/>
            <a:ext cx="2539501" cy="2775404"/>
          </a:xfrm>
          <a:prstGeom prst="rect">
            <a:avLst/>
          </a:prstGeom>
        </p:spPr>
      </p:pic>
      <p:pic>
        <p:nvPicPr>
          <p:cNvPr id="1026" name="Picture 3" descr="image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1587" y="11462736"/>
            <a:ext cx="411461" cy="61461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6"/>
          <a:stretch>
            <a:fillRect/>
          </a:stretch>
        </p:blipFill>
        <p:spPr>
          <a:xfrm>
            <a:off x="624472" y="2175177"/>
            <a:ext cx="3802385" cy="4433897"/>
          </a:xfrm>
          <a:prstGeom prst="rect">
            <a:avLst/>
          </a:prstGeom>
          <a:ln>
            <a:solidFill>
              <a:schemeClr val="bg1"/>
            </a:solidFill>
          </a:ln>
        </p:spPr>
      </p:pic>
      <p:sp>
        <p:nvSpPr>
          <p:cNvPr id="12" name="TextBox 11"/>
          <p:cNvSpPr txBox="1"/>
          <p:nvPr/>
        </p:nvSpPr>
        <p:spPr>
          <a:xfrm>
            <a:off x="4949370" y="2731873"/>
            <a:ext cx="7242629" cy="4278094"/>
          </a:xfrm>
          <a:prstGeom prst="rect">
            <a:avLst/>
          </a:prstGeom>
          <a:noFill/>
        </p:spPr>
        <p:txBody>
          <a:bodyPr wrap="square" rtlCol="0">
            <a:spAutoFit/>
          </a:bodyPr>
          <a:lstStyle/>
          <a:p>
            <a:r>
              <a:rPr lang="en-US" sz="3200" dirty="0" smtClean="0">
                <a:solidFill>
                  <a:srgbClr val="FFC000"/>
                </a:solidFill>
                <a:latin typeface="Segoe Print" panose="02000600000000000000" pitchFamily="2" charset="0"/>
              </a:rPr>
              <a:t>Infographic</a:t>
            </a:r>
          </a:p>
          <a:p>
            <a:endParaRPr lang="en-US" sz="800" dirty="0" smtClean="0">
              <a:solidFill>
                <a:srgbClr val="FFC000"/>
              </a:solidFill>
              <a:latin typeface="Segoe Print" panose="02000600000000000000" pitchFamily="2" charset="0"/>
            </a:endParaRPr>
          </a:p>
          <a:p>
            <a:r>
              <a:rPr lang="en-US" sz="1600" dirty="0" smtClean="0">
                <a:solidFill>
                  <a:srgbClr val="FFC000"/>
                </a:solidFill>
                <a:latin typeface="Segoe Print" panose="02000600000000000000" pitchFamily="2" charset="0"/>
              </a:rPr>
              <a:t>Statistics </a:t>
            </a:r>
          </a:p>
          <a:p>
            <a:r>
              <a:rPr lang="en-US" sz="1600" dirty="0" smtClean="0"/>
              <a:t>3.36 million Hoosiers in the labor </a:t>
            </a:r>
            <a:r>
              <a:rPr lang="en-US" sz="1600" dirty="0"/>
              <a:t>f</a:t>
            </a:r>
            <a:r>
              <a:rPr lang="en-US" sz="1600" dirty="0" smtClean="0"/>
              <a:t>orce</a:t>
            </a:r>
          </a:p>
          <a:p>
            <a:r>
              <a:rPr lang="en-US" sz="1600" dirty="0" smtClean="0"/>
              <a:t>476,000 adult Hoosiers </a:t>
            </a:r>
            <a:r>
              <a:rPr lang="en-US" sz="1600" dirty="0"/>
              <a:t>w</a:t>
            </a:r>
            <a:r>
              <a:rPr lang="en-US" sz="1600" dirty="0" smtClean="0"/>
              <a:t>ithout a high </a:t>
            </a:r>
            <a:r>
              <a:rPr lang="en-US" sz="1600" dirty="0"/>
              <a:t>s</a:t>
            </a:r>
            <a:r>
              <a:rPr lang="en-US" sz="1600" dirty="0" smtClean="0"/>
              <a:t>chool </a:t>
            </a:r>
            <a:r>
              <a:rPr lang="en-US" sz="1600" dirty="0"/>
              <a:t>c</a:t>
            </a:r>
            <a:r>
              <a:rPr lang="en-US" sz="1600" dirty="0" smtClean="0"/>
              <a:t>redential</a:t>
            </a:r>
          </a:p>
          <a:p>
            <a:r>
              <a:rPr lang="en-US" sz="1600" dirty="0"/>
              <a:t>A</a:t>
            </a:r>
            <a:r>
              <a:rPr lang="en-US" sz="1600" dirty="0" smtClean="0"/>
              <a:t>verage </a:t>
            </a:r>
            <a:r>
              <a:rPr lang="en-US" sz="1600" dirty="0"/>
              <a:t>h</a:t>
            </a:r>
            <a:r>
              <a:rPr lang="en-US" sz="1600" dirty="0" smtClean="0"/>
              <a:t>igh </a:t>
            </a:r>
            <a:r>
              <a:rPr lang="en-US" sz="1600" dirty="0"/>
              <a:t>s</a:t>
            </a:r>
            <a:r>
              <a:rPr lang="en-US" sz="1600" dirty="0" smtClean="0"/>
              <a:t>chool </a:t>
            </a:r>
            <a:r>
              <a:rPr lang="en-US" sz="1600" dirty="0"/>
              <a:t>d</a:t>
            </a:r>
            <a:r>
              <a:rPr lang="en-US" sz="1600" dirty="0" smtClean="0"/>
              <a:t>ropout </a:t>
            </a:r>
            <a:r>
              <a:rPr lang="en-US" sz="1600" dirty="0"/>
              <a:t>c</a:t>
            </a:r>
            <a:r>
              <a:rPr lang="en-US" sz="1600" dirty="0" smtClean="0"/>
              <a:t>osts </a:t>
            </a:r>
            <a:r>
              <a:rPr lang="en-US" sz="1600" dirty="0"/>
              <a:t>t</a:t>
            </a:r>
            <a:r>
              <a:rPr lang="en-US" sz="1600" dirty="0" smtClean="0"/>
              <a:t>axpayers more </a:t>
            </a:r>
            <a:r>
              <a:rPr lang="en-US" sz="1600" dirty="0"/>
              <a:t>t</a:t>
            </a:r>
            <a:r>
              <a:rPr lang="en-US" sz="1600" dirty="0" smtClean="0"/>
              <a:t>han $500,000</a:t>
            </a:r>
          </a:p>
          <a:p>
            <a:endParaRPr lang="en-US" sz="1000" dirty="0"/>
          </a:p>
          <a:p>
            <a:r>
              <a:rPr lang="en-US" sz="1600" dirty="0" smtClean="0">
                <a:solidFill>
                  <a:srgbClr val="FFC000"/>
                </a:solidFill>
                <a:latin typeface="Segoe Print" panose="02000600000000000000" pitchFamily="2" charset="0"/>
              </a:rPr>
              <a:t>Challenge</a:t>
            </a:r>
          </a:p>
          <a:p>
            <a:r>
              <a:rPr lang="en-US" sz="1600" dirty="0" smtClean="0"/>
              <a:t>Skill up approximately half million Hoosiers without a high school credential</a:t>
            </a:r>
          </a:p>
          <a:p>
            <a:endParaRPr lang="en-US" sz="1000" dirty="0"/>
          </a:p>
          <a:p>
            <a:r>
              <a:rPr lang="en-US" sz="1600" dirty="0" smtClean="0">
                <a:solidFill>
                  <a:srgbClr val="FFC000"/>
                </a:solidFill>
                <a:latin typeface="Segoe Print" panose="02000600000000000000" pitchFamily="2" charset="0"/>
              </a:rPr>
              <a:t>Solution</a:t>
            </a:r>
          </a:p>
          <a:p>
            <a:r>
              <a:rPr lang="en-US" sz="1600" dirty="0" smtClean="0"/>
              <a:t>Adult Education Path | HSE Diploma | Integrated Education &amp; Training</a:t>
            </a:r>
          </a:p>
          <a:p>
            <a:r>
              <a:rPr lang="en-US" sz="1600" dirty="0" smtClean="0"/>
              <a:t>WorkINdiana</a:t>
            </a:r>
          </a:p>
          <a:p>
            <a:r>
              <a:rPr lang="en-US" sz="1600" dirty="0" smtClean="0"/>
              <a:t>Industry Certifications </a:t>
            </a:r>
          </a:p>
          <a:p>
            <a:endParaRPr lang="en-US" dirty="0"/>
          </a:p>
          <a:p>
            <a:r>
              <a:rPr lang="en-US" dirty="0" smtClean="0"/>
              <a:t> </a:t>
            </a:r>
            <a:endParaRPr lang="en-US" dirty="0"/>
          </a:p>
        </p:txBody>
      </p:sp>
      <p:cxnSp>
        <p:nvCxnSpPr>
          <p:cNvPr id="15" name="Straight Connector 14"/>
          <p:cNvCxnSpPr/>
          <p:nvPr/>
        </p:nvCxnSpPr>
        <p:spPr>
          <a:xfrm flipH="1">
            <a:off x="4680443" y="2820025"/>
            <a:ext cx="15341" cy="34936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048162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13754"/>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991129" y="2306782"/>
            <a:ext cx="5506327" cy="220902"/>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019975" y="2619970"/>
            <a:ext cx="5448635" cy="400110"/>
          </a:xfrm>
          <a:prstGeom prst="rect">
            <a:avLst/>
          </a:prstGeom>
          <a:noFill/>
        </p:spPr>
        <p:txBody>
          <a:bodyPr wrap="square" rtlCol="0">
            <a:spAutoFit/>
          </a:bodyPr>
          <a:lstStyle/>
          <a:p>
            <a:endParaRPr lang="en-US" sz="2000" dirty="0"/>
          </a:p>
        </p:txBody>
      </p:sp>
      <p:pic>
        <p:nvPicPr>
          <p:cNvPr id="9" name="Picture 8"/>
          <p:cNvPicPr/>
          <p:nvPr/>
        </p:nvPicPr>
        <p:blipFill rotWithShape="1">
          <a:blip r:embed="rId4" cstate="print">
            <a:extLst>
              <a:ext uri="{28A0092B-C50C-407E-A947-70E740481C1C}">
                <a14:useLocalDpi xmlns:a14="http://schemas.microsoft.com/office/drawing/2010/main" val="0"/>
              </a:ext>
            </a:extLst>
          </a:blip>
          <a:srcRect l="-105265" t="4188" r="114104" b="21099"/>
          <a:stretch/>
        </p:blipFill>
        <p:spPr>
          <a:xfrm>
            <a:off x="4949371" y="2510971"/>
            <a:ext cx="2539501" cy="2775404"/>
          </a:xfrm>
          <a:prstGeom prst="rect">
            <a:avLst/>
          </a:prstGeom>
        </p:spPr>
      </p:pic>
      <p:pic>
        <p:nvPicPr>
          <p:cNvPr id="1026" name="Picture 3" descr="image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1587" y="11462736"/>
            <a:ext cx="411461" cy="61461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682848" y="2707376"/>
            <a:ext cx="8186056" cy="1938992"/>
          </a:xfrm>
          <a:prstGeom prst="rect">
            <a:avLst/>
          </a:prstGeom>
        </p:spPr>
        <p:txBody>
          <a:bodyPr wrap="square">
            <a:spAutoFit/>
          </a:bodyPr>
          <a:lstStyle/>
          <a:p>
            <a:r>
              <a:rPr lang="en-US" sz="4000" dirty="0" smtClean="0">
                <a:solidFill>
                  <a:srgbClr val="FFC000"/>
                </a:solidFill>
              </a:rPr>
              <a:t>2018-2019 Adult Education Online  </a:t>
            </a:r>
            <a:r>
              <a:rPr lang="en-US" sz="4000" dirty="0" smtClean="0"/>
              <a:t>(Request for Application)</a:t>
            </a:r>
            <a:endParaRPr lang="en-US" sz="4000" dirty="0"/>
          </a:p>
        </p:txBody>
      </p:sp>
      <p:sp>
        <p:nvSpPr>
          <p:cNvPr id="3" name="Rectangle 2"/>
          <p:cNvSpPr/>
          <p:nvPr/>
        </p:nvSpPr>
        <p:spPr>
          <a:xfrm>
            <a:off x="701598" y="4685990"/>
            <a:ext cx="6096000" cy="1877437"/>
          </a:xfrm>
          <a:prstGeom prst="rect">
            <a:avLst/>
          </a:prstGeom>
        </p:spPr>
        <p:txBody>
          <a:bodyPr>
            <a:spAutoFit/>
          </a:bodyPr>
          <a:lstStyle/>
          <a:p>
            <a:r>
              <a:rPr lang="en-US" sz="6000" dirty="0">
                <a:solidFill>
                  <a:srgbClr val="FFC000"/>
                </a:solidFill>
                <a:latin typeface="Segoe Print" panose="02000600000000000000" pitchFamily="2" charset="0"/>
              </a:rPr>
              <a:t>Scott Mills</a:t>
            </a:r>
          </a:p>
          <a:p>
            <a:r>
              <a:rPr lang="en-US" dirty="0"/>
              <a:t>DWD Adult Education Grants Manager | </a:t>
            </a:r>
            <a:r>
              <a:rPr lang="en-US" sz="2000" dirty="0">
                <a:hlinkClick r:id="rId6"/>
              </a:rPr>
              <a:t>smills1@dwd.in.gov</a:t>
            </a:r>
            <a:endParaRPr lang="en-US" sz="2000" dirty="0"/>
          </a:p>
          <a:p>
            <a:endParaRPr lang="en-US" dirty="0"/>
          </a:p>
        </p:txBody>
      </p:sp>
      <p:cxnSp>
        <p:nvCxnSpPr>
          <p:cNvPr id="8" name="Straight Connector 7"/>
          <p:cNvCxnSpPr/>
          <p:nvPr/>
        </p:nvCxnSpPr>
        <p:spPr>
          <a:xfrm>
            <a:off x="7590473" y="2928278"/>
            <a:ext cx="0" cy="32065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755358" y="2928278"/>
            <a:ext cx="4368299" cy="2985433"/>
          </a:xfrm>
          <a:prstGeom prst="rect">
            <a:avLst/>
          </a:prstGeom>
          <a:noFill/>
        </p:spPr>
        <p:txBody>
          <a:bodyPr wrap="square" rtlCol="0">
            <a:spAutoFit/>
          </a:bodyPr>
          <a:lstStyle/>
          <a:p>
            <a:r>
              <a:rPr lang="en-US" sz="2800" dirty="0" smtClean="0"/>
              <a:t>Adult Education Online</a:t>
            </a:r>
          </a:p>
          <a:p>
            <a:r>
              <a:rPr lang="en-US" sz="8800" dirty="0" smtClean="0">
                <a:solidFill>
                  <a:srgbClr val="FFC000"/>
                </a:solidFill>
                <a:latin typeface="Segoe Print" panose="02000600000000000000" pitchFamily="2" charset="0"/>
              </a:rPr>
              <a:t>Award</a:t>
            </a:r>
            <a:r>
              <a:rPr lang="en-US" sz="7200" dirty="0" smtClean="0">
                <a:solidFill>
                  <a:srgbClr val="FFC000"/>
                </a:solidFill>
                <a:latin typeface="Segoe Print" panose="02000600000000000000" pitchFamily="2" charset="0"/>
              </a:rPr>
              <a:t> Updates</a:t>
            </a:r>
            <a:endParaRPr lang="en-US" sz="7200" dirty="0">
              <a:solidFill>
                <a:srgbClr val="FFC000"/>
              </a:solidFill>
              <a:latin typeface="Segoe Print" panose="02000600000000000000" pitchFamily="2" charset="0"/>
            </a:endParaRPr>
          </a:p>
        </p:txBody>
      </p:sp>
      <p:sp>
        <p:nvSpPr>
          <p:cNvPr id="13" name="TextBox 12"/>
          <p:cNvSpPr txBox="1"/>
          <p:nvPr/>
        </p:nvSpPr>
        <p:spPr>
          <a:xfrm>
            <a:off x="7865916" y="5888876"/>
            <a:ext cx="3631540" cy="738664"/>
          </a:xfrm>
          <a:prstGeom prst="rect">
            <a:avLst/>
          </a:prstGeom>
          <a:noFill/>
        </p:spPr>
        <p:txBody>
          <a:bodyPr wrap="square" rtlCol="0">
            <a:spAutoFit/>
          </a:bodyPr>
          <a:lstStyle/>
          <a:p>
            <a:r>
              <a:rPr lang="en-US" sz="2400" dirty="0" smtClean="0"/>
              <a:t>Anticipated Start Date </a:t>
            </a:r>
            <a:r>
              <a:rPr lang="en-US" dirty="0" smtClean="0"/>
              <a:t>October 2018</a:t>
            </a:r>
            <a:endParaRPr lang="en-US" dirty="0"/>
          </a:p>
        </p:txBody>
      </p:sp>
    </p:spTree>
    <p:extLst>
      <p:ext uri="{BB962C8B-B14F-4D97-AF65-F5344CB8AC3E}">
        <p14:creationId xmlns:p14="http://schemas.microsoft.com/office/powerpoint/2010/main" val="360024799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577119" y="1146502"/>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5276559" y="1793016"/>
            <a:ext cx="6067433" cy="400110"/>
          </a:xfrm>
          <a:prstGeom prst="rect">
            <a:avLst/>
          </a:prstGeom>
          <a:noFill/>
        </p:spPr>
        <p:txBody>
          <a:bodyPr wrap="square" rtlCol="0">
            <a:spAutoFit/>
          </a:bodyPr>
          <a:lstStyle/>
          <a:p>
            <a:endParaRPr lang="en-US" sz="2000"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976" y="2193126"/>
            <a:ext cx="714375" cy="714375"/>
          </a:xfrm>
          <a:prstGeom prst="rect">
            <a:avLst/>
          </a:prstGeom>
        </p:spPr>
      </p:pic>
      <p:sp>
        <p:nvSpPr>
          <p:cNvPr id="16" name="TextBox 15"/>
          <p:cNvSpPr txBox="1"/>
          <p:nvPr/>
        </p:nvSpPr>
        <p:spPr>
          <a:xfrm>
            <a:off x="1224823" y="2560122"/>
            <a:ext cx="3855720" cy="400110"/>
          </a:xfrm>
          <a:prstGeom prst="rect">
            <a:avLst/>
          </a:prstGeom>
          <a:noFill/>
        </p:spPr>
        <p:txBody>
          <a:bodyPr wrap="square" rtlCol="0">
            <a:spAutoFit/>
          </a:bodyPr>
          <a:lstStyle/>
          <a:p>
            <a:r>
              <a:rPr lang="en-US" sz="2000" dirty="0" smtClean="0"/>
              <a:t>U.S. Department of Education</a:t>
            </a:r>
            <a:endParaRPr lang="en-US" sz="2000" dirty="0"/>
          </a:p>
        </p:txBody>
      </p:sp>
      <p:sp>
        <p:nvSpPr>
          <p:cNvPr id="7" name="TextBox 6"/>
          <p:cNvSpPr txBox="1"/>
          <p:nvPr/>
        </p:nvSpPr>
        <p:spPr>
          <a:xfrm>
            <a:off x="160911" y="3172585"/>
            <a:ext cx="6005082" cy="3447098"/>
          </a:xfrm>
          <a:prstGeom prst="rect">
            <a:avLst/>
          </a:prstGeom>
          <a:noFill/>
        </p:spPr>
        <p:txBody>
          <a:bodyPr wrap="square" rtlCol="0">
            <a:spAutoFit/>
          </a:bodyPr>
          <a:lstStyle/>
          <a:p>
            <a:endParaRPr lang="en-US" dirty="0"/>
          </a:p>
          <a:p>
            <a:r>
              <a:rPr lang="en-US" sz="6600" dirty="0" smtClean="0">
                <a:solidFill>
                  <a:srgbClr val="FFC000"/>
                </a:solidFill>
              </a:rPr>
              <a:t>MONITORING</a:t>
            </a:r>
            <a:r>
              <a:rPr lang="en-US" sz="6600" dirty="0" smtClean="0"/>
              <a:t> </a:t>
            </a:r>
            <a:r>
              <a:rPr lang="en-US" sz="6600" dirty="0" smtClean="0">
                <a:solidFill>
                  <a:srgbClr val="FFC000"/>
                </a:solidFill>
              </a:rPr>
              <a:t>PROTOCOL</a:t>
            </a:r>
          </a:p>
          <a:p>
            <a:r>
              <a:rPr lang="en-US" sz="1600" dirty="0" smtClean="0"/>
              <a:t>- Program Regulations</a:t>
            </a:r>
          </a:p>
          <a:p>
            <a:r>
              <a:rPr lang="en-US" sz="1600" dirty="0" smtClean="0"/>
              <a:t>- Uniform Guidance</a:t>
            </a:r>
          </a:p>
          <a:p>
            <a:r>
              <a:rPr lang="en-US" sz="1600" dirty="0" smtClean="0"/>
              <a:t>- EDGAR </a:t>
            </a:r>
            <a:r>
              <a:rPr lang="en-US" sz="1600" dirty="0"/>
              <a:t>(Education Department General Administrative </a:t>
            </a:r>
            <a:r>
              <a:rPr lang="en-US" sz="1600" dirty="0" smtClean="0"/>
              <a:t> </a:t>
            </a:r>
          </a:p>
          <a:p>
            <a:r>
              <a:rPr lang="en-US" sz="1600" dirty="0" smtClean="0"/>
              <a:t>  Regulations)</a:t>
            </a:r>
          </a:p>
        </p:txBody>
      </p:sp>
      <p:sp>
        <p:nvSpPr>
          <p:cNvPr id="3" name="TextBox 2"/>
          <p:cNvSpPr txBox="1"/>
          <p:nvPr/>
        </p:nvSpPr>
        <p:spPr>
          <a:xfrm>
            <a:off x="277174" y="2911189"/>
            <a:ext cx="5033857" cy="523220"/>
          </a:xfrm>
          <a:prstGeom prst="rect">
            <a:avLst/>
          </a:prstGeom>
          <a:noFill/>
        </p:spPr>
        <p:txBody>
          <a:bodyPr wrap="square" rtlCol="0">
            <a:spAutoFit/>
          </a:bodyPr>
          <a:lstStyle/>
          <a:p>
            <a:r>
              <a:rPr lang="en-US" sz="1400" dirty="0" smtClean="0"/>
              <a:t>OCTAE</a:t>
            </a:r>
          </a:p>
          <a:p>
            <a:r>
              <a:rPr lang="en-US" sz="1400" dirty="0"/>
              <a:t>Office of Career, Technical, and Adult Education </a:t>
            </a:r>
          </a:p>
        </p:txBody>
      </p:sp>
      <p:cxnSp>
        <p:nvCxnSpPr>
          <p:cNvPr id="12" name="Straight Connector 11"/>
          <p:cNvCxnSpPr/>
          <p:nvPr/>
        </p:nvCxnSpPr>
        <p:spPr>
          <a:xfrm>
            <a:off x="5936342" y="2760177"/>
            <a:ext cx="0" cy="36817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6684885" y="2026531"/>
            <a:ext cx="6096000" cy="1200329"/>
          </a:xfrm>
          <a:prstGeom prst="rect">
            <a:avLst/>
          </a:prstGeom>
        </p:spPr>
        <p:txBody>
          <a:bodyPr>
            <a:spAutoFit/>
          </a:bodyPr>
          <a:lstStyle/>
          <a:p>
            <a:endParaRPr lang="en-US" sz="1200" dirty="0" smtClean="0">
              <a:solidFill>
                <a:srgbClr val="000000"/>
              </a:solidFill>
              <a:latin typeface="Calibri" panose="020F0502020204030204" pitchFamily="34" charset="0"/>
            </a:endParaRPr>
          </a:p>
          <a:p>
            <a:endParaRPr lang="en-US" sz="1200" dirty="0" smtClean="0">
              <a:latin typeface="Calibri" panose="020F0502020204030204" pitchFamily="34" charset="0"/>
            </a:endParaRPr>
          </a:p>
          <a:p>
            <a:r>
              <a:rPr lang="en-US" sz="4800" dirty="0" smtClean="0"/>
              <a:t>Statute WIOA </a:t>
            </a:r>
            <a:endParaRPr lang="en-US" sz="4800" dirty="0"/>
          </a:p>
        </p:txBody>
      </p:sp>
      <p:sp>
        <p:nvSpPr>
          <p:cNvPr id="9" name="TextBox 8"/>
          <p:cNvSpPr txBox="1"/>
          <p:nvPr/>
        </p:nvSpPr>
        <p:spPr>
          <a:xfrm>
            <a:off x="6158644" y="3620641"/>
            <a:ext cx="1582057" cy="1754326"/>
          </a:xfrm>
          <a:prstGeom prst="rect">
            <a:avLst/>
          </a:prstGeom>
          <a:solidFill>
            <a:srgbClr val="FFC000"/>
          </a:solidFill>
          <a:effectLst>
            <a:reflection blurRad="6350" stA="50000" endA="300" endPos="55500" dist="50800" dir="5400000" sy="-100000" algn="bl" rotWithShape="0"/>
          </a:effectLst>
        </p:spPr>
        <p:txBody>
          <a:bodyPr wrap="square" rtlCol="0">
            <a:spAutoFit/>
          </a:bodyPr>
          <a:lstStyle/>
          <a:p>
            <a:r>
              <a:rPr lang="en-US" dirty="0" smtClean="0">
                <a:solidFill>
                  <a:schemeClr val="bg1"/>
                </a:solidFill>
              </a:rPr>
              <a:t>Program </a:t>
            </a:r>
            <a:r>
              <a:rPr lang="en-US" dirty="0">
                <a:solidFill>
                  <a:schemeClr val="bg1"/>
                </a:solidFill>
              </a:rPr>
              <a:t>Regulations 34 CFR 462 34 CFR 463 </a:t>
            </a:r>
          </a:p>
          <a:p>
            <a:endParaRPr lang="en-US" dirty="0"/>
          </a:p>
          <a:p>
            <a:endParaRPr lang="en-US" dirty="0"/>
          </a:p>
        </p:txBody>
      </p:sp>
      <p:sp>
        <p:nvSpPr>
          <p:cNvPr id="10" name="TextBox 9"/>
          <p:cNvSpPr txBox="1"/>
          <p:nvPr/>
        </p:nvSpPr>
        <p:spPr>
          <a:xfrm>
            <a:off x="8210831" y="3585393"/>
            <a:ext cx="1335314" cy="2308324"/>
          </a:xfrm>
          <a:prstGeom prst="rect">
            <a:avLst/>
          </a:prstGeom>
          <a:solidFill>
            <a:srgbClr val="FFC000"/>
          </a:solidFill>
          <a:effectLst>
            <a:reflection blurRad="6350" stA="50000" endA="300" endPos="55500" dist="50800" dir="5400000" sy="-100000" algn="bl" rotWithShape="0"/>
          </a:effectLst>
        </p:spPr>
        <p:txBody>
          <a:bodyPr wrap="square" rtlCol="0">
            <a:spAutoFit/>
          </a:bodyPr>
          <a:lstStyle/>
          <a:p>
            <a:r>
              <a:rPr lang="en-US" dirty="0" smtClean="0">
                <a:solidFill>
                  <a:schemeClr val="bg1"/>
                </a:solidFill>
              </a:rPr>
              <a:t>Uniform </a:t>
            </a:r>
            <a:r>
              <a:rPr lang="en-US" dirty="0">
                <a:solidFill>
                  <a:schemeClr val="bg1"/>
                </a:solidFill>
              </a:rPr>
              <a:t>Guidance 2 CFR 200 .327 .328 .331 .338 .339 </a:t>
            </a:r>
          </a:p>
          <a:p>
            <a:endParaRPr lang="en-US" dirty="0"/>
          </a:p>
          <a:p>
            <a:endParaRPr lang="en-US" dirty="0"/>
          </a:p>
        </p:txBody>
      </p:sp>
      <p:sp>
        <p:nvSpPr>
          <p:cNvPr id="11" name="TextBox 10"/>
          <p:cNvSpPr txBox="1"/>
          <p:nvPr/>
        </p:nvSpPr>
        <p:spPr>
          <a:xfrm>
            <a:off x="9924420" y="3580159"/>
            <a:ext cx="1816552" cy="1477328"/>
          </a:xfrm>
          <a:prstGeom prst="rect">
            <a:avLst/>
          </a:prstGeom>
          <a:solidFill>
            <a:srgbClr val="FFC000"/>
          </a:solidFill>
          <a:effectLst>
            <a:reflection blurRad="6350" stA="50000" endA="300" endPos="55500" dist="50800" dir="5400000" sy="-100000" algn="bl" rotWithShape="0"/>
          </a:effectLst>
        </p:spPr>
        <p:txBody>
          <a:bodyPr wrap="square" rtlCol="0">
            <a:spAutoFit/>
          </a:bodyPr>
          <a:lstStyle/>
          <a:p>
            <a:r>
              <a:rPr lang="nn-NO" dirty="0" smtClean="0">
                <a:solidFill>
                  <a:schemeClr val="bg1"/>
                </a:solidFill>
              </a:rPr>
              <a:t>EDGAR </a:t>
            </a:r>
            <a:r>
              <a:rPr lang="nn-NO" dirty="0">
                <a:solidFill>
                  <a:schemeClr val="bg1"/>
                </a:solidFill>
              </a:rPr>
              <a:t>34 CFR 76.770, 76.720, 76.722 </a:t>
            </a:r>
          </a:p>
          <a:p>
            <a:endParaRPr lang="en-US" dirty="0"/>
          </a:p>
          <a:p>
            <a:endParaRPr lang="en-US" dirty="0"/>
          </a:p>
        </p:txBody>
      </p:sp>
      <p:cxnSp>
        <p:nvCxnSpPr>
          <p:cNvPr id="15" name="Straight Connector 14"/>
          <p:cNvCxnSpPr/>
          <p:nvPr/>
        </p:nvCxnSpPr>
        <p:spPr>
          <a:xfrm flipH="1">
            <a:off x="7045886" y="3096438"/>
            <a:ext cx="205029" cy="363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812828" y="3096438"/>
            <a:ext cx="0" cy="363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0348590" y="3137516"/>
            <a:ext cx="392580" cy="3228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676831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2" name="Rectangle 1"/>
          <p:cNvSpPr/>
          <p:nvPr/>
        </p:nvSpPr>
        <p:spPr>
          <a:xfrm>
            <a:off x="268032" y="2342555"/>
            <a:ext cx="4119717" cy="4154984"/>
          </a:xfrm>
          <a:prstGeom prst="rect">
            <a:avLst/>
          </a:prstGeom>
        </p:spPr>
        <p:txBody>
          <a:bodyPr wrap="square">
            <a:spAutoFit/>
          </a:bodyPr>
          <a:lstStyle/>
          <a:p>
            <a:endParaRPr lang="en-US" dirty="0" smtClean="0"/>
          </a:p>
          <a:p>
            <a:r>
              <a:rPr lang="en-US" dirty="0" smtClean="0"/>
              <a:t>MONITORING INSTRUMENT for Indiana Adult Education Programs</a:t>
            </a:r>
          </a:p>
          <a:p>
            <a:r>
              <a:rPr lang="en-US" sz="9600" dirty="0" smtClean="0">
                <a:solidFill>
                  <a:srgbClr val="FFC000"/>
                </a:solidFill>
              </a:rPr>
              <a:t>NEXT </a:t>
            </a:r>
          </a:p>
          <a:p>
            <a:r>
              <a:rPr lang="en-US" sz="5400" dirty="0" smtClean="0">
                <a:solidFill>
                  <a:srgbClr val="FFC000"/>
                </a:solidFill>
              </a:rPr>
              <a:t>STEPS</a:t>
            </a:r>
            <a:endParaRPr lang="en-US" sz="5400" dirty="0">
              <a:solidFill>
                <a:srgbClr val="FFC000"/>
              </a:solidFill>
            </a:endParaRPr>
          </a:p>
          <a:p>
            <a:r>
              <a:rPr lang="en-US" sz="3600" dirty="0"/>
              <a:t>Moving Forward</a:t>
            </a:r>
          </a:p>
          <a:p>
            <a:r>
              <a:rPr lang="en-US" sz="2400" dirty="0">
                <a:solidFill>
                  <a:srgbClr val="FFC000"/>
                </a:solidFill>
              </a:rPr>
              <a:t>2018-2019</a:t>
            </a:r>
          </a:p>
        </p:txBody>
      </p:sp>
      <p:sp>
        <p:nvSpPr>
          <p:cNvPr id="7" name="TextBox 6"/>
          <p:cNvSpPr txBox="1"/>
          <p:nvPr/>
        </p:nvSpPr>
        <p:spPr>
          <a:xfrm>
            <a:off x="5007427" y="2715616"/>
            <a:ext cx="7315201" cy="3754874"/>
          </a:xfrm>
          <a:prstGeom prst="rect">
            <a:avLst/>
          </a:prstGeom>
          <a:noFill/>
        </p:spPr>
        <p:txBody>
          <a:bodyPr wrap="square" rtlCol="0">
            <a:spAutoFit/>
          </a:bodyPr>
          <a:lstStyle/>
          <a:p>
            <a:r>
              <a:rPr lang="en-US" sz="3600" dirty="0" smtClean="0">
                <a:solidFill>
                  <a:srgbClr val="FFC000"/>
                </a:solidFill>
              </a:rPr>
              <a:t>Indiana Adult Education </a:t>
            </a:r>
          </a:p>
          <a:p>
            <a:r>
              <a:rPr lang="en-US" sz="3600" dirty="0" smtClean="0">
                <a:solidFill>
                  <a:srgbClr val="FFC000"/>
                </a:solidFill>
              </a:rPr>
              <a:t>Program Quality Review </a:t>
            </a:r>
          </a:p>
          <a:p>
            <a:endParaRPr lang="en-US" sz="1000" dirty="0">
              <a:solidFill>
                <a:srgbClr val="FFC000"/>
              </a:solidFill>
            </a:endParaRPr>
          </a:p>
          <a:p>
            <a:r>
              <a:rPr lang="en-US" sz="2600" dirty="0" smtClean="0"/>
              <a:t>Section 1 – Performance Accountability</a:t>
            </a:r>
          </a:p>
          <a:p>
            <a:r>
              <a:rPr lang="en-US" sz="2600" dirty="0" smtClean="0"/>
              <a:t>Section 2 – Fiscal</a:t>
            </a:r>
          </a:p>
          <a:p>
            <a:r>
              <a:rPr lang="en-US" sz="2600" dirty="0" smtClean="0"/>
              <a:t>Section 3 – Local Leadership (professional </a:t>
            </a:r>
          </a:p>
          <a:p>
            <a:r>
              <a:rPr lang="en-US" sz="2600" dirty="0"/>
              <a:t> </a:t>
            </a:r>
            <a:r>
              <a:rPr lang="en-US" sz="2600" dirty="0" smtClean="0"/>
              <a:t>                   development) </a:t>
            </a:r>
          </a:p>
          <a:p>
            <a:r>
              <a:rPr lang="en-US" sz="2600" dirty="0" smtClean="0"/>
              <a:t>Section 4 – Monitoring </a:t>
            </a:r>
          </a:p>
          <a:p>
            <a:r>
              <a:rPr lang="en-US" sz="2600" dirty="0" smtClean="0"/>
              <a:t>Section 5 – State Targets </a:t>
            </a:r>
          </a:p>
        </p:txBody>
      </p:sp>
      <p:cxnSp>
        <p:nvCxnSpPr>
          <p:cNvPr id="9" name="Straight Connector 8"/>
          <p:cNvCxnSpPr/>
          <p:nvPr/>
        </p:nvCxnSpPr>
        <p:spPr>
          <a:xfrm>
            <a:off x="4574105" y="3080569"/>
            <a:ext cx="0" cy="34169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57665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7" name="TextBox 6"/>
          <p:cNvSpPr txBox="1"/>
          <p:nvPr/>
        </p:nvSpPr>
        <p:spPr>
          <a:xfrm>
            <a:off x="1484443" y="2322229"/>
            <a:ext cx="10460814" cy="5109091"/>
          </a:xfrm>
          <a:prstGeom prst="rect">
            <a:avLst/>
          </a:prstGeom>
          <a:noFill/>
        </p:spPr>
        <p:txBody>
          <a:bodyPr wrap="square" rtlCol="0">
            <a:spAutoFit/>
          </a:bodyPr>
          <a:lstStyle/>
          <a:p>
            <a:r>
              <a:rPr lang="en-US" sz="3000" dirty="0" smtClean="0">
                <a:solidFill>
                  <a:srgbClr val="FFC000"/>
                </a:solidFill>
              </a:rPr>
              <a:t>Indiana Adult Education Program Quality Review </a:t>
            </a:r>
          </a:p>
          <a:p>
            <a:endParaRPr lang="en-US" sz="1000" dirty="0">
              <a:solidFill>
                <a:srgbClr val="FFC000"/>
              </a:solidFill>
            </a:endParaRPr>
          </a:p>
          <a:p>
            <a:r>
              <a:rPr lang="en-US" sz="2400" dirty="0" smtClean="0"/>
              <a:t>Section 1 – Performance Accountability</a:t>
            </a:r>
          </a:p>
          <a:p>
            <a:endParaRPr lang="en-US" sz="1000" dirty="0" smtClean="0"/>
          </a:p>
          <a:p>
            <a:pPr marL="342900" indent="-342900">
              <a:buFont typeface="Arial" panose="020B0604020202020204" pitchFamily="34" charset="0"/>
              <a:buChar char="•"/>
            </a:pPr>
            <a:r>
              <a:rPr lang="en-US" dirty="0" smtClean="0"/>
              <a:t>Does </a:t>
            </a:r>
            <a:r>
              <a:rPr lang="en-US" dirty="0"/>
              <a:t>the grantee require that </a:t>
            </a:r>
            <a:r>
              <a:rPr lang="en-US" u="sng" dirty="0"/>
              <a:t>all</a:t>
            </a:r>
            <a:r>
              <a:rPr lang="en-US" dirty="0"/>
              <a:t> sites and subaward recipients (if applicable) use a </a:t>
            </a:r>
            <a:r>
              <a:rPr lang="en-US" dirty="0">
                <a:solidFill>
                  <a:srgbClr val="FFC000"/>
                </a:solidFill>
              </a:rPr>
              <a:t>standardized intake form </a:t>
            </a:r>
            <a:r>
              <a:rPr lang="en-US" dirty="0"/>
              <a:t>(electronic or paper) to collect all participant information required for the Adult Education and </a:t>
            </a:r>
            <a:r>
              <a:rPr lang="en-US" dirty="0" smtClean="0"/>
              <a:t>Family </a:t>
            </a:r>
            <a:r>
              <a:rPr lang="en-US" dirty="0"/>
              <a:t>Literacy Act (AEFLA)</a:t>
            </a:r>
            <a:r>
              <a:rPr lang="en-US" dirty="0">
                <a:latin typeface="Arial" panose="020B0604020202020204" pitchFamily="34" charset="0"/>
                <a:cs typeface="Arial" panose="020B0604020202020204" pitchFamily="34" charset="0"/>
              </a:rPr>
              <a:t>?</a:t>
            </a:r>
            <a:r>
              <a:rPr lang="en-US" dirty="0"/>
              <a:t> Does the intake form include the correct definitions for all data elements</a:t>
            </a:r>
            <a:r>
              <a:rPr lang="en-US" dirty="0" smtClean="0">
                <a:latin typeface="Arial" panose="020B0604020202020204" pitchFamily="34" charset="0"/>
                <a:cs typeface="Arial" panose="020B0604020202020204" pitchFamily="34" charset="0"/>
              </a:rPr>
              <a:t>?</a:t>
            </a:r>
          </a:p>
          <a:p>
            <a:endParaRPr lang="en-US"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smtClean="0">
                <a:cs typeface="Arial" panose="020B0604020202020204" pitchFamily="34" charset="0"/>
              </a:rPr>
              <a:t>Does </a:t>
            </a:r>
            <a:r>
              <a:rPr lang="en-US" dirty="0">
                <a:cs typeface="Arial" panose="020B0604020202020204" pitchFamily="34" charset="0"/>
              </a:rPr>
              <a:t>the grantee and subaward recipients (if applicable) require a </a:t>
            </a:r>
            <a:r>
              <a:rPr lang="en-US" dirty="0">
                <a:solidFill>
                  <a:srgbClr val="FFC000"/>
                </a:solidFill>
                <a:cs typeface="Arial" panose="020B0604020202020204" pitchFamily="34" charset="0"/>
              </a:rPr>
              <a:t>confidentiality release form </a:t>
            </a:r>
            <a:r>
              <a:rPr lang="en-US" dirty="0">
                <a:cs typeface="Arial" panose="020B0604020202020204" pitchFamily="34" charset="0"/>
              </a:rPr>
              <a:t>at intake for data exchange</a:t>
            </a:r>
            <a:r>
              <a:rPr lang="en-US" dirty="0">
                <a:latin typeface="Arial" panose="020B0604020202020204" pitchFamily="34" charset="0"/>
                <a:cs typeface="Arial" panose="020B0604020202020204" pitchFamily="34" charset="0"/>
              </a:rPr>
              <a:t>? </a:t>
            </a:r>
            <a:endParaRPr lang="en-US"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smtClean="0">
                <a:cs typeface="Arial" panose="020B0604020202020204" pitchFamily="34" charset="0"/>
              </a:rPr>
              <a:t>Do </a:t>
            </a:r>
            <a:r>
              <a:rPr lang="en-US" dirty="0">
                <a:cs typeface="Arial" panose="020B0604020202020204" pitchFamily="34" charset="0"/>
              </a:rPr>
              <a:t>the grantee and subaward recipients (if applicable) follow the </a:t>
            </a:r>
            <a:r>
              <a:rPr lang="en-US" dirty="0">
                <a:solidFill>
                  <a:srgbClr val="FFC000"/>
                </a:solidFill>
                <a:cs typeface="Arial" panose="020B0604020202020204" pitchFamily="34" charset="0"/>
              </a:rPr>
              <a:t>state’s assessment policy</a:t>
            </a:r>
            <a:r>
              <a:rPr lang="en-US" dirty="0">
                <a:cs typeface="Arial" panose="020B0604020202020204" pitchFamily="34" charset="0"/>
              </a:rPr>
              <a:t> to meet Measurable Skill Gains </a:t>
            </a:r>
            <a:r>
              <a:rPr lang="en-US" dirty="0" smtClean="0">
                <a:cs typeface="Arial" panose="020B0604020202020204" pitchFamily="34" charset="0"/>
              </a:rPr>
              <a:t>requirements</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endParaRPr lang="en-US" sz="2400" dirty="0" smtClean="0"/>
          </a:p>
          <a:p>
            <a:endParaRPr lang="en-US" sz="2400" dirty="0"/>
          </a:p>
          <a:p>
            <a:endParaRPr lang="en-US" sz="2400" dirty="0" smtClean="0"/>
          </a:p>
        </p:txBody>
      </p:sp>
      <p:sp>
        <p:nvSpPr>
          <p:cNvPr id="12" name="Rectangle 11"/>
          <p:cNvSpPr/>
          <p:nvPr/>
        </p:nvSpPr>
        <p:spPr>
          <a:xfrm>
            <a:off x="415768" y="1675715"/>
            <a:ext cx="769441" cy="4663509"/>
          </a:xfrm>
          <a:prstGeom prst="rect">
            <a:avLst/>
          </a:prstGeom>
          <a:solidFill>
            <a:srgbClr val="FFC000"/>
          </a:solidFill>
          <a:effectLst>
            <a:reflection blurRad="6350" stA="50000" endA="300" endPos="55500" dist="50800" dir="5400000" sy="-100000" algn="bl" rotWithShape="0"/>
          </a:effectLst>
        </p:spPr>
        <p:txBody>
          <a:bodyPr vert="vert270" wrap="square">
            <a:spAutoFit/>
          </a:bodyPr>
          <a:lstStyle/>
          <a:p>
            <a:r>
              <a:rPr lang="en-US" b="1" dirty="0" smtClean="0">
                <a:solidFill>
                  <a:schemeClr val="bg1"/>
                </a:solidFill>
              </a:rPr>
              <a:t>2018-2019 INDIANA Grant </a:t>
            </a:r>
            <a:r>
              <a:rPr lang="en-US" dirty="0">
                <a:solidFill>
                  <a:schemeClr val="bg1"/>
                </a:solidFill>
              </a:rPr>
              <a:t/>
            </a:r>
            <a:br>
              <a:rPr lang="en-US" dirty="0">
                <a:solidFill>
                  <a:schemeClr val="bg1"/>
                </a:solidFill>
              </a:rPr>
            </a:br>
            <a:r>
              <a:rPr lang="en-US" sz="2000" dirty="0">
                <a:solidFill>
                  <a:schemeClr val="bg1"/>
                </a:solidFill>
                <a:latin typeface="Segoe Print" panose="02000600000000000000" pitchFamily="2" charset="0"/>
              </a:rPr>
              <a:t>Program </a:t>
            </a:r>
            <a:r>
              <a:rPr lang="en-US" sz="2000" dirty="0" smtClean="0">
                <a:solidFill>
                  <a:schemeClr val="bg1"/>
                </a:solidFill>
                <a:latin typeface="Segoe Print" panose="02000600000000000000" pitchFamily="2" charset="0"/>
              </a:rPr>
              <a:t>Quality Review Examples</a:t>
            </a:r>
            <a:endParaRPr lang="en-US" sz="2000" dirty="0">
              <a:solidFill>
                <a:schemeClr val="bg1"/>
              </a:solidFill>
              <a:latin typeface="Segoe Print" panose="02000600000000000000" pitchFamily="2" charset="0"/>
            </a:endParaRPr>
          </a:p>
        </p:txBody>
      </p:sp>
    </p:spTree>
    <p:extLst>
      <p:ext uri="{BB962C8B-B14F-4D97-AF65-F5344CB8AC3E}">
        <p14:creationId xmlns:p14="http://schemas.microsoft.com/office/powerpoint/2010/main" val="33167786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10" name="TextBox 9"/>
          <p:cNvSpPr txBox="1"/>
          <p:nvPr/>
        </p:nvSpPr>
        <p:spPr>
          <a:xfrm>
            <a:off x="1621364" y="7388318"/>
            <a:ext cx="5501390" cy="5580502"/>
          </a:xfrm>
          <a:prstGeom prst="rect">
            <a:avLst/>
          </a:prstGeom>
          <a:noFill/>
        </p:spPr>
        <p:txBody>
          <a:bodyPr wrap="square" rtlCol="0">
            <a:spAutoFit/>
          </a:bodyPr>
          <a:lstStyle/>
          <a:p>
            <a:pPr marR="0">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Then one day, after nearly ten years of sticking to his dream of pursuing music, and becoming an accomplished Elvis and Johnny Cash impersonator, his father had a proposition for him. “He said he knew I had this dream of recording music in Memphis and basically told me he would pay for half of everything if I got my (HSE).”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So, after years out of traditional high school, and an attempt at another high school equivalency (HSE) program out of state, Bennett enrolled at the MACC for daily adult education afternoon classes. “The teacher was great- he motivated me when I needed to be motivated.” After about four months in class, Bennett passed his HSE test and received his diploma. Bennett says, “If it wasn’t for Mr. Smith keeping me on track, I would have never gotten it done.”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“If I can make it, anyone can make it,” says Bennett. </a:t>
            </a:r>
            <a:endParaRPr lang="en-US" dirty="0"/>
          </a:p>
          <a:p>
            <a:endParaRPr lang="en-US" dirty="0"/>
          </a:p>
        </p:txBody>
      </p:sp>
      <p:sp>
        <p:nvSpPr>
          <p:cNvPr id="2" name="Rectangle 1"/>
          <p:cNvSpPr/>
          <p:nvPr/>
        </p:nvSpPr>
        <p:spPr>
          <a:xfrm>
            <a:off x="2568313" y="910798"/>
            <a:ext cx="946633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19" name="Rectangle 18"/>
          <p:cNvSpPr/>
          <p:nvPr/>
        </p:nvSpPr>
        <p:spPr>
          <a:xfrm>
            <a:off x="7787694" y="3786392"/>
            <a:ext cx="231154" cy="292388"/>
          </a:xfrm>
          <a:prstGeom prst="rect">
            <a:avLst/>
          </a:prstGeom>
        </p:spPr>
        <p:txBody>
          <a:bodyPr wrap="none">
            <a:spAutoFit/>
          </a:bodyPr>
          <a:lstStyle/>
          <a:p>
            <a:r>
              <a:rPr lang="en-US" sz="1300" dirty="0" smtClean="0"/>
              <a:t> </a:t>
            </a:r>
            <a:endParaRPr lang="en-US" sz="1300" dirty="0"/>
          </a:p>
        </p:txBody>
      </p:sp>
      <p:pic>
        <p:nvPicPr>
          <p:cNvPr id="14" name="Picture 13" descr="cid:c7525ce8-e64d-4678-85fd-1cb949d6edfd@namprd09.prod.outlook.com"/>
          <p:cNvPicPr/>
          <p:nvPr/>
        </p:nvPicPr>
        <p:blipFill rotWithShape="1">
          <a:blip r:embed="rId4" r:link="rId5">
            <a:extLst>
              <a:ext uri="{28A0092B-C50C-407E-A947-70E740481C1C}">
                <a14:useLocalDpi xmlns:a14="http://schemas.microsoft.com/office/drawing/2010/main" val="0"/>
              </a:ext>
            </a:extLst>
          </a:blip>
          <a:srcRect l="-1" t="13268" r="1" b="49923"/>
          <a:stretch/>
        </p:blipFill>
        <p:spPr bwMode="auto">
          <a:xfrm>
            <a:off x="9444480" y="2774650"/>
            <a:ext cx="2075180" cy="3276600"/>
          </a:xfrm>
          <a:prstGeom prst="rect">
            <a:avLst/>
          </a:prstGeom>
          <a:noFill/>
          <a:ln w="9525" cap="flat" cmpd="sng" algn="ctr">
            <a:solidFill>
              <a:schemeClr val="tx1"/>
            </a:solidFill>
            <a:prstDash val="solid"/>
            <a:round/>
            <a:headEnd type="none" w="med" len="med"/>
            <a:tailEnd type="none" w="med" len="med"/>
          </a:ln>
          <a:effectLst>
            <a:reflection blurRad="6350" stA="50000" endA="300" endPos="55000" dir="5400000" sy="-100000" algn="bl" rotWithShape="0"/>
          </a:effectLst>
          <a:extLst>
            <a:ext uri="{53640926-AAD7-44D8-BBD7-CCE9431645EC}">
              <a14:shadowObscured xmlns:a14="http://schemas.microsoft.com/office/drawing/2010/main"/>
            </a:ext>
          </a:extLst>
        </p:spPr>
      </p:pic>
      <p:sp>
        <p:nvSpPr>
          <p:cNvPr id="9" name="TextBox 8"/>
          <p:cNvSpPr txBox="1"/>
          <p:nvPr/>
        </p:nvSpPr>
        <p:spPr>
          <a:xfrm>
            <a:off x="1884545" y="2630389"/>
            <a:ext cx="3396343" cy="4139595"/>
          </a:xfrm>
          <a:prstGeom prst="rect">
            <a:avLst/>
          </a:prstGeom>
          <a:noFill/>
        </p:spPr>
        <p:txBody>
          <a:bodyPr wrap="square" rtlCol="0">
            <a:spAutoFit/>
          </a:bodyPr>
          <a:lstStyle/>
          <a:p>
            <a:r>
              <a:rPr lang="en-US" sz="1750" dirty="0"/>
              <a:t>Margarita </a:t>
            </a:r>
            <a:r>
              <a:rPr lang="en-US" sz="1750" dirty="0" smtClean="0"/>
              <a:t>Diaz attended ELL </a:t>
            </a:r>
            <a:r>
              <a:rPr lang="en-US" sz="1750" dirty="0"/>
              <a:t>classes to improve her English. </a:t>
            </a:r>
            <a:r>
              <a:rPr lang="en-US" sz="1750" dirty="0" smtClean="0"/>
              <a:t>Struggling </a:t>
            </a:r>
            <a:r>
              <a:rPr lang="en-US" sz="1750" dirty="0"/>
              <a:t>with depression, Margarita often wanted to stop going to class, but she noticed that attending school was good for her mental health. </a:t>
            </a:r>
            <a:endParaRPr lang="en-US" sz="1750" dirty="0" smtClean="0"/>
          </a:p>
          <a:p>
            <a:endParaRPr lang="en-US" sz="1000" dirty="0"/>
          </a:p>
          <a:p>
            <a:r>
              <a:rPr lang="en-US" sz="1750" dirty="0" smtClean="0"/>
              <a:t>She </a:t>
            </a:r>
            <a:r>
              <a:rPr lang="en-US" sz="1750" dirty="0"/>
              <a:t>pushed herself to continue in school, and was even more motivated after speaking with her child’s teacher. </a:t>
            </a:r>
          </a:p>
          <a:p>
            <a:endParaRPr lang="en-US" dirty="0"/>
          </a:p>
        </p:txBody>
      </p:sp>
      <p:sp>
        <p:nvSpPr>
          <p:cNvPr id="16" name="TextBox 15"/>
          <p:cNvSpPr txBox="1"/>
          <p:nvPr/>
        </p:nvSpPr>
        <p:spPr>
          <a:xfrm>
            <a:off x="6603806" y="2305257"/>
            <a:ext cx="4810954" cy="206271"/>
          </a:xfrm>
          <a:prstGeom prst="rect">
            <a:avLst/>
          </a:prstGeom>
          <a:solidFill>
            <a:srgbClr val="FFC000"/>
          </a:solidFill>
        </p:spPr>
        <p:txBody>
          <a:bodyPr wrap="square" rtlCol="0">
            <a:spAutoFit/>
          </a:bodyPr>
          <a:lstStyle/>
          <a:p>
            <a:endParaRPr lang="en-US" dirty="0"/>
          </a:p>
        </p:txBody>
      </p:sp>
      <p:sp>
        <p:nvSpPr>
          <p:cNvPr id="12" name="TextBox 11"/>
          <p:cNvSpPr txBox="1"/>
          <p:nvPr/>
        </p:nvSpPr>
        <p:spPr>
          <a:xfrm>
            <a:off x="5695344" y="2637053"/>
            <a:ext cx="3410857" cy="2254463"/>
          </a:xfrm>
          <a:prstGeom prst="rect">
            <a:avLst/>
          </a:prstGeom>
          <a:noFill/>
        </p:spPr>
        <p:txBody>
          <a:bodyPr wrap="square" rtlCol="0">
            <a:spAutoFit/>
          </a:bodyPr>
          <a:lstStyle/>
          <a:p>
            <a:r>
              <a:rPr lang="en-US" sz="1750" dirty="0"/>
              <a:t>“I went to a parent-teacher conference for my daughter</a:t>
            </a:r>
            <a:r>
              <a:rPr lang="en-US" sz="1750" dirty="0" smtClean="0"/>
              <a:t>.</a:t>
            </a:r>
          </a:p>
          <a:p>
            <a:r>
              <a:rPr lang="en-US" sz="1750" dirty="0" smtClean="0"/>
              <a:t>The </a:t>
            </a:r>
            <a:r>
              <a:rPr lang="en-US" sz="1750" dirty="0"/>
              <a:t>teacher told me that my daughter said, </a:t>
            </a:r>
            <a:r>
              <a:rPr lang="en-US" sz="1750" dirty="0" smtClean="0"/>
              <a:t>‘I’m </a:t>
            </a:r>
            <a:r>
              <a:rPr lang="en-US" sz="1750" dirty="0"/>
              <a:t>very proud of my mom because she is going to school to learn English</a:t>
            </a:r>
            <a:r>
              <a:rPr lang="en-US" sz="1750" dirty="0" smtClean="0"/>
              <a:t>.’”</a:t>
            </a:r>
            <a:endParaRPr lang="en-US" sz="1750" dirty="0"/>
          </a:p>
          <a:p>
            <a:endParaRPr lang="en-US" dirty="0"/>
          </a:p>
        </p:txBody>
      </p:sp>
      <p:cxnSp>
        <p:nvCxnSpPr>
          <p:cNvPr id="18" name="Straight Connector 17"/>
          <p:cNvCxnSpPr/>
          <p:nvPr/>
        </p:nvCxnSpPr>
        <p:spPr>
          <a:xfrm>
            <a:off x="5459043" y="2661609"/>
            <a:ext cx="20764" cy="36620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5723651" y="4713109"/>
            <a:ext cx="3107786" cy="1169551"/>
          </a:xfrm>
          <a:prstGeom prst="rect">
            <a:avLst/>
          </a:prstGeom>
        </p:spPr>
        <p:txBody>
          <a:bodyPr wrap="square">
            <a:spAutoFit/>
          </a:bodyPr>
          <a:lstStyle/>
          <a:p>
            <a:r>
              <a:rPr lang="en-US" dirty="0">
                <a:solidFill>
                  <a:srgbClr val="FFC000"/>
                </a:solidFill>
              </a:rPr>
              <a:t>Margarita was inspired by her </a:t>
            </a:r>
            <a:r>
              <a:rPr lang="en-US" dirty="0" smtClean="0">
                <a:solidFill>
                  <a:srgbClr val="FFC000"/>
                </a:solidFill>
              </a:rPr>
              <a:t>daughter’s </a:t>
            </a:r>
            <a:r>
              <a:rPr lang="en-US" dirty="0">
                <a:solidFill>
                  <a:srgbClr val="FFC000"/>
                </a:solidFill>
              </a:rPr>
              <a:t>words and told herself, “I CAN DO IT!”</a:t>
            </a:r>
          </a:p>
          <a:p>
            <a:endParaRPr lang="en-US" sz="1600" dirty="0">
              <a:solidFill>
                <a:srgbClr val="FFC000"/>
              </a:solidFill>
            </a:endParaRPr>
          </a:p>
        </p:txBody>
      </p:sp>
      <p:sp>
        <p:nvSpPr>
          <p:cNvPr id="30" name="TextBox 29"/>
          <p:cNvSpPr txBox="1"/>
          <p:nvPr/>
        </p:nvSpPr>
        <p:spPr>
          <a:xfrm>
            <a:off x="918366" y="1892954"/>
            <a:ext cx="677108" cy="4430755"/>
          </a:xfrm>
          <a:prstGeom prst="rect">
            <a:avLst/>
          </a:prstGeom>
          <a:solidFill>
            <a:srgbClr val="FFC000"/>
          </a:solidFill>
          <a:effectLst>
            <a:reflection blurRad="6350" stA="50000" endA="300" endPos="55500" dist="50800" dir="5400000" sy="-100000" algn="bl" rotWithShape="0"/>
          </a:effectLst>
        </p:spPr>
        <p:txBody>
          <a:bodyPr vert="vert270" wrap="square" rtlCol="0">
            <a:spAutoFit/>
          </a:bodyPr>
          <a:lstStyle/>
          <a:p>
            <a:r>
              <a:rPr lang="en-US" sz="3200" dirty="0" smtClean="0">
                <a:solidFill>
                  <a:schemeClr val="bg1"/>
                </a:solidFill>
                <a:latin typeface="Segoe Print" panose="02000600000000000000" pitchFamily="2" charset="0"/>
              </a:rPr>
              <a:t>Meet Margarita Diaz</a:t>
            </a:r>
            <a:endParaRPr lang="en-US" sz="3200" b="1" dirty="0">
              <a:solidFill>
                <a:schemeClr val="bg1"/>
              </a:solidFill>
              <a:latin typeface="Segoe Print" panose="02000600000000000000" pitchFamily="2" charset="0"/>
            </a:endParaRPr>
          </a:p>
        </p:txBody>
      </p:sp>
      <p:pic>
        <p:nvPicPr>
          <p:cNvPr id="31" name="Picture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8313" y="5956126"/>
            <a:ext cx="913196" cy="190249"/>
          </a:xfrm>
          <a:prstGeom prst="rect">
            <a:avLst/>
          </a:prstGeom>
        </p:spPr>
      </p:pic>
      <p:pic>
        <p:nvPicPr>
          <p:cNvPr id="32" name="Picture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61634" y="5878830"/>
            <a:ext cx="1877599" cy="477045"/>
          </a:xfrm>
          <a:prstGeom prst="rect">
            <a:avLst/>
          </a:prstGeom>
        </p:spPr>
      </p:pic>
    </p:spTree>
    <p:extLst>
      <p:ext uri="{BB962C8B-B14F-4D97-AF65-F5344CB8AC3E}">
        <p14:creationId xmlns:p14="http://schemas.microsoft.com/office/powerpoint/2010/main" val="356566349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7" name="TextBox 6"/>
          <p:cNvSpPr txBox="1"/>
          <p:nvPr/>
        </p:nvSpPr>
        <p:spPr>
          <a:xfrm>
            <a:off x="1455110" y="2322229"/>
            <a:ext cx="10385915" cy="5570756"/>
          </a:xfrm>
          <a:prstGeom prst="rect">
            <a:avLst/>
          </a:prstGeom>
          <a:noFill/>
        </p:spPr>
        <p:txBody>
          <a:bodyPr wrap="square" rtlCol="0">
            <a:spAutoFit/>
          </a:bodyPr>
          <a:lstStyle/>
          <a:p>
            <a:r>
              <a:rPr lang="en-US" sz="3000" dirty="0" smtClean="0">
                <a:solidFill>
                  <a:srgbClr val="FFC000"/>
                </a:solidFill>
              </a:rPr>
              <a:t>Indiana Adult Education Program Quality Review </a:t>
            </a:r>
          </a:p>
          <a:p>
            <a:endParaRPr lang="en-US" sz="1000" dirty="0">
              <a:solidFill>
                <a:srgbClr val="FFC000"/>
              </a:solidFill>
            </a:endParaRPr>
          </a:p>
          <a:p>
            <a:r>
              <a:rPr lang="en-US" sz="2400" dirty="0" smtClean="0"/>
              <a:t>Section 1 – Performance Accountability</a:t>
            </a:r>
          </a:p>
          <a:p>
            <a:endParaRPr lang="en-US" sz="1000" dirty="0" smtClean="0"/>
          </a:p>
          <a:p>
            <a:pPr marL="342900" indent="-342900">
              <a:buFont typeface="Arial" panose="020B0604020202020204" pitchFamily="34" charset="0"/>
              <a:buChar char="•"/>
            </a:pPr>
            <a:r>
              <a:rPr lang="en-US" dirty="0"/>
              <a:t>Do the grantee and subaward recipients (if applicable) follow the </a:t>
            </a:r>
            <a:r>
              <a:rPr lang="en-US" dirty="0">
                <a:solidFill>
                  <a:srgbClr val="FFC000"/>
                </a:solidFill>
              </a:rPr>
              <a:t>instructional hours </a:t>
            </a:r>
            <a:r>
              <a:rPr lang="en-US" dirty="0"/>
              <a:t>to administer pre- and post-tests to students</a:t>
            </a:r>
            <a:r>
              <a:rPr lang="en-US" dirty="0">
                <a:latin typeface="Arial" panose="020B0604020202020204" pitchFamily="34" charset="0"/>
                <a:cs typeface="Arial" panose="020B0604020202020204" pitchFamily="34" charset="0"/>
              </a:rPr>
              <a:t>?</a:t>
            </a:r>
            <a:r>
              <a:rPr lang="en-US" dirty="0"/>
              <a:t> Is the time for administering the post-test long enough after the pre-test to allow the test to measure educational functioning level gains according to test publisher's guidelines</a:t>
            </a:r>
            <a:r>
              <a:rPr lang="en-US" dirty="0">
                <a:latin typeface="Arial" panose="020B0604020202020204" pitchFamily="34" charset="0"/>
                <a:cs typeface="Arial" panose="020B0604020202020204" pitchFamily="34" charset="0"/>
              </a:rPr>
              <a:t>? </a:t>
            </a:r>
            <a:endParaRPr lang="en-US"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smtClean="0">
                <a:cs typeface="Arial" panose="020B0604020202020204" pitchFamily="34" charset="0"/>
              </a:rPr>
              <a:t>Do </a:t>
            </a:r>
            <a:r>
              <a:rPr lang="en-US" dirty="0">
                <a:cs typeface="Arial" panose="020B0604020202020204" pitchFamily="34" charset="0"/>
              </a:rPr>
              <a:t>the grantee and subaward recipients (if applicable) accurately identify and record the skill areas in </a:t>
            </a:r>
            <a:r>
              <a:rPr lang="en-US" dirty="0">
                <a:solidFill>
                  <a:srgbClr val="FFC000"/>
                </a:solidFill>
                <a:cs typeface="Arial" panose="020B0604020202020204" pitchFamily="34" charset="0"/>
              </a:rPr>
              <a:t>InTERS</a:t>
            </a:r>
            <a:r>
              <a:rPr lang="en-US" dirty="0">
                <a:cs typeface="Arial" panose="020B0604020202020204" pitchFamily="34" charset="0"/>
              </a:rPr>
              <a:t> </a:t>
            </a:r>
            <a:r>
              <a:rPr lang="en-US" dirty="0" smtClean="0">
                <a:cs typeface="Arial" panose="020B0604020202020204" pitchFamily="34" charset="0"/>
              </a:rPr>
              <a:t>to </a:t>
            </a:r>
            <a:r>
              <a:rPr lang="en-US" dirty="0">
                <a:cs typeface="Arial" panose="020B0604020202020204" pitchFamily="34" charset="0"/>
              </a:rPr>
              <a:t>measure educational gain</a:t>
            </a:r>
            <a:r>
              <a:rPr lang="en-US" dirty="0">
                <a:latin typeface="Arial" panose="020B0604020202020204" pitchFamily="34" charset="0"/>
                <a:cs typeface="Arial" panose="020B0604020202020204" pitchFamily="34" charset="0"/>
              </a:rPr>
              <a:t>? </a:t>
            </a:r>
            <a:endParaRPr lang="en-US"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cs typeface="Arial" panose="020B0604020202020204" pitchFamily="34" charset="0"/>
              </a:rPr>
              <a:t>Do the grantee and subaward recipients (if applicable) identify the appropriate </a:t>
            </a:r>
            <a:r>
              <a:rPr lang="en-US" dirty="0">
                <a:solidFill>
                  <a:srgbClr val="FFC000"/>
                </a:solidFill>
                <a:cs typeface="Arial" panose="020B0604020202020204" pitchFamily="34" charset="0"/>
              </a:rPr>
              <a:t>alternate form </a:t>
            </a:r>
            <a:r>
              <a:rPr lang="en-US" dirty="0">
                <a:cs typeface="Arial" panose="020B0604020202020204" pitchFamily="34" charset="0"/>
              </a:rPr>
              <a:t>or forms of each test to use for </a:t>
            </a:r>
            <a:r>
              <a:rPr lang="en-US" dirty="0" err="1">
                <a:cs typeface="Arial" panose="020B0604020202020204" pitchFamily="34" charset="0"/>
              </a:rPr>
              <a:t>posttesting</a:t>
            </a:r>
            <a:r>
              <a:rPr lang="en-US" dirty="0">
                <a:latin typeface="Arial" panose="020B0604020202020204" pitchFamily="34" charset="0"/>
                <a:cs typeface="Arial" panose="020B0604020202020204" pitchFamily="34" charset="0"/>
              </a:rPr>
              <a:t>? </a:t>
            </a:r>
          </a:p>
          <a:p>
            <a:endParaRPr lang="en-US"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endParaRPr lang="en-US" sz="2400" dirty="0"/>
          </a:p>
          <a:p>
            <a:endParaRPr lang="en-US" sz="2400" dirty="0" smtClean="0"/>
          </a:p>
        </p:txBody>
      </p:sp>
      <p:sp>
        <p:nvSpPr>
          <p:cNvPr id="12" name="Rectangle 11"/>
          <p:cNvSpPr/>
          <p:nvPr/>
        </p:nvSpPr>
        <p:spPr>
          <a:xfrm>
            <a:off x="415768" y="1675715"/>
            <a:ext cx="769441" cy="4663509"/>
          </a:xfrm>
          <a:prstGeom prst="rect">
            <a:avLst/>
          </a:prstGeom>
          <a:solidFill>
            <a:srgbClr val="FFC000"/>
          </a:solidFill>
          <a:effectLst>
            <a:reflection blurRad="6350" stA="50000" endA="300" endPos="55500" dist="50800" dir="5400000" sy="-100000" algn="bl" rotWithShape="0"/>
          </a:effectLst>
        </p:spPr>
        <p:txBody>
          <a:bodyPr vert="vert270" wrap="square">
            <a:spAutoFit/>
          </a:bodyPr>
          <a:lstStyle/>
          <a:p>
            <a:r>
              <a:rPr lang="en-US" b="1" dirty="0" smtClean="0">
                <a:solidFill>
                  <a:schemeClr val="bg1"/>
                </a:solidFill>
              </a:rPr>
              <a:t>2018-2019 INDIANA Grant </a:t>
            </a:r>
            <a:r>
              <a:rPr lang="en-US" dirty="0">
                <a:solidFill>
                  <a:schemeClr val="bg1"/>
                </a:solidFill>
              </a:rPr>
              <a:t/>
            </a:r>
            <a:br>
              <a:rPr lang="en-US" dirty="0">
                <a:solidFill>
                  <a:schemeClr val="bg1"/>
                </a:solidFill>
              </a:rPr>
            </a:br>
            <a:r>
              <a:rPr lang="en-US" sz="2000" dirty="0">
                <a:solidFill>
                  <a:schemeClr val="bg1"/>
                </a:solidFill>
                <a:latin typeface="Segoe Print" panose="02000600000000000000" pitchFamily="2" charset="0"/>
              </a:rPr>
              <a:t>Program </a:t>
            </a:r>
            <a:r>
              <a:rPr lang="en-US" sz="2000" dirty="0" smtClean="0">
                <a:solidFill>
                  <a:schemeClr val="bg1"/>
                </a:solidFill>
                <a:latin typeface="Segoe Print" panose="02000600000000000000" pitchFamily="2" charset="0"/>
              </a:rPr>
              <a:t>Quality Review Examples</a:t>
            </a:r>
            <a:endParaRPr lang="en-US" sz="2000" dirty="0">
              <a:solidFill>
                <a:schemeClr val="bg1"/>
              </a:solidFill>
              <a:latin typeface="Segoe Print" panose="02000600000000000000" pitchFamily="2" charset="0"/>
            </a:endParaRPr>
          </a:p>
        </p:txBody>
      </p:sp>
    </p:spTree>
    <p:extLst>
      <p:ext uri="{BB962C8B-B14F-4D97-AF65-F5344CB8AC3E}">
        <p14:creationId xmlns:p14="http://schemas.microsoft.com/office/powerpoint/2010/main" val="285046327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7" name="TextBox 6"/>
          <p:cNvSpPr txBox="1"/>
          <p:nvPr/>
        </p:nvSpPr>
        <p:spPr>
          <a:xfrm>
            <a:off x="1455110" y="2322229"/>
            <a:ext cx="10385915" cy="4924425"/>
          </a:xfrm>
          <a:prstGeom prst="rect">
            <a:avLst/>
          </a:prstGeom>
          <a:noFill/>
        </p:spPr>
        <p:txBody>
          <a:bodyPr wrap="square" rtlCol="0">
            <a:spAutoFit/>
          </a:bodyPr>
          <a:lstStyle/>
          <a:p>
            <a:r>
              <a:rPr lang="en-US" sz="3000" dirty="0" smtClean="0">
                <a:solidFill>
                  <a:srgbClr val="FFC000"/>
                </a:solidFill>
              </a:rPr>
              <a:t>Indiana Adult Education Program Quality Review </a:t>
            </a:r>
          </a:p>
          <a:p>
            <a:endParaRPr lang="en-US" sz="1000" dirty="0">
              <a:solidFill>
                <a:srgbClr val="FFC000"/>
              </a:solidFill>
            </a:endParaRPr>
          </a:p>
          <a:p>
            <a:r>
              <a:rPr lang="en-US" sz="2400" dirty="0" smtClean="0"/>
              <a:t>Section 1 – Performance Accountability</a:t>
            </a:r>
          </a:p>
          <a:p>
            <a:endParaRPr lang="en-US" sz="1000" dirty="0" smtClean="0"/>
          </a:p>
          <a:p>
            <a:pPr marL="342900" indent="-342900">
              <a:buFont typeface="Arial" panose="020B0604020202020204" pitchFamily="34" charset="0"/>
              <a:buChar char="•"/>
            </a:pPr>
            <a:r>
              <a:rPr lang="en-US" dirty="0"/>
              <a:t>Do the grantee and subaward recipients </a:t>
            </a:r>
            <a:r>
              <a:rPr lang="en-US" dirty="0">
                <a:solidFill>
                  <a:srgbClr val="FFC000"/>
                </a:solidFill>
              </a:rPr>
              <a:t>enter data </a:t>
            </a:r>
            <a:r>
              <a:rPr lang="en-US" dirty="0"/>
              <a:t>into InTERS at least by the 10th of each month to ensure accurate reviews by the state</a:t>
            </a:r>
            <a:r>
              <a:rPr lang="en-US" dirty="0">
                <a:latin typeface="Arial" panose="020B0604020202020204" pitchFamily="34" charset="0"/>
                <a:cs typeface="Arial" panose="020B0604020202020204" pitchFamily="34" charset="0"/>
              </a:rPr>
              <a:t>?</a:t>
            </a:r>
            <a:r>
              <a:rPr lang="en-US" dirty="0"/>
              <a:t> </a:t>
            </a:r>
            <a:endParaRPr lang="en-US" dirty="0" smtClean="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Do the grantee and subaward recipients </a:t>
            </a:r>
            <a:r>
              <a:rPr lang="en-US" dirty="0">
                <a:solidFill>
                  <a:srgbClr val="FFC000"/>
                </a:solidFill>
              </a:rPr>
              <a:t>review InTERS data </a:t>
            </a:r>
            <a:r>
              <a:rPr lang="en-US" dirty="0"/>
              <a:t>by the 10th of each month for errors, missing data, out-of-range values, and is there a process in place to resolve problems</a:t>
            </a:r>
            <a:r>
              <a:rPr lang="en-US" dirty="0" smtClean="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cs typeface="Arial" panose="020B0604020202020204" pitchFamily="34" charset="0"/>
              </a:rPr>
              <a:t>Do the grantee and subaward recipients  have procedures to </a:t>
            </a:r>
            <a:r>
              <a:rPr lang="en-US" dirty="0">
                <a:solidFill>
                  <a:srgbClr val="FFC000"/>
                </a:solidFill>
                <a:cs typeface="Arial" panose="020B0604020202020204" pitchFamily="34" charset="0"/>
              </a:rPr>
              <a:t>verify</a:t>
            </a:r>
            <a:r>
              <a:rPr lang="en-US" dirty="0">
                <a:cs typeface="Arial" panose="020B0604020202020204" pitchFamily="34" charset="0"/>
              </a:rPr>
              <a:t> that local reports accurately reflect data collected (e.g., through review of local program documentation, onsite auditing)</a:t>
            </a:r>
            <a:r>
              <a:rPr lang="en-US" dirty="0">
                <a:latin typeface="Arial" panose="020B0604020202020204" pitchFamily="34" charset="0"/>
                <a:cs typeface="Arial" panose="020B0604020202020204" pitchFamily="34" charset="0"/>
              </a:rPr>
              <a:t>?</a:t>
            </a:r>
            <a:r>
              <a:rPr lang="en-US" dirty="0">
                <a:cs typeface="Arial" panose="020B0604020202020204" pitchFamily="34" charset="0"/>
              </a:rPr>
              <a:t> </a:t>
            </a:r>
            <a:endParaRPr lang="en-US" dirty="0" smtClean="0">
              <a:cs typeface="Arial" panose="020B0604020202020204" pitchFamily="34" charset="0"/>
            </a:endParaRP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endParaRPr lang="en-US" sz="2400" dirty="0" smtClean="0"/>
          </a:p>
        </p:txBody>
      </p:sp>
      <p:sp>
        <p:nvSpPr>
          <p:cNvPr id="12" name="Rectangle 11"/>
          <p:cNvSpPr/>
          <p:nvPr/>
        </p:nvSpPr>
        <p:spPr>
          <a:xfrm>
            <a:off x="415768" y="1675715"/>
            <a:ext cx="769441" cy="4663509"/>
          </a:xfrm>
          <a:prstGeom prst="rect">
            <a:avLst/>
          </a:prstGeom>
          <a:solidFill>
            <a:srgbClr val="FFC000"/>
          </a:solidFill>
          <a:effectLst>
            <a:reflection blurRad="6350" stA="50000" endA="300" endPos="55500" dist="50800" dir="5400000" sy="-100000" algn="bl" rotWithShape="0"/>
          </a:effectLst>
        </p:spPr>
        <p:txBody>
          <a:bodyPr vert="vert270" wrap="square">
            <a:spAutoFit/>
          </a:bodyPr>
          <a:lstStyle/>
          <a:p>
            <a:r>
              <a:rPr lang="en-US" b="1" dirty="0" smtClean="0">
                <a:solidFill>
                  <a:schemeClr val="bg1"/>
                </a:solidFill>
              </a:rPr>
              <a:t>2018-2019 INDIANA Grant </a:t>
            </a:r>
            <a:r>
              <a:rPr lang="en-US" dirty="0">
                <a:solidFill>
                  <a:schemeClr val="bg1"/>
                </a:solidFill>
              </a:rPr>
              <a:t/>
            </a:r>
            <a:br>
              <a:rPr lang="en-US" dirty="0">
                <a:solidFill>
                  <a:schemeClr val="bg1"/>
                </a:solidFill>
              </a:rPr>
            </a:br>
            <a:r>
              <a:rPr lang="en-US" sz="2000" dirty="0">
                <a:solidFill>
                  <a:schemeClr val="bg1"/>
                </a:solidFill>
                <a:latin typeface="Segoe Print" panose="02000600000000000000" pitchFamily="2" charset="0"/>
              </a:rPr>
              <a:t>Program </a:t>
            </a:r>
            <a:r>
              <a:rPr lang="en-US" sz="2000" dirty="0" smtClean="0">
                <a:solidFill>
                  <a:schemeClr val="bg1"/>
                </a:solidFill>
                <a:latin typeface="Segoe Print" panose="02000600000000000000" pitchFamily="2" charset="0"/>
              </a:rPr>
              <a:t>Quality Review Examples</a:t>
            </a:r>
            <a:endParaRPr lang="en-US" sz="2000" dirty="0">
              <a:solidFill>
                <a:schemeClr val="bg1"/>
              </a:solidFill>
              <a:latin typeface="Segoe Print" panose="02000600000000000000" pitchFamily="2" charset="0"/>
            </a:endParaRPr>
          </a:p>
        </p:txBody>
      </p:sp>
    </p:spTree>
    <p:extLst>
      <p:ext uri="{BB962C8B-B14F-4D97-AF65-F5344CB8AC3E}">
        <p14:creationId xmlns:p14="http://schemas.microsoft.com/office/powerpoint/2010/main" val="343926331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7" name="TextBox 6"/>
          <p:cNvSpPr txBox="1"/>
          <p:nvPr/>
        </p:nvSpPr>
        <p:spPr>
          <a:xfrm>
            <a:off x="1455110" y="2220629"/>
            <a:ext cx="10385915" cy="5632311"/>
          </a:xfrm>
          <a:prstGeom prst="rect">
            <a:avLst/>
          </a:prstGeom>
          <a:noFill/>
        </p:spPr>
        <p:txBody>
          <a:bodyPr wrap="square" rtlCol="0">
            <a:spAutoFit/>
          </a:bodyPr>
          <a:lstStyle/>
          <a:p>
            <a:r>
              <a:rPr lang="en-US" sz="3000" dirty="0" smtClean="0">
                <a:solidFill>
                  <a:srgbClr val="FFC000"/>
                </a:solidFill>
              </a:rPr>
              <a:t>Indiana Adult Education Program Quality Review </a:t>
            </a:r>
          </a:p>
          <a:p>
            <a:endParaRPr lang="en-US" sz="1000" dirty="0">
              <a:solidFill>
                <a:srgbClr val="FFC000"/>
              </a:solidFill>
            </a:endParaRPr>
          </a:p>
          <a:p>
            <a:r>
              <a:rPr lang="en-US" sz="2400" dirty="0" smtClean="0"/>
              <a:t>Section II – Fiscal</a:t>
            </a:r>
          </a:p>
          <a:p>
            <a:pPr marL="342900" indent="-342900">
              <a:buFont typeface="Arial" panose="020B0604020202020204" pitchFamily="34" charset="0"/>
              <a:buChar char="•"/>
            </a:pPr>
            <a:endParaRPr lang="en-US" sz="1000" dirty="0"/>
          </a:p>
          <a:p>
            <a:pPr marL="342900" indent="-342900">
              <a:buFont typeface="Arial" panose="020B0604020202020204" pitchFamily="34" charset="0"/>
              <a:buChar char="•"/>
            </a:pPr>
            <a:r>
              <a:rPr lang="en-US" dirty="0" smtClean="0"/>
              <a:t>Have </a:t>
            </a:r>
            <a:r>
              <a:rPr lang="en-US" dirty="0"/>
              <a:t>all required federal/state </a:t>
            </a:r>
            <a:r>
              <a:rPr lang="en-US" dirty="0">
                <a:solidFill>
                  <a:srgbClr val="FFC000"/>
                </a:solidFill>
              </a:rPr>
              <a:t>financial reports </a:t>
            </a:r>
            <a:r>
              <a:rPr lang="en-US" dirty="0"/>
              <a:t>(FFR) been submitted</a:t>
            </a:r>
            <a:r>
              <a:rPr lang="en-US" dirty="0">
                <a:latin typeface="Arial" panose="020B0604020202020204" pitchFamily="34" charset="0"/>
                <a:cs typeface="Arial" panose="020B0604020202020204" pitchFamily="34" charset="0"/>
              </a:rPr>
              <a:t>? </a:t>
            </a:r>
            <a:r>
              <a:rPr lang="en-US" dirty="0" smtClean="0">
                <a:cs typeface="Arial" panose="020B0604020202020204" pitchFamily="34" charset="0"/>
              </a:rPr>
              <a:t>Were </a:t>
            </a:r>
            <a:r>
              <a:rPr lang="en-US" dirty="0">
                <a:cs typeface="Arial" panose="020B0604020202020204" pitchFamily="34" charset="0"/>
              </a:rPr>
              <a:t>the submissions timely</a:t>
            </a:r>
            <a:r>
              <a:rPr lang="en-US" dirty="0">
                <a:latin typeface="Arial" panose="020B0604020202020204" pitchFamily="34" charset="0"/>
                <a:cs typeface="Arial" panose="020B0604020202020204" pitchFamily="34" charset="0"/>
              </a:rPr>
              <a:t>? </a:t>
            </a:r>
            <a:endParaRPr lang="en-US"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1400" dirty="0">
              <a:cs typeface="Arial" panose="020B0604020202020204" pitchFamily="34" charset="0"/>
            </a:endParaRPr>
          </a:p>
          <a:p>
            <a:pPr marL="342900" indent="-342900">
              <a:buFont typeface="Arial" panose="020B0604020202020204" pitchFamily="34" charset="0"/>
              <a:buChar char="•"/>
            </a:pPr>
            <a:r>
              <a:rPr lang="en-US" dirty="0">
                <a:cs typeface="Arial" panose="020B0604020202020204" pitchFamily="34" charset="0"/>
              </a:rPr>
              <a:t>Were the </a:t>
            </a:r>
            <a:r>
              <a:rPr lang="en-US" dirty="0">
                <a:solidFill>
                  <a:srgbClr val="FFC000"/>
                </a:solidFill>
                <a:cs typeface="Arial" panose="020B0604020202020204" pitchFamily="34" charset="0"/>
              </a:rPr>
              <a:t>percentage caps </a:t>
            </a:r>
            <a:r>
              <a:rPr lang="en-US" dirty="0">
                <a:cs typeface="Arial" panose="020B0604020202020204" pitchFamily="34" charset="0"/>
              </a:rPr>
              <a:t>met in each report for administration</a:t>
            </a:r>
            <a:r>
              <a:rPr lang="en-US" dirty="0" smtClean="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cs typeface="Arial" panose="020B0604020202020204" pitchFamily="34" charset="0"/>
              </a:rPr>
              <a:t>Are all the costs allocated for </a:t>
            </a:r>
            <a:r>
              <a:rPr lang="en-US" dirty="0">
                <a:solidFill>
                  <a:srgbClr val="FFC000"/>
                </a:solidFill>
                <a:cs typeface="Arial" panose="020B0604020202020204" pitchFamily="34" charset="0"/>
              </a:rPr>
              <a:t>Maintenance of Effort (MOE)</a:t>
            </a:r>
            <a:r>
              <a:rPr lang="en-US" dirty="0">
                <a:cs typeface="Arial" panose="020B0604020202020204" pitchFamily="34" charset="0"/>
              </a:rPr>
              <a:t> </a:t>
            </a:r>
            <a:r>
              <a:rPr lang="en-US" dirty="0" smtClean="0">
                <a:cs typeface="Arial" panose="020B0604020202020204" pitchFamily="34" charset="0"/>
              </a:rPr>
              <a:t>verifiable </a:t>
            </a:r>
            <a:r>
              <a:rPr lang="en-US" dirty="0">
                <a:cs typeface="Arial" panose="020B0604020202020204" pitchFamily="34" charset="0"/>
              </a:rPr>
              <a:t>from the grantee’s records</a:t>
            </a:r>
            <a:r>
              <a:rPr lang="en-US" dirty="0">
                <a:latin typeface="Arial" panose="020B0604020202020204" pitchFamily="34" charset="0"/>
                <a:cs typeface="Arial" panose="020B0604020202020204" pitchFamily="34" charset="0"/>
              </a:rPr>
              <a:t>? </a:t>
            </a:r>
            <a:r>
              <a:rPr lang="en-US" dirty="0">
                <a:solidFill>
                  <a:srgbClr val="FFC000"/>
                </a:solidFill>
                <a:cs typeface="Arial" panose="020B0604020202020204" pitchFamily="34" charset="0"/>
              </a:rPr>
              <a:t>Necessary and reasonable </a:t>
            </a:r>
            <a:r>
              <a:rPr lang="en-US" dirty="0">
                <a:cs typeface="Arial" panose="020B0604020202020204" pitchFamily="34" charset="0"/>
              </a:rPr>
              <a:t>for the </a:t>
            </a:r>
            <a:r>
              <a:rPr lang="en-US" dirty="0" smtClean="0">
                <a:cs typeface="Arial" panose="020B0604020202020204" pitchFamily="34" charset="0"/>
              </a:rPr>
              <a:t>accomplishment </a:t>
            </a:r>
            <a:r>
              <a:rPr lang="en-US" dirty="0">
                <a:cs typeface="Arial" panose="020B0604020202020204" pitchFamily="34" charset="0"/>
              </a:rPr>
              <a:t>of the program’s objectives</a:t>
            </a:r>
            <a:r>
              <a:rPr lang="en-US" dirty="0">
                <a:latin typeface="Arial" panose="020B0604020202020204" pitchFamily="34" charset="0"/>
                <a:cs typeface="Arial" panose="020B0604020202020204" pitchFamily="34" charset="0"/>
              </a:rPr>
              <a:t>?</a:t>
            </a:r>
            <a:endParaRPr lang="en-US"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cs typeface="Arial" panose="020B0604020202020204" pitchFamily="34" charset="0"/>
              </a:rPr>
              <a:t>How much </a:t>
            </a:r>
            <a:r>
              <a:rPr lang="en-US" dirty="0">
                <a:solidFill>
                  <a:srgbClr val="FFC000"/>
                </a:solidFill>
                <a:cs typeface="Arial" panose="020B0604020202020204" pitchFamily="34" charset="0"/>
              </a:rPr>
              <a:t>program income </a:t>
            </a:r>
            <a:r>
              <a:rPr lang="en-US" dirty="0">
                <a:cs typeface="Arial" panose="020B0604020202020204" pitchFamily="34" charset="0"/>
              </a:rPr>
              <a:t>is being reported and how is it being spent</a:t>
            </a:r>
            <a:r>
              <a:rPr lang="en-US" dirty="0">
                <a:latin typeface="Arial" panose="020B0604020202020204" pitchFamily="34" charset="0"/>
                <a:cs typeface="Arial" panose="020B0604020202020204" pitchFamily="34" charset="0"/>
              </a:rPr>
              <a:t>? </a:t>
            </a:r>
            <a:endParaRPr lang="en-US"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cs typeface="Arial" panose="020B0604020202020204" pitchFamily="34" charset="0"/>
              </a:rPr>
              <a:t>Are all </a:t>
            </a:r>
            <a:r>
              <a:rPr lang="en-US" dirty="0">
                <a:solidFill>
                  <a:srgbClr val="FFC000"/>
                </a:solidFill>
                <a:cs typeface="Arial" panose="020B0604020202020204" pitchFamily="34" charset="0"/>
              </a:rPr>
              <a:t>administrative costs</a:t>
            </a:r>
            <a:r>
              <a:rPr lang="en-US" dirty="0">
                <a:cs typeface="Arial" panose="020B0604020202020204" pitchFamily="34" charset="0"/>
              </a:rPr>
              <a:t> necessary, reasonable, and allocable</a:t>
            </a:r>
            <a:r>
              <a:rPr lang="en-US" dirty="0">
                <a:latin typeface="Arial" panose="020B0604020202020204" pitchFamily="34" charset="0"/>
                <a:cs typeface="Arial" panose="020B0604020202020204" pitchFamily="34" charset="0"/>
              </a:rPr>
              <a:t>? </a:t>
            </a:r>
            <a:endParaRPr lang="en-US"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400" dirty="0" smtClean="0"/>
          </a:p>
          <a:p>
            <a:endParaRPr lang="en-US" sz="1000" dirty="0" smtClean="0"/>
          </a:p>
          <a:p>
            <a:endParaRPr lang="en-US" sz="2400" dirty="0"/>
          </a:p>
          <a:p>
            <a:endParaRPr lang="en-US" sz="2400" dirty="0" smtClean="0"/>
          </a:p>
        </p:txBody>
      </p:sp>
      <p:sp>
        <p:nvSpPr>
          <p:cNvPr id="12" name="Rectangle 11"/>
          <p:cNvSpPr/>
          <p:nvPr/>
        </p:nvSpPr>
        <p:spPr>
          <a:xfrm>
            <a:off x="415768" y="1675715"/>
            <a:ext cx="769441" cy="4663509"/>
          </a:xfrm>
          <a:prstGeom prst="rect">
            <a:avLst/>
          </a:prstGeom>
          <a:solidFill>
            <a:srgbClr val="FFC000"/>
          </a:solidFill>
          <a:effectLst>
            <a:reflection blurRad="6350" stA="50000" endA="300" endPos="55500" dist="50800" dir="5400000" sy="-100000" algn="bl" rotWithShape="0"/>
          </a:effectLst>
        </p:spPr>
        <p:txBody>
          <a:bodyPr vert="vert270" wrap="square">
            <a:spAutoFit/>
          </a:bodyPr>
          <a:lstStyle/>
          <a:p>
            <a:r>
              <a:rPr lang="en-US" b="1" dirty="0" smtClean="0">
                <a:solidFill>
                  <a:schemeClr val="bg1"/>
                </a:solidFill>
              </a:rPr>
              <a:t>2018-2019 INDIANA Grant </a:t>
            </a:r>
            <a:r>
              <a:rPr lang="en-US" dirty="0">
                <a:solidFill>
                  <a:schemeClr val="bg1"/>
                </a:solidFill>
              </a:rPr>
              <a:t/>
            </a:r>
            <a:br>
              <a:rPr lang="en-US" dirty="0">
                <a:solidFill>
                  <a:schemeClr val="bg1"/>
                </a:solidFill>
              </a:rPr>
            </a:br>
            <a:r>
              <a:rPr lang="en-US" sz="2000" dirty="0">
                <a:solidFill>
                  <a:schemeClr val="bg1"/>
                </a:solidFill>
                <a:latin typeface="Segoe Print" panose="02000600000000000000" pitchFamily="2" charset="0"/>
              </a:rPr>
              <a:t>Program </a:t>
            </a:r>
            <a:r>
              <a:rPr lang="en-US" sz="2000" dirty="0" smtClean="0">
                <a:solidFill>
                  <a:schemeClr val="bg1"/>
                </a:solidFill>
                <a:latin typeface="Segoe Print" panose="02000600000000000000" pitchFamily="2" charset="0"/>
              </a:rPr>
              <a:t>Quality Review Examples</a:t>
            </a:r>
            <a:endParaRPr lang="en-US" sz="2000" dirty="0">
              <a:solidFill>
                <a:schemeClr val="bg1"/>
              </a:solidFill>
              <a:latin typeface="Segoe Print" panose="02000600000000000000" pitchFamily="2" charset="0"/>
            </a:endParaRPr>
          </a:p>
        </p:txBody>
      </p:sp>
    </p:spTree>
    <p:extLst>
      <p:ext uri="{BB962C8B-B14F-4D97-AF65-F5344CB8AC3E}">
        <p14:creationId xmlns:p14="http://schemas.microsoft.com/office/powerpoint/2010/main" val="311612709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7" name="TextBox 6"/>
          <p:cNvSpPr txBox="1"/>
          <p:nvPr/>
        </p:nvSpPr>
        <p:spPr>
          <a:xfrm>
            <a:off x="1455110" y="2191600"/>
            <a:ext cx="10385915" cy="6586418"/>
          </a:xfrm>
          <a:prstGeom prst="rect">
            <a:avLst/>
          </a:prstGeom>
          <a:noFill/>
        </p:spPr>
        <p:txBody>
          <a:bodyPr wrap="square" rtlCol="0">
            <a:spAutoFit/>
          </a:bodyPr>
          <a:lstStyle/>
          <a:p>
            <a:r>
              <a:rPr lang="en-US" sz="3000" dirty="0" smtClean="0">
                <a:solidFill>
                  <a:srgbClr val="FFC000"/>
                </a:solidFill>
              </a:rPr>
              <a:t>Indiana Adult Education Program Quality Review </a:t>
            </a:r>
          </a:p>
          <a:p>
            <a:endParaRPr lang="en-US" sz="1400" dirty="0" smtClean="0"/>
          </a:p>
          <a:p>
            <a:r>
              <a:rPr lang="en-US" sz="2400" dirty="0" smtClean="0"/>
              <a:t>Section </a:t>
            </a:r>
            <a:r>
              <a:rPr lang="en-US" sz="2400" dirty="0"/>
              <a:t>II – </a:t>
            </a:r>
            <a:r>
              <a:rPr lang="en-US" sz="2400" dirty="0" smtClean="0"/>
              <a:t>Fiscal</a:t>
            </a:r>
          </a:p>
          <a:p>
            <a:endParaRPr lang="en-US" sz="1000" dirty="0" smtClean="0"/>
          </a:p>
          <a:p>
            <a:pPr marL="342900" indent="-342900">
              <a:buFont typeface="Arial" panose="020B0604020202020204" pitchFamily="34" charset="0"/>
              <a:buChar char="•"/>
            </a:pPr>
            <a:r>
              <a:rPr lang="en-US" dirty="0" smtClean="0"/>
              <a:t>Is the grantee reporting One Stop </a:t>
            </a:r>
            <a:r>
              <a:rPr lang="en-US" dirty="0" smtClean="0">
                <a:solidFill>
                  <a:srgbClr val="FFC000"/>
                </a:solidFill>
              </a:rPr>
              <a:t>infrastructure costs</a:t>
            </a:r>
            <a:r>
              <a:rPr lang="en-US" dirty="0" smtClean="0">
                <a:solidFill>
                  <a:srgbClr val="FFC000"/>
                </a:solidFill>
                <a:latin typeface="Arial" panose="020B0604020202020204" pitchFamily="34" charset="0"/>
                <a:cs typeface="Arial" panose="020B0604020202020204" pitchFamily="34" charset="0"/>
              </a:rPr>
              <a:t>?</a:t>
            </a:r>
            <a:r>
              <a:rPr lang="en-US" dirty="0" smtClean="0"/>
              <a:t> Has the grantee used administrative funds to support infrastructure</a:t>
            </a:r>
            <a:r>
              <a:rPr lang="en-US" dirty="0" smtClean="0">
                <a:latin typeface="Arial" panose="020B0604020202020204" pitchFamily="34" charset="0"/>
                <a:cs typeface="Arial" panose="020B0604020202020204" pitchFamily="34" charset="0"/>
              </a:rPr>
              <a:t>?</a:t>
            </a:r>
            <a:r>
              <a:rPr lang="en-US" dirty="0" smtClean="0"/>
              <a:t> </a:t>
            </a:r>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r>
              <a:rPr lang="en-US" dirty="0" smtClean="0"/>
              <a:t> Does the grantee demonstrate that it documents section 243 </a:t>
            </a:r>
            <a:r>
              <a:rPr lang="en-US" dirty="0" smtClean="0">
                <a:solidFill>
                  <a:srgbClr val="FFC000"/>
                </a:solidFill>
              </a:rPr>
              <a:t>Integrated English Literacy and Civic Education </a:t>
            </a:r>
            <a:r>
              <a:rPr lang="en-US" dirty="0" smtClean="0"/>
              <a:t>(IELCE) activities and funds as separate from the basic grant award</a:t>
            </a:r>
            <a:r>
              <a:rPr lang="en-US" dirty="0" smtClean="0">
                <a:latin typeface="Arial" panose="020B0604020202020204" pitchFamily="34" charset="0"/>
                <a:cs typeface="Arial" panose="020B0604020202020204" pitchFamily="34" charset="0"/>
              </a:rPr>
              <a:t>?</a:t>
            </a:r>
          </a:p>
          <a:p>
            <a:endParaRPr lang="en-US" dirty="0" smtClean="0"/>
          </a:p>
          <a:p>
            <a:pPr marL="342900" indent="-342900">
              <a:buFont typeface="Arial" panose="020B0604020202020204" pitchFamily="34" charset="0"/>
              <a:buChar char="•"/>
            </a:pPr>
            <a:r>
              <a:rPr lang="en-US" dirty="0" smtClean="0"/>
              <a:t>Is the</a:t>
            </a:r>
            <a:r>
              <a:rPr lang="en-US" dirty="0" smtClean="0">
                <a:solidFill>
                  <a:srgbClr val="FFC000"/>
                </a:solidFill>
              </a:rPr>
              <a:t> staffing </a:t>
            </a:r>
            <a:r>
              <a:rPr lang="en-US" dirty="0" smtClean="0"/>
              <a:t>adequate for the grantee’s current adult education responsibilities</a:t>
            </a:r>
            <a:r>
              <a:rPr lang="en-US" dirty="0" smtClean="0">
                <a:latin typeface="Arial" panose="020B0604020202020204" pitchFamily="34" charset="0"/>
                <a:cs typeface="Arial" panose="020B0604020202020204" pitchFamily="34" charset="0"/>
              </a:rPr>
              <a:t>? </a:t>
            </a:r>
            <a:endParaRPr lang="en-US" dirty="0" smtClean="0">
              <a:cs typeface="Arial" panose="020B0604020202020204" pitchFamily="34" charset="0"/>
            </a:endParaRPr>
          </a:p>
          <a:p>
            <a:pPr marL="342900" indent="-34290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smtClean="0">
                <a:cs typeface="Arial" panose="020B0604020202020204" pitchFamily="34" charset="0"/>
              </a:rPr>
              <a:t>Can the grantee provide evidence that staff keep </a:t>
            </a:r>
            <a:r>
              <a:rPr lang="en-US" dirty="0" smtClean="0">
                <a:solidFill>
                  <a:srgbClr val="FFC000"/>
                </a:solidFill>
                <a:cs typeface="Arial" panose="020B0604020202020204" pitchFamily="34" charset="0"/>
              </a:rPr>
              <a:t>time and effort charts </a:t>
            </a:r>
            <a:r>
              <a:rPr lang="en-US" dirty="0" smtClean="0">
                <a:cs typeface="Arial" panose="020B0604020202020204" pitchFamily="34" charset="0"/>
              </a:rPr>
              <a:t>to document allowable adult education activities</a:t>
            </a:r>
            <a:r>
              <a:rPr lang="en-US" dirty="0" smtClean="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1400" dirty="0">
              <a:cs typeface="Arial" panose="020B0604020202020204" pitchFamily="34" charset="0"/>
            </a:endParaRPr>
          </a:p>
          <a:p>
            <a:pPr marL="342900" indent="-342900">
              <a:buFont typeface="Arial" panose="020B0604020202020204" pitchFamily="34" charset="0"/>
              <a:buChar char="•"/>
            </a:pPr>
            <a:endParaRPr lang="en-US" dirty="0" smtClean="0">
              <a:cs typeface="Arial" panose="020B0604020202020204" pitchFamily="34" charset="0"/>
            </a:endParaRPr>
          </a:p>
          <a:p>
            <a:endParaRPr lang="en-US" sz="2400" dirty="0" smtClean="0"/>
          </a:p>
          <a:p>
            <a:endParaRPr lang="en-US" sz="1000" dirty="0" smtClean="0"/>
          </a:p>
          <a:p>
            <a:endParaRPr lang="en-US" sz="2400" dirty="0"/>
          </a:p>
          <a:p>
            <a:endParaRPr lang="en-US" sz="2400" dirty="0" smtClean="0"/>
          </a:p>
        </p:txBody>
      </p:sp>
      <p:sp>
        <p:nvSpPr>
          <p:cNvPr id="12" name="Rectangle 11"/>
          <p:cNvSpPr/>
          <p:nvPr/>
        </p:nvSpPr>
        <p:spPr>
          <a:xfrm>
            <a:off x="415768" y="1675715"/>
            <a:ext cx="769441" cy="4663509"/>
          </a:xfrm>
          <a:prstGeom prst="rect">
            <a:avLst/>
          </a:prstGeom>
          <a:solidFill>
            <a:srgbClr val="FFC000"/>
          </a:solidFill>
          <a:effectLst>
            <a:reflection blurRad="6350" stA="50000" endA="300" endPos="55500" dist="50800" dir="5400000" sy="-100000" algn="bl" rotWithShape="0"/>
          </a:effectLst>
        </p:spPr>
        <p:txBody>
          <a:bodyPr vert="vert270" wrap="square">
            <a:spAutoFit/>
          </a:bodyPr>
          <a:lstStyle/>
          <a:p>
            <a:r>
              <a:rPr lang="en-US" b="1" dirty="0" smtClean="0">
                <a:solidFill>
                  <a:schemeClr val="bg1"/>
                </a:solidFill>
              </a:rPr>
              <a:t>2018-2019 INDIANA Grant </a:t>
            </a:r>
            <a:r>
              <a:rPr lang="en-US" dirty="0">
                <a:solidFill>
                  <a:schemeClr val="bg1"/>
                </a:solidFill>
              </a:rPr>
              <a:t/>
            </a:r>
            <a:br>
              <a:rPr lang="en-US" dirty="0">
                <a:solidFill>
                  <a:schemeClr val="bg1"/>
                </a:solidFill>
              </a:rPr>
            </a:br>
            <a:r>
              <a:rPr lang="en-US" sz="2000" dirty="0">
                <a:solidFill>
                  <a:schemeClr val="bg1"/>
                </a:solidFill>
                <a:latin typeface="Segoe Print" panose="02000600000000000000" pitchFamily="2" charset="0"/>
              </a:rPr>
              <a:t>Program </a:t>
            </a:r>
            <a:r>
              <a:rPr lang="en-US" sz="2000" dirty="0" smtClean="0">
                <a:solidFill>
                  <a:schemeClr val="bg1"/>
                </a:solidFill>
                <a:latin typeface="Segoe Print" panose="02000600000000000000" pitchFamily="2" charset="0"/>
              </a:rPr>
              <a:t>Quality Review Examples</a:t>
            </a:r>
            <a:endParaRPr lang="en-US" sz="2000" dirty="0">
              <a:solidFill>
                <a:schemeClr val="bg1"/>
              </a:solidFill>
              <a:latin typeface="Segoe Print" panose="02000600000000000000" pitchFamily="2" charset="0"/>
            </a:endParaRPr>
          </a:p>
        </p:txBody>
      </p:sp>
    </p:spTree>
    <p:extLst>
      <p:ext uri="{BB962C8B-B14F-4D97-AF65-F5344CB8AC3E}">
        <p14:creationId xmlns:p14="http://schemas.microsoft.com/office/powerpoint/2010/main" val="428328042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7" name="TextBox 6"/>
          <p:cNvSpPr txBox="1"/>
          <p:nvPr/>
        </p:nvSpPr>
        <p:spPr>
          <a:xfrm>
            <a:off x="1538237" y="2322229"/>
            <a:ext cx="10217344" cy="4901342"/>
          </a:xfrm>
          <a:prstGeom prst="rect">
            <a:avLst/>
          </a:prstGeom>
          <a:noFill/>
        </p:spPr>
        <p:txBody>
          <a:bodyPr wrap="square" rtlCol="0">
            <a:spAutoFit/>
          </a:bodyPr>
          <a:lstStyle/>
          <a:p>
            <a:r>
              <a:rPr lang="en-US" sz="3000" dirty="0" smtClean="0">
                <a:solidFill>
                  <a:srgbClr val="FFC000"/>
                </a:solidFill>
              </a:rPr>
              <a:t>Indiana Adult Education Program Quality Review </a:t>
            </a:r>
          </a:p>
          <a:p>
            <a:endParaRPr lang="en-US" sz="1050" dirty="0">
              <a:solidFill>
                <a:srgbClr val="FFC000"/>
              </a:solidFill>
            </a:endParaRPr>
          </a:p>
          <a:p>
            <a:r>
              <a:rPr lang="en-US" sz="2400" dirty="0"/>
              <a:t>Section </a:t>
            </a:r>
            <a:r>
              <a:rPr lang="en-US" sz="2400" dirty="0" smtClean="0"/>
              <a:t>III </a:t>
            </a:r>
            <a:r>
              <a:rPr lang="en-US" sz="2400" dirty="0"/>
              <a:t>– </a:t>
            </a:r>
            <a:r>
              <a:rPr lang="en-US" sz="2400" dirty="0" smtClean="0"/>
              <a:t>Local Leadership (Professional Development)</a:t>
            </a:r>
          </a:p>
          <a:p>
            <a:endParaRPr lang="en-US" sz="1400" dirty="0"/>
          </a:p>
          <a:p>
            <a:pPr marL="342900" indent="-342900">
              <a:buFont typeface="Arial" panose="020B0604020202020204" pitchFamily="34" charset="0"/>
              <a:buChar char="•"/>
            </a:pPr>
            <a:r>
              <a:rPr lang="en-US" dirty="0"/>
              <a:t>How does the grantee </a:t>
            </a:r>
            <a:r>
              <a:rPr lang="en-US" dirty="0">
                <a:solidFill>
                  <a:srgbClr val="FFC000"/>
                </a:solidFill>
              </a:rPr>
              <a:t>deliver professional development </a:t>
            </a:r>
            <a:r>
              <a:rPr lang="en-US" dirty="0"/>
              <a:t>activities to staff</a:t>
            </a:r>
            <a:r>
              <a:rPr lang="en-US" dirty="0">
                <a:latin typeface="Arial" panose="020B0604020202020204" pitchFamily="34" charset="0"/>
                <a:cs typeface="Arial" panose="020B0604020202020204" pitchFamily="34" charset="0"/>
              </a:rPr>
              <a:t>?</a:t>
            </a:r>
            <a:r>
              <a:rPr lang="en-US" dirty="0"/>
              <a:t> What process does the grantee use to ensure that professional development activities are widely accessed by instructors and program managers</a:t>
            </a:r>
            <a:r>
              <a:rPr lang="en-US" dirty="0">
                <a:latin typeface="Arial" panose="020B0604020202020204" pitchFamily="34" charset="0"/>
                <a:cs typeface="Arial" panose="020B0604020202020204" pitchFamily="34" charset="0"/>
              </a:rPr>
              <a:t>?</a:t>
            </a:r>
            <a:r>
              <a:rPr lang="en-US" dirty="0"/>
              <a:t> Does the grantee track participation in professional development activities</a:t>
            </a:r>
            <a:r>
              <a:rPr lang="en-US" dirty="0">
                <a:latin typeface="Arial" panose="020B0604020202020204" pitchFamily="34" charset="0"/>
                <a:cs typeface="Arial" panose="020B0604020202020204" pitchFamily="34" charset="0"/>
              </a:rPr>
              <a:t>?</a:t>
            </a:r>
            <a:r>
              <a:rPr lang="en-US" dirty="0"/>
              <a:t> </a:t>
            </a:r>
            <a:endParaRPr lang="en-US" dirty="0" smtClean="0"/>
          </a:p>
          <a:p>
            <a:pPr marL="342900" indent="-342900">
              <a:buFont typeface="Arial" panose="020B0604020202020204" pitchFamily="34" charset="0"/>
              <a:buChar char="•"/>
            </a:pPr>
            <a:endParaRPr lang="en-US" sz="1400" dirty="0"/>
          </a:p>
          <a:p>
            <a:pPr marL="342900" indent="-342900">
              <a:buFont typeface="Arial" panose="020B0604020202020204" pitchFamily="34" charset="0"/>
              <a:buChar char="•"/>
            </a:pPr>
            <a:r>
              <a:rPr lang="en-US" dirty="0" smtClean="0"/>
              <a:t>How </a:t>
            </a:r>
            <a:r>
              <a:rPr lang="en-US" dirty="0"/>
              <a:t>is the grantee expending funds to </a:t>
            </a:r>
            <a:r>
              <a:rPr lang="en-US" dirty="0">
                <a:solidFill>
                  <a:srgbClr val="FFC000"/>
                </a:solidFill>
              </a:rPr>
              <a:t>monitor</a:t>
            </a:r>
            <a:r>
              <a:rPr lang="en-US" dirty="0"/>
              <a:t> </a:t>
            </a:r>
            <a:r>
              <a:rPr lang="en-US" u="sng" dirty="0"/>
              <a:t>and</a:t>
            </a:r>
            <a:r>
              <a:rPr lang="en-US" dirty="0"/>
              <a:t> </a:t>
            </a:r>
            <a:r>
              <a:rPr lang="en-US" dirty="0">
                <a:solidFill>
                  <a:srgbClr val="FFC000"/>
                </a:solidFill>
              </a:rPr>
              <a:t>evaluate</a:t>
            </a:r>
            <a:r>
              <a:rPr lang="en-US" dirty="0"/>
              <a:t> activities and disseminate information about promising practices</a:t>
            </a:r>
            <a:r>
              <a:rPr lang="en-US" dirty="0">
                <a:latin typeface="Arial" panose="020B0604020202020204" pitchFamily="34" charset="0"/>
                <a:cs typeface="Arial" panose="020B0604020202020204" pitchFamily="34" charset="0"/>
              </a:rPr>
              <a:t>?</a:t>
            </a:r>
            <a:r>
              <a:rPr lang="en-US" dirty="0"/>
              <a:t> </a:t>
            </a:r>
            <a:endParaRPr lang="en-US" dirty="0" smtClean="0"/>
          </a:p>
          <a:p>
            <a:pPr marL="342900" indent="-342900">
              <a:buFont typeface="Arial" panose="020B0604020202020204" pitchFamily="34" charset="0"/>
              <a:buChar char="•"/>
            </a:pPr>
            <a:endParaRPr lang="en-US" sz="1400" dirty="0"/>
          </a:p>
          <a:p>
            <a:pPr marL="342900" indent="-342900">
              <a:buFont typeface="Arial" panose="020B0604020202020204" pitchFamily="34" charset="0"/>
              <a:buChar char="•"/>
            </a:pPr>
            <a:r>
              <a:rPr lang="en-US" dirty="0"/>
              <a:t>Does the grantee have a process in place for using the professional development evaluation data for </a:t>
            </a:r>
            <a:r>
              <a:rPr lang="en-US" dirty="0">
                <a:solidFill>
                  <a:srgbClr val="FFC000"/>
                </a:solidFill>
              </a:rPr>
              <a:t>continuous improvement</a:t>
            </a:r>
            <a:r>
              <a:rPr lang="en-US" dirty="0">
                <a:solidFill>
                  <a:srgbClr val="FFC000"/>
                </a:solidFill>
                <a:latin typeface="Arial" panose="020B0604020202020204" pitchFamily="34" charset="0"/>
                <a:cs typeface="Arial" panose="020B0604020202020204" pitchFamily="34" charset="0"/>
              </a:rPr>
              <a:t>?</a:t>
            </a:r>
            <a:r>
              <a:rPr lang="en-US" dirty="0"/>
              <a:t> If no, why not</a:t>
            </a:r>
            <a:r>
              <a:rPr lang="en-US" dirty="0">
                <a:latin typeface="Arial" panose="020B0604020202020204" pitchFamily="34" charset="0"/>
                <a:cs typeface="Arial" panose="020B0604020202020204" pitchFamily="34" charset="0"/>
              </a:rPr>
              <a:t>? </a:t>
            </a:r>
          </a:p>
          <a:p>
            <a:endParaRPr lang="en-US" sz="1000" dirty="0" smtClean="0"/>
          </a:p>
          <a:p>
            <a:endParaRPr lang="en-US" sz="2400" dirty="0"/>
          </a:p>
          <a:p>
            <a:endParaRPr lang="en-US" sz="2400" dirty="0" smtClean="0"/>
          </a:p>
        </p:txBody>
      </p:sp>
      <p:sp>
        <p:nvSpPr>
          <p:cNvPr id="12" name="Rectangle 11"/>
          <p:cNvSpPr/>
          <p:nvPr/>
        </p:nvSpPr>
        <p:spPr>
          <a:xfrm>
            <a:off x="415768" y="1675715"/>
            <a:ext cx="769441" cy="4663509"/>
          </a:xfrm>
          <a:prstGeom prst="rect">
            <a:avLst/>
          </a:prstGeom>
          <a:solidFill>
            <a:srgbClr val="FFC000"/>
          </a:solidFill>
          <a:effectLst>
            <a:reflection blurRad="6350" stA="50000" endA="300" endPos="55500" dist="50800" dir="5400000" sy="-100000" algn="bl" rotWithShape="0"/>
          </a:effectLst>
        </p:spPr>
        <p:txBody>
          <a:bodyPr vert="vert270" wrap="square">
            <a:spAutoFit/>
          </a:bodyPr>
          <a:lstStyle/>
          <a:p>
            <a:r>
              <a:rPr lang="en-US" b="1" dirty="0" smtClean="0">
                <a:solidFill>
                  <a:schemeClr val="bg1"/>
                </a:solidFill>
              </a:rPr>
              <a:t>2018-2019 INDIANA Grant </a:t>
            </a:r>
            <a:r>
              <a:rPr lang="en-US" dirty="0">
                <a:solidFill>
                  <a:schemeClr val="bg1"/>
                </a:solidFill>
              </a:rPr>
              <a:t/>
            </a:r>
            <a:br>
              <a:rPr lang="en-US" dirty="0">
                <a:solidFill>
                  <a:schemeClr val="bg1"/>
                </a:solidFill>
              </a:rPr>
            </a:br>
            <a:r>
              <a:rPr lang="en-US" sz="2000" dirty="0">
                <a:solidFill>
                  <a:schemeClr val="bg1"/>
                </a:solidFill>
                <a:latin typeface="Segoe Print" panose="02000600000000000000" pitchFamily="2" charset="0"/>
              </a:rPr>
              <a:t>Program </a:t>
            </a:r>
            <a:r>
              <a:rPr lang="en-US" sz="2000" dirty="0" smtClean="0">
                <a:solidFill>
                  <a:schemeClr val="bg1"/>
                </a:solidFill>
                <a:latin typeface="Segoe Print" panose="02000600000000000000" pitchFamily="2" charset="0"/>
              </a:rPr>
              <a:t>Quality Review Examples</a:t>
            </a:r>
            <a:endParaRPr lang="en-US" sz="2000" dirty="0">
              <a:solidFill>
                <a:schemeClr val="bg1"/>
              </a:solidFill>
              <a:latin typeface="Segoe Print" panose="02000600000000000000" pitchFamily="2" charset="0"/>
            </a:endParaRPr>
          </a:p>
        </p:txBody>
      </p:sp>
    </p:spTree>
    <p:extLst>
      <p:ext uri="{BB962C8B-B14F-4D97-AF65-F5344CB8AC3E}">
        <p14:creationId xmlns:p14="http://schemas.microsoft.com/office/powerpoint/2010/main" val="104511155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7" name="TextBox 6"/>
          <p:cNvSpPr txBox="1"/>
          <p:nvPr/>
        </p:nvSpPr>
        <p:spPr>
          <a:xfrm>
            <a:off x="1621364" y="2322172"/>
            <a:ext cx="10385915" cy="3731791"/>
          </a:xfrm>
          <a:prstGeom prst="rect">
            <a:avLst/>
          </a:prstGeom>
          <a:noFill/>
        </p:spPr>
        <p:txBody>
          <a:bodyPr wrap="square" rtlCol="0">
            <a:spAutoFit/>
          </a:bodyPr>
          <a:lstStyle/>
          <a:p>
            <a:r>
              <a:rPr lang="en-US" sz="3000" dirty="0" smtClean="0">
                <a:solidFill>
                  <a:srgbClr val="FFC000"/>
                </a:solidFill>
              </a:rPr>
              <a:t>Indiana Adult Education Program Quality Review </a:t>
            </a:r>
          </a:p>
          <a:p>
            <a:endParaRPr lang="en-US" sz="1050" dirty="0">
              <a:solidFill>
                <a:srgbClr val="FFC000"/>
              </a:solidFill>
            </a:endParaRPr>
          </a:p>
          <a:p>
            <a:r>
              <a:rPr lang="en-US" sz="2400" dirty="0"/>
              <a:t>Section </a:t>
            </a:r>
            <a:r>
              <a:rPr lang="en-US" sz="2400" dirty="0" smtClean="0"/>
              <a:t>IV </a:t>
            </a:r>
            <a:r>
              <a:rPr lang="en-US" sz="2400" dirty="0"/>
              <a:t>– </a:t>
            </a:r>
            <a:r>
              <a:rPr lang="en-US" sz="2400" dirty="0" smtClean="0"/>
              <a:t>Monitoring</a:t>
            </a:r>
          </a:p>
          <a:p>
            <a:endParaRPr lang="en-US" sz="1400" dirty="0"/>
          </a:p>
          <a:p>
            <a:pPr marL="171450" indent="-171450">
              <a:buFont typeface="Arial" panose="020B0604020202020204" pitchFamily="34" charset="0"/>
              <a:buChar char="•"/>
            </a:pPr>
            <a:r>
              <a:rPr lang="en-US" dirty="0"/>
              <a:t>Does the grantee have a process in place to </a:t>
            </a:r>
            <a:r>
              <a:rPr lang="en-US" dirty="0">
                <a:solidFill>
                  <a:srgbClr val="FFC000"/>
                </a:solidFill>
              </a:rPr>
              <a:t>monitor internally</a:t>
            </a:r>
            <a:r>
              <a:rPr lang="en-US" dirty="0">
                <a:solidFill>
                  <a:srgbClr val="FFC000"/>
                </a:solidFill>
                <a:latin typeface="Arial" panose="020B0604020202020204" pitchFamily="34" charset="0"/>
                <a:cs typeface="Arial" panose="020B0604020202020204" pitchFamily="34" charset="0"/>
              </a:rPr>
              <a:t>? </a:t>
            </a:r>
            <a:r>
              <a:rPr lang="en-US" dirty="0"/>
              <a:t>Does the grantee have a process in place to </a:t>
            </a:r>
            <a:r>
              <a:rPr lang="en-US" dirty="0">
                <a:solidFill>
                  <a:srgbClr val="FFC000"/>
                </a:solidFill>
              </a:rPr>
              <a:t>monitor subaward recipients</a:t>
            </a:r>
            <a:r>
              <a:rPr lang="en-US" dirty="0">
                <a:solidFill>
                  <a:srgbClr val="FFC000"/>
                </a:solidFill>
                <a:latin typeface="Arial" panose="020B0604020202020204" pitchFamily="34" charset="0"/>
                <a:cs typeface="Arial" panose="020B0604020202020204" pitchFamily="34" charset="0"/>
              </a:rPr>
              <a:t>? </a:t>
            </a:r>
            <a:endParaRPr lang="en-US" dirty="0" smtClean="0">
              <a:solidFill>
                <a:srgbClr val="FFC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sz="1400" dirty="0">
              <a:solidFill>
                <a:srgbClr val="FFC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smtClean="0">
                <a:cs typeface="Arial" panose="020B0604020202020204" pitchFamily="34" charset="0"/>
              </a:rPr>
              <a:t>Does the grantee conduct </a:t>
            </a:r>
            <a:r>
              <a:rPr lang="en-US" dirty="0">
                <a:solidFill>
                  <a:srgbClr val="FFC000"/>
                </a:solidFill>
                <a:cs typeface="Arial" panose="020B0604020202020204" pitchFamily="34" charset="0"/>
              </a:rPr>
              <a:t>onsite</a:t>
            </a:r>
            <a:r>
              <a:rPr lang="en-US" dirty="0">
                <a:cs typeface="Arial" panose="020B0604020202020204" pitchFamily="34" charset="0"/>
              </a:rPr>
              <a:t> monitoring</a:t>
            </a:r>
            <a:r>
              <a:rPr lang="en-US" dirty="0">
                <a:latin typeface="Arial" panose="020B0604020202020204" pitchFamily="34" charset="0"/>
                <a:cs typeface="Arial" panose="020B0604020202020204" pitchFamily="34" charset="0"/>
              </a:rPr>
              <a:t>?</a:t>
            </a:r>
            <a:r>
              <a:rPr lang="en-US" dirty="0">
                <a:cs typeface="Arial" panose="020B0604020202020204" pitchFamily="34" charset="0"/>
              </a:rPr>
              <a:t> Does the grantee have a standard monitoring protocol</a:t>
            </a:r>
            <a:r>
              <a:rPr lang="en-US" dirty="0">
                <a:latin typeface="Arial" panose="020B0604020202020204" pitchFamily="34" charset="0"/>
                <a:cs typeface="Arial" panose="020B0604020202020204" pitchFamily="34" charset="0"/>
              </a:rPr>
              <a:t>?</a:t>
            </a:r>
            <a:r>
              <a:rPr lang="en-US" dirty="0">
                <a:cs typeface="Arial" panose="020B0604020202020204" pitchFamily="34" charset="0"/>
              </a:rPr>
              <a:t> Does the grantee conduct </a:t>
            </a:r>
            <a:r>
              <a:rPr lang="en-US" dirty="0">
                <a:solidFill>
                  <a:srgbClr val="FFC000"/>
                </a:solidFill>
                <a:cs typeface="Arial" panose="020B0604020202020204" pitchFamily="34" charset="0"/>
              </a:rPr>
              <a:t>desktop </a:t>
            </a:r>
            <a:r>
              <a:rPr lang="en-US" dirty="0">
                <a:cs typeface="Arial" panose="020B0604020202020204" pitchFamily="34" charset="0"/>
              </a:rPr>
              <a:t>monitoring</a:t>
            </a:r>
            <a:r>
              <a:rPr lang="en-US" dirty="0">
                <a:latin typeface="Arial" panose="020B0604020202020204" pitchFamily="34" charset="0"/>
                <a:cs typeface="Arial" panose="020B0604020202020204" pitchFamily="34" charset="0"/>
              </a:rPr>
              <a:t>?</a:t>
            </a:r>
            <a:r>
              <a:rPr lang="en-US" dirty="0">
                <a:cs typeface="Arial" panose="020B0604020202020204" pitchFamily="34" charset="0"/>
              </a:rPr>
              <a:t> Who conducts the monitoring</a:t>
            </a:r>
            <a:r>
              <a:rPr lang="en-US" dirty="0">
                <a:latin typeface="Arial" panose="020B0604020202020204" pitchFamily="34" charset="0"/>
                <a:cs typeface="Arial" panose="020B0604020202020204" pitchFamily="34" charset="0"/>
              </a:rPr>
              <a:t>? </a:t>
            </a:r>
            <a:endParaRPr lang="en-US" dirty="0" smtClean="0">
              <a:latin typeface="Arial" panose="020B0604020202020204" pitchFamily="34" charset="0"/>
              <a:cs typeface="Arial" panose="020B0604020202020204" pitchFamily="34" charset="0"/>
            </a:endParaRPr>
          </a:p>
          <a:p>
            <a:endParaRPr lang="en-US" sz="1400" dirty="0" smtClean="0"/>
          </a:p>
          <a:p>
            <a:pPr marL="173736" indent="-173736">
              <a:buFont typeface="Arial" panose="020B0604020202020204" pitchFamily="34" charset="0"/>
              <a:buChar char="•"/>
            </a:pPr>
            <a:r>
              <a:rPr lang="en-US" dirty="0"/>
              <a:t>Does the grantee provide internal staff, including subaward recipients, with </a:t>
            </a:r>
            <a:r>
              <a:rPr lang="en-US" dirty="0">
                <a:solidFill>
                  <a:srgbClr val="FFC000"/>
                </a:solidFill>
              </a:rPr>
              <a:t>training</a:t>
            </a:r>
            <a:r>
              <a:rPr lang="en-US" dirty="0"/>
              <a:t> and </a:t>
            </a:r>
            <a:r>
              <a:rPr lang="en-US" dirty="0">
                <a:solidFill>
                  <a:srgbClr val="FFC000"/>
                </a:solidFill>
              </a:rPr>
              <a:t>technical assistance </a:t>
            </a:r>
            <a:r>
              <a:rPr lang="en-US" dirty="0"/>
              <a:t>on programmatic issues</a:t>
            </a:r>
            <a:r>
              <a:rPr lang="en-US" dirty="0">
                <a:latin typeface="Arial" panose="020B0604020202020204" pitchFamily="34" charset="0"/>
                <a:cs typeface="Arial" panose="020B0604020202020204" pitchFamily="34" charset="0"/>
              </a:rPr>
              <a:t>?</a:t>
            </a:r>
            <a:endParaRPr lang="en-US" dirty="0" smtClean="0">
              <a:latin typeface="Arial" panose="020B0604020202020204" pitchFamily="34" charset="0"/>
              <a:cs typeface="Arial" panose="020B0604020202020204" pitchFamily="34" charset="0"/>
            </a:endParaRPr>
          </a:p>
        </p:txBody>
      </p:sp>
      <p:sp>
        <p:nvSpPr>
          <p:cNvPr id="12" name="Rectangle 11"/>
          <p:cNvSpPr/>
          <p:nvPr/>
        </p:nvSpPr>
        <p:spPr>
          <a:xfrm>
            <a:off x="415768" y="1675715"/>
            <a:ext cx="769441" cy="4663509"/>
          </a:xfrm>
          <a:prstGeom prst="rect">
            <a:avLst/>
          </a:prstGeom>
          <a:solidFill>
            <a:srgbClr val="FFC000"/>
          </a:solidFill>
          <a:effectLst>
            <a:reflection blurRad="6350" stA="50000" endA="300" endPos="55500" dist="50800" dir="5400000" sy="-100000" algn="bl" rotWithShape="0"/>
          </a:effectLst>
        </p:spPr>
        <p:txBody>
          <a:bodyPr vert="vert270" wrap="square">
            <a:spAutoFit/>
          </a:bodyPr>
          <a:lstStyle/>
          <a:p>
            <a:r>
              <a:rPr lang="en-US" b="1" dirty="0" smtClean="0">
                <a:solidFill>
                  <a:schemeClr val="bg1"/>
                </a:solidFill>
              </a:rPr>
              <a:t>2018-2019 INDIANA Grant </a:t>
            </a:r>
            <a:r>
              <a:rPr lang="en-US" dirty="0">
                <a:solidFill>
                  <a:schemeClr val="bg1"/>
                </a:solidFill>
              </a:rPr>
              <a:t/>
            </a:r>
            <a:br>
              <a:rPr lang="en-US" dirty="0">
                <a:solidFill>
                  <a:schemeClr val="bg1"/>
                </a:solidFill>
              </a:rPr>
            </a:br>
            <a:r>
              <a:rPr lang="en-US" sz="2000" dirty="0">
                <a:solidFill>
                  <a:schemeClr val="bg1"/>
                </a:solidFill>
                <a:latin typeface="Segoe Print" panose="02000600000000000000" pitchFamily="2" charset="0"/>
              </a:rPr>
              <a:t>Program </a:t>
            </a:r>
            <a:r>
              <a:rPr lang="en-US" sz="2000" dirty="0" smtClean="0">
                <a:solidFill>
                  <a:schemeClr val="bg1"/>
                </a:solidFill>
                <a:latin typeface="Segoe Print" panose="02000600000000000000" pitchFamily="2" charset="0"/>
              </a:rPr>
              <a:t>Quality Review Examples</a:t>
            </a:r>
            <a:endParaRPr lang="en-US" sz="2000" dirty="0">
              <a:solidFill>
                <a:schemeClr val="bg1"/>
              </a:solidFill>
              <a:latin typeface="Segoe Print" panose="02000600000000000000" pitchFamily="2" charset="0"/>
            </a:endParaRPr>
          </a:p>
        </p:txBody>
      </p:sp>
    </p:spTree>
    <p:extLst>
      <p:ext uri="{BB962C8B-B14F-4D97-AF65-F5344CB8AC3E}">
        <p14:creationId xmlns:p14="http://schemas.microsoft.com/office/powerpoint/2010/main" val="194115795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7" name="TextBox 6"/>
          <p:cNvSpPr txBox="1"/>
          <p:nvPr/>
        </p:nvSpPr>
        <p:spPr>
          <a:xfrm>
            <a:off x="1621364" y="2423829"/>
            <a:ext cx="10385915" cy="4316566"/>
          </a:xfrm>
          <a:prstGeom prst="rect">
            <a:avLst/>
          </a:prstGeom>
          <a:noFill/>
        </p:spPr>
        <p:txBody>
          <a:bodyPr wrap="square" rtlCol="0">
            <a:spAutoFit/>
          </a:bodyPr>
          <a:lstStyle/>
          <a:p>
            <a:r>
              <a:rPr lang="en-US" sz="3000" dirty="0" smtClean="0">
                <a:solidFill>
                  <a:srgbClr val="FFC000"/>
                </a:solidFill>
              </a:rPr>
              <a:t>Indiana Adult Education Program Quality Review </a:t>
            </a:r>
          </a:p>
          <a:p>
            <a:endParaRPr lang="en-US" sz="1050" dirty="0">
              <a:solidFill>
                <a:srgbClr val="FFC000"/>
              </a:solidFill>
            </a:endParaRPr>
          </a:p>
          <a:p>
            <a:r>
              <a:rPr lang="en-US" sz="2400" dirty="0"/>
              <a:t>Section </a:t>
            </a:r>
            <a:r>
              <a:rPr lang="en-US" sz="2400" dirty="0" smtClean="0"/>
              <a:t>IV </a:t>
            </a:r>
            <a:r>
              <a:rPr lang="en-US" sz="2400" dirty="0"/>
              <a:t>– </a:t>
            </a:r>
            <a:r>
              <a:rPr lang="en-US" sz="2400" dirty="0" smtClean="0"/>
              <a:t>Monitoring</a:t>
            </a:r>
          </a:p>
          <a:p>
            <a:endParaRPr lang="en-US" sz="1400" dirty="0" smtClean="0"/>
          </a:p>
          <a:p>
            <a:pPr marL="342900" indent="-342900">
              <a:buFont typeface="Arial" panose="020B0604020202020204" pitchFamily="34" charset="0"/>
              <a:buChar char="•"/>
            </a:pPr>
            <a:r>
              <a:rPr lang="en-US" dirty="0"/>
              <a:t>Are there </a:t>
            </a:r>
            <a:r>
              <a:rPr lang="en-US" dirty="0">
                <a:solidFill>
                  <a:srgbClr val="FFC000"/>
                </a:solidFill>
              </a:rPr>
              <a:t>cooperative arrangements </a:t>
            </a:r>
            <a:r>
              <a:rPr lang="en-US" dirty="0"/>
              <a:t>that the grantee has with other agencies, institutions, or organizations for the delivery of adult education and literacy activities</a:t>
            </a:r>
            <a:r>
              <a:rPr lang="en-US" dirty="0">
                <a:latin typeface="Arial" panose="020B0604020202020204" pitchFamily="34" charset="0"/>
                <a:cs typeface="Arial" panose="020B0604020202020204" pitchFamily="34" charset="0"/>
              </a:rPr>
              <a:t>?</a:t>
            </a:r>
            <a:r>
              <a:rPr lang="en-US" dirty="0"/>
              <a:t> </a:t>
            </a:r>
            <a:endParaRPr lang="en-US" dirty="0" smtClean="0"/>
          </a:p>
          <a:p>
            <a:pPr marL="342900" indent="-342900">
              <a:buFont typeface="Arial" panose="020B0604020202020204" pitchFamily="34" charset="0"/>
              <a:buChar char="•"/>
            </a:pPr>
            <a:endParaRPr lang="en-US" sz="1400" dirty="0"/>
          </a:p>
          <a:p>
            <a:pPr marL="342900" indent="-342900">
              <a:buFont typeface="Arial" panose="020B0604020202020204" pitchFamily="34" charset="0"/>
              <a:buChar char="•"/>
            </a:pPr>
            <a:r>
              <a:rPr lang="en-US" dirty="0"/>
              <a:t>Are services in </a:t>
            </a:r>
            <a:r>
              <a:rPr lang="en-US" dirty="0">
                <a:solidFill>
                  <a:srgbClr val="FFC000"/>
                </a:solidFill>
              </a:rPr>
              <a:t>alignment </a:t>
            </a:r>
            <a:r>
              <a:rPr lang="en-US" dirty="0"/>
              <a:t>with the local workforce development plan, including how it will promote concurrent enrollment in programs and activities under Title I of WIOA, as appropriate</a:t>
            </a:r>
            <a:r>
              <a:rPr lang="en-US" dirty="0">
                <a:latin typeface="Arial" panose="020B0604020202020204" pitchFamily="34" charset="0"/>
                <a:cs typeface="Arial" panose="020B0604020202020204" pitchFamily="34" charset="0"/>
              </a:rPr>
              <a:t>?</a:t>
            </a:r>
            <a:r>
              <a:rPr lang="en-US" dirty="0"/>
              <a:t> </a:t>
            </a:r>
            <a:endParaRPr lang="en-US" dirty="0" smtClean="0"/>
          </a:p>
          <a:p>
            <a:pPr marL="342900" indent="-342900">
              <a:buFont typeface="Arial" panose="020B0604020202020204" pitchFamily="34" charset="0"/>
              <a:buChar char="•"/>
            </a:pPr>
            <a:endParaRPr lang="en-US" sz="1400" dirty="0"/>
          </a:p>
          <a:p>
            <a:pPr marL="342900" indent="-342900">
              <a:buFont typeface="Arial" panose="020B0604020202020204" pitchFamily="34" charset="0"/>
              <a:buChar char="•"/>
            </a:pPr>
            <a:r>
              <a:rPr lang="en-US" dirty="0"/>
              <a:t>Does the grantee meet </a:t>
            </a:r>
            <a:r>
              <a:rPr lang="en-US" dirty="0">
                <a:solidFill>
                  <a:srgbClr val="FFC000"/>
                </a:solidFill>
              </a:rPr>
              <a:t>performance targets </a:t>
            </a:r>
            <a:r>
              <a:rPr lang="en-US" dirty="0"/>
              <a:t>set by the state</a:t>
            </a:r>
            <a:r>
              <a:rPr lang="en-US" dirty="0">
                <a:latin typeface="Arial" panose="020B0604020202020204" pitchFamily="34" charset="0"/>
                <a:cs typeface="Arial" panose="020B0604020202020204" pitchFamily="34" charset="0"/>
              </a:rPr>
              <a:t>? </a:t>
            </a:r>
            <a:endParaRPr lang="en-US"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cs typeface="Arial" panose="020B0604020202020204" pitchFamily="34" charset="0"/>
              </a:rPr>
              <a:t>Does the grantee fulfill, as appropriate, required one-stop partner </a:t>
            </a:r>
            <a:r>
              <a:rPr lang="en-US" dirty="0" smtClean="0">
                <a:cs typeface="Arial" panose="020B0604020202020204" pitchFamily="34" charset="0"/>
              </a:rPr>
              <a:t>responsibilities</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endParaRPr lang="en-US" sz="2400" dirty="0" smtClean="0"/>
          </a:p>
        </p:txBody>
      </p:sp>
      <p:sp>
        <p:nvSpPr>
          <p:cNvPr id="12" name="Rectangle 11"/>
          <p:cNvSpPr/>
          <p:nvPr/>
        </p:nvSpPr>
        <p:spPr>
          <a:xfrm>
            <a:off x="415768" y="1675715"/>
            <a:ext cx="769441" cy="4663509"/>
          </a:xfrm>
          <a:prstGeom prst="rect">
            <a:avLst/>
          </a:prstGeom>
          <a:solidFill>
            <a:srgbClr val="FFC000"/>
          </a:solidFill>
          <a:effectLst>
            <a:reflection blurRad="6350" stA="50000" endA="300" endPos="55500" dist="50800" dir="5400000" sy="-100000" algn="bl" rotWithShape="0"/>
          </a:effectLst>
        </p:spPr>
        <p:txBody>
          <a:bodyPr vert="vert270" wrap="square">
            <a:spAutoFit/>
          </a:bodyPr>
          <a:lstStyle/>
          <a:p>
            <a:r>
              <a:rPr lang="en-US" b="1" dirty="0" smtClean="0">
                <a:solidFill>
                  <a:schemeClr val="bg1"/>
                </a:solidFill>
              </a:rPr>
              <a:t>2018-2019 INDIANA Grant </a:t>
            </a:r>
            <a:r>
              <a:rPr lang="en-US" dirty="0">
                <a:solidFill>
                  <a:schemeClr val="bg1"/>
                </a:solidFill>
              </a:rPr>
              <a:t/>
            </a:r>
            <a:br>
              <a:rPr lang="en-US" dirty="0">
                <a:solidFill>
                  <a:schemeClr val="bg1"/>
                </a:solidFill>
              </a:rPr>
            </a:br>
            <a:r>
              <a:rPr lang="en-US" sz="2000" dirty="0">
                <a:solidFill>
                  <a:schemeClr val="bg1"/>
                </a:solidFill>
                <a:latin typeface="Segoe Print" panose="02000600000000000000" pitchFamily="2" charset="0"/>
              </a:rPr>
              <a:t>Program </a:t>
            </a:r>
            <a:r>
              <a:rPr lang="en-US" sz="2000" dirty="0" smtClean="0">
                <a:solidFill>
                  <a:schemeClr val="bg1"/>
                </a:solidFill>
                <a:latin typeface="Segoe Print" panose="02000600000000000000" pitchFamily="2" charset="0"/>
              </a:rPr>
              <a:t>Quality Review Examples</a:t>
            </a:r>
            <a:endParaRPr lang="en-US" sz="2000" dirty="0">
              <a:solidFill>
                <a:schemeClr val="bg1"/>
              </a:solidFill>
              <a:latin typeface="Segoe Print" panose="02000600000000000000" pitchFamily="2" charset="0"/>
            </a:endParaRPr>
          </a:p>
        </p:txBody>
      </p:sp>
    </p:spTree>
    <p:extLst>
      <p:ext uri="{BB962C8B-B14F-4D97-AF65-F5344CB8AC3E}">
        <p14:creationId xmlns:p14="http://schemas.microsoft.com/office/powerpoint/2010/main" val="189187659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7" name="TextBox 6"/>
          <p:cNvSpPr txBox="1"/>
          <p:nvPr/>
        </p:nvSpPr>
        <p:spPr>
          <a:xfrm>
            <a:off x="1455110" y="2322229"/>
            <a:ext cx="10385915" cy="5793894"/>
          </a:xfrm>
          <a:prstGeom prst="rect">
            <a:avLst/>
          </a:prstGeom>
          <a:noFill/>
        </p:spPr>
        <p:txBody>
          <a:bodyPr wrap="square" rtlCol="0">
            <a:spAutoFit/>
          </a:bodyPr>
          <a:lstStyle/>
          <a:p>
            <a:r>
              <a:rPr lang="en-US" sz="3000" dirty="0" smtClean="0">
                <a:solidFill>
                  <a:srgbClr val="FFC000"/>
                </a:solidFill>
              </a:rPr>
              <a:t>Indiana Adult Education Program Quality Review </a:t>
            </a:r>
          </a:p>
          <a:p>
            <a:endParaRPr lang="en-US" sz="1050" dirty="0">
              <a:solidFill>
                <a:srgbClr val="FFC000"/>
              </a:solidFill>
            </a:endParaRPr>
          </a:p>
          <a:p>
            <a:r>
              <a:rPr lang="en-US" sz="2400" dirty="0"/>
              <a:t>Section </a:t>
            </a:r>
            <a:r>
              <a:rPr lang="en-US" sz="2400" dirty="0" smtClean="0"/>
              <a:t>V </a:t>
            </a:r>
            <a:r>
              <a:rPr lang="en-US" sz="2400" dirty="0"/>
              <a:t>– </a:t>
            </a:r>
            <a:r>
              <a:rPr lang="en-US" sz="2400" dirty="0" smtClean="0"/>
              <a:t>State</a:t>
            </a:r>
          </a:p>
          <a:p>
            <a:endParaRPr lang="en-US" sz="1400" dirty="0" smtClean="0"/>
          </a:p>
          <a:p>
            <a:pPr marL="342900" indent="-342900">
              <a:buFont typeface="Arial" panose="020B0604020202020204" pitchFamily="34" charset="0"/>
              <a:buChar char="•"/>
            </a:pPr>
            <a:r>
              <a:rPr lang="en-US" dirty="0"/>
              <a:t>Do the grantee and subaward recipients (if applicable) maintain an </a:t>
            </a:r>
            <a:r>
              <a:rPr lang="en-US" dirty="0">
                <a:solidFill>
                  <a:srgbClr val="FFC000"/>
                </a:solidFill>
              </a:rPr>
              <a:t>inventory of equipment </a:t>
            </a:r>
            <a:r>
              <a:rPr lang="en-US" dirty="0"/>
              <a:t>purchased</a:t>
            </a:r>
            <a:r>
              <a:rPr lang="en-US" dirty="0" smtClean="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cs typeface="Arial" panose="020B0604020202020204" pitchFamily="34" charset="0"/>
              </a:rPr>
              <a:t>Do the grantee and subaward recipients (if applicable) follow </a:t>
            </a:r>
            <a:r>
              <a:rPr lang="en-US" dirty="0">
                <a:solidFill>
                  <a:srgbClr val="FFC000"/>
                </a:solidFill>
                <a:cs typeface="Arial" panose="020B0604020202020204" pitchFamily="34" charset="0"/>
              </a:rPr>
              <a:t>retention schedules </a:t>
            </a:r>
            <a:r>
              <a:rPr lang="en-US" dirty="0">
                <a:cs typeface="Arial" panose="020B0604020202020204" pitchFamily="34" charset="0"/>
              </a:rPr>
              <a:t>for program records and student files for a minimum of three years</a:t>
            </a:r>
            <a:r>
              <a:rPr lang="en-US" dirty="0" smtClean="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cs typeface="Arial" panose="020B0604020202020204" pitchFamily="34" charset="0"/>
              </a:rPr>
              <a:t>Do the grantee and subaward recipients (if applicable) collect required </a:t>
            </a:r>
            <a:r>
              <a:rPr lang="en-US" dirty="0">
                <a:solidFill>
                  <a:srgbClr val="FFC000"/>
                </a:solidFill>
                <a:cs typeface="Arial" panose="020B0604020202020204" pitchFamily="34" charset="0"/>
              </a:rPr>
              <a:t>signed high school exit forms</a:t>
            </a:r>
            <a:r>
              <a:rPr lang="en-US" dirty="0">
                <a:cs typeface="Arial" panose="020B0604020202020204" pitchFamily="34" charset="0"/>
              </a:rPr>
              <a:t> for students (16-18 years of age</a:t>
            </a:r>
            <a:r>
              <a:rPr lang="en-US" dirty="0" smtClean="0">
                <a:cs typeface="Arial" panose="020B0604020202020204" pitchFamily="34" charset="0"/>
              </a:rPr>
              <a:t>)</a:t>
            </a:r>
            <a:r>
              <a:rPr lang="en-US" dirty="0" smtClean="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cs typeface="Arial" panose="020B0604020202020204" pitchFamily="34" charset="0"/>
              </a:rPr>
              <a:t>Do the grantee and subaward recipients (if applicable) use </a:t>
            </a:r>
            <a:r>
              <a:rPr lang="en-US" dirty="0">
                <a:solidFill>
                  <a:srgbClr val="FFC000"/>
                </a:solidFill>
                <a:cs typeface="Arial" panose="020B0604020202020204" pitchFamily="34" charset="0"/>
              </a:rPr>
              <a:t>Indiana Career Explorer </a:t>
            </a:r>
            <a:r>
              <a:rPr lang="en-US" dirty="0">
                <a:cs typeface="Arial" panose="020B0604020202020204" pitchFamily="34" charset="0"/>
              </a:rPr>
              <a:t>with each student</a:t>
            </a:r>
            <a:r>
              <a:rPr lang="en-US" dirty="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en-US" sz="2400" dirty="0" smtClean="0"/>
          </a:p>
          <a:p>
            <a:endParaRPr lang="en-US" dirty="0"/>
          </a:p>
          <a:p>
            <a:endParaRPr lang="en-US" dirty="0" smtClean="0"/>
          </a:p>
          <a:p>
            <a:endParaRPr lang="en-US" dirty="0"/>
          </a:p>
          <a:p>
            <a:endParaRPr lang="en-US" sz="2400" dirty="0" smtClean="0"/>
          </a:p>
        </p:txBody>
      </p:sp>
      <p:sp>
        <p:nvSpPr>
          <p:cNvPr id="12" name="Rectangle 11"/>
          <p:cNvSpPr/>
          <p:nvPr/>
        </p:nvSpPr>
        <p:spPr>
          <a:xfrm>
            <a:off x="415768" y="1675715"/>
            <a:ext cx="769441" cy="4663509"/>
          </a:xfrm>
          <a:prstGeom prst="rect">
            <a:avLst/>
          </a:prstGeom>
          <a:solidFill>
            <a:srgbClr val="FFC000"/>
          </a:solidFill>
          <a:effectLst>
            <a:reflection blurRad="6350" stA="50000" endA="300" endPos="55500" dist="50800" dir="5400000" sy="-100000" algn="bl" rotWithShape="0"/>
          </a:effectLst>
        </p:spPr>
        <p:txBody>
          <a:bodyPr vert="vert270" wrap="square">
            <a:spAutoFit/>
          </a:bodyPr>
          <a:lstStyle/>
          <a:p>
            <a:r>
              <a:rPr lang="en-US" b="1" dirty="0" smtClean="0">
                <a:solidFill>
                  <a:schemeClr val="bg1"/>
                </a:solidFill>
              </a:rPr>
              <a:t>2018-2019 INDIANA Grant </a:t>
            </a:r>
            <a:r>
              <a:rPr lang="en-US" dirty="0">
                <a:solidFill>
                  <a:schemeClr val="bg1"/>
                </a:solidFill>
              </a:rPr>
              <a:t/>
            </a:r>
            <a:br>
              <a:rPr lang="en-US" dirty="0">
                <a:solidFill>
                  <a:schemeClr val="bg1"/>
                </a:solidFill>
              </a:rPr>
            </a:br>
            <a:r>
              <a:rPr lang="en-US" sz="2000" dirty="0">
                <a:solidFill>
                  <a:schemeClr val="bg1"/>
                </a:solidFill>
                <a:latin typeface="Segoe Print" panose="02000600000000000000" pitchFamily="2" charset="0"/>
              </a:rPr>
              <a:t>Program </a:t>
            </a:r>
            <a:r>
              <a:rPr lang="en-US" sz="2000" dirty="0" smtClean="0">
                <a:solidFill>
                  <a:schemeClr val="bg1"/>
                </a:solidFill>
                <a:latin typeface="Segoe Print" panose="02000600000000000000" pitchFamily="2" charset="0"/>
              </a:rPr>
              <a:t>Quality Review Examples</a:t>
            </a:r>
            <a:endParaRPr lang="en-US" sz="2000" dirty="0">
              <a:solidFill>
                <a:schemeClr val="bg1"/>
              </a:solidFill>
              <a:latin typeface="Segoe Print" panose="02000600000000000000" pitchFamily="2" charset="0"/>
            </a:endParaRPr>
          </a:p>
        </p:txBody>
      </p:sp>
    </p:spTree>
    <p:extLst>
      <p:ext uri="{BB962C8B-B14F-4D97-AF65-F5344CB8AC3E}">
        <p14:creationId xmlns:p14="http://schemas.microsoft.com/office/powerpoint/2010/main" val="228175728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7" name="TextBox 6"/>
          <p:cNvSpPr txBox="1"/>
          <p:nvPr/>
        </p:nvSpPr>
        <p:spPr>
          <a:xfrm>
            <a:off x="1455110" y="2322229"/>
            <a:ext cx="10385915" cy="5147563"/>
          </a:xfrm>
          <a:prstGeom prst="rect">
            <a:avLst/>
          </a:prstGeom>
          <a:noFill/>
        </p:spPr>
        <p:txBody>
          <a:bodyPr wrap="square" rtlCol="0">
            <a:spAutoFit/>
          </a:bodyPr>
          <a:lstStyle/>
          <a:p>
            <a:r>
              <a:rPr lang="en-US" sz="3000" dirty="0" smtClean="0">
                <a:solidFill>
                  <a:srgbClr val="FFC000"/>
                </a:solidFill>
              </a:rPr>
              <a:t>Indiana Adult Education Program Quality Review </a:t>
            </a:r>
          </a:p>
          <a:p>
            <a:endParaRPr lang="en-US" sz="1050" dirty="0">
              <a:solidFill>
                <a:srgbClr val="FFC000"/>
              </a:solidFill>
            </a:endParaRPr>
          </a:p>
          <a:p>
            <a:r>
              <a:rPr lang="en-US" sz="2400" dirty="0"/>
              <a:t>Section </a:t>
            </a:r>
            <a:r>
              <a:rPr lang="en-US" sz="2400" dirty="0" smtClean="0"/>
              <a:t>V </a:t>
            </a:r>
            <a:r>
              <a:rPr lang="en-US" sz="2400" dirty="0"/>
              <a:t>– </a:t>
            </a:r>
            <a:r>
              <a:rPr lang="en-US" sz="2400" dirty="0" smtClean="0"/>
              <a:t>State</a:t>
            </a:r>
          </a:p>
          <a:p>
            <a:endParaRPr lang="en-US" sz="1400" dirty="0"/>
          </a:p>
          <a:p>
            <a:pPr marL="342900" indent="-342900">
              <a:buFont typeface="Arial" panose="020B0604020202020204" pitchFamily="34" charset="0"/>
              <a:buChar char="•"/>
            </a:pPr>
            <a:r>
              <a:rPr lang="en-US" dirty="0"/>
              <a:t>What processes are in place to </a:t>
            </a:r>
            <a:r>
              <a:rPr lang="en-US" dirty="0">
                <a:solidFill>
                  <a:srgbClr val="FFC000"/>
                </a:solidFill>
              </a:rPr>
              <a:t>monitor subaward recipients </a:t>
            </a:r>
            <a:r>
              <a:rPr lang="en-US" dirty="0"/>
              <a:t>(if applicable</a:t>
            </a:r>
            <a:r>
              <a:rPr lang="en-US" dirty="0" smtClean="0"/>
              <a:t>)</a:t>
            </a:r>
            <a:r>
              <a:rPr lang="en-US" dirty="0" smtClean="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cs typeface="Arial" panose="020B0604020202020204" pitchFamily="34" charset="0"/>
              </a:rPr>
              <a:t>Are the provider’s </a:t>
            </a:r>
            <a:r>
              <a:rPr lang="en-US" dirty="0">
                <a:solidFill>
                  <a:srgbClr val="FFC000"/>
                </a:solidFill>
                <a:cs typeface="Arial" panose="020B0604020202020204" pitchFamily="34" charset="0"/>
              </a:rPr>
              <a:t>staff credentials</a:t>
            </a:r>
            <a:r>
              <a:rPr lang="en-US" dirty="0">
                <a:cs typeface="Arial" panose="020B0604020202020204" pitchFamily="34" charset="0"/>
              </a:rPr>
              <a:t> in compliance with the adult education qualifications and development policy</a:t>
            </a:r>
            <a:r>
              <a:rPr lang="en-US" dirty="0" smtClean="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cs typeface="Arial" panose="020B0604020202020204" pitchFamily="34" charset="0"/>
              </a:rPr>
              <a:t>Do the grantee and subaward recipients (if applicable) monitor </a:t>
            </a:r>
            <a:r>
              <a:rPr lang="en-US" dirty="0">
                <a:solidFill>
                  <a:srgbClr val="FFC000"/>
                </a:solidFill>
                <a:cs typeface="Arial" panose="020B0604020202020204" pitchFamily="34" charset="0"/>
              </a:rPr>
              <a:t>data quality</a:t>
            </a:r>
            <a:r>
              <a:rPr lang="en-US" dirty="0">
                <a:solidFill>
                  <a:srgbClr val="FFC000"/>
                </a:solidFill>
                <a:latin typeface="Arial" panose="020B0604020202020204" pitchFamily="34" charset="0"/>
                <a:cs typeface="Arial" panose="020B0604020202020204" pitchFamily="34" charset="0"/>
              </a:rPr>
              <a:t>?</a:t>
            </a:r>
            <a:r>
              <a:rPr lang="en-US" dirty="0">
                <a:solidFill>
                  <a:srgbClr val="FFC000"/>
                </a:solidFill>
                <a:cs typeface="Arial" panose="020B0604020202020204" pitchFamily="34" charset="0"/>
              </a:rPr>
              <a:t> </a:t>
            </a:r>
            <a:r>
              <a:rPr lang="en-US" dirty="0">
                <a:cs typeface="Arial" panose="020B0604020202020204" pitchFamily="34" charset="0"/>
              </a:rPr>
              <a:t>How often and how is this being done</a:t>
            </a:r>
            <a:r>
              <a:rPr lang="en-US" dirty="0">
                <a:latin typeface="Arial" panose="020B0604020202020204" pitchFamily="34" charset="0"/>
                <a:cs typeface="Arial" panose="020B0604020202020204" pitchFamily="34" charset="0"/>
              </a:rPr>
              <a:t>? </a:t>
            </a:r>
            <a:r>
              <a:rPr lang="en-US" dirty="0">
                <a:cs typeface="Arial" panose="020B0604020202020204" pitchFamily="34" charset="0"/>
              </a:rPr>
              <a:t>Are InTERS reports run routinely</a:t>
            </a:r>
            <a:r>
              <a:rPr lang="en-US" dirty="0">
                <a:latin typeface="Arial" panose="020B0604020202020204" pitchFamily="34" charset="0"/>
                <a:cs typeface="Arial" panose="020B0604020202020204" pitchFamily="34" charset="0"/>
              </a:rPr>
              <a:t>? </a:t>
            </a:r>
            <a:r>
              <a:rPr lang="en-US" dirty="0">
                <a:cs typeface="Arial" panose="020B0604020202020204" pitchFamily="34" charset="0"/>
              </a:rPr>
              <a:t>Is </a:t>
            </a:r>
            <a:r>
              <a:rPr lang="en-US" dirty="0">
                <a:solidFill>
                  <a:srgbClr val="FFC000"/>
                </a:solidFill>
                <a:cs typeface="Arial" panose="020B0604020202020204" pitchFamily="34" charset="0"/>
              </a:rPr>
              <a:t>attendance</a:t>
            </a:r>
            <a:r>
              <a:rPr lang="en-US" dirty="0">
                <a:cs typeface="Arial" panose="020B0604020202020204" pitchFamily="34" charset="0"/>
              </a:rPr>
              <a:t> tracked daily</a:t>
            </a:r>
            <a:r>
              <a:rPr lang="en-US" dirty="0" smtClean="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cs typeface="Arial" panose="020B0604020202020204" pitchFamily="34" charset="0"/>
              </a:rPr>
              <a:t>At what frequency does the grantee review planned vs. actual expenditures</a:t>
            </a:r>
            <a:r>
              <a:rPr lang="en-US" dirty="0">
                <a:latin typeface="Arial" panose="020B0604020202020204" pitchFamily="34" charset="0"/>
                <a:cs typeface="Arial" panose="020B0604020202020204" pitchFamily="34" charset="0"/>
              </a:rPr>
              <a:t>?</a:t>
            </a:r>
            <a:endParaRPr lang="en-US" dirty="0" smtClean="0">
              <a:latin typeface="Arial" panose="020B0604020202020204" pitchFamily="34" charset="0"/>
              <a:cs typeface="Arial" panose="020B0604020202020204" pitchFamily="34" charset="0"/>
            </a:endParaRPr>
          </a:p>
          <a:p>
            <a:endParaRPr lang="en-US" dirty="0"/>
          </a:p>
          <a:p>
            <a:endParaRPr lang="en-US" dirty="0" smtClean="0"/>
          </a:p>
          <a:p>
            <a:endParaRPr lang="en-US" dirty="0"/>
          </a:p>
          <a:p>
            <a:endParaRPr lang="en-US" sz="2400" dirty="0" smtClean="0"/>
          </a:p>
        </p:txBody>
      </p:sp>
      <p:sp>
        <p:nvSpPr>
          <p:cNvPr id="12" name="Rectangle 11"/>
          <p:cNvSpPr/>
          <p:nvPr/>
        </p:nvSpPr>
        <p:spPr>
          <a:xfrm>
            <a:off x="415768" y="1675715"/>
            <a:ext cx="769441" cy="4663509"/>
          </a:xfrm>
          <a:prstGeom prst="rect">
            <a:avLst/>
          </a:prstGeom>
          <a:solidFill>
            <a:srgbClr val="FFC000"/>
          </a:solidFill>
          <a:effectLst>
            <a:reflection blurRad="6350" stA="50000" endA="300" endPos="55500" dist="50800" dir="5400000" sy="-100000" algn="bl" rotWithShape="0"/>
          </a:effectLst>
        </p:spPr>
        <p:txBody>
          <a:bodyPr vert="vert270" wrap="square">
            <a:spAutoFit/>
          </a:bodyPr>
          <a:lstStyle/>
          <a:p>
            <a:r>
              <a:rPr lang="en-US" b="1" dirty="0" smtClean="0">
                <a:solidFill>
                  <a:schemeClr val="bg1"/>
                </a:solidFill>
              </a:rPr>
              <a:t>2018-2019 INDIANA Grant </a:t>
            </a:r>
            <a:r>
              <a:rPr lang="en-US" dirty="0">
                <a:solidFill>
                  <a:schemeClr val="bg1"/>
                </a:solidFill>
              </a:rPr>
              <a:t/>
            </a:r>
            <a:br>
              <a:rPr lang="en-US" dirty="0">
                <a:solidFill>
                  <a:schemeClr val="bg1"/>
                </a:solidFill>
              </a:rPr>
            </a:br>
            <a:r>
              <a:rPr lang="en-US" sz="2000" dirty="0">
                <a:solidFill>
                  <a:schemeClr val="bg1"/>
                </a:solidFill>
                <a:latin typeface="Segoe Print" panose="02000600000000000000" pitchFamily="2" charset="0"/>
              </a:rPr>
              <a:t>Program </a:t>
            </a:r>
            <a:r>
              <a:rPr lang="en-US" sz="2000" dirty="0" smtClean="0">
                <a:solidFill>
                  <a:schemeClr val="bg1"/>
                </a:solidFill>
                <a:latin typeface="Segoe Print" panose="02000600000000000000" pitchFamily="2" charset="0"/>
              </a:rPr>
              <a:t>Quality Review Examples</a:t>
            </a:r>
            <a:endParaRPr lang="en-US" sz="2000" dirty="0">
              <a:solidFill>
                <a:schemeClr val="bg1"/>
              </a:solidFill>
              <a:latin typeface="Segoe Print" panose="02000600000000000000" pitchFamily="2" charset="0"/>
            </a:endParaRPr>
          </a:p>
        </p:txBody>
      </p:sp>
    </p:spTree>
    <p:extLst>
      <p:ext uri="{BB962C8B-B14F-4D97-AF65-F5344CB8AC3E}">
        <p14:creationId xmlns:p14="http://schemas.microsoft.com/office/powerpoint/2010/main" val="324565529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2" name="Rectangle 1"/>
          <p:cNvSpPr/>
          <p:nvPr/>
        </p:nvSpPr>
        <p:spPr>
          <a:xfrm>
            <a:off x="585018" y="2527684"/>
            <a:ext cx="4119717" cy="3816429"/>
          </a:xfrm>
          <a:prstGeom prst="rect">
            <a:avLst/>
          </a:prstGeom>
        </p:spPr>
        <p:txBody>
          <a:bodyPr wrap="square">
            <a:spAutoFit/>
          </a:bodyPr>
          <a:lstStyle/>
          <a:p>
            <a:r>
              <a:rPr lang="en-US" sz="3200" dirty="0" smtClean="0"/>
              <a:t>Monitoring TEAM</a:t>
            </a:r>
          </a:p>
          <a:p>
            <a:r>
              <a:rPr lang="en-US" sz="9600" dirty="0" smtClean="0">
                <a:solidFill>
                  <a:srgbClr val="FFC000"/>
                </a:solidFill>
              </a:rPr>
              <a:t>NEXT </a:t>
            </a:r>
          </a:p>
          <a:p>
            <a:r>
              <a:rPr lang="en-US" sz="5400" dirty="0" smtClean="0">
                <a:solidFill>
                  <a:srgbClr val="FFC000"/>
                </a:solidFill>
              </a:rPr>
              <a:t>STEPS</a:t>
            </a:r>
            <a:endParaRPr lang="en-US" sz="5400" dirty="0">
              <a:solidFill>
                <a:srgbClr val="FFC000"/>
              </a:solidFill>
            </a:endParaRPr>
          </a:p>
          <a:p>
            <a:r>
              <a:rPr lang="en-US" sz="3600" dirty="0"/>
              <a:t>Moving Forward</a:t>
            </a:r>
          </a:p>
          <a:p>
            <a:r>
              <a:rPr lang="en-US" sz="2400" dirty="0">
                <a:solidFill>
                  <a:srgbClr val="FFC000"/>
                </a:solidFill>
              </a:rPr>
              <a:t>2018-2019</a:t>
            </a:r>
          </a:p>
        </p:txBody>
      </p:sp>
      <p:sp>
        <p:nvSpPr>
          <p:cNvPr id="7" name="TextBox 6"/>
          <p:cNvSpPr txBox="1"/>
          <p:nvPr/>
        </p:nvSpPr>
        <p:spPr>
          <a:xfrm>
            <a:off x="4704735" y="2796638"/>
            <a:ext cx="7315201" cy="4447371"/>
          </a:xfrm>
          <a:prstGeom prst="rect">
            <a:avLst/>
          </a:prstGeom>
          <a:noFill/>
        </p:spPr>
        <p:txBody>
          <a:bodyPr wrap="square" rtlCol="0">
            <a:spAutoFit/>
          </a:bodyPr>
          <a:lstStyle/>
          <a:p>
            <a:endParaRPr lang="en-US" sz="900" dirty="0" smtClean="0"/>
          </a:p>
          <a:p>
            <a:r>
              <a:rPr lang="en-US" sz="3600" dirty="0">
                <a:solidFill>
                  <a:srgbClr val="FFC000"/>
                </a:solidFill>
              </a:rPr>
              <a:t>Indiana Adult Education </a:t>
            </a:r>
          </a:p>
          <a:p>
            <a:r>
              <a:rPr lang="en-US" sz="3600" dirty="0">
                <a:solidFill>
                  <a:srgbClr val="FFC000"/>
                </a:solidFill>
              </a:rPr>
              <a:t>Program Quality Review </a:t>
            </a:r>
          </a:p>
          <a:p>
            <a:r>
              <a:rPr lang="en-US" sz="2000" dirty="0" smtClean="0">
                <a:solidFill>
                  <a:srgbClr val="FFC000"/>
                </a:solidFill>
              </a:rPr>
              <a:t>MONITORING Team*</a:t>
            </a:r>
            <a:endParaRPr lang="en-US" sz="2000" dirty="0">
              <a:solidFill>
                <a:srgbClr val="FFC000"/>
              </a:solidFill>
            </a:endParaRPr>
          </a:p>
          <a:p>
            <a:r>
              <a:rPr lang="en-US" sz="4000" dirty="0" smtClean="0"/>
              <a:t>Lance Halsey</a:t>
            </a:r>
          </a:p>
          <a:p>
            <a:r>
              <a:rPr lang="en-US" sz="4000" dirty="0" smtClean="0"/>
              <a:t>Roy Melton</a:t>
            </a:r>
          </a:p>
          <a:p>
            <a:r>
              <a:rPr lang="en-US" sz="4000" dirty="0"/>
              <a:t>Jennifer Montgomery</a:t>
            </a:r>
          </a:p>
          <a:p>
            <a:endParaRPr lang="en-US" sz="800" dirty="0" smtClean="0"/>
          </a:p>
          <a:p>
            <a:r>
              <a:rPr lang="en-US" dirty="0" smtClean="0"/>
              <a:t>*Continue as Adult Education Coordinators (AECs)</a:t>
            </a:r>
            <a:endParaRPr lang="en-US" dirty="0"/>
          </a:p>
          <a:p>
            <a:endParaRPr lang="en-US" dirty="0" smtClean="0"/>
          </a:p>
          <a:p>
            <a:r>
              <a:rPr lang="en-US" dirty="0"/>
              <a:t>	</a:t>
            </a:r>
            <a:endParaRPr lang="en-US" dirty="0" smtClean="0"/>
          </a:p>
        </p:txBody>
      </p:sp>
      <p:cxnSp>
        <p:nvCxnSpPr>
          <p:cNvPr id="9" name="Straight Connector 8"/>
          <p:cNvCxnSpPr/>
          <p:nvPr/>
        </p:nvCxnSpPr>
        <p:spPr>
          <a:xfrm>
            <a:off x="4516048" y="2709003"/>
            <a:ext cx="0" cy="34169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Content Placeholder 10" descr="Adult-Ed_map.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68302" y="3504614"/>
            <a:ext cx="2240320" cy="239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40601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10" name="TextBox 9"/>
          <p:cNvSpPr txBox="1"/>
          <p:nvPr/>
        </p:nvSpPr>
        <p:spPr>
          <a:xfrm>
            <a:off x="1621364" y="7388318"/>
            <a:ext cx="5501390" cy="5580502"/>
          </a:xfrm>
          <a:prstGeom prst="rect">
            <a:avLst/>
          </a:prstGeom>
          <a:noFill/>
        </p:spPr>
        <p:txBody>
          <a:bodyPr wrap="square" rtlCol="0">
            <a:spAutoFit/>
          </a:bodyPr>
          <a:lstStyle/>
          <a:p>
            <a:pPr marR="0">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Then one day, after nearly ten years of sticking to his dream of pursuing music, and becoming an accomplished Elvis and Johnny Cash impersonator, his father had a proposition for him. “He said he knew I had this dream of recording music in Memphis and basically told me he would pay for half of everything if I got my (HSE).”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So, after years out of traditional high school, and an attempt at another high school equivalency (HSE) program out of state, Bennett enrolled at the MACC for daily adult education afternoon classes. “The teacher was great- he motivated me when I needed to be motivated.” After about four months in class, Bennett passed his HSE test and received his diploma. Bennett says, “If it wasn’t for Mr. Smith keeping me on track, I would have never gotten it done.”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“If I can make it, anyone can make it,” says Bennett. </a:t>
            </a:r>
            <a:endParaRPr lang="en-US" dirty="0"/>
          </a:p>
          <a:p>
            <a:endParaRPr lang="en-US" dirty="0"/>
          </a:p>
        </p:txBody>
      </p:sp>
      <p:sp>
        <p:nvSpPr>
          <p:cNvPr id="2" name="Rectangle 1"/>
          <p:cNvSpPr/>
          <p:nvPr/>
        </p:nvSpPr>
        <p:spPr>
          <a:xfrm>
            <a:off x="2568313" y="910798"/>
            <a:ext cx="946633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19" name="Rectangle 18"/>
          <p:cNvSpPr/>
          <p:nvPr/>
        </p:nvSpPr>
        <p:spPr>
          <a:xfrm>
            <a:off x="7787694" y="3786392"/>
            <a:ext cx="231154" cy="292388"/>
          </a:xfrm>
          <a:prstGeom prst="rect">
            <a:avLst/>
          </a:prstGeom>
        </p:spPr>
        <p:txBody>
          <a:bodyPr wrap="none">
            <a:spAutoFit/>
          </a:bodyPr>
          <a:lstStyle/>
          <a:p>
            <a:r>
              <a:rPr lang="en-US" sz="1300" dirty="0" smtClean="0"/>
              <a:t> </a:t>
            </a:r>
            <a:endParaRPr lang="en-US" sz="1300" dirty="0"/>
          </a:p>
        </p:txBody>
      </p:sp>
      <p:sp>
        <p:nvSpPr>
          <p:cNvPr id="9" name="TextBox 8"/>
          <p:cNvSpPr txBox="1"/>
          <p:nvPr/>
        </p:nvSpPr>
        <p:spPr>
          <a:xfrm>
            <a:off x="1361230" y="2388126"/>
            <a:ext cx="4046712" cy="4131900"/>
          </a:xfrm>
          <a:prstGeom prst="rect">
            <a:avLst/>
          </a:prstGeom>
          <a:noFill/>
        </p:spPr>
        <p:txBody>
          <a:bodyPr wrap="square" rtlCol="0">
            <a:spAutoFit/>
          </a:bodyPr>
          <a:lstStyle/>
          <a:p>
            <a:r>
              <a:rPr lang="en-US" sz="1700" dirty="0" smtClean="0"/>
              <a:t>Teacher Brenda Gaston </a:t>
            </a:r>
            <a:r>
              <a:rPr lang="en-US" sz="1700" dirty="0"/>
              <a:t>shared that Margarita was an extremely dedicated student. </a:t>
            </a:r>
            <a:r>
              <a:rPr lang="en-US" sz="1700" dirty="0" smtClean="0"/>
              <a:t>“</a:t>
            </a:r>
            <a:r>
              <a:rPr lang="en-US" sz="1700" dirty="0"/>
              <a:t>She put in numerous hours to reach her goal.  She was always looking to improve herself and help her classmates.”  She earned her HSE diploma and graduated in </a:t>
            </a:r>
            <a:r>
              <a:rPr lang="en-US" sz="1700" dirty="0" smtClean="0"/>
              <a:t>June. </a:t>
            </a:r>
            <a:r>
              <a:rPr lang="en-US" sz="1700" dirty="0"/>
              <a:t>“Achieving the HSE means a lot to me and also to my three children. I feel really proud of myself, and I enjoy knowing that I am able to help others succeed. Best of all, I am able to help my children with their </a:t>
            </a:r>
            <a:r>
              <a:rPr lang="en-US" sz="1700" dirty="0" smtClean="0"/>
              <a:t>homework,” Margarita said. </a:t>
            </a:r>
            <a:endParaRPr lang="en-US" sz="1700" dirty="0"/>
          </a:p>
        </p:txBody>
      </p:sp>
      <p:sp>
        <p:nvSpPr>
          <p:cNvPr id="16" name="TextBox 15"/>
          <p:cNvSpPr txBox="1"/>
          <p:nvPr/>
        </p:nvSpPr>
        <p:spPr>
          <a:xfrm>
            <a:off x="6603806" y="2305257"/>
            <a:ext cx="4810954" cy="206271"/>
          </a:xfrm>
          <a:prstGeom prst="rect">
            <a:avLst/>
          </a:prstGeom>
          <a:solidFill>
            <a:srgbClr val="FFC000"/>
          </a:solidFill>
        </p:spPr>
        <p:txBody>
          <a:bodyPr wrap="square" rtlCol="0">
            <a:spAutoFit/>
          </a:bodyPr>
          <a:lstStyle/>
          <a:p>
            <a:endParaRPr lang="en-US" dirty="0"/>
          </a:p>
        </p:txBody>
      </p:sp>
      <p:cxnSp>
        <p:nvCxnSpPr>
          <p:cNvPr id="18" name="Straight Connector 17"/>
          <p:cNvCxnSpPr/>
          <p:nvPr/>
        </p:nvCxnSpPr>
        <p:spPr>
          <a:xfrm>
            <a:off x="5481479" y="2388126"/>
            <a:ext cx="20764" cy="36620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30505" y="1891569"/>
            <a:ext cx="677108" cy="4430755"/>
          </a:xfrm>
          <a:prstGeom prst="rect">
            <a:avLst/>
          </a:prstGeom>
          <a:solidFill>
            <a:srgbClr val="FFC000"/>
          </a:solidFill>
          <a:effectLst>
            <a:reflection blurRad="6350" stA="50000" endA="300" endPos="55500" dist="50800" dir="5400000" sy="-100000" algn="bl" rotWithShape="0"/>
          </a:effectLst>
        </p:spPr>
        <p:txBody>
          <a:bodyPr vert="vert270" wrap="square" rtlCol="0">
            <a:spAutoFit/>
          </a:bodyPr>
          <a:lstStyle/>
          <a:p>
            <a:r>
              <a:rPr lang="en-US" sz="3200" dirty="0" smtClean="0">
                <a:solidFill>
                  <a:schemeClr val="bg1"/>
                </a:solidFill>
                <a:latin typeface="Segoe Print" panose="02000600000000000000" pitchFamily="2" charset="0"/>
              </a:rPr>
              <a:t>Meet Margarita Diaz</a:t>
            </a:r>
            <a:endParaRPr lang="en-US" sz="3200" b="1" dirty="0">
              <a:solidFill>
                <a:schemeClr val="bg1"/>
              </a:solidFill>
              <a:latin typeface="Segoe Print" panose="02000600000000000000" pitchFamily="2" charset="0"/>
            </a:endParaRPr>
          </a:p>
        </p:txBody>
      </p:sp>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7732" y="6227199"/>
            <a:ext cx="913196" cy="190249"/>
          </a:xfrm>
          <a:prstGeom prst="rect">
            <a:avLst/>
          </a:prstGeom>
        </p:spPr>
      </p:pic>
      <p:pic>
        <p:nvPicPr>
          <p:cNvPr id="32" name="Picture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4465" y="6050448"/>
            <a:ext cx="1877599" cy="477045"/>
          </a:xfrm>
          <a:prstGeom prst="rect">
            <a:avLst/>
          </a:prstGeom>
        </p:spPr>
      </p:pic>
      <p:pic>
        <p:nvPicPr>
          <p:cNvPr id="1026" name="Picture 2" descr="d6668103-a29b-45f4-a185-58270f9b8c78@namprd09"/>
          <p:cNvPicPr>
            <a:picLocks noChangeAspect="1" noChangeArrowheads="1"/>
          </p:cNvPicPr>
          <p:nvPr/>
        </p:nvPicPr>
        <p:blipFill rotWithShape="1">
          <a:blip r:embed="rId6">
            <a:extLst>
              <a:ext uri="{28A0092B-C50C-407E-A947-70E740481C1C}">
                <a14:useLocalDpi xmlns:a14="http://schemas.microsoft.com/office/drawing/2010/main" val="0"/>
              </a:ext>
            </a:extLst>
          </a:blip>
          <a:srcRect b="27580"/>
          <a:stretch/>
        </p:blipFill>
        <p:spPr bwMode="auto">
          <a:xfrm>
            <a:off x="5743401" y="2782798"/>
            <a:ext cx="5728663" cy="311150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743401" y="5980659"/>
            <a:ext cx="2689399" cy="592470"/>
          </a:xfrm>
          <a:prstGeom prst="rect">
            <a:avLst/>
          </a:prstGeom>
          <a:noFill/>
        </p:spPr>
        <p:txBody>
          <a:bodyPr wrap="square" rtlCol="0">
            <a:spAutoFit/>
          </a:bodyPr>
          <a:lstStyle/>
          <a:p>
            <a:r>
              <a:rPr lang="en-US" dirty="0" smtClean="0"/>
              <a:t>Walker Career Center</a:t>
            </a:r>
          </a:p>
          <a:p>
            <a:r>
              <a:rPr lang="en-US" sz="1450" dirty="0" smtClean="0"/>
              <a:t>Adult Education Graduates</a:t>
            </a:r>
            <a:endParaRPr lang="en-US" sz="1450" dirty="0"/>
          </a:p>
        </p:txBody>
      </p:sp>
    </p:spTree>
    <p:extLst>
      <p:ext uri="{BB962C8B-B14F-4D97-AF65-F5344CB8AC3E}">
        <p14:creationId xmlns:p14="http://schemas.microsoft.com/office/powerpoint/2010/main" val="2987366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577119" y="1146502"/>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4" name="TextBox 3"/>
          <p:cNvSpPr txBox="1"/>
          <p:nvPr/>
        </p:nvSpPr>
        <p:spPr>
          <a:xfrm>
            <a:off x="5276559" y="1793016"/>
            <a:ext cx="6067433" cy="400110"/>
          </a:xfrm>
          <a:prstGeom prst="rect">
            <a:avLst/>
          </a:prstGeom>
          <a:noFill/>
        </p:spPr>
        <p:txBody>
          <a:bodyPr wrap="square" rtlCol="0">
            <a:spAutoFit/>
          </a:bodyPr>
          <a:lstStyle/>
          <a:p>
            <a:endParaRPr lang="en-US" sz="2000" dirty="0"/>
          </a:p>
        </p:txBody>
      </p:sp>
      <p:sp>
        <p:nvSpPr>
          <p:cNvPr id="7" name="TextBox 6"/>
          <p:cNvSpPr txBox="1"/>
          <p:nvPr/>
        </p:nvSpPr>
        <p:spPr>
          <a:xfrm>
            <a:off x="160911" y="3172585"/>
            <a:ext cx="6005082" cy="4154984"/>
          </a:xfrm>
          <a:prstGeom prst="rect">
            <a:avLst/>
          </a:prstGeom>
          <a:noFill/>
        </p:spPr>
        <p:txBody>
          <a:bodyPr wrap="square" rtlCol="0">
            <a:spAutoFit/>
          </a:bodyPr>
          <a:lstStyle/>
          <a:p>
            <a:endParaRPr lang="en-US" dirty="0"/>
          </a:p>
          <a:p>
            <a:r>
              <a:rPr lang="en-US" sz="6600" dirty="0" smtClean="0">
                <a:solidFill>
                  <a:srgbClr val="FFC000"/>
                </a:solidFill>
              </a:rPr>
              <a:t>MONITORING</a:t>
            </a:r>
            <a:r>
              <a:rPr lang="en-US" sz="6600" dirty="0" smtClean="0"/>
              <a:t> </a:t>
            </a:r>
            <a:r>
              <a:rPr lang="en-US" sz="6600" dirty="0" smtClean="0">
                <a:solidFill>
                  <a:srgbClr val="FFC000"/>
                </a:solidFill>
              </a:rPr>
              <a:t>PROTOCOL</a:t>
            </a:r>
          </a:p>
          <a:p>
            <a:r>
              <a:rPr lang="en-US" sz="2400" dirty="0" smtClean="0"/>
              <a:t>Indiana </a:t>
            </a:r>
            <a:r>
              <a:rPr lang="en-US" sz="2400" dirty="0"/>
              <a:t>Adult Education </a:t>
            </a:r>
          </a:p>
          <a:p>
            <a:r>
              <a:rPr lang="en-US" sz="2400" dirty="0"/>
              <a:t>Program Quality Review </a:t>
            </a:r>
          </a:p>
          <a:p>
            <a:endParaRPr lang="en-US" sz="6600" dirty="0" smtClean="0">
              <a:solidFill>
                <a:srgbClr val="FFC000"/>
              </a:solidFill>
            </a:endParaRPr>
          </a:p>
        </p:txBody>
      </p:sp>
      <p:cxnSp>
        <p:nvCxnSpPr>
          <p:cNvPr id="12" name="Straight Connector 11"/>
          <p:cNvCxnSpPr/>
          <p:nvPr/>
        </p:nvCxnSpPr>
        <p:spPr>
          <a:xfrm>
            <a:off x="5936342" y="2760177"/>
            <a:ext cx="0" cy="36817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6684885" y="2026531"/>
            <a:ext cx="6096000" cy="461665"/>
          </a:xfrm>
          <a:prstGeom prst="rect">
            <a:avLst/>
          </a:prstGeom>
        </p:spPr>
        <p:txBody>
          <a:bodyPr>
            <a:spAutoFit/>
          </a:bodyPr>
          <a:lstStyle/>
          <a:p>
            <a:endParaRPr lang="en-US" sz="1200" dirty="0" smtClean="0">
              <a:solidFill>
                <a:srgbClr val="000000"/>
              </a:solidFill>
              <a:latin typeface="Calibri" panose="020F0502020204030204" pitchFamily="34" charset="0"/>
            </a:endParaRPr>
          </a:p>
          <a:p>
            <a:endParaRPr lang="en-US" sz="1200" dirty="0" smtClean="0">
              <a:latin typeface="Calibri" panose="020F0502020204030204" pitchFamily="34" charset="0"/>
            </a:endParaRPr>
          </a:p>
        </p:txBody>
      </p:sp>
      <p:sp>
        <p:nvSpPr>
          <p:cNvPr id="2" name="TextBox 1"/>
          <p:cNvSpPr txBox="1"/>
          <p:nvPr/>
        </p:nvSpPr>
        <p:spPr>
          <a:xfrm>
            <a:off x="6165993" y="2576569"/>
            <a:ext cx="5880864" cy="6924973"/>
          </a:xfrm>
          <a:prstGeom prst="rect">
            <a:avLst/>
          </a:prstGeom>
          <a:noFill/>
        </p:spPr>
        <p:txBody>
          <a:bodyPr wrap="square" rtlCol="0">
            <a:spAutoFit/>
          </a:bodyPr>
          <a:lstStyle/>
          <a:p>
            <a:r>
              <a:rPr lang="en-US" sz="2200" dirty="0" smtClean="0">
                <a:solidFill>
                  <a:srgbClr val="FFC000"/>
                </a:solidFill>
                <a:latin typeface="Segoe Print" panose="02000600000000000000" pitchFamily="2" charset="0"/>
                <a:cs typeface="Arial" panose="020B0604020202020204" pitchFamily="34" charset="0"/>
              </a:rPr>
              <a:t>Will the Monitoring Tool be Posted to </a:t>
            </a:r>
            <a:r>
              <a:rPr lang="en-US" sz="2200" dirty="0" err="1" smtClean="0">
                <a:solidFill>
                  <a:srgbClr val="FFC000"/>
                </a:solidFill>
                <a:latin typeface="Segoe Print" panose="02000600000000000000" pitchFamily="2" charset="0"/>
                <a:cs typeface="Arial" panose="020B0604020202020204" pitchFamily="34" charset="0"/>
              </a:rPr>
              <a:t>AmplifyAE</a:t>
            </a:r>
            <a:r>
              <a:rPr lang="en-US" sz="2200" dirty="0" smtClean="0">
                <a:solidFill>
                  <a:srgbClr val="FFC000"/>
                </a:solidFill>
                <a:latin typeface="Segoe Print" panose="02000600000000000000" pitchFamily="2" charset="0"/>
                <a:cs typeface="Arial" panose="020B0604020202020204" pitchFamily="34" charset="0"/>
              </a:rPr>
              <a:t>? </a:t>
            </a:r>
            <a:r>
              <a:rPr lang="en-US" sz="2200" dirty="0" smtClean="0">
                <a:latin typeface="Segoe Print" panose="02000600000000000000" pitchFamily="2" charset="0"/>
                <a:cs typeface="Arial" panose="020B0604020202020204" pitchFamily="34" charset="0"/>
              </a:rPr>
              <a:t>Yes</a:t>
            </a:r>
          </a:p>
          <a:p>
            <a:endParaRPr lang="en-US" sz="1400" dirty="0">
              <a:latin typeface="Segoe Print" panose="02000600000000000000" pitchFamily="2" charset="0"/>
              <a:cs typeface="Arial" panose="020B0604020202020204" pitchFamily="34" charset="0"/>
            </a:endParaRPr>
          </a:p>
          <a:p>
            <a:r>
              <a:rPr lang="en-US" sz="2200" dirty="0">
                <a:latin typeface="Segoe Print" panose="02000600000000000000" pitchFamily="2" charset="0"/>
              </a:rPr>
              <a:t>When Will </a:t>
            </a:r>
            <a:r>
              <a:rPr lang="en-US" sz="2200" i="1" dirty="0">
                <a:latin typeface="Segoe Print" panose="02000600000000000000" pitchFamily="2" charset="0"/>
              </a:rPr>
              <a:t>Formal</a:t>
            </a:r>
            <a:r>
              <a:rPr lang="en-US" sz="2200" dirty="0">
                <a:latin typeface="Segoe Print" panose="02000600000000000000" pitchFamily="2" charset="0"/>
              </a:rPr>
              <a:t> On-site Monitoring</a:t>
            </a:r>
            <a:r>
              <a:rPr lang="en-US" sz="2200" dirty="0">
                <a:latin typeface="Segoe Print" panose="02000600000000000000" pitchFamily="2" charset="0"/>
                <a:cs typeface="Arial" panose="020B0604020202020204" pitchFamily="34" charset="0"/>
              </a:rPr>
              <a:t> Begin Using </a:t>
            </a:r>
            <a:r>
              <a:rPr lang="en-US" sz="2200" dirty="0" smtClean="0">
                <a:latin typeface="Segoe Print" panose="02000600000000000000" pitchFamily="2" charset="0"/>
                <a:cs typeface="Arial" panose="020B0604020202020204" pitchFamily="34" charset="0"/>
              </a:rPr>
              <a:t>the New </a:t>
            </a:r>
            <a:r>
              <a:rPr lang="en-US" sz="2200" dirty="0">
                <a:latin typeface="Segoe Print" panose="02000600000000000000" pitchFamily="2" charset="0"/>
                <a:cs typeface="Arial" panose="020B0604020202020204" pitchFamily="34" charset="0"/>
              </a:rPr>
              <a:t>Protocol? </a:t>
            </a:r>
            <a:r>
              <a:rPr lang="en-US" sz="2200" dirty="0" smtClean="0">
                <a:solidFill>
                  <a:srgbClr val="FFC000"/>
                </a:solidFill>
                <a:latin typeface="Segoe Print" panose="02000600000000000000" pitchFamily="2" charset="0"/>
                <a:cs typeface="Arial" panose="020B0604020202020204" pitchFamily="34" charset="0"/>
              </a:rPr>
              <a:t>Draft schedule</a:t>
            </a:r>
          </a:p>
          <a:p>
            <a:endParaRPr lang="en-US" sz="1400" dirty="0">
              <a:latin typeface="Segoe Print" panose="02000600000000000000" pitchFamily="2" charset="0"/>
              <a:cs typeface="Arial" panose="020B0604020202020204" pitchFamily="34" charset="0"/>
            </a:endParaRPr>
          </a:p>
          <a:p>
            <a:r>
              <a:rPr lang="en-US" sz="2200" dirty="0" smtClean="0">
                <a:solidFill>
                  <a:srgbClr val="FFC000"/>
                </a:solidFill>
                <a:latin typeface="Segoe Print" panose="02000600000000000000" pitchFamily="2" charset="0"/>
                <a:cs typeface="Arial" panose="020B0604020202020204" pitchFamily="34" charset="0"/>
              </a:rPr>
              <a:t>How Will I Know if My Program is Selected? </a:t>
            </a:r>
            <a:r>
              <a:rPr lang="en-US" sz="2200" dirty="0" smtClean="0">
                <a:latin typeface="Segoe Print" panose="02000600000000000000" pitchFamily="2" charset="0"/>
                <a:cs typeface="Arial" panose="020B0604020202020204" pitchFamily="34" charset="0"/>
              </a:rPr>
              <a:t>Email</a:t>
            </a:r>
            <a:r>
              <a:rPr lang="en-US" sz="2200" dirty="0" smtClean="0">
                <a:solidFill>
                  <a:srgbClr val="FFC000"/>
                </a:solidFill>
                <a:latin typeface="Segoe Print" panose="02000600000000000000" pitchFamily="2" charset="0"/>
                <a:cs typeface="Arial" panose="020B0604020202020204" pitchFamily="34" charset="0"/>
              </a:rPr>
              <a:t> </a:t>
            </a:r>
          </a:p>
          <a:p>
            <a:endParaRPr lang="en-US" sz="1400" dirty="0">
              <a:latin typeface="Segoe Print" panose="02000600000000000000" pitchFamily="2" charset="0"/>
              <a:cs typeface="Arial" panose="020B0604020202020204" pitchFamily="34" charset="0"/>
            </a:endParaRPr>
          </a:p>
          <a:p>
            <a:r>
              <a:rPr lang="en-US" sz="2200" dirty="0">
                <a:latin typeface="Segoe Print" panose="02000600000000000000" pitchFamily="2" charset="0"/>
                <a:cs typeface="Arial" panose="020B0604020202020204" pitchFamily="34" charset="0"/>
              </a:rPr>
              <a:t>How Long Will the On-Site Review Take? </a:t>
            </a:r>
            <a:r>
              <a:rPr lang="en-US" sz="2200" dirty="0">
                <a:solidFill>
                  <a:srgbClr val="FFC000"/>
                </a:solidFill>
                <a:latin typeface="Segoe Print" panose="02000600000000000000" pitchFamily="2" charset="0"/>
                <a:cs typeface="Arial" panose="020B0604020202020204" pitchFamily="34" charset="0"/>
              </a:rPr>
              <a:t>Probably Two Days/Less</a:t>
            </a:r>
          </a:p>
          <a:p>
            <a:endParaRPr lang="en-US" sz="2800" dirty="0" smtClean="0">
              <a:solidFill>
                <a:srgbClr val="FFC000"/>
              </a:solidFill>
              <a:latin typeface="Segoe Print" panose="02000600000000000000" pitchFamily="2" charset="0"/>
              <a:cs typeface="Arial" panose="020B0604020202020204" pitchFamily="34" charset="0"/>
            </a:endParaRPr>
          </a:p>
          <a:p>
            <a:endParaRPr lang="en-US" sz="2800" dirty="0">
              <a:latin typeface="Segoe Print" panose="02000600000000000000" pitchFamily="2" charset="0"/>
              <a:cs typeface="Arial" panose="020B0604020202020204" pitchFamily="34" charset="0"/>
            </a:endParaRPr>
          </a:p>
          <a:p>
            <a:endParaRPr lang="en-US" sz="2800" dirty="0" smtClean="0">
              <a:latin typeface="Segoe Print" panose="02000600000000000000" pitchFamily="2" charset="0"/>
              <a:cs typeface="Arial" panose="020B0604020202020204" pitchFamily="34" charset="0"/>
            </a:endParaRPr>
          </a:p>
          <a:p>
            <a:endParaRPr lang="en-US" sz="2800" dirty="0">
              <a:latin typeface="Segoe Print" panose="02000600000000000000" pitchFamily="2" charset="0"/>
              <a:cs typeface="Arial" panose="020B0604020202020204" pitchFamily="34" charset="0"/>
            </a:endParaRPr>
          </a:p>
          <a:p>
            <a:endParaRPr lang="en-US" sz="2800" dirty="0" smtClean="0">
              <a:latin typeface="Segoe Print" panose="02000600000000000000" pitchFamily="2" charset="0"/>
              <a:cs typeface="Arial" panose="020B0604020202020204" pitchFamily="34" charset="0"/>
            </a:endParaRPr>
          </a:p>
          <a:p>
            <a:endParaRPr lang="en-US" sz="3200" dirty="0" smtClean="0">
              <a:solidFill>
                <a:srgbClr val="FFC000"/>
              </a:solidFill>
              <a:latin typeface="Segoe Print" panose="02000600000000000000" pitchFamily="2" charset="0"/>
              <a:cs typeface="Arial" panose="020B0604020202020204" pitchFamily="34" charset="0"/>
            </a:endParaRPr>
          </a:p>
          <a:p>
            <a:endParaRPr lang="en-US" sz="1000" dirty="0" smtClean="0">
              <a:solidFill>
                <a:srgbClr val="FFC000"/>
              </a:solidFill>
            </a:endParaRPr>
          </a:p>
          <a:p>
            <a:endParaRPr lang="en-US" sz="2200" dirty="0"/>
          </a:p>
        </p:txBody>
      </p:sp>
      <p:cxnSp>
        <p:nvCxnSpPr>
          <p:cNvPr id="10" name="Elbow Connector 9"/>
          <p:cNvCxnSpPr/>
          <p:nvPr/>
        </p:nvCxnSpPr>
        <p:spPr>
          <a:xfrm>
            <a:off x="12780885" y="1654629"/>
            <a:ext cx="914400" cy="914400"/>
          </a:xfrm>
          <a:prstGeom prst="bentConnector3">
            <a:avLst/>
          </a:prstGeom>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631" y="2367715"/>
            <a:ext cx="1309241" cy="1085579"/>
          </a:xfrm>
          <a:prstGeom prst="rect">
            <a:avLst/>
          </a:prstGeom>
        </p:spPr>
      </p:pic>
    </p:spTree>
    <p:extLst>
      <p:ext uri="{BB962C8B-B14F-4D97-AF65-F5344CB8AC3E}">
        <p14:creationId xmlns:p14="http://schemas.microsoft.com/office/powerpoint/2010/main" val="207309280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125498" y="3841790"/>
            <a:ext cx="5569974" cy="800219"/>
          </a:xfrm>
          <a:prstGeom prst="rect">
            <a:avLst/>
          </a:prstGeom>
        </p:spPr>
        <p:txBody>
          <a:bodyPr wrap="square">
            <a:spAutoFit/>
          </a:bodyPr>
          <a:lstStyle/>
          <a:p>
            <a:endParaRPr lang="en-US" sz="800" u="sng" dirty="0"/>
          </a:p>
          <a:p>
            <a:endParaRPr lang="en-US" sz="1000" dirty="0"/>
          </a:p>
          <a:p>
            <a:endParaRPr lang="en-US" sz="2800" dirty="0"/>
          </a:p>
        </p:txBody>
      </p:sp>
      <p:sp>
        <p:nvSpPr>
          <p:cNvPr id="3" name="Rectangle 2"/>
          <p:cNvSpPr/>
          <p:nvPr/>
        </p:nvSpPr>
        <p:spPr>
          <a:xfrm>
            <a:off x="2753032" y="860593"/>
            <a:ext cx="10903974" cy="1200329"/>
          </a:xfrm>
          <a:prstGeom prst="rect">
            <a:avLst/>
          </a:prstGeom>
        </p:spPr>
        <p:txBody>
          <a:bodyPr wrap="square">
            <a:spAutoFit/>
          </a:bodyPr>
          <a:lstStyle/>
          <a:p>
            <a:r>
              <a:rPr lang="en-US" sz="5400" b="1" dirty="0"/>
              <a:t>Indiana</a:t>
            </a:r>
            <a:r>
              <a:rPr lang="en-US" sz="5400" dirty="0"/>
              <a:t> ADULT EDUCATION</a:t>
            </a:r>
            <a:br>
              <a:rPr lang="en-US" sz="5400" dirty="0"/>
            </a:br>
            <a:r>
              <a:rPr lang="en-US" dirty="0"/>
              <a:t>Basic Skills. High School Equivalency. Short-term Training. Certifications and More.</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439" y="4959079"/>
            <a:ext cx="3292478" cy="1562875"/>
          </a:xfrm>
          <a:prstGeom prst="rect">
            <a:avLst/>
          </a:prstGeom>
          <a:ln>
            <a:solidFill>
              <a:schemeClr val="bg1"/>
            </a:solidFill>
          </a:ln>
        </p:spPr>
      </p:pic>
      <p:sp>
        <p:nvSpPr>
          <p:cNvPr id="2" name="Rectangle 1"/>
          <p:cNvSpPr/>
          <p:nvPr/>
        </p:nvSpPr>
        <p:spPr>
          <a:xfrm>
            <a:off x="4035593" y="5171232"/>
            <a:ext cx="5222706" cy="1323439"/>
          </a:xfrm>
          <a:prstGeom prst="rect">
            <a:avLst/>
          </a:prstGeom>
        </p:spPr>
        <p:txBody>
          <a:bodyPr wrap="square">
            <a:spAutoFit/>
          </a:bodyPr>
          <a:lstStyle/>
          <a:p>
            <a:r>
              <a:rPr lang="en-US" sz="2000" dirty="0" smtClean="0">
                <a:solidFill>
                  <a:srgbClr val="FFC000"/>
                </a:solidFill>
                <a:latin typeface="Calibri" panose="020F0502020204030204" pitchFamily="34" charset="0"/>
              </a:rPr>
              <a:t>The </a:t>
            </a:r>
            <a:r>
              <a:rPr lang="en-US" sz="2000" dirty="0">
                <a:solidFill>
                  <a:srgbClr val="FFC000"/>
                </a:solidFill>
                <a:latin typeface="Calibri" panose="020F0502020204030204" pitchFamily="34" charset="0"/>
              </a:rPr>
              <a:t>WorkINdiana program offers short-term occupational training to </a:t>
            </a:r>
            <a:r>
              <a:rPr lang="en-US" sz="2000" dirty="0" smtClean="0">
                <a:solidFill>
                  <a:srgbClr val="FFC000"/>
                </a:solidFill>
                <a:latin typeface="Calibri" panose="020F0502020204030204" pitchFamily="34" charset="0"/>
              </a:rPr>
              <a:t>adult education </a:t>
            </a:r>
            <a:r>
              <a:rPr lang="en-US" sz="2000" dirty="0">
                <a:solidFill>
                  <a:srgbClr val="FFC000"/>
                </a:solidFill>
                <a:latin typeface="Calibri" panose="020F0502020204030204" pitchFamily="34" charset="0"/>
              </a:rPr>
              <a:t>students, resulting in industry-recognized certifications. </a:t>
            </a:r>
            <a:endParaRPr lang="en-US" sz="2000" dirty="0">
              <a:solidFill>
                <a:srgbClr val="FFC000"/>
              </a:solidFill>
            </a:endParaRPr>
          </a:p>
        </p:txBody>
      </p:sp>
      <p:sp>
        <p:nvSpPr>
          <p:cNvPr id="7" name="TextBox 6"/>
          <p:cNvSpPr txBox="1"/>
          <p:nvPr/>
        </p:nvSpPr>
        <p:spPr>
          <a:xfrm>
            <a:off x="461955" y="2107615"/>
            <a:ext cx="10984447" cy="1323439"/>
          </a:xfrm>
          <a:prstGeom prst="rect">
            <a:avLst/>
          </a:prstGeom>
          <a:noFill/>
        </p:spPr>
        <p:txBody>
          <a:bodyPr wrap="square" rtlCol="0">
            <a:spAutoFit/>
          </a:bodyPr>
          <a:lstStyle/>
          <a:p>
            <a:r>
              <a:rPr lang="en-US" sz="8000" dirty="0" smtClean="0">
                <a:solidFill>
                  <a:srgbClr val="FFC000"/>
                </a:solidFill>
              </a:rPr>
              <a:t>WorkINdiana </a:t>
            </a:r>
            <a:r>
              <a:rPr lang="en-US" sz="8000" dirty="0" smtClean="0">
                <a:solidFill>
                  <a:srgbClr val="FFC000"/>
                </a:solidFill>
                <a:latin typeface="Segoe Print" panose="02000600000000000000" pitchFamily="2" charset="0"/>
              </a:rPr>
              <a:t>Updates</a:t>
            </a:r>
            <a:r>
              <a:rPr lang="en-US" sz="8000" dirty="0" smtClean="0">
                <a:solidFill>
                  <a:srgbClr val="FFC000"/>
                </a:solidFill>
              </a:rPr>
              <a:t>  </a:t>
            </a:r>
            <a:endParaRPr lang="en-US" sz="8000" dirty="0">
              <a:solidFill>
                <a:srgbClr val="FFC000"/>
              </a:solidFill>
            </a:endParaRPr>
          </a:p>
        </p:txBody>
      </p:sp>
      <p:cxnSp>
        <p:nvCxnSpPr>
          <p:cNvPr id="12" name="Straight Connector 11"/>
          <p:cNvCxnSpPr/>
          <p:nvPr/>
        </p:nvCxnSpPr>
        <p:spPr>
          <a:xfrm flipV="1">
            <a:off x="4137193" y="5042105"/>
            <a:ext cx="4585893" cy="92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578069" y="3422194"/>
            <a:ext cx="8470735" cy="1384995"/>
          </a:xfrm>
          <a:prstGeom prst="rect">
            <a:avLst/>
          </a:prstGeom>
        </p:spPr>
        <p:txBody>
          <a:bodyPr wrap="square">
            <a:spAutoFit/>
          </a:bodyPr>
          <a:lstStyle/>
          <a:p>
            <a:r>
              <a:rPr lang="en-US" sz="2100" dirty="0" smtClean="0">
                <a:latin typeface="Calibri" panose="020F0502020204030204" pitchFamily="34" charset="0"/>
              </a:rPr>
              <a:t>WorkINdiana </a:t>
            </a:r>
            <a:r>
              <a:rPr lang="en-US" sz="2100" dirty="0">
                <a:latin typeface="Calibri" panose="020F0502020204030204" pitchFamily="34" charset="0"/>
              </a:rPr>
              <a:t>enrolled its first student in August of 2011 and reached a total enrollment of over 7,000 students by end of June 2018. To date, over 5,800 students have completed a program, and 4,700 students have earned a certification in an industry recognized, in-demand occupation. </a:t>
            </a:r>
            <a:endParaRPr lang="en-US" sz="2100" dirty="0"/>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49012" t="28361" r="21217" b="13226"/>
          <a:stretch/>
        </p:blipFill>
        <p:spPr>
          <a:xfrm>
            <a:off x="9417976" y="3477747"/>
            <a:ext cx="2249110" cy="2941966"/>
          </a:xfrm>
          <a:prstGeom prst="rect">
            <a:avLst/>
          </a:prstGeom>
          <a:ln>
            <a:solidFill>
              <a:schemeClr val="tx1"/>
            </a:solidFill>
          </a:ln>
        </p:spPr>
      </p:pic>
    </p:spTree>
    <p:extLst>
      <p:ext uri="{BB962C8B-B14F-4D97-AF65-F5344CB8AC3E}">
        <p14:creationId xmlns:p14="http://schemas.microsoft.com/office/powerpoint/2010/main" val="167307037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p:cNvSpPr/>
          <p:nvPr/>
        </p:nvSpPr>
        <p:spPr>
          <a:xfrm>
            <a:off x="6125498" y="3841790"/>
            <a:ext cx="5569974" cy="800219"/>
          </a:xfrm>
          <a:prstGeom prst="rect">
            <a:avLst/>
          </a:prstGeom>
        </p:spPr>
        <p:txBody>
          <a:bodyPr wrap="square">
            <a:spAutoFit/>
          </a:bodyPr>
          <a:lstStyle/>
          <a:p>
            <a:endParaRPr lang="en-US" sz="800" u="sng" dirty="0"/>
          </a:p>
          <a:p>
            <a:endParaRPr lang="en-US" sz="1000" dirty="0"/>
          </a:p>
          <a:p>
            <a:endParaRPr lang="en-US" sz="2800" dirty="0"/>
          </a:p>
        </p:txBody>
      </p:sp>
      <p:pic>
        <p:nvPicPr>
          <p:cNvPr id="10" name="Picture 9"/>
          <p:cNvPicPr>
            <a:picLocks noChangeAspect="1"/>
          </p:cNvPicPr>
          <p:nvPr/>
        </p:nvPicPr>
        <p:blipFill>
          <a:blip r:embed="rId3"/>
          <a:stretch>
            <a:fillRect/>
          </a:stretch>
        </p:blipFill>
        <p:spPr>
          <a:xfrm>
            <a:off x="539286" y="419767"/>
            <a:ext cx="5774600" cy="5938419"/>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3324075572"/>
              </p:ext>
            </p:extLst>
          </p:nvPr>
        </p:nvGraphicFramePr>
        <p:xfrm>
          <a:off x="6633498" y="419767"/>
          <a:ext cx="4905829" cy="5938419"/>
        </p:xfrm>
        <a:graphic>
          <a:graphicData uri="http://schemas.openxmlformats.org/drawingml/2006/table">
            <a:tbl>
              <a:tblPr firstRow="1" bandRow="1">
                <a:tableStyleId>{5C22544A-7EE6-4342-B048-85BDC9FD1C3A}</a:tableStyleId>
              </a:tblPr>
              <a:tblGrid>
                <a:gridCol w="2091561"/>
                <a:gridCol w="1178992"/>
                <a:gridCol w="1635276"/>
              </a:tblGrid>
              <a:tr h="545027">
                <a:tc>
                  <a:txBody>
                    <a:bodyPr/>
                    <a:lstStyle/>
                    <a:p>
                      <a:pPr algn="ctr"/>
                      <a:r>
                        <a:rPr lang="en-US" dirty="0" smtClean="0"/>
                        <a:t>STATEWIDE</a:t>
                      </a:r>
                    </a:p>
                  </a:txBody>
                  <a:tcPr/>
                </a:tc>
                <a:tc>
                  <a:txBody>
                    <a:bodyPr/>
                    <a:lstStyle/>
                    <a:p>
                      <a:pPr algn="ctr"/>
                      <a:r>
                        <a:rPr lang="en-US" dirty="0" smtClean="0"/>
                        <a:t>Goal</a:t>
                      </a:r>
                      <a:endParaRPr lang="en-US" dirty="0"/>
                    </a:p>
                  </a:txBody>
                  <a:tcPr/>
                </a:tc>
                <a:tc>
                  <a:txBody>
                    <a:bodyPr/>
                    <a:lstStyle/>
                    <a:p>
                      <a:pPr algn="ctr"/>
                      <a:r>
                        <a:rPr lang="en-US" dirty="0" smtClean="0"/>
                        <a:t>To-Date</a:t>
                      </a:r>
                      <a:endParaRPr lang="en-US" dirty="0"/>
                    </a:p>
                  </a:txBody>
                  <a:tcPr/>
                </a:tc>
              </a:tr>
              <a:tr h="0">
                <a:tc>
                  <a:txBody>
                    <a:bodyPr/>
                    <a:lstStyle/>
                    <a:p>
                      <a:pPr algn="l"/>
                      <a:r>
                        <a:rPr lang="en-US" dirty="0" smtClean="0"/>
                        <a:t>Enrollment</a:t>
                      </a:r>
                      <a:endParaRPr lang="en-US" dirty="0"/>
                    </a:p>
                  </a:txBody>
                  <a:tcPr/>
                </a:tc>
                <a:tc>
                  <a:txBody>
                    <a:bodyPr/>
                    <a:lstStyle/>
                    <a:p>
                      <a:pPr algn="ctr"/>
                      <a:r>
                        <a:rPr lang="en-US" dirty="0" smtClean="0"/>
                        <a:t>1,800</a:t>
                      </a:r>
                      <a:endParaRPr lang="en-US" dirty="0"/>
                    </a:p>
                  </a:txBody>
                  <a:tcPr/>
                </a:tc>
                <a:tc>
                  <a:txBody>
                    <a:bodyPr/>
                    <a:lstStyle/>
                    <a:p>
                      <a:pPr algn="ctr"/>
                      <a:r>
                        <a:rPr lang="en-US" dirty="0" smtClean="0"/>
                        <a:t>366</a:t>
                      </a:r>
                      <a:endParaRPr lang="en-US" dirty="0"/>
                    </a:p>
                  </a:txBody>
                  <a:tcPr/>
                </a:tc>
              </a:tr>
              <a:tr h="479900">
                <a:tc>
                  <a:txBody>
                    <a:bodyPr/>
                    <a:lstStyle/>
                    <a:p>
                      <a:pPr algn="l"/>
                      <a:r>
                        <a:rPr lang="en-US" dirty="0" smtClean="0"/>
                        <a:t>Enrollment Rate</a:t>
                      </a:r>
                      <a:endParaRPr lang="en-US" dirty="0"/>
                    </a:p>
                  </a:txBody>
                  <a:tcPr/>
                </a:tc>
                <a:tc>
                  <a:txBody>
                    <a:bodyPr/>
                    <a:lstStyle/>
                    <a:p>
                      <a:pPr algn="ctr"/>
                      <a:r>
                        <a:rPr lang="en-US" dirty="0" smtClean="0"/>
                        <a:t>---</a:t>
                      </a:r>
                      <a:endParaRPr lang="en-US" dirty="0"/>
                    </a:p>
                  </a:txBody>
                  <a:tcPr/>
                </a:tc>
                <a:tc>
                  <a:txBody>
                    <a:bodyPr/>
                    <a:lstStyle/>
                    <a:p>
                      <a:pPr algn="ctr"/>
                      <a:r>
                        <a:rPr lang="en-US" dirty="0" smtClean="0"/>
                        <a:t>20%</a:t>
                      </a:r>
                      <a:endParaRPr lang="en-US" dirty="0"/>
                    </a:p>
                  </a:txBody>
                  <a:tcPr/>
                </a:tc>
              </a:tr>
              <a:tr h="410232">
                <a:tc>
                  <a:txBody>
                    <a:bodyPr/>
                    <a:lstStyle/>
                    <a:p>
                      <a:pPr algn="l"/>
                      <a:r>
                        <a:rPr lang="en-US" dirty="0" smtClean="0"/>
                        <a:t>Still</a:t>
                      </a:r>
                      <a:r>
                        <a:rPr lang="en-US" baseline="0" dirty="0" smtClean="0"/>
                        <a:t> Enrolled</a:t>
                      </a:r>
                      <a:endParaRPr lang="en-US" dirty="0"/>
                    </a:p>
                  </a:txBody>
                  <a:tcPr/>
                </a:tc>
                <a:tc>
                  <a:txBody>
                    <a:bodyPr/>
                    <a:lstStyle/>
                    <a:p>
                      <a:pPr algn="ctr"/>
                      <a:r>
                        <a:rPr lang="en-US" dirty="0" smtClean="0"/>
                        <a:t>---</a:t>
                      </a:r>
                      <a:endParaRPr lang="en-US" dirty="0"/>
                    </a:p>
                  </a:txBody>
                  <a:tcPr/>
                </a:tc>
                <a:tc>
                  <a:txBody>
                    <a:bodyPr/>
                    <a:lstStyle/>
                    <a:p>
                      <a:pPr algn="ctr"/>
                      <a:r>
                        <a:rPr lang="en-US" dirty="0" smtClean="0"/>
                        <a:t>289</a:t>
                      </a:r>
                      <a:endParaRPr lang="en-US" dirty="0"/>
                    </a:p>
                  </a:txBody>
                  <a:tcPr/>
                </a:tc>
              </a:tr>
              <a:tr h="321868">
                <a:tc>
                  <a:txBody>
                    <a:bodyPr/>
                    <a:lstStyle/>
                    <a:p>
                      <a:pPr algn="l"/>
                      <a:r>
                        <a:rPr lang="en-US" dirty="0" smtClean="0"/>
                        <a:t>Completers</a:t>
                      </a:r>
                      <a:endParaRPr lang="en-US" dirty="0"/>
                    </a:p>
                  </a:txBody>
                  <a:tcPr/>
                </a:tc>
                <a:tc>
                  <a:txBody>
                    <a:bodyPr/>
                    <a:lstStyle/>
                    <a:p>
                      <a:pPr algn="ctr"/>
                      <a:r>
                        <a:rPr lang="en-US" dirty="0" smtClean="0"/>
                        <a:t>1,440</a:t>
                      </a:r>
                      <a:endParaRPr lang="en-US" dirty="0"/>
                    </a:p>
                  </a:txBody>
                  <a:tcPr/>
                </a:tc>
                <a:tc>
                  <a:txBody>
                    <a:bodyPr/>
                    <a:lstStyle/>
                    <a:p>
                      <a:pPr algn="ctr"/>
                      <a:r>
                        <a:rPr lang="en-US" dirty="0" smtClean="0"/>
                        <a:t>73</a:t>
                      </a:r>
                      <a:endParaRPr lang="en-US" dirty="0"/>
                    </a:p>
                  </a:txBody>
                  <a:tcPr/>
                </a:tc>
              </a:tr>
              <a:tr h="479900">
                <a:tc>
                  <a:txBody>
                    <a:bodyPr/>
                    <a:lstStyle/>
                    <a:p>
                      <a:pPr algn="l"/>
                      <a:r>
                        <a:rPr lang="en-US" dirty="0" smtClean="0"/>
                        <a:t>Completion Rate</a:t>
                      </a:r>
                      <a:endParaRPr lang="en-US" dirty="0"/>
                    </a:p>
                  </a:txBody>
                  <a:tcPr/>
                </a:tc>
                <a:tc>
                  <a:txBody>
                    <a:bodyPr/>
                    <a:lstStyle/>
                    <a:p>
                      <a:pPr algn="ctr"/>
                      <a:r>
                        <a:rPr lang="en-US" dirty="0" smtClean="0"/>
                        <a:t>80%</a:t>
                      </a:r>
                      <a:endParaRPr lang="en-US" dirty="0"/>
                    </a:p>
                  </a:txBody>
                  <a:tcPr/>
                </a:tc>
                <a:tc>
                  <a:txBody>
                    <a:bodyPr/>
                    <a:lstStyle/>
                    <a:p>
                      <a:pPr algn="ctr"/>
                      <a:r>
                        <a:rPr lang="en-US" dirty="0" smtClean="0"/>
                        <a:t>94.81%</a:t>
                      </a:r>
                      <a:endParaRPr lang="en-US" dirty="0"/>
                    </a:p>
                  </a:txBody>
                  <a:tcPr/>
                </a:tc>
              </a:tr>
              <a:tr h="359972">
                <a:tc>
                  <a:txBody>
                    <a:bodyPr/>
                    <a:lstStyle/>
                    <a:p>
                      <a:pPr algn="l"/>
                      <a:r>
                        <a:rPr lang="en-US" dirty="0" smtClean="0"/>
                        <a:t>Dropped</a:t>
                      </a:r>
                      <a:endParaRPr lang="en-US" dirty="0"/>
                    </a:p>
                  </a:txBody>
                  <a:tcPr/>
                </a:tc>
                <a:tc>
                  <a:txBody>
                    <a:bodyPr/>
                    <a:lstStyle/>
                    <a:p>
                      <a:pPr algn="ctr"/>
                      <a:r>
                        <a:rPr lang="en-US" dirty="0" smtClean="0"/>
                        <a:t>---</a:t>
                      </a:r>
                      <a:endParaRPr lang="en-US" dirty="0"/>
                    </a:p>
                  </a:txBody>
                  <a:tcPr/>
                </a:tc>
                <a:tc>
                  <a:txBody>
                    <a:bodyPr/>
                    <a:lstStyle/>
                    <a:p>
                      <a:pPr algn="ctr"/>
                      <a:r>
                        <a:rPr lang="en-US" dirty="0" smtClean="0"/>
                        <a:t>4</a:t>
                      </a:r>
                      <a:endParaRPr lang="en-US" dirty="0"/>
                    </a:p>
                  </a:txBody>
                  <a:tcPr/>
                </a:tc>
              </a:tr>
              <a:tr h="479900">
                <a:tc>
                  <a:txBody>
                    <a:bodyPr/>
                    <a:lstStyle/>
                    <a:p>
                      <a:pPr algn="l"/>
                      <a:r>
                        <a:rPr lang="en-US" dirty="0" smtClean="0"/>
                        <a:t>Dropped Rate</a:t>
                      </a:r>
                      <a:endParaRPr lang="en-US" dirty="0"/>
                    </a:p>
                  </a:txBody>
                  <a:tcPr/>
                </a:tc>
                <a:tc>
                  <a:txBody>
                    <a:bodyPr/>
                    <a:lstStyle/>
                    <a:p>
                      <a:pPr algn="ctr"/>
                      <a:r>
                        <a:rPr lang="en-US" dirty="0" smtClean="0"/>
                        <a:t>Below 10%</a:t>
                      </a:r>
                      <a:endParaRPr lang="en-US" dirty="0"/>
                    </a:p>
                  </a:txBody>
                  <a:tcPr/>
                </a:tc>
                <a:tc>
                  <a:txBody>
                    <a:bodyPr/>
                    <a:lstStyle/>
                    <a:p>
                      <a:pPr algn="ctr"/>
                      <a:r>
                        <a:rPr lang="en-US" dirty="0" smtClean="0"/>
                        <a:t>5%</a:t>
                      </a:r>
                      <a:endParaRPr lang="en-US" dirty="0"/>
                    </a:p>
                  </a:txBody>
                  <a:tcPr/>
                </a:tc>
              </a:tr>
              <a:tr h="479900">
                <a:tc>
                  <a:txBody>
                    <a:bodyPr/>
                    <a:lstStyle/>
                    <a:p>
                      <a:pPr algn="l"/>
                      <a:r>
                        <a:rPr lang="en-US" dirty="0" smtClean="0"/>
                        <a:t>Certifications issued</a:t>
                      </a:r>
                      <a:endParaRPr lang="en-US" dirty="0"/>
                    </a:p>
                  </a:txBody>
                  <a:tcPr/>
                </a:tc>
                <a:tc>
                  <a:txBody>
                    <a:bodyPr/>
                    <a:lstStyle/>
                    <a:p>
                      <a:pPr algn="ctr"/>
                      <a:r>
                        <a:rPr lang="en-US" dirty="0" smtClean="0"/>
                        <a:t>1,065</a:t>
                      </a:r>
                      <a:endParaRPr lang="en-US" dirty="0"/>
                    </a:p>
                  </a:txBody>
                  <a:tcPr/>
                </a:tc>
                <a:tc>
                  <a:txBody>
                    <a:bodyPr/>
                    <a:lstStyle/>
                    <a:p>
                      <a:pPr algn="ctr"/>
                      <a:r>
                        <a:rPr lang="en-US" dirty="0" smtClean="0"/>
                        <a:t>50</a:t>
                      </a:r>
                      <a:endParaRPr lang="en-US" dirty="0"/>
                    </a:p>
                  </a:txBody>
                  <a:tcPr/>
                </a:tc>
              </a:tr>
              <a:tr h="479900">
                <a:tc>
                  <a:txBody>
                    <a:bodyPr/>
                    <a:lstStyle/>
                    <a:p>
                      <a:pPr algn="l"/>
                      <a:r>
                        <a:rPr lang="en-US" dirty="0" smtClean="0"/>
                        <a:t>Certification Rate</a:t>
                      </a:r>
                      <a:endParaRPr lang="en-US" dirty="0"/>
                    </a:p>
                  </a:txBody>
                  <a:tcPr/>
                </a:tc>
                <a:tc>
                  <a:txBody>
                    <a:bodyPr/>
                    <a:lstStyle/>
                    <a:p>
                      <a:pPr algn="ctr"/>
                      <a:r>
                        <a:rPr lang="en-US" dirty="0" smtClean="0"/>
                        <a:t>74% </a:t>
                      </a:r>
                      <a:endParaRPr lang="en-US" dirty="0"/>
                    </a:p>
                  </a:txBody>
                  <a:tcPr/>
                </a:tc>
                <a:tc>
                  <a:txBody>
                    <a:bodyPr/>
                    <a:lstStyle/>
                    <a:p>
                      <a:pPr algn="ctr"/>
                      <a:r>
                        <a:rPr lang="en-US" dirty="0" smtClean="0"/>
                        <a:t>68.49%</a:t>
                      </a:r>
                      <a:endParaRPr lang="en-US" dirty="0"/>
                    </a:p>
                  </a:txBody>
                  <a:tcPr/>
                </a:tc>
              </a:tr>
              <a:tr h="317322">
                <a:tc>
                  <a:txBody>
                    <a:bodyPr/>
                    <a:lstStyle/>
                    <a:p>
                      <a:pPr algn="l"/>
                      <a:r>
                        <a:rPr lang="en-US" dirty="0" smtClean="0"/>
                        <a:t>Employment </a:t>
                      </a:r>
                      <a:endParaRPr lang="en-US" dirty="0"/>
                    </a:p>
                  </a:txBody>
                  <a:tcPr/>
                </a:tc>
                <a:tc>
                  <a:txBody>
                    <a:bodyPr/>
                    <a:lstStyle/>
                    <a:p>
                      <a:pPr algn="ctr"/>
                      <a:r>
                        <a:rPr lang="en-US" dirty="0" smtClean="0"/>
                        <a:t>640</a:t>
                      </a:r>
                      <a:endParaRPr lang="en-US" dirty="0"/>
                    </a:p>
                  </a:txBody>
                  <a:tcPr/>
                </a:tc>
                <a:tc>
                  <a:txBody>
                    <a:bodyPr/>
                    <a:lstStyle/>
                    <a:p>
                      <a:pPr algn="ctr"/>
                      <a:r>
                        <a:rPr lang="en-US" dirty="0" smtClean="0"/>
                        <a:t>26</a:t>
                      </a:r>
                      <a:endParaRPr lang="en-US" dirty="0"/>
                    </a:p>
                  </a:txBody>
                  <a:tcPr/>
                </a:tc>
              </a:tr>
              <a:tr h="479900">
                <a:tc>
                  <a:txBody>
                    <a:bodyPr/>
                    <a:lstStyle/>
                    <a:p>
                      <a:pPr algn="l"/>
                      <a:r>
                        <a:rPr lang="en-US" dirty="0" smtClean="0"/>
                        <a:t>Employment Rate</a:t>
                      </a:r>
                      <a:endParaRPr lang="en-US" dirty="0"/>
                    </a:p>
                  </a:txBody>
                  <a:tcPr/>
                </a:tc>
                <a:tc>
                  <a:txBody>
                    <a:bodyPr/>
                    <a:lstStyle/>
                    <a:p>
                      <a:pPr algn="ctr"/>
                      <a:r>
                        <a:rPr lang="en-US" dirty="0" smtClean="0"/>
                        <a:t>60%</a:t>
                      </a:r>
                      <a:endParaRPr lang="en-US" dirty="0"/>
                    </a:p>
                  </a:txBody>
                  <a:tcPr/>
                </a:tc>
                <a:tc>
                  <a:txBody>
                    <a:bodyPr/>
                    <a:lstStyle/>
                    <a:p>
                      <a:pPr algn="ctr"/>
                      <a:r>
                        <a:rPr lang="en-US" dirty="0" smtClean="0"/>
                        <a:t>52%</a:t>
                      </a:r>
                      <a:endParaRPr lang="en-US" dirty="0"/>
                    </a:p>
                  </a:txBody>
                  <a:tcPr/>
                </a:tc>
              </a:tr>
            </a:tbl>
          </a:graphicData>
        </a:graphic>
      </p:graphicFrame>
    </p:spTree>
    <p:extLst>
      <p:ext uri="{BB962C8B-B14F-4D97-AF65-F5344CB8AC3E}">
        <p14:creationId xmlns:p14="http://schemas.microsoft.com/office/powerpoint/2010/main" val="365996377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20"/>
            <a:ext cx="12192000" cy="6858319"/>
          </a:xfrm>
          <a:prstGeom prst="rect">
            <a:avLst/>
          </a:prstGeom>
        </p:spPr>
      </p:pic>
    </p:spTree>
    <p:extLst>
      <p:ext uri="{BB962C8B-B14F-4D97-AF65-F5344CB8AC3E}">
        <p14:creationId xmlns:p14="http://schemas.microsoft.com/office/powerpoint/2010/main" val="390099188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7" name="TextBox 6"/>
          <p:cNvSpPr txBox="1"/>
          <p:nvPr/>
        </p:nvSpPr>
        <p:spPr>
          <a:xfrm>
            <a:off x="6936837" y="1634460"/>
            <a:ext cx="4972663" cy="3077766"/>
          </a:xfrm>
          <a:prstGeom prst="rect">
            <a:avLst/>
          </a:prstGeom>
          <a:solidFill>
            <a:srgbClr val="002060"/>
          </a:solidFill>
        </p:spPr>
        <p:txBody>
          <a:bodyPr wrap="square" rtlCol="0">
            <a:spAutoFit/>
          </a:bodyPr>
          <a:lstStyle/>
          <a:p>
            <a:pPr lvl="1">
              <a:defRPr/>
            </a:pPr>
            <a:r>
              <a:rPr lang="en-US" sz="5400" b="1" dirty="0" smtClean="0">
                <a:solidFill>
                  <a:srgbClr val="FFC000"/>
                </a:solidFill>
              </a:rPr>
              <a:t>Jessica Gray </a:t>
            </a:r>
          </a:p>
          <a:p>
            <a:pPr lvl="1">
              <a:defRPr/>
            </a:pPr>
            <a:r>
              <a:rPr lang="en-US" sz="2000" dirty="0" smtClean="0"/>
              <a:t>WorkINdiana Program Manager</a:t>
            </a:r>
          </a:p>
          <a:p>
            <a:pPr lvl="1">
              <a:defRPr/>
            </a:pPr>
            <a:r>
              <a:rPr lang="en-US" sz="2400" dirty="0" smtClean="0">
                <a:hlinkClick r:id="rId4"/>
              </a:rPr>
              <a:t>jgray1@dwd.in.gov</a:t>
            </a:r>
            <a:endParaRPr lang="en-US" sz="2400" dirty="0"/>
          </a:p>
          <a:p>
            <a:pPr lvl="1">
              <a:defRPr/>
            </a:pPr>
            <a:r>
              <a:rPr lang="en-US" sz="2400" dirty="0" smtClean="0">
                <a:hlinkClick r:id="rId5"/>
              </a:rPr>
              <a:t>WorkINdiana@dwd.in.gov</a:t>
            </a:r>
            <a:endParaRPr lang="en-US" sz="2400" dirty="0" smtClean="0"/>
          </a:p>
          <a:p>
            <a:pPr lvl="1">
              <a:defRPr/>
            </a:pPr>
            <a:r>
              <a:rPr lang="en-US" sz="2400" dirty="0"/>
              <a:t>(317) 503-1006</a:t>
            </a:r>
          </a:p>
          <a:p>
            <a:pPr lvl="1">
              <a:defRPr/>
            </a:pPr>
            <a:endParaRPr lang="en-US" sz="2400" dirty="0"/>
          </a:p>
          <a:p>
            <a:endParaRPr lang="en-US" dirty="0"/>
          </a:p>
        </p:txBody>
      </p:sp>
      <p:sp>
        <p:nvSpPr>
          <p:cNvPr id="8" name="TextBox 7"/>
          <p:cNvSpPr txBox="1"/>
          <p:nvPr/>
        </p:nvSpPr>
        <p:spPr>
          <a:xfrm>
            <a:off x="7621285" y="4263041"/>
            <a:ext cx="2137309" cy="1938992"/>
          </a:xfrm>
          <a:prstGeom prst="rect">
            <a:avLst/>
          </a:prstGeom>
          <a:noFill/>
        </p:spPr>
        <p:txBody>
          <a:bodyPr wrap="square" rtlCol="0">
            <a:spAutoFit/>
          </a:bodyPr>
          <a:lstStyle/>
          <a:p>
            <a:r>
              <a:rPr lang="en-US" sz="4000" dirty="0" smtClean="0"/>
              <a:t>Get to know us!</a:t>
            </a:r>
            <a:endParaRPr lang="en-US" sz="4000" dirty="0"/>
          </a:p>
        </p:txBody>
      </p:sp>
      <p:pic>
        <p:nvPicPr>
          <p:cNvPr id="11" name="Picture 2" descr="Image result for faceboo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23169" y="4466645"/>
            <a:ext cx="1741633" cy="173538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6936837" y="1399775"/>
            <a:ext cx="150056" cy="496236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1285" y="500267"/>
            <a:ext cx="2137309" cy="1014539"/>
          </a:xfrm>
          <a:prstGeom prst="rect">
            <a:avLst/>
          </a:prstGeom>
          <a:ln>
            <a:solidFill>
              <a:schemeClr val="bg1"/>
            </a:solidFill>
          </a:ln>
        </p:spPr>
      </p:pic>
      <p:sp>
        <p:nvSpPr>
          <p:cNvPr id="9" name="TextBox 8"/>
          <p:cNvSpPr txBox="1"/>
          <p:nvPr/>
        </p:nvSpPr>
        <p:spPr>
          <a:xfrm>
            <a:off x="257671" y="3616710"/>
            <a:ext cx="6754194" cy="2585323"/>
          </a:xfrm>
          <a:prstGeom prst="rect">
            <a:avLst/>
          </a:prstGeom>
          <a:noFill/>
        </p:spPr>
        <p:txBody>
          <a:bodyPr wrap="square" rtlCol="0">
            <a:spAutoFit/>
          </a:bodyPr>
          <a:lstStyle/>
          <a:p>
            <a:pPr marL="285750" indent="-285750">
              <a:buFont typeface="Arial" panose="020B0604020202020204" pitchFamily="34" charset="0"/>
              <a:buChar char="•"/>
            </a:pPr>
            <a:r>
              <a:rPr lang="en-US" sz="3600" dirty="0"/>
              <a:t>Final policy has been posted to the WorkINdiana </a:t>
            </a:r>
            <a:r>
              <a:rPr lang="en-US" sz="3600" dirty="0" smtClean="0"/>
              <a:t>website</a:t>
            </a:r>
          </a:p>
          <a:p>
            <a:pPr marL="285750" indent="-285750">
              <a:buFont typeface="Arial" panose="020B0604020202020204" pitchFamily="34" charset="0"/>
              <a:buChar char="•"/>
            </a:pPr>
            <a:r>
              <a:rPr lang="en-US" sz="3600" dirty="0" smtClean="0"/>
              <a:t>ERG </a:t>
            </a:r>
            <a:r>
              <a:rPr lang="en-US" sz="3600" dirty="0"/>
              <a:t>reports due </a:t>
            </a:r>
            <a:r>
              <a:rPr lang="en-US" sz="3600" dirty="0" smtClean="0"/>
              <a:t>10.15.18</a:t>
            </a:r>
            <a:endParaRPr lang="en-US" sz="3600" dirty="0"/>
          </a:p>
          <a:p>
            <a:pPr marL="285750" indent="-285750">
              <a:buFont typeface="Arial" panose="020B0604020202020204" pitchFamily="34" charset="0"/>
              <a:buChar char="•"/>
            </a:pPr>
            <a:endParaRPr lang="en-US" dirty="0"/>
          </a:p>
        </p:txBody>
      </p:sp>
      <p:sp>
        <p:nvSpPr>
          <p:cNvPr id="2" name="Rectangle 1"/>
          <p:cNvSpPr/>
          <p:nvPr/>
        </p:nvSpPr>
        <p:spPr>
          <a:xfrm>
            <a:off x="417696" y="1538180"/>
            <a:ext cx="5707012" cy="2123658"/>
          </a:xfrm>
          <a:prstGeom prst="rect">
            <a:avLst/>
          </a:prstGeom>
        </p:spPr>
        <p:txBody>
          <a:bodyPr wrap="none">
            <a:spAutoFit/>
          </a:bodyPr>
          <a:lstStyle/>
          <a:p>
            <a:r>
              <a:rPr lang="en-US" sz="6600" dirty="0"/>
              <a:t>WorkINdiana </a:t>
            </a:r>
            <a:endParaRPr lang="en-US" sz="6600" dirty="0" smtClean="0"/>
          </a:p>
          <a:p>
            <a:r>
              <a:rPr lang="en-US" sz="6600" dirty="0" smtClean="0">
                <a:solidFill>
                  <a:srgbClr val="FFC000"/>
                </a:solidFill>
                <a:latin typeface="Segoe Print" panose="02000600000000000000" pitchFamily="2" charset="0"/>
              </a:rPr>
              <a:t>Updates</a:t>
            </a:r>
            <a:r>
              <a:rPr lang="en-US" sz="4400" dirty="0" smtClean="0">
                <a:solidFill>
                  <a:srgbClr val="FFC000"/>
                </a:solidFill>
              </a:rPr>
              <a:t>  </a:t>
            </a:r>
            <a:endParaRPr lang="en-US" sz="4400" dirty="0">
              <a:solidFill>
                <a:srgbClr val="FFC000"/>
              </a:solidFill>
            </a:endParaRPr>
          </a:p>
        </p:txBody>
      </p:sp>
    </p:spTree>
    <p:extLst>
      <p:ext uri="{BB962C8B-B14F-4D97-AF65-F5344CB8AC3E}">
        <p14:creationId xmlns:p14="http://schemas.microsoft.com/office/powerpoint/2010/main" val="173593807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59156" y="539890"/>
            <a:ext cx="8739705" cy="1409699"/>
          </a:xfrm>
        </p:spPr>
        <p:txBody>
          <a:bodyPr/>
          <a:lstStyle/>
          <a:p>
            <a:r>
              <a:rPr lang="en-US" dirty="0" smtClean="0">
                <a:solidFill>
                  <a:srgbClr val="FFC000"/>
                </a:solidFill>
              </a:rPr>
              <a:t>Employer Reimbursement Grant</a:t>
            </a:r>
            <a:endParaRPr lang="en-US" dirty="0">
              <a:solidFill>
                <a:srgbClr val="FFC000"/>
              </a:solidFill>
            </a:endParaRPr>
          </a:p>
        </p:txBody>
      </p:sp>
      <p:sp>
        <p:nvSpPr>
          <p:cNvPr id="7" name="Down Arrow Callout 6"/>
          <p:cNvSpPr/>
          <p:nvPr/>
        </p:nvSpPr>
        <p:spPr>
          <a:xfrm>
            <a:off x="440329" y="1776208"/>
            <a:ext cx="3920381" cy="3957145"/>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Employer Reimbursement Form</a:t>
            </a:r>
          </a:p>
          <a:p>
            <a:pPr algn="ctr"/>
            <a:endParaRPr lang="en-US" dirty="0" smtClean="0"/>
          </a:p>
          <a:p>
            <a:pPr algn="ctr"/>
            <a:r>
              <a:rPr lang="en-US" sz="2000" dirty="0" smtClean="0"/>
              <a:t>*Employer </a:t>
            </a:r>
            <a:r>
              <a:rPr lang="en-US" sz="2000" dirty="0"/>
              <a:t>must submit reimbursement form to WorkINdiana grantee</a:t>
            </a:r>
          </a:p>
        </p:txBody>
      </p:sp>
      <p:sp>
        <p:nvSpPr>
          <p:cNvPr id="8" name="TextBox 7"/>
          <p:cNvSpPr txBox="1"/>
          <p:nvPr/>
        </p:nvSpPr>
        <p:spPr>
          <a:xfrm>
            <a:off x="440329" y="5864772"/>
            <a:ext cx="4225158" cy="369332"/>
          </a:xfrm>
          <a:prstGeom prst="rect">
            <a:avLst/>
          </a:prstGeom>
          <a:noFill/>
        </p:spPr>
        <p:txBody>
          <a:bodyPr wrap="square" rtlCol="0">
            <a:spAutoFit/>
          </a:bodyPr>
          <a:lstStyle/>
          <a:p>
            <a:r>
              <a:rPr lang="en-US" dirty="0"/>
              <a:t>https://</a:t>
            </a:r>
            <a:r>
              <a:rPr lang="en-US" dirty="0" smtClean="0"/>
              <a:t>www.in.gov/dwd/3323.htm </a:t>
            </a:r>
            <a:endParaRPr lang="en-US" dirty="0"/>
          </a:p>
        </p:txBody>
      </p:sp>
      <p:sp>
        <p:nvSpPr>
          <p:cNvPr id="9" name="TextBox 8"/>
          <p:cNvSpPr txBox="1"/>
          <p:nvPr/>
        </p:nvSpPr>
        <p:spPr>
          <a:xfrm>
            <a:off x="5304841" y="1877149"/>
            <a:ext cx="5958349" cy="2831544"/>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Any allocation utilizing WorkINdiana 2018 monies are required to have an ERG appropriation</a:t>
            </a:r>
          </a:p>
          <a:p>
            <a:pPr marL="742950" lvl="1" indent="-285750">
              <a:buFont typeface="Arial" panose="020B0604020202020204" pitchFamily="34" charset="0"/>
              <a:buChar char="•"/>
            </a:pPr>
            <a:r>
              <a:rPr lang="en-US" sz="2000" dirty="0" smtClean="0"/>
              <a:t>All 1819py grantees were allocated ERG funds</a:t>
            </a:r>
          </a:p>
          <a:p>
            <a:pPr marL="742950" lvl="1" indent="-285750">
              <a:buFont typeface="Arial" panose="020B0604020202020204" pitchFamily="34" charset="0"/>
              <a:buChar char="•"/>
            </a:pPr>
            <a:r>
              <a:rPr lang="en-US" sz="2000" dirty="0" smtClean="0"/>
              <a:t>All second round 1718py grantees will be allocated ERG funds upon an approved additional funds request</a:t>
            </a:r>
          </a:p>
          <a:p>
            <a:pPr marL="285750" lvl="1" indent="-285750">
              <a:buFont typeface="Arial" panose="020B0604020202020204" pitchFamily="34" charset="0"/>
              <a:buChar char="•"/>
            </a:pPr>
            <a:endParaRPr lang="en-US" dirty="0" smtClean="0"/>
          </a:p>
        </p:txBody>
      </p:sp>
      <p:sp>
        <p:nvSpPr>
          <p:cNvPr id="10" name="TextBox 9"/>
          <p:cNvSpPr txBox="1"/>
          <p:nvPr/>
        </p:nvSpPr>
        <p:spPr>
          <a:xfrm>
            <a:off x="5406441" y="4537835"/>
            <a:ext cx="6494020"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solidFill>
                  <a:srgbClr val="FFC000"/>
                </a:solidFill>
              </a:rPr>
              <a:t>Grantees must partner with </a:t>
            </a:r>
            <a:r>
              <a:rPr lang="en-US" sz="2000" u="sng" dirty="0" smtClean="0">
                <a:solidFill>
                  <a:srgbClr val="FFC000"/>
                </a:solidFill>
              </a:rPr>
              <a:t>at least one </a:t>
            </a:r>
            <a:r>
              <a:rPr lang="en-US" sz="2000" dirty="0" smtClean="0">
                <a:solidFill>
                  <a:srgbClr val="FFC000"/>
                </a:solidFill>
              </a:rPr>
              <a:t>employer </a:t>
            </a:r>
          </a:p>
          <a:p>
            <a:pPr marL="285750" indent="-285750">
              <a:buFont typeface="Arial" panose="020B0604020202020204" pitchFamily="34" charset="0"/>
              <a:buChar char="•"/>
            </a:pPr>
            <a:r>
              <a:rPr lang="en-US" sz="2000" dirty="0" smtClean="0">
                <a:solidFill>
                  <a:srgbClr val="FFC000"/>
                </a:solidFill>
              </a:rPr>
              <a:t>An employer is eligible for an employer reimbursement grant for each eligible employee who obtains a HSD/HSE through </a:t>
            </a:r>
            <a:r>
              <a:rPr lang="en-US" sz="2000" u="sng" dirty="0" smtClean="0">
                <a:solidFill>
                  <a:srgbClr val="FFC000"/>
                </a:solidFill>
              </a:rPr>
              <a:t>a program organized or funded by the employer</a:t>
            </a:r>
            <a:r>
              <a:rPr lang="en-US" sz="2000" dirty="0" smtClean="0">
                <a:solidFill>
                  <a:srgbClr val="FFC000"/>
                </a:solidFill>
              </a:rPr>
              <a:t>. </a:t>
            </a:r>
            <a:endParaRPr lang="en-US" sz="2000" dirty="0">
              <a:solidFill>
                <a:srgbClr val="FFC000"/>
              </a:solidFill>
            </a:endParaRPr>
          </a:p>
        </p:txBody>
      </p:sp>
      <p:cxnSp>
        <p:nvCxnSpPr>
          <p:cNvPr id="3" name="Straight Connector 2"/>
          <p:cNvCxnSpPr/>
          <p:nvPr/>
        </p:nvCxnSpPr>
        <p:spPr>
          <a:xfrm>
            <a:off x="5036457" y="1949589"/>
            <a:ext cx="0" cy="42845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162711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88342" y="751990"/>
            <a:ext cx="9652000" cy="707886"/>
          </a:xfrm>
          <a:prstGeom prst="rect">
            <a:avLst/>
          </a:prstGeom>
          <a:noFill/>
        </p:spPr>
        <p:txBody>
          <a:bodyPr wrap="square" rtlCol="0">
            <a:spAutoFit/>
          </a:bodyPr>
          <a:lstStyle/>
          <a:p>
            <a:pPr algn="ctr"/>
            <a:r>
              <a:rPr lang="en-US" sz="4000" dirty="0">
                <a:solidFill>
                  <a:srgbClr val="FFC000"/>
                </a:solidFill>
              </a:rPr>
              <a:t>What are eligible ERG expenses</a:t>
            </a:r>
            <a:r>
              <a:rPr lang="en-US" sz="4000" dirty="0">
                <a:solidFill>
                  <a:srgbClr val="FFC000"/>
                </a:solidFill>
                <a:latin typeface="Arial" panose="020B0604020202020204" pitchFamily="34" charset="0"/>
                <a:cs typeface="Arial" panose="020B0604020202020204" pitchFamily="34" charset="0"/>
              </a:rPr>
              <a:t>?</a:t>
            </a:r>
          </a:p>
        </p:txBody>
      </p:sp>
      <p:sp>
        <p:nvSpPr>
          <p:cNvPr id="5" name="TextBox 4"/>
          <p:cNvSpPr txBox="1"/>
          <p:nvPr/>
        </p:nvSpPr>
        <p:spPr>
          <a:xfrm>
            <a:off x="6226503" y="1638860"/>
            <a:ext cx="5854263" cy="4770537"/>
          </a:xfrm>
          <a:prstGeom prst="rect">
            <a:avLst/>
          </a:prstGeom>
          <a:noFill/>
        </p:spPr>
        <p:txBody>
          <a:bodyPr wrap="square" rtlCol="0">
            <a:spAutoFit/>
          </a:bodyPr>
          <a:lstStyle/>
          <a:p>
            <a:pPr marL="285750" lvl="0" indent="-285750">
              <a:buFont typeface="Arial" panose="020B0604020202020204" pitchFamily="34" charset="0"/>
              <a:buChar char="•"/>
            </a:pPr>
            <a:r>
              <a:rPr lang="en-US" sz="2200" dirty="0"/>
              <a:t>Instructor salaries (teacher, aide, tutor, counselor)</a:t>
            </a:r>
          </a:p>
          <a:p>
            <a:pPr marL="285750" lvl="0" indent="-285750">
              <a:buFont typeface="Arial" panose="020B0604020202020204" pitchFamily="34" charset="0"/>
              <a:buChar char="•"/>
            </a:pPr>
            <a:r>
              <a:rPr lang="en-US" sz="2200" dirty="0"/>
              <a:t>Materials (text books, instructional software, orientation materials, workbooks)</a:t>
            </a:r>
          </a:p>
          <a:p>
            <a:pPr marL="285750" lvl="0" indent="-285750">
              <a:buFont typeface="Arial" panose="020B0604020202020204" pitchFamily="34" charset="0"/>
              <a:buChar char="•"/>
            </a:pPr>
            <a:r>
              <a:rPr lang="en-US" sz="2200" dirty="0"/>
              <a:t>Assessment (TABE or TASC pre-test and test)</a:t>
            </a:r>
          </a:p>
          <a:p>
            <a:pPr marL="285750" lvl="0" indent="-285750">
              <a:buFont typeface="Arial" panose="020B0604020202020204" pitchFamily="34" charset="0"/>
              <a:buChar char="•"/>
            </a:pPr>
            <a:r>
              <a:rPr lang="en-US" sz="2200" dirty="0"/>
              <a:t>Equipment (computers, projectors, tablets)</a:t>
            </a:r>
          </a:p>
          <a:p>
            <a:pPr marL="285750" lvl="0" indent="-285750">
              <a:buFont typeface="Arial" panose="020B0604020202020204" pitchFamily="34" charset="0"/>
              <a:buChar char="•"/>
            </a:pPr>
            <a:r>
              <a:rPr lang="en-US" sz="2200" dirty="0"/>
              <a:t>Supportive Services (childcare, transportation)</a:t>
            </a:r>
          </a:p>
          <a:p>
            <a:pPr marL="285750" lvl="0" indent="-285750">
              <a:buFont typeface="Arial" panose="020B0604020202020204" pitchFamily="34" charset="0"/>
              <a:buChar char="•"/>
            </a:pPr>
            <a:r>
              <a:rPr lang="en-US" sz="2200" dirty="0"/>
              <a:t>Other (postage, printing, property, rent/lease, utilities)</a:t>
            </a:r>
          </a:p>
          <a:p>
            <a:endParaRPr lang="en-US" dirty="0"/>
          </a:p>
        </p:txBody>
      </p:sp>
      <p:sp>
        <p:nvSpPr>
          <p:cNvPr id="6" name="TextBox 5"/>
          <p:cNvSpPr txBox="1"/>
          <p:nvPr/>
        </p:nvSpPr>
        <p:spPr>
          <a:xfrm>
            <a:off x="346842" y="1608083"/>
            <a:ext cx="5565227" cy="4801314"/>
          </a:xfrm>
          <a:prstGeom prst="rect">
            <a:avLst/>
          </a:prstGeom>
          <a:noFill/>
        </p:spPr>
        <p:txBody>
          <a:bodyPr wrap="square" rtlCol="0">
            <a:spAutoFit/>
          </a:bodyPr>
          <a:lstStyle/>
          <a:p>
            <a:r>
              <a:rPr lang="en-US" i="1" dirty="0">
                <a:solidFill>
                  <a:srgbClr val="FFC000"/>
                </a:solidFill>
              </a:rPr>
              <a:t>Example 1: </a:t>
            </a:r>
            <a:r>
              <a:rPr lang="en-US" dirty="0"/>
              <a:t>Partnership is established with Employer agreeing to send eligible employees to AE for HSE training. Employer will pay AE for teacher expenses, utilities, rent/lease, TASC, and/or TABE testing per eligible employee. Employer then requests reimbursement from WorkINdiana grantee for these charges for every eligible employee completion.</a:t>
            </a:r>
          </a:p>
          <a:p>
            <a:r>
              <a:rPr lang="en-US" dirty="0">
                <a:solidFill>
                  <a:srgbClr val="FFFF00"/>
                </a:solidFill>
              </a:rPr>
              <a:t> </a:t>
            </a:r>
          </a:p>
          <a:p>
            <a:r>
              <a:rPr lang="en-US" i="1" dirty="0"/>
              <a:t>Example 2:</a:t>
            </a:r>
            <a:r>
              <a:rPr lang="en-US" dirty="0"/>
              <a:t> </a:t>
            </a:r>
            <a:r>
              <a:rPr lang="en-US" dirty="0">
                <a:solidFill>
                  <a:srgbClr val="FFC000"/>
                </a:solidFill>
              </a:rPr>
              <a:t>Partnership is established with Employer requesting that AE classes be held at employer site. Employer pays AE for teacher expense, TASC, and/or TABE per eligible employee. Employer then requests reimbursement from WorkINdiana grantee for these charges for every eligible employee completion.</a:t>
            </a:r>
          </a:p>
        </p:txBody>
      </p:sp>
      <p:cxnSp>
        <p:nvCxnSpPr>
          <p:cNvPr id="3" name="Straight Connector 2"/>
          <p:cNvCxnSpPr/>
          <p:nvPr/>
        </p:nvCxnSpPr>
        <p:spPr>
          <a:xfrm>
            <a:off x="5916824" y="1608083"/>
            <a:ext cx="0" cy="45805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560003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2" name="Rectangle 1"/>
          <p:cNvSpPr/>
          <p:nvPr/>
        </p:nvSpPr>
        <p:spPr>
          <a:xfrm>
            <a:off x="585018" y="2527684"/>
            <a:ext cx="4119717" cy="3754874"/>
          </a:xfrm>
          <a:prstGeom prst="rect">
            <a:avLst/>
          </a:prstGeom>
        </p:spPr>
        <p:txBody>
          <a:bodyPr wrap="square">
            <a:spAutoFit/>
          </a:bodyPr>
          <a:lstStyle/>
          <a:p>
            <a:r>
              <a:rPr lang="en-US" sz="2400" dirty="0" smtClean="0"/>
              <a:t>Professional Development</a:t>
            </a:r>
          </a:p>
          <a:p>
            <a:r>
              <a:rPr lang="en-US" sz="9600" dirty="0" smtClean="0">
                <a:solidFill>
                  <a:srgbClr val="FFC000"/>
                </a:solidFill>
              </a:rPr>
              <a:t>NEXT </a:t>
            </a:r>
          </a:p>
          <a:p>
            <a:r>
              <a:rPr lang="en-US" sz="5400" dirty="0" smtClean="0">
                <a:solidFill>
                  <a:srgbClr val="FFC000"/>
                </a:solidFill>
              </a:rPr>
              <a:t>STEPS</a:t>
            </a:r>
            <a:endParaRPr lang="en-US" sz="5400" dirty="0">
              <a:solidFill>
                <a:srgbClr val="FFC000"/>
              </a:solidFill>
            </a:endParaRPr>
          </a:p>
          <a:p>
            <a:r>
              <a:rPr lang="en-US" sz="3600" dirty="0"/>
              <a:t>Moving Forward</a:t>
            </a:r>
          </a:p>
          <a:p>
            <a:r>
              <a:rPr lang="en-US" sz="2400" dirty="0">
                <a:solidFill>
                  <a:srgbClr val="FFC000"/>
                </a:solidFill>
              </a:rPr>
              <a:t>2018-2019</a:t>
            </a:r>
          </a:p>
        </p:txBody>
      </p:sp>
      <p:sp>
        <p:nvSpPr>
          <p:cNvPr id="7" name="TextBox 6"/>
          <p:cNvSpPr txBox="1"/>
          <p:nvPr/>
        </p:nvSpPr>
        <p:spPr>
          <a:xfrm>
            <a:off x="5088193" y="2742477"/>
            <a:ext cx="7315201" cy="4478149"/>
          </a:xfrm>
          <a:prstGeom prst="rect">
            <a:avLst/>
          </a:prstGeom>
          <a:noFill/>
        </p:spPr>
        <p:txBody>
          <a:bodyPr wrap="square" rtlCol="0">
            <a:spAutoFit/>
          </a:bodyPr>
          <a:lstStyle/>
          <a:p>
            <a:r>
              <a:rPr lang="en-US" sz="2200" dirty="0" smtClean="0"/>
              <a:t>► Regionally Delivered Professional Development</a:t>
            </a:r>
          </a:p>
          <a:p>
            <a:r>
              <a:rPr lang="en-US" sz="2200" dirty="0" smtClean="0"/>
              <a:t>► Locally Delivered Professional Development</a:t>
            </a:r>
          </a:p>
          <a:p>
            <a:r>
              <a:rPr lang="en-US" sz="2200" dirty="0" smtClean="0"/>
              <a:t>► State Initiatives </a:t>
            </a:r>
          </a:p>
          <a:p>
            <a:endParaRPr lang="en-US" sz="900" dirty="0" smtClean="0"/>
          </a:p>
          <a:p>
            <a:r>
              <a:rPr lang="en-US" dirty="0" smtClean="0">
                <a:solidFill>
                  <a:srgbClr val="FFC000"/>
                </a:solidFill>
              </a:rPr>
              <a:t>Professional Development Team*</a:t>
            </a:r>
            <a:endParaRPr lang="en-US" dirty="0">
              <a:solidFill>
                <a:srgbClr val="FFC000"/>
              </a:solidFill>
            </a:endParaRPr>
          </a:p>
          <a:p>
            <a:r>
              <a:rPr lang="en-US" sz="4000" dirty="0" smtClean="0"/>
              <a:t>South – Nancy Karazsia</a:t>
            </a:r>
          </a:p>
          <a:p>
            <a:r>
              <a:rPr lang="en-US" sz="4000" dirty="0" smtClean="0"/>
              <a:t>Central – Dan DeVers</a:t>
            </a:r>
          </a:p>
          <a:p>
            <a:r>
              <a:rPr lang="en-US" sz="4000" dirty="0" smtClean="0"/>
              <a:t>North – Jose Torres </a:t>
            </a:r>
          </a:p>
          <a:p>
            <a:endParaRPr lang="en-US" sz="800" dirty="0" smtClean="0"/>
          </a:p>
          <a:p>
            <a:r>
              <a:rPr lang="en-US" dirty="0" smtClean="0"/>
              <a:t>*Continue as Adult Education Coordinators (AECs)</a:t>
            </a:r>
            <a:endParaRPr lang="en-US" dirty="0"/>
          </a:p>
          <a:p>
            <a:endParaRPr lang="en-US" dirty="0" smtClean="0"/>
          </a:p>
          <a:p>
            <a:r>
              <a:rPr lang="en-US" dirty="0"/>
              <a:t>	</a:t>
            </a:r>
            <a:endParaRPr lang="en-US" dirty="0" smtClean="0"/>
          </a:p>
        </p:txBody>
      </p:sp>
      <p:cxnSp>
        <p:nvCxnSpPr>
          <p:cNvPr id="9" name="Straight Connector 8"/>
          <p:cNvCxnSpPr/>
          <p:nvPr/>
        </p:nvCxnSpPr>
        <p:spPr>
          <a:xfrm>
            <a:off x="4704735" y="2742477"/>
            <a:ext cx="0" cy="34169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Content Placeholder 10" descr="Adult-Ed_map.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2757" y="5174385"/>
            <a:ext cx="1367009" cy="1459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933590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2" name="Rectangle 1"/>
          <p:cNvSpPr/>
          <p:nvPr/>
        </p:nvSpPr>
        <p:spPr>
          <a:xfrm>
            <a:off x="363888" y="2527684"/>
            <a:ext cx="4119717" cy="3754874"/>
          </a:xfrm>
          <a:prstGeom prst="rect">
            <a:avLst/>
          </a:prstGeom>
        </p:spPr>
        <p:txBody>
          <a:bodyPr wrap="square">
            <a:spAutoFit/>
          </a:bodyPr>
          <a:lstStyle/>
          <a:p>
            <a:r>
              <a:rPr lang="en-US" sz="2400" dirty="0" smtClean="0"/>
              <a:t>Professional Development</a:t>
            </a:r>
          </a:p>
          <a:p>
            <a:r>
              <a:rPr lang="en-US" sz="9600" dirty="0" smtClean="0">
                <a:solidFill>
                  <a:srgbClr val="FFC000"/>
                </a:solidFill>
              </a:rPr>
              <a:t>NEXT </a:t>
            </a:r>
          </a:p>
          <a:p>
            <a:r>
              <a:rPr lang="en-US" sz="5400" dirty="0" smtClean="0">
                <a:solidFill>
                  <a:srgbClr val="FFC000"/>
                </a:solidFill>
              </a:rPr>
              <a:t>STEPS</a:t>
            </a:r>
            <a:endParaRPr lang="en-US" sz="5400" dirty="0">
              <a:solidFill>
                <a:srgbClr val="FFC000"/>
              </a:solidFill>
            </a:endParaRPr>
          </a:p>
          <a:p>
            <a:r>
              <a:rPr lang="en-US" sz="3600" dirty="0"/>
              <a:t>Moving Forward</a:t>
            </a:r>
          </a:p>
          <a:p>
            <a:r>
              <a:rPr lang="en-US" sz="2400" dirty="0">
                <a:solidFill>
                  <a:srgbClr val="FFC000"/>
                </a:solidFill>
              </a:rPr>
              <a:t>2018-2019</a:t>
            </a:r>
          </a:p>
        </p:txBody>
      </p:sp>
      <p:sp>
        <p:nvSpPr>
          <p:cNvPr id="7" name="TextBox 6"/>
          <p:cNvSpPr txBox="1"/>
          <p:nvPr/>
        </p:nvSpPr>
        <p:spPr>
          <a:xfrm>
            <a:off x="4609160" y="2927794"/>
            <a:ext cx="7431315" cy="2831544"/>
          </a:xfrm>
          <a:prstGeom prst="rect">
            <a:avLst/>
          </a:prstGeom>
          <a:noFill/>
        </p:spPr>
        <p:txBody>
          <a:bodyPr wrap="square" rtlCol="0">
            <a:spAutoFit/>
          </a:bodyPr>
          <a:lstStyle/>
          <a:p>
            <a:r>
              <a:rPr lang="en-US" sz="3200" dirty="0" smtClean="0"/>
              <a:t>New Teacher Training</a:t>
            </a:r>
          </a:p>
          <a:p>
            <a:r>
              <a:rPr lang="en-US" sz="3200" dirty="0" smtClean="0"/>
              <a:t>Evidenced-based Reading</a:t>
            </a:r>
          </a:p>
          <a:p>
            <a:r>
              <a:rPr lang="en-US" sz="3200" dirty="0" smtClean="0"/>
              <a:t>Addressing Racism in the Classroom</a:t>
            </a:r>
          </a:p>
          <a:p>
            <a:r>
              <a:rPr lang="en-US" sz="3200" dirty="0" smtClean="0"/>
              <a:t>Integrated Education and Training (IET) | Workforce Education Initiative</a:t>
            </a:r>
          </a:p>
          <a:p>
            <a:r>
              <a:rPr lang="en-US" dirty="0"/>
              <a:t>	</a:t>
            </a:r>
            <a:endParaRPr lang="en-US" dirty="0" smtClean="0"/>
          </a:p>
        </p:txBody>
      </p:sp>
      <p:cxnSp>
        <p:nvCxnSpPr>
          <p:cNvPr id="9" name="Straight Connector 8"/>
          <p:cNvCxnSpPr/>
          <p:nvPr/>
        </p:nvCxnSpPr>
        <p:spPr>
          <a:xfrm>
            <a:off x="4483605" y="2865588"/>
            <a:ext cx="0" cy="34169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Content Placeholder 10" descr="Adult-Ed_map.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91041" y="3675547"/>
            <a:ext cx="1367009" cy="1459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688114" y="5576365"/>
            <a:ext cx="7503886" cy="800219"/>
          </a:xfrm>
          <a:prstGeom prst="rect">
            <a:avLst/>
          </a:prstGeom>
          <a:noFill/>
        </p:spPr>
        <p:txBody>
          <a:bodyPr wrap="square" rtlCol="0">
            <a:spAutoFit/>
          </a:bodyPr>
          <a:lstStyle/>
          <a:p>
            <a:r>
              <a:rPr lang="en-US" sz="4600" dirty="0" smtClean="0">
                <a:solidFill>
                  <a:srgbClr val="FFC000"/>
                </a:solidFill>
                <a:effectLst>
                  <a:reflection blurRad="6350" stA="60000" endA="900" endPos="58000" dir="5400000" sy="-100000" algn="bl" rotWithShape="0"/>
                </a:effectLst>
              </a:rPr>
              <a:t>Contracted PD Trainings</a:t>
            </a:r>
            <a:endParaRPr lang="en-US" sz="4600" dirty="0">
              <a:solidFill>
                <a:srgbClr val="FFC000"/>
              </a:solidFill>
              <a:effectLst>
                <a:reflection blurRad="6350" stA="60000" endA="900" endPos="58000" dir="5400000" sy="-100000" algn="bl" rotWithShape="0"/>
              </a:effectLst>
            </a:endParaRPr>
          </a:p>
        </p:txBody>
      </p:sp>
    </p:spTree>
    <p:extLst>
      <p:ext uri="{BB962C8B-B14F-4D97-AF65-F5344CB8AC3E}">
        <p14:creationId xmlns:p14="http://schemas.microsoft.com/office/powerpoint/2010/main" val="134172966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2" name="Rectangle 1"/>
          <p:cNvSpPr/>
          <p:nvPr/>
        </p:nvSpPr>
        <p:spPr>
          <a:xfrm>
            <a:off x="363888" y="2527684"/>
            <a:ext cx="4119717" cy="3754874"/>
          </a:xfrm>
          <a:prstGeom prst="rect">
            <a:avLst/>
          </a:prstGeom>
        </p:spPr>
        <p:txBody>
          <a:bodyPr wrap="square">
            <a:spAutoFit/>
          </a:bodyPr>
          <a:lstStyle/>
          <a:p>
            <a:r>
              <a:rPr lang="en-US" sz="2400" dirty="0" smtClean="0"/>
              <a:t>Professional Development</a:t>
            </a:r>
          </a:p>
          <a:p>
            <a:r>
              <a:rPr lang="en-US" sz="9600" dirty="0" smtClean="0">
                <a:solidFill>
                  <a:srgbClr val="FFC000"/>
                </a:solidFill>
              </a:rPr>
              <a:t>NEXT </a:t>
            </a:r>
          </a:p>
          <a:p>
            <a:r>
              <a:rPr lang="en-US" sz="5400" dirty="0" smtClean="0">
                <a:solidFill>
                  <a:srgbClr val="FFC000"/>
                </a:solidFill>
              </a:rPr>
              <a:t>STEPS</a:t>
            </a:r>
            <a:endParaRPr lang="en-US" sz="5400" dirty="0">
              <a:solidFill>
                <a:srgbClr val="FFC000"/>
              </a:solidFill>
            </a:endParaRPr>
          </a:p>
          <a:p>
            <a:r>
              <a:rPr lang="en-US" sz="3600" dirty="0"/>
              <a:t>Moving Forward</a:t>
            </a:r>
          </a:p>
          <a:p>
            <a:r>
              <a:rPr lang="en-US" sz="2400" dirty="0">
                <a:solidFill>
                  <a:srgbClr val="FFC000"/>
                </a:solidFill>
              </a:rPr>
              <a:t>2018-2019</a:t>
            </a:r>
          </a:p>
        </p:txBody>
      </p:sp>
      <p:sp>
        <p:nvSpPr>
          <p:cNvPr id="7" name="TextBox 6"/>
          <p:cNvSpPr txBox="1"/>
          <p:nvPr/>
        </p:nvSpPr>
        <p:spPr>
          <a:xfrm>
            <a:off x="4609160" y="2990195"/>
            <a:ext cx="7431315" cy="2523768"/>
          </a:xfrm>
          <a:prstGeom prst="rect">
            <a:avLst/>
          </a:prstGeom>
          <a:noFill/>
        </p:spPr>
        <p:txBody>
          <a:bodyPr wrap="square" rtlCol="0">
            <a:spAutoFit/>
          </a:bodyPr>
          <a:lstStyle/>
          <a:p>
            <a:r>
              <a:rPr lang="en-US" sz="7800" dirty="0" smtClean="0">
                <a:latin typeface="Segoe Print" panose="02000600000000000000" pitchFamily="2" charset="0"/>
              </a:rPr>
              <a:t>Save the Date</a:t>
            </a:r>
          </a:p>
          <a:p>
            <a:r>
              <a:rPr lang="en-US" sz="3200" dirty="0" smtClean="0">
                <a:solidFill>
                  <a:srgbClr val="FFC000"/>
                </a:solidFill>
              </a:rPr>
              <a:t>December 14, 2018 | Indianapolis</a:t>
            </a:r>
          </a:p>
          <a:p>
            <a:r>
              <a:rPr lang="en-US" sz="2400" dirty="0" smtClean="0"/>
              <a:t>Adult Education Director Meeting</a:t>
            </a:r>
            <a:endParaRPr lang="en-US" sz="2400" dirty="0"/>
          </a:p>
          <a:p>
            <a:r>
              <a:rPr lang="en-US" sz="2400" dirty="0" smtClean="0"/>
              <a:t>PDF Meeting</a:t>
            </a:r>
            <a:r>
              <a:rPr lang="en-US" sz="2400" dirty="0"/>
              <a:t>	</a:t>
            </a:r>
            <a:endParaRPr lang="en-US" sz="2400" dirty="0" smtClean="0"/>
          </a:p>
        </p:txBody>
      </p:sp>
      <p:cxnSp>
        <p:nvCxnSpPr>
          <p:cNvPr id="9" name="Straight Connector 8"/>
          <p:cNvCxnSpPr/>
          <p:nvPr/>
        </p:nvCxnSpPr>
        <p:spPr>
          <a:xfrm>
            <a:off x="4483605" y="2865588"/>
            <a:ext cx="0" cy="34169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Content Placeholder 10" descr="Adult-Ed_map.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91041" y="3675547"/>
            <a:ext cx="1367009" cy="1459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688114" y="5576365"/>
            <a:ext cx="7503886" cy="800219"/>
          </a:xfrm>
          <a:prstGeom prst="rect">
            <a:avLst/>
          </a:prstGeom>
          <a:noFill/>
        </p:spPr>
        <p:txBody>
          <a:bodyPr wrap="square" rtlCol="0">
            <a:spAutoFit/>
          </a:bodyPr>
          <a:lstStyle/>
          <a:p>
            <a:r>
              <a:rPr lang="en-US" sz="4600" dirty="0" smtClean="0">
                <a:solidFill>
                  <a:srgbClr val="FFC000"/>
                </a:solidFill>
                <a:effectLst>
                  <a:reflection blurRad="6350" stA="60000" endA="900" endPos="58000" dir="5400000" sy="-100000" algn="bl" rotWithShape="0"/>
                </a:effectLst>
              </a:rPr>
              <a:t>Future Adult Ed Meetings</a:t>
            </a:r>
            <a:endParaRPr lang="en-US" sz="4600" dirty="0">
              <a:solidFill>
                <a:srgbClr val="FFC000"/>
              </a:solidFill>
              <a:effectLst>
                <a:reflection blurRad="6350" stA="60000" endA="900" endPos="58000" dir="5400000" sy="-100000" algn="bl" rotWithShape="0"/>
              </a:effectLst>
            </a:endParaRPr>
          </a:p>
        </p:txBody>
      </p:sp>
    </p:spTree>
    <p:extLst>
      <p:ext uri="{BB962C8B-B14F-4D97-AF65-F5344CB8AC3E}">
        <p14:creationId xmlns:p14="http://schemas.microsoft.com/office/powerpoint/2010/main" val="13889574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10" name="TextBox 9"/>
          <p:cNvSpPr txBox="1"/>
          <p:nvPr/>
        </p:nvSpPr>
        <p:spPr>
          <a:xfrm>
            <a:off x="1621364" y="7388318"/>
            <a:ext cx="5501390" cy="5580502"/>
          </a:xfrm>
          <a:prstGeom prst="rect">
            <a:avLst/>
          </a:prstGeom>
          <a:noFill/>
        </p:spPr>
        <p:txBody>
          <a:bodyPr wrap="square" rtlCol="0">
            <a:spAutoFit/>
          </a:bodyPr>
          <a:lstStyle/>
          <a:p>
            <a:pPr marR="0">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Then one day, after nearly ten years of sticking to his dream of pursuing music, and becoming an accomplished Elvis and Johnny Cash impersonator, his father had a proposition for him. “He said he knew I had this dream of recording music in Memphis and basically told me he would pay for half of everything if I got my (HSE).”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So, after years out of traditional high school, and an attempt at another high school equivalency (HSE) program out of state, Bennett enrolled at the MACC for daily adult education afternoon classes. “The teacher was great- he motivated me when I needed to be motivated.” After about four months in class, Bennett passed his HSE test and received his diploma. Bennett says, “If it wasn’t for Mr. Smith keeping me on track, I would have never gotten it done.”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“If I can make it, anyone can make it,” says Bennett. </a:t>
            </a:r>
            <a:endParaRPr lang="en-US" dirty="0"/>
          </a:p>
          <a:p>
            <a:endParaRPr lang="en-US" dirty="0"/>
          </a:p>
        </p:txBody>
      </p:sp>
      <p:sp>
        <p:nvSpPr>
          <p:cNvPr id="2" name="Rectangle 1"/>
          <p:cNvSpPr/>
          <p:nvPr/>
        </p:nvSpPr>
        <p:spPr>
          <a:xfrm>
            <a:off x="2568313" y="910798"/>
            <a:ext cx="9466332" cy="1477328"/>
          </a:xfrm>
          <a:prstGeom prst="rect">
            <a:avLst/>
          </a:prstGeom>
        </p:spPr>
        <p:txBody>
          <a:bodyPr wrap="square">
            <a:spAutoFit/>
          </a:bodyPr>
          <a:lstStyle/>
          <a:p>
            <a:r>
              <a:rPr lang="en-US" sz="5400" b="1" dirty="0"/>
              <a:t>Indiana</a:t>
            </a:r>
            <a:r>
              <a:rPr lang="en-US" sz="5400" dirty="0"/>
              <a:t> ADULT EDUCATION</a:t>
            </a:r>
            <a:r>
              <a:rPr lang="en-US" sz="10200" dirty="0"/>
              <a:t/>
            </a:r>
            <a:br>
              <a:rPr lang="en-US" sz="10200" dirty="0"/>
            </a:br>
            <a:r>
              <a:rPr lang="en-US" dirty="0"/>
              <a:t>Basic Skills. High School Equivalency. Short-term Training. Certifications and More.</a:t>
            </a:r>
            <a:br>
              <a:rPr lang="en-US" dirty="0"/>
            </a:br>
            <a:endParaRPr lang="en-US" dirty="0"/>
          </a:p>
        </p:txBody>
      </p:sp>
      <p:sp>
        <p:nvSpPr>
          <p:cNvPr id="19" name="Rectangle 18"/>
          <p:cNvSpPr/>
          <p:nvPr/>
        </p:nvSpPr>
        <p:spPr>
          <a:xfrm>
            <a:off x="7787694" y="3786392"/>
            <a:ext cx="231154" cy="292388"/>
          </a:xfrm>
          <a:prstGeom prst="rect">
            <a:avLst/>
          </a:prstGeom>
        </p:spPr>
        <p:txBody>
          <a:bodyPr wrap="none">
            <a:spAutoFit/>
          </a:bodyPr>
          <a:lstStyle/>
          <a:p>
            <a:r>
              <a:rPr lang="en-US" sz="1300" dirty="0" smtClean="0"/>
              <a:t> </a:t>
            </a:r>
            <a:endParaRPr lang="en-US" sz="1300" dirty="0"/>
          </a:p>
        </p:txBody>
      </p:sp>
      <p:sp>
        <p:nvSpPr>
          <p:cNvPr id="16" name="TextBox 15"/>
          <p:cNvSpPr txBox="1"/>
          <p:nvPr/>
        </p:nvSpPr>
        <p:spPr>
          <a:xfrm>
            <a:off x="6723085" y="2307694"/>
            <a:ext cx="4810954" cy="206271"/>
          </a:xfrm>
          <a:prstGeom prst="rect">
            <a:avLst/>
          </a:prstGeom>
          <a:solidFill>
            <a:srgbClr val="FFC000"/>
          </a:solidFill>
        </p:spPr>
        <p:txBody>
          <a:bodyPr wrap="square" rtlCol="0">
            <a:spAutoFit/>
          </a:bodyPr>
          <a:lstStyle/>
          <a:p>
            <a:endParaRPr lang="en-US" dirty="0"/>
          </a:p>
        </p:txBody>
      </p:sp>
      <p:cxnSp>
        <p:nvCxnSpPr>
          <p:cNvPr id="18" name="Straight Connector 17"/>
          <p:cNvCxnSpPr/>
          <p:nvPr/>
        </p:nvCxnSpPr>
        <p:spPr>
          <a:xfrm>
            <a:off x="6463096" y="2759034"/>
            <a:ext cx="20764" cy="36620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30505" y="1891569"/>
            <a:ext cx="677108" cy="4430755"/>
          </a:xfrm>
          <a:prstGeom prst="rect">
            <a:avLst/>
          </a:prstGeom>
          <a:solidFill>
            <a:srgbClr val="FFC000"/>
          </a:solidFill>
          <a:effectLst>
            <a:reflection blurRad="6350" stA="50000" endA="300" endPos="55500" dist="50800" dir="5400000" sy="-100000" algn="bl" rotWithShape="0"/>
          </a:effectLst>
        </p:spPr>
        <p:txBody>
          <a:bodyPr vert="vert270" wrap="square" rtlCol="0">
            <a:spAutoFit/>
          </a:bodyPr>
          <a:lstStyle/>
          <a:p>
            <a:r>
              <a:rPr lang="en-US" sz="3200" dirty="0" smtClean="0">
                <a:solidFill>
                  <a:schemeClr val="bg1"/>
                </a:solidFill>
                <a:latin typeface="Segoe Print" panose="02000600000000000000" pitchFamily="2" charset="0"/>
              </a:rPr>
              <a:t>Meet Margarita Diaz</a:t>
            </a:r>
            <a:endParaRPr lang="en-US" sz="3200" b="1" dirty="0">
              <a:solidFill>
                <a:schemeClr val="bg1"/>
              </a:solidFill>
              <a:latin typeface="Segoe Print" panose="02000600000000000000" pitchFamily="2" charset="0"/>
            </a:endParaRPr>
          </a:p>
        </p:txBody>
      </p:sp>
      <p:pic>
        <p:nvPicPr>
          <p:cNvPr id="15" name="Picture 14"/>
          <p:cNvPicPr/>
          <p:nvPr/>
        </p:nvPicPr>
        <p:blipFill rotWithShape="1">
          <a:blip r:embed="rId4">
            <a:extLst>
              <a:ext uri="{28A0092B-C50C-407E-A947-70E740481C1C}">
                <a14:useLocalDpi xmlns:a14="http://schemas.microsoft.com/office/drawing/2010/main" val="0"/>
              </a:ext>
            </a:extLst>
          </a:blip>
          <a:srcRect l="9946" t="14735" r="2193" b="4218"/>
          <a:stretch/>
        </p:blipFill>
        <p:spPr bwMode="auto">
          <a:xfrm>
            <a:off x="6704925" y="2709184"/>
            <a:ext cx="4829114" cy="3229431"/>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1491805" y="3380898"/>
            <a:ext cx="4943899" cy="2973891"/>
          </a:xfrm>
          <a:prstGeom prst="rect">
            <a:avLst/>
          </a:prstGeom>
        </p:spPr>
        <p:txBody>
          <a:bodyPr wrap="square">
            <a:spAutoFit/>
          </a:bodyPr>
          <a:lstStyle/>
          <a:p>
            <a:pPr>
              <a:lnSpc>
                <a:spcPct val="107000"/>
              </a:lnSpc>
              <a:spcAft>
                <a:spcPts val="800"/>
              </a:spcAft>
            </a:pPr>
            <a:r>
              <a:rPr lang="en-US" sz="1750" dirty="0">
                <a:ea typeface="Calibri" panose="020F0502020204030204" pitchFamily="34" charset="0"/>
                <a:cs typeface="Times New Roman" panose="02020603050405020304" pitchFamily="18" charset="0"/>
              </a:rPr>
              <a:t>“Not only has she taken me to practices, games, </a:t>
            </a:r>
            <a:r>
              <a:rPr lang="en-US" sz="1750" dirty="0" smtClean="0">
                <a:ea typeface="Calibri" panose="020F0502020204030204" pitchFamily="34" charset="0"/>
                <a:cs typeface="Times New Roman" panose="02020603050405020304" pitchFamily="18" charset="0"/>
              </a:rPr>
              <a:t>meets . . . she </a:t>
            </a:r>
            <a:r>
              <a:rPr lang="en-US" sz="1750" dirty="0">
                <a:ea typeface="Calibri" panose="020F0502020204030204" pitchFamily="34" charset="0"/>
                <a:cs typeface="Times New Roman" panose="02020603050405020304" pitchFamily="18" charset="0"/>
              </a:rPr>
              <a:t>still found time to do her homework and manage to get her high school diploma before me. All I have to worry about is school and sports while she has three kids and a husband to worry about. I feel like this was an obstacle that stopped her from doing more things and now that she has crushed this </a:t>
            </a:r>
            <a:r>
              <a:rPr lang="en-US" sz="1750" dirty="0" smtClean="0">
                <a:ea typeface="Calibri" panose="020F0502020204030204" pitchFamily="34" charset="0"/>
                <a:cs typeface="Times New Roman" panose="02020603050405020304" pitchFamily="18" charset="0"/>
              </a:rPr>
              <a:t>              obstacle</a:t>
            </a:r>
            <a:r>
              <a:rPr lang="en-US" sz="1750" dirty="0">
                <a:ea typeface="Calibri" panose="020F0502020204030204" pitchFamily="34" charset="0"/>
                <a:cs typeface="Times New Roman" panose="02020603050405020304" pitchFamily="18" charset="0"/>
              </a:rPr>
              <a:t>, nothing can stop her.”</a:t>
            </a:r>
            <a:endParaRPr lang="en-US" sz="1750" dirty="0">
              <a:effectLst/>
              <a:ea typeface="Calibri" panose="020F0502020204030204" pitchFamily="34" charset="0"/>
              <a:cs typeface="Times New Roman" panose="02020603050405020304" pitchFamily="18" charset="0"/>
            </a:endParaRPr>
          </a:p>
        </p:txBody>
      </p:sp>
      <p:sp>
        <p:nvSpPr>
          <p:cNvPr id="7" name="Rectangle 6"/>
          <p:cNvSpPr/>
          <p:nvPr/>
        </p:nvSpPr>
        <p:spPr>
          <a:xfrm>
            <a:off x="1535088" y="2176635"/>
            <a:ext cx="4631396" cy="1261884"/>
          </a:xfrm>
          <a:prstGeom prst="rect">
            <a:avLst/>
          </a:prstGeom>
        </p:spPr>
        <p:txBody>
          <a:bodyPr wrap="none">
            <a:spAutoFit/>
          </a:bodyPr>
          <a:lstStyle/>
          <a:p>
            <a:r>
              <a:rPr lang="en-US" sz="2800" dirty="0" smtClean="0">
                <a:ea typeface="Calibri" panose="020F0502020204030204" pitchFamily="34" charset="0"/>
                <a:cs typeface="Times New Roman" panose="02020603050405020304" pitchFamily="18" charset="0"/>
              </a:rPr>
              <a:t>Nothing Can </a:t>
            </a:r>
          </a:p>
          <a:p>
            <a:r>
              <a:rPr lang="en-US" sz="4800" dirty="0" smtClean="0">
                <a:solidFill>
                  <a:srgbClr val="FFC000"/>
                </a:solidFill>
                <a:ea typeface="Calibri" panose="020F0502020204030204" pitchFamily="34" charset="0"/>
                <a:cs typeface="Times New Roman" panose="02020603050405020304" pitchFamily="18" charset="0"/>
              </a:rPr>
              <a:t>Stop Her NOW!</a:t>
            </a:r>
            <a:endParaRPr lang="en-US" sz="4800" dirty="0">
              <a:solidFill>
                <a:srgbClr val="FFC000"/>
              </a:solidFill>
            </a:endParaRPr>
          </a:p>
        </p:txBody>
      </p:sp>
      <p:sp>
        <p:nvSpPr>
          <p:cNvPr id="8" name="TextBox 7"/>
          <p:cNvSpPr txBox="1"/>
          <p:nvPr/>
        </p:nvSpPr>
        <p:spPr>
          <a:xfrm>
            <a:off x="6651055" y="5995436"/>
            <a:ext cx="4776704" cy="400110"/>
          </a:xfrm>
          <a:prstGeom prst="rect">
            <a:avLst/>
          </a:prstGeom>
          <a:noFill/>
        </p:spPr>
        <p:txBody>
          <a:bodyPr wrap="square" rtlCol="0">
            <a:spAutoFit/>
          </a:bodyPr>
          <a:lstStyle/>
          <a:p>
            <a:r>
              <a:rPr lang="en-US" sz="2000" dirty="0" smtClean="0">
                <a:solidFill>
                  <a:srgbClr val="FFC000"/>
                </a:solidFill>
              </a:rPr>
              <a:t>Note from Margarita Diaz’s </a:t>
            </a:r>
            <a:r>
              <a:rPr lang="en-US" sz="2000" dirty="0" smtClean="0"/>
              <a:t>Son</a:t>
            </a:r>
            <a:endParaRPr lang="en-US" sz="2000" dirty="0"/>
          </a:p>
        </p:txBody>
      </p:sp>
      <p:pic>
        <p:nvPicPr>
          <p:cNvPr id="20" name="Picture 19" descr="cid:c7525ce8-e64d-4678-85fd-1cb949d6edfd@namprd09.prod.outlook.com"/>
          <p:cNvPicPr/>
          <p:nvPr/>
        </p:nvPicPr>
        <p:blipFill rotWithShape="1">
          <a:blip r:embed="rId5" r:link="rId6">
            <a:extLst>
              <a:ext uri="{28A0092B-C50C-407E-A947-70E740481C1C}">
                <a14:useLocalDpi xmlns:a14="http://schemas.microsoft.com/office/drawing/2010/main" val="0"/>
              </a:ext>
            </a:extLst>
          </a:blip>
          <a:srcRect l="20195" t="19260" r="45838" b="71110"/>
          <a:stretch/>
        </p:blipFill>
        <p:spPr bwMode="auto">
          <a:xfrm>
            <a:off x="5217685" y="5811782"/>
            <a:ext cx="650794" cy="767418"/>
          </a:xfrm>
          <a:prstGeom prst="rect">
            <a:avLst/>
          </a:prstGeom>
          <a:noFill/>
          <a:ln w="9525" cap="flat" cmpd="sng" algn="ctr">
            <a:solidFill>
              <a:schemeClr val="tx1"/>
            </a:solidFill>
            <a:prstDash val="solid"/>
            <a:round/>
            <a:headEnd type="none" w="med" len="med"/>
            <a:tailEnd type="none" w="med" len="med"/>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64554128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Title 4"/>
          <p:cNvSpPr>
            <a:spLocks noGrp="1"/>
          </p:cNvSpPr>
          <p:nvPr>
            <p:ph type="title"/>
          </p:nvPr>
        </p:nvSpPr>
        <p:spPr>
          <a:xfrm>
            <a:off x="1621364" y="1029201"/>
            <a:ext cx="10051090" cy="1293028"/>
          </a:xfrm>
        </p:spPr>
        <p:txBody>
          <a:bodyPr>
            <a:normAutofit fontScale="90000"/>
          </a:bodyPr>
          <a:lstStyle/>
          <a:p>
            <a:r>
              <a:rPr lang="en-US" sz="6000" b="1" dirty="0"/>
              <a:t>Indiana</a:t>
            </a:r>
            <a:r>
              <a:rPr lang="en-US" sz="6000" dirty="0"/>
              <a:t> ADULT EDUCATION</a:t>
            </a:r>
            <a:br>
              <a:rPr lang="en-US" sz="6000" dirty="0"/>
            </a:br>
            <a:r>
              <a:rPr lang="en-US" sz="1800" dirty="0"/>
              <a:t>Basic Skills. High School Equivalency. Short-term Training. Certifications and More.</a:t>
            </a:r>
            <a:br>
              <a:rPr lang="en-US" sz="1800" dirty="0"/>
            </a:br>
            <a:endParaRPr lang="en-US" sz="1800" dirty="0"/>
          </a:p>
        </p:txBody>
      </p:sp>
      <p:sp>
        <p:nvSpPr>
          <p:cNvPr id="16" name="Rectangle 15"/>
          <p:cNvSpPr/>
          <p:nvPr/>
        </p:nvSpPr>
        <p:spPr>
          <a:xfrm>
            <a:off x="5119867" y="2342555"/>
            <a:ext cx="6721157" cy="194467"/>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00"/>
              </a:solidFill>
            </a:endParaRPr>
          </a:p>
        </p:txBody>
      </p:sp>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sp>
        <p:nvSpPr>
          <p:cNvPr id="2" name="Rectangle 1"/>
          <p:cNvSpPr/>
          <p:nvPr/>
        </p:nvSpPr>
        <p:spPr>
          <a:xfrm>
            <a:off x="363888" y="2527684"/>
            <a:ext cx="4119717" cy="3754874"/>
          </a:xfrm>
          <a:prstGeom prst="rect">
            <a:avLst/>
          </a:prstGeom>
        </p:spPr>
        <p:txBody>
          <a:bodyPr wrap="square">
            <a:spAutoFit/>
          </a:bodyPr>
          <a:lstStyle/>
          <a:p>
            <a:r>
              <a:rPr lang="en-US" sz="2400" dirty="0" smtClean="0"/>
              <a:t>Professional Development</a:t>
            </a:r>
          </a:p>
          <a:p>
            <a:r>
              <a:rPr lang="en-US" sz="9600" dirty="0" smtClean="0">
                <a:solidFill>
                  <a:srgbClr val="FFC000"/>
                </a:solidFill>
              </a:rPr>
              <a:t>NEXT </a:t>
            </a:r>
          </a:p>
          <a:p>
            <a:r>
              <a:rPr lang="en-US" sz="5400" dirty="0" smtClean="0">
                <a:solidFill>
                  <a:srgbClr val="FFC000"/>
                </a:solidFill>
              </a:rPr>
              <a:t>STEPS</a:t>
            </a:r>
            <a:endParaRPr lang="en-US" sz="5400" dirty="0">
              <a:solidFill>
                <a:srgbClr val="FFC000"/>
              </a:solidFill>
            </a:endParaRPr>
          </a:p>
          <a:p>
            <a:r>
              <a:rPr lang="en-US" sz="3600" dirty="0"/>
              <a:t>Moving Forward</a:t>
            </a:r>
          </a:p>
          <a:p>
            <a:r>
              <a:rPr lang="en-US" sz="2400" dirty="0">
                <a:solidFill>
                  <a:srgbClr val="FFC000"/>
                </a:solidFill>
              </a:rPr>
              <a:t>2018-2019</a:t>
            </a:r>
          </a:p>
        </p:txBody>
      </p:sp>
      <p:sp>
        <p:nvSpPr>
          <p:cNvPr id="7" name="TextBox 6"/>
          <p:cNvSpPr txBox="1"/>
          <p:nvPr/>
        </p:nvSpPr>
        <p:spPr>
          <a:xfrm>
            <a:off x="4728502" y="2724349"/>
            <a:ext cx="7231864" cy="2446824"/>
          </a:xfrm>
          <a:prstGeom prst="rect">
            <a:avLst/>
          </a:prstGeom>
          <a:noFill/>
        </p:spPr>
        <p:txBody>
          <a:bodyPr wrap="square" rtlCol="0">
            <a:spAutoFit/>
          </a:bodyPr>
          <a:lstStyle/>
          <a:p>
            <a:r>
              <a:rPr lang="en-US" sz="5400" dirty="0" smtClean="0">
                <a:latin typeface="Segoe Print" panose="02000600000000000000" pitchFamily="2" charset="0"/>
              </a:rPr>
              <a:t>NRS Courses</a:t>
            </a:r>
          </a:p>
          <a:p>
            <a:r>
              <a:rPr lang="en-US" dirty="0">
                <a:solidFill>
                  <a:srgbClr val="FFC000"/>
                </a:solidFill>
              </a:rPr>
              <a:t>https://nrsweb.org/training-ta/online-courses</a:t>
            </a:r>
            <a:endParaRPr lang="en-US" dirty="0" smtClean="0">
              <a:solidFill>
                <a:srgbClr val="FFC000"/>
              </a:solidFill>
            </a:endParaRPr>
          </a:p>
          <a:p>
            <a:endParaRPr lang="en-US" sz="900" dirty="0"/>
          </a:p>
          <a:p>
            <a:r>
              <a:rPr lang="en-US" sz="1750" dirty="0"/>
              <a:t>You will learn about NRS and WIOA requirements and how to improve the quality of NRS data collection and usage. You also will become familiar with the development and purpose of the NRS.</a:t>
            </a:r>
            <a:endParaRPr lang="en-US" sz="1750" dirty="0" smtClean="0"/>
          </a:p>
        </p:txBody>
      </p:sp>
      <p:cxnSp>
        <p:nvCxnSpPr>
          <p:cNvPr id="9" name="Straight Connector 8"/>
          <p:cNvCxnSpPr/>
          <p:nvPr/>
        </p:nvCxnSpPr>
        <p:spPr>
          <a:xfrm>
            <a:off x="4483605" y="2865588"/>
            <a:ext cx="0" cy="34169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Content Placeholder 10" descr="Adult-Ed_map.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91041" y="3675547"/>
            <a:ext cx="1367009" cy="1459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989759" y="5573293"/>
            <a:ext cx="7503886" cy="1015663"/>
          </a:xfrm>
          <a:prstGeom prst="rect">
            <a:avLst/>
          </a:prstGeom>
          <a:noFill/>
        </p:spPr>
        <p:txBody>
          <a:bodyPr wrap="square" rtlCol="0">
            <a:spAutoFit/>
          </a:bodyPr>
          <a:lstStyle/>
          <a:p>
            <a:r>
              <a:rPr lang="en-US" sz="6000" dirty="0" smtClean="0">
                <a:solidFill>
                  <a:srgbClr val="FFC000"/>
                </a:solidFill>
                <a:effectLst>
                  <a:reflection blurRad="6350" stA="60000" endA="900" endPos="58000" dir="5400000" sy="-100000" algn="bl" rotWithShape="0"/>
                </a:effectLst>
              </a:rPr>
              <a:t>Free NRS Trainings</a:t>
            </a:r>
            <a:endParaRPr lang="en-US" sz="6000" dirty="0">
              <a:solidFill>
                <a:srgbClr val="FFC000"/>
              </a:solidFill>
              <a:effectLst>
                <a:reflection blurRad="6350" stA="60000" endA="900" endPos="58000" dir="5400000" sy="-100000" algn="bl" rotWithShape="0"/>
              </a:effectLst>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6138" y="4913121"/>
            <a:ext cx="3616592" cy="660172"/>
          </a:xfrm>
          <a:prstGeom prst="rect">
            <a:avLst/>
          </a:prstGeom>
        </p:spPr>
      </p:pic>
    </p:spTree>
    <p:extLst>
      <p:ext uri="{BB962C8B-B14F-4D97-AF65-F5344CB8AC3E}">
        <p14:creationId xmlns:p14="http://schemas.microsoft.com/office/powerpoint/2010/main" val="143707983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4" name="TextBox 3"/>
          <p:cNvSpPr txBox="1"/>
          <p:nvPr/>
        </p:nvSpPr>
        <p:spPr>
          <a:xfrm>
            <a:off x="6392390" y="2527684"/>
            <a:ext cx="5448635" cy="400110"/>
          </a:xfrm>
          <a:prstGeom prst="rect">
            <a:avLst/>
          </a:prstGeom>
          <a:noFill/>
        </p:spPr>
        <p:txBody>
          <a:bodyPr wrap="square" rtlCol="0">
            <a:spAutoFit/>
          </a:bodyPr>
          <a:lstStyle/>
          <a:p>
            <a:endParaRPr lang="en-US" sz="2000" dirty="0"/>
          </a:p>
        </p:txBody>
      </p:sp>
      <p:graphicFrame>
        <p:nvGraphicFramePr>
          <p:cNvPr id="14" name="Table 13"/>
          <p:cNvGraphicFramePr>
            <a:graphicFrameLocks noGrp="1"/>
          </p:cNvGraphicFramePr>
          <p:nvPr>
            <p:extLst>
              <p:ext uri="{D42A27DB-BD31-4B8C-83A1-F6EECF244321}">
                <p14:modId xmlns:p14="http://schemas.microsoft.com/office/powerpoint/2010/main" val="3277243743"/>
              </p:ext>
            </p:extLst>
          </p:nvPr>
        </p:nvGraphicFramePr>
        <p:xfrm>
          <a:off x="518384" y="1596570"/>
          <a:ext cx="11322641" cy="4709160"/>
        </p:xfrm>
        <a:graphic>
          <a:graphicData uri="http://schemas.openxmlformats.org/drawingml/2006/table">
            <a:tbl>
              <a:tblPr firstRow="1" bandRow="1">
                <a:tableStyleId>{5C22544A-7EE6-4342-B048-85BDC9FD1C3A}</a:tableStyleId>
              </a:tblPr>
              <a:tblGrid>
                <a:gridCol w="2826183"/>
                <a:gridCol w="7214611"/>
                <a:gridCol w="1281847"/>
              </a:tblGrid>
              <a:tr h="301897">
                <a:tc>
                  <a:txBody>
                    <a:bodyPr/>
                    <a:lstStyle/>
                    <a:p>
                      <a:r>
                        <a:rPr lang="en-US" sz="1800" b="0" dirty="0" smtClean="0">
                          <a:effectLst/>
                        </a:rPr>
                        <a:t>Course</a:t>
                      </a:r>
                      <a:endParaRPr lang="en-US" sz="1800" b="0" dirty="0"/>
                    </a:p>
                  </a:txBody>
                  <a:tcPr/>
                </a:tc>
                <a:tc>
                  <a:txBody>
                    <a:bodyPr/>
                    <a:lstStyle/>
                    <a:p>
                      <a:r>
                        <a:rPr lang="en-US" sz="1800" b="0" dirty="0" smtClean="0">
                          <a:effectLst/>
                        </a:rPr>
                        <a:t>Description</a:t>
                      </a:r>
                      <a:endParaRPr lang="en-US" sz="1800" b="0" dirty="0"/>
                    </a:p>
                  </a:txBody>
                  <a:tcPr/>
                </a:tc>
                <a:tc>
                  <a:txBody>
                    <a:bodyPr/>
                    <a:lstStyle/>
                    <a:p>
                      <a:r>
                        <a:rPr lang="en-US" sz="1800" b="0" dirty="0" smtClean="0">
                          <a:effectLst/>
                        </a:rPr>
                        <a:t>Time</a:t>
                      </a:r>
                      <a:endParaRPr lang="en-US" sz="1800" b="0" dirty="0"/>
                    </a:p>
                  </a:txBody>
                  <a:tcPr/>
                </a:tc>
              </a:tr>
              <a:tr h="370840">
                <a:tc>
                  <a:txBody>
                    <a:bodyPr/>
                    <a:lstStyle/>
                    <a:p>
                      <a:r>
                        <a:rPr lang="en-US" sz="1350" b="1" dirty="0" smtClean="0">
                          <a:effectLst/>
                        </a:rPr>
                        <a:t>NRS Data Flow</a:t>
                      </a:r>
                      <a:endParaRPr lang="en-US" sz="1350" b="1" dirty="0"/>
                    </a:p>
                  </a:txBody>
                  <a:tcPr/>
                </a:tc>
                <a:tc>
                  <a:txBody>
                    <a:bodyPr/>
                    <a:lstStyle/>
                    <a:p>
                      <a:r>
                        <a:rPr lang="en-US" sz="1350" dirty="0" smtClean="0">
                          <a:effectLst/>
                        </a:rPr>
                        <a:t>After completing this course, you should have a comprehensive understanding of each level of the NRS.</a:t>
                      </a:r>
                      <a:endParaRPr lang="en-US" sz="1350" dirty="0"/>
                    </a:p>
                  </a:txBody>
                  <a:tcPr/>
                </a:tc>
                <a:tc>
                  <a:txBody>
                    <a:bodyPr/>
                    <a:lstStyle/>
                    <a:p>
                      <a:r>
                        <a:rPr lang="en-US" sz="1350" dirty="0" smtClean="0">
                          <a:effectLst/>
                        </a:rPr>
                        <a:t>10 to 15 minutes</a:t>
                      </a:r>
                      <a:endParaRPr lang="en-US" sz="1350" dirty="0"/>
                    </a:p>
                  </a:txBody>
                  <a:tcPr/>
                </a:tc>
              </a:tr>
              <a:tr h="370840">
                <a:tc>
                  <a:txBody>
                    <a:bodyPr/>
                    <a:lstStyle/>
                    <a:p>
                      <a:r>
                        <a:rPr lang="en-US" sz="1350" b="1" dirty="0" smtClean="0">
                          <a:effectLst/>
                        </a:rPr>
                        <a:t>NRS Data Dashboards</a:t>
                      </a:r>
                      <a:endParaRPr lang="en-US" sz="1350" b="1" dirty="0"/>
                    </a:p>
                  </a:txBody>
                  <a:tcPr/>
                </a:tc>
                <a:tc>
                  <a:txBody>
                    <a:bodyPr/>
                    <a:lstStyle/>
                    <a:p>
                      <a:r>
                        <a:rPr lang="en-US" sz="1350" dirty="0" smtClean="0">
                          <a:effectLst/>
                        </a:rPr>
                        <a:t>This course reviews how to use data dashboards to summarize and present NRS data and other information that you need to make decisions, understand challenges, and highlight progress toward your organization’s goals.</a:t>
                      </a:r>
                      <a:endParaRPr lang="en-US" sz="1350" dirty="0"/>
                    </a:p>
                  </a:txBody>
                  <a:tcPr/>
                </a:tc>
                <a:tc>
                  <a:txBody>
                    <a:bodyPr/>
                    <a:lstStyle/>
                    <a:p>
                      <a:r>
                        <a:rPr lang="en-US" sz="1350" dirty="0" smtClean="0">
                          <a:effectLst/>
                        </a:rPr>
                        <a:t>2 to 3 hours</a:t>
                      </a:r>
                      <a:endParaRPr lang="en-US" sz="1350" dirty="0"/>
                    </a:p>
                  </a:txBody>
                  <a:tcPr/>
                </a:tc>
              </a:tr>
              <a:tr h="370840">
                <a:tc>
                  <a:txBody>
                    <a:bodyPr/>
                    <a:lstStyle/>
                    <a:p>
                      <a:r>
                        <a:rPr lang="en-US" sz="1350" b="1" dirty="0" smtClean="0">
                          <a:effectLst/>
                        </a:rPr>
                        <a:t>NRS Data Systems</a:t>
                      </a:r>
                      <a:endParaRPr lang="en-US" sz="1350" b="1" dirty="0"/>
                    </a:p>
                  </a:txBody>
                  <a:tcPr/>
                </a:tc>
                <a:tc>
                  <a:txBody>
                    <a:bodyPr/>
                    <a:lstStyle/>
                    <a:p>
                      <a:r>
                        <a:rPr lang="en-US" sz="1350" dirty="0" smtClean="0">
                          <a:effectLst/>
                        </a:rPr>
                        <a:t>This course presents the key steps for planning and implementing a data system that can be used for years to come.</a:t>
                      </a:r>
                      <a:endParaRPr lang="en-US" sz="1350" dirty="0"/>
                    </a:p>
                  </a:txBody>
                  <a:tcPr/>
                </a:tc>
                <a:tc>
                  <a:txBody>
                    <a:bodyPr/>
                    <a:lstStyle/>
                    <a:p>
                      <a:r>
                        <a:rPr lang="en-US" sz="1350" dirty="0" smtClean="0">
                          <a:effectLst/>
                        </a:rPr>
                        <a:t>1 hour</a:t>
                      </a:r>
                      <a:endParaRPr lang="en-US" sz="1350"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50" b="1" dirty="0" smtClean="0">
                          <a:effectLst/>
                        </a:rPr>
                        <a:t>Developing Report Cards for Adult Education</a:t>
                      </a:r>
                      <a:endParaRPr lang="en-US" sz="1350" b="1" dirty="0" smtClean="0"/>
                    </a:p>
                    <a:p>
                      <a:endParaRPr lang="en-US" sz="1350" b="1" dirty="0"/>
                    </a:p>
                  </a:txBody>
                  <a:tcPr/>
                </a:tc>
                <a:tc>
                  <a:txBody>
                    <a:bodyPr/>
                    <a:lstStyle/>
                    <a:p>
                      <a:r>
                        <a:rPr lang="en-US" sz="1350" dirty="0" smtClean="0">
                          <a:effectLst/>
                        </a:rPr>
                        <a:t>Learn to develop your own state or local report card in this four-part self-directed course based on the NRS Guide </a:t>
                      </a:r>
                      <a:r>
                        <a:rPr lang="en-US" sz="1350" i="1" dirty="0" smtClean="0">
                          <a:effectLst/>
                        </a:rPr>
                        <a:t>Demonstrating Results: Developing State and Local Report Cards for Adult Education</a:t>
                      </a:r>
                      <a:r>
                        <a:rPr lang="en-US" sz="1350" dirty="0" smtClean="0">
                          <a:effectLst/>
                        </a:rPr>
                        <a:t>.</a:t>
                      </a:r>
                      <a:endParaRPr lang="en-US" sz="1350" dirty="0"/>
                    </a:p>
                  </a:txBody>
                  <a:tcPr/>
                </a:tc>
                <a:tc>
                  <a:txBody>
                    <a:bodyPr/>
                    <a:lstStyle/>
                    <a:p>
                      <a:r>
                        <a:rPr lang="en-US" sz="1350" dirty="0" smtClean="0">
                          <a:effectLst/>
                        </a:rPr>
                        <a:t>80 to                105</a:t>
                      </a:r>
                      <a:r>
                        <a:rPr lang="en-US" sz="1350" baseline="0" dirty="0" smtClean="0">
                          <a:effectLst/>
                        </a:rPr>
                        <a:t> </a:t>
                      </a:r>
                      <a:r>
                        <a:rPr lang="en-US" sz="1350" dirty="0" smtClean="0">
                          <a:effectLst/>
                        </a:rPr>
                        <a:t>minutes</a:t>
                      </a:r>
                      <a:endParaRPr lang="en-US" sz="1350" dirty="0"/>
                    </a:p>
                  </a:txBody>
                  <a:tcPr/>
                </a:tc>
              </a:tr>
              <a:tr h="370840">
                <a:tc>
                  <a:txBody>
                    <a:bodyPr/>
                    <a:lstStyle/>
                    <a:p>
                      <a:r>
                        <a:rPr lang="en-US" sz="1350" b="1" dirty="0" smtClean="0">
                          <a:effectLst/>
                        </a:rPr>
                        <a:t>Using NRS Data</a:t>
                      </a:r>
                      <a:endParaRPr lang="en-US" sz="1350" b="1" dirty="0"/>
                    </a:p>
                  </a:txBody>
                  <a:tcPr/>
                </a:tc>
                <a:tc>
                  <a:txBody>
                    <a:bodyPr/>
                    <a:lstStyle/>
                    <a:p>
                      <a:r>
                        <a:rPr lang="en-US" sz="1350" dirty="0" smtClean="0">
                          <a:effectLst/>
                        </a:rPr>
                        <a:t>Gain an understanding of how to use NRS data and learn basic techniques for using NRS data to assist in the analysis of educational program data.</a:t>
                      </a:r>
                      <a:endParaRPr lang="en-US" sz="1350" dirty="0"/>
                    </a:p>
                  </a:txBody>
                  <a:tcPr/>
                </a:tc>
                <a:tc>
                  <a:txBody>
                    <a:bodyPr/>
                    <a:lstStyle/>
                    <a:p>
                      <a:r>
                        <a:rPr lang="en-US" sz="1350" dirty="0" smtClean="0">
                          <a:effectLst/>
                        </a:rPr>
                        <a:t>10 to 15 minutes</a:t>
                      </a:r>
                      <a:endParaRPr lang="en-US" sz="1350" dirty="0"/>
                    </a:p>
                  </a:txBody>
                  <a:tcPr/>
                </a:tc>
              </a:tr>
              <a:tr h="370840">
                <a:tc>
                  <a:txBody>
                    <a:bodyPr/>
                    <a:lstStyle/>
                    <a:p>
                      <a:r>
                        <a:rPr lang="en-US" sz="1350" b="1" dirty="0" smtClean="0">
                          <a:effectLst/>
                        </a:rPr>
                        <a:t>Learning to Be an NRS Data Detective</a:t>
                      </a:r>
                      <a:endParaRPr lang="en-US" sz="1350" b="1" dirty="0"/>
                    </a:p>
                  </a:txBody>
                  <a:tcPr/>
                </a:tc>
                <a:tc>
                  <a:txBody>
                    <a:bodyPr/>
                    <a:lstStyle/>
                    <a:p>
                      <a:r>
                        <a:rPr lang="en-US" sz="1350" dirty="0" smtClean="0">
                          <a:effectLst/>
                        </a:rPr>
                        <a:t>This seven-part course includes a variety of readings and tools that illustrate the art of being a data detective and using data to monitor performance, understand programs, and plan and evaluate program improvement efforts.</a:t>
                      </a:r>
                      <a:endParaRPr lang="en-US" sz="1350" dirty="0"/>
                    </a:p>
                  </a:txBody>
                  <a:tcPr/>
                </a:tc>
                <a:tc>
                  <a:txBody>
                    <a:bodyPr/>
                    <a:lstStyle/>
                    <a:p>
                      <a:r>
                        <a:rPr lang="en-US" sz="1350" dirty="0" smtClean="0">
                          <a:effectLst/>
                        </a:rPr>
                        <a:t>3 to 5 hours</a:t>
                      </a:r>
                      <a:endParaRPr lang="en-US" sz="1350" dirty="0"/>
                    </a:p>
                  </a:txBody>
                  <a:tcPr/>
                </a:tc>
              </a:tr>
              <a:tr h="370840">
                <a:tc>
                  <a:txBody>
                    <a:bodyPr/>
                    <a:lstStyle/>
                    <a:p>
                      <a:r>
                        <a:rPr lang="en-US" sz="1350" b="1" dirty="0" smtClean="0">
                          <a:effectLst/>
                        </a:rPr>
                        <a:t>NRS Myth Busters</a:t>
                      </a:r>
                      <a:endParaRPr lang="en-US" sz="1350" b="1" dirty="0"/>
                    </a:p>
                  </a:txBody>
                  <a:tcPr/>
                </a:tc>
                <a:tc>
                  <a:txBody>
                    <a:bodyPr/>
                    <a:lstStyle/>
                    <a:p>
                      <a:r>
                        <a:rPr lang="en-US" sz="1350" dirty="0" smtClean="0">
                          <a:effectLst/>
                        </a:rPr>
                        <a:t>Offers a detailed model and approach to assist state and local adult education programs in using their NRS data to “bust” common myths and conduct research related to adult education students, teachers, or programs.</a:t>
                      </a:r>
                      <a:endParaRPr lang="en-US" sz="1350" dirty="0"/>
                    </a:p>
                  </a:txBody>
                  <a:tcPr/>
                </a:tc>
                <a:tc>
                  <a:txBody>
                    <a:bodyPr/>
                    <a:lstStyle/>
                    <a:p>
                      <a:r>
                        <a:rPr lang="en-US" sz="1350" dirty="0" smtClean="0">
                          <a:effectLst/>
                        </a:rPr>
                        <a:t>140 to 180 minutes</a:t>
                      </a:r>
                      <a:endParaRPr lang="en-US" sz="1350" dirty="0"/>
                    </a:p>
                  </a:txBody>
                  <a:tcPr/>
                </a:tc>
              </a:tr>
            </a:tbl>
          </a:graphicData>
        </a:graphic>
      </p:graphicFrame>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1601" y="464457"/>
            <a:ext cx="4952164" cy="903967"/>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0856" y="694100"/>
            <a:ext cx="1923292" cy="731521"/>
          </a:xfrm>
          <a:prstGeom prst="rect">
            <a:avLst/>
          </a:prstGeom>
        </p:spPr>
      </p:pic>
      <p:sp>
        <p:nvSpPr>
          <p:cNvPr id="2" name="Rectangle 1"/>
          <p:cNvSpPr/>
          <p:nvPr/>
        </p:nvSpPr>
        <p:spPr>
          <a:xfrm>
            <a:off x="518384" y="6395376"/>
            <a:ext cx="3517310" cy="276999"/>
          </a:xfrm>
          <a:prstGeom prst="rect">
            <a:avLst/>
          </a:prstGeom>
        </p:spPr>
        <p:txBody>
          <a:bodyPr wrap="none">
            <a:spAutoFit/>
          </a:bodyPr>
          <a:lstStyle/>
          <a:p>
            <a:r>
              <a:rPr lang="en-US" sz="1200" dirty="0"/>
              <a:t>https://nrsweb.org/training-ta/online-courses</a:t>
            </a:r>
          </a:p>
        </p:txBody>
      </p:sp>
    </p:spTree>
    <p:extLst>
      <p:ext uri="{BB962C8B-B14F-4D97-AF65-F5344CB8AC3E}">
        <p14:creationId xmlns:p14="http://schemas.microsoft.com/office/powerpoint/2010/main" val="320860514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890150" y="211898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0860" r="-257" b="25663"/>
          <a:stretch/>
        </p:blipFill>
        <p:spPr>
          <a:xfrm>
            <a:off x="9498233" y="5686049"/>
            <a:ext cx="2236571" cy="979431"/>
          </a:xfrm>
          <a:prstGeom prst="rect">
            <a:avLst/>
          </a:prstGeom>
        </p:spPr>
      </p:pic>
      <p:sp>
        <p:nvSpPr>
          <p:cNvPr id="3" name="TextBox 2"/>
          <p:cNvSpPr txBox="1"/>
          <p:nvPr/>
        </p:nvSpPr>
        <p:spPr>
          <a:xfrm>
            <a:off x="-2361811" y="3545401"/>
            <a:ext cx="10643366" cy="646331"/>
          </a:xfrm>
          <a:prstGeom prst="rect">
            <a:avLst/>
          </a:prstGeom>
          <a:noFill/>
        </p:spPr>
        <p:txBody>
          <a:bodyPr wrap="square" rtlCol="0">
            <a:spAutoFit/>
          </a:bodyPr>
          <a:lstStyle/>
          <a:p>
            <a:r>
              <a:rPr lang="en-US" dirty="0"/>
              <a:t> </a:t>
            </a:r>
          </a:p>
          <a:p>
            <a:endParaRPr lang="en-US" dirty="0"/>
          </a:p>
        </p:txBody>
      </p:sp>
      <p:pic>
        <p:nvPicPr>
          <p:cNvPr id="8" name="Picture 7"/>
          <p:cNvPicPr>
            <a:picLocks noChangeAspect="1"/>
          </p:cNvPicPr>
          <p:nvPr/>
        </p:nvPicPr>
        <p:blipFill rotWithShape="1">
          <a:blip r:embed="rId5"/>
          <a:srcRect l="29502" t="14036" r="29502" b="18749"/>
          <a:stretch/>
        </p:blipFill>
        <p:spPr>
          <a:xfrm>
            <a:off x="5988053" y="826285"/>
            <a:ext cx="5153924" cy="4750898"/>
          </a:xfrm>
          <a:prstGeom prst="rect">
            <a:avLst/>
          </a:prstGeom>
        </p:spPr>
      </p:pic>
      <p:sp>
        <p:nvSpPr>
          <p:cNvPr id="4" name="Rectangle 3"/>
          <p:cNvSpPr/>
          <p:nvPr/>
        </p:nvSpPr>
        <p:spPr>
          <a:xfrm>
            <a:off x="498611" y="3763133"/>
            <a:ext cx="6096000" cy="2223686"/>
          </a:xfrm>
          <a:prstGeom prst="rect">
            <a:avLst/>
          </a:prstGeom>
        </p:spPr>
        <p:txBody>
          <a:bodyPr>
            <a:spAutoFit/>
          </a:bodyPr>
          <a:lstStyle/>
          <a:p>
            <a:r>
              <a:rPr lang="en-US" sz="3600" dirty="0"/>
              <a:t>Matt Crites</a:t>
            </a:r>
          </a:p>
          <a:p>
            <a:r>
              <a:rPr lang="en-US" sz="2800" dirty="0">
                <a:hlinkClick r:id="rId6"/>
              </a:rPr>
              <a:t>mcrites@dwd.in.gov</a:t>
            </a:r>
            <a:endParaRPr lang="en-US" sz="2800" dirty="0"/>
          </a:p>
          <a:p>
            <a:endParaRPr lang="en-US" sz="1050" dirty="0" smtClean="0"/>
          </a:p>
          <a:p>
            <a:r>
              <a:rPr lang="en-US" sz="3600" dirty="0" smtClean="0"/>
              <a:t>Brin </a:t>
            </a:r>
            <a:r>
              <a:rPr lang="en-US" sz="3600" dirty="0"/>
              <a:t>Sisco</a:t>
            </a:r>
          </a:p>
          <a:p>
            <a:r>
              <a:rPr lang="en-US" sz="2800" dirty="0" smtClean="0">
                <a:hlinkClick r:id="rId7"/>
              </a:rPr>
              <a:t>bsisco@dwd.in.gov</a:t>
            </a:r>
            <a:endParaRPr lang="en-US" sz="2800" dirty="0"/>
          </a:p>
        </p:txBody>
      </p:sp>
      <p:sp>
        <p:nvSpPr>
          <p:cNvPr id="9" name="TextBox 8"/>
          <p:cNvSpPr txBox="1"/>
          <p:nvPr/>
        </p:nvSpPr>
        <p:spPr>
          <a:xfrm>
            <a:off x="498611" y="1482011"/>
            <a:ext cx="5334840" cy="2185214"/>
          </a:xfrm>
          <a:prstGeom prst="rect">
            <a:avLst/>
          </a:prstGeom>
          <a:noFill/>
        </p:spPr>
        <p:txBody>
          <a:bodyPr wrap="square" rtlCol="0">
            <a:spAutoFit/>
          </a:bodyPr>
          <a:lstStyle/>
          <a:p>
            <a:r>
              <a:rPr lang="en-US" sz="8000" dirty="0" smtClean="0"/>
              <a:t>InTERS</a:t>
            </a:r>
          </a:p>
          <a:p>
            <a:r>
              <a:rPr lang="en-US" sz="2800" dirty="0" smtClean="0">
                <a:solidFill>
                  <a:srgbClr val="FFC000"/>
                </a:solidFill>
              </a:rPr>
              <a:t>ADULT EDUCATION UPDATES, TRAININGS</a:t>
            </a:r>
            <a:endParaRPr lang="en-US" sz="2800" dirty="0">
              <a:solidFill>
                <a:srgbClr val="FFC000"/>
              </a:solidFill>
            </a:endParaRPr>
          </a:p>
        </p:txBody>
      </p:sp>
    </p:spTree>
    <p:extLst>
      <p:ext uri="{BB962C8B-B14F-4D97-AF65-F5344CB8AC3E}">
        <p14:creationId xmlns:p14="http://schemas.microsoft.com/office/powerpoint/2010/main" val="85680489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1309" t="16703" r="29762" b="5587"/>
          <a:stretch/>
        </p:blipFill>
        <p:spPr>
          <a:xfrm>
            <a:off x="1809263" y="219194"/>
            <a:ext cx="8641024" cy="6406575"/>
          </a:xfrm>
          <a:prstGeom prst="rect">
            <a:avLst/>
          </a:prstGeom>
        </p:spPr>
      </p:pic>
    </p:spTree>
    <p:extLst>
      <p:ext uri="{BB962C8B-B14F-4D97-AF65-F5344CB8AC3E}">
        <p14:creationId xmlns:p14="http://schemas.microsoft.com/office/powerpoint/2010/main" val="315323316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2025" t="16492" r="29880" b="5375"/>
          <a:stretch/>
        </p:blipFill>
        <p:spPr>
          <a:xfrm>
            <a:off x="1946605" y="219498"/>
            <a:ext cx="8460137" cy="6397113"/>
          </a:xfrm>
          <a:prstGeom prst="rect">
            <a:avLst/>
          </a:prstGeom>
        </p:spPr>
      </p:pic>
    </p:spTree>
    <p:extLst>
      <p:ext uri="{BB962C8B-B14F-4D97-AF65-F5344CB8AC3E}">
        <p14:creationId xmlns:p14="http://schemas.microsoft.com/office/powerpoint/2010/main" val="175984747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1667" t="16491" r="29762" b="5587"/>
          <a:stretch/>
        </p:blipFill>
        <p:spPr>
          <a:xfrm>
            <a:off x="1903266" y="217715"/>
            <a:ext cx="8605077" cy="6436318"/>
          </a:xfrm>
          <a:prstGeom prst="rect">
            <a:avLst/>
          </a:prstGeom>
        </p:spPr>
      </p:pic>
    </p:spTree>
    <p:extLst>
      <p:ext uri="{BB962C8B-B14F-4D97-AF65-F5344CB8AC3E}">
        <p14:creationId xmlns:p14="http://schemas.microsoft.com/office/powerpoint/2010/main" val="262587322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9" y="78377"/>
            <a:ext cx="1309241" cy="1085579"/>
          </a:xfrm>
          <a:prstGeom prst="rect">
            <a:avLst/>
          </a:prstGeom>
        </p:spPr>
      </p:pic>
      <p:sp>
        <p:nvSpPr>
          <p:cNvPr id="5" name="Rectangle 4"/>
          <p:cNvSpPr/>
          <p:nvPr/>
        </p:nvSpPr>
        <p:spPr>
          <a:xfrm>
            <a:off x="0" y="-3049696"/>
            <a:ext cx="11734800" cy="2585323"/>
          </a:xfrm>
          <a:prstGeom prst="rect">
            <a:avLst/>
          </a:prstGeom>
        </p:spPr>
        <p:txBody>
          <a:bodyPr wrap="square">
            <a:spAutoFit/>
          </a:bodyPr>
          <a:lstStyle/>
          <a:p>
            <a:r>
              <a:rPr lang="en-US" dirty="0">
                <a:latin typeface="Arial" panose="020B0604020202020204" pitchFamily="34" charset="0"/>
              </a:rPr>
              <a:t>program is open to anyone age 16 or older who is not attending a high school. It helps people prepare for the equivalency test, earn workforce</a:t>
            </a:r>
          </a:p>
          <a:p>
            <a:r>
              <a:rPr lang="en-US" dirty="0">
                <a:latin typeface="Arial" panose="020B0604020202020204" pitchFamily="34" charset="0"/>
              </a:rPr>
              <a:t>certification and even learn English as a second language.</a:t>
            </a:r>
          </a:p>
          <a:p>
            <a:r>
              <a:rPr lang="en-US" dirty="0">
                <a:latin typeface="Arial" panose="020B0604020202020204" pitchFamily="34" charset="0"/>
              </a:rPr>
              <a:t>“It’s really all about getting people into career training and employment,” said Robert Moore, director of the program.</a:t>
            </a:r>
          </a:p>
          <a:p>
            <a:r>
              <a:rPr lang="en-US" dirty="0">
                <a:latin typeface="Arial" panose="020B0604020202020204" pitchFamily="34" charset="0"/>
              </a:rPr>
              <a:t>The program serves about 500 people each year. Historically, there has been one ceremony in May to recognize their accomplishments. A second</a:t>
            </a:r>
          </a:p>
          <a:p>
            <a:r>
              <a:rPr lang="en-US" dirty="0">
                <a:latin typeface="Arial" panose="020B0604020202020204" pitchFamily="34" charset="0"/>
              </a:rPr>
              <a:t>ceremony was added in December this year.</a:t>
            </a:r>
          </a:p>
          <a:p>
            <a:r>
              <a:rPr lang="en-US" dirty="0">
                <a:latin typeface="Arial" panose="020B0604020202020204" pitchFamily="34" charset="0"/>
              </a:rPr>
              <a:t>“</a:t>
            </a:r>
            <a:r>
              <a:rPr lang="en-US" sz="800" i="1" dirty="0">
                <a:latin typeface="Arial" panose="020B0604020202020204" pitchFamily="34" charset="0"/>
              </a:rPr>
              <a:t>- 1</a:t>
            </a:r>
            <a:endParaRPr lang="en-US" dirty="0"/>
          </a:p>
        </p:txBody>
      </p:sp>
      <p:sp>
        <p:nvSpPr>
          <p:cNvPr id="7" name="Rectangle 6"/>
          <p:cNvSpPr/>
          <p:nvPr/>
        </p:nvSpPr>
        <p:spPr>
          <a:xfrm>
            <a:off x="4754654" y="2266392"/>
            <a:ext cx="7079673" cy="1046440"/>
          </a:xfrm>
          <a:prstGeom prst="rect">
            <a:avLst/>
          </a:prstGeom>
        </p:spPr>
        <p:txBody>
          <a:bodyPr wrap="square">
            <a:spAutoFit/>
          </a:bodyPr>
          <a:lstStyle/>
          <a:p>
            <a:endParaRPr lang="en-US" sz="2800" dirty="0"/>
          </a:p>
          <a:p>
            <a:endParaRPr lang="en-US" sz="1700" dirty="0"/>
          </a:p>
          <a:p>
            <a:endParaRPr lang="en-US" sz="1700" dirty="0"/>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0860" r="-257" b="25663"/>
          <a:stretch/>
        </p:blipFill>
        <p:spPr>
          <a:xfrm>
            <a:off x="9498233" y="5686049"/>
            <a:ext cx="2236571" cy="979431"/>
          </a:xfrm>
          <a:prstGeom prst="rect">
            <a:avLst/>
          </a:prstGeom>
        </p:spPr>
      </p:pic>
      <p:sp>
        <p:nvSpPr>
          <p:cNvPr id="4" name="Rectangle 3"/>
          <p:cNvSpPr/>
          <p:nvPr/>
        </p:nvSpPr>
        <p:spPr>
          <a:xfrm>
            <a:off x="1337607" y="1112229"/>
            <a:ext cx="9278911" cy="4770537"/>
          </a:xfrm>
          <a:prstGeom prst="rect">
            <a:avLst/>
          </a:prstGeom>
        </p:spPr>
        <p:txBody>
          <a:bodyPr wrap="square">
            <a:spAutoFit/>
          </a:bodyPr>
          <a:lstStyle/>
          <a:p>
            <a:pPr lvl="0" indent="0" algn="ctr">
              <a:spcBef>
                <a:spcPts val="0"/>
              </a:spcBef>
              <a:spcAft>
                <a:spcPts val="0"/>
              </a:spcAft>
              <a:buNone/>
              <a:defRPr/>
            </a:pPr>
            <a:r>
              <a:rPr lang="en-US" sz="6000" u="sng" dirty="0" smtClean="0">
                <a:solidFill>
                  <a:srgbClr val="FFC000"/>
                </a:solidFill>
              </a:rPr>
              <a:t>Next</a:t>
            </a:r>
            <a:r>
              <a:rPr lang="en-US" sz="6000" dirty="0" smtClean="0"/>
              <a:t> </a:t>
            </a:r>
            <a:r>
              <a:rPr lang="en-US" sz="6000" dirty="0"/>
              <a:t>Adult Education &amp; Workforce Development </a:t>
            </a:r>
            <a:r>
              <a:rPr lang="en-US" sz="4800" b="1" dirty="0"/>
              <a:t>Statewide Webinar</a:t>
            </a:r>
          </a:p>
          <a:p>
            <a:pPr lvl="0" algn="ctr">
              <a:defRPr/>
            </a:pPr>
            <a:r>
              <a:rPr lang="en-US" sz="9600" dirty="0" smtClean="0">
                <a:solidFill>
                  <a:srgbClr val="FFC000"/>
                </a:solidFill>
              </a:rPr>
              <a:t>11.7.18 </a:t>
            </a:r>
            <a:endParaRPr lang="en-US" sz="9600" dirty="0">
              <a:solidFill>
                <a:srgbClr val="FFC000"/>
              </a:solidFill>
            </a:endParaRPr>
          </a:p>
          <a:p>
            <a:pPr lvl="0" algn="ctr">
              <a:defRPr/>
            </a:pPr>
            <a:r>
              <a:rPr lang="en-US" sz="4000" dirty="0"/>
              <a:t>10 to 11:30 a.m. ET</a:t>
            </a:r>
          </a:p>
        </p:txBody>
      </p:sp>
      <p:sp>
        <p:nvSpPr>
          <p:cNvPr id="8" name="Rectangle 7"/>
          <p:cNvSpPr/>
          <p:nvPr/>
        </p:nvSpPr>
        <p:spPr>
          <a:xfrm>
            <a:off x="800489" y="5993288"/>
            <a:ext cx="6096000" cy="923330"/>
          </a:xfrm>
          <a:prstGeom prst="rect">
            <a:avLst/>
          </a:prstGeom>
        </p:spPr>
        <p:txBody>
          <a:bodyPr>
            <a:spAutoFit/>
          </a:bodyPr>
          <a:lstStyle/>
          <a:p>
            <a:r>
              <a:rPr lang="en-US" i="1" dirty="0"/>
              <a:t>The right skills, at the right time, in the right way.                               </a:t>
            </a:r>
            <a:r>
              <a:rPr lang="en-US" b="1" i="1" dirty="0"/>
              <a:t>Indiana’s Demand Driven Workforce</a:t>
            </a:r>
            <a:endParaRPr lang="en-US" b="1" dirty="0"/>
          </a:p>
          <a:p>
            <a:endParaRPr lang="en-US" dirty="0"/>
          </a:p>
        </p:txBody>
      </p:sp>
    </p:spTree>
    <p:extLst>
      <p:ext uri="{BB962C8B-B14F-4D97-AF65-F5344CB8AC3E}">
        <p14:creationId xmlns:p14="http://schemas.microsoft.com/office/powerpoint/2010/main" val="860207825"/>
      </p:ext>
    </p:extLst>
  </p:cSld>
  <p:clrMapOvr>
    <a:masterClrMapping/>
  </p:clrMapOvr>
  <p:timing>
    <p:tnLst>
      <p:par>
        <p:cTn id="1" dur="indefinite" restart="never" nodeType="tmRoot"/>
      </p:par>
    </p:tnLst>
  </p:timing>
</p:sld>
</file>

<file path=ppt/theme/theme1.xml><?xml version="1.0" encoding="utf-8"?>
<a:theme xmlns:a="http://schemas.openxmlformats.org/drawingml/2006/main" name="Vapor Trail">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TM04033937[[fn=Vapor Trail]]</Template>
  <TotalTime>12094</TotalTime>
  <Words>10427</Words>
  <Application>Microsoft Office PowerPoint</Application>
  <PresentationFormat>Widescreen</PresentationFormat>
  <Paragraphs>1325</Paragraphs>
  <Slides>96</Slides>
  <Notes>96</Notes>
  <HiddenSlides>0</HiddenSlides>
  <MMClips>0</MMClips>
  <ScaleCrop>false</ScaleCrop>
  <HeadingPairs>
    <vt:vector size="8" baseType="variant">
      <vt:variant>
        <vt:lpstr>Fonts Used</vt:lpstr>
      </vt:variant>
      <vt:variant>
        <vt:i4>12</vt:i4>
      </vt:variant>
      <vt:variant>
        <vt:lpstr>Theme</vt:lpstr>
      </vt:variant>
      <vt:variant>
        <vt:i4>26</vt:i4>
      </vt:variant>
      <vt:variant>
        <vt:lpstr>Embedded OLE Servers</vt:lpstr>
      </vt:variant>
      <vt:variant>
        <vt:i4>1</vt:i4>
      </vt:variant>
      <vt:variant>
        <vt:lpstr>Slide Titles</vt:lpstr>
      </vt:variant>
      <vt:variant>
        <vt:i4>96</vt:i4>
      </vt:variant>
    </vt:vector>
  </HeadingPairs>
  <TitlesOfParts>
    <vt:vector size="135" baseType="lpstr">
      <vt:lpstr>ＭＳ Ｐゴシック</vt:lpstr>
      <vt:lpstr>Arial</vt:lpstr>
      <vt:lpstr>Arial Narrow</vt:lpstr>
      <vt:lpstr>Calibri</vt:lpstr>
      <vt:lpstr>Century Gothic</vt:lpstr>
      <vt:lpstr>Garamond</vt:lpstr>
      <vt:lpstr>MV Boli</vt:lpstr>
      <vt:lpstr>Segoe Print</vt:lpstr>
      <vt:lpstr>Segoe Script</vt:lpstr>
      <vt:lpstr>Times New Roman</vt:lpstr>
      <vt:lpstr>Tw Cen MT</vt:lpstr>
      <vt:lpstr>Wingdings</vt:lpstr>
      <vt:lpstr>Vapor Trail</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New TABE for a New Era  </vt:lpstr>
      <vt:lpstr>TABE Current Status</vt:lpstr>
      <vt:lpstr>NRS Changes</vt:lpstr>
      <vt:lpstr>TABE 11&amp;12 Overview</vt:lpstr>
      <vt:lpstr>New NRS Educational Functioning Levels</vt:lpstr>
      <vt:lpstr>NRS Changes Example: NRS Level 1 Math  </vt:lpstr>
      <vt:lpstr>How to Use TABE</vt:lpstr>
      <vt:lpstr>TABE 11&amp;12: Item Types</vt:lpstr>
      <vt:lpstr>PowerPoint Presentation</vt:lpstr>
      <vt:lpstr>TABE 11&amp;12: Objectives by Level</vt:lpstr>
      <vt:lpstr>TABE 11&amp;12 Blueprints</vt:lpstr>
      <vt:lpstr>TABE 11&amp;12 Blueprints</vt:lpstr>
      <vt:lpstr>TABE 11&amp;12: Level L</vt:lpstr>
      <vt:lpstr>TABE 11&amp;12: Levels E/M/D/A Reading </vt:lpstr>
      <vt:lpstr>TABE 11&amp;12: Levels E/M/D/A Mathematics </vt:lpstr>
      <vt:lpstr>TABE 11&amp;12: Levels E/M/D/A Language </vt:lpstr>
      <vt:lpstr>Example of how CCRS changes test items</vt:lpstr>
      <vt:lpstr>DRC INSIGHT Test Engine    </vt:lpstr>
      <vt:lpstr>DRC INSIGHT Test Engine</vt:lpstr>
      <vt:lpstr>Examinee Access</vt:lpstr>
      <vt:lpstr>TABE Scanning and Scoring</vt:lpstr>
      <vt:lpstr>TABE Reports</vt:lpstr>
      <vt:lpstr>PowerPoint Presentation</vt:lpstr>
      <vt:lpstr>PowerPoint Presentation</vt:lpstr>
      <vt:lpstr>TABE 11&amp;12 Resources</vt:lpstr>
      <vt:lpstr>PowerPoint Presentation</vt:lpstr>
      <vt:lpstr>PowerPoint Presentation</vt:lpstr>
      <vt:lpstr>TABE to TABe Grade equivalencies</vt:lpstr>
      <vt:lpstr>PowerPoint Presentation</vt:lpstr>
      <vt:lpstr>PowerPoint Presentation</vt:lpstr>
      <vt:lpstr>PowerPoint Presentation</vt:lpstr>
      <vt:lpstr>PowerPoint Presentation</vt:lpstr>
      <vt:lpstr>PowerPoint Presentation</vt:lpstr>
      <vt:lpstr>PowerPoint Presentation</vt:lpstr>
      <vt:lpstr>Indiana ADULT EDUCATION Basic Skills. High School Equivalency. Short-term Training. Certifications and More. </vt:lpstr>
      <vt:lpstr>Indiana ADULT EDUCATION Basic Skills. High School Equivalency. Short-term Training. Certifications and More. </vt:lpstr>
      <vt:lpstr>PowerPoint Presentation</vt:lpstr>
      <vt:lpstr>Indiana ADULT EDUCATION Basic Skills. High School Equivalency. Short-term Training. Certifications and More.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PowerPoint Presentation</vt:lpstr>
      <vt:lpstr>PowerPoint Presentation</vt:lpstr>
      <vt:lpstr>PowerPoint Presentation</vt:lpstr>
      <vt:lpstr>PowerPoint Presentation</vt:lpstr>
      <vt:lpstr>Employer Reimbursement Grant</vt:lpstr>
      <vt:lpstr>PowerPoint Presentation</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Indiana ADULT EDUCATION Basic Skills. High School Equivalency. Short-term Training. Certifications and More. </vt:lpstr>
      <vt:lpstr>PowerPoint Presentation</vt:lpstr>
      <vt:lpstr>PowerPoint Presentation</vt:lpstr>
      <vt:lpstr>PowerPoint Presentation</vt:lpstr>
      <vt:lpstr>PowerPoint Presentation</vt:lpstr>
      <vt:lpstr>PowerPoint Presentation</vt:lpstr>
      <vt:lpstr>PowerPoint Presentation</vt:lpstr>
    </vt:vector>
  </TitlesOfParts>
  <Company>State of Indiana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Demand driven workforce system</dc:title>
  <dc:creator>Habig, Melanee</dc:creator>
  <cp:lastModifiedBy>Mills, Scott</cp:lastModifiedBy>
  <cp:revision>2016</cp:revision>
  <cp:lastPrinted>2018-10-02T14:02:41Z</cp:lastPrinted>
  <dcterms:created xsi:type="dcterms:W3CDTF">2017-04-06T17:55:39Z</dcterms:created>
  <dcterms:modified xsi:type="dcterms:W3CDTF">2018-10-23T18:05:03Z</dcterms:modified>
</cp:coreProperties>
</file>