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3" r:id="rId3"/>
    <p:sldId id="269" r:id="rId4"/>
    <p:sldId id="271" r:id="rId5"/>
    <p:sldId id="272" r:id="rId6"/>
    <p:sldId id="27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HIP Enrollment by </a:t>
            </a:r>
            <a:r>
              <a:rPr lang="en-US" sz="1600" dirty="0" smtClean="0"/>
              <a:t>Race (All HIP) </a:t>
            </a:r>
            <a:endParaRPr lang="en-US" sz="1600" dirty="0"/>
          </a:p>
          <a:p>
            <a:pPr>
              <a:defRPr sz="1600"/>
            </a:pPr>
            <a:r>
              <a:rPr lang="en-US" sz="1600" dirty="0"/>
              <a:t>(eligible vs. enrolled)</a:t>
            </a:r>
          </a:p>
          <a:p>
            <a:pPr>
              <a:defRPr sz="1600"/>
            </a:pPr>
            <a:r>
              <a:rPr lang="en-US" sz="1100" dirty="0"/>
              <a:t>as of 07/15/2015</a:t>
            </a:r>
          </a:p>
        </c:rich>
      </c:tx>
      <c:layout>
        <c:manualLayout>
          <c:xMode val="edge"/>
          <c:yMode val="edge"/>
          <c:x val="0.31702115685771581"/>
          <c:y val="3.2998158139982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Eligible*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Asian</c:v>
                </c:pt>
                <c:pt idx="1">
                  <c:v>Black</c:v>
                </c:pt>
                <c:pt idx="2">
                  <c:v>Hispanic, Indian, multiple, Other</c:v>
                </c:pt>
                <c:pt idx="3">
                  <c:v>White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2.2000000000000002</c:v>
                </c:pt>
                <c:pt idx="1">
                  <c:v>12.9</c:v>
                </c:pt>
                <c:pt idx="2">
                  <c:v>8.1999999999999993</c:v>
                </c:pt>
                <c:pt idx="3">
                  <c:v>77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Percentage of Enrolled**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Asian</c:v>
                </c:pt>
                <c:pt idx="1">
                  <c:v>Black</c:v>
                </c:pt>
                <c:pt idx="2">
                  <c:v>Hispanic, Indian, multiple, Other</c:v>
                </c:pt>
                <c:pt idx="3">
                  <c:v>White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</c:v>
                </c:pt>
                <c:pt idx="1">
                  <c:v>19.399999999999999</c:v>
                </c:pt>
                <c:pt idx="2">
                  <c:v>6.6</c:v>
                </c:pt>
                <c:pt idx="3">
                  <c:v>72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929904"/>
        <c:axId val="53930296"/>
      </c:barChar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929904"/>
        <c:axId val="53930296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Variation %</c:v>
                      </c:pt>
                    </c:strCache>
                  </c:strRef>
                </c:tx>
                <c:spPr>
                  <a:ln w="31750" cap="rnd">
                    <a:solidFill>
                      <a:schemeClr val="accent3">
                        <a:alpha val="85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1" i="0" u="none" strike="noStrike" kern="1200" baseline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Asian</c:v>
                      </c:pt>
                      <c:pt idx="1">
                        <c:v>Black</c:v>
                      </c:pt>
                      <c:pt idx="2">
                        <c:v>Hispanic, Indian, multiple, Other</c:v>
                      </c:pt>
                      <c:pt idx="3">
                        <c:v>White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Sheet1!$D$2:$D$5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-9</c:v>
                      </c:pt>
                      <c:pt idx="1">
                        <c:v>50</c:v>
                      </c:pt>
                      <c:pt idx="2">
                        <c:v>-20</c:v>
                      </c:pt>
                      <c:pt idx="3">
                        <c:v>-6.5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53929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930296"/>
        <c:crosses val="autoZero"/>
        <c:auto val="1"/>
        <c:lblAlgn val="ctr"/>
        <c:lblOffset val="100"/>
        <c:noMultiLvlLbl val="0"/>
      </c:catAx>
      <c:valAx>
        <c:axId val="53930296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92990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HIP Enrollment</a:t>
            </a:r>
            <a:r>
              <a:rPr lang="en-US" sz="1600" baseline="0" dirty="0"/>
              <a:t> </a:t>
            </a:r>
            <a:r>
              <a:rPr lang="en-US" sz="1600" dirty="0" smtClean="0"/>
              <a:t>by Race (Expansion Group) </a:t>
            </a:r>
            <a:endParaRPr lang="en-US" sz="1600" dirty="0"/>
          </a:p>
          <a:p>
            <a:pPr>
              <a:defRPr sz="1600"/>
            </a:pPr>
            <a:r>
              <a:rPr lang="en-US" sz="1600" dirty="0"/>
              <a:t>(eligible vs. enrolled)</a:t>
            </a:r>
          </a:p>
          <a:p>
            <a:pPr>
              <a:defRPr sz="1600"/>
            </a:pPr>
            <a:r>
              <a:rPr lang="en-US" sz="1100" dirty="0"/>
              <a:t>as of 07/15/2015</a:t>
            </a:r>
          </a:p>
        </c:rich>
      </c:tx>
      <c:layout>
        <c:manualLayout>
          <c:xMode val="edge"/>
          <c:yMode val="edge"/>
          <c:x val="0.26589336543732772"/>
          <c:y val="3.2998228392986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Eligible*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Asian</c:v>
                </c:pt>
                <c:pt idx="1">
                  <c:v>Black</c:v>
                </c:pt>
                <c:pt idx="2">
                  <c:v>Hispanic, Indian, multiple, Other</c:v>
                </c:pt>
                <c:pt idx="3">
                  <c:v>White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2.2000000000000002</c:v>
                </c:pt>
                <c:pt idx="1">
                  <c:v>12.9</c:v>
                </c:pt>
                <c:pt idx="2">
                  <c:v>8.1999999999999993</c:v>
                </c:pt>
                <c:pt idx="3">
                  <c:v>77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Percentage of Enrolled**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Asian</c:v>
                </c:pt>
                <c:pt idx="1">
                  <c:v>Black</c:v>
                </c:pt>
                <c:pt idx="2">
                  <c:v>Hispanic, Indian, multiple, Other</c:v>
                </c:pt>
                <c:pt idx="3">
                  <c:v>White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17.399999999999999</c:v>
                </c:pt>
                <c:pt idx="2">
                  <c:v>6.6</c:v>
                </c:pt>
                <c:pt idx="3">
                  <c:v>73.599999999999994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6848240"/>
        <c:axId val="56848632"/>
      </c:barChar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848240"/>
        <c:axId val="56848632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Variation %</c:v>
                      </c:pt>
                    </c:strCache>
                  </c:strRef>
                </c:tx>
                <c:spPr>
                  <a:ln w="31750" cap="rnd">
                    <a:solidFill>
                      <a:schemeClr val="accent3">
                        <a:alpha val="85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1" i="0" u="none" strike="noStrike" kern="1200" baseline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Asian</c:v>
                      </c:pt>
                      <c:pt idx="1">
                        <c:v>Black</c:v>
                      </c:pt>
                      <c:pt idx="2">
                        <c:v>Hispanic, Indian, multiple, Other</c:v>
                      </c:pt>
                      <c:pt idx="3">
                        <c:v>White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Sheet1!$D$2:$D$5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9</c:v>
                      </c:pt>
                      <c:pt idx="1">
                        <c:v>35</c:v>
                      </c:pt>
                      <c:pt idx="2">
                        <c:v>-20</c:v>
                      </c:pt>
                      <c:pt idx="3">
                        <c:v>-4.5999999999999996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56848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848632"/>
        <c:crosses val="autoZero"/>
        <c:auto val="1"/>
        <c:lblAlgn val="ctr"/>
        <c:lblOffset val="100"/>
        <c:noMultiLvlLbl val="0"/>
      </c:catAx>
      <c:valAx>
        <c:axId val="56848632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84824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bg1">
                <a:lumMod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bg2">
          <a:lumMod val="9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0F536-40E1-4944-AA60-BF20CE6C33C1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86FC5-0523-47A4-8326-DFED1147D1D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2865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0F536-40E1-4944-AA60-BF20CE6C33C1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86FC5-0523-47A4-8326-DFED1147D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125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0F536-40E1-4944-AA60-BF20CE6C33C1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86FC5-0523-47A4-8326-DFED1147D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2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0F536-40E1-4944-AA60-BF20CE6C33C1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86FC5-0523-47A4-8326-DFED1147D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235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0F536-40E1-4944-AA60-BF20CE6C33C1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86FC5-0523-47A4-8326-DFED1147D1D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4686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0F536-40E1-4944-AA60-BF20CE6C33C1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86FC5-0523-47A4-8326-DFED1147D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202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0F536-40E1-4944-AA60-BF20CE6C33C1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86FC5-0523-47A4-8326-DFED1147D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5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0F536-40E1-4944-AA60-BF20CE6C33C1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86FC5-0523-47A4-8326-DFED1147D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113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0F536-40E1-4944-AA60-BF20CE6C33C1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86FC5-0523-47A4-8326-DFED1147D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42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C90F536-40E1-4944-AA60-BF20CE6C33C1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686FC5-0523-47A4-8326-DFED1147D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4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0F536-40E1-4944-AA60-BF20CE6C33C1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86FC5-0523-47A4-8326-DFED1147D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40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C90F536-40E1-4944-AA60-BF20CE6C33C1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0686FC5-0523-47A4-8326-DFED1147D1D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170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 descr="*information developed based on 2013 ACS data, based upon 2012 income&#10;**Actual HIP enrollment as of June 2015 &#10;&#10;"/>
          <p:cNvSpPr txBox="1"/>
          <p:nvPr/>
        </p:nvSpPr>
        <p:spPr>
          <a:xfrm>
            <a:off x="2453279" y="5757588"/>
            <a:ext cx="5663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*information developed based on 2013 ACS data, based upon 2012 income</a:t>
            </a:r>
            <a:br>
              <a:rPr lang="en-US" sz="1400" dirty="0"/>
            </a:br>
            <a:r>
              <a:rPr lang="en-US" sz="1400" dirty="0"/>
              <a:t>**Actual HIP enrollment as of June 2015 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4039076"/>
              </p:ext>
            </p:extLst>
          </p:nvPr>
        </p:nvGraphicFramePr>
        <p:xfrm>
          <a:off x="2410691" y="1849582"/>
          <a:ext cx="7392024" cy="3908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HIP Enrollment by Race – All 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53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37743" y="5767979"/>
            <a:ext cx="4879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*information developed based on 2013 ACS data, based upon 2012 income</a:t>
            </a:r>
            <a:br>
              <a:rPr lang="en-US" sz="1200" dirty="0"/>
            </a:br>
            <a:r>
              <a:rPr lang="en-US" sz="1200" dirty="0"/>
              <a:t>**Actual HIP enrollment as of June 2015 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0714310"/>
              </p:ext>
            </p:extLst>
          </p:nvPr>
        </p:nvGraphicFramePr>
        <p:xfrm>
          <a:off x="2660073" y="1870363"/>
          <a:ext cx="7229007" cy="3845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HIP Newly Eligible by Race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49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Medically Frail in HIP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79996" y="2269785"/>
            <a:ext cx="5432007" cy="24447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96491" y="4946073"/>
            <a:ext cx="6806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Approximately 8</a:t>
            </a:r>
            <a:r>
              <a:rPr lang="en-US" dirty="0" smtClean="0"/>
              <a:t>% of </a:t>
            </a:r>
            <a:r>
              <a:rPr lang="en-US" dirty="0" smtClean="0"/>
              <a:t>HIP members </a:t>
            </a:r>
            <a:r>
              <a:rPr lang="en-US" dirty="0" smtClean="0"/>
              <a:t>are confirmed medically frail.  </a:t>
            </a:r>
            <a:r>
              <a:rPr lang="en-US" dirty="0" smtClean="0"/>
              <a:t>(25,464 </a:t>
            </a:r>
            <a:r>
              <a:rPr lang="en-US" dirty="0" smtClean="0"/>
              <a:t>medically frail members out of 300,574 total </a:t>
            </a:r>
            <a:r>
              <a:rPr lang="en-US" dirty="0" smtClean="0"/>
              <a:t>members)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761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Presumptive Eligibility Qualified Providers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2269064"/>
              </p:ext>
            </p:extLst>
          </p:nvPr>
        </p:nvGraphicFramePr>
        <p:xfrm>
          <a:off x="1830531" y="2158350"/>
          <a:ext cx="8518813" cy="3317658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4098674"/>
                <a:gridCol w="2169887"/>
                <a:gridCol w="2250252"/>
              </a:tblGrid>
              <a:tr h="1036347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QPs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July 2015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69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Provider Type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Number </a:t>
                      </a:r>
                      <a:r>
                        <a:rPr lang="en-US" sz="1100" dirty="0">
                          <a:effectLst/>
                        </a:rPr>
                        <a:t>of Qualified Provider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Total </a:t>
                      </a:r>
                      <a:r>
                        <a:rPr lang="en-US" sz="1100" dirty="0">
                          <a:effectLst/>
                        </a:rPr>
                        <a:t>Potential Provider by Type*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34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Acute Care Hospital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219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34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Community Mental Health Center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34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Federally Qualified Health Center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68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34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Psychiatric Hospital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17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34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Rural Health Clinic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66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34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County Health Department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57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347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210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465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3412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Presumptive Eligibility </a:t>
            </a:r>
            <a:br>
              <a:rPr lang="en-US" dirty="0" smtClean="0"/>
            </a:b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4708" y="1824952"/>
            <a:ext cx="10058400" cy="1063721"/>
          </a:xfrm>
        </p:spPr>
        <p:txBody>
          <a:bodyPr/>
          <a:lstStyle/>
          <a:p>
            <a:pPr marL="384048" lvl="2" indent="0">
              <a:buNone/>
            </a:pPr>
            <a:r>
              <a:rPr lang="en-US" sz="1800" dirty="0" smtClean="0"/>
              <a:t>14,016 PE Applications</a:t>
            </a:r>
            <a:endParaRPr lang="en-US" sz="1800" dirty="0"/>
          </a:p>
          <a:p>
            <a:pPr marL="384048" lvl="2" indent="0">
              <a:buNone/>
            </a:pPr>
            <a:r>
              <a:rPr lang="en-US" sz="1800" dirty="0" smtClean="0"/>
              <a:t>       10,993 </a:t>
            </a:r>
            <a:r>
              <a:rPr lang="en-US" sz="1800" dirty="0"/>
              <a:t>PE </a:t>
            </a:r>
            <a:r>
              <a:rPr lang="en-US" sz="1800" dirty="0" smtClean="0"/>
              <a:t>Applications Approved</a:t>
            </a:r>
            <a:endParaRPr lang="en-US" sz="18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892139"/>
              </p:ext>
            </p:extLst>
          </p:nvPr>
        </p:nvGraphicFramePr>
        <p:xfrm>
          <a:off x="1294708" y="2676698"/>
          <a:ext cx="5189682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6091"/>
                <a:gridCol w="2753591"/>
              </a:tblGrid>
              <a:tr h="3020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PE</a:t>
                      </a:r>
                      <a:r>
                        <a:rPr lang="en-US" sz="1400" baseline="0" dirty="0" smtClean="0"/>
                        <a:t> Category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Number PE Approved</a:t>
                      </a:r>
                      <a:endParaRPr lang="en-US" sz="1400" dirty="0"/>
                    </a:p>
                  </a:txBody>
                  <a:tcPr/>
                </a:tc>
              </a:tr>
              <a:tr h="30202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9,313</a:t>
                      </a:r>
                      <a:endParaRPr lang="en-US" sz="1400" dirty="0"/>
                    </a:p>
                  </a:txBody>
                  <a:tcPr/>
                </a:tc>
              </a:tr>
              <a:tr h="30202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Child 1-18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979</a:t>
                      </a:r>
                      <a:endParaRPr lang="en-US" sz="1400" dirty="0"/>
                    </a:p>
                  </a:txBody>
                  <a:tcPr/>
                </a:tc>
              </a:tr>
              <a:tr h="30202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Pregnant </a:t>
                      </a:r>
                      <a:r>
                        <a:rPr lang="en-US" sz="1400" dirty="0" smtClean="0"/>
                        <a:t>Woman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296</a:t>
                      </a:r>
                      <a:endParaRPr lang="en-US" sz="1400" dirty="0"/>
                    </a:p>
                  </a:txBody>
                  <a:tcPr/>
                </a:tc>
              </a:tr>
              <a:tr h="30202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Family Planning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194</a:t>
                      </a:r>
                      <a:endParaRPr lang="en-US" sz="1400" dirty="0"/>
                    </a:p>
                  </a:txBody>
                  <a:tcPr/>
                </a:tc>
              </a:tr>
              <a:tr h="30202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Child less</a:t>
                      </a:r>
                      <a:r>
                        <a:rPr lang="en-US" sz="1400" baseline="0" dirty="0" smtClean="0"/>
                        <a:t> than 1 </a:t>
                      </a:r>
                      <a:r>
                        <a:rPr lang="en-US" sz="1400" baseline="0" dirty="0" smtClean="0"/>
                        <a:t>year </a:t>
                      </a:r>
                      <a:r>
                        <a:rPr lang="en-US" sz="1400" baseline="0" dirty="0" smtClean="0"/>
                        <a:t>old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146</a:t>
                      </a:r>
                      <a:endParaRPr lang="en-US" sz="1400" dirty="0"/>
                    </a:p>
                  </a:txBody>
                  <a:tcPr/>
                </a:tc>
              </a:tr>
              <a:tr h="30202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Former Foster Care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</a:t>
                      </a:r>
                      <a:endParaRPr lang="en-US" sz="1400" dirty="0"/>
                    </a:p>
                  </a:txBody>
                  <a:tcPr/>
                </a:tc>
              </a:tr>
              <a:tr h="30202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Parent/Caretaker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41</a:t>
                      </a:r>
                      <a:endParaRPr lang="en-US" sz="1400" dirty="0"/>
                    </a:p>
                  </a:txBody>
                  <a:tcPr/>
                </a:tc>
              </a:tr>
              <a:tr h="302029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10,993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8615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 Experience in 1</a:t>
            </a:r>
            <a:r>
              <a:rPr lang="en-US" baseline="30000" dirty="0" smtClean="0"/>
              <a:t>st</a:t>
            </a:r>
            <a:r>
              <a:rPr lang="en-US" dirty="0" smtClean="0"/>
              <a:t> Quarter of HIP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6714745"/>
              </p:ext>
            </p:extLst>
          </p:nvPr>
        </p:nvGraphicFramePr>
        <p:xfrm>
          <a:off x="3273829" y="2035968"/>
          <a:ext cx="6080760" cy="3525077"/>
        </p:xfrm>
        <a:graphic>
          <a:graphicData uri="http://schemas.openxmlformats.org/drawingml/2006/table">
            <a:tbl>
              <a:tblPr firstRow="1" firstCol="1" bandRow="1"/>
              <a:tblGrid>
                <a:gridCol w="1216025"/>
                <a:gridCol w="1216025"/>
                <a:gridCol w="1216025"/>
                <a:gridCol w="1216025"/>
                <a:gridCol w="1216660"/>
              </a:tblGrid>
              <a:tr h="462280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Presumptive </a:t>
                      </a: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Eligibility Applications and Performance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Feb 1, 2015-April 30, 2015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Provider Type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 Applications Submitted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 applications Approved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IHCP Applications Submitted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IHCP Applications Approved*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Acute Care Hospital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26,788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20,455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18,492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11,413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Community Mental Health Center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Federally Qualified Health Center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Psychiatric Hospital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Rural Health Clinic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County Health Department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Grand 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28,369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21,724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19,702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12,059*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985164" y="5569527"/>
            <a:ext cx="56422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*Additional applications could have been approved after the date of this data pull.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72421053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465</TotalTime>
  <Words>291</Words>
  <Application>Microsoft Office PowerPoint</Application>
  <PresentationFormat>Widescreen</PresentationFormat>
  <Paragraphs>108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Times New Roman</vt:lpstr>
      <vt:lpstr>Retrospect</vt:lpstr>
      <vt:lpstr>HIP Enrollment by Race – All HIP</vt:lpstr>
      <vt:lpstr>HIP Newly Eligible by Race</vt:lpstr>
      <vt:lpstr>Medically Frail in HIP</vt:lpstr>
      <vt:lpstr>Presumptive Eligibility Qualified Providers</vt:lpstr>
      <vt:lpstr>Presumptive Eligibility  July 2015</vt:lpstr>
      <vt:lpstr>PE Experience in 1st Quarter of HIP</vt:lpstr>
    </vt:vector>
  </TitlesOfParts>
  <Company>State of Indiana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San Miguel;Winters, Gail</dc:creator>
  <cp:lastModifiedBy>angelnb</cp:lastModifiedBy>
  <cp:revision>29</cp:revision>
  <dcterms:created xsi:type="dcterms:W3CDTF">2015-08-04T20:03:57Z</dcterms:created>
  <dcterms:modified xsi:type="dcterms:W3CDTF">2015-08-06T15:46:52Z</dcterms:modified>
</cp:coreProperties>
</file>