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4" r:id="rId5"/>
    <p:sldMasterId id="2147483651" r:id="rId6"/>
    <p:sldMasterId id="2147487873" r:id="rId7"/>
    <p:sldMasterId id="2147487885" r:id="rId8"/>
    <p:sldMasterId id="2147483652" r:id="rId9"/>
    <p:sldMasterId id="2147483653" r:id="rId10"/>
    <p:sldMasterId id="2147483655" r:id="rId11"/>
  </p:sldMasterIdLst>
  <p:notesMasterIdLst>
    <p:notesMasterId r:id="rId34"/>
  </p:notesMasterIdLst>
  <p:handoutMasterIdLst>
    <p:handoutMasterId r:id="rId35"/>
  </p:handoutMasterIdLst>
  <p:sldIdLst>
    <p:sldId id="256" r:id="rId12"/>
    <p:sldId id="257" r:id="rId13"/>
    <p:sldId id="290" r:id="rId14"/>
    <p:sldId id="278" r:id="rId15"/>
    <p:sldId id="277" r:id="rId16"/>
    <p:sldId id="279" r:id="rId17"/>
    <p:sldId id="281" r:id="rId18"/>
    <p:sldId id="283" r:id="rId19"/>
    <p:sldId id="282" r:id="rId20"/>
    <p:sldId id="284" r:id="rId21"/>
    <p:sldId id="291" r:id="rId22"/>
    <p:sldId id="295" r:id="rId23"/>
    <p:sldId id="296" r:id="rId24"/>
    <p:sldId id="285" r:id="rId25"/>
    <p:sldId id="293" r:id="rId26"/>
    <p:sldId id="294" r:id="rId27"/>
    <p:sldId id="297" r:id="rId28"/>
    <p:sldId id="292" r:id="rId29"/>
    <p:sldId id="288" r:id="rId30"/>
    <p:sldId id="272" r:id="rId31"/>
    <p:sldId id="273" r:id="rId32"/>
    <p:sldId id="275" r:id="rId3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rgbClr val="385133"/>
        </a:solidFill>
        <a:latin typeface="Arno Pro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rgbClr val="385133"/>
        </a:solidFill>
        <a:latin typeface="Arno Pro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rgbClr val="385133"/>
        </a:solidFill>
        <a:latin typeface="Arno Pro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rgbClr val="385133"/>
        </a:solidFill>
        <a:latin typeface="Arno Pro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rgbClr val="385133"/>
        </a:solidFill>
        <a:latin typeface="Arno Pro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385133"/>
        </a:solidFill>
        <a:latin typeface="Arno Pro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385133"/>
        </a:solidFill>
        <a:latin typeface="Arno Pro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385133"/>
        </a:solidFill>
        <a:latin typeface="Arno Pro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385133"/>
        </a:solidFill>
        <a:latin typeface="Arno Pro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0EB05"/>
    <a:srgbClr val="7030A0"/>
    <a:srgbClr val="D60093"/>
    <a:srgbClr val="385133"/>
    <a:srgbClr val="33CCCC"/>
    <a:srgbClr val="113663"/>
    <a:srgbClr val="FFFFFF"/>
    <a:srgbClr val="A3C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2857" autoAdjust="0"/>
  </p:normalViewPr>
  <p:slideViewPr>
    <p:cSldViewPr>
      <p:cViewPr varScale="1">
        <p:scale>
          <a:sx n="81" d="100"/>
          <a:sy n="81" d="100"/>
        </p:scale>
        <p:origin x="10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osebrough\AppData\Local\Microsoft\Windows\Temporary%20Internet%20Files\Content.Outlook\N03CBSSM\Count%20for%20CAS%20Providers%20(264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osebrough\AppData\Local\Microsoft\Windows\Temporary%20Internet%20Files\Content.Outlook\N03CBSSM\Count%20for%20Family%20Member%20Providers%20(266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osebrough\AppData\Local\Microsoft\Windows\Temporary%20Internet%20Files\Content.Outlook\N03CBSSM\Count%20for%20Taxi%20Providers%20(263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osebrough\AppData\Local\Microsoft\Windows\Temporary%20Internet%20Files\Content.Outlook\N03CBSSM\Count%20for%20Taxi%20Providers%20(263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Number of Transportation</a:t>
            </a:r>
            <a:r>
              <a:rPr lang="en-US" sz="2400" b="1" baseline="0" dirty="0"/>
              <a:t> Providers per County</a:t>
            </a:r>
            <a:endParaRPr lang="en-US" sz="2400" b="1" dirty="0"/>
          </a:p>
        </c:rich>
      </c:tx>
      <c:layout>
        <c:manualLayout>
          <c:xMode val="edge"/>
          <c:yMode val="edge"/>
          <c:x val="0.238860590435045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203563050193947E-2"/>
          <c:y val="0.16934684684684684"/>
          <c:w val="0.92174018070750008"/>
          <c:h val="0.777038199616939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761003878939911E-2"/>
                  <c:y val="-1.1261172589912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17E353B-A8CD-4799-982C-FDED596A24D3}" type="CATEGORYNAME">
                      <a:rPr lang="en-US" b="1"/>
                      <a:pPr>
                        <a:defRPr b="1"/>
                      </a:pPr>
                      <a:t>[CATEGORY NAME]</a:t>
                    </a:fld>
                    <a:r>
                      <a:rPr lang="en-US" b="1" baseline="0" dirty="0"/>
                      <a:t>, </a:t>
                    </a:r>
                    <a:fld id="{45521518-2048-46C8-B851-F38C569EDE17}" type="CATEGORYNAME">
                      <a:rPr lang="en-US" b="1" baseline="0" smtClean="0"/>
                      <a:pPr>
                        <a:defRPr b="1"/>
                      </a:pPr>
                      <a:t>[CATEGORY NAME]</a:t>
                    </a:fld>
                    <a:endParaRPr lang="en-US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592920353982292E-2"/>
                      <c:h val="3.906540398666381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3"/>
              <c:layout>
                <c:manualLayout>
                  <c:x val="-1.4749262536873156E-3"/>
                  <c:y val="-2.2522522522524175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Page1_1!$H$7:$H$100</c:f>
              <c:strCache>
                <c:ptCount val="94"/>
                <c:pt idx="0">
                  <c:v>ADAMS       </c:v>
                </c:pt>
                <c:pt idx="1">
                  <c:v>ALLEN       </c:v>
                </c:pt>
                <c:pt idx="2">
                  <c:v>BARTHOLOMEW </c:v>
                </c:pt>
                <c:pt idx="3">
                  <c:v>BENTON      </c:v>
                </c:pt>
                <c:pt idx="4">
                  <c:v>BLACKFORD   </c:v>
                </c:pt>
                <c:pt idx="5">
                  <c:v>BOONE       </c:v>
                </c:pt>
                <c:pt idx="6">
                  <c:v>BROWN       </c:v>
                </c:pt>
                <c:pt idx="7">
                  <c:v>CARROLL     </c:v>
                </c:pt>
                <c:pt idx="8">
                  <c:v>CASS        </c:v>
                </c:pt>
                <c:pt idx="9">
                  <c:v>CLARK       </c:v>
                </c:pt>
                <c:pt idx="10">
                  <c:v>CLAY        </c:v>
                </c:pt>
                <c:pt idx="11">
                  <c:v>CLINTON     </c:v>
                </c:pt>
                <c:pt idx="12">
                  <c:v>CRAWFORD    </c:v>
                </c:pt>
                <c:pt idx="13">
                  <c:v>DAVIESS     </c:v>
                </c:pt>
                <c:pt idx="14">
                  <c:v>DEARBORN    </c:v>
                </c:pt>
                <c:pt idx="15">
                  <c:v>DECATUR     </c:v>
                </c:pt>
                <c:pt idx="16">
                  <c:v>DEKALB      </c:v>
                </c:pt>
                <c:pt idx="17">
                  <c:v>DELAWARE    </c:v>
                </c:pt>
                <c:pt idx="18">
                  <c:v>DUBOIS      </c:v>
                </c:pt>
                <c:pt idx="19">
                  <c:v>ELKHART     </c:v>
                </c:pt>
                <c:pt idx="20">
                  <c:v>FAYETTE     </c:v>
                </c:pt>
                <c:pt idx="21">
                  <c:v>FLOYD       </c:v>
                </c:pt>
                <c:pt idx="22">
                  <c:v>FOUNTAIN    </c:v>
                </c:pt>
                <c:pt idx="23">
                  <c:v>FRANKLIN    </c:v>
                </c:pt>
                <c:pt idx="24">
                  <c:v>FULTON      </c:v>
                </c:pt>
                <c:pt idx="25">
                  <c:v>GIBSON      </c:v>
                </c:pt>
                <c:pt idx="26">
                  <c:v>GRANT       </c:v>
                </c:pt>
                <c:pt idx="27">
                  <c:v>GREENE      </c:v>
                </c:pt>
                <c:pt idx="28">
                  <c:v>HAMILTON    </c:v>
                </c:pt>
                <c:pt idx="29">
                  <c:v>HANCOCK     </c:v>
                </c:pt>
                <c:pt idx="30">
                  <c:v>HARRISON    </c:v>
                </c:pt>
                <c:pt idx="31">
                  <c:v>HENDRICKS   </c:v>
                </c:pt>
                <c:pt idx="32">
                  <c:v>HENRY       </c:v>
                </c:pt>
                <c:pt idx="33">
                  <c:v>HOWARD      </c:v>
                </c:pt>
                <c:pt idx="34">
                  <c:v>HUNTINGTON  </c:v>
                </c:pt>
                <c:pt idx="35">
                  <c:v>IFSSA       </c:v>
                </c:pt>
                <c:pt idx="36">
                  <c:v>JACKSON     </c:v>
                </c:pt>
                <c:pt idx="37">
                  <c:v>JASPER      </c:v>
                </c:pt>
                <c:pt idx="38">
                  <c:v>JAY         </c:v>
                </c:pt>
                <c:pt idx="39">
                  <c:v>JEFFERSON   </c:v>
                </c:pt>
                <c:pt idx="40">
                  <c:v>JENNINGS    </c:v>
                </c:pt>
                <c:pt idx="41">
                  <c:v>JOHNSON     </c:v>
                </c:pt>
                <c:pt idx="42">
                  <c:v>KNOX        </c:v>
                </c:pt>
                <c:pt idx="43">
                  <c:v>KOSCIUSKO   </c:v>
                </c:pt>
                <c:pt idx="44">
                  <c:v>LAGRANGE    </c:v>
                </c:pt>
                <c:pt idx="45">
                  <c:v>LAKE        </c:v>
                </c:pt>
                <c:pt idx="46">
                  <c:v>LAPORTE     </c:v>
                </c:pt>
                <c:pt idx="47">
                  <c:v>LAWRENCE    </c:v>
                </c:pt>
                <c:pt idx="48">
                  <c:v>MADISON     </c:v>
                </c:pt>
                <c:pt idx="49">
                  <c:v>MARION      </c:v>
                </c:pt>
                <c:pt idx="50">
                  <c:v>MARSHALL    </c:v>
                </c:pt>
                <c:pt idx="51">
                  <c:v>MARTIN      </c:v>
                </c:pt>
                <c:pt idx="52">
                  <c:v>MIAMI       </c:v>
                </c:pt>
                <c:pt idx="53">
                  <c:v>MONROE      </c:v>
                </c:pt>
                <c:pt idx="54">
                  <c:v>MONTGOMERY  </c:v>
                </c:pt>
                <c:pt idx="55">
                  <c:v>MORGAN      </c:v>
                </c:pt>
                <c:pt idx="56">
                  <c:v>NEWTON      </c:v>
                </c:pt>
                <c:pt idx="57">
                  <c:v>NOBLE       </c:v>
                </c:pt>
                <c:pt idx="58">
                  <c:v>OHIO        </c:v>
                </c:pt>
                <c:pt idx="59">
                  <c:v>ORANGE      </c:v>
                </c:pt>
                <c:pt idx="60">
                  <c:v>OUT OF STATE</c:v>
                </c:pt>
                <c:pt idx="61">
                  <c:v>OWEN        </c:v>
                </c:pt>
                <c:pt idx="62">
                  <c:v>PARKE       </c:v>
                </c:pt>
                <c:pt idx="63">
                  <c:v>PERRY       </c:v>
                </c:pt>
                <c:pt idx="64">
                  <c:v>PIKE        </c:v>
                </c:pt>
                <c:pt idx="65">
                  <c:v>PORTER      </c:v>
                </c:pt>
                <c:pt idx="66">
                  <c:v>POSEY       </c:v>
                </c:pt>
                <c:pt idx="67">
                  <c:v>PULASKI     </c:v>
                </c:pt>
                <c:pt idx="68">
                  <c:v>PUTNAM      </c:v>
                </c:pt>
                <c:pt idx="69">
                  <c:v>RANDOLPH    </c:v>
                </c:pt>
                <c:pt idx="70">
                  <c:v>RIPLEY      </c:v>
                </c:pt>
                <c:pt idx="71">
                  <c:v>RUSH        </c:v>
                </c:pt>
                <c:pt idx="72">
                  <c:v>SCOTT       </c:v>
                </c:pt>
                <c:pt idx="73">
                  <c:v>SHELBY      </c:v>
                </c:pt>
                <c:pt idx="74">
                  <c:v>SPENCER     </c:v>
                </c:pt>
                <c:pt idx="75">
                  <c:v>ST. JOSEPH  </c:v>
                </c:pt>
                <c:pt idx="76">
                  <c:v>STARKE      </c:v>
                </c:pt>
                <c:pt idx="77">
                  <c:v>STEUBEN     </c:v>
                </c:pt>
                <c:pt idx="78">
                  <c:v>SULLIVAN    </c:v>
                </c:pt>
                <c:pt idx="79">
                  <c:v>SWITZERLAND </c:v>
                </c:pt>
                <c:pt idx="80">
                  <c:v>TIPPECANOE  </c:v>
                </c:pt>
                <c:pt idx="81">
                  <c:v>TIPTON      </c:v>
                </c:pt>
                <c:pt idx="82">
                  <c:v>UNION       </c:v>
                </c:pt>
                <c:pt idx="83">
                  <c:v>VANDERBURGH </c:v>
                </c:pt>
                <c:pt idx="84">
                  <c:v>VERMILLION  </c:v>
                </c:pt>
                <c:pt idx="85">
                  <c:v>VIGO        </c:v>
                </c:pt>
                <c:pt idx="86">
                  <c:v>WABASH      </c:v>
                </c:pt>
                <c:pt idx="87">
                  <c:v>WARREN      </c:v>
                </c:pt>
                <c:pt idx="88">
                  <c:v>WARRICK     </c:v>
                </c:pt>
                <c:pt idx="89">
                  <c:v>WASHINGTON  </c:v>
                </c:pt>
                <c:pt idx="90">
                  <c:v>WAYNE       </c:v>
                </c:pt>
                <c:pt idx="91">
                  <c:v>WELLS       </c:v>
                </c:pt>
                <c:pt idx="92">
                  <c:v>WHITE       </c:v>
                </c:pt>
                <c:pt idx="93">
                  <c:v>WHITLEY     </c:v>
                </c:pt>
              </c:strCache>
            </c:strRef>
          </c:cat>
          <c:val>
            <c:numRef>
              <c:f>Page1_1!$I$7:$I$100</c:f>
              <c:numCache>
                <c:formatCode>General</c:formatCode>
                <c:ptCount val="94"/>
                <c:pt idx="0">
                  <c:v>3</c:v>
                </c:pt>
                <c:pt idx="1">
                  <c:v>97</c:v>
                </c:pt>
                <c:pt idx="2">
                  <c:v>29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1</c:v>
                </c:pt>
                <c:pt idx="7">
                  <c:v>6</c:v>
                </c:pt>
                <c:pt idx="8">
                  <c:v>19</c:v>
                </c:pt>
                <c:pt idx="9">
                  <c:v>24</c:v>
                </c:pt>
                <c:pt idx="10">
                  <c:v>11</c:v>
                </c:pt>
                <c:pt idx="11">
                  <c:v>14</c:v>
                </c:pt>
                <c:pt idx="12">
                  <c:v>10</c:v>
                </c:pt>
                <c:pt idx="13">
                  <c:v>22</c:v>
                </c:pt>
                <c:pt idx="14">
                  <c:v>24</c:v>
                </c:pt>
                <c:pt idx="15">
                  <c:v>10</c:v>
                </c:pt>
                <c:pt idx="16">
                  <c:v>8</c:v>
                </c:pt>
                <c:pt idx="17">
                  <c:v>21</c:v>
                </c:pt>
                <c:pt idx="18">
                  <c:v>15</c:v>
                </c:pt>
                <c:pt idx="19">
                  <c:v>45</c:v>
                </c:pt>
                <c:pt idx="20">
                  <c:v>13</c:v>
                </c:pt>
                <c:pt idx="21">
                  <c:v>18</c:v>
                </c:pt>
                <c:pt idx="22">
                  <c:v>7</c:v>
                </c:pt>
                <c:pt idx="23">
                  <c:v>5</c:v>
                </c:pt>
                <c:pt idx="24">
                  <c:v>6</c:v>
                </c:pt>
                <c:pt idx="25">
                  <c:v>11</c:v>
                </c:pt>
                <c:pt idx="26">
                  <c:v>31</c:v>
                </c:pt>
                <c:pt idx="27">
                  <c:v>13</c:v>
                </c:pt>
                <c:pt idx="28">
                  <c:v>32</c:v>
                </c:pt>
                <c:pt idx="29">
                  <c:v>27</c:v>
                </c:pt>
                <c:pt idx="30">
                  <c:v>17</c:v>
                </c:pt>
                <c:pt idx="31">
                  <c:v>28</c:v>
                </c:pt>
                <c:pt idx="32">
                  <c:v>28</c:v>
                </c:pt>
                <c:pt idx="33">
                  <c:v>37</c:v>
                </c:pt>
                <c:pt idx="34">
                  <c:v>11</c:v>
                </c:pt>
                <c:pt idx="35">
                  <c:v>37</c:v>
                </c:pt>
                <c:pt idx="36">
                  <c:v>23</c:v>
                </c:pt>
                <c:pt idx="37">
                  <c:v>13</c:v>
                </c:pt>
                <c:pt idx="38">
                  <c:v>2</c:v>
                </c:pt>
                <c:pt idx="39">
                  <c:v>21</c:v>
                </c:pt>
                <c:pt idx="40">
                  <c:v>10</c:v>
                </c:pt>
                <c:pt idx="41">
                  <c:v>24</c:v>
                </c:pt>
                <c:pt idx="42">
                  <c:v>32</c:v>
                </c:pt>
                <c:pt idx="43">
                  <c:v>23</c:v>
                </c:pt>
                <c:pt idx="44">
                  <c:v>6</c:v>
                </c:pt>
                <c:pt idx="45">
                  <c:v>123</c:v>
                </c:pt>
                <c:pt idx="46">
                  <c:v>22</c:v>
                </c:pt>
                <c:pt idx="47">
                  <c:v>16</c:v>
                </c:pt>
                <c:pt idx="48">
                  <c:v>44</c:v>
                </c:pt>
                <c:pt idx="49">
                  <c:v>263</c:v>
                </c:pt>
                <c:pt idx="50">
                  <c:v>19</c:v>
                </c:pt>
                <c:pt idx="51">
                  <c:v>18</c:v>
                </c:pt>
                <c:pt idx="52">
                  <c:v>20</c:v>
                </c:pt>
                <c:pt idx="53">
                  <c:v>18</c:v>
                </c:pt>
                <c:pt idx="54">
                  <c:v>14</c:v>
                </c:pt>
                <c:pt idx="55">
                  <c:v>26</c:v>
                </c:pt>
                <c:pt idx="56">
                  <c:v>7</c:v>
                </c:pt>
                <c:pt idx="57">
                  <c:v>8</c:v>
                </c:pt>
                <c:pt idx="58">
                  <c:v>2</c:v>
                </c:pt>
                <c:pt idx="59">
                  <c:v>24</c:v>
                </c:pt>
                <c:pt idx="60">
                  <c:v>333</c:v>
                </c:pt>
                <c:pt idx="61">
                  <c:v>7</c:v>
                </c:pt>
                <c:pt idx="62">
                  <c:v>10</c:v>
                </c:pt>
                <c:pt idx="63">
                  <c:v>6</c:v>
                </c:pt>
                <c:pt idx="64">
                  <c:v>18</c:v>
                </c:pt>
                <c:pt idx="65">
                  <c:v>25</c:v>
                </c:pt>
                <c:pt idx="66">
                  <c:v>4</c:v>
                </c:pt>
                <c:pt idx="67">
                  <c:v>9</c:v>
                </c:pt>
                <c:pt idx="68">
                  <c:v>9</c:v>
                </c:pt>
                <c:pt idx="69">
                  <c:v>8</c:v>
                </c:pt>
                <c:pt idx="70">
                  <c:v>24</c:v>
                </c:pt>
                <c:pt idx="71">
                  <c:v>17</c:v>
                </c:pt>
                <c:pt idx="72">
                  <c:v>20</c:v>
                </c:pt>
                <c:pt idx="73">
                  <c:v>15</c:v>
                </c:pt>
                <c:pt idx="74">
                  <c:v>3</c:v>
                </c:pt>
                <c:pt idx="75">
                  <c:v>87</c:v>
                </c:pt>
                <c:pt idx="76">
                  <c:v>7</c:v>
                </c:pt>
                <c:pt idx="77">
                  <c:v>8</c:v>
                </c:pt>
                <c:pt idx="78">
                  <c:v>24</c:v>
                </c:pt>
                <c:pt idx="79">
                  <c:v>4</c:v>
                </c:pt>
                <c:pt idx="80">
                  <c:v>33</c:v>
                </c:pt>
                <c:pt idx="81">
                  <c:v>9</c:v>
                </c:pt>
                <c:pt idx="82">
                  <c:v>3</c:v>
                </c:pt>
                <c:pt idx="83">
                  <c:v>37</c:v>
                </c:pt>
                <c:pt idx="84">
                  <c:v>7</c:v>
                </c:pt>
                <c:pt idx="85">
                  <c:v>22</c:v>
                </c:pt>
                <c:pt idx="86">
                  <c:v>13</c:v>
                </c:pt>
                <c:pt idx="87">
                  <c:v>11</c:v>
                </c:pt>
                <c:pt idx="88">
                  <c:v>12</c:v>
                </c:pt>
                <c:pt idx="89">
                  <c:v>19</c:v>
                </c:pt>
                <c:pt idx="90">
                  <c:v>32</c:v>
                </c:pt>
                <c:pt idx="91">
                  <c:v>15</c:v>
                </c:pt>
                <c:pt idx="92">
                  <c:v>26</c:v>
                </c:pt>
                <c:pt idx="9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315392"/>
        <c:axId val="229307152"/>
      </c:barChart>
      <c:catAx>
        <c:axId val="2273153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baseline="0" dirty="0"/>
                  <a:t>Counties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29307152"/>
        <c:crosses val="autoZero"/>
        <c:auto val="1"/>
        <c:lblAlgn val="ctr"/>
        <c:lblOffset val="100"/>
        <c:noMultiLvlLbl val="0"/>
      </c:catAx>
      <c:valAx>
        <c:axId val="2293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Number of Providers</a:t>
                </a:r>
                <a:r>
                  <a:rPr lang="en-US" sz="1200" dirty="0"/>
                  <a:t>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31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325936530660942E-2"/>
          <c:y val="2.6361653964513478E-2"/>
          <c:w val="0.93900739680267242"/>
          <c:h val="0.901742926132267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3"/>
              <c:layout>
                <c:manualLayout>
                  <c:x val="-1.0606060606060607E-2"/>
                  <c:y val="7.1895419903218573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1"/>
              <c:layout>
                <c:manualLayout>
                  <c:x val="7.5757575757574649E-3"/>
                  <c:y val="-4.7930279935479046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Sheet1!$A$2:$A$93</c:f>
              <c:strCache>
                <c:ptCount val="92"/>
                <c:pt idx="0">
                  <c:v>ALLEN       </c:v>
                </c:pt>
                <c:pt idx="1">
                  <c:v>BARTHOLOMEW </c:v>
                </c:pt>
                <c:pt idx="2">
                  <c:v>BENTON      </c:v>
                </c:pt>
                <c:pt idx="3">
                  <c:v>BLACKFORD   </c:v>
                </c:pt>
                <c:pt idx="4">
                  <c:v>BOONE       </c:v>
                </c:pt>
                <c:pt idx="5">
                  <c:v>CARROLL     </c:v>
                </c:pt>
                <c:pt idx="6">
                  <c:v>CASS        </c:v>
                </c:pt>
                <c:pt idx="7">
                  <c:v>CLARK       </c:v>
                </c:pt>
                <c:pt idx="8">
                  <c:v>CLAY        </c:v>
                </c:pt>
                <c:pt idx="9">
                  <c:v>CLINTON     </c:v>
                </c:pt>
                <c:pt idx="10">
                  <c:v>CRAWFORD    </c:v>
                </c:pt>
                <c:pt idx="11">
                  <c:v>DAVIESS     </c:v>
                </c:pt>
                <c:pt idx="12">
                  <c:v>DEARBORN    </c:v>
                </c:pt>
                <c:pt idx="13">
                  <c:v>DECATUR     </c:v>
                </c:pt>
                <c:pt idx="14">
                  <c:v>DEKALB      </c:v>
                </c:pt>
                <c:pt idx="15">
                  <c:v>DELAWARE    </c:v>
                </c:pt>
                <c:pt idx="16">
                  <c:v>DUBOIS      </c:v>
                </c:pt>
                <c:pt idx="17">
                  <c:v>ELKHART     </c:v>
                </c:pt>
                <c:pt idx="18">
                  <c:v>FAYETTE     </c:v>
                </c:pt>
                <c:pt idx="19">
                  <c:v>FLOYD       </c:v>
                </c:pt>
                <c:pt idx="20">
                  <c:v>FOUNTAIN    </c:v>
                </c:pt>
                <c:pt idx="21">
                  <c:v>FRANKLIN    </c:v>
                </c:pt>
                <c:pt idx="22">
                  <c:v>FULTON      </c:v>
                </c:pt>
                <c:pt idx="23">
                  <c:v>GIBSON      </c:v>
                </c:pt>
                <c:pt idx="24">
                  <c:v>GRANT       </c:v>
                </c:pt>
                <c:pt idx="25">
                  <c:v>GREENE      </c:v>
                </c:pt>
                <c:pt idx="26">
                  <c:v>HAMILTON    </c:v>
                </c:pt>
                <c:pt idx="27">
                  <c:v>HANCOCK     </c:v>
                </c:pt>
                <c:pt idx="28">
                  <c:v>HARRISON    </c:v>
                </c:pt>
                <c:pt idx="29">
                  <c:v>HENDRICKS   </c:v>
                </c:pt>
                <c:pt idx="30">
                  <c:v>HENRY       </c:v>
                </c:pt>
                <c:pt idx="31">
                  <c:v>HOWARD      </c:v>
                </c:pt>
                <c:pt idx="32">
                  <c:v>HUNTINGTON  </c:v>
                </c:pt>
                <c:pt idx="33">
                  <c:v>IFSSA       </c:v>
                </c:pt>
                <c:pt idx="34">
                  <c:v>JACKSON     </c:v>
                </c:pt>
                <c:pt idx="35">
                  <c:v>JASPER      </c:v>
                </c:pt>
                <c:pt idx="36">
                  <c:v>JAY         </c:v>
                </c:pt>
                <c:pt idx="37">
                  <c:v>JEFFERSON   </c:v>
                </c:pt>
                <c:pt idx="38">
                  <c:v>JENNINGS    </c:v>
                </c:pt>
                <c:pt idx="39">
                  <c:v>JOHNSON     </c:v>
                </c:pt>
                <c:pt idx="40">
                  <c:v>KNOX        </c:v>
                </c:pt>
                <c:pt idx="41">
                  <c:v>KOSCIUSKO   </c:v>
                </c:pt>
                <c:pt idx="42">
                  <c:v>LAGRANGE    </c:v>
                </c:pt>
                <c:pt idx="43">
                  <c:v>LAKE        </c:v>
                </c:pt>
                <c:pt idx="44">
                  <c:v>LAPORTE     </c:v>
                </c:pt>
                <c:pt idx="45">
                  <c:v>LAWRENCE    </c:v>
                </c:pt>
                <c:pt idx="46">
                  <c:v>MADISON     </c:v>
                </c:pt>
                <c:pt idx="47">
                  <c:v>MARION      </c:v>
                </c:pt>
                <c:pt idx="48">
                  <c:v>MARSHALL    </c:v>
                </c:pt>
                <c:pt idx="49">
                  <c:v>MARTIN      </c:v>
                </c:pt>
                <c:pt idx="50">
                  <c:v>MIAMI       </c:v>
                </c:pt>
                <c:pt idx="51">
                  <c:v>MONROE      </c:v>
                </c:pt>
                <c:pt idx="52">
                  <c:v>MONTGOMERY  </c:v>
                </c:pt>
                <c:pt idx="53">
                  <c:v>MORGAN      </c:v>
                </c:pt>
                <c:pt idx="54">
                  <c:v>NEWTON      </c:v>
                </c:pt>
                <c:pt idx="55">
                  <c:v>NOBLE       </c:v>
                </c:pt>
                <c:pt idx="56">
                  <c:v>OHIO        </c:v>
                </c:pt>
                <c:pt idx="57">
                  <c:v>ORANGE      </c:v>
                </c:pt>
                <c:pt idx="58">
                  <c:v>OUT OF STATE</c:v>
                </c:pt>
                <c:pt idx="59">
                  <c:v>OWEN        </c:v>
                </c:pt>
                <c:pt idx="60">
                  <c:v>PARKE       </c:v>
                </c:pt>
                <c:pt idx="61">
                  <c:v>PERRY       </c:v>
                </c:pt>
                <c:pt idx="62">
                  <c:v>PIKE        </c:v>
                </c:pt>
                <c:pt idx="63">
                  <c:v>PORTER      </c:v>
                </c:pt>
                <c:pt idx="64">
                  <c:v>POSEY       </c:v>
                </c:pt>
                <c:pt idx="65">
                  <c:v>PULASKI     </c:v>
                </c:pt>
                <c:pt idx="66">
                  <c:v>PUTNAM      </c:v>
                </c:pt>
                <c:pt idx="67">
                  <c:v>RANDOLPH    </c:v>
                </c:pt>
                <c:pt idx="68">
                  <c:v>RIPLEY      </c:v>
                </c:pt>
                <c:pt idx="69">
                  <c:v>RUSH        </c:v>
                </c:pt>
                <c:pt idx="70">
                  <c:v>SCOTT       </c:v>
                </c:pt>
                <c:pt idx="71">
                  <c:v>SHELBY      </c:v>
                </c:pt>
                <c:pt idx="72">
                  <c:v>SPENCER     </c:v>
                </c:pt>
                <c:pt idx="73">
                  <c:v>ST. JOSEPH  </c:v>
                </c:pt>
                <c:pt idx="74">
                  <c:v>STARKE      </c:v>
                </c:pt>
                <c:pt idx="75">
                  <c:v>STEUBEN     </c:v>
                </c:pt>
                <c:pt idx="76">
                  <c:v>SULLIVAN    </c:v>
                </c:pt>
                <c:pt idx="77">
                  <c:v>SWITZERLAND </c:v>
                </c:pt>
                <c:pt idx="78">
                  <c:v>TIPPECANOE  </c:v>
                </c:pt>
                <c:pt idx="79">
                  <c:v>TIPTON      </c:v>
                </c:pt>
                <c:pt idx="80">
                  <c:v>UNION       </c:v>
                </c:pt>
                <c:pt idx="81">
                  <c:v>VANDERBURGH </c:v>
                </c:pt>
                <c:pt idx="82">
                  <c:v>VERMILLION  </c:v>
                </c:pt>
                <c:pt idx="83">
                  <c:v>VIGO        </c:v>
                </c:pt>
                <c:pt idx="84">
                  <c:v>WABASH      </c:v>
                </c:pt>
                <c:pt idx="85">
                  <c:v>WARREN      </c:v>
                </c:pt>
                <c:pt idx="86">
                  <c:v>WARRICK     </c:v>
                </c:pt>
                <c:pt idx="87">
                  <c:v>WASHINGTON  </c:v>
                </c:pt>
                <c:pt idx="88">
                  <c:v>WAYNE       </c:v>
                </c:pt>
                <c:pt idx="89">
                  <c:v>WELLS       </c:v>
                </c:pt>
                <c:pt idx="90">
                  <c:v>WHITE       </c:v>
                </c:pt>
                <c:pt idx="91">
                  <c:v>WHITLEY     </c:v>
                </c:pt>
              </c:strCache>
            </c:str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18</c:v>
                </c:pt>
                <c:pt idx="1">
                  <c:v>8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7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10</c:v>
                </c:pt>
                <c:pt idx="13">
                  <c:v>1</c:v>
                </c:pt>
                <c:pt idx="14">
                  <c:v>1</c:v>
                </c:pt>
                <c:pt idx="15">
                  <c:v>11</c:v>
                </c:pt>
                <c:pt idx="16">
                  <c:v>2</c:v>
                </c:pt>
                <c:pt idx="17">
                  <c:v>15</c:v>
                </c:pt>
                <c:pt idx="18">
                  <c:v>6</c:v>
                </c:pt>
                <c:pt idx="19">
                  <c:v>5</c:v>
                </c:pt>
                <c:pt idx="20">
                  <c:v>1</c:v>
                </c:pt>
                <c:pt idx="21">
                  <c:v>1</c:v>
                </c:pt>
                <c:pt idx="22">
                  <c:v>3</c:v>
                </c:pt>
                <c:pt idx="23">
                  <c:v>1</c:v>
                </c:pt>
                <c:pt idx="24">
                  <c:v>6</c:v>
                </c:pt>
                <c:pt idx="25">
                  <c:v>3</c:v>
                </c:pt>
                <c:pt idx="26">
                  <c:v>13</c:v>
                </c:pt>
                <c:pt idx="27">
                  <c:v>13</c:v>
                </c:pt>
                <c:pt idx="28">
                  <c:v>2</c:v>
                </c:pt>
                <c:pt idx="29">
                  <c:v>12</c:v>
                </c:pt>
                <c:pt idx="30">
                  <c:v>9</c:v>
                </c:pt>
                <c:pt idx="31">
                  <c:v>12</c:v>
                </c:pt>
                <c:pt idx="32">
                  <c:v>4</c:v>
                </c:pt>
                <c:pt idx="33">
                  <c:v>24</c:v>
                </c:pt>
                <c:pt idx="34">
                  <c:v>1</c:v>
                </c:pt>
                <c:pt idx="35">
                  <c:v>7</c:v>
                </c:pt>
                <c:pt idx="36">
                  <c:v>1</c:v>
                </c:pt>
                <c:pt idx="37">
                  <c:v>3</c:v>
                </c:pt>
                <c:pt idx="38">
                  <c:v>1</c:v>
                </c:pt>
                <c:pt idx="39">
                  <c:v>8</c:v>
                </c:pt>
                <c:pt idx="40">
                  <c:v>5</c:v>
                </c:pt>
                <c:pt idx="41">
                  <c:v>8</c:v>
                </c:pt>
                <c:pt idx="42">
                  <c:v>3</c:v>
                </c:pt>
                <c:pt idx="43">
                  <c:v>39</c:v>
                </c:pt>
                <c:pt idx="44">
                  <c:v>1</c:v>
                </c:pt>
                <c:pt idx="45">
                  <c:v>3</c:v>
                </c:pt>
                <c:pt idx="46">
                  <c:v>19</c:v>
                </c:pt>
                <c:pt idx="47">
                  <c:v>33</c:v>
                </c:pt>
                <c:pt idx="48">
                  <c:v>8</c:v>
                </c:pt>
                <c:pt idx="49">
                  <c:v>2</c:v>
                </c:pt>
                <c:pt idx="50">
                  <c:v>5</c:v>
                </c:pt>
                <c:pt idx="51">
                  <c:v>2</c:v>
                </c:pt>
                <c:pt idx="52">
                  <c:v>5</c:v>
                </c:pt>
                <c:pt idx="53">
                  <c:v>8</c:v>
                </c:pt>
                <c:pt idx="54">
                  <c:v>1</c:v>
                </c:pt>
                <c:pt idx="55">
                  <c:v>2</c:v>
                </c:pt>
                <c:pt idx="56">
                  <c:v>1</c:v>
                </c:pt>
                <c:pt idx="57">
                  <c:v>4</c:v>
                </c:pt>
                <c:pt idx="58">
                  <c:v>206</c:v>
                </c:pt>
                <c:pt idx="59">
                  <c:v>2</c:v>
                </c:pt>
                <c:pt idx="60">
                  <c:v>3</c:v>
                </c:pt>
                <c:pt idx="61">
                  <c:v>1</c:v>
                </c:pt>
                <c:pt idx="62">
                  <c:v>4</c:v>
                </c:pt>
                <c:pt idx="63">
                  <c:v>7</c:v>
                </c:pt>
                <c:pt idx="64">
                  <c:v>1</c:v>
                </c:pt>
                <c:pt idx="65">
                  <c:v>4</c:v>
                </c:pt>
                <c:pt idx="66">
                  <c:v>4</c:v>
                </c:pt>
                <c:pt idx="67">
                  <c:v>5</c:v>
                </c:pt>
                <c:pt idx="68">
                  <c:v>7</c:v>
                </c:pt>
                <c:pt idx="69">
                  <c:v>10</c:v>
                </c:pt>
                <c:pt idx="70">
                  <c:v>1</c:v>
                </c:pt>
                <c:pt idx="71">
                  <c:v>6</c:v>
                </c:pt>
                <c:pt idx="72">
                  <c:v>1</c:v>
                </c:pt>
                <c:pt idx="73">
                  <c:v>18</c:v>
                </c:pt>
                <c:pt idx="74">
                  <c:v>3</c:v>
                </c:pt>
                <c:pt idx="75">
                  <c:v>1</c:v>
                </c:pt>
                <c:pt idx="76">
                  <c:v>9</c:v>
                </c:pt>
                <c:pt idx="77">
                  <c:v>1</c:v>
                </c:pt>
                <c:pt idx="78">
                  <c:v>2</c:v>
                </c:pt>
                <c:pt idx="79">
                  <c:v>6</c:v>
                </c:pt>
                <c:pt idx="80">
                  <c:v>1</c:v>
                </c:pt>
                <c:pt idx="81">
                  <c:v>8</c:v>
                </c:pt>
                <c:pt idx="82">
                  <c:v>3</c:v>
                </c:pt>
                <c:pt idx="83">
                  <c:v>6</c:v>
                </c:pt>
                <c:pt idx="84">
                  <c:v>2</c:v>
                </c:pt>
                <c:pt idx="85">
                  <c:v>1</c:v>
                </c:pt>
                <c:pt idx="86">
                  <c:v>3</c:v>
                </c:pt>
                <c:pt idx="87">
                  <c:v>3</c:v>
                </c:pt>
                <c:pt idx="88">
                  <c:v>8</c:v>
                </c:pt>
                <c:pt idx="89">
                  <c:v>2</c:v>
                </c:pt>
                <c:pt idx="90">
                  <c:v>5</c:v>
                </c:pt>
                <c:pt idx="9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9307544"/>
        <c:axId val="229308328"/>
      </c:barChart>
      <c:catAx>
        <c:axId val="229307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9308328"/>
        <c:crosses val="autoZero"/>
        <c:auto val="1"/>
        <c:lblAlgn val="ctr"/>
        <c:lblOffset val="100"/>
        <c:noMultiLvlLbl val="0"/>
      </c:catAx>
      <c:valAx>
        <c:axId val="229308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30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Page1_1!$G$5:$G$90</c:f>
              <c:strCache>
                <c:ptCount val="86"/>
                <c:pt idx="0">
                  <c:v>ADAMS       </c:v>
                </c:pt>
                <c:pt idx="1">
                  <c:v>ALLEN       </c:v>
                </c:pt>
                <c:pt idx="2">
                  <c:v>BARTHOLOMEW </c:v>
                </c:pt>
                <c:pt idx="3">
                  <c:v>BENTON      </c:v>
                </c:pt>
                <c:pt idx="4">
                  <c:v>BLACKFORD   </c:v>
                </c:pt>
                <c:pt idx="5">
                  <c:v>BOONE       </c:v>
                </c:pt>
                <c:pt idx="6">
                  <c:v>CARROLL     </c:v>
                </c:pt>
                <c:pt idx="7">
                  <c:v>CASS        </c:v>
                </c:pt>
                <c:pt idx="8">
                  <c:v>CLARK       </c:v>
                </c:pt>
                <c:pt idx="9">
                  <c:v>CLAY        </c:v>
                </c:pt>
                <c:pt idx="10">
                  <c:v>CLINTON     </c:v>
                </c:pt>
                <c:pt idx="11">
                  <c:v>CRAWFORD    </c:v>
                </c:pt>
                <c:pt idx="12">
                  <c:v>DAVIESS     </c:v>
                </c:pt>
                <c:pt idx="13">
                  <c:v>DEARBORN    </c:v>
                </c:pt>
                <c:pt idx="14">
                  <c:v>DECATUR     </c:v>
                </c:pt>
                <c:pt idx="15">
                  <c:v>DEKALB      </c:v>
                </c:pt>
                <c:pt idx="16">
                  <c:v>DELAWARE    </c:v>
                </c:pt>
                <c:pt idx="17">
                  <c:v>DUBOIS      </c:v>
                </c:pt>
                <c:pt idx="18">
                  <c:v>ELKHART     </c:v>
                </c:pt>
                <c:pt idx="19">
                  <c:v>FAYETTE     </c:v>
                </c:pt>
                <c:pt idx="20">
                  <c:v>FLOYD       </c:v>
                </c:pt>
                <c:pt idx="21">
                  <c:v>FOUNTAIN    </c:v>
                </c:pt>
                <c:pt idx="22">
                  <c:v>FRANKLIN    </c:v>
                </c:pt>
                <c:pt idx="23">
                  <c:v>FULTON      </c:v>
                </c:pt>
                <c:pt idx="24">
                  <c:v>GIBSON      </c:v>
                </c:pt>
                <c:pt idx="25">
                  <c:v>GRANT       </c:v>
                </c:pt>
                <c:pt idx="26">
                  <c:v>GREENE      </c:v>
                </c:pt>
                <c:pt idx="27">
                  <c:v>HARRISON    </c:v>
                </c:pt>
                <c:pt idx="28">
                  <c:v>HENDRICKS   </c:v>
                </c:pt>
                <c:pt idx="29">
                  <c:v>HENRY       </c:v>
                </c:pt>
                <c:pt idx="30">
                  <c:v>HOWARD      </c:v>
                </c:pt>
                <c:pt idx="31">
                  <c:v>HUNTINGTON  </c:v>
                </c:pt>
                <c:pt idx="32">
                  <c:v>IFSSA       </c:v>
                </c:pt>
                <c:pt idx="33">
                  <c:v>JACKSON     </c:v>
                </c:pt>
                <c:pt idx="34">
                  <c:v>JASPER      </c:v>
                </c:pt>
                <c:pt idx="35">
                  <c:v>JEFFERSON   </c:v>
                </c:pt>
                <c:pt idx="36">
                  <c:v>JOHNSON     </c:v>
                </c:pt>
                <c:pt idx="37">
                  <c:v>KNOX        </c:v>
                </c:pt>
                <c:pt idx="38">
                  <c:v>KOSCIUSKO   </c:v>
                </c:pt>
                <c:pt idx="39">
                  <c:v>LAGRANGE    </c:v>
                </c:pt>
                <c:pt idx="40">
                  <c:v>LAKE        </c:v>
                </c:pt>
                <c:pt idx="41">
                  <c:v>LAPORTE     </c:v>
                </c:pt>
                <c:pt idx="42">
                  <c:v>LAWRENCE    </c:v>
                </c:pt>
                <c:pt idx="43">
                  <c:v>MADISON     </c:v>
                </c:pt>
                <c:pt idx="44">
                  <c:v>MARION      </c:v>
                </c:pt>
                <c:pt idx="45">
                  <c:v>MARSHALL    </c:v>
                </c:pt>
                <c:pt idx="46">
                  <c:v>MARTIN      </c:v>
                </c:pt>
                <c:pt idx="47">
                  <c:v>MIAMI       </c:v>
                </c:pt>
                <c:pt idx="48">
                  <c:v>MONROE      </c:v>
                </c:pt>
                <c:pt idx="49">
                  <c:v>MONTGOMERY  </c:v>
                </c:pt>
                <c:pt idx="50">
                  <c:v>MORGAN      </c:v>
                </c:pt>
                <c:pt idx="51">
                  <c:v>NEWTON      </c:v>
                </c:pt>
                <c:pt idx="52">
                  <c:v>NOBLE       </c:v>
                </c:pt>
                <c:pt idx="53">
                  <c:v>ORANGE      </c:v>
                </c:pt>
                <c:pt idx="54">
                  <c:v>OUT OF STATE</c:v>
                </c:pt>
                <c:pt idx="55">
                  <c:v>OWEN        </c:v>
                </c:pt>
                <c:pt idx="56">
                  <c:v>PARKE       </c:v>
                </c:pt>
                <c:pt idx="57">
                  <c:v>PERRY       </c:v>
                </c:pt>
                <c:pt idx="58">
                  <c:v>PIKE        </c:v>
                </c:pt>
                <c:pt idx="59">
                  <c:v>PORTER      </c:v>
                </c:pt>
                <c:pt idx="60">
                  <c:v>POSEY       </c:v>
                </c:pt>
                <c:pt idx="61">
                  <c:v>PULASKI     </c:v>
                </c:pt>
                <c:pt idx="62">
                  <c:v>PUTNAM      </c:v>
                </c:pt>
                <c:pt idx="63">
                  <c:v>RANDOLPH    </c:v>
                </c:pt>
                <c:pt idx="64">
                  <c:v>RIPLEY      </c:v>
                </c:pt>
                <c:pt idx="65">
                  <c:v>RUSH        </c:v>
                </c:pt>
                <c:pt idx="66">
                  <c:v>SCOTT       </c:v>
                </c:pt>
                <c:pt idx="67">
                  <c:v>SHELBY      </c:v>
                </c:pt>
                <c:pt idx="68">
                  <c:v>SPENCER     </c:v>
                </c:pt>
                <c:pt idx="69">
                  <c:v>ST. JOSEPH  </c:v>
                </c:pt>
                <c:pt idx="70">
                  <c:v>STARKE      </c:v>
                </c:pt>
                <c:pt idx="71">
                  <c:v>STEUBEN     </c:v>
                </c:pt>
                <c:pt idx="72">
                  <c:v>SULLIVAN    </c:v>
                </c:pt>
                <c:pt idx="73">
                  <c:v>TIPPECANOE  </c:v>
                </c:pt>
                <c:pt idx="74">
                  <c:v>UNION       </c:v>
                </c:pt>
                <c:pt idx="75">
                  <c:v>VANDERBURGH </c:v>
                </c:pt>
                <c:pt idx="76">
                  <c:v>VERMILLION  </c:v>
                </c:pt>
                <c:pt idx="77">
                  <c:v>VIGO        </c:v>
                </c:pt>
                <c:pt idx="78">
                  <c:v>WABASH      </c:v>
                </c:pt>
                <c:pt idx="79">
                  <c:v>WARREN      </c:v>
                </c:pt>
                <c:pt idx="80">
                  <c:v>WARRICK     </c:v>
                </c:pt>
                <c:pt idx="81">
                  <c:v>WASHINGTON  </c:v>
                </c:pt>
                <c:pt idx="82">
                  <c:v>WAYNE       </c:v>
                </c:pt>
                <c:pt idx="83">
                  <c:v>WELLS       </c:v>
                </c:pt>
                <c:pt idx="84">
                  <c:v>WHITE       </c:v>
                </c:pt>
                <c:pt idx="85">
                  <c:v>WHITLEY     </c:v>
                </c:pt>
              </c:strCache>
            </c:strRef>
          </c:cat>
          <c:val>
            <c:numRef>
              <c:f>Page1_1!$H$5:$H$90</c:f>
              <c:numCache>
                <c:formatCode>General</c:formatCode>
                <c:ptCount val="86"/>
                <c:pt idx="0">
                  <c:v>2</c:v>
                </c:pt>
                <c:pt idx="1">
                  <c:v>46</c:v>
                </c:pt>
                <c:pt idx="2">
                  <c:v>10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7</c:v>
                </c:pt>
                <c:pt idx="8">
                  <c:v>8</c:v>
                </c:pt>
                <c:pt idx="9">
                  <c:v>4</c:v>
                </c:pt>
                <c:pt idx="10">
                  <c:v>2</c:v>
                </c:pt>
                <c:pt idx="11">
                  <c:v>1</c:v>
                </c:pt>
                <c:pt idx="12">
                  <c:v>6</c:v>
                </c:pt>
                <c:pt idx="13">
                  <c:v>7</c:v>
                </c:pt>
                <c:pt idx="14">
                  <c:v>2</c:v>
                </c:pt>
                <c:pt idx="15">
                  <c:v>4</c:v>
                </c:pt>
                <c:pt idx="16">
                  <c:v>6</c:v>
                </c:pt>
                <c:pt idx="17">
                  <c:v>4</c:v>
                </c:pt>
                <c:pt idx="18">
                  <c:v>13</c:v>
                </c:pt>
                <c:pt idx="19">
                  <c:v>3</c:v>
                </c:pt>
                <c:pt idx="20">
                  <c:v>5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6</c:v>
                </c:pt>
                <c:pt idx="26">
                  <c:v>4</c:v>
                </c:pt>
                <c:pt idx="27">
                  <c:v>4</c:v>
                </c:pt>
                <c:pt idx="28">
                  <c:v>9</c:v>
                </c:pt>
                <c:pt idx="29">
                  <c:v>7</c:v>
                </c:pt>
                <c:pt idx="30">
                  <c:v>5</c:v>
                </c:pt>
                <c:pt idx="31">
                  <c:v>3</c:v>
                </c:pt>
                <c:pt idx="32">
                  <c:v>7</c:v>
                </c:pt>
                <c:pt idx="33">
                  <c:v>5</c:v>
                </c:pt>
                <c:pt idx="34">
                  <c:v>4</c:v>
                </c:pt>
                <c:pt idx="35">
                  <c:v>5</c:v>
                </c:pt>
                <c:pt idx="36">
                  <c:v>8</c:v>
                </c:pt>
                <c:pt idx="37">
                  <c:v>9</c:v>
                </c:pt>
                <c:pt idx="38">
                  <c:v>8</c:v>
                </c:pt>
                <c:pt idx="39">
                  <c:v>1</c:v>
                </c:pt>
                <c:pt idx="40">
                  <c:v>50</c:v>
                </c:pt>
                <c:pt idx="41">
                  <c:v>12</c:v>
                </c:pt>
                <c:pt idx="42">
                  <c:v>4</c:v>
                </c:pt>
                <c:pt idx="43">
                  <c:v>14</c:v>
                </c:pt>
                <c:pt idx="44">
                  <c:v>149</c:v>
                </c:pt>
                <c:pt idx="45">
                  <c:v>9</c:v>
                </c:pt>
                <c:pt idx="46">
                  <c:v>3</c:v>
                </c:pt>
                <c:pt idx="47">
                  <c:v>4</c:v>
                </c:pt>
                <c:pt idx="48">
                  <c:v>6</c:v>
                </c:pt>
                <c:pt idx="49">
                  <c:v>3</c:v>
                </c:pt>
                <c:pt idx="50">
                  <c:v>7</c:v>
                </c:pt>
                <c:pt idx="51">
                  <c:v>3</c:v>
                </c:pt>
                <c:pt idx="52">
                  <c:v>3</c:v>
                </c:pt>
                <c:pt idx="53">
                  <c:v>4</c:v>
                </c:pt>
                <c:pt idx="54">
                  <c:v>10</c:v>
                </c:pt>
                <c:pt idx="55">
                  <c:v>2</c:v>
                </c:pt>
                <c:pt idx="56">
                  <c:v>4</c:v>
                </c:pt>
                <c:pt idx="57">
                  <c:v>2</c:v>
                </c:pt>
                <c:pt idx="58">
                  <c:v>1</c:v>
                </c:pt>
                <c:pt idx="59">
                  <c:v>4</c:v>
                </c:pt>
                <c:pt idx="60">
                  <c:v>1</c:v>
                </c:pt>
                <c:pt idx="61">
                  <c:v>1</c:v>
                </c:pt>
                <c:pt idx="62">
                  <c:v>3</c:v>
                </c:pt>
                <c:pt idx="63">
                  <c:v>2</c:v>
                </c:pt>
                <c:pt idx="64">
                  <c:v>4</c:v>
                </c:pt>
                <c:pt idx="65">
                  <c:v>3</c:v>
                </c:pt>
                <c:pt idx="66">
                  <c:v>2</c:v>
                </c:pt>
                <c:pt idx="67">
                  <c:v>5</c:v>
                </c:pt>
                <c:pt idx="68">
                  <c:v>1</c:v>
                </c:pt>
                <c:pt idx="69">
                  <c:v>24</c:v>
                </c:pt>
                <c:pt idx="70">
                  <c:v>1</c:v>
                </c:pt>
                <c:pt idx="71">
                  <c:v>4</c:v>
                </c:pt>
                <c:pt idx="72">
                  <c:v>3</c:v>
                </c:pt>
                <c:pt idx="73">
                  <c:v>11</c:v>
                </c:pt>
                <c:pt idx="74">
                  <c:v>3</c:v>
                </c:pt>
                <c:pt idx="75">
                  <c:v>13</c:v>
                </c:pt>
                <c:pt idx="76">
                  <c:v>2</c:v>
                </c:pt>
                <c:pt idx="77">
                  <c:v>3</c:v>
                </c:pt>
                <c:pt idx="78">
                  <c:v>5</c:v>
                </c:pt>
                <c:pt idx="79">
                  <c:v>1</c:v>
                </c:pt>
                <c:pt idx="80">
                  <c:v>2</c:v>
                </c:pt>
                <c:pt idx="81">
                  <c:v>6</c:v>
                </c:pt>
                <c:pt idx="82">
                  <c:v>7</c:v>
                </c:pt>
                <c:pt idx="83">
                  <c:v>2</c:v>
                </c:pt>
                <c:pt idx="84">
                  <c:v>3</c:v>
                </c:pt>
                <c:pt idx="8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101032"/>
        <c:axId val="129101424"/>
      </c:barChart>
      <c:catAx>
        <c:axId val="129101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101424"/>
        <c:crosses val="autoZero"/>
        <c:auto val="1"/>
        <c:lblAlgn val="ctr"/>
        <c:lblOffset val="100"/>
        <c:noMultiLvlLbl val="0"/>
      </c:catAx>
      <c:valAx>
        <c:axId val="12910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101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Page1_1!$G$164:$G$253</c:f>
              <c:strCache>
                <c:ptCount val="90"/>
                <c:pt idx="0">
                  <c:v>ADAMS       </c:v>
                </c:pt>
                <c:pt idx="1">
                  <c:v>ALLEN       </c:v>
                </c:pt>
                <c:pt idx="2">
                  <c:v>BARTHOLOMEW </c:v>
                </c:pt>
                <c:pt idx="3">
                  <c:v>BENTON      </c:v>
                </c:pt>
                <c:pt idx="4">
                  <c:v>BLACKFORD   </c:v>
                </c:pt>
                <c:pt idx="5">
                  <c:v>BOONE       </c:v>
                </c:pt>
                <c:pt idx="6">
                  <c:v>CARROLL     </c:v>
                </c:pt>
                <c:pt idx="7">
                  <c:v>CASS        </c:v>
                </c:pt>
                <c:pt idx="8">
                  <c:v>CLARK       </c:v>
                </c:pt>
                <c:pt idx="9">
                  <c:v>CLAY        </c:v>
                </c:pt>
                <c:pt idx="10">
                  <c:v>CLINTON     </c:v>
                </c:pt>
                <c:pt idx="11">
                  <c:v>CRAWFORD    </c:v>
                </c:pt>
                <c:pt idx="12">
                  <c:v>DAVIESS     </c:v>
                </c:pt>
                <c:pt idx="13">
                  <c:v>DEARBORN    </c:v>
                </c:pt>
                <c:pt idx="14">
                  <c:v>DECATUR     </c:v>
                </c:pt>
                <c:pt idx="15">
                  <c:v>DEKALB      </c:v>
                </c:pt>
                <c:pt idx="16">
                  <c:v>DELAWARE    </c:v>
                </c:pt>
                <c:pt idx="17">
                  <c:v>DUBOIS      </c:v>
                </c:pt>
                <c:pt idx="18">
                  <c:v>ELKHART     </c:v>
                </c:pt>
                <c:pt idx="19">
                  <c:v>FAYETTE     </c:v>
                </c:pt>
                <c:pt idx="20">
                  <c:v>FLOYD       </c:v>
                </c:pt>
                <c:pt idx="21">
                  <c:v>FOUNTAIN    </c:v>
                </c:pt>
                <c:pt idx="22">
                  <c:v>FRANKLIN    </c:v>
                </c:pt>
                <c:pt idx="23">
                  <c:v>FULTON      </c:v>
                </c:pt>
                <c:pt idx="24">
                  <c:v>GIBSON      </c:v>
                </c:pt>
                <c:pt idx="25">
                  <c:v>GRANT       </c:v>
                </c:pt>
                <c:pt idx="26">
                  <c:v>GREENE      </c:v>
                </c:pt>
                <c:pt idx="27">
                  <c:v>HAMILTON    </c:v>
                </c:pt>
                <c:pt idx="28">
                  <c:v>HANCOCK     </c:v>
                </c:pt>
                <c:pt idx="29">
                  <c:v>HARRISON    </c:v>
                </c:pt>
                <c:pt idx="30">
                  <c:v>HENDRICKS   </c:v>
                </c:pt>
                <c:pt idx="31">
                  <c:v>HENRY       </c:v>
                </c:pt>
                <c:pt idx="32">
                  <c:v>HOWARD      </c:v>
                </c:pt>
                <c:pt idx="33">
                  <c:v>HUNTINGTON  </c:v>
                </c:pt>
                <c:pt idx="34">
                  <c:v>IFSSA       </c:v>
                </c:pt>
                <c:pt idx="35">
                  <c:v>JACKSON     </c:v>
                </c:pt>
                <c:pt idx="36">
                  <c:v>JASPER      </c:v>
                </c:pt>
                <c:pt idx="37">
                  <c:v>JEFFERSON   </c:v>
                </c:pt>
                <c:pt idx="38">
                  <c:v>JENNINGS    </c:v>
                </c:pt>
                <c:pt idx="39">
                  <c:v>JOHNSON     </c:v>
                </c:pt>
                <c:pt idx="40">
                  <c:v>KNOX        </c:v>
                </c:pt>
                <c:pt idx="41">
                  <c:v>KOSCIUSKO   </c:v>
                </c:pt>
                <c:pt idx="42">
                  <c:v>LAGRANGE    </c:v>
                </c:pt>
                <c:pt idx="43">
                  <c:v>LAKE        </c:v>
                </c:pt>
                <c:pt idx="44">
                  <c:v>LAPORTE     </c:v>
                </c:pt>
                <c:pt idx="45">
                  <c:v>LAWRENCE    </c:v>
                </c:pt>
                <c:pt idx="46">
                  <c:v>MADISON     </c:v>
                </c:pt>
                <c:pt idx="47">
                  <c:v>MARION      </c:v>
                </c:pt>
                <c:pt idx="48">
                  <c:v>MARSHALL    </c:v>
                </c:pt>
                <c:pt idx="49">
                  <c:v>MARTIN      </c:v>
                </c:pt>
                <c:pt idx="50">
                  <c:v>MIAMI       </c:v>
                </c:pt>
                <c:pt idx="51">
                  <c:v>MONROE      </c:v>
                </c:pt>
                <c:pt idx="52">
                  <c:v>MONTGOMERY  </c:v>
                </c:pt>
                <c:pt idx="53">
                  <c:v>MORGAN      </c:v>
                </c:pt>
                <c:pt idx="54">
                  <c:v>NEWTON      </c:v>
                </c:pt>
                <c:pt idx="55">
                  <c:v>NOBLE       </c:v>
                </c:pt>
                <c:pt idx="56">
                  <c:v>ORANGE      </c:v>
                </c:pt>
                <c:pt idx="57">
                  <c:v>OUT OF STATE</c:v>
                </c:pt>
                <c:pt idx="58">
                  <c:v>OWEN        </c:v>
                </c:pt>
                <c:pt idx="59">
                  <c:v>PARKE       </c:v>
                </c:pt>
                <c:pt idx="60">
                  <c:v>PERRY       </c:v>
                </c:pt>
                <c:pt idx="61">
                  <c:v>PIKE        </c:v>
                </c:pt>
                <c:pt idx="62">
                  <c:v>PORTER      </c:v>
                </c:pt>
                <c:pt idx="63">
                  <c:v>POSEY       </c:v>
                </c:pt>
                <c:pt idx="64">
                  <c:v>PULASKI     </c:v>
                </c:pt>
                <c:pt idx="65">
                  <c:v>PUTNAM      </c:v>
                </c:pt>
                <c:pt idx="66">
                  <c:v>RANDOLPH    </c:v>
                </c:pt>
                <c:pt idx="67">
                  <c:v>RIPLEY      </c:v>
                </c:pt>
                <c:pt idx="68">
                  <c:v>RUSH        </c:v>
                </c:pt>
                <c:pt idx="69">
                  <c:v>SCOTT       </c:v>
                </c:pt>
                <c:pt idx="70">
                  <c:v>SHELBY      </c:v>
                </c:pt>
                <c:pt idx="71">
                  <c:v>SPENCER     </c:v>
                </c:pt>
                <c:pt idx="72">
                  <c:v>ST. JOSEPH  </c:v>
                </c:pt>
                <c:pt idx="73">
                  <c:v>STARKE      </c:v>
                </c:pt>
                <c:pt idx="74">
                  <c:v>STEUBEN     </c:v>
                </c:pt>
                <c:pt idx="75">
                  <c:v>SULLIVAN    </c:v>
                </c:pt>
                <c:pt idx="76">
                  <c:v>TIPPECANOE  </c:v>
                </c:pt>
                <c:pt idx="77">
                  <c:v>TIPTON      </c:v>
                </c:pt>
                <c:pt idx="78">
                  <c:v>UNION       </c:v>
                </c:pt>
                <c:pt idx="79">
                  <c:v>VANDERBURGH </c:v>
                </c:pt>
                <c:pt idx="80">
                  <c:v>VERMILLION  </c:v>
                </c:pt>
                <c:pt idx="81">
                  <c:v>VIGO        </c:v>
                </c:pt>
                <c:pt idx="82">
                  <c:v>WABASH      </c:v>
                </c:pt>
                <c:pt idx="83">
                  <c:v>WARREN      </c:v>
                </c:pt>
                <c:pt idx="84">
                  <c:v>WARRICK     </c:v>
                </c:pt>
                <c:pt idx="85">
                  <c:v>WASHINGTON  </c:v>
                </c:pt>
                <c:pt idx="86">
                  <c:v>WAYNE       </c:v>
                </c:pt>
                <c:pt idx="87">
                  <c:v>WELLS       </c:v>
                </c:pt>
                <c:pt idx="88">
                  <c:v>WHITE       </c:v>
                </c:pt>
                <c:pt idx="89">
                  <c:v>WHITLEY     </c:v>
                </c:pt>
              </c:strCache>
            </c:strRef>
          </c:cat>
          <c:val>
            <c:numRef>
              <c:f>Page1_1!$H$164:$H$253</c:f>
              <c:numCache>
                <c:formatCode>General</c:formatCode>
                <c:ptCount val="90"/>
                <c:pt idx="0">
                  <c:v>1</c:v>
                </c:pt>
                <c:pt idx="1">
                  <c:v>41</c:v>
                </c:pt>
                <c:pt idx="2">
                  <c:v>9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8</c:v>
                </c:pt>
                <c:pt idx="9">
                  <c:v>6</c:v>
                </c:pt>
                <c:pt idx="10">
                  <c:v>2</c:v>
                </c:pt>
                <c:pt idx="11">
                  <c:v>1</c:v>
                </c:pt>
                <c:pt idx="12">
                  <c:v>4</c:v>
                </c:pt>
                <c:pt idx="13">
                  <c:v>8</c:v>
                </c:pt>
                <c:pt idx="14">
                  <c:v>1</c:v>
                </c:pt>
                <c:pt idx="15">
                  <c:v>2</c:v>
                </c:pt>
                <c:pt idx="16">
                  <c:v>5</c:v>
                </c:pt>
                <c:pt idx="17">
                  <c:v>2</c:v>
                </c:pt>
                <c:pt idx="18">
                  <c:v>16</c:v>
                </c:pt>
                <c:pt idx="19">
                  <c:v>3</c:v>
                </c:pt>
                <c:pt idx="20">
                  <c:v>5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8</c:v>
                </c:pt>
                <c:pt idx="26">
                  <c:v>4</c:v>
                </c:pt>
                <c:pt idx="27">
                  <c:v>11</c:v>
                </c:pt>
                <c:pt idx="28">
                  <c:v>8</c:v>
                </c:pt>
                <c:pt idx="29">
                  <c:v>3</c:v>
                </c:pt>
                <c:pt idx="30">
                  <c:v>7</c:v>
                </c:pt>
                <c:pt idx="31">
                  <c:v>5</c:v>
                </c:pt>
                <c:pt idx="32">
                  <c:v>10</c:v>
                </c:pt>
                <c:pt idx="33">
                  <c:v>4</c:v>
                </c:pt>
                <c:pt idx="34">
                  <c:v>5</c:v>
                </c:pt>
                <c:pt idx="35">
                  <c:v>5</c:v>
                </c:pt>
                <c:pt idx="36">
                  <c:v>4</c:v>
                </c:pt>
                <c:pt idx="37">
                  <c:v>4</c:v>
                </c:pt>
                <c:pt idx="38">
                  <c:v>1</c:v>
                </c:pt>
                <c:pt idx="39">
                  <c:v>3</c:v>
                </c:pt>
                <c:pt idx="40">
                  <c:v>8</c:v>
                </c:pt>
                <c:pt idx="41">
                  <c:v>7</c:v>
                </c:pt>
                <c:pt idx="42">
                  <c:v>1</c:v>
                </c:pt>
                <c:pt idx="43">
                  <c:v>46</c:v>
                </c:pt>
                <c:pt idx="44">
                  <c:v>9</c:v>
                </c:pt>
                <c:pt idx="45">
                  <c:v>3</c:v>
                </c:pt>
                <c:pt idx="46">
                  <c:v>15</c:v>
                </c:pt>
                <c:pt idx="47">
                  <c:v>160</c:v>
                </c:pt>
                <c:pt idx="48">
                  <c:v>8</c:v>
                </c:pt>
                <c:pt idx="49">
                  <c:v>2</c:v>
                </c:pt>
                <c:pt idx="50">
                  <c:v>5</c:v>
                </c:pt>
                <c:pt idx="51">
                  <c:v>5</c:v>
                </c:pt>
                <c:pt idx="52">
                  <c:v>3</c:v>
                </c:pt>
                <c:pt idx="53">
                  <c:v>5</c:v>
                </c:pt>
                <c:pt idx="54">
                  <c:v>1</c:v>
                </c:pt>
                <c:pt idx="55">
                  <c:v>2</c:v>
                </c:pt>
                <c:pt idx="56">
                  <c:v>4</c:v>
                </c:pt>
                <c:pt idx="57">
                  <c:v>11</c:v>
                </c:pt>
                <c:pt idx="58">
                  <c:v>2</c:v>
                </c:pt>
                <c:pt idx="59">
                  <c:v>3</c:v>
                </c:pt>
                <c:pt idx="60">
                  <c:v>3</c:v>
                </c:pt>
                <c:pt idx="61">
                  <c:v>1</c:v>
                </c:pt>
                <c:pt idx="62">
                  <c:v>6</c:v>
                </c:pt>
                <c:pt idx="63">
                  <c:v>1</c:v>
                </c:pt>
                <c:pt idx="64">
                  <c:v>1</c:v>
                </c:pt>
                <c:pt idx="65">
                  <c:v>3</c:v>
                </c:pt>
                <c:pt idx="66">
                  <c:v>2</c:v>
                </c:pt>
                <c:pt idx="67">
                  <c:v>2</c:v>
                </c:pt>
                <c:pt idx="68">
                  <c:v>3</c:v>
                </c:pt>
                <c:pt idx="69">
                  <c:v>2</c:v>
                </c:pt>
                <c:pt idx="70">
                  <c:v>4</c:v>
                </c:pt>
                <c:pt idx="71">
                  <c:v>1</c:v>
                </c:pt>
                <c:pt idx="72">
                  <c:v>22</c:v>
                </c:pt>
                <c:pt idx="73">
                  <c:v>1</c:v>
                </c:pt>
                <c:pt idx="74">
                  <c:v>4</c:v>
                </c:pt>
                <c:pt idx="75">
                  <c:v>3</c:v>
                </c:pt>
                <c:pt idx="76">
                  <c:v>11</c:v>
                </c:pt>
                <c:pt idx="77">
                  <c:v>1</c:v>
                </c:pt>
                <c:pt idx="78">
                  <c:v>2</c:v>
                </c:pt>
                <c:pt idx="79">
                  <c:v>12</c:v>
                </c:pt>
                <c:pt idx="80">
                  <c:v>1</c:v>
                </c:pt>
                <c:pt idx="81">
                  <c:v>2</c:v>
                </c:pt>
                <c:pt idx="82">
                  <c:v>4</c:v>
                </c:pt>
                <c:pt idx="83">
                  <c:v>1</c:v>
                </c:pt>
                <c:pt idx="84">
                  <c:v>2</c:v>
                </c:pt>
                <c:pt idx="85">
                  <c:v>6</c:v>
                </c:pt>
                <c:pt idx="86">
                  <c:v>7</c:v>
                </c:pt>
                <c:pt idx="87">
                  <c:v>2</c:v>
                </c:pt>
                <c:pt idx="88">
                  <c:v>3</c:v>
                </c:pt>
                <c:pt idx="8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309112"/>
        <c:axId val="229309504"/>
      </c:barChart>
      <c:catAx>
        <c:axId val="229309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9309504"/>
        <c:crosses val="autoZero"/>
        <c:auto val="1"/>
        <c:lblAlgn val="ctr"/>
        <c:lblOffset val="100"/>
        <c:noMultiLvlLbl val="0"/>
      </c:catAx>
      <c:valAx>
        <c:axId val="22930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30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7.2916666666666685E-2"/>
                  <c:y val="-9.548500806014995E-1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3.273809523809524E-2"/>
                  <c:y val="-0.1145833333333333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5.2083333333333336E-2"/>
                  <c:y val="-2.083333333333333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9"/>
              <c:layout>
                <c:manualLayout>
                  <c:x val="-5.9523809523810613E-3"/>
                  <c:y val="-3.38541666666666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5"/>
              <c:layout>
                <c:manualLayout>
                  <c:x val="-6.9940476190476192E-2"/>
                  <c:y val="1.041666666666666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6"/>
              <c:layout>
                <c:manualLayout>
                  <c:x val="2.0848214285714286E-2"/>
                  <c:y val="-3.125000000000009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Page1_1!$G$4:$G$93</c:f>
              <c:strCache>
                <c:ptCount val="90"/>
                <c:pt idx="0">
                  <c:v>ADAMS       </c:v>
                </c:pt>
                <c:pt idx="1">
                  <c:v>ALLEN       </c:v>
                </c:pt>
                <c:pt idx="2">
                  <c:v>BENTON      </c:v>
                </c:pt>
                <c:pt idx="3">
                  <c:v>BLACKFORD   </c:v>
                </c:pt>
                <c:pt idx="4">
                  <c:v>BOONE       </c:v>
                </c:pt>
                <c:pt idx="5">
                  <c:v>BROWN       </c:v>
                </c:pt>
                <c:pt idx="6">
                  <c:v>CARROLL     </c:v>
                </c:pt>
                <c:pt idx="7">
                  <c:v>CASS        </c:v>
                </c:pt>
                <c:pt idx="8">
                  <c:v>CLARK       </c:v>
                </c:pt>
                <c:pt idx="9">
                  <c:v>CLAY        </c:v>
                </c:pt>
                <c:pt idx="10">
                  <c:v>CLINTON     </c:v>
                </c:pt>
                <c:pt idx="11">
                  <c:v>CRAWFORD    </c:v>
                </c:pt>
                <c:pt idx="12">
                  <c:v>DAVIESS     </c:v>
                </c:pt>
                <c:pt idx="13">
                  <c:v>DEARBORN    </c:v>
                </c:pt>
                <c:pt idx="14">
                  <c:v>DECATUR     </c:v>
                </c:pt>
                <c:pt idx="15">
                  <c:v>DEKALB      </c:v>
                </c:pt>
                <c:pt idx="16">
                  <c:v>DELAWARE    </c:v>
                </c:pt>
                <c:pt idx="17">
                  <c:v>DUBOIS      </c:v>
                </c:pt>
                <c:pt idx="18">
                  <c:v>ELKHART     </c:v>
                </c:pt>
                <c:pt idx="19">
                  <c:v>FAYETTE     </c:v>
                </c:pt>
                <c:pt idx="20">
                  <c:v>FLOYD       </c:v>
                </c:pt>
                <c:pt idx="21">
                  <c:v>FOUNTAIN    </c:v>
                </c:pt>
                <c:pt idx="22">
                  <c:v>FRANKLIN    </c:v>
                </c:pt>
                <c:pt idx="23">
                  <c:v>FULTON      </c:v>
                </c:pt>
                <c:pt idx="24">
                  <c:v>GIBSON      </c:v>
                </c:pt>
                <c:pt idx="25">
                  <c:v>GRANT       </c:v>
                </c:pt>
                <c:pt idx="26">
                  <c:v>GREENE      </c:v>
                </c:pt>
                <c:pt idx="27">
                  <c:v>HAMILTON    </c:v>
                </c:pt>
                <c:pt idx="28">
                  <c:v>HANCOCK     </c:v>
                </c:pt>
                <c:pt idx="29">
                  <c:v>HARRISON    </c:v>
                </c:pt>
                <c:pt idx="30">
                  <c:v>HENDRICKS   </c:v>
                </c:pt>
                <c:pt idx="31">
                  <c:v>HENRY       </c:v>
                </c:pt>
                <c:pt idx="32">
                  <c:v>HOWARD      </c:v>
                </c:pt>
                <c:pt idx="33">
                  <c:v>HUNTINGTON  </c:v>
                </c:pt>
                <c:pt idx="34">
                  <c:v>JACKSON     </c:v>
                </c:pt>
                <c:pt idx="35">
                  <c:v>JASPER      </c:v>
                </c:pt>
                <c:pt idx="36">
                  <c:v>JEFFERSON   </c:v>
                </c:pt>
                <c:pt idx="37">
                  <c:v>JENNINGS    </c:v>
                </c:pt>
                <c:pt idx="38">
                  <c:v>JOHNSON     </c:v>
                </c:pt>
                <c:pt idx="39">
                  <c:v>KNOX        </c:v>
                </c:pt>
                <c:pt idx="40">
                  <c:v>KOSCIUSKO   </c:v>
                </c:pt>
                <c:pt idx="41">
                  <c:v>LAGRANGE    </c:v>
                </c:pt>
                <c:pt idx="42">
                  <c:v>LAKE        </c:v>
                </c:pt>
                <c:pt idx="43">
                  <c:v>LAPORTE     </c:v>
                </c:pt>
                <c:pt idx="44">
                  <c:v>LAWRENCE    </c:v>
                </c:pt>
                <c:pt idx="45">
                  <c:v>MADISON     </c:v>
                </c:pt>
                <c:pt idx="46">
                  <c:v>MARION      </c:v>
                </c:pt>
                <c:pt idx="47">
                  <c:v>MARSHALL    </c:v>
                </c:pt>
                <c:pt idx="48">
                  <c:v>MARTIN      </c:v>
                </c:pt>
                <c:pt idx="49">
                  <c:v>MIAMI       </c:v>
                </c:pt>
                <c:pt idx="50">
                  <c:v>MONROE      </c:v>
                </c:pt>
                <c:pt idx="51">
                  <c:v>MONTGOMERY  </c:v>
                </c:pt>
                <c:pt idx="52">
                  <c:v>MORGAN      </c:v>
                </c:pt>
                <c:pt idx="53">
                  <c:v>NEWTON      </c:v>
                </c:pt>
                <c:pt idx="54">
                  <c:v>NOBLE       </c:v>
                </c:pt>
                <c:pt idx="55">
                  <c:v>OHIO        </c:v>
                </c:pt>
                <c:pt idx="56">
                  <c:v>ORANGE      </c:v>
                </c:pt>
                <c:pt idx="57">
                  <c:v>OUT OF STATE</c:v>
                </c:pt>
                <c:pt idx="58">
                  <c:v>OWEN        </c:v>
                </c:pt>
                <c:pt idx="59">
                  <c:v>PARKE       </c:v>
                </c:pt>
                <c:pt idx="60">
                  <c:v>PERRY       </c:v>
                </c:pt>
                <c:pt idx="61">
                  <c:v>PIKE        </c:v>
                </c:pt>
                <c:pt idx="62">
                  <c:v>PORTER      </c:v>
                </c:pt>
                <c:pt idx="63">
                  <c:v>PULASKI     </c:v>
                </c:pt>
                <c:pt idx="64">
                  <c:v>PUTNAM      </c:v>
                </c:pt>
                <c:pt idx="65">
                  <c:v>RANDOLPH    </c:v>
                </c:pt>
                <c:pt idx="66">
                  <c:v>RIPLEY      </c:v>
                </c:pt>
                <c:pt idx="67">
                  <c:v>RUSH        </c:v>
                </c:pt>
                <c:pt idx="68">
                  <c:v>SCOTT       </c:v>
                </c:pt>
                <c:pt idx="69">
                  <c:v>SHELBY      </c:v>
                </c:pt>
                <c:pt idx="70">
                  <c:v>SPENCER     </c:v>
                </c:pt>
                <c:pt idx="71">
                  <c:v>ST. JOSEPH  </c:v>
                </c:pt>
                <c:pt idx="72">
                  <c:v>STARKE      </c:v>
                </c:pt>
                <c:pt idx="73">
                  <c:v>STEUBEN     </c:v>
                </c:pt>
                <c:pt idx="74">
                  <c:v>SULLIVAN    </c:v>
                </c:pt>
                <c:pt idx="75">
                  <c:v>SULLIVAN    </c:v>
                </c:pt>
                <c:pt idx="76">
                  <c:v>TIPPECANOE  </c:v>
                </c:pt>
                <c:pt idx="77">
                  <c:v>TIPTON      </c:v>
                </c:pt>
                <c:pt idx="78">
                  <c:v>UNION       </c:v>
                </c:pt>
                <c:pt idx="79">
                  <c:v>VANDERBURGH </c:v>
                </c:pt>
                <c:pt idx="80">
                  <c:v>VERMILLION  </c:v>
                </c:pt>
                <c:pt idx="81">
                  <c:v>VIGO        </c:v>
                </c:pt>
                <c:pt idx="82">
                  <c:v>WABASH      </c:v>
                </c:pt>
                <c:pt idx="83">
                  <c:v>WARREN      </c:v>
                </c:pt>
                <c:pt idx="84">
                  <c:v>WARRICK     </c:v>
                </c:pt>
                <c:pt idx="85">
                  <c:v>WASHINGTON  </c:v>
                </c:pt>
                <c:pt idx="86">
                  <c:v>WAYNE       </c:v>
                </c:pt>
                <c:pt idx="87">
                  <c:v>WELLS       </c:v>
                </c:pt>
                <c:pt idx="88">
                  <c:v>WHITE       </c:v>
                </c:pt>
                <c:pt idx="89">
                  <c:v>WHITLEY     </c:v>
                </c:pt>
              </c:strCache>
            </c:strRef>
          </c:cat>
          <c:val>
            <c:numRef>
              <c:f>Page1_1!$H$4:$H$93</c:f>
              <c:numCache>
                <c:formatCode>General</c:formatCode>
                <c:ptCount val="90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  <c:pt idx="7">
                  <c:v>7</c:v>
                </c:pt>
                <c:pt idx="8">
                  <c:v>10</c:v>
                </c:pt>
                <c:pt idx="9">
                  <c:v>7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14</c:v>
                </c:pt>
                <c:pt idx="14">
                  <c:v>4</c:v>
                </c:pt>
                <c:pt idx="15">
                  <c:v>2</c:v>
                </c:pt>
                <c:pt idx="16">
                  <c:v>19</c:v>
                </c:pt>
                <c:pt idx="17">
                  <c:v>3</c:v>
                </c:pt>
                <c:pt idx="18">
                  <c:v>14</c:v>
                </c:pt>
                <c:pt idx="19">
                  <c:v>21</c:v>
                </c:pt>
                <c:pt idx="20">
                  <c:v>3</c:v>
                </c:pt>
                <c:pt idx="21">
                  <c:v>7</c:v>
                </c:pt>
                <c:pt idx="22">
                  <c:v>13</c:v>
                </c:pt>
                <c:pt idx="23">
                  <c:v>11</c:v>
                </c:pt>
                <c:pt idx="24">
                  <c:v>10</c:v>
                </c:pt>
                <c:pt idx="25">
                  <c:v>11</c:v>
                </c:pt>
                <c:pt idx="26">
                  <c:v>4</c:v>
                </c:pt>
                <c:pt idx="27">
                  <c:v>11</c:v>
                </c:pt>
                <c:pt idx="28">
                  <c:v>1</c:v>
                </c:pt>
                <c:pt idx="29">
                  <c:v>14</c:v>
                </c:pt>
                <c:pt idx="30">
                  <c:v>11</c:v>
                </c:pt>
                <c:pt idx="31">
                  <c:v>12</c:v>
                </c:pt>
                <c:pt idx="32">
                  <c:v>2</c:v>
                </c:pt>
                <c:pt idx="33">
                  <c:v>1</c:v>
                </c:pt>
                <c:pt idx="34">
                  <c:v>4</c:v>
                </c:pt>
                <c:pt idx="35">
                  <c:v>5</c:v>
                </c:pt>
                <c:pt idx="36">
                  <c:v>5</c:v>
                </c:pt>
                <c:pt idx="37">
                  <c:v>2</c:v>
                </c:pt>
                <c:pt idx="38">
                  <c:v>6</c:v>
                </c:pt>
                <c:pt idx="39">
                  <c:v>8</c:v>
                </c:pt>
                <c:pt idx="40">
                  <c:v>9</c:v>
                </c:pt>
                <c:pt idx="41">
                  <c:v>1</c:v>
                </c:pt>
                <c:pt idx="42">
                  <c:v>16</c:v>
                </c:pt>
                <c:pt idx="43">
                  <c:v>2</c:v>
                </c:pt>
                <c:pt idx="44">
                  <c:v>2</c:v>
                </c:pt>
                <c:pt idx="45">
                  <c:v>9</c:v>
                </c:pt>
                <c:pt idx="46">
                  <c:v>61</c:v>
                </c:pt>
                <c:pt idx="47">
                  <c:v>3</c:v>
                </c:pt>
                <c:pt idx="48">
                  <c:v>3</c:v>
                </c:pt>
                <c:pt idx="49">
                  <c:v>5</c:v>
                </c:pt>
                <c:pt idx="50">
                  <c:v>5</c:v>
                </c:pt>
                <c:pt idx="51">
                  <c:v>2</c:v>
                </c:pt>
                <c:pt idx="52">
                  <c:v>18</c:v>
                </c:pt>
                <c:pt idx="53">
                  <c:v>5</c:v>
                </c:pt>
                <c:pt idx="54">
                  <c:v>1</c:v>
                </c:pt>
                <c:pt idx="55">
                  <c:v>1</c:v>
                </c:pt>
                <c:pt idx="56">
                  <c:v>16</c:v>
                </c:pt>
                <c:pt idx="57">
                  <c:v>1</c:v>
                </c:pt>
                <c:pt idx="58">
                  <c:v>4</c:v>
                </c:pt>
                <c:pt idx="59">
                  <c:v>5</c:v>
                </c:pt>
                <c:pt idx="60">
                  <c:v>1</c:v>
                </c:pt>
                <c:pt idx="61">
                  <c:v>7</c:v>
                </c:pt>
                <c:pt idx="62">
                  <c:v>16</c:v>
                </c:pt>
                <c:pt idx="63">
                  <c:v>7</c:v>
                </c:pt>
                <c:pt idx="64">
                  <c:v>9</c:v>
                </c:pt>
                <c:pt idx="65">
                  <c:v>2</c:v>
                </c:pt>
                <c:pt idx="66">
                  <c:v>10</c:v>
                </c:pt>
                <c:pt idx="67">
                  <c:v>4</c:v>
                </c:pt>
                <c:pt idx="68">
                  <c:v>8</c:v>
                </c:pt>
                <c:pt idx="69">
                  <c:v>2</c:v>
                </c:pt>
                <c:pt idx="70">
                  <c:v>3</c:v>
                </c:pt>
                <c:pt idx="71">
                  <c:v>12</c:v>
                </c:pt>
                <c:pt idx="72">
                  <c:v>10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7</c:v>
                </c:pt>
                <c:pt idx="77">
                  <c:v>4</c:v>
                </c:pt>
                <c:pt idx="78">
                  <c:v>9</c:v>
                </c:pt>
                <c:pt idx="79">
                  <c:v>6</c:v>
                </c:pt>
                <c:pt idx="80">
                  <c:v>6</c:v>
                </c:pt>
                <c:pt idx="81">
                  <c:v>4</c:v>
                </c:pt>
                <c:pt idx="82">
                  <c:v>5</c:v>
                </c:pt>
                <c:pt idx="83">
                  <c:v>4</c:v>
                </c:pt>
                <c:pt idx="84">
                  <c:v>6</c:v>
                </c:pt>
                <c:pt idx="85">
                  <c:v>21</c:v>
                </c:pt>
                <c:pt idx="86">
                  <c:v>19</c:v>
                </c:pt>
                <c:pt idx="87">
                  <c:v>6</c:v>
                </c:pt>
                <c:pt idx="88">
                  <c:v>13</c:v>
                </c:pt>
                <c:pt idx="8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104168"/>
        <c:axId val="195983432"/>
      </c:barChart>
      <c:catAx>
        <c:axId val="129104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983432"/>
        <c:crosses val="autoZero"/>
        <c:auto val="1"/>
        <c:lblAlgn val="ctr"/>
        <c:lblOffset val="100"/>
        <c:noMultiLvlLbl val="0"/>
      </c:catAx>
      <c:valAx>
        <c:axId val="195983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104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0324483775811223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9174041297935103E-2"/>
                  <c:y val="-2.864583333333342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9"/>
              <c:layout>
                <c:manualLayout>
                  <c:x val="-2.9498525073747392E-3"/>
                  <c:y val="-2.083333333333342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Page1_1!$G$5:$G$95</c:f>
              <c:strCache>
                <c:ptCount val="91"/>
                <c:pt idx="0">
                  <c:v>ALLEN       </c:v>
                </c:pt>
                <c:pt idx="1">
                  <c:v>BARTHOLOMEW </c:v>
                </c:pt>
                <c:pt idx="2">
                  <c:v>BENTON      </c:v>
                </c:pt>
                <c:pt idx="3">
                  <c:v>BLACKFORD   </c:v>
                </c:pt>
                <c:pt idx="4">
                  <c:v>BOONE       </c:v>
                </c:pt>
                <c:pt idx="5">
                  <c:v>BROWN       </c:v>
                </c:pt>
                <c:pt idx="6">
                  <c:v>CARROLL     </c:v>
                </c:pt>
                <c:pt idx="7">
                  <c:v>CASS        </c:v>
                </c:pt>
                <c:pt idx="8">
                  <c:v>CLARK       </c:v>
                </c:pt>
                <c:pt idx="9">
                  <c:v>CLAY        </c:v>
                </c:pt>
                <c:pt idx="10">
                  <c:v>CLINTON     </c:v>
                </c:pt>
                <c:pt idx="11">
                  <c:v>CRAWFORD    </c:v>
                </c:pt>
                <c:pt idx="12">
                  <c:v>DAVIESS     </c:v>
                </c:pt>
                <c:pt idx="13">
                  <c:v>DEARBORN    </c:v>
                </c:pt>
                <c:pt idx="14">
                  <c:v>DECATUR     </c:v>
                </c:pt>
                <c:pt idx="15">
                  <c:v>DEKALB      </c:v>
                </c:pt>
                <c:pt idx="16">
                  <c:v>DELAWARE    </c:v>
                </c:pt>
                <c:pt idx="17">
                  <c:v>DUBOIS      </c:v>
                </c:pt>
                <c:pt idx="18">
                  <c:v>ELKHART     </c:v>
                </c:pt>
                <c:pt idx="19">
                  <c:v>FAYETTE     </c:v>
                </c:pt>
                <c:pt idx="20">
                  <c:v>FLOYD       </c:v>
                </c:pt>
                <c:pt idx="21">
                  <c:v>FOUNTAIN    </c:v>
                </c:pt>
                <c:pt idx="22">
                  <c:v>FRANKLIN    </c:v>
                </c:pt>
                <c:pt idx="23">
                  <c:v>FULTON      </c:v>
                </c:pt>
                <c:pt idx="24">
                  <c:v>GIBSON      </c:v>
                </c:pt>
                <c:pt idx="25">
                  <c:v>GRANT       </c:v>
                </c:pt>
                <c:pt idx="26">
                  <c:v>GREENE      </c:v>
                </c:pt>
                <c:pt idx="27">
                  <c:v>HAMILTON    </c:v>
                </c:pt>
                <c:pt idx="28">
                  <c:v>HANCOCK     </c:v>
                </c:pt>
                <c:pt idx="29">
                  <c:v>HARRISON    </c:v>
                </c:pt>
                <c:pt idx="30">
                  <c:v>HENDRICKS   </c:v>
                </c:pt>
                <c:pt idx="31">
                  <c:v>HENRY       </c:v>
                </c:pt>
                <c:pt idx="32">
                  <c:v>HOWARD      </c:v>
                </c:pt>
                <c:pt idx="33">
                  <c:v>HUNTINGTON  </c:v>
                </c:pt>
                <c:pt idx="34">
                  <c:v>IFSSA       </c:v>
                </c:pt>
                <c:pt idx="35">
                  <c:v>JACKSON     </c:v>
                </c:pt>
                <c:pt idx="36">
                  <c:v>JASPER      </c:v>
                </c:pt>
                <c:pt idx="37">
                  <c:v>JAY         </c:v>
                </c:pt>
                <c:pt idx="38">
                  <c:v>JEFFERSON   </c:v>
                </c:pt>
                <c:pt idx="39">
                  <c:v>JENNINGS    </c:v>
                </c:pt>
                <c:pt idx="40">
                  <c:v>JOHNSON     </c:v>
                </c:pt>
                <c:pt idx="41">
                  <c:v>KNOX        </c:v>
                </c:pt>
                <c:pt idx="42">
                  <c:v>KOSCIUSKO   </c:v>
                </c:pt>
                <c:pt idx="43">
                  <c:v>LAGRANGE    </c:v>
                </c:pt>
                <c:pt idx="44">
                  <c:v>LAKE        </c:v>
                </c:pt>
                <c:pt idx="45">
                  <c:v>LAPORTE     </c:v>
                </c:pt>
                <c:pt idx="46">
                  <c:v>LAWRENCE    </c:v>
                </c:pt>
                <c:pt idx="47">
                  <c:v>MADISON     </c:v>
                </c:pt>
                <c:pt idx="48">
                  <c:v>MARION      </c:v>
                </c:pt>
                <c:pt idx="49">
                  <c:v>MARSHALL    </c:v>
                </c:pt>
                <c:pt idx="50">
                  <c:v>MARTIN      </c:v>
                </c:pt>
                <c:pt idx="51">
                  <c:v>MIAMI       </c:v>
                </c:pt>
                <c:pt idx="52">
                  <c:v>MONROE      </c:v>
                </c:pt>
                <c:pt idx="53">
                  <c:v>MONTGOMERY  </c:v>
                </c:pt>
                <c:pt idx="54">
                  <c:v>MORGAN      </c:v>
                </c:pt>
                <c:pt idx="55">
                  <c:v>NEWTON      </c:v>
                </c:pt>
                <c:pt idx="56">
                  <c:v>NOBLE       </c:v>
                </c:pt>
                <c:pt idx="57">
                  <c:v>OHIO        </c:v>
                </c:pt>
                <c:pt idx="58">
                  <c:v>ORANGE      </c:v>
                </c:pt>
                <c:pt idx="59">
                  <c:v>OUT OF STATE</c:v>
                </c:pt>
                <c:pt idx="60">
                  <c:v>OWEN        </c:v>
                </c:pt>
                <c:pt idx="61">
                  <c:v>PARKE       </c:v>
                </c:pt>
                <c:pt idx="62">
                  <c:v>PERRY       </c:v>
                </c:pt>
                <c:pt idx="63">
                  <c:v>PIKE        </c:v>
                </c:pt>
                <c:pt idx="64">
                  <c:v>PORTER      </c:v>
                </c:pt>
                <c:pt idx="65">
                  <c:v>POSEY       </c:v>
                </c:pt>
                <c:pt idx="66">
                  <c:v>PULASKI     </c:v>
                </c:pt>
                <c:pt idx="67">
                  <c:v>PUTNAM      </c:v>
                </c:pt>
                <c:pt idx="68">
                  <c:v>RANDOLPH    </c:v>
                </c:pt>
                <c:pt idx="69">
                  <c:v>RIPLEY      </c:v>
                </c:pt>
                <c:pt idx="70">
                  <c:v>RUSH        </c:v>
                </c:pt>
                <c:pt idx="71">
                  <c:v>SCOTT       </c:v>
                </c:pt>
                <c:pt idx="72">
                  <c:v>SHELBY      </c:v>
                </c:pt>
                <c:pt idx="73">
                  <c:v>SPENCER     </c:v>
                </c:pt>
                <c:pt idx="74">
                  <c:v>ST. JOSEPH  </c:v>
                </c:pt>
                <c:pt idx="75">
                  <c:v>STARKE      </c:v>
                </c:pt>
                <c:pt idx="76">
                  <c:v>STEUBEN     </c:v>
                </c:pt>
                <c:pt idx="77">
                  <c:v>SULLIVAN    </c:v>
                </c:pt>
                <c:pt idx="78">
                  <c:v>SWITZERLAND </c:v>
                </c:pt>
                <c:pt idx="79">
                  <c:v>TIPPECANOE  </c:v>
                </c:pt>
                <c:pt idx="80">
                  <c:v>TIPTON      </c:v>
                </c:pt>
                <c:pt idx="81">
                  <c:v>VANDERBURGH </c:v>
                </c:pt>
                <c:pt idx="82">
                  <c:v>VERMILLION  </c:v>
                </c:pt>
                <c:pt idx="83">
                  <c:v>WABASH      </c:v>
                </c:pt>
                <c:pt idx="84">
                  <c:v>WARREN      </c:v>
                </c:pt>
                <c:pt idx="85">
                  <c:v>WARRICK     </c:v>
                </c:pt>
                <c:pt idx="86">
                  <c:v>WASHINGTON  </c:v>
                </c:pt>
                <c:pt idx="87">
                  <c:v>WAYNE       </c:v>
                </c:pt>
                <c:pt idx="88">
                  <c:v>WELLS       </c:v>
                </c:pt>
                <c:pt idx="89">
                  <c:v>WHITE       </c:v>
                </c:pt>
                <c:pt idx="90">
                  <c:v>WHITLEY     </c:v>
                </c:pt>
              </c:strCache>
            </c:strRef>
          </c:cat>
          <c:val>
            <c:numRef>
              <c:f>Page1_1!$H$5:$H$95</c:f>
              <c:numCache>
                <c:formatCode>General</c:formatCode>
                <c:ptCount val="91"/>
                <c:pt idx="0">
                  <c:v>34</c:v>
                </c:pt>
                <c:pt idx="1">
                  <c:v>17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11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7</c:v>
                </c:pt>
                <c:pt idx="12">
                  <c:v>14</c:v>
                </c:pt>
                <c:pt idx="13">
                  <c:v>12</c:v>
                </c:pt>
                <c:pt idx="14">
                  <c:v>6</c:v>
                </c:pt>
                <c:pt idx="15">
                  <c:v>2</c:v>
                </c:pt>
                <c:pt idx="16">
                  <c:v>7</c:v>
                </c:pt>
                <c:pt idx="17">
                  <c:v>7</c:v>
                </c:pt>
                <c:pt idx="18">
                  <c:v>14</c:v>
                </c:pt>
                <c:pt idx="19">
                  <c:v>5</c:v>
                </c:pt>
                <c:pt idx="20">
                  <c:v>8</c:v>
                </c:pt>
                <c:pt idx="21">
                  <c:v>1</c:v>
                </c:pt>
                <c:pt idx="22">
                  <c:v>4</c:v>
                </c:pt>
                <c:pt idx="23">
                  <c:v>2</c:v>
                </c:pt>
                <c:pt idx="24">
                  <c:v>6</c:v>
                </c:pt>
                <c:pt idx="25">
                  <c:v>19</c:v>
                </c:pt>
                <c:pt idx="26">
                  <c:v>6</c:v>
                </c:pt>
                <c:pt idx="27">
                  <c:v>9</c:v>
                </c:pt>
                <c:pt idx="28">
                  <c:v>11</c:v>
                </c:pt>
                <c:pt idx="29">
                  <c:v>7</c:v>
                </c:pt>
                <c:pt idx="30">
                  <c:v>8</c:v>
                </c:pt>
                <c:pt idx="31">
                  <c:v>16</c:v>
                </c:pt>
                <c:pt idx="32">
                  <c:v>21</c:v>
                </c:pt>
                <c:pt idx="33">
                  <c:v>5</c:v>
                </c:pt>
                <c:pt idx="34">
                  <c:v>6</c:v>
                </c:pt>
                <c:pt idx="35">
                  <c:v>15</c:v>
                </c:pt>
                <c:pt idx="36">
                  <c:v>4</c:v>
                </c:pt>
                <c:pt idx="37">
                  <c:v>1</c:v>
                </c:pt>
                <c:pt idx="38">
                  <c:v>10</c:v>
                </c:pt>
                <c:pt idx="39">
                  <c:v>8</c:v>
                </c:pt>
                <c:pt idx="40">
                  <c:v>9</c:v>
                </c:pt>
                <c:pt idx="41">
                  <c:v>20</c:v>
                </c:pt>
                <c:pt idx="42">
                  <c:v>4</c:v>
                </c:pt>
                <c:pt idx="43">
                  <c:v>3</c:v>
                </c:pt>
                <c:pt idx="44">
                  <c:v>36</c:v>
                </c:pt>
                <c:pt idx="45">
                  <c:v>8</c:v>
                </c:pt>
                <c:pt idx="46">
                  <c:v>8</c:v>
                </c:pt>
                <c:pt idx="47">
                  <c:v>12</c:v>
                </c:pt>
                <c:pt idx="48">
                  <c:v>63</c:v>
                </c:pt>
                <c:pt idx="49">
                  <c:v>4</c:v>
                </c:pt>
                <c:pt idx="50">
                  <c:v>11</c:v>
                </c:pt>
                <c:pt idx="51">
                  <c:v>11</c:v>
                </c:pt>
                <c:pt idx="52">
                  <c:v>10</c:v>
                </c:pt>
                <c:pt idx="53">
                  <c:v>6</c:v>
                </c:pt>
                <c:pt idx="54">
                  <c:v>13</c:v>
                </c:pt>
                <c:pt idx="55">
                  <c:v>3</c:v>
                </c:pt>
                <c:pt idx="56">
                  <c:v>3</c:v>
                </c:pt>
                <c:pt idx="57">
                  <c:v>1</c:v>
                </c:pt>
                <c:pt idx="58">
                  <c:v>3</c:v>
                </c:pt>
                <c:pt idx="59">
                  <c:v>71</c:v>
                </c:pt>
                <c:pt idx="60">
                  <c:v>1</c:v>
                </c:pt>
                <c:pt idx="61">
                  <c:v>5</c:v>
                </c:pt>
                <c:pt idx="62">
                  <c:v>4</c:v>
                </c:pt>
                <c:pt idx="63">
                  <c:v>9</c:v>
                </c:pt>
                <c:pt idx="64">
                  <c:v>11</c:v>
                </c:pt>
                <c:pt idx="65">
                  <c:v>3</c:v>
                </c:pt>
                <c:pt idx="66">
                  <c:v>4</c:v>
                </c:pt>
                <c:pt idx="67">
                  <c:v>4</c:v>
                </c:pt>
                <c:pt idx="68">
                  <c:v>3</c:v>
                </c:pt>
                <c:pt idx="69">
                  <c:v>15</c:v>
                </c:pt>
                <c:pt idx="70">
                  <c:v>5</c:v>
                </c:pt>
                <c:pt idx="71">
                  <c:v>11</c:v>
                </c:pt>
                <c:pt idx="72">
                  <c:v>3</c:v>
                </c:pt>
                <c:pt idx="73">
                  <c:v>1</c:v>
                </c:pt>
                <c:pt idx="74">
                  <c:v>40</c:v>
                </c:pt>
                <c:pt idx="75">
                  <c:v>1</c:v>
                </c:pt>
                <c:pt idx="76">
                  <c:v>1</c:v>
                </c:pt>
                <c:pt idx="77">
                  <c:v>11</c:v>
                </c:pt>
                <c:pt idx="78">
                  <c:v>3</c:v>
                </c:pt>
                <c:pt idx="79">
                  <c:v>18</c:v>
                </c:pt>
                <c:pt idx="80">
                  <c:v>5</c:v>
                </c:pt>
                <c:pt idx="81">
                  <c:v>10</c:v>
                </c:pt>
                <c:pt idx="82">
                  <c:v>4</c:v>
                </c:pt>
                <c:pt idx="83">
                  <c:v>3</c:v>
                </c:pt>
                <c:pt idx="84">
                  <c:v>7</c:v>
                </c:pt>
                <c:pt idx="85">
                  <c:v>5</c:v>
                </c:pt>
                <c:pt idx="86">
                  <c:v>5</c:v>
                </c:pt>
                <c:pt idx="87">
                  <c:v>11</c:v>
                </c:pt>
                <c:pt idx="88">
                  <c:v>8</c:v>
                </c:pt>
                <c:pt idx="89">
                  <c:v>12</c:v>
                </c:pt>
                <c:pt idx="9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984216"/>
        <c:axId val="196282664"/>
      </c:barChart>
      <c:catAx>
        <c:axId val="195984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6282664"/>
        <c:crosses val="autoZero"/>
        <c:auto val="1"/>
        <c:lblAlgn val="ctr"/>
        <c:lblOffset val="100"/>
        <c:noMultiLvlLbl val="0"/>
      </c:catAx>
      <c:valAx>
        <c:axId val="19628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842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4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Page1_1!$I$102:$I$108</c:f>
              <c:strCache>
                <c:ptCount val="7"/>
                <c:pt idx="0">
                  <c:v>Air Ambulance </c:v>
                </c:pt>
                <c:pt idx="1">
                  <c:v>Ambulance</c:v>
                </c:pt>
                <c:pt idx="2">
                  <c:v>Bus</c:v>
                </c:pt>
                <c:pt idx="3">
                  <c:v>CAS</c:v>
                </c:pt>
                <c:pt idx="4">
                  <c:v>Family</c:v>
                </c:pt>
                <c:pt idx="5">
                  <c:v>NAS</c:v>
                </c:pt>
                <c:pt idx="6">
                  <c:v>Taxi </c:v>
                </c:pt>
              </c:strCache>
            </c:strRef>
          </c:cat>
          <c:val>
            <c:numRef>
              <c:f>Page1_1!$J$102:$J$108</c:f>
              <c:numCache>
                <c:formatCode>General</c:formatCode>
                <c:ptCount val="7"/>
                <c:pt idx="0">
                  <c:v>104</c:v>
                </c:pt>
                <c:pt idx="1">
                  <c:v>727</c:v>
                </c:pt>
                <c:pt idx="2">
                  <c:v>23</c:v>
                </c:pt>
                <c:pt idx="3">
                  <c:v>655</c:v>
                </c:pt>
                <c:pt idx="4">
                  <c:v>648</c:v>
                </c:pt>
                <c:pt idx="5">
                  <c:v>629</c:v>
                </c:pt>
                <c:pt idx="6">
                  <c:v>864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9.2545931758530195E-2"/>
          <c:y val="0.92989895013123358"/>
          <c:w val="0.82276977170306553"/>
          <c:h val="5.3434383202099735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E3DB37-AD23-4B56-A014-469C196B359F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F3C885-B612-4B54-A68A-9C380B5519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98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2338" tIns="46167" rIns="92338" bIns="46167" rtlCol="0"/>
          <a:lstStyle>
            <a:lvl1pPr algn="l">
              <a:defRPr sz="1200">
                <a:latin typeface="Arno Pro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2338" tIns="46167" rIns="92338" bIns="46167" rtlCol="0"/>
          <a:lstStyle>
            <a:lvl1pPr algn="r">
              <a:defRPr sz="1200">
                <a:latin typeface="Arno Pro" pitchFamily="18" charset="0"/>
              </a:defRPr>
            </a:lvl1pPr>
          </a:lstStyle>
          <a:p>
            <a:pPr>
              <a:defRPr/>
            </a:pPr>
            <a:fld id="{7D0A9FD5-3526-4470-974C-F45A5FEFE804}" type="datetimeFigureOut">
              <a:rPr lang="en-US"/>
              <a:pPr>
                <a:defRPr/>
              </a:pPr>
              <a:t>8/6/2015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38" tIns="46167" rIns="92338" bIns="4616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2338" tIns="46167" rIns="92338" bIns="4616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2338" tIns="46167" rIns="92338" bIns="46167" rtlCol="0" anchor="b"/>
          <a:lstStyle>
            <a:lvl1pPr algn="l">
              <a:defRPr sz="1200">
                <a:latin typeface="Arno Pro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2338" tIns="46167" rIns="92338" bIns="46167" rtlCol="0" anchor="b"/>
          <a:lstStyle>
            <a:lvl1pPr algn="r">
              <a:defRPr sz="1200">
                <a:latin typeface="Arno Pro" pitchFamily="18" charset="0"/>
              </a:defRPr>
            </a:lvl1pPr>
          </a:lstStyle>
          <a:p>
            <a:pPr>
              <a:defRPr/>
            </a:pPr>
            <a:fld id="{1CCD9FFA-CB39-4527-B0A3-24BABB7AB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1770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54550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no Pro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886A66-3532-42AD-B2E1-3B7B42815E9F}" type="slidenum">
              <a:rPr lang="en-US" smtClean="0">
                <a:latin typeface="Arno Pro"/>
              </a:rPr>
              <a:pPr/>
              <a:t>0</a:t>
            </a:fld>
            <a:endParaRPr lang="en-US" dirty="0" smtClean="0">
              <a:latin typeface="Arno Pro"/>
            </a:endParaRPr>
          </a:p>
        </p:txBody>
      </p:sp>
    </p:spTree>
    <p:extLst>
      <p:ext uri="{BB962C8B-B14F-4D97-AF65-F5344CB8AC3E}">
        <p14:creationId xmlns:p14="http://schemas.microsoft.com/office/powerpoint/2010/main" val="170812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648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58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2,372 transportation providers total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14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877 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68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1547, 1578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42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2,372 transportation providers 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727 ambulance providers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655</a:t>
            </a:r>
            <a:r>
              <a:rPr lang="en-US" baseline="0" dirty="0" smtClean="0"/>
              <a:t> CAS providers 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3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629 NAS providers 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15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648 family member providers 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96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864 Taxi providers 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29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727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92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655 CAS, 629</a:t>
            </a:r>
            <a:r>
              <a:rPr lang="en-US" baseline="0" dirty="0" smtClean="0"/>
              <a:t> NAS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D9FFA-CB39-4527-B0A3-24BABB7AB87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8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3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3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no Pro" pitchFamily="18" charset="0"/>
            </a:endParaRPr>
          </a:p>
          <a:p>
            <a:pPr>
              <a:defRPr/>
            </a:pPr>
            <a:endParaRPr lang="en-US" dirty="0">
              <a:latin typeface="Arno Pro" pitchFamily="18" charset="0"/>
            </a:endParaRPr>
          </a:p>
          <a:p>
            <a:pPr>
              <a:defRPr/>
            </a:pPr>
            <a:endParaRPr lang="en-US" dirty="0">
              <a:latin typeface="Arno Pro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3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3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A6D5-D539-4A1A-8DB4-8149AE705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00FE-3049-4193-BFC9-93CBBAA5BD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3F935-0B03-41A7-8B4C-50C1948BC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5D40-A053-4EE1-B551-FC79A5FAA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71F5A-E8DB-4759-A068-7E2DD1460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F2C7B-C73E-4B4F-9F71-015735294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6C29-CBE1-46C7-BC58-5D0387699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2C88D-14B2-4A02-90AC-FA26CA32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BCBD-D090-4BAA-BC91-AAC332B0B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29C8E-F476-4E4E-9014-6A01485D1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44C8-CB9A-48B8-BFD6-ECF409076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A8AB-6721-49F7-B652-A057FC8818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93F82-02E7-4B76-B234-91EA0E9E7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D128B-27C6-4CCF-9638-7465A775A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7E442-C9A9-4C55-B116-2F1EFF3A7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670AE-2C05-4499-991A-534D9CC5C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EF9A-C09F-4B08-A346-EA7F3D80D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2690D-2082-4DE6-866E-63DFFF38F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E181-A6ED-44D1-A4B2-9416973DDF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3121D-99D6-4614-ACAC-4A52BEA6C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84A8-6FA1-4370-84D3-FB1FB0F4CC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FD144-6767-4DD5-B5D7-12FE0DCFC2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3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3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3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3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3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3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Main Title page Fad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Same as Title Page only faded background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663" r:id="rId1"/>
    <p:sldLayoutId id="2147490664" r:id="rId2"/>
    <p:sldLayoutId id="2147490665" r:id="rId3"/>
    <p:sldLayoutId id="2147490666" r:id="rId4"/>
    <p:sldLayoutId id="2147490667" r:id="rId5"/>
    <p:sldLayoutId id="2147490668" r:id="rId6"/>
    <p:sldLayoutId id="2147490669" r:id="rId7"/>
    <p:sldLayoutId id="2147490670" r:id="rId8"/>
    <p:sldLayoutId id="2147490671" r:id="rId9"/>
    <p:sldLayoutId id="2147490672" r:id="rId10"/>
    <p:sldLayoutId id="214749067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851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851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51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851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Non-Faded 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For text heavy or other illustrated pages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40" r:id="rId1"/>
    <p:sldLayoutId id="2147490674" r:id="rId2"/>
    <p:sldLayoutId id="2147490675" r:id="rId3"/>
    <p:sldLayoutId id="2147490676" r:id="rId4"/>
    <p:sldLayoutId id="2147490677" r:id="rId5"/>
    <p:sldLayoutId id="2147490678" r:id="rId6"/>
    <p:sldLayoutId id="2147490679" r:id="rId7"/>
    <p:sldLayoutId id="2147490680" r:id="rId8"/>
    <p:sldLayoutId id="2147490681" r:id="rId9"/>
    <p:sldLayoutId id="2147490682" r:id="rId10"/>
    <p:sldLayoutId id="2147490683" r:id="rId11"/>
    <p:sldLayoutId id="21474906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851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851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51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851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560A8C-1750-49C4-B3DE-78D7F0EB0E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685" r:id="rId1"/>
    <p:sldLayoutId id="2147490686" r:id="rId2"/>
    <p:sldLayoutId id="2147490687" r:id="rId3"/>
    <p:sldLayoutId id="2147490688" r:id="rId4"/>
    <p:sldLayoutId id="2147490689" r:id="rId5"/>
    <p:sldLayoutId id="2147490690" r:id="rId6"/>
    <p:sldLayoutId id="2147490691" r:id="rId7"/>
    <p:sldLayoutId id="2147490692" r:id="rId8"/>
    <p:sldLayoutId id="2147490693" r:id="rId9"/>
    <p:sldLayoutId id="2147490694" r:id="rId10"/>
    <p:sldLayoutId id="2147490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163102-A4D8-4E08-9992-95630C4951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696" r:id="rId1"/>
    <p:sldLayoutId id="2147490697" r:id="rId2"/>
    <p:sldLayoutId id="2147490698" r:id="rId3"/>
    <p:sldLayoutId id="2147490699" r:id="rId4"/>
    <p:sldLayoutId id="2147490700" r:id="rId5"/>
    <p:sldLayoutId id="2147490701" r:id="rId6"/>
    <p:sldLayoutId id="2147490702" r:id="rId7"/>
    <p:sldLayoutId id="2147490703" r:id="rId8"/>
    <p:sldLayoutId id="2147490704" r:id="rId9"/>
    <p:sldLayoutId id="2147490705" r:id="rId10"/>
    <p:sldLayoutId id="2147490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Faded no photo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Faded Background – no Photos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07" r:id="rId1"/>
    <p:sldLayoutId id="2147490708" r:id="rId2"/>
    <p:sldLayoutId id="2147490709" r:id="rId3"/>
    <p:sldLayoutId id="2147490710" r:id="rId4"/>
    <p:sldLayoutId id="2147490711" r:id="rId5"/>
    <p:sldLayoutId id="2147490712" r:id="rId6"/>
    <p:sldLayoutId id="2147490713" r:id="rId7"/>
    <p:sldLayoutId id="2147490714" r:id="rId8"/>
    <p:sldLayoutId id="2147490715" r:id="rId9"/>
    <p:sldLayoutId id="2147490716" r:id="rId10"/>
    <p:sldLayoutId id="21474907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851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851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51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851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aded no photos more text spac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Faded, no photos, more text space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18" r:id="rId1"/>
    <p:sldLayoutId id="2147490719" r:id="rId2"/>
    <p:sldLayoutId id="2147490720" r:id="rId3"/>
    <p:sldLayoutId id="2147490721" r:id="rId4"/>
    <p:sldLayoutId id="2147490722" r:id="rId5"/>
    <p:sldLayoutId id="2147490723" r:id="rId6"/>
    <p:sldLayoutId id="2147490724" r:id="rId7"/>
    <p:sldLayoutId id="2147490725" r:id="rId8"/>
    <p:sldLayoutId id="2147490726" r:id="rId9"/>
    <p:sldLayoutId id="2147490727" r:id="rId10"/>
    <p:sldLayoutId id="21474907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85133"/>
          </a:solidFill>
          <a:latin typeface="Arno Pro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851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851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51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851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Faded Header onl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For text heavy or other illustrated pages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29" r:id="rId1"/>
    <p:sldLayoutId id="2147490730" r:id="rId2"/>
    <p:sldLayoutId id="2147490731" r:id="rId3"/>
    <p:sldLayoutId id="2147490732" r:id="rId4"/>
    <p:sldLayoutId id="2147490733" r:id="rId5"/>
    <p:sldLayoutId id="2147490734" r:id="rId6"/>
    <p:sldLayoutId id="2147490735" r:id="rId7"/>
    <p:sldLayoutId id="2147490736" r:id="rId8"/>
    <p:sldLayoutId id="2147490737" r:id="rId9"/>
    <p:sldLayoutId id="2147490738" r:id="rId10"/>
    <p:sldLayoutId id="2147490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85133"/>
          </a:solidFill>
          <a:latin typeface="Arno Pro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851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851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51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851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851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emf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.Gartenman@fssa.IN.gov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6400800" y="4876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9000"/>
              </a:spcBef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572000" y="3200400"/>
            <a:ext cx="4572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1200" dirty="0"/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1524000" y="685803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Indiana Health Coverage Programs</a:t>
            </a:r>
            <a:br>
              <a:rPr lang="en-US" dirty="0" smtClean="0"/>
            </a:br>
            <a:r>
              <a:rPr lang="en-US" sz="2800" dirty="0" smtClean="0"/>
              <a:t>Member Access</a:t>
            </a:r>
            <a:endParaRPr lang="en-US" sz="2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605873"/>
            <a:ext cx="6400800" cy="685800"/>
          </a:xfrm>
        </p:spPr>
        <p:txBody>
          <a:bodyPr/>
          <a:lstStyle/>
          <a:p>
            <a:r>
              <a:rPr lang="en-US" dirty="0" smtClean="0"/>
              <a:t>August 6, 2015 MAC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Taxi Providers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976809"/>
              </p:ext>
            </p:extLst>
          </p:nvPr>
        </p:nvGraphicFramePr>
        <p:xfrm>
          <a:off x="2286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80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562600"/>
            <a:ext cx="3204127" cy="228600"/>
          </a:xfrm>
        </p:spPr>
        <p:txBody>
          <a:bodyPr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94" y="2586185"/>
            <a:ext cx="355678" cy="16895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2072" y="2464211"/>
            <a:ext cx="6895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40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15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10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5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0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1" y="914400"/>
            <a:ext cx="4472524" cy="5791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48400" y="5943600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Ambulance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989" y="1016961"/>
            <a:ext cx="2926211" cy="48279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72" y="5502025"/>
            <a:ext cx="3204127" cy="685800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/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CAS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419600" y="5627755"/>
            <a:ext cx="3657600" cy="4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9pPr>
          </a:lstStyle>
          <a:p>
            <a:pPr algn="ctr"/>
            <a:endParaRPr lang="en-US" sz="1800" kern="0" dirty="0" smtClean="0">
              <a:solidFill>
                <a:schemeClr val="accent2"/>
              </a:solidFill>
            </a:endParaRPr>
          </a:p>
          <a:p>
            <a:pPr algn="ctr"/>
            <a:endParaRPr lang="en-US" sz="1800" kern="0" dirty="0">
              <a:solidFill>
                <a:schemeClr val="accent2"/>
              </a:solidFill>
            </a:endParaRPr>
          </a:p>
          <a:p>
            <a:pPr algn="ctr"/>
            <a:r>
              <a:rPr lang="en-US" sz="1800" kern="0" dirty="0" smtClean="0">
                <a:solidFill>
                  <a:schemeClr val="accent2"/>
                </a:solidFill>
              </a:rPr>
              <a:t>NAS</a:t>
            </a:r>
            <a:endParaRPr lang="en-US" sz="1800" kern="0" dirty="0">
              <a:solidFill>
                <a:schemeClr val="accent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4525" y="1016962"/>
            <a:ext cx="2983675" cy="48279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394" y="2586185"/>
            <a:ext cx="355678" cy="16895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2072" y="2464211"/>
            <a:ext cx="6895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150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15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10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5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315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945" y="914400"/>
            <a:ext cx="4260855" cy="57203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94" y="2586185"/>
            <a:ext cx="355678" cy="16895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2072" y="2464211"/>
            <a:ext cx="6895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60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15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10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5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5889833"/>
            <a:ext cx="3657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Family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72853"/>
              </p:ext>
            </p:extLst>
          </p:nvPr>
        </p:nvGraphicFramePr>
        <p:xfrm>
          <a:off x="533400" y="15240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48145"/>
            <a:ext cx="7315200" cy="914400"/>
          </a:xfrm>
        </p:spPr>
        <p:txBody>
          <a:bodyPr/>
          <a:lstStyle/>
          <a:p>
            <a:pPr algn="ctr"/>
            <a:r>
              <a:rPr lang="en-US" sz="3200" dirty="0" smtClean="0"/>
              <a:t>Transportation Providers, by Type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77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Behavioral Health Providers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5499"/>
              </p:ext>
            </p:extLst>
          </p:nvPr>
        </p:nvGraphicFramePr>
        <p:xfrm>
          <a:off x="1752600" y="2057400"/>
          <a:ext cx="5641109" cy="3809999"/>
        </p:xfrm>
        <a:graphic>
          <a:graphicData uri="http://schemas.openxmlformats.org/drawingml/2006/table">
            <a:tbl>
              <a:tblPr firstRow="1" firstCol="1" bandRow="1"/>
              <a:tblGrid>
                <a:gridCol w="3242047"/>
                <a:gridCol w="2399062"/>
              </a:tblGrid>
              <a:tr h="7550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Type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Number Enrolled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550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Outpatient Mental Health Clinic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789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Mental Health Center (CMHC)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0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Service Provider in Psychology (HSPP)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7550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Psychiatrist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1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762000"/>
            <a:ext cx="4064891" cy="6019974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4953000" y="5867400"/>
            <a:ext cx="4191000" cy="586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9pPr>
          </a:lstStyle>
          <a:p>
            <a:pPr algn="ctr"/>
            <a:r>
              <a:rPr lang="en-US" sz="2800" kern="0" dirty="0" smtClean="0">
                <a:solidFill>
                  <a:schemeClr val="accent2"/>
                </a:solidFill>
              </a:rPr>
              <a:t>Community Mental Health Centers</a:t>
            </a:r>
            <a:endParaRPr lang="en-US" sz="2800" kern="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438400"/>
            <a:ext cx="762167" cy="232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00B05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717" y="762000"/>
            <a:ext cx="4318946" cy="59705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5791200"/>
            <a:ext cx="3204127" cy="6858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Outpatient Mental Health Clinics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286000"/>
            <a:ext cx="965412" cy="238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277" y="1600200"/>
            <a:ext cx="3267287" cy="5079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600200"/>
            <a:ext cx="3200400" cy="5079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1146943"/>
            <a:ext cx="2708565" cy="411480"/>
          </a:xfrm>
          <a:noFill/>
        </p:spPr>
        <p:txBody>
          <a:bodyPr/>
          <a:lstStyle/>
          <a:p>
            <a:r>
              <a:rPr lang="en-US" sz="1800" dirty="0" smtClean="0">
                <a:solidFill>
                  <a:schemeClr val="accent2"/>
                </a:solidFill>
              </a:rPr>
              <a:t>          </a:t>
            </a:r>
            <a:r>
              <a:rPr lang="en-US" sz="2800" dirty="0" smtClean="0">
                <a:solidFill>
                  <a:schemeClr val="accent2"/>
                </a:solidFill>
              </a:rPr>
              <a:t>HSPP’s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 rot="10800000" flipV="1">
            <a:off x="5562600" y="986493"/>
            <a:ext cx="2987967" cy="39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85133"/>
                </a:solidFill>
                <a:latin typeface="Arno Pro" pitchFamily="18" charset="0"/>
              </a:defRPr>
            </a:lvl9pPr>
          </a:lstStyle>
          <a:p>
            <a:pPr algn="ctr"/>
            <a:r>
              <a:rPr lang="en-US" sz="1800" kern="0" dirty="0" smtClean="0">
                <a:solidFill>
                  <a:schemeClr val="accent2"/>
                </a:solidFill>
              </a:rPr>
              <a:t>             </a:t>
            </a:r>
            <a:r>
              <a:rPr lang="en-US" sz="2800" kern="0" dirty="0" smtClean="0">
                <a:solidFill>
                  <a:schemeClr val="accent2"/>
                </a:solidFill>
              </a:rPr>
              <a:t>Psychiatrists</a:t>
            </a:r>
            <a:endParaRPr lang="en-US" sz="2800" kern="0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394" y="2586185"/>
            <a:ext cx="355678" cy="16895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2072" y="2464211"/>
            <a:ext cx="6895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250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15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10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5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26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solidFill>
                  <a:schemeClr val="tx1"/>
                </a:solidFill>
              </a:rPr>
              <a:t>Primary Care Panels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56515"/>
              </p:ext>
            </p:extLst>
          </p:nvPr>
        </p:nvGraphicFramePr>
        <p:xfrm>
          <a:off x="1752600" y="1524000"/>
          <a:ext cx="6781800" cy="518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5450"/>
                <a:gridCol w="1695450"/>
                <a:gridCol w="1695450"/>
                <a:gridCol w="1695450"/>
              </a:tblGrid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2015</a:t>
                      </a:r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Hoosier</a:t>
                      </a:r>
                      <a:r>
                        <a:rPr lang="en-US" baseline="0" dirty="0" smtClean="0"/>
                        <a:t> Healthwise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5,699</a:t>
                      </a:r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Care Select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3,353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3,098</a:t>
                      </a:r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5,833</a:t>
                      </a:r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Hoosier</a:t>
                      </a:r>
                      <a:r>
                        <a:rPr lang="en-US" baseline="0" dirty="0" smtClean="0"/>
                        <a:t> Care Connect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4,999</a:t>
                      </a:r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13,984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19,629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  Where We Are Today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Ju</a:t>
            </a:r>
            <a:r>
              <a:rPr lang="en-US" dirty="0" smtClean="0"/>
              <a:t>ne 2014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June 2015</a:t>
            </a: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16062672"/>
              </p:ext>
            </p:extLst>
          </p:nvPr>
        </p:nvGraphicFramePr>
        <p:xfrm>
          <a:off x="4645029" y="2590800"/>
          <a:ext cx="434657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75"/>
                <a:gridCol w="1141941"/>
                <a:gridCol w="1448858"/>
              </a:tblGrid>
              <a:tr h="1020935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 Classification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Billing, Group,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Dual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Rendering Providers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12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37,555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1392022"/>
              </p:ext>
            </p:extLst>
          </p:nvPr>
        </p:nvGraphicFramePr>
        <p:xfrm>
          <a:off x="152403" y="2590800"/>
          <a:ext cx="4344987" cy="268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85"/>
                <a:gridCol w="1112773"/>
                <a:gridCol w="1448329"/>
              </a:tblGrid>
              <a:tr h="10255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Provider Classification</a:t>
                      </a:r>
                      <a:endParaRPr 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Billing, Group</a:t>
                      </a:r>
                      <a:r>
                        <a:rPr lang="en-US" sz="1800" baseline="0" dirty="0" smtClean="0"/>
                        <a:t>, Dual</a:t>
                      </a:r>
                      <a:endParaRPr 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Rendering Providers</a:t>
                      </a:r>
                      <a:endParaRPr 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2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35,466</a:t>
                      </a:r>
                      <a:endParaRPr lang="en-US" dirty="0"/>
                    </a:p>
                  </a:txBody>
                  <a:tcPr/>
                </a:tc>
              </a:tr>
              <a:tr h="82740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smtClean="0">
                          <a:latin typeface="+mj-lt"/>
                        </a:rPr>
                        <a:t>Providers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50,495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645029" y="4191000"/>
            <a:ext cx="4194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/>
          </a:p>
          <a:p>
            <a:r>
              <a:rPr lang="en-US" sz="1800" dirty="0" smtClean="0">
                <a:solidFill>
                  <a:schemeClr val="tx1"/>
                </a:solidFill>
              </a:rPr>
              <a:t>Total Providers	                 52,721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 Initiatives Moving Forward	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Continued education throughout Indiana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Increase community involvement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More visits to smaller communities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Using hospitals as central point of contact </a:t>
            </a:r>
            <a:endParaRPr lang="en-US" sz="2000" dirty="0" smtClean="0">
              <a:latin typeface="Calibri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Examine the role of mid-level providers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Enrolling all APNs and PAs to </a:t>
            </a:r>
            <a:r>
              <a:rPr lang="en-US" sz="2000" dirty="0" smtClean="0">
                <a:latin typeface="Calibri" pitchFamily="34" charset="0"/>
              </a:rPr>
              <a:t>increase provider </a:t>
            </a:r>
            <a:r>
              <a:rPr lang="en-US" sz="2000" dirty="0" smtClean="0">
                <a:latin typeface="Calibri" pitchFamily="34" charset="0"/>
              </a:rPr>
              <a:t>pool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Bring Indiana current with Medicare policies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Review of mental health mid-levels to explore the possibility of expanding their roles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Examination </a:t>
            </a:r>
            <a:r>
              <a:rPr lang="en-US" sz="1800" dirty="0" smtClean="0">
                <a:latin typeface="Calibri" pitchFamily="34" charset="0"/>
              </a:rPr>
              <a:t>of </a:t>
            </a:r>
            <a:r>
              <a:rPr lang="en-US" sz="1800" dirty="0" smtClean="0">
                <a:latin typeface="Calibri" pitchFamily="34" charset="0"/>
              </a:rPr>
              <a:t>oversight and current billing rules and policies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 Initiatives Cont.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Increased involvement with provider associations and organizations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Increase Indiana state employee presence at meetings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Seek feedback on publications, policies, and program updates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Explore partnerships with Colleges/Universities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Keep Indiana-trained resources in state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Educate future professionals on Indiana Health Coverage Programs</a:t>
            </a:r>
          </a:p>
          <a:p>
            <a:pPr lvl="1"/>
            <a:endParaRPr lang="en-US" dirty="0" smtClean="0">
              <a:latin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latin typeface="Calibri" pitchFamily="34" charset="0"/>
              </a:rPr>
              <a:t>Contact Information	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077200" cy="39624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Questions?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Contact Information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Scott Gartenman, FSSA Provider Relations Director </a:t>
            </a:r>
            <a:r>
              <a:rPr lang="en-US" dirty="0" smtClean="0">
                <a:latin typeface="Calibri" pitchFamily="34" charset="0"/>
                <a:hlinkClick r:id="rId2"/>
              </a:rPr>
              <a:t>Scott.Gartenman@fssa.IN.gov</a:t>
            </a:r>
            <a:endParaRPr lang="en-US" dirty="0" smtClean="0">
              <a:latin typeface="Calibri" pitchFamily="34" charset="0"/>
            </a:endParaRPr>
          </a:p>
          <a:p>
            <a:pPr lvl="1"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Hoosiers Living </a:t>
            </a:r>
            <a:r>
              <a:rPr lang="en-US" dirty="0" smtClean="0">
                <a:latin typeface="Calibri" pitchFamily="34" charset="0"/>
              </a:rPr>
              <a:t>in Poverty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8305800" cy="498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964156"/>
              </p:ext>
            </p:extLst>
          </p:nvPr>
        </p:nvGraphicFramePr>
        <p:xfrm>
          <a:off x="304800" y="8382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81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914400"/>
          </a:xfrm>
        </p:spPr>
        <p:txBody>
          <a:bodyPr/>
          <a:lstStyle/>
          <a:p>
            <a:pPr algn="ctr"/>
            <a:r>
              <a:rPr lang="en-US" sz="3400" dirty="0" smtClean="0"/>
              <a:t>Air </a:t>
            </a:r>
            <a:r>
              <a:rPr lang="en-US" dirty="0" smtClean="0"/>
              <a:t>Ambulance</a:t>
            </a:r>
            <a:r>
              <a:rPr lang="en-US" sz="3400" dirty="0" smtClean="0"/>
              <a:t>  </a:t>
            </a:r>
            <a:endParaRPr lang="en-US" sz="3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339092"/>
              </p:ext>
            </p:extLst>
          </p:nvPr>
        </p:nvGraphicFramePr>
        <p:xfrm>
          <a:off x="2209800" y="1744653"/>
          <a:ext cx="4311650" cy="445802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76400"/>
                <a:gridCol w="2635250"/>
              </a:tblGrid>
              <a:tr h="1777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County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 smtClean="0">
                          <a:effectLst/>
                        </a:rPr>
                        <a:t>Number of Providers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ALLEN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BARTHOLOMEW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CLAY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HARRISON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IFSSA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JACKSON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LAKE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MARION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NEWTON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ORANGE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OUT OF 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RANDOLPH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RUSH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ST. JOSEPH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TIPPECANOE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VANDERBURGH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WABASH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Total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104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6477000"/>
            <a:ext cx="6393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Those counties not listed do not have a registered Air Ambulance provider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82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019993"/>
              </p:ext>
            </p:extLst>
          </p:nvPr>
        </p:nvGraphicFramePr>
        <p:xfrm>
          <a:off x="381000" y="1558636"/>
          <a:ext cx="8382000" cy="529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6400" y="60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Ambulance</a:t>
            </a:r>
            <a:r>
              <a:rPr lang="en-US" sz="3400" dirty="0" smtClean="0"/>
              <a:t> Providers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9545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Ambulatory(CAS) </a:t>
            </a:r>
            <a:r>
              <a:rPr lang="en-US" dirty="0" smtClean="0"/>
              <a:t>Providers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377328"/>
              </p:ext>
            </p:extLst>
          </p:nvPr>
        </p:nvGraphicFramePr>
        <p:xfrm>
          <a:off x="422564" y="16764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Non-Ambulatory(NAS)</a:t>
            </a:r>
            <a:r>
              <a:rPr lang="en-US" dirty="0" smtClean="0"/>
              <a:t> </a:t>
            </a:r>
            <a:r>
              <a:rPr lang="en-US" dirty="0" smtClean="0"/>
              <a:t>Providers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34091"/>
              </p:ext>
            </p:extLst>
          </p:nvPr>
        </p:nvGraphicFramePr>
        <p:xfrm>
          <a:off x="381000" y="18288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90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5867400" cy="838200"/>
          </a:xfrm>
        </p:spPr>
        <p:txBody>
          <a:bodyPr/>
          <a:lstStyle/>
          <a:p>
            <a:pPr algn="ctr"/>
            <a:r>
              <a:rPr lang="en-US" sz="3200" dirty="0" smtClean="0"/>
              <a:t>Family </a:t>
            </a:r>
            <a:r>
              <a:rPr lang="en-US" dirty="0" smtClean="0"/>
              <a:t>Member</a:t>
            </a:r>
            <a:r>
              <a:rPr lang="en-US" sz="3200" dirty="0" smtClean="0"/>
              <a:t> Providers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091940"/>
              </p:ext>
            </p:extLst>
          </p:nvPr>
        </p:nvGraphicFramePr>
        <p:xfrm>
          <a:off x="304800" y="16002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65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Last puzzle piece design template">
  <a:themeElements>
    <a:clrScheme name="4_Last puzzle piece design template 14">
      <a:dk1>
        <a:srgbClr val="000000"/>
      </a:dk1>
      <a:lt1>
        <a:srgbClr val="FFFFFF"/>
      </a:lt1>
      <a:dk2>
        <a:srgbClr val="8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Last puzzle piece design template">
      <a:majorFont>
        <a:latin typeface="Arno Pro"/>
        <a:ea typeface=""/>
        <a:cs typeface=""/>
      </a:majorFont>
      <a:minorFont>
        <a:latin typeface="Arno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lnDef>
  </a:objectDefaults>
  <a:extraClrSchemeLst>
    <a:extraClrScheme>
      <a:clrScheme name="4_Last puzzle piec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st puzzle piec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st puzzle piec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st puzzle piec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st puzzle piec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st puzzle piec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st puzzle piec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st puzzle piec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st puzzle piec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st puzzle piec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st puzzle piec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st puzzle piec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st puzzle piece design templat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st puzzle piece design templat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st puzzle piece design template">
  <a:themeElements>
    <a:clrScheme name="1_Last puzzle piece design template 14">
      <a:dk1>
        <a:srgbClr val="000000"/>
      </a:dk1>
      <a:lt1>
        <a:srgbClr val="FFFFFF"/>
      </a:lt1>
      <a:dk2>
        <a:srgbClr val="8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Last puzzle piece design template">
      <a:majorFont>
        <a:latin typeface="Arno Pro"/>
        <a:ea typeface=""/>
        <a:cs typeface=""/>
      </a:majorFont>
      <a:minorFont>
        <a:latin typeface="Arno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lnDef>
  </a:objectDefaults>
  <a:extraClrSchemeLst>
    <a:extraClrScheme>
      <a:clrScheme name="1_Last puzzle piec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puzzle piec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puzzle piec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puzzle piec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puzzle piec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puzzle piec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puzzle piec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puzzle piec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puzzle piec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puzzle piec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puzzle piec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puzzle piec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puzzle piece design templat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puzzle piece design templat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Last puzzle piece design template">
  <a:themeElements>
    <a:clrScheme name="2_Last puzzle piece design template 14">
      <a:dk1>
        <a:srgbClr val="000000"/>
      </a:dk1>
      <a:lt1>
        <a:srgbClr val="FFFFFF"/>
      </a:lt1>
      <a:dk2>
        <a:srgbClr val="8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Last puzzle piece design template">
      <a:majorFont>
        <a:latin typeface="Arno Pro"/>
        <a:ea typeface=""/>
        <a:cs typeface=""/>
      </a:majorFont>
      <a:minorFont>
        <a:latin typeface="Arno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lnDef>
  </a:objectDefaults>
  <a:extraClrSchemeLst>
    <a:extraClrScheme>
      <a:clrScheme name="2_Last puzzle piec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st puzzle piec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st puzzle piec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st puzzle piec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st puzzle piec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st puzzle piec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st puzzle piec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st puzzle piec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st puzzle piec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st puzzle piec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st puzzle piec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st puzzle piec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st puzzle piece design templat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st puzzle piece design templat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Last puzzle piece design template">
  <a:themeElements>
    <a:clrScheme name="3_Last puzzle piece design template 14">
      <a:dk1>
        <a:srgbClr val="000000"/>
      </a:dk1>
      <a:lt1>
        <a:srgbClr val="FFFFFF"/>
      </a:lt1>
      <a:dk2>
        <a:srgbClr val="8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Last puzzle piece design template">
      <a:majorFont>
        <a:latin typeface="Arno Pro"/>
        <a:ea typeface=""/>
        <a:cs typeface=""/>
      </a:majorFont>
      <a:minorFont>
        <a:latin typeface="Arno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lnDef>
  </a:objectDefaults>
  <a:extraClrSchemeLst>
    <a:extraClrScheme>
      <a:clrScheme name="3_Last puzzle piec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st puzzle piec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st puzzle piec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st puzzle piec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st puzzle piec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st puzzle piec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st puzzle piec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st puzzle piec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st puzzle piec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st puzzle piec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st puzzle piec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st puzzle piec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st puzzle piece design templat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st puzzle piece design templat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Last puzzle piece design template">
  <a:themeElements>
    <a:clrScheme name="5_Last puzzle piece design template 14">
      <a:dk1>
        <a:srgbClr val="000000"/>
      </a:dk1>
      <a:lt1>
        <a:srgbClr val="FFFFFF"/>
      </a:lt1>
      <a:dk2>
        <a:srgbClr val="8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Last puzzle piece design template">
      <a:majorFont>
        <a:latin typeface="Arno Pro"/>
        <a:ea typeface=""/>
        <a:cs typeface=""/>
      </a:majorFont>
      <a:minorFont>
        <a:latin typeface="Arno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385133"/>
            </a:solidFill>
            <a:effectLst/>
            <a:latin typeface="Arno Pro" pitchFamily="18" charset="0"/>
          </a:defRPr>
        </a:defPPr>
      </a:lstStyle>
    </a:lnDef>
  </a:objectDefaults>
  <a:extraClrSchemeLst>
    <a:extraClrScheme>
      <a:clrScheme name="5_Last puzzle piec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st puzzle piec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st puzzle piec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st puzzle piec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st puzzle piec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st puzzle piec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st puzzle piec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st puzzle piec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st puzzle piec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st puzzle piec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st puzzle piec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st puzzle piec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st puzzle piece design templat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st puzzle piece design templat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0CB270C431054FB1B42AC08C790EDC" ma:contentTypeVersion="0" ma:contentTypeDescription="Create a new document." ma:contentTypeScope="" ma:versionID="9deb6fb40e63bd20a42046b3eab1e6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b5f35d88f7f6ebfe284b0f73f439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15DD3B9-5AF2-4D6C-87F7-C2AD2D04F5E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58BD15A-62C6-45F4-B161-8B6055113E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26B227-DE86-44DD-BEBD-EC0AA34A9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63D0F946-9CE8-4E7A-AED0-E94C59A01F2D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19666</TotalTime>
  <Words>438</Words>
  <Application>Microsoft Office PowerPoint</Application>
  <PresentationFormat>On-screen Show (4:3)</PresentationFormat>
  <Paragraphs>204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Arno Pro</vt:lpstr>
      <vt:lpstr>Calibri</vt:lpstr>
      <vt:lpstr>Tahoma</vt:lpstr>
      <vt:lpstr>Times New Roman</vt:lpstr>
      <vt:lpstr>4_Last puzzle piece design template</vt:lpstr>
      <vt:lpstr>1_Last puzzle piece design template</vt:lpstr>
      <vt:lpstr>Custom Design</vt:lpstr>
      <vt:lpstr>1_Custom Design</vt:lpstr>
      <vt:lpstr>2_Last puzzle piece design template</vt:lpstr>
      <vt:lpstr>3_Last puzzle piece design template</vt:lpstr>
      <vt:lpstr>5_Last puzzle piece design template</vt:lpstr>
      <vt:lpstr>Indiana Health Coverage Programs Member Access</vt:lpstr>
      <vt:lpstr>  Where We Are Today</vt:lpstr>
      <vt:lpstr>Hoosiers Living in Poverty</vt:lpstr>
      <vt:lpstr>PowerPoint Presentation</vt:lpstr>
      <vt:lpstr>Air Ambulance  </vt:lpstr>
      <vt:lpstr>PowerPoint Presentation</vt:lpstr>
      <vt:lpstr>Ambulatory(CAS) Providers</vt:lpstr>
      <vt:lpstr>Non-Ambulatory(NAS) Providers</vt:lpstr>
      <vt:lpstr>Family Member Providers</vt:lpstr>
      <vt:lpstr>Taxi Providers</vt:lpstr>
      <vt:lpstr>PowerPoint Presentation</vt:lpstr>
      <vt:lpstr>  CAS</vt:lpstr>
      <vt:lpstr>PowerPoint Presentation</vt:lpstr>
      <vt:lpstr>Transportation Providers, by Type</vt:lpstr>
      <vt:lpstr>Behavioral Health Providers</vt:lpstr>
      <vt:lpstr>PowerPoint Presentation</vt:lpstr>
      <vt:lpstr>Outpatient Mental Health Clinics</vt:lpstr>
      <vt:lpstr>          HSPP’s</vt:lpstr>
      <vt:lpstr>         Primary Care Panels </vt:lpstr>
      <vt:lpstr> Initiatives Moving Forward </vt:lpstr>
      <vt:lpstr> Initiatives Cont.</vt:lpstr>
      <vt:lpstr>  Contact Information </vt:lpstr>
    </vt:vector>
  </TitlesOfParts>
  <Manager/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stonerpa</dc:creator>
  <cp:keywords/>
  <dc:description/>
  <cp:lastModifiedBy>sgartenman</cp:lastModifiedBy>
  <cp:revision>390</cp:revision>
  <dcterms:created xsi:type="dcterms:W3CDTF">2009-10-01T13:41:24Z</dcterms:created>
  <dcterms:modified xsi:type="dcterms:W3CDTF">2015-08-06T15:45:46Z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TC102862111033</vt:lpwstr>
  </property>
  <property fmtid="{D5CDD505-2E9C-101B-9397-08002B2CF9AE}" pid="3" name="xd_Signature">
    <vt:lpwstr/>
  </property>
  <property fmtid="{D5CDD505-2E9C-101B-9397-08002B2CF9AE}" pid="4" name="Order">
    <vt:lpwstr>42200.0000000000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ContentTypeId">
    <vt:lpwstr>0x01010044C45D66B617344B8AF566CB05FA7690</vt:lpwstr>
  </property>
  <property fmtid="{D5CDD505-2E9C-101B-9397-08002B2CF9AE}" pid="8" name="_SourceUrl">
    <vt:lpwstr/>
  </property>
  <property fmtid="{D5CDD505-2E9C-101B-9397-08002B2CF9AE}" pid="9" name="display_urn:schemas-microsoft-com:office:office#Editor">
    <vt:lpwstr>Cook, Michael</vt:lpwstr>
  </property>
  <property fmtid="{D5CDD505-2E9C-101B-9397-08002B2CF9AE}" pid="10" name="display_urn:schemas-microsoft-com:office:office#Author">
    <vt:lpwstr>Cook, Michael</vt:lpwstr>
  </property>
  <property fmtid="{D5CDD505-2E9C-101B-9397-08002B2CF9AE}" pid="11" name="URL">
    <vt:lpwstr/>
  </property>
</Properties>
</file>