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9" r:id="rId2"/>
  </p:sldMasterIdLst>
  <p:notesMasterIdLst>
    <p:notesMasterId r:id="rId40"/>
  </p:notesMasterIdLst>
  <p:handoutMasterIdLst>
    <p:handoutMasterId r:id="rId41"/>
  </p:handoutMasterIdLst>
  <p:sldIdLst>
    <p:sldId id="332" r:id="rId3"/>
    <p:sldId id="347" r:id="rId4"/>
    <p:sldId id="385" r:id="rId5"/>
    <p:sldId id="334" r:id="rId6"/>
    <p:sldId id="460" r:id="rId7"/>
    <p:sldId id="375" r:id="rId8"/>
    <p:sldId id="432" r:id="rId9"/>
    <p:sldId id="464" r:id="rId10"/>
    <p:sldId id="433" r:id="rId11"/>
    <p:sldId id="465" r:id="rId12"/>
    <p:sldId id="466" r:id="rId13"/>
    <p:sldId id="383" r:id="rId14"/>
    <p:sldId id="467" r:id="rId15"/>
    <p:sldId id="450" r:id="rId16"/>
    <p:sldId id="438" r:id="rId17"/>
    <p:sldId id="470" r:id="rId18"/>
    <p:sldId id="468" r:id="rId19"/>
    <p:sldId id="469" r:id="rId20"/>
    <p:sldId id="471" r:id="rId21"/>
    <p:sldId id="472" r:id="rId22"/>
    <p:sldId id="473" r:id="rId23"/>
    <p:sldId id="474" r:id="rId24"/>
    <p:sldId id="475" r:id="rId25"/>
    <p:sldId id="480" r:id="rId26"/>
    <p:sldId id="488" r:id="rId27"/>
    <p:sldId id="489" r:id="rId28"/>
    <p:sldId id="479" r:id="rId29"/>
    <p:sldId id="481" r:id="rId30"/>
    <p:sldId id="482" r:id="rId31"/>
    <p:sldId id="483" r:id="rId32"/>
    <p:sldId id="478" r:id="rId33"/>
    <p:sldId id="484" r:id="rId34"/>
    <p:sldId id="487" r:id="rId35"/>
    <p:sldId id="486" r:id="rId36"/>
    <p:sldId id="384" r:id="rId37"/>
    <p:sldId id="476" r:id="rId38"/>
    <p:sldId id="346" r:id="rId3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ter, Holl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59"/>
    <a:srgbClr val="A2AD00"/>
    <a:srgbClr val="1B242A"/>
    <a:srgbClr val="F0AB00"/>
    <a:srgbClr val="512B1B"/>
    <a:srgbClr val="000000"/>
    <a:srgbClr val="6A70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31" autoAdjust="0"/>
  </p:normalViewPr>
  <p:slideViewPr>
    <p:cSldViewPr snapToGrid="0">
      <p:cViewPr varScale="1">
        <p:scale>
          <a:sx n="78" d="100"/>
          <a:sy n="78" d="100"/>
        </p:scale>
        <p:origin x="1550" y="72"/>
      </p:cViewPr>
      <p:guideLst>
        <p:guide orient="horz" pos="2160"/>
        <p:guide pos="2880"/>
      </p:guideLst>
    </p:cSldViewPr>
  </p:slideViewPr>
  <p:outlineViewPr>
    <p:cViewPr>
      <p:scale>
        <a:sx n="33" d="100"/>
        <a:sy n="33" d="100"/>
      </p:scale>
      <p:origin x="0" y="-30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7DDC08-756C-47F6-AEFD-87B0FB86D75A}"/>
              </a:ext>
            </a:extLst>
          </p:cNvPr>
          <p:cNvSpPr>
            <a:spLocks noGrp="1"/>
          </p:cNvSpPr>
          <p:nvPr>
            <p:ph type="hdr" sz="quarter"/>
          </p:nvPr>
        </p:nvSpPr>
        <p:spPr>
          <a:xfrm>
            <a:off x="0" y="0"/>
            <a:ext cx="3038475" cy="465138"/>
          </a:xfrm>
          <a:prstGeom prst="rect">
            <a:avLst/>
          </a:prstGeom>
        </p:spPr>
        <p:txBody>
          <a:bodyPr vert="horz" lIns="91294" tIns="45647" rIns="91294" bIns="45647" rtlCol="0"/>
          <a:lstStyle>
            <a:lvl1pPr algn="l">
              <a:defRPr sz="1200">
                <a:latin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710C3153-CECE-4DBC-B7EE-8CF7B2CC1409}"/>
              </a:ext>
            </a:extLst>
          </p:cNvPr>
          <p:cNvSpPr>
            <a:spLocks noGrp="1"/>
          </p:cNvSpPr>
          <p:nvPr>
            <p:ph type="dt" sz="quarter" idx="1"/>
          </p:nvPr>
        </p:nvSpPr>
        <p:spPr>
          <a:xfrm>
            <a:off x="3970338" y="0"/>
            <a:ext cx="3038475" cy="465138"/>
          </a:xfrm>
          <a:prstGeom prst="rect">
            <a:avLst/>
          </a:prstGeom>
        </p:spPr>
        <p:txBody>
          <a:bodyPr vert="horz" lIns="91294" tIns="45647" rIns="91294" bIns="45647" rtlCol="0"/>
          <a:lstStyle>
            <a:lvl1pPr algn="r">
              <a:defRPr sz="1200">
                <a:latin typeface="Arial" pitchFamily="34" charset="0"/>
              </a:defRPr>
            </a:lvl1pPr>
          </a:lstStyle>
          <a:p>
            <a:pPr>
              <a:defRPr/>
            </a:pPr>
            <a:fld id="{5CBF1BB7-D363-4312-87E8-63C9FCA4C0AA}" type="datetimeFigureOut">
              <a:rPr lang="en-US"/>
              <a:pPr>
                <a:defRPr/>
              </a:pPr>
              <a:t>8/28/2023</a:t>
            </a:fld>
            <a:endParaRPr lang="en-US"/>
          </a:p>
        </p:txBody>
      </p:sp>
      <p:sp>
        <p:nvSpPr>
          <p:cNvPr id="4" name="Footer Placeholder 3">
            <a:extLst>
              <a:ext uri="{FF2B5EF4-FFF2-40B4-BE49-F238E27FC236}">
                <a16:creationId xmlns:a16="http://schemas.microsoft.com/office/drawing/2014/main" id="{2F1F5F0F-BF9D-470C-B2A7-C4C01C0ADC02}"/>
              </a:ext>
            </a:extLst>
          </p:cNvPr>
          <p:cNvSpPr>
            <a:spLocks noGrp="1"/>
          </p:cNvSpPr>
          <p:nvPr>
            <p:ph type="ftr" sz="quarter" idx="2"/>
          </p:nvPr>
        </p:nvSpPr>
        <p:spPr>
          <a:xfrm>
            <a:off x="0" y="8829675"/>
            <a:ext cx="3038475" cy="465138"/>
          </a:xfrm>
          <a:prstGeom prst="rect">
            <a:avLst/>
          </a:prstGeom>
        </p:spPr>
        <p:txBody>
          <a:bodyPr vert="horz" lIns="91294" tIns="45647" rIns="91294" bIns="45647" rtlCol="0" anchor="b"/>
          <a:lstStyle>
            <a:lvl1pPr algn="l">
              <a:defRPr sz="1200">
                <a:latin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E98C7B7E-781C-45BD-8B0C-5A663E822FEE}"/>
              </a:ext>
            </a:extLst>
          </p:cNvPr>
          <p:cNvSpPr>
            <a:spLocks noGrp="1"/>
          </p:cNvSpPr>
          <p:nvPr>
            <p:ph type="sldNum" sz="quarter" idx="3"/>
          </p:nvPr>
        </p:nvSpPr>
        <p:spPr>
          <a:xfrm>
            <a:off x="3970338" y="8829675"/>
            <a:ext cx="3038475" cy="465138"/>
          </a:xfrm>
          <a:prstGeom prst="rect">
            <a:avLst/>
          </a:prstGeom>
        </p:spPr>
        <p:txBody>
          <a:bodyPr vert="horz" wrap="square" lIns="91294" tIns="45647" rIns="91294" bIns="45647" numCol="1" anchor="b" anchorCtr="0" compatLnSpc="1">
            <a:prstTxWarp prst="textNoShape">
              <a:avLst/>
            </a:prstTxWarp>
          </a:bodyPr>
          <a:lstStyle>
            <a:lvl1pPr algn="r">
              <a:defRPr sz="1200"/>
            </a:lvl1pPr>
          </a:lstStyle>
          <a:p>
            <a:pPr>
              <a:defRPr/>
            </a:pPr>
            <a:fld id="{E9284E6B-DB7F-408F-A9FA-A2026E50A67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779A17-92DC-4E6E-8873-8DCC3F3E40FE}"/>
              </a:ext>
            </a:extLst>
          </p:cNvPr>
          <p:cNvSpPr>
            <a:spLocks noGrp="1"/>
          </p:cNvSpPr>
          <p:nvPr>
            <p:ph type="hdr" sz="quarter"/>
          </p:nvPr>
        </p:nvSpPr>
        <p:spPr>
          <a:xfrm>
            <a:off x="0" y="0"/>
            <a:ext cx="3038475" cy="465138"/>
          </a:xfrm>
          <a:prstGeom prst="rect">
            <a:avLst/>
          </a:prstGeom>
        </p:spPr>
        <p:txBody>
          <a:bodyPr vert="horz" lIns="91294" tIns="45647" rIns="91294" bIns="45647"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E7F89593-8FC9-45CE-93C9-8170C5A246E1}"/>
              </a:ext>
            </a:extLst>
          </p:cNvPr>
          <p:cNvSpPr>
            <a:spLocks noGrp="1"/>
          </p:cNvSpPr>
          <p:nvPr>
            <p:ph type="dt" idx="1"/>
          </p:nvPr>
        </p:nvSpPr>
        <p:spPr>
          <a:xfrm>
            <a:off x="3970338" y="0"/>
            <a:ext cx="3038475" cy="465138"/>
          </a:xfrm>
          <a:prstGeom prst="rect">
            <a:avLst/>
          </a:prstGeom>
        </p:spPr>
        <p:txBody>
          <a:bodyPr vert="horz" lIns="91294" tIns="45647" rIns="91294" bIns="45647" rtlCol="0"/>
          <a:lstStyle>
            <a:lvl1pPr algn="r">
              <a:defRPr sz="1200">
                <a:latin typeface="Arial" charset="0"/>
              </a:defRPr>
            </a:lvl1pPr>
          </a:lstStyle>
          <a:p>
            <a:pPr>
              <a:defRPr/>
            </a:pPr>
            <a:fld id="{A002873B-B72F-4219-8CCC-8ED3EAE97A62}" type="datetimeFigureOut">
              <a:rPr lang="en-US"/>
              <a:pPr>
                <a:defRPr/>
              </a:pPr>
              <a:t>8/28/2023</a:t>
            </a:fld>
            <a:endParaRPr lang="en-US"/>
          </a:p>
        </p:txBody>
      </p:sp>
      <p:sp>
        <p:nvSpPr>
          <p:cNvPr id="4" name="Slide Image Placeholder 3">
            <a:extLst>
              <a:ext uri="{FF2B5EF4-FFF2-40B4-BE49-F238E27FC236}">
                <a16:creationId xmlns:a16="http://schemas.microsoft.com/office/drawing/2014/main" id="{A0AE1CAE-9B8C-4CDA-9C89-ABA8EA24C52E}"/>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94" tIns="45647" rIns="91294" bIns="45647" rtlCol="0" anchor="ctr"/>
          <a:lstStyle/>
          <a:p>
            <a:pPr lvl="0"/>
            <a:endParaRPr lang="en-US" noProof="0"/>
          </a:p>
        </p:txBody>
      </p:sp>
      <p:sp>
        <p:nvSpPr>
          <p:cNvPr id="5" name="Notes Placeholder 4">
            <a:extLst>
              <a:ext uri="{FF2B5EF4-FFF2-40B4-BE49-F238E27FC236}">
                <a16:creationId xmlns:a16="http://schemas.microsoft.com/office/drawing/2014/main" id="{C381F518-E025-4F16-B9BA-4C0A0E282DB4}"/>
              </a:ext>
            </a:extLst>
          </p:cNvPr>
          <p:cNvSpPr>
            <a:spLocks noGrp="1"/>
          </p:cNvSpPr>
          <p:nvPr>
            <p:ph type="body" sz="quarter" idx="3"/>
          </p:nvPr>
        </p:nvSpPr>
        <p:spPr>
          <a:xfrm>
            <a:off x="700088" y="4414838"/>
            <a:ext cx="5610225" cy="4184650"/>
          </a:xfrm>
          <a:prstGeom prst="rect">
            <a:avLst/>
          </a:prstGeom>
        </p:spPr>
        <p:txBody>
          <a:bodyPr vert="horz" lIns="91294" tIns="45647" rIns="91294" bIns="4564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8E82DBF-2EF2-4BAA-A012-1C3E249E656F}"/>
              </a:ext>
            </a:extLst>
          </p:cNvPr>
          <p:cNvSpPr>
            <a:spLocks noGrp="1"/>
          </p:cNvSpPr>
          <p:nvPr>
            <p:ph type="ftr" sz="quarter" idx="4"/>
          </p:nvPr>
        </p:nvSpPr>
        <p:spPr>
          <a:xfrm>
            <a:off x="0" y="8829675"/>
            <a:ext cx="3038475" cy="465138"/>
          </a:xfrm>
          <a:prstGeom prst="rect">
            <a:avLst/>
          </a:prstGeom>
        </p:spPr>
        <p:txBody>
          <a:bodyPr vert="horz" lIns="91294" tIns="45647" rIns="91294" bIns="45647"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3DB17DF2-558E-411B-815B-C6719FD33878}"/>
              </a:ext>
            </a:extLst>
          </p:cNvPr>
          <p:cNvSpPr>
            <a:spLocks noGrp="1"/>
          </p:cNvSpPr>
          <p:nvPr>
            <p:ph type="sldNum" sz="quarter" idx="5"/>
          </p:nvPr>
        </p:nvSpPr>
        <p:spPr>
          <a:xfrm>
            <a:off x="3970338" y="8829675"/>
            <a:ext cx="3038475" cy="465138"/>
          </a:xfrm>
          <a:prstGeom prst="rect">
            <a:avLst/>
          </a:prstGeom>
        </p:spPr>
        <p:txBody>
          <a:bodyPr vert="horz" wrap="square" lIns="91294" tIns="45647" rIns="91294" bIns="45647" numCol="1" anchor="b" anchorCtr="0" compatLnSpc="1">
            <a:prstTxWarp prst="textNoShape">
              <a:avLst/>
            </a:prstTxWarp>
          </a:bodyPr>
          <a:lstStyle>
            <a:lvl1pPr algn="r">
              <a:defRPr sz="1200"/>
            </a:lvl1pPr>
          </a:lstStyle>
          <a:p>
            <a:pPr>
              <a:defRPr/>
            </a:pPr>
            <a:fld id="{76A00A18-51A8-4B11-B5AF-F990D16FFF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1</a:t>
            </a:fld>
            <a:endParaRPr lang="en-US" altLang="en-US"/>
          </a:p>
        </p:txBody>
      </p:sp>
    </p:spTree>
    <p:extLst>
      <p:ext uri="{BB962C8B-B14F-4D97-AF65-F5344CB8AC3E}">
        <p14:creationId xmlns:p14="http://schemas.microsoft.com/office/powerpoint/2010/main" val="304914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4</a:t>
            </a:fld>
            <a:endParaRPr lang="en-US" altLang="en-US"/>
          </a:p>
        </p:txBody>
      </p:sp>
    </p:spTree>
    <p:extLst>
      <p:ext uri="{BB962C8B-B14F-4D97-AF65-F5344CB8AC3E}">
        <p14:creationId xmlns:p14="http://schemas.microsoft.com/office/powerpoint/2010/main" val="362977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11</a:t>
            </a:fld>
            <a:endParaRPr lang="en-US" altLang="en-US"/>
          </a:p>
        </p:txBody>
      </p:sp>
    </p:spTree>
    <p:extLst>
      <p:ext uri="{BB962C8B-B14F-4D97-AF65-F5344CB8AC3E}">
        <p14:creationId xmlns:p14="http://schemas.microsoft.com/office/powerpoint/2010/main" val="253262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14</a:t>
            </a:fld>
            <a:endParaRPr lang="en-US" altLang="en-US"/>
          </a:p>
        </p:txBody>
      </p:sp>
    </p:spTree>
    <p:extLst>
      <p:ext uri="{BB962C8B-B14F-4D97-AF65-F5344CB8AC3E}">
        <p14:creationId xmlns:p14="http://schemas.microsoft.com/office/powerpoint/2010/main" val="1092296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23</a:t>
            </a:fld>
            <a:endParaRPr lang="en-US" altLang="en-US"/>
          </a:p>
        </p:txBody>
      </p:sp>
    </p:spTree>
    <p:extLst>
      <p:ext uri="{BB962C8B-B14F-4D97-AF65-F5344CB8AC3E}">
        <p14:creationId xmlns:p14="http://schemas.microsoft.com/office/powerpoint/2010/main" val="45671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27</a:t>
            </a:fld>
            <a:endParaRPr lang="en-US" altLang="en-US"/>
          </a:p>
        </p:txBody>
      </p:sp>
    </p:spTree>
    <p:extLst>
      <p:ext uri="{BB962C8B-B14F-4D97-AF65-F5344CB8AC3E}">
        <p14:creationId xmlns:p14="http://schemas.microsoft.com/office/powerpoint/2010/main" val="1519064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31</a:t>
            </a:fld>
            <a:endParaRPr lang="en-US" altLang="en-US"/>
          </a:p>
        </p:txBody>
      </p:sp>
    </p:spTree>
    <p:extLst>
      <p:ext uri="{BB962C8B-B14F-4D97-AF65-F5344CB8AC3E}">
        <p14:creationId xmlns:p14="http://schemas.microsoft.com/office/powerpoint/2010/main" val="3540209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35</a:t>
            </a:fld>
            <a:endParaRPr lang="en-US" altLang="en-US"/>
          </a:p>
        </p:txBody>
      </p:sp>
    </p:spTree>
    <p:extLst>
      <p:ext uri="{BB962C8B-B14F-4D97-AF65-F5344CB8AC3E}">
        <p14:creationId xmlns:p14="http://schemas.microsoft.com/office/powerpoint/2010/main" val="199092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37</a:t>
            </a:fld>
            <a:endParaRPr lang="en-US" altLang="en-US"/>
          </a:p>
        </p:txBody>
      </p:sp>
    </p:spTree>
    <p:extLst>
      <p:ext uri="{BB962C8B-B14F-4D97-AF65-F5344CB8AC3E}">
        <p14:creationId xmlns:p14="http://schemas.microsoft.com/office/powerpoint/2010/main" val="2453405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A5C26989-A941-474C-BC04-73527D005FDB}"/>
              </a:ext>
            </a:extLst>
          </p:cNvPr>
          <p:cNvSpPr>
            <a:spLocks noGrp="1"/>
          </p:cNvSpPr>
          <p:nvPr>
            <p:ph type="sldNum" sz="quarter" idx="10"/>
          </p:nvPr>
        </p:nvSpPr>
        <p:spPr/>
        <p:txBody>
          <a:bodyPr/>
          <a:lstStyle>
            <a:lvl1pPr>
              <a:defRPr/>
            </a:lvl1pPr>
          </a:lstStyle>
          <a:p>
            <a:pPr>
              <a:defRPr/>
            </a:pPr>
            <a:fld id="{8154F80D-3E46-4D8E-BE3A-C80B9AD62EDA}" type="slidenum">
              <a:rPr lang="en-US" altLang="en-US"/>
              <a:pPr>
                <a:defRPr/>
              </a:pPr>
              <a:t>‹#›</a:t>
            </a:fld>
            <a:endParaRPr lang="en-US" altLang="en-US"/>
          </a:p>
        </p:txBody>
      </p:sp>
    </p:spTree>
    <p:extLst>
      <p:ext uri="{BB962C8B-B14F-4D97-AF65-F5344CB8AC3E}">
        <p14:creationId xmlns:p14="http://schemas.microsoft.com/office/powerpoint/2010/main" val="291782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hcda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A2AD00"/>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1F08A466-C652-44EA-9E60-813B47CE6698}"/>
              </a:ext>
            </a:extLst>
          </p:cNvPr>
          <p:cNvSpPr>
            <a:spLocks noGrp="1"/>
          </p:cNvSpPr>
          <p:nvPr>
            <p:ph type="sldNum" sz="quarter" idx="10"/>
          </p:nvPr>
        </p:nvSpPr>
        <p:spPr>
          <a:xfrm>
            <a:off x="325438" y="6146800"/>
            <a:ext cx="2133600" cy="365125"/>
          </a:xfrm>
        </p:spPr>
        <p:txBody>
          <a:bodyPr/>
          <a:lstStyle>
            <a:lvl1pPr>
              <a:defRPr/>
            </a:lvl1pPr>
          </a:lstStyle>
          <a:p>
            <a:pPr>
              <a:defRPr/>
            </a:pPr>
            <a:fld id="{7B8E56BA-833D-4922-9AC1-75D4935B3379}" type="slidenum">
              <a:rPr lang="en-US" altLang="en-US"/>
              <a:pPr>
                <a:defRPr/>
              </a:pPr>
              <a:t>‹#›</a:t>
            </a:fld>
            <a:endParaRPr lang="en-US" altLang="en-US"/>
          </a:p>
        </p:txBody>
      </p:sp>
    </p:spTree>
    <p:extLst>
      <p:ext uri="{BB962C8B-B14F-4D97-AF65-F5344CB8AC3E}">
        <p14:creationId xmlns:p14="http://schemas.microsoft.com/office/powerpoint/2010/main" val="185635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1CC708FB-7C5C-48D2-8ACA-9863E5A2C026}"/>
              </a:ext>
            </a:extLst>
          </p:cNvPr>
          <p:cNvSpPr>
            <a:spLocks noGrp="1"/>
          </p:cNvSpPr>
          <p:nvPr>
            <p:ph type="sldNum" sz="quarter" idx="10"/>
          </p:nvPr>
        </p:nvSpPr>
        <p:spPr>
          <a:xfrm>
            <a:off x="325438" y="6146800"/>
            <a:ext cx="2133600" cy="365125"/>
          </a:xfrm>
        </p:spPr>
        <p:txBody>
          <a:bodyPr/>
          <a:lstStyle>
            <a:lvl1pPr>
              <a:defRPr/>
            </a:lvl1pPr>
          </a:lstStyle>
          <a:p>
            <a:pPr>
              <a:defRPr/>
            </a:pPr>
            <a:fld id="{880CCC8C-28D9-4827-B3D5-583B145837D0}" type="slidenum">
              <a:rPr lang="en-US" altLang="en-US"/>
              <a:pPr>
                <a:defRPr/>
              </a:pPr>
              <a:t>‹#›</a:t>
            </a:fld>
            <a:endParaRPr lang="en-US" altLang="en-US"/>
          </a:p>
        </p:txBody>
      </p:sp>
    </p:spTree>
    <p:extLst>
      <p:ext uri="{BB962C8B-B14F-4D97-AF65-F5344CB8AC3E}">
        <p14:creationId xmlns:p14="http://schemas.microsoft.com/office/powerpoint/2010/main" val="2782382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2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585D2941-6289-4C4A-8579-C03F91170E0C}"/>
              </a:ext>
            </a:extLst>
          </p:cNvPr>
          <p:cNvSpPr>
            <a:spLocks noGrp="1"/>
          </p:cNvSpPr>
          <p:nvPr>
            <p:ph type="sldNum" sz="quarter" idx="10"/>
          </p:nvPr>
        </p:nvSpPr>
        <p:spPr>
          <a:xfrm>
            <a:off x="325438" y="6146800"/>
            <a:ext cx="2133600" cy="365125"/>
          </a:xfrm>
        </p:spPr>
        <p:txBody>
          <a:bodyPr/>
          <a:lstStyle>
            <a:lvl1pPr>
              <a:defRPr/>
            </a:lvl1pPr>
          </a:lstStyle>
          <a:p>
            <a:pPr>
              <a:defRPr/>
            </a:pPr>
            <a:fld id="{8DB979D7-9F1B-4813-B057-EB29CF23C46B}" type="slidenum">
              <a:rPr lang="en-US" altLang="en-US"/>
              <a:pPr>
                <a:defRPr/>
              </a:pPr>
              <a:t>‹#›</a:t>
            </a:fld>
            <a:endParaRPr lang="en-US" altLang="en-US"/>
          </a:p>
        </p:txBody>
      </p:sp>
    </p:spTree>
    <p:extLst>
      <p:ext uri="{BB962C8B-B14F-4D97-AF65-F5344CB8AC3E}">
        <p14:creationId xmlns:p14="http://schemas.microsoft.com/office/powerpoint/2010/main" val="695314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473AABC-6740-4CA0-831E-83CDB11247F8}"/>
              </a:ext>
            </a:extLst>
          </p:cNvPr>
          <p:cNvSpPr>
            <a:spLocks noGrp="1"/>
          </p:cNvSpPr>
          <p:nvPr>
            <p:ph type="sldNum" sz="quarter" idx="10"/>
          </p:nvPr>
        </p:nvSpPr>
        <p:spPr>
          <a:xfrm>
            <a:off x="325438" y="6146800"/>
            <a:ext cx="2133600" cy="365125"/>
          </a:xfrm>
        </p:spPr>
        <p:txBody>
          <a:bodyPr/>
          <a:lstStyle>
            <a:lvl1pPr>
              <a:defRPr/>
            </a:lvl1pPr>
          </a:lstStyle>
          <a:p>
            <a:pPr>
              <a:defRPr/>
            </a:pPr>
            <a:fld id="{7FBB6837-D98D-460C-9DB1-7356B3CFAF6F}" type="slidenum">
              <a:rPr lang="en-US" altLang="en-US"/>
              <a:pPr>
                <a:defRPr/>
              </a:pPr>
              <a:t>‹#›</a:t>
            </a:fld>
            <a:endParaRPr lang="en-US" altLang="en-US"/>
          </a:p>
        </p:txBody>
      </p:sp>
    </p:spTree>
    <p:extLst>
      <p:ext uri="{BB962C8B-B14F-4D97-AF65-F5344CB8AC3E}">
        <p14:creationId xmlns:p14="http://schemas.microsoft.com/office/powerpoint/2010/main" val="1015702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a:extLst>
              <a:ext uri="{FF2B5EF4-FFF2-40B4-BE49-F238E27FC236}">
                <a16:creationId xmlns:a16="http://schemas.microsoft.com/office/drawing/2014/main" id="{CD94225B-6BAF-4223-8FB6-E5D7D3C3B48E}"/>
              </a:ext>
            </a:extLst>
          </p:cNvPr>
          <p:cNvSpPr>
            <a:spLocks noGrp="1"/>
          </p:cNvSpPr>
          <p:nvPr>
            <p:ph type="sldNum" sz="quarter" idx="10"/>
          </p:nvPr>
        </p:nvSpPr>
        <p:spPr>
          <a:xfrm>
            <a:off x="325438" y="6146800"/>
            <a:ext cx="2133600" cy="365125"/>
          </a:xfrm>
        </p:spPr>
        <p:txBody>
          <a:bodyPr/>
          <a:lstStyle>
            <a:lvl1pPr>
              <a:defRPr/>
            </a:lvl1pPr>
          </a:lstStyle>
          <a:p>
            <a:pPr>
              <a:defRPr/>
            </a:pPr>
            <a:fld id="{30CD0506-E223-4476-88AF-E15FDB401436}" type="slidenum">
              <a:rPr lang="en-US" altLang="en-US"/>
              <a:pPr>
                <a:defRPr/>
              </a:pPr>
              <a:t>‹#›</a:t>
            </a:fld>
            <a:endParaRPr lang="en-US" altLang="en-US"/>
          </a:p>
        </p:txBody>
      </p:sp>
    </p:spTree>
    <p:extLst>
      <p:ext uri="{BB962C8B-B14F-4D97-AF65-F5344CB8AC3E}">
        <p14:creationId xmlns:p14="http://schemas.microsoft.com/office/powerpoint/2010/main" val="3896121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 ihcda 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56824C6-CE77-4C55-8081-4CA75E48A534}"/>
              </a:ext>
            </a:extLst>
          </p:cNvPr>
          <p:cNvSpPr>
            <a:spLocks noGrp="1"/>
          </p:cNvSpPr>
          <p:nvPr>
            <p:ph type="sldNum" sz="quarter" idx="10"/>
          </p:nvPr>
        </p:nvSpPr>
        <p:spPr>
          <a:xfrm>
            <a:off x="325438" y="6146800"/>
            <a:ext cx="2133600" cy="365125"/>
          </a:xfrm>
        </p:spPr>
        <p:txBody>
          <a:bodyPr/>
          <a:lstStyle>
            <a:lvl1pPr>
              <a:defRPr/>
            </a:lvl1pPr>
          </a:lstStyle>
          <a:p>
            <a:pPr>
              <a:defRPr/>
            </a:pPr>
            <a:fld id="{08A5CD57-4E9A-49BD-8626-9429E036F806}" type="slidenum">
              <a:rPr lang="en-US" altLang="en-US"/>
              <a:pPr>
                <a:defRPr/>
              </a:pPr>
              <a:t>‹#›</a:t>
            </a:fld>
            <a:endParaRPr lang="en-US" altLang="en-US"/>
          </a:p>
        </p:txBody>
      </p:sp>
    </p:spTree>
    <p:extLst>
      <p:ext uri="{BB962C8B-B14F-4D97-AF65-F5344CB8AC3E}">
        <p14:creationId xmlns:p14="http://schemas.microsoft.com/office/powerpoint/2010/main" val="3967117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2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0F3BF665-39C3-4312-8839-F52D42DADE34}"/>
              </a:ext>
            </a:extLst>
          </p:cNvPr>
          <p:cNvSpPr>
            <a:spLocks noGrp="1"/>
          </p:cNvSpPr>
          <p:nvPr>
            <p:ph type="sldNum" sz="quarter" idx="10"/>
          </p:nvPr>
        </p:nvSpPr>
        <p:spPr>
          <a:xfrm>
            <a:off x="325438" y="6146800"/>
            <a:ext cx="2133600" cy="365125"/>
          </a:xfrm>
        </p:spPr>
        <p:txBody>
          <a:bodyPr/>
          <a:lstStyle>
            <a:lvl1pPr>
              <a:defRPr/>
            </a:lvl1pPr>
          </a:lstStyle>
          <a:p>
            <a:pPr>
              <a:defRPr/>
            </a:pPr>
            <a:fld id="{DBCF3E8D-7D8E-4E4D-B303-EA035C7F0EAB}" type="slidenum">
              <a:rPr lang="en-US" altLang="en-US"/>
              <a:pPr>
                <a:defRPr/>
              </a:pPr>
              <a:t>‹#›</a:t>
            </a:fld>
            <a:endParaRPr lang="en-US" altLang="en-US"/>
          </a:p>
        </p:txBody>
      </p:sp>
    </p:spTree>
    <p:extLst>
      <p:ext uri="{BB962C8B-B14F-4D97-AF65-F5344CB8AC3E}">
        <p14:creationId xmlns:p14="http://schemas.microsoft.com/office/powerpoint/2010/main" val="4271478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a:extLst>
              <a:ext uri="{FF2B5EF4-FFF2-40B4-BE49-F238E27FC236}">
                <a16:creationId xmlns:a16="http://schemas.microsoft.com/office/drawing/2014/main" id="{109F3615-2B39-451B-93AC-4981968E0DB1}"/>
              </a:ext>
            </a:extLst>
          </p:cNvPr>
          <p:cNvSpPr>
            <a:spLocks noGrp="1"/>
          </p:cNvSpPr>
          <p:nvPr>
            <p:ph type="sldNum" sz="quarter" idx="10"/>
          </p:nvPr>
        </p:nvSpPr>
        <p:spPr>
          <a:xfrm>
            <a:off x="325438" y="6146800"/>
            <a:ext cx="2133600" cy="365125"/>
          </a:xfrm>
        </p:spPr>
        <p:txBody>
          <a:bodyPr/>
          <a:lstStyle>
            <a:lvl1pPr>
              <a:defRPr/>
            </a:lvl1pPr>
          </a:lstStyle>
          <a:p>
            <a:pPr>
              <a:defRPr/>
            </a:pPr>
            <a:fld id="{56BB251B-6B7C-48D7-8EE2-53C8AC44F076}" type="slidenum">
              <a:rPr lang="en-US" altLang="en-US"/>
              <a:pPr>
                <a:defRPr/>
              </a:pPr>
              <a:t>‹#›</a:t>
            </a:fld>
            <a:endParaRPr lang="en-US" altLang="en-US"/>
          </a:p>
        </p:txBody>
      </p:sp>
    </p:spTree>
    <p:extLst>
      <p:ext uri="{BB962C8B-B14F-4D97-AF65-F5344CB8AC3E}">
        <p14:creationId xmlns:p14="http://schemas.microsoft.com/office/powerpoint/2010/main" val="379506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6"/>
            <a:ext cx="7772400" cy="1139841"/>
          </a:xfrm>
        </p:spPr>
        <p:txBody>
          <a:bodyPr/>
          <a:lstStyle>
            <a:lvl1pPr>
              <a:defRPr cap="all">
                <a:solidFill>
                  <a:srgbClr val="A2AD00"/>
                </a:solidFill>
                <a:latin typeface="Arial Bold"/>
                <a:cs typeface="Arial Bold"/>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1906AA94-A34E-46C6-9874-615779F79664}"/>
              </a:ext>
            </a:extLst>
          </p:cNvPr>
          <p:cNvSpPr>
            <a:spLocks noGrp="1"/>
          </p:cNvSpPr>
          <p:nvPr>
            <p:ph type="sldNum" sz="quarter" idx="10"/>
          </p:nvPr>
        </p:nvSpPr>
        <p:spPr/>
        <p:txBody>
          <a:bodyPr/>
          <a:lstStyle>
            <a:lvl1pPr>
              <a:defRPr/>
            </a:lvl1pPr>
          </a:lstStyle>
          <a:p>
            <a:pPr>
              <a:defRPr/>
            </a:pPr>
            <a:fld id="{CD022F62-913C-4AC4-B756-A4BE0EA4D607}" type="slidenum">
              <a:rPr lang="en-US" altLang="en-US"/>
              <a:pPr>
                <a:defRPr/>
              </a:pPr>
              <a:t>‹#›</a:t>
            </a:fld>
            <a:endParaRPr lang="en-US" altLang="en-US"/>
          </a:p>
        </p:txBody>
      </p:sp>
    </p:spTree>
    <p:extLst>
      <p:ext uri="{BB962C8B-B14F-4D97-AF65-F5344CB8AC3E}">
        <p14:creationId xmlns:p14="http://schemas.microsoft.com/office/powerpoint/2010/main" val="313105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D4699436-581C-40DF-A883-8DB069BAF1DC}"/>
              </a:ext>
            </a:extLst>
          </p:cNvPr>
          <p:cNvSpPr>
            <a:spLocks noGrp="1"/>
          </p:cNvSpPr>
          <p:nvPr>
            <p:ph type="sldNum" sz="quarter" idx="10"/>
          </p:nvPr>
        </p:nvSpPr>
        <p:spPr/>
        <p:txBody>
          <a:bodyPr/>
          <a:lstStyle>
            <a:lvl1pPr>
              <a:defRPr/>
            </a:lvl1pPr>
          </a:lstStyle>
          <a:p>
            <a:pPr>
              <a:defRPr/>
            </a:pPr>
            <a:fld id="{318910B0-9467-4A98-98B4-835D8384FBCF}" type="slidenum">
              <a:rPr lang="en-US" altLang="en-US"/>
              <a:pPr>
                <a:defRPr/>
              </a:pPr>
              <a:t>‹#›</a:t>
            </a:fld>
            <a:endParaRPr lang="en-US" altLang="en-US"/>
          </a:p>
        </p:txBody>
      </p:sp>
    </p:spTree>
    <p:extLst>
      <p:ext uri="{BB962C8B-B14F-4D97-AF65-F5344CB8AC3E}">
        <p14:creationId xmlns:p14="http://schemas.microsoft.com/office/powerpoint/2010/main" val="405142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4F3989C9-3AAA-4355-9380-4000E0813AF8}"/>
              </a:ext>
            </a:extLst>
          </p:cNvPr>
          <p:cNvSpPr>
            <a:spLocks noGrp="1"/>
          </p:cNvSpPr>
          <p:nvPr>
            <p:ph type="sldNum" sz="quarter" idx="10"/>
          </p:nvPr>
        </p:nvSpPr>
        <p:spPr/>
        <p:txBody>
          <a:bodyPr/>
          <a:lstStyle>
            <a:lvl1pPr>
              <a:defRPr/>
            </a:lvl1pPr>
          </a:lstStyle>
          <a:p>
            <a:pPr>
              <a:defRPr/>
            </a:pPr>
            <a:fld id="{8C68D301-F55D-46F9-AA96-46E6D6A25132}" type="slidenum">
              <a:rPr lang="en-US" altLang="en-US"/>
              <a:pPr>
                <a:defRPr/>
              </a:pPr>
              <a:t>‹#›</a:t>
            </a:fld>
            <a:endParaRPr lang="en-US" altLang="en-US"/>
          </a:p>
        </p:txBody>
      </p:sp>
    </p:spTree>
    <p:extLst>
      <p:ext uri="{BB962C8B-B14F-4D97-AF65-F5344CB8AC3E}">
        <p14:creationId xmlns:p14="http://schemas.microsoft.com/office/powerpoint/2010/main" val="272229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D9971BF-4685-4CA2-9730-BB5D70E4A106}"/>
              </a:ext>
            </a:extLst>
          </p:cNvPr>
          <p:cNvSpPr>
            <a:spLocks noGrp="1"/>
          </p:cNvSpPr>
          <p:nvPr>
            <p:ph type="sldNum" sz="quarter" idx="10"/>
          </p:nvPr>
        </p:nvSpPr>
        <p:spPr/>
        <p:txBody>
          <a:bodyPr/>
          <a:lstStyle>
            <a:lvl1pPr>
              <a:defRPr/>
            </a:lvl1pPr>
          </a:lstStyle>
          <a:p>
            <a:pPr>
              <a:defRPr/>
            </a:pPr>
            <a:fld id="{9EEB046F-6F4E-4D8B-9F30-D8EE27B8D9DD}" type="slidenum">
              <a:rPr lang="en-US" altLang="en-US"/>
              <a:pPr>
                <a:defRPr/>
              </a:pPr>
              <a:t>‹#›</a:t>
            </a:fld>
            <a:endParaRPr lang="en-US" altLang="en-US"/>
          </a:p>
        </p:txBody>
      </p:sp>
    </p:spTree>
    <p:extLst>
      <p:ext uri="{BB962C8B-B14F-4D97-AF65-F5344CB8AC3E}">
        <p14:creationId xmlns:p14="http://schemas.microsoft.com/office/powerpoint/2010/main" val="960293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a:extLst>
              <a:ext uri="{FF2B5EF4-FFF2-40B4-BE49-F238E27FC236}">
                <a16:creationId xmlns:a16="http://schemas.microsoft.com/office/drawing/2014/main" id="{F6EBC960-23E7-4E33-9580-A60228453462}"/>
              </a:ext>
            </a:extLst>
          </p:cNvPr>
          <p:cNvSpPr>
            <a:spLocks noGrp="1"/>
          </p:cNvSpPr>
          <p:nvPr>
            <p:ph type="sldNum" sz="quarter" idx="10"/>
          </p:nvPr>
        </p:nvSpPr>
        <p:spPr/>
        <p:txBody>
          <a:bodyPr/>
          <a:lstStyle>
            <a:lvl1pPr>
              <a:defRPr/>
            </a:lvl1pPr>
          </a:lstStyle>
          <a:p>
            <a:pPr>
              <a:defRPr/>
            </a:pPr>
            <a:fld id="{49A098A8-8117-4802-B047-6C4429A25961}" type="slidenum">
              <a:rPr lang="en-US" altLang="en-US"/>
              <a:pPr>
                <a:defRPr/>
              </a:pPr>
              <a:t>‹#›</a:t>
            </a:fld>
            <a:endParaRPr lang="en-US" altLang="en-US"/>
          </a:p>
        </p:txBody>
      </p:sp>
    </p:spTree>
    <p:extLst>
      <p:ext uri="{BB962C8B-B14F-4D97-AF65-F5344CB8AC3E}">
        <p14:creationId xmlns:p14="http://schemas.microsoft.com/office/powerpoint/2010/main" val="422500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CA458A4-D49A-4EC7-B4DC-1CBD58BD224B}"/>
              </a:ext>
            </a:extLst>
          </p:cNvPr>
          <p:cNvSpPr>
            <a:spLocks noGrp="1"/>
          </p:cNvSpPr>
          <p:nvPr>
            <p:ph type="sldNum" sz="quarter" idx="10"/>
          </p:nvPr>
        </p:nvSpPr>
        <p:spPr/>
        <p:txBody>
          <a:bodyPr/>
          <a:lstStyle>
            <a:lvl1pPr>
              <a:defRPr/>
            </a:lvl1pPr>
          </a:lstStyle>
          <a:p>
            <a:pPr>
              <a:defRPr/>
            </a:pPr>
            <a:fld id="{42E60A7B-1447-409A-828D-43FCAFFA961F}" type="slidenum">
              <a:rPr lang="en-US" altLang="en-US"/>
              <a:pPr>
                <a:defRPr/>
              </a:pPr>
              <a:t>‹#›</a:t>
            </a:fld>
            <a:endParaRPr lang="en-US" altLang="en-US"/>
          </a:p>
        </p:txBody>
      </p:sp>
    </p:spTree>
    <p:extLst>
      <p:ext uri="{BB962C8B-B14F-4D97-AF65-F5344CB8AC3E}">
        <p14:creationId xmlns:p14="http://schemas.microsoft.com/office/powerpoint/2010/main" val="2735093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D3700C49-D871-4D87-AF58-971A4AE76684}"/>
              </a:ext>
            </a:extLst>
          </p:cNvPr>
          <p:cNvSpPr>
            <a:spLocks noGrp="1"/>
          </p:cNvSpPr>
          <p:nvPr>
            <p:ph type="sldNum" sz="quarter" idx="10"/>
          </p:nvPr>
        </p:nvSpPr>
        <p:spPr/>
        <p:txBody>
          <a:bodyPr/>
          <a:lstStyle>
            <a:lvl1pPr>
              <a:defRPr/>
            </a:lvl1pPr>
          </a:lstStyle>
          <a:p>
            <a:pPr>
              <a:defRPr/>
            </a:pPr>
            <a:fld id="{B1D8BAAB-231E-4DC0-807F-D50628638498}" type="slidenum">
              <a:rPr lang="en-US" altLang="en-US"/>
              <a:pPr>
                <a:defRPr/>
              </a:pPr>
              <a:t>‹#›</a:t>
            </a:fld>
            <a:endParaRPr lang="en-US" altLang="en-US"/>
          </a:p>
        </p:txBody>
      </p:sp>
    </p:spTree>
    <p:extLst>
      <p:ext uri="{BB962C8B-B14F-4D97-AF65-F5344CB8AC3E}">
        <p14:creationId xmlns:p14="http://schemas.microsoft.com/office/powerpoint/2010/main" val="286623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a:extLst>
              <a:ext uri="{FF2B5EF4-FFF2-40B4-BE49-F238E27FC236}">
                <a16:creationId xmlns:a16="http://schemas.microsoft.com/office/drawing/2014/main" id="{EFA458CB-EA6C-479F-BC8D-BAB41F7134BE}"/>
              </a:ext>
            </a:extLst>
          </p:cNvPr>
          <p:cNvSpPr>
            <a:spLocks noGrp="1"/>
          </p:cNvSpPr>
          <p:nvPr>
            <p:ph type="sldNum" sz="quarter" idx="10"/>
          </p:nvPr>
        </p:nvSpPr>
        <p:spPr/>
        <p:txBody>
          <a:bodyPr/>
          <a:lstStyle>
            <a:lvl1pPr>
              <a:defRPr/>
            </a:lvl1pPr>
          </a:lstStyle>
          <a:p>
            <a:pPr>
              <a:defRPr/>
            </a:pPr>
            <a:fld id="{FB18DA63-4011-4A95-BB82-7978FB006F86}" type="slidenum">
              <a:rPr lang="en-US" altLang="en-US"/>
              <a:pPr>
                <a:defRPr/>
              </a:pPr>
              <a:t>‹#›</a:t>
            </a:fld>
            <a:endParaRPr lang="en-US" altLang="en-US"/>
          </a:p>
        </p:txBody>
      </p:sp>
    </p:spTree>
    <p:extLst>
      <p:ext uri="{BB962C8B-B14F-4D97-AF65-F5344CB8AC3E}">
        <p14:creationId xmlns:p14="http://schemas.microsoft.com/office/powerpoint/2010/main" val="37432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6A5AD8-3AAB-47FB-8370-8936CD26A4F7}"/>
              </a:ext>
            </a:extLst>
          </p:cNvPr>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1027" name="Text Placeholder 2">
            <a:extLst>
              <a:ext uri="{FF2B5EF4-FFF2-40B4-BE49-F238E27FC236}">
                <a16:creationId xmlns:a16="http://schemas.microsoft.com/office/drawing/2014/main" id="{2BE57D94-6317-4BEC-8EE1-C1CB7D254A64}"/>
              </a:ext>
            </a:extLst>
          </p:cNvPr>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AB647615-A2E1-458F-AAA2-BEA241AF1F0A}"/>
              </a:ext>
            </a:extLst>
          </p:cNvPr>
          <p:cNvSpPr>
            <a:spLocks noGrp="1"/>
          </p:cNvSpPr>
          <p:nvPr>
            <p:ph type="sldNum" sz="quarter" idx="4"/>
          </p:nvPr>
        </p:nvSpPr>
        <p:spPr>
          <a:xfrm>
            <a:off x="325438" y="61468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75E286F8-C46F-4AB3-BB7C-428BDAFBBD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38"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1B9C6B9-39A3-477D-9952-B66CA3CFDCC7}"/>
              </a:ext>
            </a:extLst>
          </p:cNvPr>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2051" name="Text Placeholder 2">
            <a:extLst>
              <a:ext uri="{FF2B5EF4-FFF2-40B4-BE49-F238E27FC236}">
                <a16:creationId xmlns:a16="http://schemas.microsoft.com/office/drawing/2014/main" id="{9106E597-8C1A-4F7C-B3F1-D5BC99E10895}"/>
              </a:ext>
            </a:extLst>
          </p:cNvPr>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0EED2BE2-680C-40C4-93D0-D36AE4C91180}"/>
              </a:ext>
            </a:extLst>
          </p:cNvPr>
          <p:cNvSpPr>
            <a:spLocks noGrp="1"/>
          </p:cNvSpPr>
          <p:nvPr>
            <p:ph type="sldNum" sz="quarter" idx="4"/>
          </p:nvPr>
        </p:nvSpPr>
        <p:spPr>
          <a:xfrm>
            <a:off x="325438" y="62611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510AEC28-580A-40B5-B128-17926961FA4A}" type="slidenum">
              <a:rPr lang="en-US" altLang="en-US"/>
              <a:pPr>
                <a:defRPr/>
              </a:pPr>
              <a:t>‹#›</a:t>
            </a:fld>
            <a:endParaRPr lang="en-US" altLang="en-US"/>
          </a:p>
        </p:txBody>
      </p:sp>
      <p:pic>
        <p:nvPicPr>
          <p:cNvPr id="2053" name="Picture 4" descr="IHCDA-Logo-RGB.jpg">
            <a:extLst>
              <a:ext uri="{FF2B5EF4-FFF2-40B4-BE49-F238E27FC236}">
                <a16:creationId xmlns:a16="http://schemas.microsoft.com/office/drawing/2014/main" id="{8E27AB95-1186-4C28-8F22-3C4FC709137B}"/>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675438" y="6021388"/>
            <a:ext cx="20526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39" r:id="rId1"/>
    <p:sldLayoutId id="2147484840" r:id="rId2"/>
    <p:sldLayoutId id="2147484841" r:id="rId3"/>
    <p:sldLayoutId id="2147484842" r:id="rId4"/>
    <p:sldLayoutId id="2147484843" r:id="rId5"/>
    <p:sldLayoutId id="2147484844" r:id="rId6"/>
    <p:sldLayoutId id="2147484845" r:id="rId7"/>
    <p:sldLayoutId id="2147484846" r:id="rId8"/>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nsmith@ihcda.in.gov" TargetMode="External"/><Relationship Id="rId2" Type="http://schemas.openxmlformats.org/officeDocument/2006/relationships/hyperlink" Target="mailto:cfarzetta@ihcda.in.gov" TargetMode="External"/><Relationship Id="rId1" Type="http://schemas.openxmlformats.org/officeDocument/2006/relationships/slideLayout" Target="../slideLayouts/slideLayout2.xml"/><Relationship Id="rId4" Type="http://schemas.openxmlformats.org/officeDocument/2006/relationships/hyperlink" Target="mailto:akline1@ihcda.in.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LDitchley@ihcda.IN.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sspergel@ihcda.in.gov"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581296" y="1364704"/>
            <a:ext cx="7772400" cy="1448163"/>
          </a:xfrm>
        </p:spPr>
        <p:txBody>
          <a:bodyPr/>
          <a:lstStyle/>
          <a:p>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IHCDA HOME Homebuyer Program </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Managing a HOME Homebuyer Project</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Session 3</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
        <p:nvSpPr>
          <p:cNvPr id="2" name="TextBox 1">
            <a:extLst>
              <a:ext uri="{FF2B5EF4-FFF2-40B4-BE49-F238E27FC236}">
                <a16:creationId xmlns:a16="http://schemas.microsoft.com/office/drawing/2014/main" id="{50D6D73D-4200-AC2D-ADA6-F86C2594B1C1}"/>
              </a:ext>
            </a:extLst>
          </p:cNvPr>
          <p:cNvSpPr txBox="1"/>
          <p:nvPr/>
        </p:nvSpPr>
        <p:spPr bwMode="auto">
          <a:xfrm>
            <a:off x="581296" y="3176921"/>
            <a:ext cx="72139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600" b="1" dirty="0">
                <a:solidFill>
                  <a:schemeClr val="bg1"/>
                </a:solidFill>
                <a:ea typeface="Calibri" pitchFamily="34" charset="0"/>
                <a:cs typeface="Arial" charset="0"/>
              </a:rPr>
              <a:t>Samantha Spergel</a:t>
            </a:r>
          </a:p>
          <a:p>
            <a:r>
              <a:rPr lang="en-US" sz="1600" dirty="0">
                <a:solidFill>
                  <a:schemeClr val="bg1"/>
                </a:solidFill>
                <a:ea typeface="Calibri" pitchFamily="34" charset="0"/>
                <a:cs typeface="Arial" charset="0"/>
              </a:rPr>
              <a:t>Director of Real Estate Strategic Initiatives and Engagement</a:t>
            </a:r>
          </a:p>
          <a:p>
            <a:r>
              <a:rPr lang="en-US" sz="1600" dirty="0">
                <a:solidFill>
                  <a:schemeClr val="bg1"/>
                </a:solidFill>
                <a:ea typeface="Calibri" pitchFamily="34" charset="0"/>
                <a:cs typeface="Arial" charset="0"/>
              </a:rPr>
              <a:t>Indiana Housing &amp; Community Development Authority</a:t>
            </a:r>
          </a:p>
        </p:txBody>
      </p:sp>
    </p:spTree>
    <p:extLst>
      <p:ext uri="{BB962C8B-B14F-4D97-AF65-F5344CB8AC3E}">
        <p14:creationId xmlns:p14="http://schemas.microsoft.com/office/powerpoint/2010/main" val="387573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Other Exhibits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74146" y="1219643"/>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Will generally use Recapture documents</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Recapture Agreement – Should be signed by homebuyer and developer at or before sale of property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Outlines requirements for the Recapture Subsidy, POA, Net Proceeds and Subordination </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Lien and Restrictive Covenant – signed by homebuyer and notarized. This is recorded with County. Recorded version must be submitted to IHCDA within 30 days of closing.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HOME Homebuyer Principal Residence Certification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Signed by Homebuyer every year as a statement that the unit is still their principal residence (more on this later!)</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91989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852320" y="2029096"/>
            <a:ext cx="6252170" cy="1602644"/>
          </a:xfrm>
        </p:spPr>
        <p:txBody>
          <a:bodyPr/>
          <a:lstStyle/>
          <a:p>
            <a:r>
              <a:rPr lang="en-US" altLang="en-US" sz="3600" cap="none" dirty="0">
                <a:latin typeface="Arial Bold" panose="020B0704020202020204" pitchFamily="34" charset="0"/>
                <a:ea typeface="ＭＳ Ｐゴシック" panose="020B0600070205080204" pitchFamily="34" charset="-128"/>
                <a:cs typeface="Arial Bold" panose="020B0704020202020204" pitchFamily="34" charset="0"/>
              </a:rPr>
              <a:t>IHCDA Compliance</a:t>
            </a: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Tree>
    <p:extLst>
      <p:ext uri="{BB962C8B-B14F-4D97-AF65-F5344CB8AC3E}">
        <p14:creationId xmlns:p14="http://schemas.microsoft.com/office/powerpoint/2010/main" val="397227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Division of Compliance</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83979" y="1317965"/>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400" b="1" u="sng"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grantees </a:t>
            </a: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are now required to meet with IHCDA Division of Compliance staff upon Contract Execution. </a:t>
            </a: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Compliance will review with grantees:</a:t>
            </a:r>
          </a:p>
          <a:p>
            <a:pPr lvl="1">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Client Eligibility</a:t>
            </a:r>
          </a:p>
          <a:p>
            <a:pPr lvl="1">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Financial Review</a:t>
            </a:r>
          </a:p>
          <a:p>
            <a:pPr lvl="1">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Procurement Standards</a:t>
            </a:r>
          </a:p>
          <a:p>
            <a:pPr lvl="1">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Davis Bacon</a:t>
            </a:r>
          </a:p>
          <a:p>
            <a:pPr lvl="1">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Fair Housing and Equal Opportunity</a:t>
            </a:r>
          </a:p>
          <a:p>
            <a:pPr lvl="1">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URA</a:t>
            </a:r>
          </a:p>
          <a:p>
            <a:pPr lvl="1">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Award Conditions</a:t>
            </a: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11634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Division of Compliance</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83979" y="1317965"/>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you have questions regarding cross-sectional regulations, please contact:</a:t>
            </a:r>
          </a:p>
          <a:p>
            <a:pPr>
              <a:defRPr/>
            </a:pPr>
            <a:endParaRPr lang="en-US" altLang="en-US" sz="2400" b="1" u="sng"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r>
              <a:rPr lang="en-US" sz="2400" dirty="0">
                <a:solidFill>
                  <a:srgbClr val="003359"/>
                </a:solidFill>
                <a:latin typeface="Arial" panose="020B0604020202020204" pitchFamily="34" charset="0"/>
                <a:cs typeface="Arial" panose="020B0604020202020204" pitchFamily="34" charset="0"/>
              </a:rPr>
              <a:t>Carol Farzetta, Director of Real Estate Compliance- </a:t>
            </a:r>
            <a:r>
              <a:rPr lang="en-US" sz="2400" dirty="0">
                <a:solidFill>
                  <a:srgbClr val="003359"/>
                </a:solidFill>
                <a:latin typeface="Arial" panose="020B0604020202020204" pitchFamily="34" charset="0"/>
                <a:cs typeface="Arial" panose="020B0604020202020204" pitchFamily="34" charset="0"/>
                <a:hlinkClick r:id="rId2"/>
              </a:rPr>
              <a:t>cfarzetta@ihcda.in.gov</a:t>
            </a:r>
            <a:r>
              <a:rPr lang="en-US" sz="2400" dirty="0">
                <a:solidFill>
                  <a:srgbClr val="003359"/>
                </a:solidFill>
                <a:latin typeface="Arial" panose="020B0604020202020204" pitchFamily="34" charset="0"/>
                <a:cs typeface="Arial" panose="020B0604020202020204" pitchFamily="34" charset="0"/>
              </a:rPr>
              <a:t> </a:t>
            </a:r>
          </a:p>
          <a:p>
            <a:endParaRPr lang="en-US" sz="2400" dirty="0">
              <a:solidFill>
                <a:srgbClr val="003359"/>
              </a:solidFill>
              <a:latin typeface="Arial" panose="020B0604020202020204" pitchFamily="34" charset="0"/>
              <a:cs typeface="Arial" panose="020B0604020202020204" pitchFamily="34" charset="0"/>
            </a:endParaRPr>
          </a:p>
          <a:p>
            <a:r>
              <a:rPr lang="en-US" sz="2400" dirty="0">
                <a:solidFill>
                  <a:srgbClr val="003359"/>
                </a:solidFill>
                <a:latin typeface="Arial" panose="020B0604020202020204" pitchFamily="34" charset="0"/>
                <a:cs typeface="Arial" panose="020B0604020202020204" pitchFamily="34" charset="0"/>
              </a:rPr>
              <a:t>Anita Smith, Senior Compliance Auditor - </a:t>
            </a:r>
            <a:r>
              <a:rPr lang="en-US" sz="2400" dirty="0">
                <a:solidFill>
                  <a:srgbClr val="00335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ansmith@ihcda.in.gov</a:t>
            </a:r>
            <a:r>
              <a:rPr lang="en-US" sz="2400" dirty="0">
                <a:solidFill>
                  <a:srgbClr val="003359"/>
                </a:solidFill>
                <a:latin typeface="Arial" panose="020B0604020202020204" pitchFamily="34" charset="0"/>
                <a:cs typeface="Arial" panose="020B0604020202020204" pitchFamily="34" charset="0"/>
              </a:rPr>
              <a:t>  </a:t>
            </a:r>
          </a:p>
          <a:p>
            <a:endParaRPr lang="en-US" sz="2400" dirty="0">
              <a:solidFill>
                <a:srgbClr val="003359"/>
              </a:solidFill>
              <a:latin typeface="Arial" panose="020B0604020202020204" pitchFamily="34" charset="0"/>
              <a:cs typeface="Arial" panose="020B0604020202020204" pitchFamily="34" charset="0"/>
            </a:endParaRPr>
          </a:p>
          <a:p>
            <a:r>
              <a:rPr lang="en-US" sz="2400" dirty="0">
                <a:solidFill>
                  <a:srgbClr val="003359"/>
                </a:solidFill>
                <a:latin typeface="Arial" panose="020B0604020202020204" pitchFamily="34" charset="0"/>
                <a:cs typeface="Arial" panose="020B0604020202020204" pitchFamily="34" charset="0"/>
              </a:rPr>
              <a:t>Amanda Kline, HCV &amp; HOME Compliance Auditor- </a:t>
            </a:r>
            <a:r>
              <a:rPr lang="en-US" sz="2400" dirty="0">
                <a:solidFill>
                  <a:srgbClr val="00335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akline1@ihcda.in.gov</a:t>
            </a:r>
            <a:endParaRPr lang="en-US" sz="2400" dirty="0">
              <a:solidFill>
                <a:srgbClr val="003359"/>
              </a:solidFill>
              <a:latin typeface="Arial" panose="020B0604020202020204" pitchFamily="34" charset="0"/>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848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852320" y="2029096"/>
            <a:ext cx="6252170" cy="1602644"/>
          </a:xfrm>
        </p:spPr>
        <p:txBody>
          <a:bodyPr/>
          <a:lstStyle/>
          <a:p>
            <a:r>
              <a:rPr lang="en-US" altLang="en-US" sz="3600" cap="none" dirty="0">
                <a:latin typeface="Arial Bold" panose="020B0704020202020204" pitchFamily="34" charset="0"/>
                <a:ea typeface="ＭＳ Ｐゴシック" panose="020B0600070205080204" pitchFamily="34" charset="-128"/>
                <a:cs typeface="Arial Bold" panose="020B0704020202020204" pitchFamily="34" charset="0"/>
              </a:rPr>
              <a:t>Inspection Policy </a:t>
            </a: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Tree>
    <p:extLst>
      <p:ext uri="{BB962C8B-B14F-4D97-AF65-F5344CB8AC3E}">
        <p14:creationId xmlns:p14="http://schemas.microsoft.com/office/powerpoint/2010/main" val="3961188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Inspections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274423"/>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homebuyer units are required to be inspected three times. Grantees must submit a preliminary construction schedule to Dave Pugh prior to scheduling the first inspection.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inspections should be coordinated through Dave Pugh – he will work with all grantees and IHCDA’s third-party inspector, Van Marter to schedule inspections. </a:t>
            </a: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71863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Inspections – New Construction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274423"/>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New Construction:</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first inspection will occur after excavation of foots and footing concrete is poured. </a:t>
            </a:r>
          </a:p>
          <a:p>
            <a:pPr lvl="2">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This can be done by local third-party inspector IF they meet inspector requirements. Must be approved by IHCDA prior to inspection. </a:t>
            </a:r>
          </a:p>
          <a:p>
            <a:pPr lvl="2">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Footer Inspection Certification Form </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second inspection must occur anytime before the completion of the wall insulation and hanging of drywall</a:t>
            </a:r>
          </a:p>
          <a:p>
            <a:pPr lvl="2">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Framing Inspection Certification Form</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last inspection must occur when 100% of the construction has been completed, including landscaping and site work and prior to move in</a:t>
            </a:r>
          </a:p>
          <a:p>
            <a:pPr lvl="2">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Can allow for final inspection prior to landscaping on a case-by-case basis </a:t>
            </a:r>
          </a:p>
          <a:p>
            <a:pPr lvl="2">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Final Inspection Certification Form</a:t>
            </a: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7265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Inspections – Rehabilitation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274423"/>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Rehabilitation:</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Either prior to, or after the submission of the application, the applicant must coordinate with Dave Pugh to schedule an inspection to confirm the cost estimates and scope of work of the proposed project. </a:t>
            </a:r>
          </a:p>
          <a:p>
            <a:pPr lvl="2">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This must be done prior to Board approval. </a:t>
            </a:r>
          </a:p>
          <a:p>
            <a:pPr lvl="2">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This inspection may warrant changes in the pro-forma. </a:t>
            </a:r>
          </a:p>
          <a:p>
            <a:pPr lvl="2">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This inspection MUST be done by IHCDA or Van Marter per HUD regulations. </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second inspection must be done when 50% of the work has been completed on the unit. </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final inspection must occur when the construction of a unit is completed. </a:t>
            </a:r>
          </a:p>
          <a:p>
            <a:pPr lvl="2">
              <a:defRPr/>
            </a:pPr>
            <a:r>
              <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Final Inspection Certification Form </a:t>
            </a: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91538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Inspections – Rehabilitation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461236"/>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For all rehabilitation units using HOME funds, each major system must have a remaining useful life of at least five years or longer.</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Pending year of unit, lead inspection may be required. Also consider asbestos testing on the unit.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980935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Final Inspections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274423"/>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final inspections on any unit preparing for closing must be completed prior to submitting the pre-closing documentation.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Final inspection will also include a review of the Universal Design Features, Green Building Techniques and Design Features as stated in application for funding.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unit MUST pass final inspection before moving forward on any closing activities; all final inspections must be approved by Dave Pugh.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following documents may also be required to be submitted:</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Lead Form</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Certified HERS rating inspection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2010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3CF81B-8A69-A3D7-1043-9A947470202A}"/>
              </a:ext>
            </a:extLst>
          </p:cNvPr>
          <p:cNvSpPr txBox="1"/>
          <p:nvPr/>
        </p:nvSpPr>
        <p:spPr>
          <a:xfrm>
            <a:off x="388883" y="391259"/>
            <a:ext cx="8366234" cy="646331"/>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IHCDA’s Mission and Vision</a:t>
            </a:r>
            <a:endParaRPr lang="en-US" sz="3500" b="1" dirty="0">
              <a:solidFill>
                <a:srgbClr val="9DA941"/>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50095BD-108F-A881-1271-7306DC435DAA}"/>
              </a:ext>
            </a:extLst>
          </p:cNvPr>
          <p:cNvSpPr txBox="1">
            <a:spLocks/>
          </p:cNvSpPr>
          <p:nvPr/>
        </p:nvSpPr>
        <p:spPr>
          <a:xfrm>
            <a:off x="322350" y="1483023"/>
            <a:ext cx="5047812" cy="40187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2400" b="1"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Our Mission</a:t>
            </a:r>
          </a:p>
          <a:p>
            <a:pPr marL="0" indent="0">
              <a:buNone/>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To provide housing opportunities, promote self-sufficiency, and strengthen communities.</a:t>
            </a:r>
          </a:p>
          <a:p>
            <a:pPr marL="0" indent="0">
              <a:buNone/>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r>
              <a:rPr lang="en-US" altLang="en-US" sz="2400" b="1"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Our Vision</a:t>
            </a:r>
          </a:p>
          <a:p>
            <a:pPr marL="0" indent="0">
              <a:buNone/>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An Indiana with a sustainable quality of life for all Hoosiers in the community of their choice.</a:t>
            </a:r>
          </a:p>
          <a:p>
            <a:pPr marL="0" indent="0">
              <a:buNone/>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6" name="Picture 5">
            <a:extLst>
              <a:ext uri="{FF2B5EF4-FFF2-40B4-BE49-F238E27FC236}">
                <a16:creationId xmlns:a16="http://schemas.microsoft.com/office/drawing/2014/main" id="{85CC449F-DB3E-8D4A-1B69-9748E47F9A72}"/>
              </a:ext>
            </a:extLst>
          </p:cNvPr>
          <p:cNvPicPr>
            <a:picLocks noChangeAspect="1"/>
          </p:cNvPicPr>
          <p:nvPr/>
        </p:nvPicPr>
        <p:blipFill rotWithShape="1">
          <a:blip r:embed="rId2"/>
          <a:srcRect l="18314" r="5978"/>
          <a:stretch/>
        </p:blipFill>
        <p:spPr>
          <a:xfrm>
            <a:off x="5365213" y="1704814"/>
            <a:ext cx="3456437" cy="3043680"/>
          </a:xfrm>
          <a:prstGeom prst="rect">
            <a:avLst/>
          </a:prstGeom>
        </p:spPr>
      </p:pic>
    </p:spTree>
    <p:extLst>
      <p:ext uri="{BB962C8B-B14F-4D97-AF65-F5344CB8AC3E}">
        <p14:creationId xmlns:p14="http://schemas.microsoft.com/office/powerpoint/2010/main" val="925618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Timing of Final Inspection</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441571"/>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Final Inspection must be scheduled within 30 days of construction completion and the issuance of the certificate of occupancy.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Upon IHCDA approval of the final inspection, the developer will have nine-months to have a purchase agreement with an eligible buyer. </a:t>
            </a: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75041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Third Party Building Inspectors Policy</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294087"/>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grantee must have an IHCDA approved inspector to monitor and inspect all IHCDA funded projects, before, during and after construction/rehabilitation.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They must be approved by Dave Pugh prior to starting construction.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Third-Party Building Inspection must:</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Ensure all contractually agreed upon construction is in accordance with HOME regulations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Conduct progress inspections to ensure quality assurance</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Verify and substantiate change order requests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Conduct final inspection</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Mitigate all issues/concerns between parties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Sign the IHCDA Inspection Certificate Form</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Re-inspect and verify required repairs based on IHCDA inspects are complete </a:t>
            </a: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04668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Third Party Building Inspectors Policy</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32358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At least one of the following qualifications must be met to qualify as an approved third-party inspector: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Three years previous experience as a building code official or inspector – documented employment with contacts listed for verification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International Code Counsel Residential Inspection Certificate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Experience documenting inspections of five or more IHCDA awards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Local building code official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Licensed architect</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Licensed engineer</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Licensed home inspector </a:t>
            </a: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77678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852320" y="2029096"/>
            <a:ext cx="6252170" cy="1602644"/>
          </a:xfrm>
        </p:spPr>
        <p:txBody>
          <a:bodyPr/>
          <a:lstStyle/>
          <a:p>
            <a:r>
              <a:rPr lang="en-US" altLang="en-US" sz="3600" cap="none" dirty="0">
                <a:latin typeface="Arial Bold" panose="020B0704020202020204" pitchFamily="34" charset="0"/>
                <a:ea typeface="ＭＳ Ｐゴシック" panose="020B0600070205080204" pitchFamily="34" charset="-128"/>
                <a:cs typeface="Arial Bold" panose="020B0704020202020204" pitchFamily="34" charset="0"/>
              </a:rPr>
              <a:t>Claim Submission &amp; Retainage Policy </a:t>
            </a: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Tree>
    <p:extLst>
      <p:ext uri="{BB962C8B-B14F-4D97-AF65-F5344CB8AC3E}">
        <p14:creationId xmlns:p14="http://schemas.microsoft.com/office/powerpoint/2010/main" val="1043019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Retainage</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32358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New policy – IHCDA will retain $5,000 of HOME award until project has completed final monitoring</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Please note that all units must be sold to be eligible for final monitoring.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Developer should submit the final claim prior to the final monitoring – IHCDA’s Financial Operations staff will deny the claim, but no extension will be needed on contract.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Claim will then be allowed to be resubmitted after final monitoring. Please resubmit within 90 days of final monitoring – failure to do so may lead to </a:t>
            </a:r>
            <a:r>
              <a:rPr lang="en-US" altLang="en-US" sz="1800" dirty="0" err="1">
                <a:solidFill>
                  <a:srgbClr val="103458"/>
                </a:solidFill>
                <a:latin typeface="Arial" panose="020B0604020202020204" pitchFamily="34" charset="0"/>
                <a:ea typeface="ＭＳ Ｐゴシック" panose="020B0600070205080204" pitchFamily="34" charset="-128"/>
                <a:cs typeface="Arial" panose="020B0604020202020204" pitchFamily="34" charset="0"/>
              </a:rPr>
              <a:t>deobligation</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  </a:t>
            </a: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43950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Claim Submission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32358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RED Staff will set up project with Financial Operations Team. Developers will use IHCDA Online to submit claims.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you cannot see your award, please contact Lisa Ditchley at </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hlinkClick r:id="rId2"/>
              </a:rPr>
              <a:t>LDitchley@ihcda.IN.gov</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there is a budget error, please contact Sam Spergel.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use of HOME funds (except Developer fee) is on a reimbursement basis. HOME funds cannot be advanced.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995226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Claim Submission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32358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Summary of Assisted sites not required for Homebuyer. Information will be in Proforma.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Include a detailed summary of expenditures being requested for reimbursement by line-item.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Include a copy of all invoices – construction invoices must contain a detailed description of the work performed with the address of the property.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Written invoices will not be accepted. </a:t>
            </a: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89423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852320" y="2029096"/>
            <a:ext cx="6252170" cy="1602644"/>
          </a:xfrm>
        </p:spPr>
        <p:txBody>
          <a:bodyPr/>
          <a:lstStyle/>
          <a:p>
            <a:r>
              <a:rPr lang="en-US" altLang="en-US" sz="3600" cap="none" dirty="0">
                <a:latin typeface="Arial Bold" panose="020B0704020202020204" pitchFamily="34" charset="0"/>
                <a:ea typeface="ＭＳ Ｐゴシック" panose="020B0600070205080204" pitchFamily="34" charset="-128"/>
                <a:cs typeface="Arial Bold" panose="020B0704020202020204" pitchFamily="34" charset="0"/>
              </a:rPr>
              <a:t>Extension and Modification Policy </a:t>
            </a: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Tree>
    <p:extLst>
      <p:ext uri="{BB962C8B-B14F-4D97-AF65-F5344CB8AC3E}">
        <p14:creationId xmlns:p14="http://schemas.microsoft.com/office/powerpoint/2010/main" val="1351892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Extension Requests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32358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HOME Homebuyer contracts will include a term of 24 months (24 months will start on date IHCDA signs the contract).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Extensions to the contract may be requested to IHCDA. Please include the following:</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Request on Developer’s letterhead signed by either the Executive Director or Board Chair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Length of time for additional request – please note this cannot exceed 39 months past the original execution of the contract</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Explanation as to why a request is needed</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Detailed timeline on the project and steps to be undertaken to sell the unit</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Please submit requests to Allocation Analyst and ‘cc Sam Spergel</a:t>
            </a: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64872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Modification Requests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19576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Developers can request modifications to their contracts.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Budget Modification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Moving Budget between line-items (hard costs, soft costs, developer fee (note: cannot exceed 15%)</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Moving Budget between units </a:t>
            </a:r>
          </a:p>
          <a:p>
            <a:pPr lvl="2">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 new proforma must be submitted with request </a:t>
            </a:r>
          </a:p>
          <a:p>
            <a:pPr lvl="2">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Updated sources/uses/construction cost estimate may be required.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Unit Reduction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New proforma must be submitted with request</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Any costs paid with HOME for a unit must be repaid to IHCDA  </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457200" lvl="1" indent="0">
              <a:buNone/>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8624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584775"/>
          </a:xfrm>
          <a:prstGeom prst="rect">
            <a:avLst/>
          </a:prstGeom>
          <a:noFill/>
        </p:spPr>
        <p:txBody>
          <a:bodyPr wrap="square" rtlCol="0">
            <a:spAutoFit/>
          </a:bodyPr>
          <a:lstStyle/>
          <a:p>
            <a:r>
              <a:rPr lang="en-US" altLang="en-US" sz="3200" cap="none" dirty="0">
                <a:solidFill>
                  <a:srgbClr val="9DA941"/>
                </a:solidFill>
                <a:latin typeface="Arial Bold" panose="020B0704020202020204" pitchFamily="34" charset="0"/>
                <a:cs typeface="Arial Bold" panose="020B0704020202020204" pitchFamily="34" charset="0"/>
              </a:rPr>
              <a:t>Agenda</a:t>
            </a:r>
            <a:endParaRPr lang="en-US" sz="32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4" y="1635759"/>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Contract Process</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Compliance</a:t>
            </a: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Inspection Policy</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Retainage Policy</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Extension and Modifications Requests</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HOME timelines and deadlines</a:t>
            </a:r>
          </a:p>
          <a:p>
            <a:pPr lvl="1">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Expenditure deadline</a:t>
            </a:r>
          </a:p>
          <a:p>
            <a:pPr lvl="1">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9-month timeline</a:t>
            </a:r>
          </a:p>
          <a:p>
            <a:pPr lvl="1">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De-obligation</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81791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Modification Requests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19576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Change in Address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New Proforma required.</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Site Plan, Unit Plan, Construction Cost Estimates may be required.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May require updated scoring.</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New ERR packet must be submitted. Please note ERR timeline! Minimum of 30 days prior to execution of new contract for new address. </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Modification requests will follow same submission requirements as Extension requests, with additional documentation needed to review.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190876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852320" y="2029096"/>
            <a:ext cx="6252170" cy="1602644"/>
          </a:xfrm>
        </p:spPr>
        <p:txBody>
          <a:bodyPr/>
          <a:lstStyle/>
          <a:p>
            <a:r>
              <a:rPr lang="en-US" altLang="en-US" sz="3600" cap="none" dirty="0">
                <a:latin typeface="Arial Bold" panose="020B0704020202020204" pitchFamily="34" charset="0"/>
                <a:ea typeface="ＭＳ Ｐゴシック" panose="020B0600070205080204" pitchFamily="34" charset="-128"/>
                <a:cs typeface="Arial Bold" panose="020B0704020202020204" pitchFamily="34" charset="0"/>
              </a:rPr>
              <a:t>HOME Timelines and Deadlines</a:t>
            </a: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Tree>
    <p:extLst>
      <p:ext uri="{BB962C8B-B14F-4D97-AF65-F5344CB8AC3E}">
        <p14:creationId xmlns:p14="http://schemas.microsoft.com/office/powerpoint/2010/main" val="2274995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Four-Year HOME Deadline</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471067"/>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HOME projects must be completed and closed out in IDIS within four years of contract execution.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units must be sold to eligible buyer, have completed final monitoring, have approval over all closing documents from IHCDA and have all eligible funds drawn by this date, or project is considered failed by HUD and entire project must be repaid back.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78469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Nine-month Deadline</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372745"/>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Upon approval of the Final Inspection, Developers have nine-months to enter into a purchase agreement with an eligible buyer.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After nine-months, the unit will automatically convert to rental – meaning the developer must operate the unit as a rental and a longer POA may be triggered. All HOME rental regulations will then apply.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after three months, the unit has not been sold, IHCDA will require a marketing plan to be submitted and approved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may also elect to have on-going technical assistance with the developer.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7066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Contract Progress and De-Obligation</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19576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will track contract progress. Projects not awaiting or undergoing final monitoring from the Compliance Division by month 36 of contract will be considered high-risk.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will work with the Developer to establish a remediation plan to ensure units are completed and sold within required timeframe.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Plan may include unit reduction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Developer may at anytime, elect to </a:t>
            </a:r>
            <a:r>
              <a:rPr lang="en-US" altLang="en-US" sz="1800" dirty="0" err="1">
                <a:solidFill>
                  <a:srgbClr val="103458"/>
                </a:solidFill>
                <a:latin typeface="Arial" panose="020B0604020202020204" pitchFamily="34" charset="0"/>
                <a:ea typeface="ＭＳ Ｐゴシック" panose="020B0600070205080204" pitchFamily="34" charset="-128"/>
                <a:cs typeface="Arial" panose="020B0604020202020204" pitchFamily="34" charset="0"/>
              </a:rPr>
              <a:t>deobligate</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 a portion, or the entirety of their award. Any funds fund spent on cancelled HOME projects must be repaid.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No penalty if this occurs.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503141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F21B097-434E-1AB1-D070-0A4F95416BE8}"/>
              </a:ext>
            </a:extLst>
          </p:cNvPr>
          <p:cNvSpPr txBox="1"/>
          <p:nvPr/>
        </p:nvSpPr>
        <p:spPr>
          <a:xfrm>
            <a:off x="530653" y="1965107"/>
            <a:ext cx="8366234" cy="3154710"/>
          </a:xfrm>
          <a:prstGeom prst="rect">
            <a:avLst/>
          </a:prstGeom>
          <a:noFill/>
        </p:spPr>
        <p:txBody>
          <a:bodyPr wrap="square" rtlCol="0">
            <a:spAutoFit/>
          </a:bodyPr>
          <a:lstStyle/>
          <a:p>
            <a:r>
              <a:rPr lang="en-US" sz="3500" b="1" dirty="0">
                <a:solidFill>
                  <a:schemeClr val="bg1"/>
                </a:solidFill>
                <a:cs typeface="Arial" panose="020B0604020202020204" pitchFamily="34" charset="0"/>
              </a:rPr>
              <a:t>Upcoming Training – </a:t>
            </a:r>
          </a:p>
          <a:p>
            <a:endParaRPr lang="en-US" sz="3500" b="1" dirty="0">
              <a:solidFill>
                <a:schemeClr val="bg1"/>
              </a:solidFill>
              <a:cs typeface="Arial" panose="020B0604020202020204" pitchFamily="34" charset="0"/>
            </a:endParaRPr>
          </a:p>
          <a:p>
            <a:r>
              <a:rPr lang="en-US" sz="3500" b="1" dirty="0">
                <a:solidFill>
                  <a:schemeClr val="bg1"/>
                </a:solidFill>
                <a:cs typeface="Arial" panose="020B0604020202020204" pitchFamily="34" charset="0"/>
              </a:rPr>
              <a:t>Monday, September 11</a:t>
            </a:r>
            <a:r>
              <a:rPr lang="en-US" sz="3500" b="1" baseline="30000" dirty="0">
                <a:solidFill>
                  <a:schemeClr val="bg1"/>
                </a:solidFill>
                <a:cs typeface="Arial" panose="020B0604020202020204" pitchFamily="34" charset="0"/>
              </a:rPr>
              <a:t>th</a:t>
            </a:r>
            <a:r>
              <a:rPr lang="en-US" sz="3500" b="1" dirty="0">
                <a:solidFill>
                  <a:schemeClr val="bg1"/>
                </a:solidFill>
                <a:cs typeface="Arial" panose="020B0604020202020204" pitchFamily="34" charset="0"/>
              </a:rPr>
              <a:t> </a:t>
            </a:r>
          </a:p>
          <a:p>
            <a:r>
              <a:rPr lang="en-US" sz="3500" b="1" dirty="0">
                <a:solidFill>
                  <a:schemeClr val="bg1"/>
                </a:solidFill>
                <a:cs typeface="Arial" panose="020B0604020202020204" pitchFamily="34" charset="0"/>
              </a:rPr>
              <a:t>9:30am</a:t>
            </a:r>
            <a:endParaRPr lang="en-US" sz="3500" b="1" dirty="0">
              <a:solidFill>
                <a:schemeClr val="bg1"/>
              </a:solidFill>
              <a:latin typeface="Arial" panose="020B0604020202020204" pitchFamily="34" charset="0"/>
              <a:cs typeface="Arial" panose="020B0604020202020204" pitchFamily="34" charset="0"/>
            </a:endParaRPr>
          </a:p>
          <a:p>
            <a:endParaRPr lang="en-US" sz="2400" b="1" dirty="0">
              <a:solidFill>
                <a:schemeClr val="bg1"/>
              </a:solidFill>
              <a:latin typeface="Arial" panose="020B0604020202020204" pitchFamily="34" charset="0"/>
              <a:cs typeface="Arial" panose="020B0604020202020204" pitchFamily="34" charset="0"/>
            </a:endParaRPr>
          </a:p>
          <a:p>
            <a:endParaRPr lang="en-US" sz="3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926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92587"/>
            <a:ext cx="8366234" cy="830997"/>
          </a:xfrm>
          <a:prstGeom prst="rect">
            <a:avLst/>
          </a:prstGeom>
          <a:noFill/>
        </p:spPr>
        <p:txBody>
          <a:bodyPr wrap="square" rtlCol="0">
            <a:spAutoFit/>
          </a:bodyPr>
          <a:lstStyle/>
          <a:p>
            <a:r>
              <a:rPr lang="en-US" sz="2400" b="1" dirty="0">
                <a:solidFill>
                  <a:srgbClr val="9DA941"/>
                </a:solidFill>
                <a:latin typeface="Arial Bold" panose="020B0704020202020204" pitchFamily="34" charset="0"/>
                <a:cs typeface="Arial Bold" panose="020B0704020202020204" pitchFamily="34" charset="0"/>
              </a:rPr>
              <a:t>Selling the Unit Part 1 -</a:t>
            </a:r>
          </a:p>
          <a:p>
            <a:r>
              <a:rPr lang="en-US" sz="2400" b="1" dirty="0">
                <a:solidFill>
                  <a:srgbClr val="9DA941"/>
                </a:solidFill>
                <a:latin typeface="Arial Bold" panose="020B0704020202020204" pitchFamily="34" charset="0"/>
                <a:cs typeface="Arial Bold" panose="020B0704020202020204" pitchFamily="34" charset="0"/>
              </a:rPr>
              <a:t>Choosing the buyer and evaluating the lender </a:t>
            </a:r>
            <a:endParaRPr lang="en-US" sz="24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687377"/>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Pre-Closing timeline</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Eligible Beneficiaries</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Homebuyer Counseling</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Evaluation of Buyer Expenses, Cash Contribution and Cash Savings</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Setting the Purchase Price</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Lending Standards</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Filling out the Closing Analysis </a:t>
            </a: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9051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D6D73D-4200-AC2D-ADA6-F86C2594B1C1}"/>
              </a:ext>
            </a:extLst>
          </p:cNvPr>
          <p:cNvSpPr txBox="1"/>
          <p:nvPr/>
        </p:nvSpPr>
        <p:spPr bwMode="auto">
          <a:xfrm>
            <a:off x="581296" y="2273154"/>
            <a:ext cx="79988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600" b="1" dirty="0">
                <a:solidFill>
                  <a:schemeClr val="bg1"/>
                </a:solidFill>
                <a:ea typeface="Calibri" pitchFamily="34" charset="0"/>
                <a:cs typeface="Arial" charset="0"/>
              </a:rPr>
              <a:t>Samantha Spergel</a:t>
            </a:r>
            <a:r>
              <a:rPr lang="en-US" sz="1600" dirty="0">
                <a:solidFill>
                  <a:schemeClr val="bg1"/>
                </a:solidFill>
                <a:ea typeface="Calibri" pitchFamily="34" charset="0"/>
                <a:cs typeface="Arial" charset="0"/>
              </a:rPr>
              <a:t>, </a:t>
            </a:r>
            <a:r>
              <a:rPr lang="en-US" sz="1600" i="1" dirty="0">
                <a:solidFill>
                  <a:schemeClr val="bg1"/>
                </a:solidFill>
                <a:ea typeface="Calibri" pitchFamily="34" charset="0"/>
                <a:cs typeface="Arial" charset="0"/>
              </a:rPr>
              <a:t>Director of Real Estate Strategic Initiatives and Engagement</a:t>
            </a:r>
          </a:p>
          <a:p>
            <a:r>
              <a:rPr lang="en-US" sz="1600" dirty="0">
                <a:solidFill>
                  <a:schemeClr val="bg1"/>
                </a:solidFill>
                <a:ea typeface="Calibri" pitchFamily="34" charset="0"/>
                <a:cs typeface="Arial" charset="0"/>
                <a:hlinkClick r:id="rId3"/>
              </a:rPr>
              <a:t>sspergel@ihcda.in.gov</a:t>
            </a:r>
            <a:r>
              <a:rPr lang="en-US" sz="1600" dirty="0">
                <a:solidFill>
                  <a:schemeClr val="bg1"/>
                </a:solidFill>
                <a:ea typeface="Calibri" pitchFamily="34" charset="0"/>
                <a:cs typeface="Arial" charset="0"/>
              </a:rPr>
              <a:t> </a:t>
            </a:r>
          </a:p>
          <a:p>
            <a:endParaRPr lang="en-US" sz="1600" dirty="0">
              <a:solidFill>
                <a:schemeClr val="bg1"/>
              </a:solidFill>
              <a:ea typeface="Calibri" pitchFamily="34" charset="0"/>
              <a:cs typeface="Arial" charset="0"/>
            </a:endParaRPr>
          </a:p>
          <a:p>
            <a:r>
              <a:rPr lang="en-US" sz="1600" dirty="0">
                <a:solidFill>
                  <a:schemeClr val="bg1"/>
                </a:solidFill>
                <a:ea typeface="Calibri" pitchFamily="34" charset="0"/>
                <a:cs typeface="Arial" charset="0"/>
              </a:rPr>
              <a:t> </a:t>
            </a:r>
          </a:p>
          <a:p>
            <a:endParaRPr lang="en-US" sz="1600" dirty="0">
              <a:solidFill>
                <a:schemeClr val="bg1"/>
              </a:solidFill>
              <a:ea typeface="Calibri" pitchFamily="34" charset="0"/>
              <a:cs typeface="Arial" charset="0"/>
            </a:endParaRPr>
          </a:p>
        </p:txBody>
      </p:sp>
      <p:sp>
        <p:nvSpPr>
          <p:cNvPr id="3" name="Title 2">
            <a:extLst>
              <a:ext uri="{FF2B5EF4-FFF2-40B4-BE49-F238E27FC236}">
                <a16:creationId xmlns:a16="http://schemas.microsoft.com/office/drawing/2014/main" id="{EDBAD9D2-8578-6F83-6578-5091F3398861}"/>
              </a:ext>
            </a:extLst>
          </p:cNvPr>
          <p:cNvSpPr>
            <a:spLocks noGrp="1"/>
          </p:cNvSpPr>
          <p:nvPr>
            <p:ph type="ctrTitle"/>
          </p:nvPr>
        </p:nvSpPr>
        <p:spPr>
          <a:xfrm>
            <a:off x="581296" y="1004521"/>
            <a:ext cx="7772400" cy="1139841"/>
          </a:xfrm>
        </p:spPr>
        <p:txBody>
          <a:bodyPr/>
          <a:lstStyle/>
          <a:p>
            <a:r>
              <a:rPr lang="en-US" dirty="0"/>
              <a:t>Any Questions? </a:t>
            </a:r>
          </a:p>
        </p:txBody>
      </p:sp>
    </p:spTree>
    <p:extLst>
      <p:ext uri="{BB962C8B-B14F-4D97-AF65-F5344CB8AC3E}">
        <p14:creationId xmlns:p14="http://schemas.microsoft.com/office/powerpoint/2010/main" val="192384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852320" y="2029096"/>
            <a:ext cx="6252170" cy="1602644"/>
          </a:xfrm>
        </p:spPr>
        <p:txBody>
          <a:bodyPr/>
          <a:lstStyle/>
          <a:p>
            <a:r>
              <a:rPr lang="en-US" altLang="en-US" sz="3600" cap="none" dirty="0">
                <a:latin typeface="Arial Bold" panose="020B0704020202020204" pitchFamily="34" charset="0"/>
                <a:ea typeface="ＭＳ Ｐゴシック" panose="020B0600070205080204" pitchFamily="34" charset="-128"/>
                <a:cs typeface="Arial Bold" panose="020B0704020202020204" pitchFamily="34" charset="0"/>
              </a:rPr>
              <a:t>IHCDA Contract Process</a:t>
            </a: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Tree>
    <p:extLst>
      <p:ext uri="{BB962C8B-B14F-4D97-AF65-F5344CB8AC3E}">
        <p14:creationId xmlns:p14="http://schemas.microsoft.com/office/powerpoint/2010/main" val="375612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Prior to Contract Issuance</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83979" y="1317965"/>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Release of Funds process must be completed before IHCDA will release a contract for signature</a:t>
            </a: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project converts to exempt, IHCDA will issue a Concurrence Letter and will begin the contracting process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a project does not convert to exempt, there is a required 45-day public comment; HUD will issue ROF to IHCDA; IHCDA can then issue the contract packet</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Do not purchase the property or start construction prior to the ROF</a:t>
            </a: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58234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Contract Basics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83979" y="1317965"/>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will issue the contract to the developer for signature.</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Contract packet includes: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Award Agreement</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Authorized Signature</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Authorized Contact Form</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Payroll Authorization</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Exhibit D</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W-9</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ACH Authorization</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HUD Disclosure Form</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Drug Free Certification</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Homebuyer Recapture Agreement</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Lien and Restrictive Covenant Agreement</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Homebuyer Principal Residence Certification</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Universal Design Features form</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12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Contract Packet</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74925" y="144471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Exhibit D – HUD Form 4010; provides regulations pertaining to the Federal Labor Standards Provisions</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ACH – if there are changes to banking or your account, you can enter/upload new information to IHCDA Online</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Universal Design Features – not required at time of application but to be used during final inspection.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0563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Contract Packet</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74925" y="1444714"/>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Authorized Signature Form – this will list who is allowed to sign contracts and amendments. Must be notarized.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Authorized Contact Form: Lists all contacts to be included on correspondence with IHCDA.</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Payroll Authorization Form – lists staff who may have timesheets associated with any HOME claims.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Housing counseling, GC etc.</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will need updated forms if contacts change.</a:t>
            </a:r>
          </a:p>
          <a:p>
            <a:pPr lvl="1">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6347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Contract</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83979" y="1317965"/>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Contract will list budget, sources and uses</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Developer will need to provide: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Signature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Construction Schedule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Legal Description of all sites</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Contract packet usually due back within 30 days</a:t>
            </a: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42120911"/>
      </p:ext>
    </p:extLst>
  </p:cSld>
  <p:clrMapOvr>
    <a:masterClrMapping/>
  </p:clrMapOvr>
</p:sld>
</file>

<file path=ppt/theme/theme1.xml><?xml version="1.0" encoding="utf-8"?>
<a:theme xmlns:a="http://schemas.openxmlformats.org/drawingml/2006/main" name="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buFont typeface="Arial" charset="0"/>
          <a:buChar char="•"/>
          <a:defRPr sz="2400" dirty="0">
            <a:solidFill>
              <a:srgbClr val="003359"/>
            </a:solidFill>
            <a:ea typeface="Calibri" pitchFamily="34" charset="0"/>
            <a:cs typeface="Arial" charset="0"/>
          </a:defRPr>
        </a:defPPr>
      </a:lstStyle>
    </a:txDef>
  </a:objectDefaults>
  <a:extraClrSchemeLst/>
</a:theme>
</file>

<file path=ppt/theme/theme2.xml><?xml version="1.0" encoding="utf-8"?>
<a:theme xmlns:a="http://schemas.openxmlformats.org/drawingml/2006/main" name="2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15720</TotalTime>
  <Words>2054</Words>
  <Application>Microsoft Office PowerPoint</Application>
  <PresentationFormat>On-screen Show (4:3)</PresentationFormat>
  <Paragraphs>457</Paragraphs>
  <Slides>37</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Arial Bold</vt:lpstr>
      <vt:lpstr>Calibri</vt:lpstr>
      <vt:lpstr>Frutiger LT Std 45 Light</vt:lpstr>
      <vt:lpstr>NeutraText-Demi</vt:lpstr>
      <vt:lpstr>1 ihcda theme one</vt:lpstr>
      <vt:lpstr>2 ihcda theme one</vt:lpstr>
      <vt:lpstr>IHCDA HOME Homebuyer Program  Managing a HOME Homebuyer Project Session 3 </vt:lpstr>
      <vt:lpstr>PowerPoint Presentation</vt:lpstr>
      <vt:lpstr>PowerPoint Presentation</vt:lpstr>
      <vt:lpstr>IHCDA Contract Process</vt:lpstr>
      <vt:lpstr>PowerPoint Presentation</vt:lpstr>
      <vt:lpstr>PowerPoint Presentation</vt:lpstr>
      <vt:lpstr>PowerPoint Presentation</vt:lpstr>
      <vt:lpstr>PowerPoint Presentation</vt:lpstr>
      <vt:lpstr>PowerPoint Presentation</vt:lpstr>
      <vt:lpstr>PowerPoint Presentation</vt:lpstr>
      <vt:lpstr>IHCDA Compliance</vt:lpstr>
      <vt:lpstr>PowerPoint Presentation</vt:lpstr>
      <vt:lpstr>PowerPoint Presentation</vt:lpstr>
      <vt:lpstr>Inspection Policy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Claim Submission &amp; Retainage Policy </vt:lpstr>
      <vt:lpstr>PowerPoint Presentation</vt:lpstr>
      <vt:lpstr>PowerPoint Presentation</vt:lpstr>
      <vt:lpstr>PowerPoint Presentation</vt:lpstr>
      <vt:lpstr>Extension and Modification Policy </vt:lpstr>
      <vt:lpstr>PowerPoint Presentation</vt:lpstr>
      <vt:lpstr>PowerPoint Presentation</vt:lpstr>
      <vt:lpstr>PowerPoint Presentation</vt:lpstr>
      <vt:lpstr>HOME Timelines and Deadlines</vt:lpstr>
      <vt:lpstr>PowerPoint Presentation</vt:lpstr>
      <vt:lpstr>PowerPoint Presentation</vt:lpstr>
      <vt:lpstr>PowerPoint Presentation</vt:lpstr>
      <vt:lpstr>PowerPoint Presentation</vt:lpstr>
      <vt:lpstr>PowerPoint Presentation</vt:lpstr>
      <vt:lpstr>Any Questions? </vt:lpstr>
    </vt:vector>
  </TitlesOfParts>
  <Company>Ball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Spergel, Samantha</cp:lastModifiedBy>
  <cp:revision>625</cp:revision>
  <cp:lastPrinted>2016-02-18T15:02:06Z</cp:lastPrinted>
  <dcterms:created xsi:type="dcterms:W3CDTF">2009-09-03T19:15:51Z</dcterms:created>
  <dcterms:modified xsi:type="dcterms:W3CDTF">2023-08-28T14:44:41Z</dcterms:modified>
</cp:coreProperties>
</file>