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Lst>
  <p:notesMasterIdLst>
    <p:notesMasterId r:id="rId31"/>
  </p:notesMasterIdLst>
  <p:handoutMasterIdLst>
    <p:handoutMasterId r:id="rId32"/>
  </p:handoutMasterIdLst>
  <p:sldIdLst>
    <p:sldId id="332" r:id="rId3"/>
    <p:sldId id="347" r:id="rId4"/>
    <p:sldId id="385" r:id="rId5"/>
    <p:sldId id="334" r:id="rId6"/>
    <p:sldId id="432" r:id="rId7"/>
    <p:sldId id="375" r:id="rId8"/>
    <p:sldId id="520" r:id="rId9"/>
    <p:sldId id="466" r:id="rId10"/>
    <p:sldId id="383" r:id="rId11"/>
    <p:sldId id="521" r:id="rId12"/>
    <p:sldId id="522" r:id="rId13"/>
    <p:sldId id="523" r:id="rId14"/>
    <p:sldId id="524" r:id="rId15"/>
    <p:sldId id="525" r:id="rId16"/>
    <p:sldId id="526" r:id="rId17"/>
    <p:sldId id="450" r:id="rId18"/>
    <p:sldId id="438" r:id="rId19"/>
    <p:sldId id="527" r:id="rId20"/>
    <p:sldId id="528" r:id="rId21"/>
    <p:sldId id="529" r:id="rId22"/>
    <p:sldId id="533" r:id="rId23"/>
    <p:sldId id="531" r:id="rId24"/>
    <p:sldId id="530" r:id="rId25"/>
    <p:sldId id="532" r:id="rId26"/>
    <p:sldId id="534" r:id="rId27"/>
    <p:sldId id="384" r:id="rId28"/>
    <p:sldId id="535" r:id="rId29"/>
    <p:sldId id="346" r:id="rId3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ter, Holl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59"/>
    <a:srgbClr val="A2AD00"/>
    <a:srgbClr val="1B242A"/>
    <a:srgbClr val="F0AB00"/>
    <a:srgbClr val="512B1B"/>
    <a:srgbClr val="000000"/>
    <a:srgbClr val="6A70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6331" autoAdjust="0"/>
  </p:normalViewPr>
  <p:slideViewPr>
    <p:cSldViewPr snapToGrid="0">
      <p:cViewPr varScale="1">
        <p:scale>
          <a:sx n="122" d="100"/>
          <a:sy n="122" d="100"/>
        </p:scale>
        <p:origin x="1230" y="90"/>
      </p:cViewPr>
      <p:guideLst>
        <p:guide orient="horz" pos="2160"/>
        <p:guide pos="2880"/>
      </p:guideLst>
    </p:cSldViewPr>
  </p:slideViewPr>
  <p:outlineViewPr>
    <p:cViewPr>
      <p:scale>
        <a:sx n="33" d="100"/>
        <a:sy n="33" d="100"/>
      </p:scale>
      <p:origin x="0" y="-30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7DDC08-756C-47F6-AEFD-87B0FB86D75A}"/>
              </a:ext>
            </a:extLst>
          </p:cNvPr>
          <p:cNvSpPr>
            <a:spLocks noGrp="1"/>
          </p:cNvSpPr>
          <p:nvPr>
            <p:ph type="hdr" sz="quarter"/>
          </p:nvPr>
        </p:nvSpPr>
        <p:spPr>
          <a:xfrm>
            <a:off x="0" y="0"/>
            <a:ext cx="3038475" cy="465138"/>
          </a:xfrm>
          <a:prstGeom prst="rect">
            <a:avLst/>
          </a:prstGeom>
        </p:spPr>
        <p:txBody>
          <a:bodyPr vert="horz" lIns="91294" tIns="45647" rIns="91294" bIns="45647" rtlCol="0"/>
          <a:lstStyle>
            <a:lvl1pPr algn="l">
              <a:defRPr sz="1200">
                <a:latin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710C3153-CECE-4DBC-B7EE-8CF7B2CC1409}"/>
              </a:ext>
            </a:extLst>
          </p:cNvPr>
          <p:cNvSpPr>
            <a:spLocks noGrp="1"/>
          </p:cNvSpPr>
          <p:nvPr>
            <p:ph type="dt" sz="quarter" idx="1"/>
          </p:nvPr>
        </p:nvSpPr>
        <p:spPr>
          <a:xfrm>
            <a:off x="3970338" y="0"/>
            <a:ext cx="3038475" cy="465138"/>
          </a:xfrm>
          <a:prstGeom prst="rect">
            <a:avLst/>
          </a:prstGeom>
        </p:spPr>
        <p:txBody>
          <a:bodyPr vert="horz" lIns="91294" tIns="45647" rIns="91294" bIns="45647" rtlCol="0"/>
          <a:lstStyle>
            <a:lvl1pPr algn="r">
              <a:defRPr sz="1200">
                <a:latin typeface="Arial" pitchFamily="34" charset="0"/>
              </a:defRPr>
            </a:lvl1pPr>
          </a:lstStyle>
          <a:p>
            <a:pPr>
              <a:defRPr/>
            </a:pPr>
            <a:fld id="{5CBF1BB7-D363-4312-87E8-63C9FCA4C0AA}" type="datetimeFigureOut">
              <a:rPr lang="en-US"/>
              <a:pPr>
                <a:defRPr/>
              </a:pPr>
              <a:t>9/20/2023</a:t>
            </a:fld>
            <a:endParaRPr lang="en-US"/>
          </a:p>
        </p:txBody>
      </p:sp>
      <p:sp>
        <p:nvSpPr>
          <p:cNvPr id="4" name="Footer Placeholder 3">
            <a:extLst>
              <a:ext uri="{FF2B5EF4-FFF2-40B4-BE49-F238E27FC236}">
                <a16:creationId xmlns:a16="http://schemas.microsoft.com/office/drawing/2014/main" id="{2F1F5F0F-BF9D-470C-B2A7-C4C01C0ADC02}"/>
              </a:ext>
            </a:extLst>
          </p:cNvPr>
          <p:cNvSpPr>
            <a:spLocks noGrp="1"/>
          </p:cNvSpPr>
          <p:nvPr>
            <p:ph type="ftr" sz="quarter" idx="2"/>
          </p:nvPr>
        </p:nvSpPr>
        <p:spPr>
          <a:xfrm>
            <a:off x="0" y="8829675"/>
            <a:ext cx="3038475" cy="465138"/>
          </a:xfrm>
          <a:prstGeom prst="rect">
            <a:avLst/>
          </a:prstGeom>
        </p:spPr>
        <p:txBody>
          <a:bodyPr vert="horz" lIns="91294" tIns="45647" rIns="91294" bIns="45647" rtlCol="0" anchor="b"/>
          <a:lstStyle>
            <a:lvl1pPr algn="l">
              <a:defRPr sz="1200">
                <a:latin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E98C7B7E-781C-45BD-8B0C-5A663E822FEE}"/>
              </a:ext>
            </a:extLst>
          </p:cNvPr>
          <p:cNvSpPr>
            <a:spLocks noGrp="1"/>
          </p:cNvSpPr>
          <p:nvPr>
            <p:ph type="sldNum" sz="quarter" idx="3"/>
          </p:nvPr>
        </p:nvSpPr>
        <p:spPr>
          <a:xfrm>
            <a:off x="3970338" y="8829675"/>
            <a:ext cx="3038475" cy="465138"/>
          </a:xfrm>
          <a:prstGeom prst="rect">
            <a:avLst/>
          </a:prstGeom>
        </p:spPr>
        <p:txBody>
          <a:bodyPr vert="horz" wrap="square" lIns="91294" tIns="45647" rIns="91294" bIns="45647" numCol="1" anchor="b" anchorCtr="0" compatLnSpc="1">
            <a:prstTxWarp prst="textNoShape">
              <a:avLst/>
            </a:prstTxWarp>
          </a:bodyPr>
          <a:lstStyle>
            <a:lvl1pPr algn="r">
              <a:defRPr sz="1200"/>
            </a:lvl1pPr>
          </a:lstStyle>
          <a:p>
            <a:pPr>
              <a:defRPr/>
            </a:pPr>
            <a:fld id="{E9284E6B-DB7F-408F-A9FA-A2026E50A67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779A17-92DC-4E6E-8873-8DCC3F3E40FE}"/>
              </a:ext>
            </a:extLst>
          </p:cNvPr>
          <p:cNvSpPr>
            <a:spLocks noGrp="1"/>
          </p:cNvSpPr>
          <p:nvPr>
            <p:ph type="hdr" sz="quarter"/>
          </p:nvPr>
        </p:nvSpPr>
        <p:spPr>
          <a:xfrm>
            <a:off x="0" y="0"/>
            <a:ext cx="3038475" cy="465138"/>
          </a:xfrm>
          <a:prstGeom prst="rect">
            <a:avLst/>
          </a:prstGeom>
        </p:spPr>
        <p:txBody>
          <a:bodyPr vert="horz" lIns="91294" tIns="45647" rIns="91294" bIns="45647"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E7F89593-8FC9-45CE-93C9-8170C5A246E1}"/>
              </a:ext>
            </a:extLst>
          </p:cNvPr>
          <p:cNvSpPr>
            <a:spLocks noGrp="1"/>
          </p:cNvSpPr>
          <p:nvPr>
            <p:ph type="dt" idx="1"/>
          </p:nvPr>
        </p:nvSpPr>
        <p:spPr>
          <a:xfrm>
            <a:off x="3970338" y="0"/>
            <a:ext cx="3038475" cy="465138"/>
          </a:xfrm>
          <a:prstGeom prst="rect">
            <a:avLst/>
          </a:prstGeom>
        </p:spPr>
        <p:txBody>
          <a:bodyPr vert="horz" lIns="91294" tIns="45647" rIns="91294" bIns="45647" rtlCol="0"/>
          <a:lstStyle>
            <a:lvl1pPr algn="r">
              <a:defRPr sz="1200">
                <a:latin typeface="Arial" charset="0"/>
              </a:defRPr>
            </a:lvl1pPr>
          </a:lstStyle>
          <a:p>
            <a:pPr>
              <a:defRPr/>
            </a:pPr>
            <a:fld id="{A002873B-B72F-4219-8CCC-8ED3EAE97A62}" type="datetimeFigureOut">
              <a:rPr lang="en-US"/>
              <a:pPr>
                <a:defRPr/>
              </a:pPr>
              <a:t>9/20/2023</a:t>
            </a:fld>
            <a:endParaRPr lang="en-US"/>
          </a:p>
        </p:txBody>
      </p:sp>
      <p:sp>
        <p:nvSpPr>
          <p:cNvPr id="4" name="Slide Image Placeholder 3">
            <a:extLst>
              <a:ext uri="{FF2B5EF4-FFF2-40B4-BE49-F238E27FC236}">
                <a16:creationId xmlns:a16="http://schemas.microsoft.com/office/drawing/2014/main" id="{A0AE1CAE-9B8C-4CDA-9C89-ABA8EA24C52E}"/>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pPr lvl="0"/>
            <a:endParaRPr lang="en-US" noProof="0"/>
          </a:p>
        </p:txBody>
      </p:sp>
      <p:sp>
        <p:nvSpPr>
          <p:cNvPr id="5" name="Notes Placeholder 4">
            <a:extLst>
              <a:ext uri="{FF2B5EF4-FFF2-40B4-BE49-F238E27FC236}">
                <a16:creationId xmlns:a16="http://schemas.microsoft.com/office/drawing/2014/main" id="{C381F518-E025-4F16-B9BA-4C0A0E282DB4}"/>
              </a:ext>
            </a:extLst>
          </p:cNvPr>
          <p:cNvSpPr>
            <a:spLocks noGrp="1"/>
          </p:cNvSpPr>
          <p:nvPr>
            <p:ph type="body" sz="quarter" idx="3"/>
          </p:nvPr>
        </p:nvSpPr>
        <p:spPr>
          <a:xfrm>
            <a:off x="700088" y="4414838"/>
            <a:ext cx="5610225" cy="4184650"/>
          </a:xfrm>
          <a:prstGeom prst="rect">
            <a:avLst/>
          </a:prstGeom>
        </p:spPr>
        <p:txBody>
          <a:bodyPr vert="horz" lIns="91294" tIns="45647" rIns="91294" bIns="4564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8E82DBF-2EF2-4BAA-A012-1C3E249E656F}"/>
              </a:ext>
            </a:extLst>
          </p:cNvPr>
          <p:cNvSpPr>
            <a:spLocks noGrp="1"/>
          </p:cNvSpPr>
          <p:nvPr>
            <p:ph type="ftr" sz="quarter" idx="4"/>
          </p:nvPr>
        </p:nvSpPr>
        <p:spPr>
          <a:xfrm>
            <a:off x="0" y="8829675"/>
            <a:ext cx="3038475" cy="465138"/>
          </a:xfrm>
          <a:prstGeom prst="rect">
            <a:avLst/>
          </a:prstGeom>
        </p:spPr>
        <p:txBody>
          <a:bodyPr vert="horz" lIns="91294" tIns="45647" rIns="91294" bIns="45647"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3DB17DF2-558E-411B-815B-C6719FD33878}"/>
              </a:ext>
            </a:extLst>
          </p:cNvPr>
          <p:cNvSpPr>
            <a:spLocks noGrp="1"/>
          </p:cNvSpPr>
          <p:nvPr>
            <p:ph type="sldNum" sz="quarter" idx="5"/>
          </p:nvPr>
        </p:nvSpPr>
        <p:spPr>
          <a:xfrm>
            <a:off x="3970338" y="8829675"/>
            <a:ext cx="3038475" cy="465138"/>
          </a:xfrm>
          <a:prstGeom prst="rect">
            <a:avLst/>
          </a:prstGeom>
        </p:spPr>
        <p:txBody>
          <a:bodyPr vert="horz" wrap="square" lIns="91294" tIns="45647" rIns="91294" bIns="45647" numCol="1" anchor="b" anchorCtr="0" compatLnSpc="1">
            <a:prstTxWarp prst="textNoShape">
              <a:avLst/>
            </a:prstTxWarp>
          </a:bodyPr>
          <a:lstStyle>
            <a:lvl1pPr algn="r">
              <a:defRPr sz="1200"/>
            </a:lvl1pPr>
          </a:lstStyle>
          <a:p>
            <a:pPr>
              <a:defRPr/>
            </a:pPr>
            <a:fld id="{76A00A18-51A8-4B11-B5AF-F990D16FFF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1</a:t>
            </a:fld>
            <a:endParaRPr lang="en-US" altLang="en-US"/>
          </a:p>
        </p:txBody>
      </p:sp>
    </p:spTree>
    <p:extLst>
      <p:ext uri="{BB962C8B-B14F-4D97-AF65-F5344CB8AC3E}">
        <p14:creationId xmlns:p14="http://schemas.microsoft.com/office/powerpoint/2010/main" val="3049143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A00A18-51A8-4B11-B5AF-F990D16FFF2B}" type="slidenum">
              <a:rPr lang="en-US" altLang="en-US" smtClean="0"/>
              <a:pPr>
                <a:defRPr/>
              </a:pPr>
              <a:t>22</a:t>
            </a:fld>
            <a:endParaRPr lang="en-US" altLang="en-US"/>
          </a:p>
        </p:txBody>
      </p:sp>
    </p:spTree>
    <p:extLst>
      <p:ext uri="{BB962C8B-B14F-4D97-AF65-F5344CB8AC3E}">
        <p14:creationId xmlns:p14="http://schemas.microsoft.com/office/powerpoint/2010/main" val="65881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A00A18-51A8-4B11-B5AF-F990D16FFF2B}" type="slidenum">
              <a:rPr lang="en-US" altLang="en-US" smtClean="0"/>
              <a:pPr>
                <a:defRPr/>
              </a:pPr>
              <a:t>23</a:t>
            </a:fld>
            <a:endParaRPr lang="en-US" altLang="en-US"/>
          </a:p>
        </p:txBody>
      </p:sp>
    </p:spTree>
    <p:extLst>
      <p:ext uri="{BB962C8B-B14F-4D97-AF65-F5344CB8AC3E}">
        <p14:creationId xmlns:p14="http://schemas.microsoft.com/office/powerpoint/2010/main" val="81933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A00A18-51A8-4B11-B5AF-F990D16FFF2B}" type="slidenum">
              <a:rPr lang="en-US" altLang="en-US" smtClean="0"/>
              <a:pPr>
                <a:defRPr/>
              </a:pPr>
              <a:t>24</a:t>
            </a:fld>
            <a:endParaRPr lang="en-US" altLang="en-US"/>
          </a:p>
        </p:txBody>
      </p:sp>
    </p:spTree>
    <p:extLst>
      <p:ext uri="{BB962C8B-B14F-4D97-AF65-F5344CB8AC3E}">
        <p14:creationId xmlns:p14="http://schemas.microsoft.com/office/powerpoint/2010/main" val="3019713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A00A18-51A8-4B11-B5AF-F990D16FFF2B}" type="slidenum">
              <a:rPr lang="en-US" altLang="en-US" smtClean="0"/>
              <a:pPr>
                <a:defRPr/>
              </a:pPr>
              <a:t>25</a:t>
            </a:fld>
            <a:endParaRPr lang="en-US" altLang="en-US"/>
          </a:p>
        </p:txBody>
      </p:sp>
    </p:spTree>
    <p:extLst>
      <p:ext uri="{BB962C8B-B14F-4D97-AF65-F5344CB8AC3E}">
        <p14:creationId xmlns:p14="http://schemas.microsoft.com/office/powerpoint/2010/main" val="2313932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26</a:t>
            </a:fld>
            <a:endParaRPr lang="en-US" altLang="en-US"/>
          </a:p>
        </p:txBody>
      </p:sp>
    </p:spTree>
    <p:extLst>
      <p:ext uri="{BB962C8B-B14F-4D97-AF65-F5344CB8AC3E}">
        <p14:creationId xmlns:p14="http://schemas.microsoft.com/office/powerpoint/2010/main" val="1990922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A00A18-51A8-4B11-B5AF-F990D16FFF2B}" type="slidenum">
              <a:rPr lang="en-US" altLang="en-US" smtClean="0"/>
              <a:pPr>
                <a:defRPr/>
              </a:pPr>
              <a:t>27</a:t>
            </a:fld>
            <a:endParaRPr lang="en-US" altLang="en-US"/>
          </a:p>
        </p:txBody>
      </p:sp>
    </p:spTree>
    <p:extLst>
      <p:ext uri="{BB962C8B-B14F-4D97-AF65-F5344CB8AC3E}">
        <p14:creationId xmlns:p14="http://schemas.microsoft.com/office/powerpoint/2010/main" val="1726734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28</a:t>
            </a:fld>
            <a:endParaRPr lang="en-US" altLang="en-US"/>
          </a:p>
        </p:txBody>
      </p:sp>
    </p:spTree>
    <p:extLst>
      <p:ext uri="{BB962C8B-B14F-4D97-AF65-F5344CB8AC3E}">
        <p14:creationId xmlns:p14="http://schemas.microsoft.com/office/powerpoint/2010/main" val="245340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4</a:t>
            </a:fld>
            <a:endParaRPr lang="en-US" altLang="en-US"/>
          </a:p>
        </p:txBody>
      </p:sp>
    </p:spTree>
    <p:extLst>
      <p:ext uri="{BB962C8B-B14F-4D97-AF65-F5344CB8AC3E}">
        <p14:creationId xmlns:p14="http://schemas.microsoft.com/office/powerpoint/2010/main" val="362977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8</a:t>
            </a:fld>
            <a:endParaRPr lang="en-US" altLang="en-US"/>
          </a:p>
        </p:txBody>
      </p:sp>
    </p:spTree>
    <p:extLst>
      <p:ext uri="{BB962C8B-B14F-4D97-AF65-F5344CB8AC3E}">
        <p14:creationId xmlns:p14="http://schemas.microsoft.com/office/powerpoint/2010/main" val="253262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122E9EA-1EF1-42DA-84B9-37A90DE7C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C373898A-9902-434C-A59B-900E95AB7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3243F72B-4F3B-45EB-A913-C4676C154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A18A67-3786-49F8-941A-9CF52107B222}" type="slidenum">
              <a:rPr lang="en-US" altLang="en-US" smtClean="0"/>
              <a:pPr/>
              <a:t>16</a:t>
            </a:fld>
            <a:endParaRPr lang="en-US" altLang="en-US"/>
          </a:p>
        </p:txBody>
      </p:sp>
    </p:spTree>
    <p:extLst>
      <p:ext uri="{BB962C8B-B14F-4D97-AF65-F5344CB8AC3E}">
        <p14:creationId xmlns:p14="http://schemas.microsoft.com/office/powerpoint/2010/main" val="1092296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A00A18-51A8-4B11-B5AF-F990D16FFF2B}" type="slidenum">
              <a:rPr lang="en-US" altLang="en-US" smtClean="0"/>
              <a:pPr>
                <a:defRPr/>
              </a:pPr>
              <a:t>17</a:t>
            </a:fld>
            <a:endParaRPr lang="en-US" altLang="en-US"/>
          </a:p>
        </p:txBody>
      </p:sp>
    </p:spTree>
    <p:extLst>
      <p:ext uri="{BB962C8B-B14F-4D97-AF65-F5344CB8AC3E}">
        <p14:creationId xmlns:p14="http://schemas.microsoft.com/office/powerpoint/2010/main" val="3756629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A00A18-51A8-4B11-B5AF-F990D16FFF2B}" type="slidenum">
              <a:rPr lang="en-US" altLang="en-US" smtClean="0"/>
              <a:pPr>
                <a:defRPr/>
              </a:pPr>
              <a:t>18</a:t>
            </a:fld>
            <a:endParaRPr lang="en-US" altLang="en-US"/>
          </a:p>
        </p:txBody>
      </p:sp>
    </p:spTree>
    <p:extLst>
      <p:ext uri="{BB962C8B-B14F-4D97-AF65-F5344CB8AC3E}">
        <p14:creationId xmlns:p14="http://schemas.microsoft.com/office/powerpoint/2010/main" val="3877548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A00A18-51A8-4B11-B5AF-F990D16FFF2B}" type="slidenum">
              <a:rPr lang="en-US" altLang="en-US" smtClean="0"/>
              <a:pPr>
                <a:defRPr/>
              </a:pPr>
              <a:t>19</a:t>
            </a:fld>
            <a:endParaRPr lang="en-US" altLang="en-US"/>
          </a:p>
        </p:txBody>
      </p:sp>
    </p:spTree>
    <p:extLst>
      <p:ext uri="{BB962C8B-B14F-4D97-AF65-F5344CB8AC3E}">
        <p14:creationId xmlns:p14="http://schemas.microsoft.com/office/powerpoint/2010/main" val="336167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A00A18-51A8-4B11-B5AF-F990D16FFF2B}" type="slidenum">
              <a:rPr lang="en-US" altLang="en-US" smtClean="0"/>
              <a:pPr>
                <a:defRPr/>
              </a:pPr>
              <a:t>20</a:t>
            </a:fld>
            <a:endParaRPr lang="en-US" altLang="en-US"/>
          </a:p>
        </p:txBody>
      </p:sp>
    </p:spTree>
    <p:extLst>
      <p:ext uri="{BB962C8B-B14F-4D97-AF65-F5344CB8AC3E}">
        <p14:creationId xmlns:p14="http://schemas.microsoft.com/office/powerpoint/2010/main" val="2738592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A00A18-51A8-4B11-B5AF-F990D16FFF2B}" type="slidenum">
              <a:rPr lang="en-US" altLang="en-US" smtClean="0"/>
              <a:pPr>
                <a:defRPr/>
              </a:pPr>
              <a:t>21</a:t>
            </a:fld>
            <a:endParaRPr lang="en-US" altLang="en-US"/>
          </a:p>
        </p:txBody>
      </p:sp>
    </p:spTree>
    <p:extLst>
      <p:ext uri="{BB962C8B-B14F-4D97-AF65-F5344CB8AC3E}">
        <p14:creationId xmlns:p14="http://schemas.microsoft.com/office/powerpoint/2010/main" val="1087567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A5C26989-A941-474C-BC04-73527D005FDB}"/>
              </a:ext>
            </a:extLst>
          </p:cNvPr>
          <p:cNvSpPr>
            <a:spLocks noGrp="1"/>
          </p:cNvSpPr>
          <p:nvPr>
            <p:ph type="sldNum" sz="quarter" idx="10"/>
          </p:nvPr>
        </p:nvSpPr>
        <p:spPr/>
        <p:txBody>
          <a:bodyPr/>
          <a:lstStyle>
            <a:lvl1pPr>
              <a:defRPr/>
            </a:lvl1pPr>
          </a:lstStyle>
          <a:p>
            <a:pPr>
              <a:defRPr/>
            </a:pPr>
            <a:fld id="{8154F80D-3E46-4D8E-BE3A-C80B9AD62EDA}" type="slidenum">
              <a:rPr lang="en-US" altLang="en-US"/>
              <a:pPr>
                <a:defRPr/>
              </a:pPr>
              <a:t>‹#›</a:t>
            </a:fld>
            <a:endParaRPr lang="en-US" altLang="en-US"/>
          </a:p>
        </p:txBody>
      </p:sp>
    </p:spTree>
    <p:extLst>
      <p:ext uri="{BB962C8B-B14F-4D97-AF65-F5344CB8AC3E}">
        <p14:creationId xmlns:p14="http://schemas.microsoft.com/office/powerpoint/2010/main" val="291782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A2AD00"/>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1F08A466-C652-44EA-9E60-813B47CE6698}"/>
              </a:ext>
            </a:extLst>
          </p:cNvPr>
          <p:cNvSpPr>
            <a:spLocks noGrp="1"/>
          </p:cNvSpPr>
          <p:nvPr>
            <p:ph type="sldNum" sz="quarter" idx="10"/>
          </p:nvPr>
        </p:nvSpPr>
        <p:spPr>
          <a:xfrm>
            <a:off x="325438" y="6146800"/>
            <a:ext cx="2133600" cy="365125"/>
          </a:xfrm>
        </p:spPr>
        <p:txBody>
          <a:bodyPr/>
          <a:lstStyle>
            <a:lvl1pPr>
              <a:defRPr/>
            </a:lvl1pPr>
          </a:lstStyle>
          <a:p>
            <a:pPr>
              <a:defRPr/>
            </a:pPr>
            <a:fld id="{7B8E56BA-833D-4922-9AC1-75D4935B3379}" type="slidenum">
              <a:rPr lang="en-US" altLang="en-US"/>
              <a:pPr>
                <a:defRPr/>
              </a:pPr>
              <a:t>‹#›</a:t>
            </a:fld>
            <a:endParaRPr lang="en-US" altLang="en-US"/>
          </a:p>
        </p:txBody>
      </p:sp>
    </p:spTree>
    <p:extLst>
      <p:ext uri="{BB962C8B-B14F-4D97-AF65-F5344CB8AC3E}">
        <p14:creationId xmlns:p14="http://schemas.microsoft.com/office/powerpoint/2010/main" val="185635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1CC708FB-7C5C-48D2-8ACA-9863E5A2C026}"/>
              </a:ext>
            </a:extLst>
          </p:cNvPr>
          <p:cNvSpPr>
            <a:spLocks noGrp="1"/>
          </p:cNvSpPr>
          <p:nvPr>
            <p:ph type="sldNum" sz="quarter" idx="10"/>
          </p:nvPr>
        </p:nvSpPr>
        <p:spPr>
          <a:xfrm>
            <a:off x="325438" y="6146800"/>
            <a:ext cx="2133600" cy="365125"/>
          </a:xfrm>
        </p:spPr>
        <p:txBody>
          <a:bodyPr/>
          <a:lstStyle>
            <a:lvl1pPr>
              <a:defRPr/>
            </a:lvl1pPr>
          </a:lstStyle>
          <a:p>
            <a:pPr>
              <a:defRPr/>
            </a:pPr>
            <a:fld id="{880CCC8C-28D9-4827-B3D5-583B145837D0}" type="slidenum">
              <a:rPr lang="en-US" altLang="en-US"/>
              <a:pPr>
                <a:defRPr/>
              </a:pPr>
              <a:t>‹#›</a:t>
            </a:fld>
            <a:endParaRPr lang="en-US" altLang="en-US"/>
          </a:p>
        </p:txBody>
      </p:sp>
    </p:spTree>
    <p:extLst>
      <p:ext uri="{BB962C8B-B14F-4D97-AF65-F5344CB8AC3E}">
        <p14:creationId xmlns:p14="http://schemas.microsoft.com/office/powerpoint/2010/main" val="2782382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585D2941-6289-4C4A-8579-C03F91170E0C}"/>
              </a:ext>
            </a:extLst>
          </p:cNvPr>
          <p:cNvSpPr>
            <a:spLocks noGrp="1"/>
          </p:cNvSpPr>
          <p:nvPr>
            <p:ph type="sldNum" sz="quarter" idx="10"/>
          </p:nvPr>
        </p:nvSpPr>
        <p:spPr>
          <a:xfrm>
            <a:off x="325438" y="6146800"/>
            <a:ext cx="2133600" cy="365125"/>
          </a:xfrm>
        </p:spPr>
        <p:txBody>
          <a:bodyPr/>
          <a:lstStyle>
            <a:lvl1pPr>
              <a:defRPr/>
            </a:lvl1pPr>
          </a:lstStyle>
          <a:p>
            <a:pPr>
              <a:defRPr/>
            </a:pPr>
            <a:fld id="{8DB979D7-9F1B-4813-B057-EB29CF23C46B}" type="slidenum">
              <a:rPr lang="en-US" altLang="en-US"/>
              <a:pPr>
                <a:defRPr/>
              </a:pPr>
              <a:t>‹#›</a:t>
            </a:fld>
            <a:endParaRPr lang="en-US" altLang="en-US"/>
          </a:p>
        </p:txBody>
      </p:sp>
    </p:spTree>
    <p:extLst>
      <p:ext uri="{BB962C8B-B14F-4D97-AF65-F5344CB8AC3E}">
        <p14:creationId xmlns:p14="http://schemas.microsoft.com/office/powerpoint/2010/main" val="69531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D473AABC-6740-4CA0-831E-83CDB11247F8}"/>
              </a:ext>
            </a:extLst>
          </p:cNvPr>
          <p:cNvSpPr>
            <a:spLocks noGrp="1"/>
          </p:cNvSpPr>
          <p:nvPr>
            <p:ph type="sldNum" sz="quarter" idx="10"/>
          </p:nvPr>
        </p:nvSpPr>
        <p:spPr>
          <a:xfrm>
            <a:off x="325438" y="6146800"/>
            <a:ext cx="2133600" cy="365125"/>
          </a:xfrm>
        </p:spPr>
        <p:txBody>
          <a:bodyPr/>
          <a:lstStyle>
            <a:lvl1pPr>
              <a:defRPr/>
            </a:lvl1pPr>
          </a:lstStyle>
          <a:p>
            <a:pPr>
              <a:defRPr/>
            </a:pPr>
            <a:fld id="{7FBB6837-D98D-460C-9DB1-7356B3CFAF6F}" type="slidenum">
              <a:rPr lang="en-US" altLang="en-US"/>
              <a:pPr>
                <a:defRPr/>
              </a:pPr>
              <a:t>‹#›</a:t>
            </a:fld>
            <a:endParaRPr lang="en-US" altLang="en-US"/>
          </a:p>
        </p:txBody>
      </p:sp>
    </p:spTree>
    <p:extLst>
      <p:ext uri="{BB962C8B-B14F-4D97-AF65-F5344CB8AC3E}">
        <p14:creationId xmlns:p14="http://schemas.microsoft.com/office/powerpoint/2010/main" val="101570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a:extLst>
              <a:ext uri="{FF2B5EF4-FFF2-40B4-BE49-F238E27FC236}">
                <a16:creationId xmlns:a16="http://schemas.microsoft.com/office/drawing/2014/main" id="{CD94225B-6BAF-4223-8FB6-E5D7D3C3B48E}"/>
              </a:ext>
            </a:extLst>
          </p:cNvPr>
          <p:cNvSpPr>
            <a:spLocks noGrp="1"/>
          </p:cNvSpPr>
          <p:nvPr>
            <p:ph type="sldNum" sz="quarter" idx="10"/>
          </p:nvPr>
        </p:nvSpPr>
        <p:spPr>
          <a:xfrm>
            <a:off x="325438" y="6146800"/>
            <a:ext cx="2133600" cy="365125"/>
          </a:xfrm>
        </p:spPr>
        <p:txBody>
          <a:bodyPr/>
          <a:lstStyle>
            <a:lvl1pPr>
              <a:defRPr/>
            </a:lvl1pPr>
          </a:lstStyle>
          <a:p>
            <a:pPr>
              <a:defRPr/>
            </a:pPr>
            <a:fld id="{30CD0506-E223-4476-88AF-E15FDB401436}" type="slidenum">
              <a:rPr lang="en-US" altLang="en-US"/>
              <a:pPr>
                <a:defRPr/>
              </a:pPr>
              <a:t>‹#›</a:t>
            </a:fld>
            <a:endParaRPr lang="en-US" altLang="en-US"/>
          </a:p>
        </p:txBody>
      </p:sp>
    </p:spTree>
    <p:extLst>
      <p:ext uri="{BB962C8B-B14F-4D97-AF65-F5344CB8AC3E}">
        <p14:creationId xmlns:p14="http://schemas.microsoft.com/office/powerpoint/2010/main" val="3896121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56824C6-CE77-4C55-8081-4CA75E48A534}"/>
              </a:ext>
            </a:extLst>
          </p:cNvPr>
          <p:cNvSpPr>
            <a:spLocks noGrp="1"/>
          </p:cNvSpPr>
          <p:nvPr>
            <p:ph type="sldNum" sz="quarter" idx="10"/>
          </p:nvPr>
        </p:nvSpPr>
        <p:spPr>
          <a:xfrm>
            <a:off x="325438" y="6146800"/>
            <a:ext cx="2133600" cy="365125"/>
          </a:xfrm>
        </p:spPr>
        <p:txBody>
          <a:bodyPr/>
          <a:lstStyle>
            <a:lvl1pPr>
              <a:defRPr/>
            </a:lvl1pPr>
          </a:lstStyle>
          <a:p>
            <a:pPr>
              <a:defRPr/>
            </a:pPr>
            <a:fld id="{08A5CD57-4E9A-49BD-8626-9429E036F806}" type="slidenum">
              <a:rPr lang="en-US" altLang="en-US"/>
              <a:pPr>
                <a:defRPr/>
              </a:pPr>
              <a:t>‹#›</a:t>
            </a:fld>
            <a:endParaRPr lang="en-US" altLang="en-US"/>
          </a:p>
        </p:txBody>
      </p:sp>
    </p:spTree>
    <p:extLst>
      <p:ext uri="{BB962C8B-B14F-4D97-AF65-F5344CB8AC3E}">
        <p14:creationId xmlns:p14="http://schemas.microsoft.com/office/powerpoint/2010/main" val="3967117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0F3BF665-39C3-4312-8839-F52D42DADE34}"/>
              </a:ext>
            </a:extLst>
          </p:cNvPr>
          <p:cNvSpPr>
            <a:spLocks noGrp="1"/>
          </p:cNvSpPr>
          <p:nvPr>
            <p:ph type="sldNum" sz="quarter" idx="10"/>
          </p:nvPr>
        </p:nvSpPr>
        <p:spPr>
          <a:xfrm>
            <a:off x="325438" y="6146800"/>
            <a:ext cx="2133600" cy="365125"/>
          </a:xfrm>
        </p:spPr>
        <p:txBody>
          <a:bodyPr/>
          <a:lstStyle>
            <a:lvl1pPr>
              <a:defRPr/>
            </a:lvl1pPr>
          </a:lstStyle>
          <a:p>
            <a:pPr>
              <a:defRPr/>
            </a:pPr>
            <a:fld id="{DBCF3E8D-7D8E-4E4D-B303-EA035C7F0EAB}" type="slidenum">
              <a:rPr lang="en-US" altLang="en-US"/>
              <a:pPr>
                <a:defRPr/>
              </a:pPr>
              <a:t>‹#›</a:t>
            </a:fld>
            <a:endParaRPr lang="en-US" altLang="en-US"/>
          </a:p>
        </p:txBody>
      </p:sp>
    </p:spTree>
    <p:extLst>
      <p:ext uri="{BB962C8B-B14F-4D97-AF65-F5344CB8AC3E}">
        <p14:creationId xmlns:p14="http://schemas.microsoft.com/office/powerpoint/2010/main" val="4271478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a:extLst>
              <a:ext uri="{FF2B5EF4-FFF2-40B4-BE49-F238E27FC236}">
                <a16:creationId xmlns:a16="http://schemas.microsoft.com/office/drawing/2014/main" id="{109F3615-2B39-451B-93AC-4981968E0DB1}"/>
              </a:ext>
            </a:extLst>
          </p:cNvPr>
          <p:cNvSpPr>
            <a:spLocks noGrp="1"/>
          </p:cNvSpPr>
          <p:nvPr>
            <p:ph type="sldNum" sz="quarter" idx="10"/>
          </p:nvPr>
        </p:nvSpPr>
        <p:spPr>
          <a:xfrm>
            <a:off x="325438" y="6146800"/>
            <a:ext cx="2133600" cy="365125"/>
          </a:xfrm>
        </p:spPr>
        <p:txBody>
          <a:bodyPr/>
          <a:lstStyle>
            <a:lvl1pPr>
              <a:defRPr/>
            </a:lvl1pPr>
          </a:lstStyle>
          <a:p>
            <a:pPr>
              <a:defRPr/>
            </a:pPr>
            <a:fld id="{56BB251B-6B7C-48D7-8EE2-53C8AC44F076}" type="slidenum">
              <a:rPr lang="en-US" altLang="en-US"/>
              <a:pPr>
                <a:defRPr/>
              </a:pPr>
              <a:t>‹#›</a:t>
            </a:fld>
            <a:endParaRPr lang="en-US" altLang="en-US"/>
          </a:p>
        </p:txBody>
      </p:sp>
    </p:spTree>
    <p:extLst>
      <p:ext uri="{BB962C8B-B14F-4D97-AF65-F5344CB8AC3E}">
        <p14:creationId xmlns:p14="http://schemas.microsoft.com/office/powerpoint/2010/main" val="379506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1906AA94-A34E-46C6-9874-615779F79664}"/>
              </a:ext>
            </a:extLst>
          </p:cNvPr>
          <p:cNvSpPr>
            <a:spLocks noGrp="1"/>
          </p:cNvSpPr>
          <p:nvPr>
            <p:ph type="sldNum" sz="quarter" idx="10"/>
          </p:nvPr>
        </p:nvSpPr>
        <p:spPr/>
        <p:txBody>
          <a:bodyPr/>
          <a:lstStyle>
            <a:lvl1pPr>
              <a:defRPr/>
            </a:lvl1pPr>
          </a:lstStyle>
          <a:p>
            <a:pPr>
              <a:defRPr/>
            </a:pPr>
            <a:fld id="{CD022F62-913C-4AC4-B756-A4BE0EA4D607}" type="slidenum">
              <a:rPr lang="en-US" altLang="en-US"/>
              <a:pPr>
                <a:defRPr/>
              </a:pPr>
              <a:t>‹#›</a:t>
            </a:fld>
            <a:endParaRPr lang="en-US" altLang="en-US"/>
          </a:p>
        </p:txBody>
      </p:sp>
    </p:spTree>
    <p:extLst>
      <p:ext uri="{BB962C8B-B14F-4D97-AF65-F5344CB8AC3E}">
        <p14:creationId xmlns:p14="http://schemas.microsoft.com/office/powerpoint/2010/main" val="313105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a:t>Click to edit Master title style</a:t>
            </a:r>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D4699436-581C-40DF-A883-8DB069BAF1DC}"/>
              </a:ext>
            </a:extLst>
          </p:cNvPr>
          <p:cNvSpPr>
            <a:spLocks noGrp="1"/>
          </p:cNvSpPr>
          <p:nvPr>
            <p:ph type="sldNum" sz="quarter" idx="10"/>
          </p:nvPr>
        </p:nvSpPr>
        <p:spPr/>
        <p:txBody>
          <a:bodyPr/>
          <a:lstStyle>
            <a:lvl1pPr>
              <a:defRPr/>
            </a:lvl1pPr>
          </a:lstStyle>
          <a:p>
            <a:pPr>
              <a:defRPr/>
            </a:pPr>
            <a:fld id="{318910B0-9467-4A98-98B4-835D8384FBCF}" type="slidenum">
              <a:rPr lang="en-US" altLang="en-US"/>
              <a:pPr>
                <a:defRPr/>
              </a:pPr>
              <a:t>‹#›</a:t>
            </a:fld>
            <a:endParaRPr lang="en-US" altLang="en-US"/>
          </a:p>
        </p:txBody>
      </p:sp>
    </p:spTree>
    <p:extLst>
      <p:ext uri="{BB962C8B-B14F-4D97-AF65-F5344CB8AC3E}">
        <p14:creationId xmlns:p14="http://schemas.microsoft.com/office/powerpoint/2010/main" val="405142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4F3989C9-3AAA-4355-9380-4000E0813AF8}"/>
              </a:ext>
            </a:extLst>
          </p:cNvPr>
          <p:cNvSpPr>
            <a:spLocks noGrp="1"/>
          </p:cNvSpPr>
          <p:nvPr>
            <p:ph type="sldNum" sz="quarter" idx="10"/>
          </p:nvPr>
        </p:nvSpPr>
        <p:spPr/>
        <p:txBody>
          <a:bodyPr/>
          <a:lstStyle>
            <a:lvl1pPr>
              <a:defRPr/>
            </a:lvl1pPr>
          </a:lstStyle>
          <a:p>
            <a:pPr>
              <a:defRPr/>
            </a:pPr>
            <a:fld id="{8C68D301-F55D-46F9-AA96-46E6D6A25132}" type="slidenum">
              <a:rPr lang="en-US" altLang="en-US"/>
              <a:pPr>
                <a:defRPr/>
              </a:pPr>
              <a:t>‹#›</a:t>
            </a:fld>
            <a:endParaRPr lang="en-US" altLang="en-US"/>
          </a:p>
        </p:txBody>
      </p:sp>
    </p:spTree>
    <p:extLst>
      <p:ext uri="{BB962C8B-B14F-4D97-AF65-F5344CB8AC3E}">
        <p14:creationId xmlns:p14="http://schemas.microsoft.com/office/powerpoint/2010/main" val="272229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a:t>Click to edit Master title style</a:t>
            </a:r>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D9971BF-4685-4CA2-9730-BB5D70E4A106}"/>
              </a:ext>
            </a:extLst>
          </p:cNvPr>
          <p:cNvSpPr>
            <a:spLocks noGrp="1"/>
          </p:cNvSpPr>
          <p:nvPr>
            <p:ph type="sldNum" sz="quarter" idx="10"/>
          </p:nvPr>
        </p:nvSpPr>
        <p:spPr/>
        <p:txBody>
          <a:bodyPr/>
          <a:lstStyle>
            <a:lvl1pPr>
              <a:defRPr/>
            </a:lvl1pPr>
          </a:lstStyle>
          <a:p>
            <a:pPr>
              <a:defRPr/>
            </a:pPr>
            <a:fld id="{9EEB046F-6F4E-4D8B-9F30-D8EE27B8D9DD}" type="slidenum">
              <a:rPr lang="en-US" altLang="en-US"/>
              <a:pPr>
                <a:defRPr/>
              </a:pPr>
              <a:t>‹#›</a:t>
            </a:fld>
            <a:endParaRPr lang="en-US" altLang="en-US"/>
          </a:p>
        </p:txBody>
      </p:sp>
    </p:spTree>
    <p:extLst>
      <p:ext uri="{BB962C8B-B14F-4D97-AF65-F5344CB8AC3E}">
        <p14:creationId xmlns:p14="http://schemas.microsoft.com/office/powerpoint/2010/main" val="96029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Slide Number Placeholder 5">
            <a:extLst>
              <a:ext uri="{FF2B5EF4-FFF2-40B4-BE49-F238E27FC236}">
                <a16:creationId xmlns:a16="http://schemas.microsoft.com/office/drawing/2014/main" id="{F6EBC960-23E7-4E33-9580-A60228453462}"/>
              </a:ext>
            </a:extLst>
          </p:cNvPr>
          <p:cNvSpPr>
            <a:spLocks noGrp="1"/>
          </p:cNvSpPr>
          <p:nvPr>
            <p:ph type="sldNum" sz="quarter" idx="10"/>
          </p:nvPr>
        </p:nvSpPr>
        <p:spPr/>
        <p:txBody>
          <a:bodyPr/>
          <a:lstStyle>
            <a:lvl1pPr>
              <a:defRPr/>
            </a:lvl1pPr>
          </a:lstStyle>
          <a:p>
            <a:pPr>
              <a:defRPr/>
            </a:pPr>
            <a:fld id="{49A098A8-8117-4802-B047-6C4429A25961}" type="slidenum">
              <a:rPr lang="en-US" altLang="en-US"/>
              <a:pPr>
                <a:defRPr/>
              </a:pPr>
              <a:t>‹#›</a:t>
            </a:fld>
            <a:endParaRPr lang="en-US" altLang="en-US"/>
          </a:p>
        </p:txBody>
      </p:sp>
    </p:spTree>
    <p:extLst>
      <p:ext uri="{BB962C8B-B14F-4D97-AF65-F5344CB8AC3E}">
        <p14:creationId xmlns:p14="http://schemas.microsoft.com/office/powerpoint/2010/main" val="422500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CA458A4-D49A-4EC7-B4DC-1CBD58BD224B}"/>
              </a:ext>
            </a:extLst>
          </p:cNvPr>
          <p:cNvSpPr>
            <a:spLocks noGrp="1"/>
          </p:cNvSpPr>
          <p:nvPr>
            <p:ph type="sldNum" sz="quarter" idx="10"/>
          </p:nvPr>
        </p:nvSpPr>
        <p:spPr/>
        <p:txBody>
          <a:bodyPr/>
          <a:lstStyle>
            <a:lvl1pPr>
              <a:defRPr/>
            </a:lvl1pPr>
          </a:lstStyle>
          <a:p>
            <a:pPr>
              <a:defRPr/>
            </a:pPr>
            <a:fld id="{42E60A7B-1447-409A-828D-43FCAFFA961F}" type="slidenum">
              <a:rPr lang="en-US" altLang="en-US"/>
              <a:pPr>
                <a:defRPr/>
              </a:pPr>
              <a:t>‹#›</a:t>
            </a:fld>
            <a:endParaRPr lang="en-US" altLang="en-US"/>
          </a:p>
        </p:txBody>
      </p:sp>
    </p:spTree>
    <p:extLst>
      <p:ext uri="{BB962C8B-B14F-4D97-AF65-F5344CB8AC3E}">
        <p14:creationId xmlns:p14="http://schemas.microsoft.com/office/powerpoint/2010/main" val="273509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D3700C49-D871-4D87-AF58-971A4AE76684}"/>
              </a:ext>
            </a:extLst>
          </p:cNvPr>
          <p:cNvSpPr>
            <a:spLocks noGrp="1"/>
          </p:cNvSpPr>
          <p:nvPr>
            <p:ph type="sldNum" sz="quarter" idx="10"/>
          </p:nvPr>
        </p:nvSpPr>
        <p:spPr/>
        <p:txBody>
          <a:bodyPr/>
          <a:lstStyle>
            <a:lvl1pPr>
              <a:defRPr/>
            </a:lvl1pPr>
          </a:lstStyle>
          <a:p>
            <a:pPr>
              <a:defRPr/>
            </a:pPr>
            <a:fld id="{B1D8BAAB-231E-4DC0-807F-D50628638498}" type="slidenum">
              <a:rPr lang="en-US" altLang="en-US"/>
              <a:pPr>
                <a:defRPr/>
              </a:pPr>
              <a:t>‹#›</a:t>
            </a:fld>
            <a:endParaRPr lang="en-US" altLang="en-US"/>
          </a:p>
        </p:txBody>
      </p:sp>
    </p:spTree>
    <p:extLst>
      <p:ext uri="{BB962C8B-B14F-4D97-AF65-F5344CB8AC3E}">
        <p14:creationId xmlns:p14="http://schemas.microsoft.com/office/powerpoint/2010/main" val="286623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a:extLst>
              <a:ext uri="{FF2B5EF4-FFF2-40B4-BE49-F238E27FC236}">
                <a16:creationId xmlns:a16="http://schemas.microsoft.com/office/drawing/2014/main" id="{EFA458CB-EA6C-479F-BC8D-BAB41F7134BE}"/>
              </a:ext>
            </a:extLst>
          </p:cNvPr>
          <p:cNvSpPr>
            <a:spLocks noGrp="1"/>
          </p:cNvSpPr>
          <p:nvPr>
            <p:ph type="sldNum" sz="quarter" idx="10"/>
          </p:nvPr>
        </p:nvSpPr>
        <p:spPr/>
        <p:txBody>
          <a:bodyPr/>
          <a:lstStyle>
            <a:lvl1pPr>
              <a:defRPr/>
            </a:lvl1pPr>
          </a:lstStyle>
          <a:p>
            <a:pPr>
              <a:defRPr/>
            </a:pPr>
            <a:fld id="{FB18DA63-4011-4A95-BB82-7978FB006F86}" type="slidenum">
              <a:rPr lang="en-US" altLang="en-US"/>
              <a:pPr>
                <a:defRPr/>
              </a:pPr>
              <a:t>‹#›</a:t>
            </a:fld>
            <a:endParaRPr lang="en-US" altLang="en-US"/>
          </a:p>
        </p:txBody>
      </p:sp>
    </p:spTree>
    <p:extLst>
      <p:ext uri="{BB962C8B-B14F-4D97-AF65-F5344CB8AC3E}">
        <p14:creationId xmlns:p14="http://schemas.microsoft.com/office/powerpoint/2010/main" val="37432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6A5AD8-3AAB-47FB-8370-8936CD26A4F7}"/>
              </a:ext>
            </a:extLst>
          </p:cNvPr>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1027" name="Text Placeholder 2">
            <a:extLst>
              <a:ext uri="{FF2B5EF4-FFF2-40B4-BE49-F238E27FC236}">
                <a16:creationId xmlns:a16="http://schemas.microsoft.com/office/drawing/2014/main" id="{2BE57D94-6317-4BEC-8EE1-C1CB7D254A64}"/>
              </a:ext>
            </a:extLst>
          </p:cNvPr>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AB647615-A2E1-458F-AAA2-BEA241AF1F0A}"/>
              </a:ext>
            </a:extLst>
          </p:cNvPr>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75E286F8-C46F-4AB3-BB7C-428BDAFBBD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38"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1B9C6B9-39A3-477D-9952-B66CA3CFDCC7}"/>
              </a:ext>
            </a:extLst>
          </p:cNvPr>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2051" name="Text Placeholder 2">
            <a:extLst>
              <a:ext uri="{FF2B5EF4-FFF2-40B4-BE49-F238E27FC236}">
                <a16:creationId xmlns:a16="http://schemas.microsoft.com/office/drawing/2014/main" id="{9106E597-8C1A-4F7C-B3F1-D5BC99E10895}"/>
              </a:ext>
            </a:extLst>
          </p:cNvPr>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0EED2BE2-680C-40C4-93D0-D36AE4C91180}"/>
              </a:ext>
            </a:extLst>
          </p:cNvPr>
          <p:cNvSpPr>
            <a:spLocks noGrp="1"/>
          </p:cNvSpPr>
          <p:nvPr>
            <p:ph type="sldNum" sz="quarter" idx="4"/>
          </p:nvPr>
        </p:nvSpPr>
        <p:spPr>
          <a:xfrm>
            <a:off x="325438" y="62611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510AEC28-580A-40B5-B128-17926961FA4A}" type="slidenum">
              <a:rPr lang="en-US" altLang="en-US"/>
              <a:pPr>
                <a:defRPr/>
              </a:pPr>
              <a:t>‹#›</a:t>
            </a:fld>
            <a:endParaRPr lang="en-US" altLang="en-US"/>
          </a:p>
        </p:txBody>
      </p:sp>
      <p:pic>
        <p:nvPicPr>
          <p:cNvPr id="2053" name="Picture 4" descr="IHCDA-Logo-RGB.jpg">
            <a:extLst>
              <a:ext uri="{FF2B5EF4-FFF2-40B4-BE49-F238E27FC236}">
                <a16:creationId xmlns:a16="http://schemas.microsoft.com/office/drawing/2014/main" id="{8E27AB95-1186-4C28-8F22-3C4FC709137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675438" y="6021388"/>
            <a:ext cx="20526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39" r:id="rId1"/>
    <p:sldLayoutId id="2147484840" r:id="rId2"/>
    <p:sldLayoutId id="2147484841" r:id="rId3"/>
    <p:sldLayoutId id="2147484842" r:id="rId4"/>
    <p:sldLayoutId id="2147484843" r:id="rId5"/>
    <p:sldLayoutId id="2147484844" r:id="rId6"/>
    <p:sldLayoutId id="2147484845" r:id="rId7"/>
    <p:sldLayoutId id="2147484846" r:id="rId8"/>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spergel@ihcda.in.gov"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506691" y="1524960"/>
            <a:ext cx="7772400" cy="1448163"/>
          </a:xfrm>
        </p:spPr>
        <p:txBody>
          <a:bodyPr/>
          <a:lstStyle/>
          <a:p>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IHCDA HOME Homebuyer Program </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Selling the Unit – Part II:</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Putting the Numbers Together </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Session 5</a:t>
            </a:r>
            <a:b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b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
        <p:nvSpPr>
          <p:cNvPr id="2" name="TextBox 1">
            <a:extLst>
              <a:ext uri="{FF2B5EF4-FFF2-40B4-BE49-F238E27FC236}">
                <a16:creationId xmlns:a16="http://schemas.microsoft.com/office/drawing/2014/main" id="{50D6D73D-4200-AC2D-ADA6-F86C2594B1C1}"/>
              </a:ext>
            </a:extLst>
          </p:cNvPr>
          <p:cNvSpPr txBox="1"/>
          <p:nvPr/>
        </p:nvSpPr>
        <p:spPr bwMode="auto">
          <a:xfrm>
            <a:off x="506691" y="4129029"/>
            <a:ext cx="72139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600" b="1" dirty="0">
                <a:solidFill>
                  <a:schemeClr val="bg1"/>
                </a:solidFill>
                <a:ea typeface="Calibri" pitchFamily="34" charset="0"/>
                <a:cs typeface="Arial" charset="0"/>
              </a:rPr>
              <a:t>Samantha Spergel</a:t>
            </a:r>
          </a:p>
          <a:p>
            <a:r>
              <a:rPr lang="en-US" sz="1600" dirty="0">
                <a:solidFill>
                  <a:schemeClr val="bg1"/>
                </a:solidFill>
                <a:ea typeface="Calibri" pitchFamily="34" charset="0"/>
                <a:cs typeface="Arial" charset="0"/>
              </a:rPr>
              <a:t>Director of Real Estate Strategic Initiatives and Engagement</a:t>
            </a:r>
          </a:p>
          <a:p>
            <a:r>
              <a:rPr lang="en-US" sz="1600" dirty="0">
                <a:solidFill>
                  <a:schemeClr val="bg1"/>
                </a:solidFill>
                <a:ea typeface="Calibri" pitchFamily="34" charset="0"/>
                <a:cs typeface="Arial" charset="0"/>
              </a:rPr>
              <a:t>Indiana Housing &amp; Community Development Authority</a:t>
            </a:r>
          </a:p>
        </p:txBody>
      </p:sp>
    </p:spTree>
    <p:extLst>
      <p:ext uri="{BB962C8B-B14F-4D97-AF65-F5344CB8AC3E}">
        <p14:creationId xmlns:p14="http://schemas.microsoft.com/office/powerpoint/2010/main" val="3875738292"/>
      </p:ext>
    </p:extLst>
  </p:cSld>
  <p:clrMapOvr>
    <a:masterClrMapping/>
  </p:clrMapOvr>
  <mc:AlternateContent xmlns:mc="http://schemas.openxmlformats.org/markup-compatibility/2006" xmlns:p14="http://schemas.microsoft.com/office/powerpoint/2010/main">
    <mc:Choice Requires="p14">
      <p:transition spd="slow" p14:dur="2000" advTm="10280"/>
    </mc:Choice>
    <mc:Fallback xmlns="">
      <p:transition spd="slow" advTm="102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Final Development Subsidy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44650" y="1189393"/>
            <a:ext cx="4015840"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Gross Development Subsidy/Appraisal Gap will pull from final Development Budget.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TDC (–) Final Sales price </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NOTE: if final sales price exceeds TDC, non-buyer subsidy use of HOME will convert to Interim Construction Financing and will be considered proceeds.  </a:t>
            </a: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total of other grants should be added. This is calculated as additional Development Subsidy. Examples can include:</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Donations/discounts (including volunteer labor)</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Waived Fees</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Philanthropic Support</a:t>
            </a:r>
          </a:p>
          <a:p>
            <a:pPr lvl="1">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Public Funding</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Picture 5">
            <a:extLst>
              <a:ext uri="{FF2B5EF4-FFF2-40B4-BE49-F238E27FC236}">
                <a16:creationId xmlns:a16="http://schemas.microsoft.com/office/drawing/2014/main" id="{F041ADC7-E83B-B0F9-7BB2-A670DCD00730}"/>
              </a:ext>
            </a:extLst>
          </p:cNvPr>
          <p:cNvPicPr>
            <a:picLocks noChangeAspect="1"/>
          </p:cNvPicPr>
          <p:nvPr/>
        </p:nvPicPr>
        <p:blipFill>
          <a:blip r:embed="rId2"/>
          <a:stretch>
            <a:fillRect/>
          </a:stretch>
        </p:blipFill>
        <p:spPr>
          <a:xfrm>
            <a:off x="5772352" y="2975985"/>
            <a:ext cx="3071126" cy="350550"/>
          </a:xfrm>
          <a:prstGeom prst="rect">
            <a:avLst/>
          </a:prstGeom>
        </p:spPr>
      </p:pic>
    </p:spTree>
    <p:extLst>
      <p:ext uri="{BB962C8B-B14F-4D97-AF65-F5344CB8AC3E}">
        <p14:creationId xmlns:p14="http://schemas.microsoft.com/office/powerpoint/2010/main" val="371036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Equity, Loans and HOME</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44650" y="1189393"/>
            <a:ext cx="4015840"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Equity that is expected to be paid from proceeds should be included.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This generally is equity from the Seller themselves.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This could also include CHDO proceeds (more later).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Any construction loans subject to repayment upon sale would be included.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HOME drawn (total HOME award from IHCDA) would be included.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Include retainage.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 name="Picture 4">
            <a:extLst>
              <a:ext uri="{FF2B5EF4-FFF2-40B4-BE49-F238E27FC236}">
                <a16:creationId xmlns:a16="http://schemas.microsoft.com/office/drawing/2014/main" id="{04F42EA8-C049-37D7-7BF5-087261369CAC}"/>
              </a:ext>
            </a:extLst>
          </p:cNvPr>
          <p:cNvPicPr>
            <a:picLocks noChangeAspect="1"/>
          </p:cNvPicPr>
          <p:nvPr/>
        </p:nvPicPr>
        <p:blipFill>
          <a:blip r:embed="rId2"/>
          <a:stretch>
            <a:fillRect/>
          </a:stretch>
        </p:blipFill>
        <p:spPr>
          <a:xfrm>
            <a:off x="5305476" y="2556430"/>
            <a:ext cx="3055885" cy="685859"/>
          </a:xfrm>
          <a:prstGeom prst="rect">
            <a:avLst/>
          </a:prstGeom>
        </p:spPr>
      </p:pic>
    </p:spTree>
    <p:extLst>
      <p:ext uri="{BB962C8B-B14F-4D97-AF65-F5344CB8AC3E}">
        <p14:creationId xmlns:p14="http://schemas.microsoft.com/office/powerpoint/2010/main" val="146200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Ensuring Sources = Uses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44650" y="1189393"/>
            <a:ext cx="4015840"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Subtotal of Development Period Sources will calculate.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TDC (-) Costs paid from Sales Proceeds</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Pro-forma will then ensure there is not source gap – this should always show $0.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there are changes in sources, updated documentation must be provided. </a:t>
            </a:r>
          </a:p>
          <a:p>
            <a:pPr lvl="1">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Picture 5">
            <a:extLst>
              <a:ext uri="{FF2B5EF4-FFF2-40B4-BE49-F238E27FC236}">
                <a16:creationId xmlns:a16="http://schemas.microsoft.com/office/drawing/2014/main" id="{041E7552-E017-2DA8-AA5E-3111D6620DD6}"/>
              </a:ext>
            </a:extLst>
          </p:cNvPr>
          <p:cNvPicPr>
            <a:picLocks noChangeAspect="1"/>
          </p:cNvPicPr>
          <p:nvPr/>
        </p:nvPicPr>
        <p:blipFill>
          <a:blip r:embed="rId2"/>
          <a:stretch>
            <a:fillRect/>
          </a:stretch>
        </p:blipFill>
        <p:spPr>
          <a:xfrm>
            <a:off x="5445713" y="2329493"/>
            <a:ext cx="2972058" cy="350550"/>
          </a:xfrm>
          <a:prstGeom prst="rect">
            <a:avLst/>
          </a:prstGeom>
        </p:spPr>
      </p:pic>
    </p:spTree>
    <p:extLst>
      <p:ext uri="{BB962C8B-B14F-4D97-AF65-F5344CB8AC3E}">
        <p14:creationId xmlns:p14="http://schemas.microsoft.com/office/powerpoint/2010/main" val="13364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Where did the HOME go?</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44650" y="1189393"/>
            <a:ext cx="4015840"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Summary of HOME Investment will provide final underwriting looking at the use of HOME for Development Subsidy, for Buyer Assistance, and any Interim Construction Financing. </a:t>
            </a: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HOME for Development Subsidy is based on TDC, Sales Price, Cost paid from Proceeds, and any Grants used toward the Development Subsidy.  </a:t>
            </a: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Buyer Subsidy is calculated under the buyer analysis section and is based on Sales Price, Closing Costs, Buyer’s Cash Investment, Buyer’s Mortgage, and any other assistance toward the purchase.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HOME Construction Loan (interim financing) is based on the total HOME award (-) HOME development subsidy (-) HOME buyer subsidy.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 name="Picture 4">
            <a:extLst>
              <a:ext uri="{FF2B5EF4-FFF2-40B4-BE49-F238E27FC236}">
                <a16:creationId xmlns:a16="http://schemas.microsoft.com/office/drawing/2014/main" id="{9A25B0C3-3F2E-A399-086D-165032F71566}"/>
              </a:ext>
            </a:extLst>
          </p:cNvPr>
          <p:cNvPicPr>
            <a:picLocks noChangeAspect="1"/>
          </p:cNvPicPr>
          <p:nvPr/>
        </p:nvPicPr>
        <p:blipFill>
          <a:blip r:embed="rId2"/>
          <a:stretch>
            <a:fillRect/>
          </a:stretch>
        </p:blipFill>
        <p:spPr>
          <a:xfrm>
            <a:off x="5374639" y="2926036"/>
            <a:ext cx="3055885" cy="502964"/>
          </a:xfrm>
          <a:prstGeom prst="rect">
            <a:avLst/>
          </a:prstGeom>
        </p:spPr>
      </p:pic>
    </p:spTree>
    <p:extLst>
      <p:ext uri="{BB962C8B-B14F-4D97-AF65-F5344CB8AC3E}">
        <p14:creationId xmlns:p14="http://schemas.microsoft.com/office/powerpoint/2010/main" val="3345821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Remember me? </a:t>
            </a:r>
            <a:endParaRPr lang="en-US" sz="3500" b="1" dirty="0">
              <a:solidFill>
                <a:srgbClr val="9DA94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59C6828-19AF-50D7-CDE6-07F3BE8848EE}"/>
              </a:ext>
            </a:extLst>
          </p:cNvPr>
          <p:cNvPicPr>
            <a:picLocks noChangeAspect="1"/>
          </p:cNvPicPr>
          <p:nvPr/>
        </p:nvPicPr>
        <p:blipFill>
          <a:blip r:embed="rId2"/>
          <a:stretch>
            <a:fillRect/>
          </a:stretch>
        </p:blipFill>
        <p:spPr>
          <a:xfrm>
            <a:off x="703385" y="1364375"/>
            <a:ext cx="7283938" cy="4129249"/>
          </a:xfrm>
          <a:prstGeom prst="rect">
            <a:avLst/>
          </a:prstGeom>
        </p:spPr>
      </p:pic>
    </p:spTree>
    <p:extLst>
      <p:ext uri="{BB962C8B-B14F-4D97-AF65-F5344CB8AC3E}">
        <p14:creationId xmlns:p14="http://schemas.microsoft.com/office/powerpoint/2010/main" val="2056335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Return of Funds to Seller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556160" y="2031737"/>
            <a:ext cx="4015840"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Return of any developer equity and balance of the developer fee would be returned to the seller/developer.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Picture 5">
            <a:extLst>
              <a:ext uri="{FF2B5EF4-FFF2-40B4-BE49-F238E27FC236}">
                <a16:creationId xmlns:a16="http://schemas.microsoft.com/office/drawing/2014/main" id="{001068BE-50A3-94E4-4D3C-F7A6BF5D0859}"/>
              </a:ext>
            </a:extLst>
          </p:cNvPr>
          <p:cNvPicPr>
            <a:picLocks noChangeAspect="1"/>
          </p:cNvPicPr>
          <p:nvPr/>
        </p:nvPicPr>
        <p:blipFill>
          <a:blip r:embed="rId2"/>
          <a:stretch>
            <a:fillRect/>
          </a:stretch>
        </p:blipFill>
        <p:spPr>
          <a:xfrm>
            <a:off x="5653508" y="2390938"/>
            <a:ext cx="3101609" cy="502964"/>
          </a:xfrm>
          <a:prstGeom prst="rect">
            <a:avLst/>
          </a:prstGeom>
        </p:spPr>
      </p:pic>
    </p:spTree>
    <p:extLst>
      <p:ext uri="{BB962C8B-B14F-4D97-AF65-F5344CB8AC3E}">
        <p14:creationId xmlns:p14="http://schemas.microsoft.com/office/powerpoint/2010/main" val="125301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52320" y="2029096"/>
            <a:ext cx="6252170" cy="1602644"/>
          </a:xfrm>
        </p:spPr>
        <p:txBody>
          <a:bodyPr/>
          <a:lstStyle/>
          <a:p>
            <a:r>
              <a:rPr lang="en-US" altLang="en-US" sz="3600" cap="none" dirty="0">
                <a:latin typeface="Arial Bold" panose="020B0704020202020204" pitchFamily="34" charset="0"/>
                <a:ea typeface="ＭＳ Ｐゴシック" panose="020B0600070205080204" pitchFamily="34" charset="-128"/>
                <a:cs typeface="Arial Bold" panose="020B0704020202020204" pitchFamily="34" charset="0"/>
              </a:rPr>
              <a:t>Understanding Proceeds</a:t>
            </a: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Tree>
    <p:extLst>
      <p:ext uri="{BB962C8B-B14F-4D97-AF65-F5344CB8AC3E}">
        <p14:creationId xmlns:p14="http://schemas.microsoft.com/office/powerpoint/2010/main" val="3961188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What are proceeds?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480900"/>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Proceeds are generated when the amount of HOME funds receives by the developer is more than the HOME Developer Subsidy and HOME Buyer Subsidy.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We consider this “Interim Construction Financing” and not permanent financing.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Under the HOME regulations, Proceeds are defined as “Program Income” and are required to be repaid to IHCDA if a non-CHDO.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a CHDO, Proceeds can be considered “CHDO Proceeds” and are not required to be repaid, but subject to the CHDO reuse agreement and IHCDA tracking. </a:t>
            </a: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71863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What are proceeds?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480900"/>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As part of the final underwriting, IHCDA will certify the amount of proceeds.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Not every deal will have proceeds.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there are proceeds to be generated by the sale of the property to the homebuyer, the Developer will be required to pay the proceeds to IHCDA within 30 days of closing on the unit. There is no interest on the repayment of proceeds.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Proceeds may be returned to IHCDA via IHCDA Online or as a mailed check. </a:t>
            </a: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4414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CHDO Proceeds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480900"/>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a developer certifies as a CHDO upon application, then the developer’s proceeds are not considered Program Income, but instead CHDO Proceeds.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No repayment is required – the CHDO may keep those proceeds.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will determine the appropriate amount of CHDO Proceeds through the final underwriting.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may choose to implement a cap on those proceeds to be retained by the CHDO. </a:t>
            </a: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4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3CF81B-8A69-A3D7-1043-9A947470202A}"/>
              </a:ext>
            </a:extLst>
          </p:cNvPr>
          <p:cNvSpPr txBox="1"/>
          <p:nvPr/>
        </p:nvSpPr>
        <p:spPr>
          <a:xfrm>
            <a:off x="388883" y="391259"/>
            <a:ext cx="8366234" cy="646331"/>
          </a:xfrm>
          <a:prstGeom prst="rect">
            <a:avLst/>
          </a:prstGeom>
          <a:noFill/>
        </p:spPr>
        <p:txBody>
          <a:bodyPr wrap="square" rtlCol="0">
            <a:spAutoFit/>
          </a:bodyPr>
          <a:lstStyle/>
          <a:p>
            <a:r>
              <a:rPr lang="en-US" altLang="en-US" sz="3500" cap="none" dirty="0">
                <a:solidFill>
                  <a:srgbClr val="9DA941"/>
                </a:solidFill>
                <a:latin typeface="Arial Bold" panose="020B0704020202020204" pitchFamily="34" charset="0"/>
                <a:cs typeface="Arial Bold" panose="020B0704020202020204" pitchFamily="34" charset="0"/>
              </a:rPr>
              <a:t>IHCDA’s Mission and Vision</a:t>
            </a:r>
            <a:endParaRPr lang="en-US" sz="3500" b="1" dirty="0">
              <a:solidFill>
                <a:srgbClr val="9DA941"/>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50095BD-108F-A881-1271-7306DC435DAA}"/>
              </a:ext>
            </a:extLst>
          </p:cNvPr>
          <p:cNvSpPr txBox="1">
            <a:spLocks/>
          </p:cNvSpPr>
          <p:nvPr/>
        </p:nvSpPr>
        <p:spPr>
          <a:xfrm>
            <a:off x="322350" y="1483023"/>
            <a:ext cx="5047812" cy="40187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2400" b="1"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Our Mission</a:t>
            </a:r>
          </a:p>
          <a:p>
            <a:pPr marL="0" indent="0">
              <a:buNone/>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To provide housing opportunities, promote self-sufficiency, and strengthen communities.</a:t>
            </a:r>
          </a:p>
          <a:p>
            <a:pPr marL="0" indent="0">
              <a:buNone/>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r>
              <a:rPr lang="en-US" altLang="en-US" sz="2400" b="1"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Our Vision</a:t>
            </a:r>
          </a:p>
          <a:p>
            <a:pPr marL="0" indent="0">
              <a:buNone/>
              <a:defRPr/>
            </a:pPr>
            <a:r>
              <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An Indiana with a sustainable quality of life for all Hoosiers in the community of their choice.</a:t>
            </a:r>
          </a:p>
          <a:p>
            <a:pPr marL="0" indent="0">
              <a:buNone/>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Picture 5">
            <a:extLst>
              <a:ext uri="{FF2B5EF4-FFF2-40B4-BE49-F238E27FC236}">
                <a16:creationId xmlns:a16="http://schemas.microsoft.com/office/drawing/2014/main" id="{85CC449F-DB3E-8D4A-1B69-9748E47F9A72}"/>
              </a:ext>
            </a:extLst>
          </p:cNvPr>
          <p:cNvPicPr>
            <a:picLocks noChangeAspect="1"/>
          </p:cNvPicPr>
          <p:nvPr/>
        </p:nvPicPr>
        <p:blipFill rotWithShape="1">
          <a:blip r:embed="rId2"/>
          <a:srcRect l="18314" r="5978"/>
          <a:stretch/>
        </p:blipFill>
        <p:spPr>
          <a:xfrm>
            <a:off x="5365213" y="1704814"/>
            <a:ext cx="3456437" cy="3043680"/>
          </a:xfrm>
          <a:prstGeom prst="rect">
            <a:avLst/>
          </a:prstGeom>
        </p:spPr>
      </p:pic>
    </p:spTree>
    <p:extLst>
      <p:ext uri="{BB962C8B-B14F-4D97-AF65-F5344CB8AC3E}">
        <p14:creationId xmlns:p14="http://schemas.microsoft.com/office/powerpoint/2010/main" val="925618868"/>
      </p:ext>
    </p:extLst>
  </p:cSld>
  <p:clrMapOvr>
    <a:masterClrMapping/>
  </p:clrMapOvr>
  <mc:AlternateContent xmlns:mc="http://schemas.openxmlformats.org/markup-compatibility/2006" xmlns:p14="http://schemas.microsoft.com/office/powerpoint/2010/main">
    <mc:Choice Requires="p14">
      <p:transition spd="slow" p14:dur="2000" advTm="1876"/>
    </mc:Choice>
    <mc:Fallback xmlns="">
      <p:transition spd="slow" advTm="187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CHDO Proceeds Reuse Requirements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480900"/>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CHDO Proceeds must be utilized for housing activities that benefit low-income families at or below 80% AMI but does not have to be HOME eligible.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Eligible examples include: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Emergency Repairs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Housing Production (including other homebuyer projects)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Project operating cost and reserves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Housing Refinancing Costs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Operating Expenses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Housing Counseling</a:t>
            </a: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CHDO Proceeds cannot be use as match on another HOME award.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26447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49095"/>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CHDO Proceeds Reuse Requirements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480900"/>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Up to 5% of the CHDO Proceeds may be used for Administrative Uses/Operational purposes.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Up to 15% of the CHDO Proceeds may be used as a Developer Fee.</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37750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CHDO Proceeds Reuse Requirements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480900"/>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CHDO Proceeds are NOT subject to cross-section regulations, including:</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Davis Bacon</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Environmental Review/Section 106</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Uniform Relocation Act</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Funds generated from the use of CHDO Proceeds are not considered proceeds. Thus, only the first use of CHDO Proceeds must be tracked and used for an eligible activity.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CHDO Proceeds are still considered Proceeds through the first use even if the HOME Development Agreement with IHCDA has expired.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457200" lvl="1" indent="0">
              <a:buNone/>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marL="457200" lvl="1" indent="0">
              <a:buNone/>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80228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49095"/>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CHDO Proceeds Approval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480900"/>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CHDO must submit a formal request, signed by CHDO’s Executive Director/Board Chair to IHCDA identifying the use of the CHDO proceeds.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This may be submitted either with other pre-closing documentation or within 30 days of closing and approval of the final pro-forma.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the request is not submitted within 30 days after closing, the funds will be considered Program Income and will be required to be repaid to IHCDA.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CHDOs may submit modification requests on the use of the proceeds.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9961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49095"/>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CHDO Restrictions and Decertification</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480900"/>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will not allow CHDO to retain any Proceeds on units that place a third-lien on the property with a payable note that takes the place for needed additional subsidy that could have been negated with HOME Homebuyer Subsidy Funding.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Failure to use existing CHDO Proceeds on eligible activities may result in caps on retention of CHDO Proceeds for future specific projects. </a:t>
            </a:r>
          </a:p>
          <a:p>
            <a:pPr marL="0" indent="0">
              <a:buNone/>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during the POA, the CHDO becomes decertified, or no longer has a mission of providing affordable housing, then all CHDO proceeds are required to be paid back to IHCDA.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197754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49095"/>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CHDO Reporting Requirements</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480900"/>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CHDOs with CHDO Proceeds will be required to submit quarterly reports to IHCDA that document the use of the CHDO Proceeds and the net balance remaining.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Reporting should include when those Proceeds are used, the amount used, date received, and identification of the use (and address if property-based).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Reporting is only required for the first use of CHDO Proceeds. </a:t>
            </a: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2373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F21B097-434E-1AB1-D070-0A4F95416BE8}"/>
              </a:ext>
            </a:extLst>
          </p:cNvPr>
          <p:cNvSpPr txBox="1"/>
          <p:nvPr/>
        </p:nvSpPr>
        <p:spPr>
          <a:xfrm>
            <a:off x="530653" y="1965107"/>
            <a:ext cx="8366234" cy="3154710"/>
          </a:xfrm>
          <a:prstGeom prst="rect">
            <a:avLst/>
          </a:prstGeom>
          <a:noFill/>
        </p:spPr>
        <p:txBody>
          <a:bodyPr wrap="square" rtlCol="0">
            <a:spAutoFit/>
          </a:bodyPr>
          <a:lstStyle/>
          <a:p>
            <a:r>
              <a:rPr lang="en-US" sz="3500" b="1" dirty="0">
                <a:solidFill>
                  <a:schemeClr val="bg1"/>
                </a:solidFill>
                <a:cs typeface="Arial" panose="020B0604020202020204" pitchFamily="34" charset="0"/>
              </a:rPr>
              <a:t>Upcoming Training (the last one!) – </a:t>
            </a:r>
          </a:p>
          <a:p>
            <a:endParaRPr lang="en-US" sz="3500" b="1" dirty="0">
              <a:solidFill>
                <a:schemeClr val="bg1"/>
              </a:solidFill>
              <a:cs typeface="Arial" panose="020B0604020202020204" pitchFamily="34" charset="0"/>
            </a:endParaRPr>
          </a:p>
          <a:p>
            <a:r>
              <a:rPr lang="en-US" sz="3500" b="1" dirty="0">
                <a:solidFill>
                  <a:schemeClr val="bg1"/>
                </a:solidFill>
                <a:cs typeface="Arial" panose="020B0604020202020204" pitchFamily="34" charset="0"/>
              </a:rPr>
              <a:t>Monday, September 25</a:t>
            </a:r>
            <a:r>
              <a:rPr lang="en-US" sz="3500" b="1" baseline="30000" dirty="0">
                <a:solidFill>
                  <a:schemeClr val="bg1"/>
                </a:solidFill>
                <a:cs typeface="Arial" panose="020B0604020202020204" pitchFamily="34" charset="0"/>
              </a:rPr>
              <a:t>th</a:t>
            </a:r>
            <a:r>
              <a:rPr lang="en-US" sz="3500" b="1" dirty="0">
                <a:solidFill>
                  <a:schemeClr val="bg1"/>
                </a:solidFill>
                <a:cs typeface="Arial" panose="020B0604020202020204" pitchFamily="34" charset="0"/>
              </a:rPr>
              <a:t> </a:t>
            </a:r>
          </a:p>
          <a:p>
            <a:r>
              <a:rPr lang="en-US" sz="3500" b="1" dirty="0">
                <a:solidFill>
                  <a:schemeClr val="bg1"/>
                </a:solidFill>
                <a:cs typeface="Arial" panose="020B0604020202020204" pitchFamily="34" charset="0"/>
              </a:rPr>
              <a:t>9:30am</a:t>
            </a:r>
            <a:endParaRPr lang="en-US" sz="3500" b="1" dirty="0">
              <a:solidFill>
                <a:schemeClr val="bg1"/>
              </a:solidFill>
              <a:latin typeface="Arial" panose="020B0604020202020204" pitchFamily="34" charset="0"/>
              <a:cs typeface="Arial" panose="020B0604020202020204" pitchFamily="34" charset="0"/>
            </a:endParaRPr>
          </a:p>
          <a:p>
            <a:endParaRPr lang="en-US" sz="2400" b="1" dirty="0">
              <a:solidFill>
                <a:schemeClr val="bg1"/>
              </a:solidFill>
              <a:latin typeface="Arial" panose="020B0604020202020204" pitchFamily="34" charset="0"/>
              <a:cs typeface="Arial" panose="020B0604020202020204" pitchFamily="34" charset="0"/>
            </a:endParaRPr>
          </a:p>
          <a:p>
            <a:endParaRPr lang="en-US" sz="3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926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49095"/>
            <a:ext cx="8366234" cy="630942"/>
          </a:xfrm>
          <a:prstGeom prst="rect">
            <a:avLst/>
          </a:prstGeom>
          <a:noFill/>
        </p:spPr>
        <p:txBody>
          <a:bodyPr wrap="square" rtlCol="0">
            <a:spAutoFit/>
          </a:bodyPr>
          <a:lstStyle/>
          <a:p>
            <a:r>
              <a:rPr lang="en-US" sz="3500" b="1" dirty="0">
                <a:solidFill>
                  <a:srgbClr val="9DA941"/>
                </a:solidFill>
                <a:latin typeface="Arial Bold" panose="020B0704020202020204" pitchFamily="34" charset="0"/>
                <a:cs typeface="Arial Bold" panose="020B0704020202020204" pitchFamily="34" charset="0"/>
              </a:rPr>
              <a:t>Post Closing Requirements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388883" y="1480900"/>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Resale and Recapture Requirements</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Closeout documents: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Liens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HOME Agreement</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Completion Reporting</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Final Draw Request </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Notice of Project Completion </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On-Going Compliance</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Annual Certification of Completion </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Refinancing and Subordination policies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90376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D6D73D-4200-AC2D-ADA6-F86C2594B1C1}"/>
              </a:ext>
            </a:extLst>
          </p:cNvPr>
          <p:cNvSpPr txBox="1"/>
          <p:nvPr/>
        </p:nvSpPr>
        <p:spPr bwMode="auto">
          <a:xfrm>
            <a:off x="581296" y="2273154"/>
            <a:ext cx="79988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600" b="1" dirty="0">
                <a:solidFill>
                  <a:schemeClr val="bg1"/>
                </a:solidFill>
                <a:ea typeface="Calibri" pitchFamily="34" charset="0"/>
                <a:cs typeface="Arial" charset="0"/>
              </a:rPr>
              <a:t>Samantha Spergel</a:t>
            </a:r>
            <a:r>
              <a:rPr lang="en-US" sz="1600" dirty="0">
                <a:solidFill>
                  <a:schemeClr val="bg1"/>
                </a:solidFill>
                <a:ea typeface="Calibri" pitchFamily="34" charset="0"/>
                <a:cs typeface="Arial" charset="0"/>
              </a:rPr>
              <a:t>, </a:t>
            </a:r>
            <a:r>
              <a:rPr lang="en-US" sz="1600" i="1" dirty="0">
                <a:solidFill>
                  <a:schemeClr val="bg1"/>
                </a:solidFill>
                <a:ea typeface="Calibri" pitchFamily="34" charset="0"/>
                <a:cs typeface="Arial" charset="0"/>
              </a:rPr>
              <a:t>Director of Real Estate Strategic Initiatives and Engagement</a:t>
            </a:r>
          </a:p>
          <a:p>
            <a:r>
              <a:rPr lang="en-US" sz="1600" dirty="0">
                <a:solidFill>
                  <a:schemeClr val="bg1"/>
                </a:solidFill>
                <a:ea typeface="Calibri" pitchFamily="34" charset="0"/>
                <a:cs typeface="Arial" charset="0"/>
                <a:hlinkClick r:id="rId3"/>
              </a:rPr>
              <a:t>sspergel@ihcda.in.gov</a:t>
            </a:r>
            <a:r>
              <a:rPr lang="en-US" sz="1600" dirty="0">
                <a:solidFill>
                  <a:schemeClr val="bg1"/>
                </a:solidFill>
                <a:ea typeface="Calibri" pitchFamily="34" charset="0"/>
                <a:cs typeface="Arial" charset="0"/>
              </a:rPr>
              <a:t> </a:t>
            </a:r>
          </a:p>
          <a:p>
            <a:endParaRPr lang="en-US" sz="1600" dirty="0">
              <a:solidFill>
                <a:schemeClr val="bg1"/>
              </a:solidFill>
              <a:ea typeface="Calibri" pitchFamily="34" charset="0"/>
              <a:cs typeface="Arial" charset="0"/>
            </a:endParaRPr>
          </a:p>
          <a:p>
            <a:r>
              <a:rPr lang="en-US" sz="1600" dirty="0">
                <a:solidFill>
                  <a:schemeClr val="bg1"/>
                </a:solidFill>
                <a:ea typeface="Calibri" pitchFamily="34" charset="0"/>
                <a:cs typeface="Arial" charset="0"/>
              </a:rPr>
              <a:t> </a:t>
            </a:r>
          </a:p>
          <a:p>
            <a:endParaRPr lang="en-US" sz="1600" dirty="0">
              <a:solidFill>
                <a:schemeClr val="bg1"/>
              </a:solidFill>
              <a:ea typeface="Calibri" pitchFamily="34" charset="0"/>
              <a:cs typeface="Arial" charset="0"/>
            </a:endParaRPr>
          </a:p>
        </p:txBody>
      </p:sp>
      <p:sp>
        <p:nvSpPr>
          <p:cNvPr id="3" name="Title 2">
            <a:extLst>
              <a:ext uri="{FF2B5EF4-FFF2-40B4-BE49-F238E27FC236}">
                <a16:creationId xmlns:a16="http://schemas.microsoft.com/office/drawing/2014/main" id="{EDBAD9D2-8578-6F83-6578-5091F3398861}"/>
              </a:ext>
            </a:extLst>
          </p:cNvPr>
          <p:cNvSpPr>
            <a:spLocks noGrp="1"/>
          </p:cNvSpPr>
          <p:nvPr>
            <p:ph type="ctrTitle"/>
          </p:nvPr>
        </p:nvSpPr>
        <p:spPr>
          <a:xfrm>
            <a:off x="581296" y="1004521"/>
            <a:ext cx="7772400" cy="1139841"/>
          </a:xfrm>
        </p:spPr>
        <p:txBody>
          <a:bodyPr/>
          <a:lstStyle/>
          <a:p>
            <a:r>
              <a:rPr lang="en-US" dirty="0"/>
              <a:t>Any Questions? </a:t>
            </a:r>
          </a:p>
        </p:txBody>
      </p:sp>
    </p:spTree>
    <p:extLst>
      <p:ext uri="{BB962C8B-B14F-4D97-AF65-F5344CB8AC3E}">
        <p14:creationId xmlns:p14="http://schemas.microsoft.com/office/powerpoint/2010/main" val="192384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FC595-B504-380B-1767-4E25CA2A02E3}"/>
              </a:ext>
            </a:extLst>
          </p:cNvPr>
          <p:cNvSpPr txBox="1"/>
          <p:nvPr/>
        </p:nvSpPr>
        <p:spPr>
          <a:xfrm>
            <a:off x="379885" y="701225"/>
            <a:ext cx="7766246" cy="584775"/>
          </a:xfrm>
          <a:prstGeom prst="rect">
            <a:avLst/>
          </a:prstGeom>
          <a:noFill/>
        </p:spPr>
        <p:txBody>
          <a:bodyPr wrap="square" rtlCol="0">
            <a:spAutoFit/>
          </a:bodyPr>
          <a:lstStyle/>
          <a:p>
            <a:r>
              <a:rPr lang="en-US" altLang="en-US" sz="3200" cap="none" dirty="0">
                <a:solidFill>
                  <a:srgbClr val="9DA941"/>
                </a:solidFill>
                <a:latin typeface="Arial Bold" panose="020B0704020202020204" pitchFamily="34" charset="0"/>
                <a:cs typeface="Arial Bold" panose="020B0704020202020204" pitchFamily="34" charset="0"/>
              </a:rPr>
              <a:t>Agenda</a:t>
            </a:r>
            <a:endParaRPr lang="en-US" sz="32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5740789-59E5-97E4-D14F-46357B6C1171}"/>
              </a:ext>
            </a:extLst>
          </p:cNvPr>
          <p:cNvSpPr txBox="1">
            <a:spLocks/>
          </p:cNvSpPr>
          <p:nvPr/>
        </p:nvSpPr>
        <p:spPr>
          <a:xfrm>
            <a:off x="379884" y="1635759"/>
            <a:ext cx="8329775" cy="2414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Updating the Development Budget</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Calculating Development Sources</a:t>
            </a: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Understanding Proceeds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Program Income and Repayment</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CHDO Proceeds</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CHDO Reuse Requirement</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8179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52320" y="2029096"/>
            <a:ext cx="6252170" cy="1602644"/>
          </a:xfrm>
        </p:spPr>
        <p:txBody>
          <a:bodyPr/>
          <a:lstStyle/>
          <a:p>
            <a:r>
              <a:rPr lang="en-US" altLang="en-US" sz="3600" cap="none" dirty="0">
                <a:latin typeface="Arial Bold" panose="020B0704020202020204" pitchFamily="34" charset="0"/>
                <a:ea typeface="ＭＳ Ｐゴシック" panose="020B0600070205080204" pitchFamily="34" charset="-128"/>
                <a:cs typeface="Arial Bold" panose="020B0704020202020204" pitchFamily="34" charset="0"/>
              </a:rPr>
              <a:t>Updating the Development Budget </a:t>
            </a:r>
            <a:endParaRPr lang="en-US" altLang="en-US"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Tree>
    <p:extLst>
      <p:ext uri="{BB962C8B-B14F-4D97-AF65-F5344CB8AC3E}">
        <p14:creationId xmlns:p14="http://schemas.microsoft.com/office/powerpoint/2010/main" val="375612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Development Budget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560182" y="1433999"/>
            <a:ext cx="7602758"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Pro-Forma Closing Tab will include the Development Budget.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All costs should be included.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Remember to include Seller’s Closing Costs, Marketing costs, Realty fees as part of the TDC.</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Cost of Volunteer Labor, Donated materials, Donated Property should also be included.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If there has been a change in TDC or in the sales price from what was projected, the Development Subsidy/Appraisal gap will change.  </a:t>
            </a:r>
          </a:p>
          <a:p>
            <a:pPr lvl="1">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0563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Development Budget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3750369"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Column E will show any changes from the original commitment tab. If there have been changes in cost, please provide documentation of those changes.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Change order </a:t>
            </a:r>
          </a:p>
          <a:p>
            <a:pPr lvl="1">
              <a:defRPr/>
            </a:pPr>
            <a:r>
              <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Updated invoices </a:t>
            </a:r>
          </a:p>
          <a:p>
            <a:pPr lvl="1">
              <a:defRPr/>
            </a:pP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must document to ensure an evaluation of cost reasonableness. </a:t>
            </a: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7" name="Picture 6">
            <a:extLst>
              <a:ext uri="{FF2B5EF4-FFF2-40B4-BE49-F238E27FC236}">
                <a16:creationId xmlns:a16="http://schemas.microsoft.com/office/drawing/2014/main" id="{83441351-6CBD-DCE3-B9DF-532B095F0E7B}"/>
              </a:ext>
            </a:extLst>
          </p:cNvPr>
          <p:cNvPicPr>
            <a:picLocks noChangeAspect="1"/>
          </p:cNvPicPr>
          <p:nvPr/>
        </p:nvPicPr>
        <p:blipFill>
          <a:blip r:embed="rId2"/>
          <a:stretch>
            <a:fillRect/>
          </a:stretch>
        </p:blipFill>
        <p:spPr>
          <a:xfrm>
            <a:off x="5189701" y="1817118"/>
            <a:ext cx="3071126" cy="1333616"/>
          </a:xfrm>
          <a:prstGeom prst="rect">
            <a:avLst/>
          </a:prstGeom>
        </p:spPr>
      </p:pic>
    </p:spTree>
    <p:extLst>
      <p:ext uri="{BB962C8B-B14F-4D97-AF65-F5344CB8AC3E}">
        <p14:creationId xmlns:p14="http://schemas.microsoft.com/office/powerpoint/2010/main" val="1312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Development Budget – Developer Fee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3750369"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IHCDA strongly recommends taking a developer fee. </a:t>
            </a:r>
            <a:endParaRPr lang="en-US" altLang="en-US" sz="16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Use of HOME for developer fee is capped at 15% of the allotted HOME per unit.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Developer Fee does not have to come from HOME – it can also paid at closing and would be seen on final closing disclosure. </a:t>
            </a: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0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8" name="Picture 7">
            <a:extLst>
              <a:ext uri="{FF2B5EF4-FFF2-40B4-BE49-F238E27FC236}">
                <a16:creationId xmlns:a16="http://schemas.microsoft.com/office/drawing/2014/main" id="{55A44ED0-737E-C9E9-1E9B-DC6EC1D5711F}"/>
              </a:ext>
            </a:extLst>
          </p:cNvPr>
          <p:cNvPicPr>
            <a:picLocks noChangeAspect="1"/>
          </p:cNvPicPr>
          <p:nvPr/>
        </p:nvPicPr>
        <p:blipFill>
          <a:blip r:embed="rId2"/>
          <a:stretch>
            <a:fillRect/>
          </a:stretch>
        </p:blipFill>
        <p:spPr>
          <a:xfrm>
            <a:off x="4709654" y="2005780"/>
            <a:ext cx="4114800" cy="1219200"/>
          </a:xfrm>
          <a:prstGeom prst="rect">
            <a:avLst/>
          </a:prstGeom>
        </p:spPr>
      </p:pic>
    </p:spTree>
    <p:extLst>
      <p:ext uri="{BB962C8B-B14F-4D97-AF65-F5344CB8AC3E}">
        <p14:creationId xmlns:p14="http://schemas.microsoft.com/office/powerpoint/2010/main" val="297278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68D156-8246-41FE-934A-29BEE7F79B6A}"/>
              </a:ext>
            </a:extLst>
          </p:cNvPr>
          <p:cNvSpPr>
            <a:spLocks noGrp="1"/>
          </p:cNvSpPr>
          <p:nvPr>
            <p:ph type="ctrTitle"/>
          </p:nvPr>
        </p:nvSpPr>
        <p:spPr>
          <a:xfrm>
            <a:off x="881816" y="2029096"/>
            <a:ext cx="6983989" cy="1602644"/>
          </a:xfrm>
        </p:spPr>
        <p:txBody>
          <a:bodyPr/>
          <a:lstStyle/>
          <a:p>
            <a:r>
              <a:rPr lang="en-US" altLang="en-US" cap="none" dirty="0">
                <a:latin typeface="Arial Bold" panose="020B0704020202020204" pitchFamily="34" charset="0"/>
                <a:ea typeface="ＭＳ Ｐゴシック" panose="020B0600070205080204" pitchFamily="34" charset="-128"/>
                <a:cs typeface="Arial Bold" panose="020B0704020202020204" pitchFamily="34" charset="0"/>
              </a:rPr>
              <a:t>Calculating Development Sources</a:t>
            </a:r>
          </a:p>
        </p:txBody>
      </p:sp>
    </p:spTree>
    <p:extLst>
      <p:ext uri="{BB962C8B-B14F-4D97-AF65-F5344CB8AC3E}">
        <p14:creationId xmlns:p14="http://schemas.microsoft.com/office/powerpoint/2010/main" val="397227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D5F56-5293-A414-C0EB-1DE629B58D1F}"/>
              </a:ext>
            </a:extLst>
          </p:cNvPr>
          <p:cNvSpPr txBox="1"/>
          <p:nvPr/>
        </p:nvSpPr>
        <p:spPr>
          <a:xfrm>
            <a:off x="388883" y="468760"/>
            <a:ext cx="8366234" cy="630942"/>
          </a:xfrm>
          <a:prstGeom prst="rect">
            <a:avLst/>
          </a:prstGeom>
          <a:noFill/>
        </p:spPr>
        <p:txBody>
          <a:bodyPr wrap="square" rtlCol="0">
            <a:spAutoFit/>
          </a:bodyPr>
          <a:lstStyle/>
          <a:p>
            <a:r>
              <a:rPr lang="en-US" altLang="en-US" sz="3500" dirty="0">
                <a:solidFill>
                  <a:srgbClr val="9DA941"/>
                </a:solidFill>
                <a:latin typeface="Arial Bold" panose="020B0704020202020204" pitchFamily="34" charset="0"/>
                <a:cs typeface="Arial Bold" panose="020B0704020202020204" pitchFamily="34" charset="0"/>
              </a:rPr>
              <a:t>Development Sources </a:t>
            </a:r>
            <a:endParaRPr lang="en-US" sz="3500" b="1" dirty="0">
              <a:solidFill>
                <a:srgbClr val="9DA94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62978E4-EBCF-E5A2-2CE4-E9BEDEEBB7D4}"/>
              </a:ext>
            </a:extLst>
          </p:cNvPr>
          <p:cNvSpPr txBox="1">
            <a:spLocks/>
          </p:cNvSpPr>
          <p:nvPr/>
        </p:nvSpPr>
        <p:spPr>
          <a:xfrm>
            <a:off x="683979" y="1317965"/>
            <a:ext cx="4015840" cy="9983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The Development Sources columns will integrate the Budget, the Buyer Analysis and Sources all together.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rPr>
              <a:t>Pro-Forma will put total TDC, any costs (i.e., Seller’s Closing Costs, or Developer Fee to be paid from proceeds) and will calculate the Development Period costs. </a:t>
            </a: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8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a:solidFill>
                <a:srgbClr val="103458"/>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 name="Picture 4">
            <a:extLst>
              <a:ext uri="{FF2B5EF4-FFF2-40B4-BE49-F238E27FC236}">
                <a16:creationId xmlns:a16="http://schemas.microsoft.com/office/drawing/2014/main" id="{029D05F0-BBB9-C645-10F4-BDE87D768801}"/>
              </a:ext>
            </a:extLst>
          </p:cNvPr>
          <p:cNvPicPr>
            <a:picLocks noChangeAspect="1"/>
          </p:cNvPicPr>
          <p:nvPr/>
        </p:nvPicPr>
        <p:blipFill>
          <a:blip r:embed="rId2"/>
          <a:stretch>
            <a:fillRect/>
          </a:stretch>
        </p:blipFill>
        <p:spPr>
          <a:xfrm>
            <a:off x="5541676" y="1817118"/>
            <a:ext cx="2987299" cy="541067"/>
          </a:xfrm>
          <a:prstGeom prst="rect">
            <a:avLst/>
          </a:prstGeom>
        </p:spPr>
      </p:pic>
    </p:spTree>
    <p:extLst>
      <p:ext uri="{BB962C8B-B14F-4D97-AF65-F5344CB8AC3E}">
        <p14:creationId xmlns:p14="http://schemas.microsoft.com/office/powerpoint/2010/main" val="3611634465"/>
      </p:ext>
    </p:extLst>
  </p:cSld>
  <p:clrMapOvr>
    <a:masterClrMapping/>
  </p:clrMapOvr>
</p:sld>
</file>

<file path=ppt/theme/theme1.xml><?xml version="1.0" encoding="utf-8"?>
<a:theme xmlns:a="http://schemas.openxmlformats.org/drawingml/2006/main" name="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buFont typeface="Arial" charset="0"/>
          <a:buChar char="•"/>
          <a:defRPr sz="2400" dirty="0">
            <a:solidFill>
              <a:srgbClr val="003359"/>
            </a:solidFill>
            <a:ea typeface="Calibri" pitchFamily="34" charset="0"/>
            <a:cs typeface="Arial" charset="0"/>
          </a:defRPr>
        </a:defPPr>
      </a:lstStyle>
    </a:txDef>
  </a:objectDefaults>
  <a:extraClrSchemeLst/>
</a:theme>
</file>

<file path=ppt/theme/theme2.xml><?xml version="1.0" encoding="utf-8"?>
<a:theme xmlns:a="http://schemas.openxmlformats.org/drawingml/2006/main" name="2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19333</TotalTime>
  <Words>1465</Words>
  <Application>Microsoft Office PowerPoint</Application>
  <PresentationFormat>On-screen Show (4:3)</PresentationFormat>
  <Paragraphs>311</Paragraphs>
  <Slides>28</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Arial Bold</vt:lpstr>
      <vt:lpstr>Calibri</vt:lpstr>
      <vt:lpstr>Frutiger LT Std 45 Light</vt:lpstr>
      <vt:lpstr>NeutraText-Demi</vt:lpstr>
      <vt:lpstr>1 ihcda theme one</vt:lpstr>
      <vt:lpstr>2 ihcda theme one</vt:lpstr>
      <vt:lpstr>IHCDA HOME Homebuyer Program   Selling the Unit – Part II: Putting the Numbers Together   Session 5 </vt:lpstr>
      <vt:lpstr>PowerPoint Presentation</vt:lpstr>
      <vt:lpstr>PowerPoint Presentation</vt:lpstr>
      <vt:lpstr>Updating the Development Budget </vt:lpstr>
      <vt:lpstr>PowerPoint Presentation</vt:lpstr>
      <vt:lpstr>PowerPoint Presentation</vt:lpstr>
      <vt:lpstr>PowerPoint Presentation</vt:lpstr>
      <vt:lpstr>Calculating Development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Proceeds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vt:lpstr>
    </vt:vector>
  </TitlesOfParts>
  <Company>Ball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Spergel, Samantha</cp:lastModifiedBy>
  <cp:revision>720</cp:revision>
  <cp:lastPrinted>2016-02-18T15:02:06Z</cp:lastPrinted>
  <dcterms:created xsi:type="dcterms:W3CDTF">2009-09-03T19:15:51Z</dcterms:created>
  <dcterms:modified xsi:type="dcterms:W3CDTF">2023-09-20T12:54:11Z</dcterms:modified>
</cp:coreProperties>
</file>