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272" r:id="rId17"/>
    <p:sldId id="273" r:id="rId18"/>
    <p:sldId id="262" r:id="rId19"/>
    <p:sldId id="270" r:id="rId20"/>
    <p:sldId id="268" r:id="rId21"/>
    <p:sldId id="263" r:id="rId22"/>
    <p:sldId id="265" r:id="rId23"/>
    <p:sldId id="266" r:id="rId24"/>
    <p:sldId id="264" r:id="rId25"/>
    <p:sldId id="285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2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F47E2-D597-4F54-9F66-7136BAC8453D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9135-B83D-4132-93B3-608E7C985B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53351A-C04D-4C73-809F-EF478BFEBFB2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7CC84-1A2C-431E-B95F-820D6E7D69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72BE0A-8748-4C47-BDAB-936082B25907}" type="datetimeFigureOut">
              <a:rPr lang="en-US" smtClean="0"/>
              <a:pPr/>
              <a:t>8/14/2015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1155C-2CA0-4199-A701-5223A4189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Reporting Requirements for Gift &amp; Entertainment Expenses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Charles W. Harris, JD</a:t>
            </a:r>
          </a:p>
          <a:p>
            <a:r>
              <a:rPr lang="en-US" dirty="0" smtClean="0"/>
              <a:t>Executive Director &amp; General Counsel</a:t>
            </a:r>
          </a:p>
          <a:p>
            <a:r>
              <a:rPr lang="en-US" dirty="0" smtClean="0"/>
              <a:t>Indiana Lobby Registration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this information, we know that Lobbyist A spent $192.95 entertaining Senator Mighty Man during the first reporting period and that none of the five expenditures for that entertainment reached the daily reporting threshold.</a:t>
            </a:r>
          </a:p>
          <a:p>
            <a:r>
              <a:rPr lang="en-US" dirty="0" smtClean="0"/>
              <a:t>We also know that the $63.75 that Lobbyist A spent entertaining Senator Mighty Man during the second reporting period combined with the $192.95 from the first reporting period exceeds the annual threshold of $250.00</a:t>
            </a:r>
          </a:p>
          <a:p>
            <a:r>
              <a:rPr lang="en-US" dirty="0" smtClean="0"/>
              <a:t>What does Lobbyist A need to do to comply with the Section E reporting requirements?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Annual Threshold Exceeded During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Reporting Period--Continued 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$250 annual threshold has been exceeded, Lobbyist A will need to amend his 1</a:t>
            </a:r>
            <a:r>
              <a:rPr lang="en-US" baseline="30000" dirty="0" smtClean="0"/>
              <a:t>st</a:t>
            </a:r>
            <a:r>
              <a:rPr lang="en-US" dirty="0" smtClean="0"/>
              <a:t> period report to include a Section E entry for the $192.95 that he spent entertaining Senator Mighty Man during that period.</a:t>
            </a:r>
          </a:p>
          <a:p>
            <a:r>
              <a:rPr lang="en-US" dirty="0" smtClean="0"/>
              <a:t>Lobbyist A also will need to amend Line 4 of Section C of his 1</a:t>
            </a:r>
            <a:r>
              <a:rPr lang="en-US" baseline="30000" dirty="0" smtClean="0"/>
              <a:t>st</a:t>
            </a:r>
            <a:r>
              <a:rPr lang="en-US" dirty="0" smtClean="0"/>
              <a:t> period report to show an offsetting reduction of $192.95 since that amount will now be included in his Section E total and carried over to Line 7 of Section 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Lobbyist A &amp; Senator Mighty Man—the Rest of the Story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Man, Mighty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Meals—Annual Threshold  Exceeded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$192.95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2800" dirty="0" smtClean="0"/>
              <a:t>Lobbyist A—Illustration of Section E Amendment-Expenditures that Benefited Senator Mighty Man-1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Reporting Period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next illustration, let’s assume that that the date on which Lobbyist A paid $63.75 for Senator Mighty Man’s dinner was  April 25, 2015 instead of October 15, 2015. </a:t>
            </a:r>
          </a:p>
          <a:p>
            <a:r>
              <a:rPr lang="en-US" dirty="0" smtClean="0"/>
              <a:t>How should  Lobbyist A report his entertainment expenditures that benefited Senator Mighty Man during the first reporting period?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2800" dirty="0" smtClean="0"/>
              <a:t>Annual Threshold Exceeded Plus Other Expenses &lt; $50 During Same Reporting Period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Man, Mighty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Dinner 4/25/2015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$63.75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Man, Mighty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Meals—Annual Threshold  Exceeded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$192.95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2800" dirty="0" smtClean="0"/>
              <a:t>Lobbyist A—Illustration of Section E Entries for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Reporting Period that Benefited Senator Mighty Man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 smtClean="0"/>
              <a:t>IC 2-7-3-3.5 </a:t>
            </a:r>
            <a:r>
              <a:rPr lang="en-US" sz="1800" dirty="0" smtClean="0"/>
              <a:t>contains a number of special rules that impact how a lobbyist should report gift &amp; entertainments expenses.</a:t>
            </a:r>
          </a:p>
          <a:p>
            <a:pPr>
              <a:buNone/>
            </a:pPr>
            <a:r>
              <a:rPr lang="en-US" sz="1800" dirty="0" smtClean="0"/>
              <a:t>Subsection (a)—Requires </a:t>
            </a:r>
            <a:r>
              <a:rPr lang="en-US" sz="1800" b="1" dirty="0" smtClean="0"/>
              <a:t>specific tracking </a:t>
            </a:r>
            <a:r>
              <a:rPr lang="en-US" sz="1800" dirty="0" smtClean="0"/>
              <a:t>of expenses.</a:t>
            </a:r>
          </a:p>
          <a:p>
            <a:pPr>
              <a:buNone/>
            </a:pPr>
            <a:r>
              <a:rPr lang="en-US" sz="1800" dirty="0" smtClean="0"/>
              <a:t>Subsection (b)—</a:t>
            </a:r>
            <a:r>
              <a:rPr lang="en-US" sz="1800" b="1" dirty="0" smtClean="0"/>
              <a:t>Limits</a:t>
            </a:r>
            <a:r>
              <a:rPr lang="en-US" sz="1800" dirty="0" smtClean="0"/>
              <a:t> the </a:t>
            </a:r>
            <a:r>
              <a:rPr lang="en-US" sz="1800" b="1" dirty="0" smtClean="0"/>
              <a:t>allocation</a:t>
            </a:r>
            <a:r>
              <a:rPr lang="en-US" sz="1800" dirty="0" smtClean="0"/>
              <a:t> of expenses.</a:t>
            </a:r>
          </a:p>
          <a:p>
            <a:pPr>
              <a:buNone/>
            </a:pPr>
            <a:r>
              <a:rPr lang="en-US" sz="1800" dirty="0" smtClean="0"/>
              <a:t>Subsection (c)—Specifies </a:t>
            </a:r>
            <a:r>
              <a:rPr lang="en-US" sz="1800" b="1" dirty="0" smtClean="0"/>
              <a:t>aggregate reporting </a:t>
            </a:r>
            <a:r>
              <a:rPr lang="en-US" sz="1800" dirty="0" smtClean="0"/>
              <a:t>for an “</a:t>
            </a:r>
            <a:r>
              <a:rPr lang="en-US" sz="1800" b="1" dirty="0" smtClean="0"/>
              <a:t>all members</a:t>
            </a:r>
            <a:r>
              <a:rPr lang="en-US" sz="1800" dirty="0" smtClean="0"/>
              <a:t>” function or activity.</a:t>
            </a:r>
          </a:p>
          <a:p>
            <a:pPr>
              <a:buNone/>
            </a:pPr>
            <a:r>
              <a:rPr lang="en-US" sz="1800" dirty="0" smtClean="0"/>
              <a:t>Subsection (d)—Provides direction on how to report where </a:t>
            </a:r>
            <a:r>
              <a:rPr lang="en-US" sz="1800" b="1" dirty="0" smtClean="0"/>
              <a:t>2 or more lobbyists split </a:t>
            </a:r>
            <a:r>
              <a:rPr lang="en-US" sz="1800" dirty="0" smtClean="0"/>
              <a:t>an expenditure.</a:t>
            </a:r>
          </a:p>
          <a:p>
            <a:pPr>
              <a:buNone/>
            </a:pPr>
            <a:r>
              <a:rPr lang="en-US" sz="1800" dirty="0" smtClean="0"/>
              <a:t>Subsection (e)—Mandates a reduction in the amount to be reported where a </a:t>
            </a:r>
            <a:r>
              <a:rPr lang="en-US" sz="1800" b="1" dirty="0" smtClean="0"/>
              <a:t>legislative person contributes </a:t>
            </a:r>
            <a:r>
              <a:rPr lang="en-US" sz="1800" dirty="0" smtClean="0"/>
              <a:t>toward the expenditure.</a:t>
            </a:r>
          </a:p>
          <a:p>
            <a:pPr>
              <a:buNone/>
            </a:pPr>
            <a:r>
              <a:rPr lang="en-US" sz="1800" dirty="0" smtClean="0"/>
              <a:t>Subsection (f)—Prohibits reporting if a </a:t>
            </a:r>
            <a:r>
              <a:rPr lang="en-US" sz="1800" b="1" dirty="0" smtClean="0"/>
              <a:t>legislative person pays </a:t>
            </a:r>
            <a:r>
              <a:rPr lang="en-US" sz="1800" dirty="0" smtClean="0"/>
              <a:t>the </a:t>
            </a:r>
            <a:r>
              <a:rPr lang="en-US" sz="1800" b="1" dirty="0" smtClean="0"/>
              <a:t>same amount </a:t>
            </a:r>
            <a:r>
              <a:rPr lang="en-US" sz="1800" dirty="0" smtClean="0"/>
              <a:t>for goods or services that </a:t>
            </a:r>
            <a:r>
              <a:rPr lang="en-US" sz="1800" b="1" dirty="0" smtClean="0"/>
              <a:t>any purchaser would pay in the ordinary course of business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Subsection (g)—Generally prohibits reporting expenditures or gifts made between </a:t>
            </a:r>
            <a:r>
              <a:rPr lang="en-US" sz="1800" b="1" dirty="0" smtClean="0"/>
              <a:t>relatives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Subsection (h)—Prohibits reporting of gift or entertainment expenses related to a legislative person’s performance of </a:t>
            </a:r>
            <a:r>
              <a:rPr lang="en-US" sz="1800" b="1" dirty="0" smtClean="0"/>
              <a:t>official duties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Rules Under IC 2-7-3-3.5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2060"/>
              </a:buClr>
            </a:pPr>
            <a:r>
              <a:rPr lang="en-US" sz="2400" dirty="0" smtClean="0"/>
              <a:t>Expenditures that can clearly &amp; reasonably be attributed to a particular legislative person must be reported with respect to that legislative person. [Source is IC 2-7-3-3.5 (a)]</a:t>
            </a:r>
          </a:p>
          <a:p>
            <a:pPr>
              <a:buClr>
                <a:srgbClr val="002060"/>
              </a:buClr>
            </a:pPr>
            <a:r>
              <a:rPr lang="en-US" sz="2400" dirty="0" smtClean="0"/>
              <a:t>A report of an expenditure with respect to a particular legislative person:</a:t>
            </a:r>
          </a:p>
          <a:p>
            <a:pPr marL="914400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sz="2400" dirty="0" smtClean="0"/>
              <a:t>Must report actual amounts;</a:t>
            </a:r>
          </a:p>
          <a:p>
            <a:pPr marL="914400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sz="2400" dirty="0" smtClean="0"/>
              <a:t>May not allocate to the legislative person a prorated amount derived from an expense made with respect to several legislative persons;</a:t>
            </a:r>
          </a:p>
          <a:p>
            <a:pPr marL="914400" lvl="1" indent="-514350">
              <a:buClr>
                <a:srgbClr val="002060"/>
              </a:buClr>
              <a:buNone/>
            </a:pPr>
            <a:r>
              <a:rPr lang="en-US" sz="2400" b="1" dirty="0" smtClean="0"/>
              <a:t>to the extent practical</a:t>
            </a:r>
            <a:r>
              <a:rPr lang="en-US" sz="2400" dirty="0" smtClean="0"/>
              <a:t>. [Source is IC 2-7-3-3.5 (b)]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Specific Tracking of Entertainment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002060"/>
              </a:buClr>
            </a:pPr>
            <a:r>
              <a:rPr lang="en-US" sz="3200" dirty="0" smtClean="0"/>
              <a:t>Expenses for such a function or activity are to be reported. (Line 6 of Section C)</a:t>
            </a:r>
          </a:p>
          <a:p>
            <a:pPr>
              <a:buClr>
                <a:srgbClr val="002060"/>
              </a:buClr>
            </a:pPr>
            <a:endParaRPr lang="en-US" sz="3200" dirty="0" smtClean="0"/>
          </a:p>
          <a:p>
            <a:pPr>
              <a:buClr>
                <a:srgbClr val="002060"/>
              </a:buClr>
            </a:pPr>
            <a:r>
              <a:rPr lang="en-US" sz="3200" dirty="0" smtClean="0"/>
              <a:t>The expenditures for such a function or activity may not be allocated and reported with respect to a particular legislative person. (No Entry in Section E)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2400" dirty="0" smtClean="0"/>
              <a:t>[Source is IC 2-7-3-3.5 (c)]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Reporting Entertainment Expenses for an “All Members” Function or Activity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2060"/>
              </a:buClr>
            </a:pPr>
            <a:r>
              <a:rPr lang="en-US" sz="3000" dirty="0" smtClean="0"/>
              <a:t>The total amount of the expenditure determines whether the expenditure is to be reported in Section E. </a:t>
            </a:r>
          </a:p>
          <a:p>
            <a:pPr>
              <a:buClr>
                <a:srgbClr val="002060"/>
              </a:buClr>
            </a:pPr>
            <a:endParaRPr lang="en-US" sz="3000" dirty="0" smtClean="0"/>
          </a:p>
          <a:p>
            <a:pPr>
              <a:buClr>
                <a:srgbClr val="002060"/>
              </a:buClr>
            </a:pPr>
            <a:r>
              <a:rPr lang="en-US" sz="3000" dirty="0" smtClean="0"/>
              <a:t>Each lobbyist shall report the actual amount the lobbyist contributed to the expenditure.</a:t>
            </a:r>
          </a:p>
          <a:p>
            <a:pPr>
              <a:buClr>
                <a:srgbClr val="002060"/>
              </a:buClr>
            </a:pPr>
            <a:endParaRPr lang="en-US" sz="3000" dirty="0" smtClean="0"/>
          </a:p>
          <a:p>
            <a:pPr>
              <a:buClr>
                <a:srgbClr val="002060"/>
              </a:buClr>
              <a:buNone/>
            </a:pPr>
            <a:endParaRPr lang="en-US" sz="3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[Source is IC 2-7-3-3.5 (d)]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Reporting Where Two or More Lobbyists Contribute to an Expenditure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002060"/>
              </a:buClr>
            </a:pPr>
            <a:r>
              <a:rPr lang="en-US" b="1" dirty="0" smtClean="0"/>
              <a:t>Hypothetical Facts.</a:t>
            </a:r>
            <a:r>
              <a:rPr lang="en-US" dirty="0" smtClean="0"/>
              <a:t> Compensated Lobbyists A and B take Representative Mighty Man to dinner.  They shared equally in the cost of his $70.00 dinner, with each paying $35.00 by separate charges to their personal credit cards.</a:t>
            </a:r>
          </a:p>
          <a:p>
            <a:pPr>
              <a:buClr>
                <a:srgbClr val="002060"/>
              </a:buClr>
            </a:pPr>
            <a:endParaRPr lang="en-US" b="1" dirty="0" smtClean="0"/>
          </a:p>
          <a:p>
            <a:pPr>
              <a:buClr>
                <a:srgbClr val="002060"/>
              </a:buClr>
            </a:pPr>
            <a:r>
              <a:rPr lang="en-US" b="1" dirty="0" smtClean="0"/>
              <a:t>How to Report.</a:t>
            </a:r>
            <a:r>
              <a:rPr lang="en-US" dirty="0" smtClean="0"/>
              <a:t>  Lobbyists A and B should each report in Section E an expenditure of $35.00 for entertainment of Mighty Man on the applicable date and note that the amount reported is the lobbyist’s share of a total expenditure of $70.00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E Illustration-Shared Expense</a:t>
            </a:r>
            <a:br>
              <a:rPr lang="en-US" sz="3200" dirty="0" smtClean="0"/>
            </a:br>
            <a:r>
              <a:rPr lang="en-US" sz="2400" dirty="0" smtClean="0"/>
              <a:t>[Source IC 2-7-3-3 (a)(3) &amp; 2-7-3-3.5 (d)]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activity report of each lobbyist shall include total expenditures on lobbying ………broken down to include at least the following:</a:t>
            </a:r>
          </a:p>
          <a:p>
            <a:pPr>
              <a:buClr>
                <a:srgbClr val="002060"/>
              </a:buClr>
            </a:pPr>
            <a:r>
              <a:rPr lang="en-US" dirty="0" smtClean="0"/>
              <a:t>Entertainment, including meals. </a:t>
            </a:r>
            <a:r>
              <a:rPr lang="en-US" sz="2400" dirty="0" smtClean="0"/>
              <a:t>[Source is IC 2-7-3-3(a)(2)(D)]</a:t>
            </a:r>
          </a:p>
          <a:p>
            <a:pPr>
              <a:buClr>
                <a:srgbClr val="002060"/>
              </a:buClr>
              <a:buNone/>
            </a:pPr>
            <a:endParaRPr lang="en-US" sz="2400" dirty="0" smtClean="0"/>
          </a:p>
          <a:p>
            <a:pPr>
              <a:buClr>
                <a:srgbClr val="002060"/>
              </a:buClr>
            </a:pPr>
            <a:r>
              <a:rPr lang="en-US" dirty="0" smtClean="0"/>
              <a:t>Gifts made to a legislative person. </a:t>
            </a:r>
            <a:r>
              <a:rPr lang="en-US" sz="2400" dirty="0" smtClean="0"/>
              <a:t>[Source is IC 2-7-3-3(a)(2)(E)]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Gift &amp; Entertainment Expenses—Basic Requirements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696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 Person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Man, Mighty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 of $70.00 dinner –01/25/2015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E Reporting Illustration—</a:t>
            </a:r>
            <a:br>
              <a:rPr lang="en-US" dirty="0" smtClean="0"/>
            </a:br>
            <a:r>
              <a:rPr lang="en-US" dirty="0" smtClean="0"/>
              <a:t>Lobbyist 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002060"/>
              </a:buClr>
            </a:pPr>
            <a:r>
              <a:rPr lang="en-US" dirty="0" smtClean="0"/>
              <a:t>The report of an expenditure with respect to a particular legislative person may not include any amount that the legislative person contributed to the expenditure. [Source is IC 2-7-3-3.5 (e)]</a:t>
            </a:r>
          </a:p>
          <a:p>
            <a:pPr>
              <a:buClr>
                <a:srgbClr val="002060"/>
              </a:buClr>
            </a:pPr>
            <a:endParaRPr lang="en-US" dirty="0" smtClean="0"/>
          </a:p>
          <a:p>
            <a:pPr>
              <a:buClr>
                <a:srgbClr val="002060"/>
              </a:buClr>
            </a:pPr>
            <a:r>
              <a:rPr lang="en-US" dirty="0" smtClean="0"/>
              <a:t>An activity report may not include an expenditure or gift related to property or services received by a legislative person if he or she paid the same amount for the property or services that any purchaser would be charged in the ordinary course of business. [Source is IC 2-7-3-3.5 (f)]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200" dirty="0" smtClean="0"/>
              <a:t>Special Reporting Rules When a Legislative Person Contributes or Pays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en-US" sz="2400" dirty="0" smtClean="0"/>
              <a:t>The definition of “</a:t>
            </a:r>
            <a:r>
              <a:rPr lang="en-US" sz="2400" b="1" dirty="0" smtClean="0"/>
              <a:t>relative</a:t>
            </a:r>
            <a:r>
              <a:rPr lang="en-US" sz="2400" dirty="0" smtClean="0"/>
              <a:t>” includes a spouse and a parent, child, sibling, aunt or uncle, niece or nephew, grandparent, grandchild, great-grandparent, or great-grandchild of either the individual or the individual’s spouse. A relative by adoption, half-blood, marriage, or remarriage is considered as a relative of whole kinship. [Source is IC 2-7-1-16.5 and IC 2-2.2-1-17]</a:t>
            </a:r>
          </a:p>
          <a:p>
            <a:pPr>
              <a:buClr>
                <a:srgbClr val="002060"/>
              </a:buClr>
            </a:pPr>
            <a:endParaRPr lang="en-US" sz="2400" dirty="0" smtClean="0"/>
          </a:p>
          <a:p>
            <a:pPr>
              <a:buClr>
                <a:srgbClr val="002060"/>
              </a:buClr>
            </a:pPr>
            <a:r>
              <a:rPr lang="en-US" sz="2400" dirty="0" smtClean="0"/>
              <a:t>An activity report may not include an expenditure or gift made between relatives unless the expenditure or gift is made in connection with legislative action. [Source is IC 2-7-3-3.5 (g)]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Expenditures or Gifts Between Relatives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An activity report may not include expenditures or gifts related to the performance of a legislative person’s official duties, including the legislative person’s service as a member of any of the following:</a:t>
            </a:r>
          </a:p>
          <a:p>
            <a:pPr marL="770382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dirty="0" smtClean="0"/>
              <a:t>Legislative Council.</a:t>
            </a:r>
          </a:p>
          <a:p>
            <a:pPr marL="770382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dirty="0" smtClean="0"/>
              <a:t>Budget Committee.</a:t>
            </a:r>
          </a:p>
          <a:p>
            <a:pPr marL="770382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dirty="0" smtClean="0"/>
              <a:t>A standing committee or other committee established by the rules of the House or Senate.</a:t>
            </a:r>
          </a:p>
          <a:p>
            <a:pPr marL="770382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dirty="0" smtClean="0"/>
              <a:t>A study committee established by statute or the Legislative Council.</a:t>
            </a:r>
          </a:p>
          <a:p>
            <a:pPr marL="770382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dirty="0" smtClean="0"/>
              <a:t>A statutory board or commission.</a:t>
            </a:r>
          </a:p>
          <a:p>
            <a:pPr marL="514350" indent="-514350">
              <a:buNone/>
            </a:pPr>
            <a:r>
              <a:rPr lang="en-US" dirty="0" smtClean="0"/>
              <a:t>[Source IC 2-7-3-3.5 (h)]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Expenditures or Gifts Related to Performance of Official Duties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en-US" sz="2600" dirty="0" smtClean="0"/>
              <a:t>If a lobbyist makes a gift or gifts to a legislative person the value of which reaches either of the Section E reporting thresholds, the lobbyist must file a separate gift report with the Commission &amp; provided a copy of the report to the legislative person. </a:t>
            </a:r>
            <a:endParaRPr lang="en-US" sz="2600" dirty="0"/>
          </a:p>
          <a:p>
            <a:pPr>
              <a:buClr>
                <a:srgbClr val="002060"/>
              </a:buClr>
            </a:pPr>
            <a:endParaRPr lang="en-US" sz="2600" dirty="0" smtClean="0"/>
          </a:p>
          <a:p>
            <a:pPr>
              <a:buClr>
                <a:srgbClr val="002060"/>
              </a:buClr>
            </a:pPr>
            <a:r>
              <a:rPr lang="en-US" sz="2600" dirty="0" smtClean="0"/>
              <a:t>The separate gift report is due not later than 15 business days after the gift that triggers the reporting requirement is made.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[Source is IC 2-7-3-3.3]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Gift 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addition to a late registration statement or activity report, the statutory late fee of up to $100 per day with a maximum of $4,500 now applies to late gift reports and late purchase reports. [Source IC 2-7-2-2, IC 2-7-3-2, IC 2-7-3-3.3, and IC 2-7-3-7]</a:t>
            </a:r>
          </a:p>
          <a:p>
            <a:r>
              <a:rPr lang="en-US" dirty="0" smtClean="0"/>
              <a:t>The criminal provision for failure to file a timely statement or report only applies if a lobbyist does not correct the situation within 10 business days after the Commission notifies the lobbyist by certified mail.  [Source IC 2-7-6-2]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Registration Statement or Report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/>
              <a:t>More detailed reporting is required for gift &amp; entertainment expenses that benefit a specific legislative person and that reach one of the following thresholds:</a:t>
            </a:r>
          </a:p>
          <a:p>
            <a:pPr>
              <a:buNone/>
            </a:pPr>
            <a:endParaRPr lang="en-US" dirty="0" smtClean="0"/>
          </a:p>
          <a:p>
            <a:pPr marL="914400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sz="3000" b="1" dirty="0" smtClean="0"/>
              <a:t>$50 or more in one day.</a:t>
            </a:r>
          </a:p>
          <a:p>
            <a:pPr marL="914400" lvl="1" indent="-514350">
              <a:buClr>
                <a:srgbClr val="002060"/>
              </a:buClr>
              <a:buFont typeface="+mj-lt"/>
              <a:buAutoNum type="arabicParenR"/>
            </a:pPr>
            <a:endParaRPr lang="en-US" sz="3000" dirty="0" smtClean="0"/>
          </a:p>
          <a:p>
            <a:pPr marL="914400" lvl="1" indent="-514350">
              <a:buClr>
                <a:srgbClr val="002060"/>
              </a:buClr>
              <a:buFont typeface="+mj-lt"/>
              <a:buAutoNum type="arabicParenR"/>
            </a:pPr>
            <a:r>
              <a:rPr lang="en-US" sz="3000" b="1" dirty="0" smtClean="0"/>
              <a:t>More than $250 in a registration/reporting year.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[Source is IC 2-7-3-3 (a)(3)]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Section E Reporting—Gift &amp; Entertainment Expenses that Reach Specific Thresholds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lobbyist is required to have a separate entry for expenditures for entertainment (including meals and drink) or a gift, or both, that benefit a particular “legislative person” and that total $50 or more in one day.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E Reporting if Daily Threshold is Reached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Lobbyist A invites Representative Wonder Woman to tour Lobbyist A’s employer’s facilities in Utopia, Indiana on September 22, 2015.  Lobbyist A spends $15.40 for her breakfast and $38.39 for her lunch.  On October 15, 2015 Lobbyist A takes Senator Mighty Man to dinner in Indianapolis. Lobbyist A pays $63.75 for the Senator’s dinner.  </a:t>
            </a:r>
          </a:p>
          <a:p>
            <a:r>
              <a:rPr lang="en-US" dirty="0" smtClean="0"/>
              <a:t>How should  Lobbyist A report these transactions?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Threshold Examples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Woman, Wonder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Meals 09/22/2015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$53.79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Man, Mighty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Dinner 10/15/2015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$63.75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Reporting Illustration for Entertaining the two Legislators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Lobbyist A entertains Representative Flat Stanley in Utopia, Indiana on August 19, 2015.  Lobbyist A pays the following amounts with respect to Representative Stanley: $150 for his green fees, $39.99 for a gift of a dozen golf balls, $35.75 for his lunch, and $85.40 for his dinner.</a:t>
            </a:r>
          </a:p>
          <a:p>
            <a:r>
              <a:rPr lang="en-US" dirty="0" smtClean="0"/>
              <a:t>How should  Lobbyist A report these expenditures?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Threshold Example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Stanley, Flat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 &amp; Gift </a:t>
                      </a:r>
                      <a:r>
                        <a:rPr lang="en-US" dirty="0" smtClean="0"/>
                        <a:t>08/19/2015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$311.14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Reporting Illustration for Representative Stanley Transactions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During the first reporting period that ended on April 30, 2015, Lobbyists A </a:t>
            </a:r>
            <a:r>
              <a:rPr lang="en-US" sz="2400" smtClean="0"/>
              <a:t>also had entertained </a:t>
            </a:r>
            <a:r>
              <a:rPr lang="en-US" sz="2400" dirty="0" smtClean="0"/>
              <a:t>Senator Mighty Man on five other occasions.  The following is a list of those transactions: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Threshold Exceeded During 2</a:t>
            </a:r>
            <a:r>
              <a:rPr lang="en-US" baseline="30000" dirty="0" smtClean="0"/>
              <a:t>nd</a:t>
            </a:r>
            <a:r>
              <a:rPr lang="en-US" dirty="0" smtClean="0"/>
              <a:t> Reporting Period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48002"/>
          <a:ext cx="6096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Amount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Lunch 01/14/2015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$25.60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Dinner 02/11/2015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$47.80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Dinner 03/17/2015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$39.45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Dinner 04/08/2015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$43.20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Lunch 04/15/2015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$36.90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648</TotalTime>
  <Words>1733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Reporting Requirements for Gift &amp; Entertainment Expenses </vt:lpstr>
      <vt:lpstr>Reporting Gift &amp; Entertainment Expenses—Basic Requirements </vt:lpstr>
      <vt:lpstr>Section E Reporting—Gift &amp; Entertainment Expenses that Reach Specific Thresholds</vt:lpstr>
      <vt:lpstr>Section E Reporting if Daily Threshold is Reached</vt:lpstr>
      <vt:lpstr>Daily Threshold Examples</vt:lpstr>
      <vt:lpstr> Reporting Illustration for Entertaining the two Legislators </vt:lpstr>
      <vt:lpstr>Annual Threshold Example</vt:lpstr>
      <vt:lpstr>Reporting Illustration for Representative Stanley Transactions</vt:lpstr>
      <vt:lpstr>Annual Threshold Exceeded During 2nd Reporting Period </vt:lpstr>
      <vt:lpstr>Annual Threshold Exceeded During 2nd Reporting Period--Continued </vt:lpstr>
      <vt:lpstr>Lobbyist A &amp; Senator Mighty Man—the Rest of the Story</vt:lpstr>
      <vt:lpstr>Lobbyist A—Illustration of Section E Amendment-Expenditures that Benefited Senator Mighty Man-1st Reporting Period</vt:lpstr>
      <vt:lpstr>Annual Threshold Exceeded Plus Other Expenses &lt; $50 During Same Reporting Period </vt:lpstr>
      <vt:lpstr>Lobbyist A—Illustration of Section E Entries for 1st Reporting Period that Benefited Senator Mighty Man</vt:lpstr>
      <vt:lpstr>Reporting Rules Under IC 2-7-3-3.5</vt:lpstr>
      <vt:lpstr>Requirements for Specific Tracking of Entertainment Expenses</vt:lpstr>
      <vt:lpstr>Reporting Entertainment Expenses for an “All Members” Function or Activity</vt:lpstr>
      <vt:lpstr>Reporting Where Two or More Lobbyists Contribute to an Expenditure</vt:lpstr>
      <vt:lpstr>Section E Illustration-Shared Expense [Source IC 2-7-3-3 (a)(3) &amp; 2-7-3-3.5 (d)]</vt:lpstr>
      <vt:lpstr>Section E Reporting Illustration— Lobbyist A</vt:lpstr>
      <vt:lpstr>Special Reporting Rules When a Legislative Person Contributes or Pays </vt:lpstr>
      <vt:lpstr>Expenditures or Gifts Between Relatives</vt:lpstr>
      <vt:lpstr>Expenditures or Gifts Related to Performance of Official Duties</vt:lpstr>
      <vt:lpstr>Separate Gift Reports</vt:lpstr>
      <vt:lpstr>Late Registration Statement or Report </vt:lpstr>
    </vt:vector>
  </TitlesOfParts>
  <Company>IGA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Certain Reporting Requirement for Indiana Legislative Lobbyists</dc:title>
  <dc:creator>Chuck</dc:creator>
  <cp:lastModifiedBy>Chuck</cp:lastModifiedBy>
  <cp:revision>58</cp:revision>
  <dcterms:created xsi:type="dcterms:W3CDTF">2014-11-07T13:33:36Z</dcterms:created>
  <dcterms:modified xsi:type="dcterms:W3CDTF">2015-08-14T16:19:46Z</dcterms:modified>
</cp:coreProperties>
</file>