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handoutMasterIdLst>
    <p:handoutMasterId r:id="rId36"/>
  </p:handoutMasterIdLst>
  <p:sldIdLst>
    <p:sldId id="488" r:id="rId2"/>
    <p:sldId id="782" r:id="rId3"/>
    <p:sldId id="784" r:id="rId4"/>
    <p:sldId id="785" r:id="rId5"/>
    <p:sldId id="798" r:id="rId6"/>
    <p:sldId id="799" r:id="rId7"/>
    <p:sldId id="800" r:id="rId8"/>
    <p:sldId id="801" r:id="rId9"/>
    <p:sldId id="802" r:id="rId10"/>
    <p:sldId id="803" r:id="rId11"/>
    <p:sldId id="804" r:id="rId12"/>
    <p:sldId id="805" r:id="rId13"/>
    <p:sldId id="806" r:id="rId14"/>
    <p:sldId id="807" r:id="rId15"/>
    <p:sldId id="808" r:id="rId16"/>
    <p:sldId id="809" r:id="rId17"/>
    <p:sldId id="810" r:id="rId18"/>
    <p:sldId id="811" r:id="rId19"/>
    <p:sldId id="812" r:id="rId20"/>
    <p:sldId id="813" r:id="rId21"/>
    <p:sldId id="814" r:id="rId22"/>
    <p:sldId id="815" r:id="rId23"/>
    <p:sldId id="816" r:id="rId24"/>
    <p:sldId id="817" r:id="rId25"/>
    <p:sldId id="818" r:id="rId26"/>
    <p:sldId id="819" r:id="rId27"/>
    <p:sldId id="820" r:id="rId28"/>
    <p:sldId id="821" r:id="rId29"/>
    <p:sldId id="822" r:id="rId30"/>
    <p:sldId id="823" r:id="rId31"/>
    <p:sldId id="793" r:id="rId32"/>
    <p:sldId id="796" r:id="rId33"/>
    <p:sldId id="824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DEE20"/>
    <a:srgbClr val="FFFFFF"/>
    <a:srgbClr val="99CCFF"/>
    <a:srgbClr val="3333CC"/>
    <a:srgbClr val="A3A3E0"/>
    <a:srgbClr val="6B6BD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9" autoAdjust="0"/>
    <p:restoredTop sz="84353" autoAdjust="0"/>
  </p:normalViewPr>
  <p:slideViewPr>
    <p:cSldViewPr>
      <p:cViewPr varScale="1">
        <p:scale>
          <a:sx n="116" d="100"/>
          <a:sy n="116" d="100"/>
        </p:scale>
        <p:origin x="136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7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59AB9836-D45A-4515-95B8-3476BB0F565B}" type="datetimeFigureOut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014B20B4-C581-4ED5-A940-517DDF097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87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9A449696-5772-4345-BD1F-0F95725FA9C7}" type="datetimeFigureOut">
              <a:rPr lang="en-US"/>
              <a:pPr>
                <a:defRPr/>
              </a:pPr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5A29CA73-FB4E-4F52-B708-EEDAF426F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62455A-C7B6-4FC3-82BB-1985690B46ED}" type="slidenum">
              <a:rPr lang="en-US" smtClean="0">
                <a:latin typeface="Tahoma" pitchFamily="34" charset="0"/>
              </a:rPr>
              <a:pPr/>
              <a:t>1</a:t>
            </a:fld>
            <a:endParaRPr lang="en-US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80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62455A-C7B6-4FC3-82BB-1985690B46ED}" type="slidenum">
              <a:rPr lang="en-US" smtClean="0">
                <a:latin typeface="Tahoma" pitchFamily="34" charset="0"/>
              </a:rPr>
              <a:pPr/>
              <a:t>33</a:t>
            </a:fld>
            <a:endParaRPr lang="en-US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C4F6-E1AD-47D1-BA41-A91D9A0D210A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3333CC"/>
              </a:buClr>
              <a:buSzPct val="60000"/>
              <a:defRPr b="1"/>
            </a:lvl1pPr>
            <a:lvl2pPr>
              <a:buClr>
                <a:srgbClr val="3333CC"/>
              </a:buClr>
              <a:buSzPct val="60000"/>
              <a:defRPr/>
            </a:lvl2pPr>
            <a:lvl3pPr>
              <a:buClr>
                <a:srgbClr val="3333CC"/>
              </a:buClr>
              <a:buSzPct val="60000"/>
              <a:defRPr/>
            </a:lvl3pPr>
            <a:lvl4pPr>
              <a:buClr>
                <a:srgbClr val="3333CC"/>
              </a:buClr>
              <a:buSzPct val="60000"/>
              <a:defRPr/>
            </a:lvl4pPr>
            <a:lvl5pPr>
              <a:buClr>
                <a:srgbClr val="3333CC"/>
              </a:buClr>
              <a:buSzPct val="6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313F-7028-4318-A866-77E3C3A02EA8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  <a:prstGeom prst="rect">
            <a:avLst/>
          </a:prstGeom>
        </p:spPr>
        <p:txBody>
          <a:bodyPr vert="eaVert"/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3333CC"/>
              </a:buClr>
              <a:buSzPct val="60000"/>
              <a:defRPr/>
            </a:lvl1pPr>
            <a:lvl2pPr>
              <a:buClr>
                <a:srgbClr val="3333CC"/>
              </a:buClr>
              <a:buSzPct val="60000"/>
              <a:defRPr/>
            </a:lvl2pPr>
            <a:lvl3pPr>
              <a:buClr>
                <a:srgbClr val="3333CC"/>
              </a:buClr>
              <a:buSzPct val="60000"/>
              <a:defRPr/>
            </a:lvl3pPr>
            <a:lvl4pPr>
              <a:buClr>
                <a:srgbClr val="3333CC"/>
              </a:buClr>
              <a:buSzPct val="60000"/>
              <a:defRPr/>
            </a:lvl4pPr>
            <a:lvl5pPr>
              <a:buClr>
                <a:srgbClr val="3333CC"/>
              </a:buClr>
              <a:buSzPct val="6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6808-7858-40AD-A3AD-5D3DE158C2B6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 typeface="Wingdings" pitchFamily="2" charset="2"/>
              <a:buChar char="n"/>
              <a:defRPr b="1"/>
            </a:lvl1pPr>
            <a:lvl2pPr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lvl2pPr>
            <a:lvl3pPr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lvl3pPr>
            <a:lvl4pPr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lvl4pPr>
            <a:lvl5pPr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C4F6-E1AD-47D1-BA41-A91D9A0D210A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C4F6-E1AD-47D1-BA41-A91D9A0D210A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defRPr sz="2800"/>
            </a:lvl1pPr>
            <a:lvl2pPr>
              <a:buClr>
                <a:srgbClr val="3333CC"/>
              </a:buClr>
              <a:buSzPct val="60000"/>
              <a:defRPr sz="2400"/>
            </a:lvl2pPr>
            <a:lvl3pPr>
              <a:buClr>
                <a:srgbClr val="3333CC"/>
              </a:buClr>
              <a:buSzPct val="60000"/>
              <a:defRPr sz="2000"/>
            </a:lvl3pPr>
            <a:lvl4pPr>
              <a:buClr>
                <a:srgbClr val="3333CC"/>
              </a:buClr>
              <a:buSzPct val="60000"/>
              <a:defRPr sz="1800"/>
            </a:lvl4pPr>
            <a:lvl5pPr>
              <a:buClr>
                <a:srgbClr val="3333CC"/>
              </a:buClr>
              <a:buSzPct val="60000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defRPr sz="2800"/>
            </a:lvl1pPr>
            <a:lvl2pPr>
              <a:buClr>
                <a:srgbClr val="3333CC"/>
              </a:buClr>
              <a:buSzPct val="60000"/>
              <a:defRPr sz="2400"/>
            </a:lvl2pPr>
            <a:lvl3pPr>
              <a:buClr>
                <a:srgbClr val="3333CC"/>
              </a:buClr>
              <a:buSzPct val="60000"/>
              <a:defRPr sz="2000"/>
            </a:lvl3pPr>
            <a:lvl4pPr>
              <a:buClr>
                <a:srgbClr val="3333CC"/>
              </a:buClr>
              <a:buSzPct val="60000"/>
              <a:defRPr sz="1800"/>
            </a:lvl4pPr>
            <a:lvl5pPr>
              <a:buClr>
                <a:srgbClr val="3333CC"/>
              </a:buClr>
              <a:buSzPct val="60000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0E58-3AB1-40AE-8E36-643417FE82EA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80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defRPr sz="2400"/>
            </a:lvl1pPr>
            <a:lvl2pPr>
              <a:buClr>
                <a:srgbClr val="3333CC"/>
              </a:buClr>
              <a:buSzPct val="60000"/>
              <a:defRPr sz="2000"/>
            </a:lvl2pPr>
            <a:lvl3pPr>
              <a:buClr>
                <a:srgbClr val="3333CC"/>
              </a:buClr>
              <a:buSzPct val="60000"/>
              <a:defRPr sz="1800"/>
            </a:lvl3pPr>
            <a:lvl4pPr>
              <a:buClr>
                <a:srgbClr val="3333CC"/>
              </a:buClr>
              <a:buSzPct val="60000"/>
              <a:defRPr sz="1600"/>
            </a:lvl4pPr>
            <a:lvl5pPr>
              <a:buClr>
                <a:srgbClr val="3333CC"/>
              </a:buClr>
              <a:buSzPct val="6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14400"/>
            <a:ext cx="4041775" cy="80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defRPr sz="2400"/>
            </a:lvl1pPr>
            <a:lvl2pPr>
              <a:buClr>
                <a:srgbClr val="3333CC"/>
              </a:buClr>
              <a:buSzPct val="60000"/>
              <a:defRPr sz="2000"/>
            </a:lvl2pPr>
            <a:lvl3pPr>
              <a:buClr>
                <a:srgbClr val="3333CC"/>
              </a:buClr>
              <a:buSzPct val="60000"/>
              <a:defRPr sz="1800"/>
            </a:lvl3pPr>
            <a:lvl4pPr>
              <a:buClr>
                <a:srgbClr val="3333CC"/>
              </a:buClr>
              <a:buSzPct val="60000"/>
              <a:defRPr sz="1600"/>
            </a:lvl4pPr>
            <a:lvl5pPr>
              <a:buClr>
                <a:srgbClr val="3333CC"/>
              </a:buClr>
              <a:buSzPct val="6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9AC6-E25C-4641-ACAB-EDCF3E487298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88A5-CED0-4309-879B-F76FBD60A4B5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4570-CF39-4CC0-8078-D5F2D1DDAB1D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82550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defRPr sz="3200" b="1"/>
            </a:lvl1pPr>
            <a:lvl2pPr>
              <a:buClr>
                <a:srgbClr val="3333CC"/>
              </a:buClr>
              <a:buSzPct val="60000"/>
              <a:defRPr sz="2800"/>
            </a:lvl2pPr>
            <a:lvl3pPr>
              <a:buClr>
                <a:srgbClr val="3333CC"/>
              </a:buClr>
              <a:buSzPct val="60000"/>
              <a:defRPr sz="2400"/>
            </a:lvl3pPr>
            <a:lvl4pPr>
              <a:buClr>
                <a:srgbClr val="3333CC"/>
              </a:buClr>
              <a:buSzPct val="60000"/>
              <a:defRPr sz="2000"/>
            </a:lvl4pPr>
            <a:lvl5pPr>
              <a:buClr>
                <a:srgbClr val="3333CC"/>
              </a:buClr>
              <a:buSzPct val="60000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2D07-308C-4AE8-92C8-EB357E5D3D47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541D-7BE5-408F-A32A-F6D35F8606C2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l="2381" r="3324"/>
          <a:stretch>
            <a:fillRect/>
          </a:stretch>
        </p:blipFill>
        <p:spPr bwMode="auto">
          <a:xfrm>
            <a:off x="0" y="5760625"/>
            <a:ext cx="9144000" cy="10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/>
          <p:cNvPicPr>
            <a:picLocks noChangeAspect="1" noChangeArrowheads="1"/>
          </p:cNvPicPr>
          <p:nvPr/>
        </p:nvPicPr>
        <p:blipFill>
          <a:blip r:embed="rId14" cstate="print"/>
          <a:srcRect l="3943" t="22694" r="2365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010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985C4F6-E1AD-47D1-BA41-A91D9A0D210A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5690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52400" y="914400"/>
            <a:ext cx="8839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>
              <a:solidFill>
                <a:srgbClr val="000066"/>
              </a:solidFill>
            </a:endParaRPr>
          </a:p>
          <a:p>
            <a:pPr algn="ctr"/>
            <a:endParaRPr lang="en-US" sz="3200" b="1">
              <a:solidFill>
                <a:srgbClr val="000066"/>
              </a:solidFill>
            </a:endParaRPr>
          </a:p>
          <a:p>
            <a:pPr algn="ctr"/>
            <a:endParaRPr lang="en-US" sz="2000">
              <a:solidFill>
                <a:srgbClr val="FDEE20"/>
              </a:solidFill>
            </a:endParaRPr>
          </a:p>
        </p:txBody>
      </p:sp>
      <p:pic>
        <p:nvPicPr>
          <p:cNvPr id="2051" name="Picture 10"/>
          <p:cNvPicPr>
            <a:picLocks noChangeAspect="1" noChangeArrowheads="1"/>
          </p:cNvPicPr>
          <p:nvPr/>
        </p:nvPicPr>
        <p:blipFill>
          <a:blip r:embed="rId3" cstate="print"/>
          <a:srcRect l="5345" t="3175" r="4108" b="3174"/>
          <a:stretch>
            <a:fillRect/>
          </a:stretch>
        </p:blipFill>
        <p:spPr bwMode="auto">
          <a:xfrm>
            <a:off x="0" y="13716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1524000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b="1" dirty="0">
              <a:solidFill>
                <a:srgbClr val="FDEE20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Hydraulics Updates to the </a:t>
            </a:r>
            <a:r>
              <a:rPr lang="en-US" sz="3600" b="1" dirty="0" err="1" smtClean="0">
                <a:solidFill>
                  <a:schemeClr val="bg1"/>
                </a:solidFill>
              </a:rPr>
              <a:t>IndianaDesign</a:t>
            </a:r>
            <a:r>
              <a:rPr lang="en-US" sz="3600" b="1" dirty="0" smtClean="0">
                <a:solidFill>
                  <a:schemeClr val="bg1"/>
                </a:solidFill>
              </a:rPr>
              <a:t> Manual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33528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David Finley, PE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INDOT </a:t>
            </a:r>
            <a:r>
              <a:rPr lang="en-US" dirty="0" smtClean="0">
                <a:solidFill>
                  <a:schemeClr val="bg1"/>
                </a:solidFill>
              </a:rPr>
              <a:t>Hydraulics Engineer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dfinley@indot.in.gov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" y="3352800"/>
            <a:ext cx="38481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Mark Bailey, </a:t>
            </a:r>
            <a:r>
              <a:rPr lang="en-US" b="1" dirty="0">
                <a:solidFill>
                  <a:schemeClr val="bg1"/>
                </a:solidFill>
              </a:rPr>
              <a:t>PE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Manager, INDOT Office of Hydraulics 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mbailey1@indot.in.gov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5349895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March 8, 2017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9838" y="20704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Bridge Replacement</a:t>
            </a:r>
          </a:p>
        </p:txBody>
      </p:sp>
      <p:pic>
        <p:nvPicPr>
          <p:cNvPr id="18" name="Picture 2" descr="C:\Users\DFinley\Desktop\IDNR_ACEC presentation Files\Str in floodplain.jpg"/>
          <p:cNvPicPr>
            <a:picLocks noChangeAspect="1" noChangeArrowheads="1"/>
          </p:cNvPicPr>
          <p:nvPr/>
        </p:nvPicPr>
        <p:blipFill>
          <a:blip r:embed="rId2" cstate="print"/>
          <a:srcRect l="7854" t="25995" r="11987" b="11349"/>
          <a:stretch>
            <a:fillRect/>
          </a:stretch>
        </p:blipFill>
        <p:spPr bwMode="auto">
          <a:xfrm>
            <a:off x="990600" y="2209800"/>
            <a:ext cx="7467600" cy="364814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953000" y="20574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Lowest adjacent land grade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5247503" y="2867798"/>
            <a:ext cx="467497" cy="7815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95800" y="4191000"/>
            <a:ext cx="1905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399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983260" y="4761793"/>
            <a:ext cx="20574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 the “Target” water surface elevation less than 1 foot of backwater?</a:t>
            </a:r>
            <a:endParaRPr lang="en-US" sz="1200" dirty="0"/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 bwMode="auto">
          <a:xfrm flipV="1">
            <a:off x="4040660" y="4211490"/>
            <a:ext cx="1149178" cy="8734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3124200" y="3657600"/>
            <a:ext cx="4800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791200" y="259991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Existing backwater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(More than 1 foot)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11430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Backwater:  U/S structures…</a:t>
            </a:r>
          </a:p>
        </p:txBody>
      </p:sp>
    </p:spTree>
    <p:extLst>
      <p:ext uri="{BB962C8B-B14F-4D97-AF65-F5344CB8AC3E}">
        <p14:creationId xmlns:p14="http://schemas.microsoft.com/office/powerpoint/2010/main" val="18416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9838" y="20704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Bridge Replacement</a:t>
            </a:r>
          </a:p>
        </p:txBody>
      </p:sp>
      <p:pic>
        <p:nvPicPr>
          <p:cNvPr id="18" name="Picture 2" descr="C:\Users\DFinley\Desktop\IDNR_ACEC presentation Files\Str in floodplain.jpg"/>
          <p:cNvPicPr>
            <a:picLocks noChangeAspect="1" noChangeArrowheads="1"/>
          </p:cNvPicPr>
          <p:nvPr/>
        </p:nvPicPr>
        <p:blipFill>
          <a:blip r:embed="rId2" cstate="print"/>
          <a:srcRect l="7854" t="25995" r="11987" b="11349"/>
          <a:stretch>
            <a:fillRect/>
          </a:stretch>
        </p:blipFill>
        <p:spPr bwMode="auto">
          <a:xfrm>
            <a:off x="990600" y="2209800"/>
            <a:ext cx="7467600" cy="364814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953000" y="20574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Lowest adjacent land grade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5247503" y="2867798"/>
            <a:ext cx="467497" cy="7815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95800" y="4191000"/>
            <a:ext cx="1905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399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983260" y="4761793"/>
            <a:ext cx="20574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“Target” water surface elevation = 1.5 feet of backwater.  </a:t>
            </a:r>
            <a:r>
              <a:rPr lang="en-US" sz="1200" b="1" dirty="0" smtClean="0">
                <a:solidFill>
                  <a:srgbClr val="FF0000"/>
                </a:solidFill>
              </a:rPr>
              <a:t>GOOD!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 bwMode="auto">
          <a:xfrm flipV="1">
            <a:off x="4040660" y="4211490"/>
            <a:ext cx="1149178" cy="8734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3124200" y="3657600"/>
            <a:ext cx="4800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791200" y="259991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Existing backwater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(More than 1 foot)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11430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Backwater:  U/S structures…</a:t>
            </a:r>
          </a:p>
        </p:txBody>
      </p:sp>
    </p:spTree>
    <p:extLst>
      <p:ext uri="{BB962C8B-B14F-4D97-AF65-F5344CB8AC3E}">
        <p14:creationId xmlns:p14="http://schemas.microsoft.com/office/powerpoint/2010/main" val="30505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9838" y="20704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Bridge Replacement</a:t>
            </a:r>
          </a:p>
        </p:txBody>
      </p:sp>
      <p:pic>
        <p:nvPicPr>
          <p:cNvPr id="18" name="Picture 2" descr="C:\Users\DFinley\Desktop\IDNR_ACEC presentation Files\Str in floodplain.jpg"/>
          <p:cNvPicPr>
            <a:picLocks noChangeAspect="1" noChangeArrowheads="1"/>
          </p:cNvPicPr>
          <p:nvPr/>
        </p:nvPicPr>
        <p:blipFill>
          <a:blip r:embed="rId2" cstate="print"/>
          <a:srcRect l="7854" t="25995" r="11987" b="11349"/>
          <a:stretch>
            <a:fillRect/>
          </a:stretch>
        </p:blipFill>
        <p:spPr bwMode="auto">
          <a:xfrm>
            <a:off x="990600" y="2209800"/>
            <a:ext cx="7467600" cy="364814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953000" y="20574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Lowest adjacent land grade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5247503" y="2867798"/>
            <a:ext cx="467497" cy="7815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95800" y="4191000"/>
            <a:ext cx="1905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399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983260" y="4761793"/>
            <a:ext cx="20574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“Target” water surface elevation &lt; 1.0 feet of backwater.  </a:t>
            </a:r>
            <a:r>
              <a:rPr lang="en-US" sz="1200" b="1" dirty="0" smtClean="0">
                <a:solidFill>
                  <a:srgbClr val="FF0000"/>
                </a:solidFill>
              </a:rPr>
              <a:t>OOPS!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 bwMode="auto">
          <a:xfrm flipV="1">
            <a:off x="4040660" y="4211490"/>
            <a:ext cx="1149178" cy="8734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3124200" y="3657600"/>
            <a:ext cx="4800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791200" y="259991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Existing backwater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(More than 1 foot)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208638" y="3962400"/>
            <a:ext cx="1210962" cy="2010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457200" y="11430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Backwater:  U/S structures…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237338" y="3962400"/>
            <a:ext cx="32302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399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151238" y="3840310"/>
            <a:ext cx="20574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Proposed water surface elevation for 1.0 feet of </a:t>
            </a:r>
            <a:r>
              <a:rPr lang="en-US" sz="1200" dirty="0"/>
              <a:t>backwater. </a:t>
            </a:r>
            <a:r>
              <a:rPr lang="en-US" sz="1200" dirty="0" smtClean="0"/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Allowed!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9838" y="20704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Bridge Replacement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11430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Backwater:  Waterway areas…</a:t>
            </a:r>
          </a:p>
        </p:txBody>
      </p:sp>
      <p:pic>
        <p:nvPicPr>
          <p:cNvPr id="19" name="Picture 3" descr="C:\Users\DFinley\Desktop\IDNR_ACEC presentation Files\Gross Ar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7419975" cy="39338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1447800" y="4495800"/>
            <a:ext cx="236220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Gross Waterway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9838" y="20704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Bridge Replacement</a:t>
            </a:r>
          </a:p>
        </p:txBody>
      </p:sp>
      <p:pic>
        <p:nvPicPr>
          <p:cNvPr id="7" name="Picture 2" descr="C:\Users\DFinley\Desktop\IDNR_ACEC presentation Files\Net Ar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7421011" cy="39343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11430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Backwater:  Waterway areas…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4495800"/>
            <a:ext cx="236220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Net Waterway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9838" y="20704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Bridge Replacement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1430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Backwater:  Waterway areas…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33600"/>
            <a:ext cx="5257800" cy="319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19200" y="5562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Request plans at:  </a:t>
            </a:r>
            <a:r>
              <a:rPr lang="en-US" b="1" dirty="0" smtClean="0">
                <a:solidFill>
                  <a:srgbClr val="FF0000"/>
                </a:solidFill>
              </a:rPr>
              <a:t>http://www.in.gov/indot/2345.htm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0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9838" y="20704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Bridge Replacement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1430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Other Criteria:  Freeboard…</a:t>
            </a:r>
          </a:p>
        </p:txBody>
      </p:sp>
      <p:pic>
        <p:nvPicPr>
          <p:cNvPr id="8" name="Picture 2" descr="C:\Users\DFinley\Desktop\IDNR_ACEC presentation Files\IMG_3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4910667" cy="3683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410200" y="1828800"/>
            <a:ext cx="327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Current criteria:</a:t>
            </a:r>
          </a:p>
          <a:p>
            <a:r>
              <a:rPr lang="en-US" sz="2800" b="1" dirty="0" smtClean="0"/>
              <a:t>   Ideal is 2’ or…</a:t>
            </a:r>
          </a:p>
          <a:p>
            <a:r>
              <a:rPr lang="en-US" sz="2800" b="1" dirty="0" smtClean="0"/>
              <a:t>   maybe 1’ or…</a:t>
            </a:r>
          </a:p>
          <a:p>
            <a:r>
              <a:rPr lang="en-US" sz="2800" b="1" dirty="0" smtClean="0"/>
              <a:t>   maybe 3’</a:t>
            </a:r>
          </a:p>
          <a:p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New criteria:</a:t>
            </a:r>
          </a:p>
          <a:p>
            <a:r>
              <a:rPr lang="en-US" sz="2800" b="1" dirty="0" smtClean="0"/>
              <a:t>     What do I</a:t>
            </a:r>
          </a:p>
          <a:p>
            <a:r>
              <a:rPr lang="en-US" sz="2800" b="1" dirty="0" smtClean="0"/>
              <a:t>     need to </a:t>
            </a:r>
          </a:p>
          <a:p>
            <a:r>
              <a:rPr lang="en-US" sz="2800" b="1" dirty="0" smtClean="0"/>
              <a:t>     achieve?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6394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9838" y="20704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Bridge Replacement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1430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Other Criteria:  Freeboard…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905000"/>
            <a:ext cx="8458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Goal:  Meet the existing criteria</a:t>
            </a:r>
          </a:p>
          <a:p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sz="2800" b="1" dirty="0" smtClean="0"/>
              <a:t>Three possibilities: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The existing low structures is above the goal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The existing low structure is in pressure flow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The existing low structure is above the 1% EP elevation, but no pressure flow</a:t>
            </a:r>
          </a:p>
          <a:p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7993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9838" y="20704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Bridge Replacement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Other Criteria:  Freeboard…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905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Matching existing freeboard</a:t>
            </a:r>
            <a:endParaRPr lang="en-US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14600"/>
            <a:ext cx="5407263" cy="35659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781800" y="2057400"/>
            <a:ext cx="2209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Debris issues?</a:t>
            </a:r>
          </a:p>
          <a:p>
            <a:endParaRPr lang="en-US" b="1" dirty="0" smtClean="0"/>
          </a:p>
          <a:p>
            <a:r>
              <a:rPr lang="en-US" sz="2800" b="1" u="sng" dirty="0" smtClean="0"/>
              <a:t>Yes</a:t>
            </a:r>
            <a:r>
              <a:rPr lang="en-US" sz="2800" b="1" dirty="0" smtClean="0"/>
              <a:t>:  Meet the current</a:t>
            </a:r>
          </a:p>
          <a:p>
            <a:r>
              <a:rPr lang="en-US" sz="2800" b="1" dirty="0" smtClean="0"/>
              <a:t>criteria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3352800"/>
            <a:ext cx="6858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0.81’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 bwMode="auto">
          <a:xfrm>
            <a:off x="1066800" y="3537466"/>
            <a:ext cx="457200" cy="1963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677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9838" y="20704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Bridge Replacement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1430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Other Criteria:  Freeboard…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1905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Matching existing freeboard</a:t>
            </a:r>
            <a:endParaRPr lang="en-US" b="1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14600"/>
            <a:ext cx="5407263" cy="35659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781800" y="2057400"/>
            <a:ext cx="2209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Debris issues?</a:t>
            </a:r>
          </a:p>
          <a:p>
            <a:endParaRPr lang="en-US" b="1" dirty="0" smtClean="0"/>
          </a:p>
          <a:p>
            <a:r>
              <a:rPr lang="en-US" sz="2800" u="sng" dirty="0" smtClean="0">
                <a:solidFill>
                  <a:schemeClr val="bg1">
                    <a:lumMod val="65000"/>
                  </a:schemeClr>
                </a:solidFill>
              </a:rPr>
              <a:t>Yes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:  Meet the current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Criteria</a:t>
            </a:r>
          </a:p>
          <a:p>
            <a:endParaRPr lang="en-US" b="1" dirty="0" smtClean="0"/>
          </a:p>
          <a:p>
            <a:r>
              <a:rPr lang="en-US" sz="2800" b="1" u="sng" dirty="0" smtClean="0"/>
              <a:t>No</a:t>
            </a:r>
            <a:r>
              <a:rPr lang="en-US" sz="2800" b="1" dirty="0" smtClean="0"/>
              <a:t>:  Can match the PROFILE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3352800"/>
            <a:ext cx="6858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0.81’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 bwMode="auto">
          <a:xfrm>
            <a:off x="1066800" y="3537466"/>
            <a:ext cx="457200" cy="1963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1219200" y="3581400"/>
            <a:ext cx="502920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7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604665"/>
            <a:ext cx="4732145" cy="4255114"/>
          </a:xfrm>
          <a:prstGeom prst="rect">
            <a:avLst/>
          </a:prstGeom>
        </p:spPr>
      </p:pic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990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How-to Information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76550" y="5029200"/>
            <a:ext cx="2557849" cy="83057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7526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Helpful set of presentations on the Office of Hydraulics website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438400" y="2895600"/>
            <a:ext cx="3538151" cy="2476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9838" y="20704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Bridge Replacement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54" y="1850886"/>
            <a:ext cx="5632692" cy="42245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57200" y="996778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Two-Span Structures</a:t>
            </a:r>
          </a:p>
        </p:txBody>
      </p:sp>
    </p:spTree>
    <p:extLst>
      <p:ext uri="{BB962C8B-B14F-4D97-AF65-F5344CB8AC3E}">
        <p14:creationId xmlns:p14="http://schemas.microsoft.com/office/powerpoint/2010/main" val="172519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066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Culvert REPLACEMENT Updates…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Replacement in Kind…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36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066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Culvert REPLACEMENT Updates…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trike="sngStrike" dirty="0" smtClean="0"/>
              <a:t>Replacement in Kind…</a:t>
            </a:r>
            <a:r>
              <a:rPr lang="en-US" b="1" dirty="0" smtClean="0"/>
              <a:t>  Is now the main policy!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44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9838" y="207048"/>
            <a:ext cx="3649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Culvert Replacement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219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trike="sngStrike" dirty="0" smtClean="0"/>
              <a:t>Replacement in Kind…</a:t>
            </a:r>
            <a:r>
              <a:rPr lang="en-US" b="1" dirty="0" smtClean="0"/>
              <a:t>  Is now the main policy!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14500" y="2690336"/>
            <a:ext cx="586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Proposed backwater can be as much as 3 feet </a:t>
            </a:r>
            <a:r>
              <a:rPr lang="en-US" sz="2400" b="1" i="1" dirty="0" smtClean="0"/>
              <a:t>provided</a:t>
            </a:r>
            <a:r>
              <a:rPr lang="en-US" sz="2400" b="1" dirty="0" smtClean="0"/>
              <a:t> is less than the existing backwater</a:t>
            </a:r>
          </a:p>
          <a:p>
            <a:endParaRPr lang="en-US" sz="2400" b="1" dirty="0"/>
          </a:p>
          <a:p>
            <a:r>
              <a:rPr lang="en-US" sz="2400" b="1" dirty="0" smtClean="0"/>
              <a:t>But what if an upstream structure would be affected?  See the bridge design criteria…</a:t>
            </a:r>
            <a:endParaRPr lang="en-US" sz="2400" b="1" dirty="0"/>
          </a:p>
        </p:txBody>
      </p:sp>
      <p:pic>
        <p:nvPicPr>
          <p:cNvPr id="8" name="Picture 2" descr="http://thegraphicsfairy.com/wp-content/uploads/blogger/-mW4ecVnH-54/TjqdL7FY6oI/AAAAAAAANoE/KkX0e8xz634/s1600/pointing%2Bhand%2Bvintage%2Bimage%2Bgraphicsfair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19400"/>
            <a:ext cx="772490" cy="457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16396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Backwater…</a:t>
            </a:r>
          </a:p>
        </p:txBody>
      </p:sp>
      <p:pic>
        <p:nvPicPr>
          <p:cNvPr id="10" name="Picture 2" descr="http://thegraphicsfairy.com/wp-content/uploads/blogger/-mW4ecVnH-54/TjqdL7FY6oI/AAAAAAAANoE/KkX0e8xz634/s1600/pointing%2Bhand%2Bvintage%2Bimage%2Bgraphicsfair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160" y="4267200"/>
            <a:ext cx="77249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1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9838" y="207048"/>
            <a:ext cx="3649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Culvert Replacement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17242" r="14286" b="15518"/>
          <a:stretch/>
        </p:blipFill>
        <p:spPr>
          <a:xfrm>
            <a:off x="381000" y="2286000"/>
            <a:ext cx="4673600" cy="35052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1371600" y="1796534"/>
            <a:ext cx="0" cy="25468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191000" y="1796534"/>
            <a:ext cx="0" cy="2242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981200" y="1796534"/>
            <a:ext cx="1600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Existing Span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7" idx="1"/>
          </p:cNvCxnSpPr>
          <p:nvPr/>
        </p:nvCxnSpPr>
        <p:spPr bwMode="auto">
          <a:xfrm flipH="1">
            <a:off x="1371600" y="1981200"/>
            <a:ext cx="609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stCxn id="17" idx="3"/>
          </p:cNvCxnSpPr>
          <p:nvPr/>
        </p:nvCxnSpPr>
        <p:spPr bwMode="auto">
          <a:xfrm>
            <a:off x="3581400" y="1981200"/>
            <a:ext cx="609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04800" y="838200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Other Criteria…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1600200" y="3657600"/>
            <a:ext cx="24384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79" name="Freeform 3078"/>
          <p:cNvSpPr/>
          <p:nvPr/>
        </p:nvSpPr>
        <p:spPr bwMode="auto">
          <a:xfrm>
            <a:off x="1387475" y="3670300"/>
            <a:ext cx="2816225" cy="1185716"/>
          </a:xfrm>
          <a:custGeom>
            <a:avLst/>
            <a:gdLst>
              <a:gd name="connsiteX0" fmla="*/ 203200 w 2816225"/>
              <a:gd name="connsiteY0" fmla="*/ 215900 h 1185716"/>
              <a:gd name="connsiteX1" fmla="*/ 190500 w 2816225"/>
              <a:gd name="connsiteY1" fmla="*/ 250825 h 1185716"/>
              <a:gd name="connsiteX2" fmla="*/ 180975 w 2816225"/>
              <a:gd name="connsiteY2" fmla="*/ 257175 h 1185716"/>
              <a:gd name="connsiteX3" fmla="*/ 177800 w 2816225"/>
              <a:gd name="connsiteY3" fmla="*/ 266700 h 1185716"/>
              <a:gd name="connsiteX4" fmla="*/ 168275 w 2816225"/>
              <a:gd name="connsiteY4" fmla="*/ 273050 h 1185716"/>
              <a:gd name="connsiteX5" fmla="*/ 152400 w 2816225"/>
              <a:gd name="connsiteY5" fmla="*/ 298450 h 1185716"/>
              <a:gd name="connsiteX6" fmla="*/ 139700 w 2816225"/>
              <a:gd name="connsiteY6" fmla="*/ 327025 h 1185716"/>
              <a:gd name="connsiteX7" fmla="*/ 136525 w 2816225"/>
              <a:gd name="connsiteY7" fmla="*/ 336550 h 1185716"/>
              <a:gd name="connsiteX8" fmla="*/ 127000 w 2816225"/>
              <a:gd name="connsiteY8" fmla="*/ 355600 h 1185716"/>
              <a:gd name="connsiteX9" fmla="*/ 120650 w 2816225"/>
              <a:gd name="connsiteY9" fmla="*/ 365125 h 1185716"/>
              <a:gd name="connsiteX10" fmla="*/ 114300 w 2816225"/>
              <a:gd name="connsiteY10" fmla="*/ 384175 h 1185716"/>
              <a:gd name="connsiteX11" fmla="*/ 111125 w 2816225"/>
              <a:gd name="connsiteY11" fmla="*/ 393700 h 1185716"/>
              <a:gd name="connsiteX12" fmla="*/ 98425 w 2816225"/>
              <a:gd name="connsiteY12" fmla="*/ 422275 h 1185716"/>
              <a:gd name="connsiteX13" fmla="*/ 92075 w 2816225"/>
              <a:gd name="connsiteY13" fmla="*/ 444500 h 1185716"/>
              <a:gd name="connsiteX14" fmla="*/ 85725 w 2816225"/>
              <a:gd name="connsiteY14" fmla="*/ 454025 h 1185716"/>
              <a:gd name="connsiteX15" fmla="*/ 79375 w 2816225"/>
              <a:gd name="connsiteY15" fmla="*/ 473075 h 1185716"/>
              <a:gd name="connsiteX16" fmla="*/ 69850 w 2816225"/>
              <a:gd name="connsiteY16" fmla="*/ 501650 h 1185716"/>
              <a:gd name="connsiteX17" fmla="*/ 66675 w 2816225"/>
              <a:gd name="connsiteY17" fmla="*/ 511175 h 1185716"/>
              <a:gd name="connsiteX18" fmla="*/ 63500 w 2816225"/>
              <a:gd name="connsiteY18" fmla="*/ 520700 h 1185716"/>
              <a:gd name="connsiteX19" fmla="*/ 44450 w 2816225"/>
              <a:gd name="connsiteY19" fmla="*/ 549275 h 1185716"/>
              <a:gd name="connsiteX20" fmla="*/ 38100 w 2816225"/>
              <a:gd name="connsiteY20" fmla="*/ 558800 h 1185716"/>
              <a:gd name="connsiteX21" fmla="*/ 28575 w 2816225"/>
              <a:gd name="connsiteY21" fmla="*/ 577850 h 1185716"/>
              <a:gd name="connsiteX22" fmla="*/ 22225 w 2816225"/>
              <a:gd name="connsiteY22" fmla="*/ 596900 h 1185716"/>
              <a:gd name="connsiteX23" fmla="*/ 19050 w 2816225"/>
              <a:gd name="connsiteY23" fmla="*/ 669925 h 1185716"/>
              <a:gd name="connsiteX24" fmla="*/ 12700 w 2816225"/>
              <a:gd name="connsiteY24" fmla="*/ 688975 h 1185716"/>
              <a:gd name="connsiteX25" fmla="*/ 0 w 2816225"/>
              <a:gd name="connsiteY25" fmla="*/ 708025 h 1185716"/>
              <a:gd name="connsiteX26" fmla="*/ 6350 w 2816225"/>
              <a:gd name="connsiteY26" fmla="*/ 742950 h 1185716"/>
              <a:gd name="connsiteX27" fmla="*/ 12700 w 2816225"/>
              <a:gd name="connsiteY27" fmla="*/ 752475 h 1185716"/>
              <a:gd name="connsiteX28" fmla="*/ 15875 w 2816225"/>
              <a:gd name="connsiteY28" fmla="*/ 771525 h 1185716"/>
              <a:gd name="connsiteX29" fmla="*/ 19050 w 2816225"/>
              <a:gd name="connsiteY29" fmla="*/ 784225 h 1185716"/>
              <a:gd name="connsiteX30" fmla="*/ 25400 w 2816225"/>
              <a:gd name="connsiteY30" fmla="*/ 819150 h 1185716"/>
              <a:gd name="connsiteX31" fmla="*/ 28575 w 2816225"/>
              <a:gd name="connsiteY31" fmla="*/ 828675 h 1185716"/>
              <a:gd name="connsiteX32" fmla="*/ 31750 w 2816225"/>
              <a:gd name="connsiteY32" fmla="*/ 863600 h 1185716"/>
              <a:gd name="connsiteX33" fmla="*/ 44450 w 2816225"/>
              <a:gd name="connsiteY33" fmla="*/ 892175 h 1185716"/>
              <a:gd name="connsiteX34" fmla="*/ 53975 w 2816225"/>
              <a:gd name="connsiteY34" fmla="*/ 898525 h 1185716"/>
              <a:gd name="connsiteX35" fmla="*/ 63500 w 2816225"/>
              <a:gd name="connsiteY35" fmla="*/ 908050 h 1185716"/>
              <a:gd name="connsiteX36" fmla="*/ 76200 w 2816225"/>
              <a:gd name="connsiteY36" fmla="*/ 923925 h 1185716"/>
              <a:gd name="connsiteX37" fmla="*/ 82550 w 2816225"/>
              <a:gd name="connsiteY37" fmla="*/ 942975 h 1185716"/>
              <a:gd name="connsiteX38" fmla="*/ 92075 w 2816225"/>
              <a:gd name="connsiteY38" fmla="*/ 962025 h 1185716"/>
              <a:gd name="connsiteX39" fmla="*/ 101600 w 2816225"/>
              <a:gd name="connsiteY39" fmla="*/ 968375 h 1185716"/>
              <a:gd name="connsiteX40" fmla="*/ 120650 w 2816225"/>
              <a:gd name="connsiteY40" fmla="*/ 987425 h 1185716"/>
              <a:gd name="connsiteX41" fmla="*/ 139700 w 2816225"/>
              <a:gd name="connsiteY41" fmla="*/ 993775 h 1185716"/>
              <a:gd name="connsiteX42" fmla="*/ 149225 w 2816225"/>
              <a:gd name="connsiteY42" fmla="*/ 996950 h 1185716"/>
              <a:gd name="connsiteX43" fmla="*/ 158750 w 2816225"/>
              <a:gd name="connsiteY43" fmla="*/ 1003300 h 1185716"/>
              <a:gd name="connsiteX44" fmla="*/ 184150 w 2816225"/>
              <a:gd name="connsiteY44" fmla="*/ 1009650 h 1185716"/>
              <a:gd name="connsiteX45" fmla="*/ 206375 w 2816225"/>
              <a:gd name="connsiteY45" fmla="*/ 1022350 h 1185716"/>
              <a:gd name="connsiteX46" fmla="*/ 215900 w 2816225"/>
              <a:gd name="connsiteY46" fmla="*/ 1025525 h 1185716"/>
              <a:gd name="connsiteX47" fmla="*/ 225425 w 2816225"/>
              <a:gd name="connsiteY47" fmla="*/ 1044575 h 1185716"/>
              <a:gd name="connsiteX48" fmla="*/ 234950 w 2816225"/>
              <a:gd name="connsiteY48" fmla="*/ 1050925 h 1185716"/>
              <a:gd name="connsiteX49" fmla="*/ 244475 w 2816225"/>
              <a:gd name="connsiteY49" fmla="*/ 1054100 h 1185716"/>
              <a:gd name="connsiteX50" fmla="*/ 254000 w 2816225"/>
              <a:gd name="connsiteY50" fmla="*/ 1060450 h 1185716"/>
              <a:gd name="connsiteX51" fmla="*/ 304800 w 2816225"/>
              <a:gd name="connsiteY51" fmla="*/ 1066800 h 1185716"/>
              <a:gd name="connsiteX52" fmla="*/ 327025 w 2816225"/>
              <a:gd name="connsiteY52" fmla="*/ 1073150 h 1185716"/>
              <a:gd name="connsiteX53" fmla="*/ 336550 w 2816225"/>
              <a:gd name="connsiteY53" fmla="*/ 1079500 h 1185716"/>
              <a:gd name="connsiteX54" fmla="*/ 346075 w 2816225"/>
              <a:gd name="connsiteY54" fmla="*/ 1082675 h 1185716"/>
              <a:gd name="connsiteX55" fmla="*/ 355600 w 2816225"/>
              <a:gd name="connsiteY55" fmla="*/ 1089025 h 1185716"/>
              <a:gd name="connsiteX56" fmla="*/ 374650 w 2816225"/>
              <a:gd name="connsiteY56" fmla="*/ 1095375 h 1185716"/>
              <a:gd name="connsiteX57" fmla="*/ 384175 w 2816225"/>
              <a:gd name="connsiteY57" fmla="*/ 1101725 h 1185716"/>
              <a:gd name="connsiteX58" fmla="*/ 406400 w 2816225"/>
              <a:gd name="connsiteY58" fmla="*/ 1108075 h 1185716"/>
              <a:gd name="connsiteX59" fmla="*/ 431800 w 2816225"/>
              <a:gd name="connsiteY59" fmla="*/ 1123950 h 1185716"/>
              <a:gd name="connsiteX60" fmla="*/ 454025 w 2816225"/>
              <a:gd name="connsiteY60" fmla="*/ 1133475 h 1185716"/>
              <a:gd name="connsiteX61" fmla="*/ 463550 w 2816225"/>
              <a:gd name="connsiteY61" fmla="*/ 1136650 h 1185716"/>
              <a:gd name="connsiteX62" fmla="*/ 485775 w 2816225"/>
              <a:gd name="connsiteY62" fmla="*/ 1146175 h 1185716"/>
              <a:gd name="connsiteX63" fmla="*/ 495300 w 2816225"/>
              <a:gd name="connsiteY63" fmla="*/ 1152525 h 1185716"/>
              <a:gd name="connsiteX64" fmla="*/ 514350 w 2816225"/>
              <a:gd name="connsiteY64" fmla="*/ 1158875 h 1185716"/>
              <a:gd name="connsiteX65" fmla="*/ 635000 w 2816225"/>
              <a:gd name="connsiteY65" fmla="*/ 1165225 h 1185716"/>
              <a:gd name="connsiteX66" fmla="*/ 654050 w 2816225"/>
              <a:gd name="connsiteY66" fmla="*/ 1168400 h 1185716"/>
              <a:gd name="connsiteX67" fmla="*/ 663575 w 2816225"/>
              <a:gd name="connsiteY67" fmla="*/ 1171575 h 1185716"/>
              <a:gd name="connsiteX68" fmla="*/ 711200 w 2816225"/>
              <a:gd name="connsiteY68" fmla="*/ 1174750 h 1185716"/>
              <a:gd name="connsiteX69" fmla="*/ 1066800 w 2816225"/>
              <a:gd name="connsiteY69" fmla="*/ 1174750 h 1185716"/>
              <a:gd name="connsiteX70" fmla="*/ 1089025 w 2816225"/>
              <a:gd name="connsiteY70" fmla="*/ 1171575 h 1185716"/>
              <a:gd name="connsiteX71" fmla="*/ 1212850 w 2816225"/>
              <a:gd name="connsiteY71" fmla="*/ 1168400 h 1185716"/>
              <a:gd name="connsiteX72" fmla="*/ 1235075 w 2816225"/>
              <a:gd name="connsiteY72" fmla="*/ 1165225 h 1185716"/>
              <a:gd name="connsiteX73" fmla="*/ 1254125 w 2816225"/>
              <a:gd name="connsiteY73" fmla="*/ 1162050 h 1185716"/>
              <a:gd name="connsiteX74" fmla="*/ 1355725 w 2816225"/>
              <a:gd name="connsiteY74" fmla="*/ 1158875 h 1185716"/>
              <a:gd name="connsiteX75" fmla="*/ 1387475 w 2816225"/>
              <a:gd name="connsiteY75" fmla="*/ 1149350 h 1185716"/>
              <a:gd name="connsiteX76" fmla="*/ 1397000 w 2816225"/>
              <a:gd name="connsiteY76" fmla="*/ 1146175 h 1185716"/>
              <a:gd name="connsiteX77" fmla="*/ 1444625 w 2816225"/>
              <a:gd name="connsiteY77" fmla="*/ 1143000 h 1185716"/>
              <a:gd name="connsiteX78" fmla="*/ 1463675 w 2816225"/>
              <a:gd name="connsiteY78" fmla="*/ 1136650 h 1185716"/>
              <a:gd name="connsiteX79" fmla="*/ 1482725 w 2816225"/>
              <a:gd name="connsiteY79" fmla="*/ 1120775 h 1185716"/>
              <a:gd name="connsiteX80" fmla="*/ 1492250 w 2816225"/>
              <a:gd name="connsiteY80" fmla="*/ 1117600 h 1185716"/>
              <a:gd name="connsiteX81" fmla="*/ 1504950 w 2816225"/>
              <a:gd name="connsiteY81" fmla="*/ 1111250 h 1185716"/>
              <a:gd name="connsiteX82" fmla="*/ 1533525 w 2816225"/>
              <a:gd name="connsiteY82" fmla="*/ 1108075 h 1185716"/>
              <a:gd name="connsiteX83" fmla="*/ 1549400 w 2816225"/>
              <a:gd name="connsiteY83" fmla="*/ 1104900 h 1185716"/>
              <a:gd name="connsiteX84" fmla="*/ 1555750 w 2816225"/>
              <a:gd name="connsiteY84" fmla="*/ 1095375 h 1185716"/>
              <a:gd name="connsiteX85" fmla="*/ 1558925 w 2816225"/>
              <a:gd name="connsiteY85" fmla="*/ 1076325 h 1185716"/>
              <a:gd name="connsiteX86" fmla="*/ 1562100 w 2816225"/>
              <a:gd name="connsiteY86" fmla="*/ 1085850 h 1185716"/>
              <a:gd name="connsiteX87" fmla="*/ 1574800 w 2816225"/>
              <a:gd name="connsiteY87" fmla="*/ 1101725 h 1185716"/>
              <a:gd name="connsiteX88" fmla="*/ 1619250 w 2816225"/>
              <a:gd name="connsiteY88" fmla="*/ 1098550 h 1185716"/>
              <a:gd name="connsiteX89" fmla="*/ 1638300 w 2816225"/>
              <a:gd name="connsiteY89" fmla="*/ 1095375 h 1185716"/>
              <a:gd name="connsiteX90" fmla="*/ 1695450 w 2816225"/>
              <a:gd name="connsiteY90" fmla="*/ 1089025 h 1185716"/>
              <a:gd name="connsiteX91" fmla="*/ 1711325 w 2816225"/>
              <a:gd name="connsiteY91" fmla="*/ 1082675 h 1185716"/>
              <a:gd name="connsiteX92" fmla="*/ 1736725 w 2816225"/>
              <a:gd name="connsiteY92" fmla="*/ 1076325 h 1185716"/>
              <a:gd name="connsiteX93" fmla="*/ 1765300 w 2816225"/>
              <a:gd name="connsiteY93" fmla="*/ 1066800 h 1185716"/>
              <a:gd name="connsiteX94" fmla="*/ 1774825 w 2816225"/>
              <a:gd name="connsiteY94" fmla="*/ 1060450 h 1185716"/>
              <a:gd name="connsiteX95" fmla="*/ 1793875 w 2816225"/>
              <a:gd name="connsiteY95" fmla="*/ 1054100 h 1185716"/>
              <a:gd name="connsiteX96" fmla="*/ 1800225 w 2816225"/>
              <a:gd name="connsiteY96" fmla="*/ 1044575 h 1185716"/>
              <a:gd name="connsiteX97" fmla="*/ 1812925 w 2816225"/>
              <a:gd name="connsiteY97" fmla="*/ 1038225 h 1185716"/>
              <a:gd name="connsiteX98" fmla="*/ 1835150 w 2816225"/>
              <a:gd name="connsiteY98" fmla="*/ 1025525 h 1185716"/>
              <a:gd name="connsiteX99" fmla="*/ 1844675 w 2816225"/>
              <a:gd name="connsiteY99" fmla="*/ 1016000 h 1185716"/>
              <a:gd name="connsiteX100" fmla="*/ 1873250 w 2816225"/>
              <a:gd name="connsiteY100" fmla="*/ 1006475 h 1185716"/>
              <a:gd name="connsiteX101" fmla="*/ 1895475 w 2816225"/>
              <a:gd name="connsiteY101" fmla="*/ 996950 h 1185716"/>
              <a:gd name="connsiteX102" fmla="*/ 1905000 w 2816225"/>
              <a:gd name="connsiteY102" fmla="*/ 990600 h 1185716"/>
              <a:gd name="connsiteX103" fmla="*/ 1930400 w 2816225"/>
              <a:gd name="connsiteY103" fmla="*/ 984250 h 1185716"/>
              <a:gd name="connsiteX104" fmla="*/ 1965325 w 2816225"/>
              <a:gd name="connsiteY104" fmla="*/ 974725 h 1185716"/>
              <a:gd name="connsiteX105" fmla="*/ 1984375 w 2816225"/>
              <a:gd name="connsiteY105" fmla="*/ 971550 h 1185716"/>
              <a:gd name="connsiteX106" fmla="*/ 1993900 w 2816225"/>
              <a:gd name="connsiteY106" fmla="*/ 968375 h 1185716"/>
              <a:gd name="connsiteX107" fmla="*/ 2006600 w 2816225"/>
              <a:gd name="connsiteY107" fmla="*/ 962025 h 1185716"/>
              <a:gd name="connsiteX108" fmla="*/ 2054225 w 2816225"/>
              <a:gd name="connsiteY108" fmla="*/ 955675 h 1185716"/>
              <a:gd name="connsiteX109" fmla="*/ 2066925 w 2816225"/>
              <a:gd name="connsiteY109" fmla="*/ 952500 h 1185716"/>
              <a:gd name="connsiteX110" fmla="*/ 2085975 w 2816225"/>
              <a:gd name="connsiteY110" fmla="*/ 949325 h 1185716"/>
              <a:gd name="connsiteX111" fmla="*/ 2098675 w 2816225"/>
              <a:gd name="connsiteY111" fmla="*/ 942975 h 1185716"/>
              <a:gd name="connsiteX112" fmla="*/ 2117725 w 2816225"/>
              <a:gd name="connsiteY112" fmla="*/ 923925 h 1185716"/>
              <a:gd name="connsiteX113" fmla="*/ 2127250 w 2816225"/>
              <a:gd name="connsiteY113" fmla="*/ 914400 h 1185716"/>
              <a:gd name="connsiteX114" fmla="*/ 2149475 w 2816225"/>
              <a:gd name="connsiteY114" fmla="*/ 898525 h 1185716"/>
              <a:gd name="connsiteX115" fmla="*/ 2171700 w 2816225"/>
              <a:gd name="connsiteY115" fmla="*/ 892175 h 1185716"/>
              <a:gd name="connsiteX116" fmla="*/ 2206625 w 2816225"/>
              <a:gd name="connsiteY116" fmla="*/ 876300 h 1185716"/>
              <a:gd name="connsiteX117" fmla="*/ 2216150 w 2816225"/>
              <a:gd name="connsiteY117" fmla="*/ 873125 h 1185716"/>
              <a:gd name="connsiteX118" fmla="*/ 2225675 w 2816225"/>
              <a:gd name="connsiteY118" fmla="*/ 863600 h 1185716"/>
              <a:gd name="connsiteX119" fmla="*/ 2260600 w 2816225"/>
              <a:gd name="connsiteY119" fmla="*/ 847725 h 1185716"/>
              <a:gd name="connsiteX120" fmla="*/ 2279650 w 2816225"/>
              <a:gd name="connsiteY120" fmla="*/ 835025 h 1185716"/>
              <a:gd name="connsiteX121" fmla="*/ 2311400 w 2816225"/>
              <a:gd name="connsiteY121" fmla="*/ 822325 h 1185716"/>
              <a:gd name="connsiteX122" fmla="*/ 2327275 w 2816225"/>
              <a:gd name="connsiteY122" fmla="*/ 812800 h 1185716"/>
              <a:gd name="connsiteX123" fmla="*/ 2346325 w 2816225"/>
              <a:gd name="connsiteY123" fmla="*/ 806450 h 1185716"/>
              <a:gd name="connsiteX124" fmla="*/ 2355850 w 2816225"/>
              <a:gd name="connsiteY124" fmla="*/ 803275 h 1185716"/>
              <a:gd name="connsiteX125" fmla="*/ 2381250 w 2816225"/>
              <a:gd name="connsiteY125" fmla="*/ 796925 h 1185716"/>
              <a:gd name="connsiteX126" fmla="*/ 2403475 w 2816225"/>
              <a:gd name="connsiteY126" fmla="*/ 784225 h 1185716"/>
              <a:gd name="connsiteX127" fmla="*/ 2419350 w 2816225"/>
              <a:gd name="connsiteY127" fmla="*/ 762000 h 1185716"/>
              <a:gd name="connsiteX128" fmla="*/ 2441575 w 2816225"/>
              <a:gd name="connsiteY128" fmla="*/ 749300 h 1185716"/>
              <a:gd name="connsiteX129" fmla="*/ 2451100 w 2816225"/>
              <a:gd name="connsiteY129" fmla="*/ 739775 h 1185716"/>
              <a:gd name="connsiteX130" fmla="*/ 2482850 w 2816225"/>
              <a:gd name="connsiteY130" fmla="*/ 727075 h 1185716"/>
              <a:gd name="connsiteX131" fmla="*/ 2505075 w 2816225"/>
              <a:gd name="connsiteY131" fmla="*/ 698500 h 1185716"/>
              <a:gd name="connsiteX132" fmla="*/ 2530475 w 2816225"/>
              <a:gd name="connsiteY132" fmla="*/ 692150 h 1185716"/>
              <a:gd name="connsiteX133" fmla="*/ 2549525 w 2816225"/>
              <a:gd name="connsiteY133" fmla="*/ 682625 h 1185716"/>
              <a:gd name="connsiteX134" fmla="*/ 2568575 w 2816225"/>
              <a:gd name="connsiteY134" fmla="*/ 666750 h 1185716"/>
              <a:gd name="connsiteX135" fmla="*/ 2590800 w 2816225"/>
              <a:gd name="connsiteY135" fmla="*/ 644525 h 1185716"/>
              <a:gd name="connsiteX136" fmla="*/ 2609850 w 2816225"/>
              <a:gd name="connsiteY136" fmla="*/ 628650 h 1185716"/>
              <a:gd name="connsiteX137" fmla="*/ 2628900 w 2816225"/>
              <a:gd name="connsiteY137" fmla="*/ 612775 h 1185716"/>
              <a:gd name="connsiteX138" fmla="*/ 2644775 w 2816225"/>
              <a:gd name="connsiteY138" fmla="*/ 590550 h 1185716"/>
              <a:gd name="connsiteX139" fmla="*/ 2657475 w 2816225"/>
              <a:gd name="connsiteY139" fmla="*/ 571500 h 1185716"/>
              <a:gd name="connsiteX140" fmla="*/ 2667000 w 2816225"/>
              <a:gd name="connsiteY140" fmla="*/ 552450 h 1185716"/>
              <a:gd name="connsiteX141" fmla="*/ 2689225 w 2816225"/>
              <a:gd name="connsiteY141" fmla="*/ 539750 h 1185716"/>
              <a:gd name="connsiteX142" fmla="*/ 2698750 w 2816225"/>
              <a:gd name="connsiteY142" fmla="*/ 533400 h 1185716"/>
              <a:gd name="connsiteX143" fmla="*/ 2711450 w 2816225"/>
              <a:gd name="connsiteY143" fmla="*/ 523875 h 1185716"/>
              <a:gd name="connsiteX144" fmla="*/ 2720975 w 2816225"/>
              <a:gd name="connsiteY144" fmla="*/ 520700 h 1185716"/>
              <a:gd name="connsiteX145" fmla="*/ 2740025 w 2816225"/>
              <a:gd name="connsiteY145" fmla="*/ 501650 h 1185716"/>
              <a:gd name="connsiteX146" fmla="*/ 2749550 w 2816225"/>
              <a:gd name="connsiteY146" fmla="*/ 482600 h 1185716"/>
              <a:gd name="connsiteX147" fmla="*/ 2755900 w 2816225"/>
              <a:gd name="connsiteY147" fmla="*/ 473075 h 1185716"/>
              <a:gd name="connsiteX148" fmla="*/ 2759075 w 2816225"/>
              <a:gd name="connsiteY148" fmla="*/ 463550 h 1185716"/>
              <a:gd name="connsiteX149" fmla="*/ 2765425 w 2816225"/>
              <a:gd name="connsiteY149" fmla="*/ 454025 h 1185716"/>
              <a:gd name="connsiteX150" fmla="*/ 2768600 w 2816225"/>
              <a:gd name="connsiteY150" fmla="*/ 444500 h 1185716"/>
              <a:gd name="connsiteX151" fmla="*/ 2774950 w 2816225"/>
              <a:gd name="connsiteY151" fmla="*/ 434975 h 1185716"/>
              <a:gd name="connsiteX152" fmla="*/ 2790825 w 2816225"/>
              <a:gd name="connsiteY152" fmla="*/ 406400 h 1185716"/>
              <a:gd name="connsiteX153" fmla="*/ 2794000 w 2816225"/>
              <a:gd name="connsiteY153" fmla="*/ 390525 h 1185716"/>
              <a:gd name="connsiteX154" fmla="*/ 2797175 w 2816225"/>
              <a:gd name="connsiteY154" fmla="*/ 368300 h 1185716"/>
              <a:gd name="connsiteX155" fmla="*/ 2813050 w 2816225"/>
              <a:gd name="connsiteY155" fmla="*/ 333375 h 1185716"/>
              <a:gd name="connsiteX156" fmla="*/ 2816225 w 2816225"/>
              <a:gd name="connsiteY156" fmla="*/ 323850 h 1185716"/>
              <a:gd name="connsiteX157" fmla="*/ 2813050 w 2816225"/>
              <a:gd name="connsiteY157" fmla="*/ 269875 h 1185716"/>
              <a:gd name="connsiteX158" fmla="*/ 2800350 w 2816225"/>
              <a:gd name="connsiteY158" fmla="*/ 234950 h 1185716"/>
              <a:gd name="connsiteX159" fmla="*/ 2787650 w 2816225"/>
              <a:gd name="connsiteY159" fmla="*/ 209550 h 1185716"/>
              <a:gd name="connsiteX160" fmla="*/ 2784475 w 2816225"/>
              <a:gd name="connsiteY160" fmla="*/ 200025 h 1185716"/>
              <a:gd name="connsiteX161" fmla="*/ 2771775 w 2816225"/>
              <a:gd name="connsiteY161" fmla="*/ 180975 h 1185716"/>
              <a:gd name="connsiteX162" fmla="*/ 2762250 w 2816225"/>
              <a:gd name="connsiteY162" fmla="*/ 161925 h 1185716"/>
              <a:gd name="connsiteX163" fmla="*/ 2755900 w 2816225"/>
              <a:gd name="connsiteY163" fmla="*/ 111125 h 1185716"/>
              <a:gd name="connsiteX164" fmla="*/ 2743200 w 2816225"/>
              <a:gd name="connsiteY164" fmla="*/ 88900 h 1185716"/>
              <a:gd name="connsiteX165" fmla="*/ 2730500 w 2816225"/>
              <a:gd name="connsiteY165" fmla="*/ 76200 h 1185716"/>
              <a:gd name="connsiteX166" fmla="*/ 2708275 w 2816225"/>
              <a:gd name="connsiteY166" fmla="*/ 53975 h 1185716"/>
              <a:gd name="connsiteX167" fmla="*/ 2692400 w 2816225"/>
              <a:gd name="connsiteY167" fmla="*/ 34925 h 1185716"/>
              <a:gd name="connsiteX168" fmla="*/ 2682875 w 2816225"/>
              <a:gd name="connsiteY168" fmla="*/ 28575 h 1185716"/>
              <a:gd name="connsiteX169" fmla="*/ 2663825 w 2816225"/>
              <a:gd name="connsiteY169" fmla="*/ 12700 h 1185716"/>
              <a:gd name="connsiteX170" fmla="*/ 2657475 w 2816225"/>
              <a:gd name="connsiteY170" fmla="*/ 3175 h 1185716"/>
              <a:gd name="connsiteX171" fmla="*/ 2647950 w 2816225"/>
              <a:gd name="connsiteY171" fmla="*/ 0 h 11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2816225" h="1185716">
                <a:moveTo>
                  <a:pt x="203200" y="215900"/>
                </a:moveTo>
                <a:cubicBezTo>
                  <a:pt x="200850" y="227648"/>
                  <a:pt x="199591" y="241734"/>
                  <a:pt x="190500" y="250825"/>
                </a:cubicBezTo>
                <a:cubicBezTo>
                  <a:pt x="187802" y="253523"/>
                  <a:pt x="184150" y="255058"/>
                  <a:pt x="180975" y="257175"/>
                </a:cubicBezTo>
                <a:cubicBezTo>
                  <a:pt x="179917" y="260350"/>
                  <a:pt x="179891" y="264087"/>
                  <a:pt x="177800" y="266700"/>
                </a:cubicBezTo>
                <a:cubicBezTo>
                  <a:pt x="175416" y="269680"/>
                  <a:pt x="170297" y="269814"/>
                  <a:pt x="168275" y="273050"/>
                </a:cubicBezTo>
                <a:cubicBezTo>
                  <a:pt x="149383" y="303277"/>
                  <a:pt x="173956" y="284079"/>
                  <a:pt x="152400" y="298450"/>
                </a:cubicBezTo>
                <a:cubicBezTo>
                  <a:pt x="142337" y="313544"/>
                  <a:pt x="147257" y="304355"/>
                  <a:pt x="139700" y="327025"/>
                </a:cubicBezTo>
                <a:cubicBezTo>
                  <a:pt x="138642" y="330200"/>
                  <a:pt x="138381" y="333765"/>
                  <a:pt x="136525" y="336550"/>
                </a:cubicBezTo>
                <a:cubicBezTo>
                  <a:pt x="118327" y="363847"/>
                  <a:pt x="140145" y="329310"/>
                  <a:pt x="127000" y="355600"/>
                </a:cubicBezTo>
                <a:cubicBezTo>
                  <a:pt x="125293" y="359013"/>
                  <a:pt x="122200" y="361638"/>
                  <a:pt x="120650" y="365125"/>
                </a:cubicBezTo>
                <a:cubicBezTo>
                  <a:pt x="117932" y="371242"/>
                  <a:pt x="116417" y="377825"/>
                  <a:pt x="114300" y="384175"/>
                </a:cubicBezTo>
                <a:cubicBezTo>
                  <a:pt x="113242" y="387350"/>
                  <a:pt x="112981" y="390915"/>
                  <a:pt x="111125" y="393700"/>
                </a:cubicBezTo>
                <a:cubicBezTo>
                  <a:pt x="102785" y="406210"/>
                  <a:pt x="102959" y="404139"/>
                  <a:pt x="98425" y="422275"/>
                </a:cubicBezTo>
                <a:cubicBezTo>
                  <a:pt x="97408" y="426344"/>
                  <a:pt x="94352" y="439945"/>
                  <a:pt x="92075" y="444500"/>
                </a:cubicBezTo>
                <a:cubicBezTo>
                  <a:pt x="90368" y="447913"/>
                  <a:pt x="87275" y="450538"/>
                  <a:pt x="85725" y="454025"/>
                </a:cubicBezTo>
                <a:cubicBezTo>
                  <a:pt x="83007" y="460142"/>
                  <a:pt x="81492" y="466725"/>
                  <a:pt x="79375" y="473075"/>
                </a:cubicBezTo>
                <a:lnTo>
                  <a:pt x="69850" y="501650"/>
                </a:lnTo>
                <a:lnTo>
                  <a:pt x="66675" y="511175"/>
                </a:lnTo>
                <a:cubicBezTo>
                  <a:pt x="65617" y="514350"/>
                  <a:pt x="65356" y="517915"/>
                  <a:pt x="63500" y="520700"/>
                </a:cubicBezTo>
                <a:lnTo>
                  <a:pt x="44450" y="549275"/>
                </a:lnTo>
                <a:cubicBezTo>
                  <a:pt x="42333" y="552450"/>
                  <a:pt x="39307" y="555180"/>
                  <a:pt x="38100" y="558800"/>
                </a:cubicBezTo>
                <a:cubicBezTo>
                  <a:pt x="26521" y="593538"/>
                  <a:pt x="44988" y="540921"/>
                  <a:pt x="28575" y="577850"/>
                </a:cubicBezTo>
                <a:cubicBezTo>
                  <a:pt x="25857" y="583967"/>
                  <a:pt x="22225" y="596900"/>
                  <a:pt x="22225" y="596900"/>
                </a:cubicBezTo>
                <a:cubicBezTo>
                  <a:pt x="21167" y="621242"/>
                  <a:pt x="21557" y="645690"/>
                  <a:pt x="19050" y="669925"/>
                </a:cubicBezTo>
                <a:cubicBezTo>
                  <a:pt x="18361" y="676583"/>
                  <a:pt x="16413" y="683406"/>
                  <a:pt x="12700" y="688975"/>
                </a:cubicBezTo>
                <a:lnTo>
                  <a:pt x="0" y="708025"/>
                </a:lnTo>
                <a:cubicBezTo>
                  <a:pt x="1094" y="716781"/>
                  <a:pt x="1456" y="733161"/>
                  <a:pt x="6350" y="742950"/>
                </a:cubicBezTo>
                <a:cubicBezTo>
                  <a:pt x="8057" y="746363"/>
                  <a:pt x="10583" y="749300"/>
                  <a:pt x="12700" y="752475"/>
                </a:cubicBezTo>
                <a:cubicBezTo>
                  <a:pt x="13758" y="758825"/>
                  <a:pt x="14612" y="765212"/>
                  <a:pt x="15875" y="771525"/>
                </a:cubicBezTo>
                <a:cubicBezTo>
                  <a:pt x="16731" y="775804"/>
                  <a:pt x="18194" y="779946"/>
                  <a:pt x="19050" y="784225"/>
                </a:cubicBezTo>
                <a:cubicBezTo>
                  <a:pt x="21881" y="798379"/>
                  <a:pt x="21995" y="805529"/>
                  <a:pt x="25400" y="819150"/>
                </a:cubicBezTo>
                <a:cubicBezTo>
                  <a:pt x="26212" y="822397"/>
                  <a:pt x="27517" y="825500"/>
                  <a:pt x="28575" y="828675"/>
                </a:cubicBezTo>
                <a:cubicBezTo>
                  <a:pt x="29633" y="840317"/>
                  <a:pt x="29719" y="852088"/>
                  <a:pt x="31750" y="863600"/>
                </a:cubicBezTo>
                <a:cubicBezTo>
                  <a:pt x="33097" y="871235"/>
                  <a:pt x="37927" y="885652"/>
                  <a:pt x="44450" y="892175"/>
                </a:cubicBezTo>
                <a:cubicBezTo>
                  <a:pt x="47148" y="894873"/>
                  <a:pt x="51044" y="896082"/>
                  <a:pt x="53975" y="898525"/>
                </a:cubicBezTo>
                <a:cubicBezTo>
                  <a:pt x="57424" y="901400"/>
                  <a:pt x="60325" y="904875"/>
                  <a:pt x="63500" y="908050"/>
                </a:cubicBezTo>
                <a:cubicBezTo>
                  <a:pt x="75079" y="942788"/>
                  <a:pt x="55684" y="891099"/>
                  <a:pt x="76200" y="923925"/>
                </a:cubicBezTo>
                <a:cubicBezTo>
                  <a:pt x="79748" y="929601"/>
                  <a:pt x="80433" y="936625"/>
                  <a:pt x="82550" y="942975"/>
                </a:cubicBezTo>
                <a:cubicBezTo>
                  <a:pt x="85132" y="950722"/>
                  <a:pt x="85920" y="955870"/>
                  <a:pt x="92075" y="962025"/>
                </a:cubicBezTo>
                <a:cubicBezTo>
                  <a:pt x="94773" y="964723"/>
                  <a:pt x="98748" y="965840"/>
                  <a:pt x="101600" y="968375"/>
                </a:cubicBezTo>
                <a:cubicBezTo>
                  <a:pt x="108312" y="974341"/>
                  <a:pt x="112131" y="984585"/>
                  <a:pt x="120650" y="987425"/>
                </a:cubicBezTo>
                <a:lnTo>
                  <a:pt x="139700" y="993775"/>
                </a:lnTo>
                <a:cubicBezTo>
                  <a:pt x="142875" y="994833"/>
                  <a:pt x="146440" y="995094"/>
                  <a:pt x="149225" y="996950"/>
                </a:cubicBezTo>
                <a:cubicBezTo>
                  <a:pt x="152400" y="999067"/>
                  <a:pt x="155177" y="1001960"/>
                  <a:pt x="158750" y="1003300"/>
                </a:cubicBezTo>
                <a:cubicBezTo>
                  <a:pt x="198506" y="1018208"/>
                  <a:pt x="156731" y="997899"/>
                  <a:pt x="184150" y="1009650"/>
                </a:cubicBezTo>
                <a:cubicBezTo>
                  <a:pt x="223114" y="1026349"/>
                  <a:pt x="174489" y="1006407"/>
                  <a:pt x="206375" y="1022350"/>
                </a:cubicBezTo>
                <a:cubicBezTo>
                  <a:pt x="209368" y="1023847"/>
                  <a:pt x="212725" y="1024467"/>
                  <a:pt x="215900" y="1025525"/>
                </a:cubicBezTo>
                <a:cubicBezTo>
                  <a:pt x="218482" y="1033272"/>
                  <a:pt x="219270" y="1038420"/>
                  <a:pt x="225425" y="1044575"/>
                </a:cubicBezTo>
                <a:cubicBezTo>
                  <a:pt x="228123" y="1047273"/>
                  <a:pt x="231537" y="1049218"/>
                  <a:pt x="234950" y="1050925"/>
                </a:cubicBezTo>
                <a:cubicBezTo>
                  <a:pt x="237943" y="1052422"/>
                  <a:pt x="241482" y="1052603"/>
                  <a:pt x="244475" y="1054100"/>
                </a:cubicBezTo>
                <a:cubicBezTo>
                  <a:pt x="247888" y="1055807"/>
                  <a:pt x="250587" y="1058743"/>
                  <a:pt x="254000" y="1060450"/>
                </a:cubicBezTo>
                <a:cubicBezTo>
                  <a:pt x="267707" y="1067303"/>
                  <a:pt x="296922" y="1066194"/>
                  <a:pt x="304800" y="1066800"/>
                </a:cubicBezTo>
                <a:cubicBezTo>
                  <a:pt x="308869" y="1067817"/>
                  <a:pt x="322470" y="1070873"/>
                  <a:pt x="327025" y="1073150"/>
                </a:cubicBezTo>
                <a:cubicBezTo>
                  <a:pt x="330438" y="1074857"/>
                  <a:pt x="333137" y="1077793"/>
                  <a:pt x="336550" y="1079500"/>
                </a:cubicBezTo>
                <a:cubicBezTo>
                  <a:pt x="339543" y="1080997"/>
                  <a:pt x="343082" y="1081178"/>
                  <a:pt x="346075" y="1082675"/>
                </a:cubicBezTo>
                <a:cubicBezTo>
                  <a:pt x="349488" y="1084382"/>
                  <a:pt x="352113" y="1087475"/>
                  <a:pt x="355600" y="1089025"/>
                </a:cubicBezTo>
                <a:cubicBezTo>
                  <a:pt x="361717" y="1091743"/>
                  <a:pt x="369081" y="1091662"/>
                  <a:pt x="374650" y="1095375"/>
                </a:cubicBezTo>
                <a:cubicBezTo>
                  <a:pt x="377825" y="1097492"/>
                  <a:pt x="380668" y="1100222"/>
                  <a:pt x="384175" y="1101725"/>
                </a:cubicBezTo>
                <a:cubicBezTo>
                  <a:pt x="392151" y="1105143"/>
                  <a:pt x="398848" y="1103956"/>
                  <a:pt x="406400" y="1108075"/>
                </a:cubicBezTo>
                <a:cubicBezTo>
                  <a:pt x="415165" y="1112856"/>
                  <a:pt x="422328" y="1120793"/>
                  <a:pt x="431800" y="1123950"/>
                </a:cubicBezTo>
                <a:cubicBezTo>
                  <a:pt x="454138" y="1131396"/>
                  <a:pt x="426562" y="1121705"/>
                  <a:pt x="454025" y="1133475"/>
                </a:cubicBezTo>
                <a:cubicBezTo>
                  <a:pt x="457101" y="1134793"/>
                  <a:pt x="460557" y="1135153"/>
                  <a:pt x="463550" y="1136650"/>
                </a:cubicBezTo>
                <a:cubicBezTo>
                  <a:pt x="485476" y="1147613"/>
                  <a:pt x="459344" y="1139567"/>
                  <a:pt x="485775" y="1146175"/>
                </a:cubicBezTo>
                <a:cubicBezTo>
                  <a:pt x="488950" y="1148292"/>
                  <a:pt x="491813" y="1150975"/>
                  <a:pt x="495300" y="1152525"/>
                </a:cubicBezTo>
                <a:cubicBezTo>
                  <a:pt x="501417" y="1155243"/>
                  <a:pt x="507856" y="1157252"/>
                  <a:pt x="514350" y="1158875"/>
                </a:cubicBezTo>
                <a:cubicBezTo>
                  <a:pt x="561974" y="1170781"/>
                  <a:pt x="522688" y="1161922"/>
                  <a:pt x="635000" y="1165225"/>
                </a:cubicBezTo>
                <a:cubicBezTo>
                  <a:pt x="641350" y="1166283"/>
                  <a:pt x="647766" y="1167003"/>
                  <a:pt x="654050" y="1168400"/>
                </a:cubicBezTo>
                <a:cubicBezTo>
                  <a:pt x="657317" y="1169126"/>
                  <a:pt x="660249" y="1171205"/>
                  <a:pt x="663575" y="1171575"/>
                </a:cubicBezTo>
                <a:cubicBezTo>
                  <a:pt x="679388" y="1173332"/>
                  <a:pt x="695325" y="1173692"/>
                  <a:pt x="711200" y="1174750"/>
                </a:cubicBezTo>
                <a:cubicBezTo>
                  <a:pt x="840030" y="1196222"/>
                  <a:pt x="739189" y="1180548"/>
                  <a:pt x="1066800" y="1174750"/>
                </a:cubicBezTo>
                <a:cubicBezTo>
                  <a:pt x="1074282" y="1174618"/>
                  <a:pt x="1081549" y="1171900"/>
                  <a:pt x="1089025" y="1171575"/>
                </a:cubicBezTo>
                <a:cubicBezTo>
                  <a:pt x="1130275" y="1169782"/>
                  <a:pt x="1171575" y="1169458"/>
                  <a:pt x="1212850" y="1168400"/>
                </a:cubicBezTo>
                <a:lnTo>
                  <a:pt x="1235075" y="1165225"/>
                </a:lnTo>
                <a:cubicBezTo>
                  <a:pt x="1241438" y="1164246"/>
                  <a:pt x="1247696" y="1162388"/>
                  <a:pt x="1254125" y="1162050"/>
                </a:cubicBezTo>
                <a:cubicBezTo>
                  <a:pt x="1287961" y="1160269"/>
                  <a:pt x="1321858" y="1159933"/>
                  <a:pt x="1355725" y="1158875"/>
                </a:cubicBezTo>
                <a:cubicBezTo>
                  <a:pt x="1400996" y="1143785"/>
                  <a:pt x="1353886" y="1158947"/>
                  <a:pt x="1387475" y="1149350"/>
                </a:cubicBezTo>
                <a:cubicBezTo>
                  <a:pt x="1390693" y="1148431"/>
                  <a:pt x="1393674" y="1146545"/>
                  <a:pt x="1397000" y="1146175"/>
                </a:cubicBezTo>
                <a:cubicBezTo>
                  <a:pt x="1412813" y="1144418"/>
                  <a:pt x="1428750" y="1144058"/>
                  <a:pt x="1444625" y="1143000"/>
                </a:cubicBezTo>
                <a:cubicBezTo>
                  <a:pt x="1450975" y="1140883"/>
                  <a:pt x="1458942" y="1141383"/>
                  <a:pt x="1463675" y="1136650"/>
                </a:cubicBezTo>
                <a:cubicBezTo>
                  <a:pt x="1470697" y="1129628"/>
                  <a:pt x="1473884" y="1125195"/>
                  <a:pt x="1482725" y="1120775"/>
                </a:cubicBezTo>
                <a:cubicBezTo>
                  <a:pt x="1485718" y="1119278"/>
                  <a:pt x="1489174" y="1118918"/>
                  <a:pt x="1492250" y="1117600"/>
                </a:cubicBezTo>
                <a:cubicBezTo>
                  <a:pt x="1496600" y="1115736"/>
                  <a:pt x="1500338" y="1112314"/>
                  <a:pt x="1504950" y="1111250"/>
                </a:cubicBezTo>
                <a:cubicBezTo>
                  <a:pt x="1514288" y="1109095"/>
                  <a:pt x="1524038" y="1109430"/>
                  <a:pt x="1533525" y="1108075"/>
                </a:cubicBezTo>
                <a:cubicBezTo>
                  <a:pt x="1538867" y="1107312"/>
                  <a:pt x="1544108" y="1105958"/>
                  <a:pt x="1549400" y="1104900"/>
                </a:cubicBezTo>
                <a:cubicBezTo>
                  <a:pt x="1551517" y="1101725"/>
                  <a:pt x="1554543" y="1098995"/>
                  <a:pt x="1555750" y="1095375"/>
                </a:cubicBezTo>
                <a:cubicBezTo>
                  <a:pt x="1557786" y="1089268"/>
                  <a:pt x="1555354" y="1081681"/>
                  <a:pt x="1558925" y="1076325"/>
                </a:cubicBezTo>
                <a:cubicBezTo>
                  <a:pt x="1560781" y="1073540"/>
                  <a:pt x="1561181" y="1082632"/>
                  <a:pt x="1562100" y="1085850"/>
                </a:cubicBezTo>
                <a:cubicBezTo>
                  <a:pt x="1566716" y="1102007"/>
                  <a:pt x="1560653" y="1097009"/>
                  <a:pt x="1574800" y="1101725"/>
                </a:cubicBezTo>
                <a:cubicBezTo>
                  <a:pt x="1589617" y="1100667"/>
                  <a:pt x="1604469" y="1100028"/>
                  <a:pt x="1619250" y="1098550"/>
                </a:cubicBezTo>
                <a:cubicBezTo>
                  <a:pt x="1625656" y="1097909"/>
                  <a:pt x="1631907" y="1096127"/>
                  <a:pt x="1638300" y="1095375"/>
                </a:cubicBezTo>
                <a:cubicBezTo>
                  <a:pt x="1725624" y="1085102"/>
                  <a:pt x="1632879" y="1097964"/>
                  <a:pt x="1695450" y="1089025"/>
                </a:cubicBezTo>
                <a:cubicBezTo>
                  <a:pt x="1700742" y="1086908"/>
                  <a:pt x="1705878" y="1084351"/>
                  <a:pt x="1711325" y="1082675"/>
                </a:cubicBezTo>
                <a:cubicBezTo>
                  <a:pt x="1719666" y="1080108"/>
                  <a:pt x="1728919" y="1080228"/>
                  <a:pt x="1736725" y="1076325"/>
                </a:cubicBezTo>
                <a:cubicBezTo>
                  <a:pt x="1754252" y="1067562"/>
                  <a:pt x="1744784" y="1070903"/>
                  <a:pt x="1765300" y="1066800"/>
                </a:cubicBezTo>
                <a:cubicBezTo>
                  <a:pt x="1768475" y="1064683"/>
                  <a:pt x="1771338" y="1062000"/>
                  <a:pt x="1774825" y="1060450"/>
                </a:cubicBezTo>
                <a:cubicBezTo>
                  <a:pt x="1780942" y="1057732"/>
                  <a:pt x="1793875" y="1054100"/>
                  <a:pt x="1793875" y="1054100"/>
                </a:cubicBezTo>
                <a:cubicBezTo>
                  <a:pt x="1795992" y="1050925"/>
                  <a:pt x="1797294" y="1047018"/>
                  <a:pt x="1800225" y="1044575"/>
                </a:cubicBezTo>
                <a:cubicBezTo>
                  <a:pt x="1803861" y="1041545"/>
                  <a:pt x="1808770" y="1040491"/>
                  <a:pt x="1812925" y="1038225"/>
                </a:cubicBezTo>
                <a:cubicBezTo>
                  <a:pt x="1820416" y="1034139"/>
                  <a:pt x="1828160" y="1030418"/>
                  <a:pt x="1835150" y="1025525"/>
                </a:cubicBezTo>
                <a:cubicBezTo>
                  <a:pt x="1838828" y="1022950"/>
                  <a:pt x="1840750" y="1018181"/>
                  <a:pt x="1844675" y="1016000"/>
                </a:cubicBezTo>
                <a:cubicBezTo>
                  <a:pt x="1851819" y="1012031"/>
                  <a:pt x="1864916" y="1010047"/>
                  <a:pt x="1873250" y="1006475"/>
                </a:cubicBezTo>
                <a:cubicBezTo>
                  <a:pt x="1880658" y="1003300"/>
                  <a:pt x="1888266" y="1000555"/>
                  <a:pt x="1895475" y="996950"/>
                </a:cubicBezTo>
                <a:cubicBezTo>
                  <a:pt x="1898888" y="995243"/>
                  <a:pt x="1901414" y="991904"/>
                  <a:pt x="1905000" y="990600"/>
                </a:cubicBezTo>
                <a:cubicBezTo>
                  <a:pt x="1913202" y="987618"/>
                  <a:pt x="1922121" y="987010"/>
                  <a:pt x="1930400" y="984250"/>
                </a:cubicBezTo>
                <a:cubicBezTo>
                  <a:pt x="1942712" y="980146"/>
                  <a:pt x="1951002" y="977112"/>
                  <a:pt x="1965325" y="974725"/>
                </a:cubicBezTo>
                <a:cubicBezTo>
                  <a:pt x="1971675" y="973667"/>
                  <a:pt x="1978091" y="972947"/>
                  <a:pt x="1984375" y="971550"/>
                </a:cubicBezTo>
                <a:cubicBezTo>
                  <a:pt x="1987642" y="970824"/>
                  <a:pt x="1990824" y="969693"/>
                  <a:pt x="1993900" y="968375"/>
                </a:cubicBezTo>
                <a:cubicBezTo>
                  <a:pt x="1998250" y="966511"/>
                  <a:pt x="2001969" y="963000"/>
                  <a:pt x="2006600" y="962025"/>
                </a:cubicBezTo>
                <a:cubicBezTo>
                  <a:pt x="2022272" y="958726"/>
                  <a:pt x="2038405" y="958173"/>
                  <a:pt x="2054225" y="955675"/>
                </a:cubicBezTo>
                <a:cubicBezTo>
                  <a:pt x="2058535" y="954994"/>
                  <a:pt x="2062646" y="953356"/>
                  <a:pt x="2066925" y="952500"/>
                </a:cubicBezTo>
                <a:cubicBezTo>
                  <a:pt x="2073238" y="951237"/>
                  <a:pt x="2079625" y="950383"/>
                  <a:pt x="2085975" y="949325"/>
                </a:cubicBezTo>
                <a:cubicBezTo>
                  <a:pt x="2090208" y="947208"/>
                  <a:pt x="2094979" y="945932"/>
                  <a:pt x="2098675" y="942975"/>
                </a:cubicBezTo>
                <a:cubicBezTo>
                  <a:pt x="2105687" y="937365"/>
                  <a:pt x="2111375" y="930275"/>
                  <a:pt x="2117725" y="923925"/>
                </a:cubicBezTo>
                <a:cubicBezTo>
                  <a:pt x="2120900" y="920750"/>
                  <a:pt x="2123596" y="917010"/>
                  <a:pt x="2127250" y="914400"/>
                </a:cubicBezTo>
                <a:cubicBezTo>
                  <a:pt x="2134658" y="909108"/>
                  <a:pt x="2141668" y="903209"/>
                  <a:pt x="2149475" y="898525"/>
                </a:cubicBezTo>
                <a:cubicBezTo>
                  <a:pt x="2153297" y="896232"/>
                  <a:pt x="2168586" y="893213"/>
                  <a:pt x="2171700" y="892175"/>
                </a:cubicBezTo>
                <a:cubicBezTo>
                  <a:pt x="2190379" y="885949"/>
                  <a:pt x="2187195" y="884935"/>
                  <a:pt x="2206625" y="876300"/>
                </a:cubicBezTo>
                <a:cubicBezTo>
                  <a:pt x="2209683" y="874941"/>
                  <a:pt x="2212975" y="874183"/>
                  <a:pt x="2216150" y="873125"/>
                </a:cubicBezTo>
                <a:cubicBezTo>
                  <a:pt x="2219325" y="869950"/>
                  <a:pt x="2222021" y="866210"/>
                  <a:pt x="2225675" y="863600"/>
                </a:cubicBezTo>
                <a:cubicBezTo>
                  <a:pt x="2231073" y="859744"/>
                  <a:pt x="2258736" y="848729"/>
                  <a:pt x="2260600" y="847725"/>
                </a:cubicBezTo>
                <a:cubicBezTo>
                  <a:pt x="2267320" y="844107"/>
                  <a:pt x="2272410" y="837438"/>
                  <a:pt x="2279650" y="835025"/>
                </a:cubicBezTo>
                <a:cubicBezTo>
                  <a:pt x="2296583" y="829381"/>
                  <a:pt x="2297385" y="830111"/>
                  <a:pt x="2311400" y="822325"/>
                </a:cubicBezTo>
                <a:cubicBezTo>
                  <a:pt x="2316795" y="819328"/>
                  <a:pt x="2321657" y="815354"/>
                  <a:pt x="2327275" y="812800"/>
                </a:cubicBezTo>
                <a:cubicBezTo>
                  <a:pt x="2333369" y="810030"/>
                  <a:pt x="2339975" y="808567"/>
                  <a:pt x="2346325" y="806450"/>
                </a:cubicBezTo>
                <a:cubicBezTo>
                  <a:pt x="2349500" y="805392"/>
                  <a:pt x="2352568" y="803931"/>
                  <a:pt x="2355850" y="803275"/>
                </a:cubicBezTo>
                <a:cubicBezTo>
                  <a:pt x="2365168" y="801411"/>
                  <a:pt x="2372707" y="800586"/>
                  <a:pt x="2381250" y="796925"/>
                </a:cubicBezTo>
                <a:cubicBezTo>
                  <a:pt x="2392529" y="792091"/>
                  <a:pt x="2393909" y="790602"/>
                  <a:pt x="2403475" y="784225"/>
                </a:cubicBezTo>
                <a:cubicBezTo>
                  <a:pt x="2408818" y="773539"/>
                  <a:pt x="2409339" y="769151"/>
                  <a:pt x="2419350" y="762000"/>
                </a:cubicBezTo>
                <a:cubicBezTo>
                  <a:pt x="2441088" y="746473"/>
                  <a:pt x="2423577" y="764298"/>
                  <a:pt x="2441575" y="749300"/>
                </a:cubicBezTo>
                <a:cubicBezTo>
                  <a:pt x="2445024" y="746425"/>
                  <a:pt x="2447250" y="742085"/>
                  <a:pt x="2451100" y="739775"/>
                </a:cubicBezTo>
                <a:cubicBezTo>
                  <a:pt x="2460136" y="734353"/>
                  <a:pt x="2472432" y="730548"/>
                  <a:pt x="2482850" y="727075"/>
                </a:cubicBezTo>
                <a:cubicBezTo>
                  <a:pt x="2486688" y="715561"/>
                  <a:pt x="2489499" y="702394"/>
                  <a:pt x="2505075" y="698500"/>
                </a:cubicBezTo>
                <a:lnTo>
                  <a:pt x="2530475" y="692150"/>
                </a:lnTo>
                <a:cubicBezTo>
                  <a:pt x="2557772" y="673952"/>
                  <a:pt x="2523235" y="695770"/>
                  <a:pt x="2549525" y="682625"/>
                </a:cubicBezTo>
                <a:cubicBezTo>
                  <a:pt x="2558366" y="678205"/>
                  <a:pt x="2561553" y="673772"/>
                  <a:pt x="2568575" y="666750"/>
                </a:cubicBezTo>
                <a:cubicBezTo>
                  <a:pt x="2575759" y="645197"/>
                  <a:pt x="2565326" y="669999"/>
                  <a:pt x="2590800" y="644525"/>
                </a:cubicBezTo>
                <a:cubicBezTo>
                  <a:pt x="2618627" y="616698"/>
                  <a:pt x="2583328" y="650752"/>
                  <a:pt x="2609850" y="628650"/>
                </a:cubicBezTo>
                <a:cubicBezTo>
                  <a:pt x="2634296" y="608278"/>
                  <a:pt x="2605251" y="628541"/>
                  <a:pt x="2628900" y="612775"/>
                </a:cubicBezTo>
                <a:cubicBezTo>
                  <a:pt x="2649545" y="581808"/>
                  <a:pt x="2617208" y="629932"/>
                  <a:pt x="2644775" y="590550"/>
                </a:cubicBezTo>
                <a:cubicBezTo>
                  <a:pt x="2649152" y="584298"/>
                  <a:pt x="2655062" y="578740"/>
                  <a:pt x="2657475" y="571500"/>
                </a:cubicBezTo>
                <a:cubicBezTo>
                  <a:pt x="2660057" y="563753"/>
                  <a:pt x="2660845" y="558605"/>
                  <a:pt x="2667000" y="552450"/>
                </a:cubicBezTo>
                <a:cubicBezTo>
                  <a:pt x="2672157" y="547293"/>
                  <a:pt x="2683415" y="543070"/>
                  <a:pt x="2689225" y="539750"/>
                </a:cubicBezTo>
                <a:cubicBezTo>
                  <a:pt x="2692538" y="537857"/>
                  <a:pt x="2695645" y="535618"/>
                  <a:pt x="2698750" y="533400"/>
                </a:cubicBezTo>
                <a:cubicBezTo>
                  <a:pt x="2703056" y="530324"/>
                  <a:pt x="2706856" y="526500"/>
                  <a:pt x="2711450" y="523875"/>
                </a:cubicBezTo>
                <a:cubicBezTo>
                  <a:pt x="2714356" y="522215"/>
                  <a:pt x="2717800" y="521758"/>
                  <a:pt x="2720975" y="520700"/>
                </a:cubicBezTo>
                <a:cubicBezTo>
                  <a:pt x="2727325" y="514350"/>
                  <a:pt x="2734059" y="508362"/>
                  <a:pt x="2740025" y="501650"/>
                </a:cubicBezTo>
                <a:cubicBezTo>
                  <a:pt x="2750424" y="489951"/>
                  <a:pt x="2743245" y="495209"/>
                  <a:pt x="2749550" y="482600"/>
                </a:cubicBezTo>
                <a:cubicBezTo>
                  <a:pt x="2751257" y="479187"/>
                  <a:pt x="2754193" y="476488"/>
                  <a:pt x="2755900" y="473075"/>
                </a:cubicBezTo>
                <a:cubicBezTo>
                  <a:pt x="2757397" y="470082"/>
                  <a:pt x="2757578" y="466543"/>
                  <a:pt x="2759075" y="463550"/>
                </a:cubicBezTo>
                <a:cubicBezTo>
                  <a:pt x="2760782" y="460137"/>
                  <a:pt x="2763718" y="457438"/>
                  <a:pt x="2765425" y="454025"/>
                </a:cubicBezTo>
                <a:cubicBezTo>
                  <a:pt x="2766922" y="451032"/>
                  <a:pt x="2767103" y="447493"/>
                  <a:pt x="2768600" y="444500"/>
                </a:cubicBezTo>
                <a:cubicBezTo>
                  <a:pt x="2770307" y="441087"/>
                  <a:pt x="2773097" y="438311"/>
                  <a:pt x="2774950" y="434975"/>
                </a:cubicBezTo>
                <a:cubicBezTo>
                  <a:pt x="2793669" y="401280"/>
                  <a:pt x="2776512" y="427869"/>
                  <a:pt x="2790825" y="406400"/>
                </a:cubicBezTo>
                <a:cubicBezTo>
                  <a:pt x="2791883" y="401108"/>
                  <a:pt x="2793113" y="395848"/>
                  <a:pt x="2794000" y="390525"/>
                </a:cubicBezTo>
                <a:cubicBezTo>
                  <a:pt x="2795230" y="383143"/>
                  <a:pt x="2795707" y="375638"/>
                  <a:pt x="2797175" y="368300"/>
                </a:cubicBezTo>
                <a:cubicBezTo>
                  <a:pt x="2799685" y="355752"/>
                  <a:pt x="2809202" y="344919"/>
                  <a:pt x="2813050" y="333375"/>
                </a:cubicBezTo>
                <a:lnTo>
                  <a:pt x="2816225" y="323850"/>
                </a:lnTo>
                <a:cubicBezTo>
                  <a:pt x="2815167" y="305858"/>
                  <a:pt x="2815381" y="287746"/>
                  <a:pt x="2813050" y="269875"/>
                </a:cubicBezTo>
                <a:cubicBezTo>
                  <a:pt x="2811681" y="259383"/>
                  <a:pt x="2803410" y="245149"/>
                  <a:pt x="2800350" y="234950"/>
                </a:cubicBezTo>
                <a:cubicBezTo>
                  <a:pt x="2793398" y="211775"/>
                  <a:pt x="2803401" y="225301"/>
                  <a:pt x="2787650" y="209550"/>
                </a:cubicBezTo>
                <a:cubicBezTo>
                  <a:pt x="2786592" y="206375"/>
                  <a:pt x="2786100" y="202951"/>
                  <a:pt x="2784475" y="200025"/>
                </a:cubicBezTo>
                <a:cubicBezTo>
                  <a:pt x="2780769" y="193354"/>
                  <a:pt x="2774188" y="188215"/>
                  <a:pt x="2771775" y="180975"/>
                </a:cubicBezTo>
                <a:cubicBezTo>
                  <a:pt x="2767393" y="167830"/>
                  <a:pt x="2770456" y="174235"/>
                  <a:pt x="2762250" y="161925"/>
                </a:cubicBezTo>
                <a:cubicBezTo>
                  <a:pt x="2761875" y="158547"/>
                  <a:pt x="2757599" y="117354"/>
                  <a:pt x="2755900" y="111125"/>
                </a:cubicBezTo>
                <a:cubicBezTo>
                  <a:pt x="2754699" y="106721"/>
                  <a:pt x="2746648" y="92923"/>
                  <a:pt x="2743200" y="88900"/>
                </a:cubicBezTo>
                <a:cubicBezTo>
                  <a:pt x="2739304" y="84354"/>
                  <a:pt x="2734240" y="80875"/>
                  <a:pt x="2730500" y="76200"/>
                </a:cubicBezTo>
                <a:cubicBezTo>
                  <a:pt x="2711974" y="53042"/>
                  <a:pt x="2726781" y="60144"/>
                  <a:pt x="2708275" y="53975"/>
                </a:cubicBezTo>
                <a:cubicBezTo>
                  <a:pt x="2702031" y="44609"/>
                  <a:pt x="2701567" y="42565"/>
                  <a:pt x="2692400" y="34925"/>
                </a:cubicBezTo>
                <a:cubicBezTo>
                  <a:pt x="2689469" y="32482"/>
                  <a:pt x="2685806" y="31018"/>
                  <a:pt x="2682875" y="28575"/>
                </a:cubicBezTo>
                <a:cubicBezTo>
                  <a:pt x="2658429" y="8203"/>
                  <a:pt x="2687474" y="28466"/>
                  <a:pt x="2663825" y="12700"/>
                </a:cubicBezTo>
                <a:cubicBezTo>
                  <a:pt x="2661708" y="9525"/>
                  <a:pt x="2660455" y="5559"/>
                  <a:pt x="2657475" y="3175"/>
                </a:cubicBezTo>
                <a:cubicBezTo>
                  <a:pt x="2654862" y="1084"/>
                  <a:pt x="2647950" y="0"/>
                  <a:pt x="2647950" y="0"/>
                </a:cubicBezTo>
              </a:path>
            </a:pathLst>
          </a:custGeom>
          <a:solidFill>
            <a:srgbClr val="00B0F0">
              <a:alpha val="30000"/>
            </a:srgbClr>
          </a:solidFill>
          <a:ln w="9525" cap="flat" cmpd="sng" algn="ctr">
            <a:solidFill>
              <a:srgbClr val="3399FF">
                <a:alpha val="2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95800" y="5257800"/>
            <a:ext cx="2819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Existing Waterway Area</a:t>
            </a:r>
            <a:endParaRPr lang="en-US" dirty="0"/>
          </a:p>
        </p:txBody>
      </p:sp>
      <p:cxnSp>
        <p:nvCxnSpPr>
          <p:cNvPr id="3081" name="Straight Arrow Connector 3080"/>
          <p:cNvCxnSpPr>
            <a:stCxn id="40" idx="1"/>
          </p:cNvCxnSpPr>
          <p:nvPr/>
        </p:nvCxnSpPr>
        <p:spPr bwMode="auto">
          <a:xfrm flipH="1" flipV="1">
            <a:off x="3200400" y="4380427"/>
            <a:ext cx="1295400" cy="106203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83" name="TextBox 3082"/>
          <p:cNvSpPr txBox="1"/>
          <p:nvPr/>
        </p:nvSpPr>
        <p:spPr>
          <a:xfrm>
            <a:off x="5410200" y="1295400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Span and</a:t>
            </a:r>
          </a:p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Waterway </a:t>
            </a:r>
            <a:r>
              <a:rPr lang="en-US" sz="2800" b="1" i="1" dirty="0" smtClean="0">
                <a:solidFill>
                  <a:srgbClr val="FF0000"/>
                </a:solidFill>
              </a:rPr>
              <a:t>Area: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Proposed</a:t>
            </a:r>
          </a:p>
          <a:p>
            <a:pPr algn="ctr"/>
            <a:r>
              <a:rPr lang="en-US" sz="2800" b="1" dirty="0" smtClean="0"/>
              <a:t>≥</a:t>
            </a:r>
          </a:p>
          <a:p>
            <a:pPr algn="ctr"/>
            <a:r>
              <a:rPr lang="en-US" sz="2800" b="1" dirty="0" smtClean="0"/>
              <a:t>Existing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92662" y="4518511"/>
            <a:ext cx="24479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1% EP Water Surface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 bwMode="auto">
          <a:xfrm flipH="1" flipV="1">
            <a:off x="3467101" y="3771900"/>
            <a:ext cx="1325561" cy="93127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435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9838" y="207048"/>
            <a:ext cx="3649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Culvert Replacement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" y="838200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Other Criteria…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6229554" cy="41498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953000" y="1044714"/>
            <a:ext cx="363906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Outlet Velocity ≤ </a:t>
            </a:r>
          </a:p>
          <a:p>
            <a:r>
              <a:rPr lang="en-US" sz="2400" b="1" dirty="0" smtClean="0"/>
              <a:t>1.5 x Channel Velocity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80864" y="4953000"/>
            <a:ext cx="241574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Does the pipe have a scour issue?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4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1" y="1828800"/>
            <a:ext cx="4349579" cy="3262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9838" y="207048"/>
            <a:ext cx="3649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Culvert Replacement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" y="838200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Other Criteria…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1751732"/>
            <a:ext cx="3657600" cy="415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Outlet Velocity ≤ </a:t>
            </a:r>
          </a:p>
          <a:p>
            <a:r>
              <a:rPr lang="en-US" sz="2400" b="1" dirty="0" smtClean="0"/>
              <a:t>1.5 x Channel Velocity</a:t>
            </a:r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Exceptions:</a:t>
            </a:r>
          </a:p>
          <a:p>
            <a:endParaRPr lang="en-US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Minimum outlet velocity = 6.5 </a:t>
            </a:r>
            <a:r>
              <a:rPr lang="en-US" sz="2400" b="1" dirty="0" err="1" smtClean="0"/>
              <a:t>ft</a:t>
            </a:r>
            <a:r>
              <a:rPr lang="en-US" sz="2400" b="1" dirty="0" smtClean="0"/>
              <a:t>/sec</a:t>
            </a:r>
            <a:endParaRPr lang="en-US" sz="2400" b="1" dirty="0"/>
          </a:p>
          <a:p>
            <a:pPr lvl="1"/>
            <a:endParaRPr lang="en-US" sz="24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1 foot of backwater</a:t>
            </a:r>
          </a:p>
        </p:txBody>
      </p:sp>
    </p:spTree>
    <p:extLst>
      <p:ext uri="{BB962C8B-B14F-4D97-AF65-F5344CB8AC3E}">
        <p14:creationId xmlns:p14="http://schemas.microsoft.com/office/powerpoint/2010/main" val="83487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9838" y="207048"/>
            <a:ext cx="3649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Culvert Replacement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" y="838200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Culvert Extension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74" t="12244" b="4496"/>
          <a:stretch/>
        </p:blipFill>
        <p:spPr>
          <a:xfrm>
            <a:off x="156519" y="3352800"/>
            <a:ext cx="6858000" cy="25908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524000" y="5715001"/>
            <a:ext cx="533400" cy="152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923138" y="5715001"/>
            <a:ext cx="639462" cy="152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295400" y="4267200"/>
            <a:ext cx="609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28600" y="1981200"/>
            <a:ext cx="2133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If the culvert is extended, what happens to the headwater here?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 bwMode="auto">
          <a:xfrm>
            <a:off x="1295400" y="3181529"/>
            <a:ext cx="381000" cy="10856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976949" y="1560502"/>
            <a:ext cx="5867400" cy="1663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The headwater elevation has to stay the same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Remember:  </a:t>
            </a:r>
            <a:r>
              <a:rPr lang="en-US" b="1" dirty="0" err="1" smtClean="0"/>
              <a:t>HEADwater</a:t>
            </a:r>
            <a:r>
              <a:rPr lang="en-US" b="1" dirty="0" smtClean="0"/>
              <a:t>, not </a:t>
            </a:r>
            <a:r>
              <a:rPr lang="en-US" b="1" dirty="0" err="1" smtClean="0"/>
              <a:t>BACKwater</a:t>
            </a:r>
            <a:endParaRPr lang="en-US" b="1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How to deal with that?</a:t>
            </a:r>
          </a:p>
        </p:txBody>
      </p:sp>
    </p:spTree>
    <p:extLst>
      <p:ext uri="{BB962C8B-B14F-4D97-AF65-F5344CB8AC3E}">
        <p14:creationId xmlns:p14="http://schemas.microsoft.com/office/powerpoint/2010/main" val="221995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9838" y="207048"/>
            <a:ext cx="3649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Culvert Replacement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" y="838200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Other Things…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865" y="1204500"/>
            <a:ext cx="3076575" cy="22955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2900" y="1930365"/>
            <a:ext cx="427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making a submittal, include the electronic files – and mention the version that is used.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19600" y="41910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Is there concern about downstream impacts?</a:t>
            </a:r>
          </a:p>
          <a:p>
            <a:r>
              <a:rPr lang="en-US" sz="2400" b="1" dirty="0" smtClean="0"/>
              <a:t>Contact the Office of Hydraulics.</a:t>
            </a:r>
            <a:endParaRPr lang="en-US" sz="2400" b="1" dirty="0"/>
          </a:p>
        </p:txBody>
      </p:sp>
      <p:sp>
        <p:nvSpPr>
          <p:cNvPr id="10" name="Oval 9"/>
          <p:cNvSpPr/>
          <p:nvPr/>
        </p:nvSpPr>
        <p:spPr bwMode="auto">
          <a:xfrm>
            <a:off x="5715000" y="1546086"/>
            <a:ext cx="1981200" cy="150191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17" name="Straight Arrow Connector 16"/>
          <p:cNvCxnSpPr>
            <a:stCxn id="7" idx="3"/>
          </p:cNvCxnSpPr>
          <p:nvPr/>
        </p:nvCxnSpPr>
        <p:spPr bwMode="auto">
          <a:xfrm flipV="1">
            <a:off x="4619625" y="2438400"/>
            <a:ext cx="1095375" cy="2767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" name="Picture 2" descr="http://thegraphicsfairy.com/wp-content/uploads/blogger/-mW4ecVnH-54/TjqdL7FY6oI/AAAAAAAANoE/KkX0e8xz634/s1600/pointing%2Bhand%2Bvintage%2Bimage%2Bgraphicsfair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8786" y="4343400"/>
            <a:ext cx="77249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931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600" y="188267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Inlet Spacing Design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8382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50% Clogging Factor…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60620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REQUIRED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2913" y="158901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NOT REQUIRED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28733" r="20833" b="26231"/>
          <a:stretch/>
        </p:blipFill>
        <p:spPr>
          <a:xfrm>
            <a:off x="381000" y="2196875"/>
            <a:ext cx="3177746" cy="1634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7" t="41112" r="16641" b="29999"/>
          <a:stretch/>
        </p:blipFill>
        <p:spPr>
          <a:xfrm>
            <a:off x="797158" y="3733800"/>
            <a:ext cx="3089044" cy="21135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3721" r="17500" b="23731"/>
          <a:stretch/>
        </p:blipFill>
        <p:spPr>
          <a:xfrm>
            <a:off x="4742913" y="2114272"/>
            <a:ext cx="2627826" cy="17518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t="8888" r="11442" b="29691"/>
          <a:stretch/>
        </p:blipFill>
        <p:spPr>
          <a:xfrm>
            <a:off x="6764522" y="3472621"/>
            <a:ext cx="2015756" cy="23747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33500" y="5674241"/>
            <a:ext cx="2438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Bridge deck drains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42913" y="5105400"/>
            <a:ext cx="21687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Sags with flanking inlets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152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pic>
        <p:nvPicPr>
          <p:cNvPr id="1026" name="Picture 2" descr="Image result for pie in an ov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23200"/>
            <a:ext cx="6019800" cy="401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600" y="990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Status of the current updates…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1828800"/>
            <a:ext cx="13716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Mmmm</a:t>
            </a:r>
            <a:r>
              <a:rPr lang="en-US" b="1" i="1" dirty="0" smtClean="0"/>
              <a:t>…</a:t>
            </a:r>
          </a:p>
          <a:p>
            <a:r>
              <a:rPr lang="en-US" b="1" i="1" dirty="0" smtClean="0"/>
              <a:t>It is done!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26970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" t="1678" r="29661" b="1678"/>
          <a:stretch/>
        </p:blipFill>
        <p:spPr>
          <a:xfrm>
            <a:off x="4592736" y="1589729"/>
            <a:ext cx="4376210" cy="44378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600" y="188267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Inlet Spacing Design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8382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Flanking Inlets…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097" y="1905000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Required for curb and gutter sections.</a:t>
            </a:r>
          </a:p>
          <a:p>
            <a:endParaRPr lang="en-US" sz="2400" b="1" dirty="0"/>
          </a:p>
          <a:p>
            <a:r>
              <a:rPr lang="en-US" sz="2400" b="1" dirty="0" smtClean="0"/>
              <a:t>Required for median and side ditches unless there is a good place for the water to go.</a:t>
            </a:r>
          </a:p>
        </p:txBody>
      </p:sp>
    </p:spTree>
    <p:extLst>
      <p:ext uri="{BB962C8B-B14F-4D97-AF65-F5344CB8AC3E}">
        <p14:creationId xmlns:p14="http://schemas.microsoft.com/office/powerpoint/2010/main" val="219486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026467"/>
            <a:ext cx="811041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New set of standard drawings…</a:t>
            </a:r>
          </a:p>
          <a:p>
            <a:r>
              <a:rPr lang="en-US" sz="2800" b="1" i="1" dirty="0" smtClean="0"/>
              <a:t>Cover is now based on pipe type and size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03" y="2298700"/>
            <a:ext cx="7982258" cy="35668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18826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Pipe Cover</a:t>
            </a:r>
          </a:p>
        </p:txBody>
      </p:sp>
    </p:spTree>
    <p:extLst>
      <p:ext uri="{BB962C8B-B14F-4D97-AF65-F5344CB8AC3E}">
        <p14:creationId xmlns:p14="http://schemas.microsoft.com/office/powerpoint/2010/main" val="365469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898424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Find information on the INDOT Hydraulics website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94368"/>
            <a:ext cx="5324475" cy="44736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17157" y="3218142"/>
            <a:ext cx="34763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http://</a:t>
            </a:r>
            <a:r>
              <a:rPr lang="en-US" sz="2000" dirty="0" smtClean="0">
                <a:solidFill>
                  <a:srgbClr val="FF0000"/>
                </a:solidFill>
              </a:rPr>
              <a:t>in.gov/indot/3595.htm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77000" y="4876800"/>
            <a:ext cx="2414459" cy="119118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793525" y="3429000"/>
            <a:ext cx="2683475" cy="1447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791200" y="18826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More to come…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8382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Culvert Lining and more…</a:t>
            </a:r>
          </a:p>
        </p:txBody>
      </p:sp>
    </p:spTree>
    <p:extLst>
      <p:ext uri="{BB962C8B-B14F-4D97-AF65-F5344CB8AC3E}">
        <p14:creationId xmlns:p14="http://schemas.microsoft.com/office/powerpoint/2010/main" val="3706456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52400" y="914400"/>
            <a:ext cx="8839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>
              <a:solidFill>
                <a:srgbClr val="000066"/>
              </a:solidFill>
            </a:endParaRPr>
          </a:p>
          <a:p>
            <a:pPr algn="ctr"/>
            <a:endParaRPr lang="en-US" sz="3200" b="1">
              <a:solidFill>
                <a:srgbClr val="000066"/>
              </a:solidFill>
            </a:endParaRPr>
          </a:p>
          <a:p>
            <a:pPr algn="ctr"/>
            <a:endParaRPr lang="en-US" sz="2000">
              <a:solidFill>
                <a:srgbClr val="FDEE20"/>
              </a:solidFill>
            </a:endParaRPr>
          </a:p>
        </p:txBody>
      </p:sp>
      <p:pic>
        <p:nvPicPr>
          <p:cNvPr id="2051" name="Picture 10"/>
          <p:cNvPicPr>
            <a:picLocks noChangeAspect="1" noChangeArrowheads="1"/>
          </p:cNvPicPr>
          <p:nvPr/>
        </p:nvPicPr>
        <p:blipFill>
          <a:blip r:embed="rId3" cstate="print"/>
          <a:srcRect l="5345" t="3175" r="4108" b="3174"/>
          <a:stretch>
            <a:fillRect/>
          </a:stretch>
        </p:blipFill>
        <p:spPr bwMode="auto">
          <a:xfrm>
            <a:off x="0" y="13716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1524000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b="1" dirty="0">
              <a:solidFill>
                <a:srgbClr val="FDEE20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Hydraulics Updates to the </a:t>
            </a:r>
            <a:r>
              <a:rPr lang="en-US" sz="3600" b="1" dirty="0" err="1" smtClean="0">
                <a:solidFill>
                  <a:schemeClr val="bg1"/>
                </a:solidFill>
              </a:rPr>
              <a:t>IndianaDesign</a:t>
            </a:r>
            <a:r>
              <a:rPr lang="en-US" sz="3600" b="1" dirty="0" smtClean="0">
                <a:solidFill>
                  <a:schemeClr val="bg1"/>
                </a:solidFill>
              </a:rPr>
              <a:t> Manual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33528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David Finley, PE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INDOT </a:t>
            </a:r>
            <a:r>
              <a:rPr lang="en-US" dirty="0" smtClean="0">
                <a:solidFill>
                  <a:schemeClr val="bg1"/>
                </a:solidFill>
              </a:rPr>
              <a:t>Hydraulics Engineer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dfinley@indot.in.gov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" y="3352800"/>
            <a:ext cx="38481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Mark Bailey, </a:t>
            </a:r>
            <a:r>
              <a:rPr lang="en-US" b="1" dirty="0">
                <a:solidFill>
                  <a:schemeClr val="bg1"/>
                </a:solidFill>
              </a:rPr>
              <a:t>PE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Manager, INDOT Office of Hydraulics 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mbailey1@indot.in.gov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5349895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March 8, 2017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152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THANKS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066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Bridge REPLACEMENT Updates…</a:t>
            </a:r>
          </a:p>
        </p:txBody>
      </p:sp>
      <p:pic>
        <p:nvPicPr>
          <p:cNvPr id="7" name="Picture 2" descr="http://www.shrink4men.com/wp-content/uploads/2012/04/pedestal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361687"/>
            <a:ext cx="2647950" cy="3530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09875" y="1981200"/>
            <a:ext cx="34290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ONE FOOT</a:t>
            </a:r>
          </a:p>
        </p:txBody>
      </p:sp>
    </p:spTree>
    <p:extLst>
      <p:ext uri="{BB962C8B-B14F-4D97-AF65-F5344CB8AC3E}">
        <p14:creationId xmlns:p14="http://schemas.microsoft.com/office/powerpoint/2010/main" val="179773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066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Bridge REPLACEMENT Updates…</a:t>
            </a:r>
          </a:p>
        </p:txBody>
      </p:sp>
      <p:pic>
        <p:nvPicPr>
          <p:cNvPr id="6" name="Picture 1" descr="https://pixabay.com/static/uploads/photo/2014/09/14/10/20/book-444811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81200"/>
            <a:ext cx="4495800" cy="388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68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9838" y="20704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Bridge Replacement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878" y="938733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Backwater…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2238" y="1818873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First assess the existing backwater</a:t>
            </a:r>
          </a:p>
        </p:txBody>
      </p:sp>
      <p:pic>
        <p:nvPicPr>
          <p:cNvPr id="8" name="Picture 2" descr="http://thegraphicsfairy.com/wp-content/uploads/blogger/-mW4ecVnH-54/TjqdL7FY6oI/AAAAAAAANoE/KkX0e8xz634/s1600/pointing%2Bhand%2Bvintage%2Bimage%2Bgraphicsfair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838" y="1895073"/>
            <a:ext cx="772490" cy="457200"/>
          </a:xfrm>
          <a:prstGeom prst="rect">
            <a:avLst/>
          </a:prstGeom>
          <a:noFill/>
        </p:spPr>
      </p:pic>
      <p:pic>
        <p:nvPicPr>
          <p:cNvPr id="9" name="Picture 2" descr="http://thegraphicsfairy.com/wp-content/uploads/blogger/-mW4ecVnH-54/TjqdL7FY6oI/AAAAAAAANoE/KkX0e8xz634/s1600/pointing%2Bhand%2Bvintage%2Bimage%2Bgraphicsfair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838" y="2504673"/>
            <a:ext cx="772490" cy="457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32238" y="2428473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Basic</a:t>
            </a:r>
            <a:r>
              <a:rPr lang="en-US" sz="2800" b="1" dirty="0" smtClean="0"/>
              <a:t> backwater criteria: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36395"/>
              </p:ext>
            </p:extLst>
          </p:nvPr>
        </p:nvGraphicFramePr>
        <p:xfrm>
          <a:off x="1913238" y="3266546"/>
          <a:ext cx="5669280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4640"/>
                <a:gridCol w="283464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</a:rPr>
                        <a:t>If the existing</a:t>
                      </a:r>
                      <a:r>
                        <a:rPr lang="en-US" b="1" i="1" baseline="0" dirty="0" smtClean="0">
                          <a:solidFill>
                            <a:srgbClr val="FF0000"/>
                          </a:solidFill>
                        </a:rPr>
                        <a:t> backwater is…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FF0000"/>
                          </a:solidFill>
                        </a:rPr>
                        <a:t>The allowable backwater will be…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3 feet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feet or less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Between</a:t>
                      </a:r>
                      <a:r>
                        <a:rPr lang="en-US" baseline="0" dirty="0" smtClean="0"/>
                        <a:t> 0.14 and 3 feet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Match or improve existing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Less than 0.14 feet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 to 0.14 feet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30643" y="5334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This can be affected by other factors </a:t>
            </a:r>
            <a:r>
              <a:rPr lang="en-US" sz="2800" b="1" i="1" dirty="0" smtClean="0">
                <a:latin typeface="Times New Roman"/>
                <a:cs typeface="Times New Roman"/>
              </a:rPr>
              <a:t>→</a:t>
            </a:r>
            <a:endParaRPr lang="en-US" sz="2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5386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9838" y="20704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Bridge Replacement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11430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Backwater:  Check velocity…</a:t>
            </a:r>
          </a:p>
        </p:txBody>
      </p:sp>
      <p:pic>
        <p:nvPicPr>
          <p:cNvPr id="14" name="Picture 2" descr="P:\Structural Services\Hydraulics\Pictures for Presentations\US 27 over richland creek sc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362200"/>
            <a:ext cx="5120640" cy="3411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04800" y="2133600"/>
            <a:ext cx="3124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Requires judgment</a:t>
            </a:r>
          </a:p>
          <a:p>
            <a:endParaRPr lang="en-US" b="1" dirty="0" smtClean="0"/>
          </a:p>
          <a:p>
            <a:r>
              <a:rPr lang="en-US" b="1" dirty="0" smtClean="0"/>
              <a:t>Evidence of instability?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If the existing bridge is unstable, the average velocity in the proposed bridge waterway should be ≤ 1.5 * the downstream channel velocity.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8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9838" y="20704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Bridge Replacement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1430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Backwater:  U/S structures…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33600"/>
            <a:ext cx="5956504" cy="382104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238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29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Updates to the IDM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9838" y="20704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Bridge Replacement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/>
              <a:t>Backwater:  U/S structures…</a:t>
            </a:r>
          </a:p>
        </p:txBody>
      </p:sp>
      <p:pic>
        <p:nvPicPr>
          <p:cNvPr id="9" name="Picture 2" descr="C:\Users\DFinley\Desktop\IDNR_ACEC presentation Files\Str in floodplain.jpg"/>
          <p:cNvPicPr>
            <a:picLocks noChangeAspect="1" noChangeArrowheads="1"/>
          </p:cNvPicPr>
          <p:nvPr/>
        </p:nvPicPr>
        <p:blipFill>
          <a:blip r:embed="rId2" cstate="print"/>
          <a:srcRect l="7854" t="25995" r="11987" b="11349"/>
          <a:stretch>
            <a:fillRect/>
          </a:stretch>
        </p:blipFill>
        <p:spPr bwMode="auto">
          <a:xfrm>
            <a:off x="990600" y="2209800"/>
            <a:ext cx="7467600" cy="364814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953000" y="20574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Lowest adjacent land grade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4191000" y="2209800"/>
            <a:ext cx="762000" cy="1676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495800" y="4191000"/>
            <a:ext cx="1905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399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676400" y="5029200"/>
            <a:ext cx="2438400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“Target” water surface elevation</a:t>
            </a:r>
            <a:endParaRPr lang="en-US" sz="1200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 bwMode="auto">
          <a:xfrm flipV="1">
            <a:off x="4114800" y="4267200"/>
            <a:ext cx="1143000" cy="9005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238368" y="3962400"/>
            <a:ext cx="216243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3399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527074" y="3377578"/>
            <a:ext cx="680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Foot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5867400" y="3657601"/>
            <a:ext cx="0" cy="3047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5867400" y="4191000"/>
            <a:ext cx="0" cy="2913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6503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testtemplate4-13-10">
  <a:themeElements>
    <a:clrScheme name="3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3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FINALtesttemplate4-13-10</Template>
  <TotalTime>31119</TotalTime>
  <Words>920</Words>
  <Application>Microsoft Office PowerPoint</Application>
  <PresentationFormat>On-screen Show (4:3)</PresentationFormat>
  <Paragraphs>227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Tahoma</vt:lpstr>
      <vt:lpstr>Times New Roman</vt:lpstr>
      <vt:lpstr>Wingdings</vt:lpstr>
      <vt:lpstr>FINALtesttemplate4-13-10</vt:lpstr>
      <vt:lpstr>PowerPoint Presentation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Updates to the IDM</vt:lpstr>
      <vt:lpstr>PowerPoint Presentation</vt:lpstr>
    </vt:vector>
  </TitlesOfParts>
  <Company>State of Indiana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lmcgrannahan</dc:creator>
  <cp:lastModifiedBy>Finley, David</cp:lastModifiedBy>
  <cp:revision>2442</cp:revision>
  <dcterms:created xsi:type="dcterms:W3CDTF">2010-04-15T13:29:07Z</dcterms:created>
  <dcterms:modified xsi:type="dcterms:W3CDTF">2017-03-06T14:24:37Z</dcterms:modified>
</cp:coreProperties>
</file>