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1" r:id="rId4"/>
    <p:sldMasterId id="2147483685" r:id="rId5"/>
    <p:sldMasterId id="2147483687" r:id="rId6"/>
  </p:sldMasterIdLst>
  <p:notesMasterIdLst>
    <p:notesMasterId r:id="rId13"/>
  </p:notesMasterIdLst>
  <p:handoutMasterIdLst>
    <p:handoutMasterId r:id="rId14"/>
  </p:handoutMasterIdLst>
  <p:sldIdLst>
    <p:sldId id="257" r:id="rId7"/>
    <p:sldId id="258" r:id="rId8"/>
    <p:sldId id="260" r:id="rId9"/>
    <p:sldId id="259" r:id="rId10"/>
    <p:sldId id="262" r:id="rId11"/>
    <p:sldId id="261"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3333CC"/>
    <a:srgbClr val="FFFFFF"/>
    <a:srgbClr val="FDEE20"/>
    <a:srgbClr val="99CCFF"/>
    <a:srgbClr val="A3A3E0"/>
    <a:srgbClr val="6B6BD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3620" autoAdjust="0"/>
  </p:normalViewPr>
  <p:slideViewPr>
    <p:cSldViewPr>
      <p:cViewPr varScale="1">
        <p:scale>
          <a:sx n="107" d="100"/>
          <a:sy n="107" d="100"/>
        </p:scale>
        <p:origin x="498" y="-738"/>
      </p:cViewPr>
      <p:guideLst>
        <p:guide orient="horz" pos="2160"/>
        <p:guide pos="3840"/>
      </p:guideLst>
    </p:cSldViewPr>
  </p:slideViewPr>
  <p:outlineViewPr>
    <p:cViewPr>
      <p:scale>
        <a:sx n="33" d="100"/>
        <a:sy n="33" d="100"/>
      </p:scale>
      <p:origin x="0" y="17178"/>
    </p:cViewPr>
  </p:outlineViewPr>
  <p:notesTextViewPr>
    <p:cViewPr>
      <p:scale>
        <a:sx n="3" d="2"/>
        <a:sy n="3" d="2"/>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59AB9836-D45A-4515-95B8-3476BB0F565B}" type="datetimeFigureOut">
              <a:rPr lang="en-US"/>
              <a:pPr>
                <a:defRPr/>
              </a:pPr>
              <a:t>1/22/2020</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014B20B4-C581-4ED5-A940-517DDF097F70}" type="slidenum">
              <a:rPr lang="en-US"/>
              <a:pPr>
                <a:defRPr/>
              </a:pPr>
              <a:t>‹#›</a:t>
            </a:fld>
            <a:endParaRPr lang="en-US"/>
          </a:p>
        </p:txBody>
      </p:sp>
    </p:spTree>
    <p:extLst>
      <p:ext uri="{BB962C8B-B14F-4D97-AF65-F5344CB8AC3E}">
        <p14:creationId xmlns:p14="http://schemas.microsoft.com/office/powerpoint/2010/main" val="509452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9A449696-5772-4345-BD1F-0F95725FA9C7}" type="datetimeFigureOut">
              <a:rPr lang="en-US"/>
              <a:pPr>
                <a:defRPr/>
              </a:pPr>
              <a:t>1/22/2020</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5A29CA73-FB4E-4F52-B708-EEDAF426FB9C}" type="slidenum">
              <a:rPr lang="en-US"/>
              <a:pPr>
                <a:defRPr/>
              </a:pPr>
              <a:t>‹#›</a:t>
            </a:fld>
            <a:endParaRPr lang="en-US"/>
          </a:p>
        </p:txBody>
      </p:sp>
    </p:spTree>
    <p:extLst>
      <p:ext uri="{BB962C8B-B14F-4D97-AF65-F5344CB8AC3E}">
        <p14:creationId xmlns:p14="http://schemas.microsoft.com/office/powerpoint/2010/main" val="2564157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Hydraulics@indot.IN.gov"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indotuniversityonline.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intended</a:t>
            </a:r>
            <a:r>
              <a:rPr lang="en-US" baseline="0" dirty="0" smtClean="0"/>
              <a:t> to provide a brief overview of the online training courses provided by INDOT Hydraulics.</a:t>
            </a:r>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1</a:t>
            </a:fld>
            <a:endParaRPr lang="en-US"/>
          </a:p>
        </p:txBody>
      </p:sp>
    </p:spTree>
    <p:extLst>
      <p:ext uri="{BB962C8B-B14F-4D97-AF65-F5344CB8AC3E}">
        <p14:creationId xmlns:p14="http://schemas.microsoft.com/office/powerpoint/2010/main" val="282374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INDOT hydraulics has seen</a:t>
            </a:r>
            <a:r>
              <a:rPr lang="en-US" baseline="0" dirty="0" smtClean="0"/>
              <a:t> an increase in the number of projects and increasing number of resubmittals. </a:t>
            </a:r>
            <a:r>
              <a:rPr lang="en-US" dirty="0" smtClean="0"/>
              <a:t>The</a:t>
            </a:r>
            <a:r>
              <a:rPr lang="en-US" baseline="0" dirty="0" smtClean="0"/>
              <a:t> courses are being offered as a tool to help mitigate these increases by providing education for new INDOT employees and consultants.  The training is intended to help improve the quality of the submittals, reduce the number of resubmittals, and reduce review time. </a:t>
            </a:r>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2</a:t>
            </a:fld>
            <a:endParaRPr lang="en-US"/>
          </a:p>
        </p:txBody>
      </p:sp>
    </p:spTree>
    <p:extLst>
      <p:ext uri="{BB962C8B-B14F-4D97-AF65-F5344CB8AC3E}">
        <p14:creationId xmlns:p14="http://schemas.microsoft.com/office/powerpoint/2010/main" val="970529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four courses provided</a:t>
            </a:r>
            <a:r>
              <a:rPr lang="en-US" baseline="0" dirty="0" smtClean="0"/>
              <a:t> by INDOT hydraulics.  There is a </a:t>
            </a:r>
            <a:r>
              <a:rPr lang="en-US" b="1" baseline="0" dirty="0" smtClean="0"/>
              <a:t>driveway permit training </a:t>
            </a:r>
            <a:r>
              <a:rPr lang="en-US" baseline="0" dirty="0" smtClean="0"/>
              <a:t>course that is intended for non-INDOT projects that drain to the INDOT right-of-way.  This would include projects such private and local developments.  The course describes the procedures required for analysis of the existing and proposed site and the mitigation required.  There are three other courses that relate to INDOT projects.  The </a:t>
            </a:r>
            <a:r>
              <a:rPr lang="en-US" b="1" baseline="0" dirty="0" smtClean="0"/>
              <a:t>Small </a:t>
            </a:r>
            <a:r>
              <a:rPr lang="en-US" b="1" u="none" baseline="0" dirty="0" smtClean="0"/>
              <a:t>Structures and Pipe Hydraulic Design</a:t>
            </a:r>
            <a:r>
              <a:rPr lang="en-US" u="none" baseline="0" dirty="0" smtClean="0"/>
              <a:t> training covers the design and analysis of culvert crossings under INDOT roads.  The </a:t>
            </a:r>
            <a:r>
              <a:rPr lang="en-US" b="1" u="none" baseline="0" dirty="0" smtClean="0"/>
              <a:t>Storm Sewer And Detention </a:t>
            </a:r>
            <a:r>
              <a:rPr lang="en-US" b="0" u="none" baseline="0" dirty="0" smtClean="0"/>
              <a:t>course</a:t>
            </a:r>
            <a:r>
              <a:rPr lang="en-US" u="none" baseline="0" dirty="0" smtClean="0"/>
              <a:t> covers the design of storm sewers including inlet spacing, pipe sizing, and median drain design.  The </a:t>
            </a:r>
            <a:r>
              <a:rPr lang="en-US" b="1" u="none" baseline="0" dirty="0" smtClean="0"/>
              <a:t>Bridge Hydraulic Design</a:t>
            </a:r>
            <a:r>
              <a:rPr lang="en-US" u="none" baseline="0" dirty="0" smtClean="0"/>
              <a:t> course provides training on bridge hydraulic design and scour analysis.  </a:t>
            </a:r>
            <a:r>
              <a:rPr lang="en-US" u="sng" baseline="0" dirty="0" smtClean="0"/>
              <a:t> </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3</a:t>
            </a:fld>
            <a:endParaRPr lang="en-US"/>
          </a:p>
        </p:txBody>
      </p:sp>
    </p:spTree>
    <p:extLst>
      <p:ext uri="{BB962C8B-B14F-4D97-AF65-F5344CB8AC3E}">
        <p14:creationId xmlns:p14="http://schemas.microsoft.com/office/powerpoint/2010/main" val="2699766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We encourage</a:t>
            </a:r>
            <a:r>
              <a:rPr lang="en-US" baseline="0" dirty="0" smtClean="0"/>
              <a:t> as many </a:t>
            </a:r>
            <a:r>
              <a:rPr lang="en-US" baseline="0" dirty="0" smtClean="0"/>
              <a:t>people as </a:t>
            </a:r>
            <a:r>
              <a:rPr lang="en-US" baseline="0" dirty="0" smtClean="0"/>
              <a:t>possible to take the </a:t>
            </a:r>
            <a:r>
              <a:rPr lang="en-US" baseline="0" dirty="0" smtClean="0"/>
              <a:t>courses.  At a minimum for driveway permit applications we require at least one person from the firm to take the course.  The list of those who have completed the course is checked when a permit is reviewed.  INDOT projects require a consultant to be prequalified.  The prequalification process requires the firm to have at least one qualified professional to have taken the Small Structures and Pipe and the Storm Sewer and Detention Courses.  The prequalification process for requires at least two qualified professionals from the firm to have taken the bridge course.  A qualified </a:t>
            </a:r>
            <a:r>
              <a:rPr lang="en-US" dirty="0" smtClean="0"/>
              <a:t>person is defined in the INDOT prequalification manual as a person licensed as a professional engineer in Indiana and having the appropriate experience as required for each work type.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4</a:t>
            </a:fld>
            <a:endParaRPr lang="en-US"/>
          </a:p>
        </p:txBody>
      </p:sp>
    </p:spTree>
    <p:extLst>
      <p:ext uri="{BB962C8B-B14F-4D97-AF65-F5344CB8AC3E}">
        <p14:creationId xmlns:p14="http://schemas.microsoft.com/office/powerpoint/2010/main" val="1388560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courses</a:t>
            </a:r>
            <a:r>
              <a:rPr lang="en-US" baseline="0" dirty="0" smtClean="0"/>
              <a:t> are not just a requirement but can be a useful tool to help train new personnel.  It can be a refresher for someone who has done hydraulics in the past but has not done work recently.  There are </a:t>
            </a:r>
            <a:r>
              <a:rPr lang="en-US" baseline="0" dirty="0" err="1" smtClean="0"/>
              <a:t>PDH</a:t>
            </a:r>
            <a:r>
              <a:rPr lang="en-US" baseline="0" dirty="0" smtClean="0"/>
              <a:t> credits offered for the course and there is no cost to take them.  The courses are offered online at anytime and can be taken at any pace.  Typically each course takes about 1 hour with the exception of the bridge course which is 2-3 hours long.</a:t>
            </a:r>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5</a:t>
            </a:fld>
            <a:endParaRPr lang="en-US"/>
          </a:p>
        </p:txBody>
      </p:sp>
    </p:spTree>
    <p:extLst>
      <p:ext uri="{BB962C8B-B14F-4D97-AF65-F5344CB8AC3E}">
        <p14:creationId xmlns:p14="http://schemas.microsoft.com/office/powerpoint/2010/main" val="1463092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To take the courses the</a:t>
            </a:r>
            <a:r>
              <a:rPr lang="en-US" baseline="0" dirty="0" smtClean="0"/>
              <a:t> individual must register for the courses by sending an email with first and last name, company name, and email address to </a:t>
            </a:r>
            <a:r>
              <a:rPr lang="en-US" dirty="0" smtClean="0">
                <a:hlinkClick r:id="rId3"/>
              </a:rPr>
              <a:t>Hydraulics@indot.IN.gov</a:t>
            </a:r>
            <a:r>
              <a:rPr lang="en-US" dirty="0" smtClean="0"/>
              <a:t>.</a:t>
            </a:r>
            <a:r>
              <a:rPr lang="en-US" baseline="0" dirty="0" smtClean="0"/>
              <a:t>  The enrolment may take up to 1-2 weeks to complete.  Once enrolled an email will be sent with the login information.  The courses can be accessed at the INDOT </a:t>
            </a:r>
            <a:r>
              <a:rPr lang="en-US" baseline="0" smtClean="0"/>
              <a:t>University website at </a:t>
            </a:r>
            <a:r>
              <a:rPr lang="en-US" smtClean="0">
                <a:hlinkClick r:id="rId4"/>
              </a:rPr>
              <a:t>https://www.indotuniversityonline.com/</a:t>
            </a:r>
            <a:r>
              <a:rPr lang="en-US" smtClean="0"/>
              <a: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A29CA73-FB4E-4F52-B708-EEDAF426FB9C}" type="slidenum">
              <a:rPr lang="en-US" smtClean="0"/>
              <a:pPr>
                <a:defRPr/>
              </a:pPr>
              <a:t>6</a:t>
            </a:fld>
            <a:endParaRPr lang="en-US"/>
          </a:p>
        </p:txBody>
      </p:sp>
    </p:spTree>
    <p:extLst>
      <p:ext uri="{BB962C8B-B14F-4D97-AF65-F5344CB8AC3E}">
        <p14:creationId xmlns:p14="http://schemas.microsoft.com/office/powerpoint/2010/main" val="3052909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
            <a:ext cx="11887200" cy="838200"/>
          </a:xfrm>
          <a:prstGeom prst="rect">
            <a:avLst/>
          </a:prstGeom>
        </p:spPr>
        <p:txBody>
          <a:bodyPr anchor="b"/>
          <a:lstStyle>
            <a:lvl1pPr>
              <a:defRPr baseline="0"/>
            </a:lvl1pPr>
          </a:lstStyle>
          <a:p>
            <a:r>
              <a:rPr lang="en-US" dirty="0" smtClean="0"/>
              <a:t>Slide title (Calibri Light 44)</a:t>
            </a:r>
            <a:endParaRPr lang="en-US" dirty="0"/>
          </a:p>
        </p:txBody>
      </p:sp>
      <p:sp>
        <p:nvSpPr>
          <p:cNvPr id="3" name="Content Placeholder 2"/>
          <p:cNvSpPr>
            <a:spLocks noGrp="1"/>
          </p:cNvSpPr>
          <p:nvPr>
            <p:ph idx="1" hasCustomPrompt="1"/>
          </p:nvPr>
        </p:nvSpPr>
        <p:spPr>
          <a:xfrm>
            <a:off x="152400" y="914400"/>
            <a:ext cx="11887200" cy="5257800"/>
          </a:xfrm>
        </p:spPr>
        <p:txBody>
          <a:bodyPr/>
          <a:lstStyle>
            <a:lvl1pPr>
              <a:defRPr baseline="0"/>
            </a:lvl1pPr>
            <a:lvl2pPr>
              <a:defRPr baseline="0"/>
            </a:lvl2pPr>
            <a:lvl3pPr>
              <a:defRPr baseline="0"/>
            </a:lvl3pPr>
            <a:lvl4pPr>
              <a:defRPr sz="1600"/>
            </a:lvl4pPr>
            <a:lvl5pPr>
              <a:defRPr sz="1200"/>
            </a:lvl5pPr>
          </a:lstStyle>
          <a:p>
            <a:pPr lvl="0"/>
            <a:r>
              <a:rPr lang="en-US" dirty="0" smtClean="0"/>
              <a:t>First level (Calibri Light 28)</a:t>
            </a:r>
          </a:p>
          <a:p>
            <a:pPr lvl="1"/>
            <a:r>
              <a:rPr lang="en-US" dirty="0" smtClean="0"/>
              <a:t>Second level (Calibri Light 24)</a:t>
            </a:r>
          </a:p>
          <a:p>
            <a:pPr lvl="2"/>
            <a:r>
              <a:rPr lang="en-US" dirty="0" smtClean="0"/>
              <a:t>Third level (Calibri Light 20)</a:t>
            </a:r>
          </a:p>
          <a:p>
            <a:pPr lvl="3"/>
            <a:r>
              <a:rPr lang="en-US" dirty="0" smtClean="0"/>
              <a:t>Fourth level (Calibri Light 16)</a:t>
            </a:r>
          </a:p>
          <a:p>
            <a:pPr lvl="4"/>
            <a:r>
              <a:rPr lang="en-US" dirty="0" smtClean="0"/>
              <a:t>Fifth level (Calibri Light 12)</a:t>
            </a:r>
            <a:endParaRPr lang="en-US" dirty="0"/>
          </a:p>
        </p:txBody>
      </p:sp>
      <p:sp>
        <p:nvSpPr>
          <p:cNvPr id="4" name="Date Placeholder 3"/>
          <p:cNvSpPr>
            <a:spLocks noGrp="1"/>
          </p:cNvSpPr>
          <p:nvPr>
            <p:ph type="dt" sz="half" idx="10"/>
          </p:nvPr>
        </p:nvSpPr>
        <p:spPr/>
        <p:txBody>
          <a:bodyPr/>
          <a:lstStyle/>
          <a:p>
            <a:fld id="{713B4D35-40B5-4ACD-86EF-F562D6117CB2}"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8464-9A39-4D17-9EBA-8AC931709B93}" type="slidenum">
              <a:rPr lang="en-US" smtClean="0"/>
              <a:t>‹#›</a:t>
            </a:fld>
            <a:endParaRPr lang="en-US"/>
          </a:p>
        </p:txBody>
      </p:sp>
    </p:spTree>
    <p:extLst>
      <p:ext uri="{BB962C8B-B14F-4D97-AF65-F5344CB8AC3E}">
        <p14:creationId xmlns:p14="http://schemas.microsoft.com/office/powerpoint/2010/main" val="32793666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52400" y="914400"/>
            <a:ext cx="5867400" cy="5257800"/>
          </a:xfrm>
        </p:spPr>
        <p:txBody>
          <a:bodyPr/>
          <a:lstStyle>
            <a:lvl1pPr>
              <a:defRPr baseline="0"/>
            </a:lvl1pPr>
            <a:lvl2pPr>
              <a:defRPr baseline="0"/>
            </a:lvl2pPr>
            <a:lvl3pPr>
              <a:defRPr/>
            </a:lvl3pPr>
            <a:lvl4pPr>
              <a:defRPr sz="1600"/>
            </a:lvl4pPr>
            <a:lvl5pPr>
              <a:defRPr sz="1200" baseline="0"/>
            </a:lvl5pPr>
          </a:lstStyle>
          <a:p>
            <a:pPr lvl="0"/>
            <a:r>
              <a:rPr lang="en-US" dirty="0" smtClean="0"/>
              <a:t>First level (Calibri Light 28)</a:t>
            </a:r>
          </a:p>
          <a:p>
            <a:pPr lvl="1"/>
            <a:r>
              <a:rPr lang="en-US" dirty="0" smtClean="0"/>
              <a:t>Second level (Calibri Light 24)</a:t>
            </a:r>
          </a:p>
          <a:p>
            <a:pPr lvl="2"/>
            <a:r>
              <a:rPr lang="en-US" dirty="0" smtClean="0"/>
              <a:t>Third level (Calibri Light 20)</a:t>
            </a:r>
          </a:p>
          <a:p>
            <a:pPr lvl="3"/>
            <a:r>
              <a:rPr lang="en-US" dirty="0" smtClean="0"/>
              <a:t>Fourth level (Calibri Light 16)</a:t>
            </a:r>
          </a:p>
          <a:p>
            <a:pPr lvl="4"/>
            <a:r>
              <a:rPr lang="en-US" dirty="0" smtClean="0"/>
              <a:t>Fifth Level (Calibri Light 12)</a:t>
            </a:r>
            <a:endParaRPr lang="en-US" dirty="0"/>
          </a:p>
        </p:txBody>
      </p:sp>
      <p:sp>
        <p:nvSpPr>
          <p:cNvPr id="4" name="Content Placeholder 3"/>
          <p:cNvSpPr>
            <a:spLocks noGrp="1"/>
          </p:cNvSpPr>
          <p:nvPr>
            <p:ph sz="half" idx="2" hasCustomPrompt="1"/>
          </p:nvPr>
        </p:nvSpPr>
        <p:spPr>
          <a:xfrm>
            <a:off x="6248400" y="914400"/>
            <a:ext cx="5791200" cy="5257800"/>
          </a:xfrm>
        </p:spPr>
        <p:txBody>
          <a:bodyPr/>
          <a:lstStyle>
            <a:lvl1pPr>
              <a:defRPr baseline="0"/>
            </a:lvl1pPr>
            <a:lvl2pPr>
              <a:defRPr/>
            </a:lvl2pPr>
            <a:lvl3pPr>
              <a:defRPr baseline="0"/>
            </a:lvl3pPr>
            <a:lvl4pPr>
              <a:defRPr sz="1600" baseline="0"/>
            </a:lvl4pPr>
            <a:lvl5pPr>
              <a:defRPr sz="1200" baseline="0"/>
            </a:lvl5pPr>
          </a:lstStyle>
          <a:p>
            <a:pPr lvl="0"/>
            <a:r>
              <a:rPr lang="en-US" dirty="0" smtClean="0"/>
              <a:t>First level (Calibri Light 28)</a:t>
            </a:r>
          </a:p>
          <a:p>
            <a:pPr lvl="1"/>
            <a:r>
              <a:rPr lang="en-US" dirty="0" smtClean="0"/>
              <a:t>Second level (Calibri Light 24)</a:t>
            </a:r>
          </a:p>
          <a:p>
            <a:pPr lvl="2"/>
            <a:r>
              <a:rPr lang="en-US" dirty="0" smtClean="0"/>
              <a:t>Third level (Calibri Light 20)</a:t>
            </a:r>
          </a:p>
          <a:p>
            <a:pPr lvl="3"/>
            <a:r>
              <a:rPr lang="en-US" dirty="0" smtClean="0"/>
              <a:t>Fourth level (Calibri Light 16)</a:t>
            </a:r>
          </a:p>
          <a:p>
            <a:pPr lvl="4"/>
            <a:r>
              <a:rPr lang="en-US" dirty="0" smtClean="0"/>
              <a:t>Fifth level (Calibri Light 12)</a:t>
            </a:r>
            <a:endParaRPr lang="en-US" dirty="0"/>
          </a:p>
        </p:txBody>
      </p:sp>
      <p:sp>
        <p:nvSpPr>
          <p:cNvPr id="5" name="Date Placeholder 4"/>
          <p:cNvSpPr>
            <a:spLocks noGrp="1"/>
          </p:cNvSpPr>
          <p:nvPr>
            <p:ph type="dt" sz="half" idx="10"/>
          </p:nvPr>
        </p:nvSpPr>
        <p:spPr/>
        <p:txBody>
          <a:bodyPr/>
          <a:lstStyle/>
          <a:p>
            <a:fld id="{713B4D35-40B5-4ACD-86EF-F562D6117CB2}"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8464-9A39-4D17-9EBA-8AC931709B93}" type="slidenum">
              <a:rPr lang="en-US" smtClean="0"/>
              <a:t>‹#›</a:t>
            </a:fld>
            <a:endParaRPr lang="en-US"/>
          </a:p>
        </p:txBody>
      </p:sp>
      <p:sp>
        <p:nvSpPr>
          <p:cNvPr id="8" name="Title 1"/>
          <p:cNvSpPr>
            <a:spLocks noGrp="1"/>
          </p:cNvSpPr>
          <p:nvPr>
            <p:ph type="title" hasCustomPrompt="1"/>
          </p:nvPr>
        </p:nvSpPr>
        <p:spPr>
          <a:xfrm>
            <a:off x="152400" y="1"/>
            <a:ext cx="11887200" cy="838200"/>
          </a:xfrm>
          <a:prstGeom prst="rect">
            <a:avLst/>
          </a:prstGeom>
        </p:spPr>
        <p:txBody>
          <a:bodyPr anchor="b"/>
          <a:lstStyle>
            <a:lvl1pPr>
              <a:defRPr baseline="0"/>
            </a:lvl1pPr>
          </a:lstStyle>
          <a:p>
            <a:r>
              <a:rPr lang="en-US" dirty="0" smtClean="0"/>
              <a:t>Slide title (Calibri Light 44)</a:t>
            </a:r>
            <a:endParaRPr lang="en-US" dirty="0"/>
          </a:p>
        </p:txBody>
      </p:sp>
    </p:spTree>
    <p:extLst>
      <p:ext uri="{BB962C8B-B14F-4D97-AF65-F5344CB8AC3E}">
        <p14:creationId xmlns:p14="http://schemas.microsoft.com/office/powerpoint/2010/main" val="253798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3B4D35-40B5-4ACD-86EF-F562D6117CB2}"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B8464-9A39-4D17-9EBA-8AC931709B93}" type="slidenum">
              <a:rPr lang="en-US" smtClean="0"/>
              <a:t>‹#›</a:t>
            </a:fld>
            <a:endParaRPr lang="en-US"/>
          </a:p>
        </p:txBody>
      </p:sp>
      <p:sp>
        <p:nvSpPr>
          <p:cNvPr id="6" name="Title 1"/>
          <p:cNvSpPr>
            <a:spLocks noGrp="1"/>
          </p:cNvSpPr>
          <p:nvPr>
            <p:ph type="title" hasCustomPrompt="1"/>
          </p:nvPr>
        </p:nvSpPr>
        <p:spPr>
          <a:xfrm>
            <a:off x="152400" y="1"/>
            <a:ext cx="11887200" cy="838200"/>
          </a:xfrm>
          <a:prstGeom prst="rect">
            <a:avLst/>
          </a:prstGeom>
        </p:spPr>
        <p:txBody>
          <a:bodyPr anchor="b"/>
          <a:lstStyle>
            <a:lvl1pPr>
              <a:defRPr/>
            </a:lvl1pPr>
          </a:lstStyle>
          <a:p>
            <a:r>
              <a:rPr lang="en-US" dirty="0" smtClean="0"/>
              <a:t>Slide title (Calibri Light 44)</a:t>
            </a:r>
            <a:endParaRPr lang="en-US" dirty="0"/>
          </a:p>
        </p:txBody>
      </p:sp>
    </p:spTree>
    <p:extLst>
      <p:ext uri="{BB962C8B-B14F-4D97-AF65-F5344CB8AC3E}">
        <p14:creationId xmlns:p14="http://schemas.microsoft.com/office/powerpoint/2010/main" val="71459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3B4D35-40B5-4ACD-86EF-F562D6117CB2}"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B8464-9A39-4D17-9EBA-8AC931709B93}" type="slidenum">
              <a:rPr lang="en-US" smtClean="0"/>
              <a:t>‹#›</a:t>
            </a:fld>
            <a:endParaRPr lang="en-US"/>
          </a:p>
        </p:txBody>
      </p:sp>
      <p:sp>
        <p:nvSpPr>
          <p:cNvPr id="6" name="Title 1"/>
          <p:cNvSpPr>
            <a:spLocks noGrp="1"/>
          </p:cNvSpPr>
          <p:nvPr>
            <p:ph type="title"/>
          </p:nvPr>
        </p:nvSpPr>
        <p:spPr>
          <a:xfrm>
            <a:off x="963084" y="4406901"/>
            <a:ext cx="10363200" cy="1362075"/>
          </a:xfrm>
          <a:prstGeom prst="rect">
            <a:avLst/>
          </a:prstGeom>
        </p:spPr>
        <p:txBody>
          <a:bodyPr/>
          <a:lstStyle/>
          <a:p>
            <a:r>
              <a:rPr lang="en-US" smtClean="0"/>
              <a:t>Click to edit Master title style</a:t>
            </a:r>
            <a:endParaRPr lang="en-US"/>
          </a:p>
        </p:txBody>
      </p:sp>
      <p:sp>
        <p:nvSpPr>
          <p:cNvPr id="7" name="Text Placeholder 2"/>
          <p:cNvSpPr>
            <a:spLocks noGrp="1"/>
          </p:cNvSpPr>
          <p:nvPr>
            <p:ph type="body" idx="1"/>
          </p:nvPr>
        </p:nvSpPr>
        <p:spPr>
          <a:xfrm>
            <a:off x="963084" y="2906713"/>
            <a:ext cx="10363200" cy="1500187"/>
          </a:xfrm>
        </p:spPr>
        <p:txBody>
          <a:bodyPr/>
          <a:lstStyle/>
          <a:p>
            <a:pPr lvl="0"/>
            <a:r>
              <a:rPr lang="en-US" smtClean="0"/>
              <a:t>Click to edit Master text styles</a:t>
            </a:r>
          </a:p>
        </p:txBody>
      </p:sp>
    </p:spTree>
    <p:extLst>
      <p:ext uri="{BB962C8B-B14F-4D97-AF65-F5344CB8AC3E}">
        <p14:creationId xmlns:p14="http://schemas.microsoft.com/office/powerpoint/2010/main" val="299128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43000"/>
            <a:ext cx="9906000" cy="2387600"/>
          </a:xfrm>
          <a:prstGeom prst="rect">
            <a:avLst/>
          </a:prstGeom>
        </p:spPr>
        <p:txBody>
          <a:bodyPr anchor="b"/>
          <a:lstStyle>
            <a:lvl1pPr algn="ctr">
              <a:defRPr sz="4400" b="1" baseline="0"/>
            </a:lvl1pPr>
          </a:lstStyle>
          <a:p>
            <a:r>
              <a:rPr lang="en-US" dirty="0" smtClean="0"/>
              <a:t>Presentation title (Calibri Light 44 Bold)</a:t>
            </a:r>
            <a:endParaRPr lang="en-US" dirty="0"/>
          </a:p>
        </p:txBody>
      </p:sp>
      <p:sp>
        <p:nvSpPr>
          <p:cNvPr id="3" name="Subtitle 2"/>
          <p:cNvSpPr>
            <a:spLocks noGrp="1"/>
          </p:cNvSpPr>
          <p:nvPr>
            <p:ph type="subTitle" idx="1" hasCustomPrompt="1"/>
          </p:nvPr>
        </p:nvSpPr>
        <p:spPr>
          <a:xfrm>
            <a:off x="1143000" y="3581400"/>
            <a:ext cx="9906000" cy="2133600"/>
          </a:xfrm>
          <a:prstGeom prst="rect">
            <a:avLst/>
          </a:prstGeom>
        </p:spPr>
        <p:txBody>
          <a:bodyPr/>
          <a:lstStyle>
            <a:lvl1pPr marL="0" indent="0" algn="ctr">
              <a:spcBef>
                <a:spcPts val="600"/>
              </a:spcBef>
              <a:buNone/>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name (Calibri Light 32)</a:t>
            </a:r>
          </a:p>
          <a:p>
            <a:r>
              <a:rPr lang="en-US" dirty="0" smtClean="0"/>
              <a:t>Presenter title, INDOT (Calibri Light 32)</a:t>
            </a:r>
          </a:p>
          <a:p>
            <a:r>
              <a:rPr lang="en-US" dirty="0" smtClean="0"/>
              <a:t>Presentation date (Calibri Light 28)</a:t>
            </a:r>
            <a:endParaRPr lang="en-US" dirty="0"/>
          </a:p>
        </p:txBody>
      </p:sp>
      <p:sp>
        <p:nvSpPr>
          <p:cNvPr id="4" name="Date Placeholder 3"/>
          <p:cNvSpPr>
            <a:spLocks noGrp="1"/>
          </p:cNvSpPr>
          <p:nvPr>
            <p:ph type="dt" sz="half" idx="10"/>
          </p:nvPr>
        </p:nvSpPr>
        <p:spPr/>
        <p:txBody>
          <a:bodyPr/>
          <a:lstStyle/>
          <a:p>
            <a:fld id="{713B4D35-40B5-4ACD-86EF-F562D6117CB2}"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8464-9A39-4D17-9EBA-8AC931709B93}" type="slidenum">
              <a:rPr lang="en-US" smtClean="0"/>
              <a:t>‹#›</a:t>
            </a:fld>
            <a:endParaRPr lang="en-US"/>
          </a:p>
        </p:txBody>
      </p:sp>
    </p:spTree>
    <p:extLst>
      <p:ext uri="{BB962C8B-B14F-4D97-AF65-F5344CB8AC3E}">
        <p14:creationId xmlns:p14="http://schemas.microsoft.com/office/powerpoint/2010/main" val="36260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3B4D35-40B5-4ACD-86EF-F562D6117CB2}"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8464-9A39-4D17-9EBA-8AC931709B93}" type="slidenum">
              <a:rPr lang="en-US" smtClean="0"/>
              <a:t>‹#›</a:t>
            </a:fld>
            <a:endParaRPr lang="en-US"/>
          </a:p>
        </p:txBody>
      </p:sp>
    </p:spTree>
    <p:extLst>
      <p:ext uri="{BB962C8B-B14F-4D97-AF65-F5344CB8AC3E}">
        <p14:creationId xmlns:p14="http://schemas.microsoft.com/office/powerpoint/2010/main" val="36773354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6"/>
          <a:stretch>
            <a:fillRect/>
          </a:stretch>
        </p:blipFill>
        <p:spPr>
          <a:xfrm>
            <a:off x="-113314" y="-1945090"/>
            <a:ext cx="12418628" cy="10748180"/>
          </a:xfrm>
          <a:prstGeom prst="rect">
            <a:avLst/>
          </a:prstGeom>
        </p:spPr>
      </p:pic>
      <p:sp>
        <p:nvSpPr>
          <p:cNvPr id="3" name="Text Placeholder 2"/>
          <p:cNvSpPr>
            <a:spLocks noGrp="1"/>
          </p:cNvSpPr>
          <p:nvPr>
            <p:ph type="body" idx="1"/>
          </p:nvPr>
        </p:nvSpPr>
        <p:spPr>
          <a:xfrm>
            <a:off x="152400" y="1066800"/>
            <a:ext cx="11887200" cy="4953000"/>
          </a:xfrm>
          <a:prstGeom prst="rect">
            <a:avLst/>
          </a:prstGeom>
        </p:spPr>
        <p:txBody>
          <a:bodyPr vert="horz" lIns="91440" tIns="45720" rIns="91440" bIns="45720" rtlCol="0">
            <a:normAutofit/>
          </a:bodyPr>
          <a:lstStyle/>
          <a:p>
            <a:pPr lvl="0"/>
            <a:r>
              <a:rPr lang="en-US" dirty="0" smtClean="0"/>
              <a:t>First level (Calibri Light 28)</a:t>
            </a:r>
          </a:p>
          <a:p>
            <a:pPr lvl="1"/>
            <a:r>
              <a:rPr lang="en-US" dirty="0" smtClean="0"/>
              <a:t>Second level (Calibri Light 24)</a:t>
            </a:r>
          </a:p>
          <a:p>
            <a:pPr lvl="2"/>
            <a:r>
              <a:rPr lang="en-US" dirty="0" smtClean="0"/>
              <a:t>Third level (Calibri Light 20)</a:t>
            </a:r>
          </a:p>
          <a:p>
            <a:pPr lvl="3"/>
            <a:r>
              <a:rPr lang="en-US" dirty="0" smtClean="0"/>
              <a:t>Fourth level (Calibri Light 16)</a:t>
            </a:r>
          </a:p>
          <a:p>
            <a:pPr lvl="4"/>
            <a:r>
              <a:rPr lang="en-US" dirty="0" smtClean="0"/>
              <a:t>Fifth level (Calibri Light 12)</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B4D35-40B5-4ACD-86EF-F562D6117CB2}"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B8464-9A39-4D17-9EBA-8AC931709B93}" type="slidenum">
              <a:rPr lang="en-US" smtClean="0"/>
              <a:t>‹#›</a:t>
            </a:fld>
            <a:endParaRPr lang="en-US"/>
          </a:p>
        </p:txBody>
      </p:sp>
      <p:cxnSp>
        <p:nvCxnSpPr>
          <p:cNvPr id="11" name="Straight Connector 10"/>
          <p:cNvCxnSpPr/>
          <p:nvPr/>
        </p:nvCxnSpPr>
        <p:spPr>
          <a:xfrm>
            <a:off x="0" y="838200"/>
            <a:ext cx="10668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228600" y="1"/>
            <a:ext cx="10515600" cy="838200"/>
          </a:xfrm>
          <a:prstGeom prst="rect">
            <a:avLst/>
          </a:prstGeom>
        </p:spPr>
        <p:txBody>
          <a:bodyPr anchor="b"/>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pPr fontAlgn="auto">
              <a:spcAft>
                <a:spcPts val="0"/>
              </a:spcAft>
            </a:pPr>
            <a:endParaRPr lang="en-US" dirty="0"/>
          </a:p>
        </p:txBody>
      </p:sp>
      <p:cxnSp>
        <p:nvCxnSpPr>
          <p:cNvPr id="13" name="Straight Connector 12"/>
          <p:cNvCxnSpPr/>
          <p:nvPr userDrawn="1"/>
        </p:nvCxnSpPr>
        <p:spPr>
          <a:xfrm>
            <a:off x="0" y="838200"/>
            <a:ext cx="10668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228600" y="1"/>
            <a:ext cx="10515600" cy="838200"/>
          </a:xfrm>
          <a:prstGeom prst="rect">
            <a:avLst/>
          </a:prstGeom>
        </p:spPr>
        <p:txBody>
          <a:bodyPr anchor="b"/>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pPr fontAlgn="auto">
              <a:spcAft>
                <a:spcPts val="0"/>
              </a:spcAft>
            </a:pPr>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668000" y="5846711"/>
            <a:ext cx="1219200" cy="385010"/>
          </a:xfrm>
          <a:prstGeom prst="rect">
            <a:avLst/>
          </a:prstGeom>
        </p:spPr>
      </p:pic>
    </p:spTree>
    <p:extLst>
      <p:ext uri="{BB962C8B-B14F-4D97-AF65-F5344CB8AC3E}">
        <p14:creationId xmlns:p14="http://schemas.microsoft.com/office/powerpoint/2010/main" val="262275238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9"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2060"/>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2060"/>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2060"/>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3314" y="-1945090"/>
            <a:ext cx="12418628" cy="10748180"/>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B4D35-40B5-4ACD-86EF-F562D6117CB2}"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B8464-9A39-4D17-9EBA-8AC931709B93}" type="slidenum">
              <a:rPr lang="en-US" smtClean="0"/>
              <a:t>‹#›</a:t>
            </a:fld>
            <a:endParaRPr lang="en-US"/>
          </a:p>
        </p:txBody>
      </p:sp>
      <p:sp>
        <p:nvSpPr>
          <p:cNvPr id="7" name="Rounded Rectangle 6"/>
          <p:cNvSpPr/>
          <p:nvPr userDrawn="1"/>
        </p:nvSpPr>
        <p:spPr>
          <a:xfrm>
            <a:off x="1181100" y="1123950"/>
            <a:ext cx="9829800" cy="4610100"/>
          </a:xfrm>
          <a:prstGeom prst="roundRect">
            <a:avLst/>
          </a:prstGeom>
          <a:no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668000" y="5846711"/>
            <a:ext cx="1219200" cy="385010"/>
          </a:xfrm>
          <a:prstGeom prst="rect">
            <a:avLst/>
          </a:prstGeom>
        </p:spPr>
      </p:pic>
    </p:spTree>
    <p:extLst>
      <p:ext uri="{BB962C8B-B14F-4D97-AF65-F5344CB8AC3E}">
        <p14:creationId xmlns:p14="http://schemas.microsoft.com/office/powerpoint/2010/main" val="2237526151"/>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3314" y="-1945090"/>
            <a:ext cx="12418628" cy="10748180"/>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B4D35-40B5-4ACD-86EF-F562D6117CB2}"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B8464-9A39-4D17-9EBA-8AC931709B93}" type="slidenum">
              <a:rPr lang="en-US" smtClean="0"/>
              <a:t>‹#›</a:t>
            </a:fld>
            <a:endParaRPr lang="en-US"/>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668000" y="5846711"/>
            <a:ext cx="1219200" cy="385010"/>
          </a:xfrm>
          <a:prstGeom prst="rect">
            <a:avLst/>
          </a:prstGeom>
        </p:spPr>
      </p:pic>
    </p:spTree>
    <p:extLst>
      <p:ext uri="{BB962C8B-B14F-4D97-AF65-F5344CB8AC3E}">
        <p14:creationId xmlns:p14="http://schemas.microsoft.com/office/powerpoint/2010/main" val="2269672280"/>
      </p:ext>
    </p:extLst>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merick@indot.in.gov"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Hydraulics@indot.IN.gov"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indotuniversityonli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INDOT Hydraulics Training Courses</a:t>
            </a:r>
            <a:endParaRPr lang="en-US" dirty="0"/>
          </a:p>
        </p:txBody>
      </p:sp>
      <p:sp>
        <p:nvSpPr>
          <p:cNvPr id="3" name="Subtitle 2"/>
          <p:cNvSpPr>
            <a:spLocks noGrp="1"/>
          </p:cNvSpPr>
          <p:nvPr>
            <p:ph type="subTitle" idx="1"/>
          </p:nvPr>
        </p:nvSpPr>
        <p:spPr/>
        <p:txBody>
          <a:bodyPr/>
          <a:lstStyle/>
          <a:p>
            <a:r>
              <a:rPr lang="en-US" dirty="0" smtClean="0"/>
              <a:t>Jim Emerick, PE</a:t>
            </a:r>
          </a:p>
          <a:p>
            <a:r>
              <a:rPr lang="en-US" dirty="0"/>
              <a:t>INDOT Hydraulics </a:t>
            </a:r>
            <a:r>
              <a:rPr lang="en-US" dirty="0" smtClean="0"/>
              <a:t>Engineer</a:t>
            </a:r>
            <a:endParaRPr lang="en-US" dirty="0"/>
          </a:p>
          <a:p>
            <a:r>
              <a:rPr lang="en-US" dirty="0" smtClean="0">
                <a:hlinkClick r:id="rId3"/>
              </a:rPr>
              <a:t>jemerick@indot.in.gov</a:t>
            </a:r>
            <a:endParaRPr lang="en-US" dirty="0"/>
          </a:p>
          <a:p>
            <a:r>
              <a:rPr lang="en-US" dirty="0"/>
              <a:t>(317) </a:t>
            </a:r>
            <a:r>
              <a:rPr lang="en-US" dirty="0" smtClean="0"/>
              <a:t>232-2770</a:t>
            </a:r>
            <a:endParaRPr lang="en-US" dirty="0"/>
          </a:p>
        </p:txBody>
      </p:sp>
    </p:spTree>
    <p:extLst>
      <p:ext uri="{BB962C8B-B14F-4D97-AF65-F5344CB8AC3E}">
        <p14:creationId xmlns:p14="http://schemas.microsoft.com/office/powerpoint/2010/main" val="331447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INDOT Hydraulics Training Courses</a:t>
            </a:r>
            <a:endParaRPr lang="en-US" dirty="0"/>
          </a:p>
        </p:txBody>
      </p:sp>
      <p:sp>
        <p:nvSpPr>
          <p:cNvPr id="8" name="Content Placeholder 7"/>
          <p:cNvSpPr>
            <a:spLocks noGrp="1"/>
          </p:cNvSpPr>
          <p:nvPr>
            <p:ph idx="1"/>
          </p:nvPr>
        </p:nvSpPr>
        <p:spPr/>
        <p:txBody>
          <a:bodyPr>
            <a:normAutofit/>
          </a:bodyPr>
          <a:lstStyle/>
          <a:p>
            <a:pPr marL="0" indent="0">
              <a:buNone/>
            </a:pPr>
            <a:r>
              <a:rPr lang="en-US" dirty="0" smtClean="0"/>
              <a:t>Why are INDOT Hydraulic Training Courses being offered?</a:t>
            </a:r>
          </a:p>
          <a:p>
            <a:pPr lvl="1"/>
            <a:endParaRPr lang="en-US" dirty="0" smtClean="0"/>
          </a:p>
          <a:p>
            <a:pPr lvl="1"/>
            <a:r>
              <a:rPr lang="en-US" dirty="0" smtClean="0"/>
              <a:t>Educate new employees and consultants on INDOT Hydraulics design</a:t>
            </a:r>
          </a:p>
          <a:p>
            <a:pPr marL="457200" lvl="1" indent="0">
              <a:buNone/>
            </a:pPr>
            <a:endParaRPr lang="en-US" dirty="0" smtClean="0"/>
          </a:p>
          <a:p>
            <a:pPr lvl="1"/>
            <a:r>
              <a:rPr lang="en-US" dirty="0" smtClean="0"/>
              <a:t>Improve quality of submittals</a:t>
            </a:r>
          </a:p>
          <a:p>
            <a:pPr marL="457200" lvl="1" indent="0">
              <a:buNone/>
            </a:pPr>
            <a:endParaRPr lang="en-US" dirty="0" smtClean="0"/>
          </a:p>
          <a:p>
            <a:pPr lvl="1"/>
            <a:r>
              <a:rPr lang="en-US" dirty="0" smtClean="0"/>
              <a:t>Reduce the number of resubmittals</a:t>
            </a:r>
          </a:p>
          <a:p>
            <a:pPr marL="457200" lvl="1" indent="0">
              <a:buNone/>
            </a:pPr>
            <a:endParaRPr lang="en-US" dirty="0" smtClean="0"/>
          </a:p>
          <a:p>
            <a:pPr lvl="1"/>
            <a:r>
              <a:rPr lang="en-US" dirty="0"/>
              <a:t>Reduce review </a:t>
            </a:r>
            <a:r>
              <a:rPr lang="en-US" dirty="0" smtClean="0"/>
              <a:t>time</a:t>
            </a:r>
          </a:p>
          <a:p>
            <a:pPr marL="457200" lvl="1" indent="0">
              <a:buNone/>
            </a:pPr>
            <a:r>
              <a:rPr lang="en-US" dirty="0" smtClean="0"/>
              <a:t> </a:t>
            </a:r>
            <a:endParaRPr lang="en-US" dirty="0"/>
          </a:p>
          <a:p>
            <a:pPr lvl="1"/>
            <a:endParaRPr lang="en-US" dirty="0"/>
          </a:p>
        </p:txBody>
      </p:sp>
    </p:spTree>
    <p:extLst>
      <p:ext uri="{BB962C8B-B14F-4D97-AF65-F5344CB8AC3E}">
        <p14:creationId xmlns:p14="http://schemas.microsoft.com/office/powerpoint/2010/main" val="53478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INDOT Hydraulics Training</a:t>
            </a:r>
            <a:endParaRPr lang="en-US" dirty="0"/>
          </a:p>
        </p:txBody>
      </p:sp>
      <p:sp>
        <p:nvSpPr>
          <p:cNvPr id="8" name="Content Placeholder 7"/>
          <p:cNvSpPr>
            <a:spLocks noGrp="1"/>
          </p:cNvSpPr>
          <p:nvPr>
            <p:ph idx="1"/>
          </p:nvPr>
        </p:nvSpPr>
        <p:spPr/>
        <p:txBody>
          <a:bodyPr>
            <a:normAutofit/>
          </a:bodyPr>
          <a:lstStyle/>
          <a:p>
            <a:pPr marL="0" indent="0">
              <a:buNone/>
            </a:pPr>
            <a:r>
              <a:rPr lang="en-US" dirty="0"/>
              <a:t>What courses are provided</a:t>
            </a:r>
            <a:r>
              <a:rPr lang="en-US" dirty="0" smtClean="0"/>
              <a:t>?</a:t>
            </a:r>
          </a:p>
          <a:p>
            <a:pPr marL="0" indent="0">
              <a:buNone/>
            </a:pPr>
            <a:endParaRPr lang="en-US" dirty="0" smtClean="0"/>
          </a:p>
          <a:p>
            <a:pPr lvl="1"/>
            <a:r>
              <a:rPr lang="en-US" b="1" dirty="0" smtClean="0"/>
              <a:t>Driveway </a:t>
            </a:r>
            <a:r>
              <a:rPr lang="en-US" b="1" dirty="0"/>
              <a:t>Permit </a:t>
            </a:r>
            <a:r>
              <a:rPr lang="en-US" b="1" dirty="0" smtClean="0"/>
              <a:t>Training Course </a:t>
            </a:r>
            <a:r>
              <a:rPr lang="en-US" dirty="0" smtClean="0"/>
              <a:t>– non-INDOT projects that drain to INDOT right-of-way</a:t>
            </a:r>
          </a:p>
          <a:p>
            <a:pPr marL="457200" lvl="1" indent="0">
              <a:buNone/>
            </a:pPr>
            <a:endParaRPr lang="en-US" dirty="0" smtClean="0"/>
          </a:p>
          <a:p>
            <a:pPr lvl="1"/>
            <a:r>
              <a:rPr lang="en-US" dirty="0" smtClean="0"/>
              <a:t>Courses for consultants working on INDOT Projects</a:t>
            </a:r>
          </a:p>
          <a:p>
            <a:pPr lvl="2"/>
            <a:r>
              <a:rPr lang="en-US" b="1" dirty="0" smtClean="0"/>
              <a:t>Small </a:t>
            </a:r>
            <a:r>
              <a:rPr lang="en-US" b="1" dirty="0"/>
              <a:t>Structure and Pipe Hydraulic </a:t>
            </a:r>
            <a:r>
              <a:rPr lang="en-US" b="1" dirty="0" smtClean="0"/>
              <a:t>Design </a:t>
            </a:r>
          </a:p>
          <a:p>
            <a:pPr marL="914400" lvl="2" indent="0">
              <a:buNone/>
            </a:pPr>
            <a:r>
              <a:rPr lang="en-US" dirty="0"/>
              <a:t>	</a:t>
            </a:r>
            <a:endParaRPr lang="en-US" dirty="0" smtClean="0"/>
          </a:p>
          <a:p>
            <a:pPr lvl="2"/>
            <a:r>
              <a:rPr lang="en-US" b="1" dirty="0" smtClean="0"/>
              <a:t>Storm Sewer and Detention</a:t>
            </a:r>
          </a:p>
          <a:p>
            <a:pPr lvl="2"/>
            <a:endParaRPr lang="en-US" dirty="0" smtClean="0"/>
          </a:p>
          <a:p>
            <a:pPr lvl="2"/>
            <a:r>
              <a:rPr lang="en-US" b="1" dirty="0" smtClean="0"/>
              <a:t>Bridge </a:t>
            </a:r>
            <a:r>
              <a:rPr lang="en-US" b="1" dirty="0"/>
              <a:t>Hydraulic Design</a:t>
            </a:r>
          </a:p>
          <a:p>
            <a:pPr marL="457200" lvl="1" indent="0">
              <a:buNone/>
            </a:pPr>
            <a:r>
              <a:rPr lang="en-US" dirty="0" smtClean="0"/>
              <a:t>	</a:t>
            </a:r>
            <a:endParaRPr lang="en-US" dirty="0"/>
          </a:p>
        </p:txBody>
      </p:sp>
    </p:spTree>
    <p:extLst>
      <p:ext uri="{BB962C8B-B14F-4D97-AF65-F5344CB8AC3E}">
        <p14:creationId xmlns:p14="http://schemas.microsoft.com/office/powerpoint/2010/main" val="5492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INDOT Hydraulics Training</a:t>
            </a:r>
            <a:endParaRPr lang="en-US" dirty="0"/>
          </a:p>
        </p:txBody>
      </p:sp>
      <p:sp>
        <p:nvSpPr>
          <p:cNvPr id="8" name="Content Placeholder 7"/>
          <p:cNvSpPr>
            <a:spLocks noGrp="1"/>
          </p:cNvSpPr>
          <p:nvPr>
            <p:ph idx="1"/>
          </p:nvPr>
        </p:nvSpPr>
        <p:spPr/>
        <p:txBody>
          <a:bodyPr>
            <a:normAutofit/>
          </a:bodyPr>
          <a:lstStyle/>
          <a:p>
            <a:pPr marL="0" indent="0">
              <a:buNone/>
            </a:pPr>
            <a:r>
              <a:rPr lang="en-US" dirty="0" smtClean="0"/>
              <a:t>Who </a:t>
            </a:r>
            <a:r>
              <a:rPr lang="en-US" dirty="0"/>
              <a:t>is required to take </a:t>
            </a:r>
            <a:r>
              <a:rPr lang="en-US" dirty="0" smtClean="0"/>
              <a:t>the Hydraulic Training Courses</a:t>
            </a:r>
          </a:p>
          <a:p>
            <a:pPr lvl="2"/>
            <a:r>
              <a:rPr lang="en-US" dirty="0" smtClean="0"/>
              <a:t>Work </a:t>
            </a:r>
            <a:r>
              <a:rPr lang="en-US" dirty="0"/>
              <a:t>type 17.1 Drainage Design for Driveway Permits</a:t>
            </a:r>
          </a:p>
          <a:p>
            <a:pPr lvl="3"/>
            <a:r>
              <a:rPr lang="en-US" b="1" dirty="0"/>
              <a:t>one qualified </a:t>
            </a:r>
            <a:r>
              <a:rPr lang="en-US" b="1" dirty="0" smtClean="0"/>
              <a:t>person</a:t>
            </a:r>
            <a:endParaRPr lang="en-US" dirty="0"/>
          </a:p>
          <a:p>
            <a:pPr marL="457200" lvl="1" indent="0">
              <a:buNone/>
            </a:pPr>
            <a:r>
              <a:rPr lang="en-US" dirty="0"/>
              <a:t>The courses are required as part of </a:t>
            </a:r>
            <a:r>
              <a:rPr lang="en-US" dirty="0" smtClean="0"/>
              <a:t>the INDOT </a:t>
            </a:r>
            <a:r>
              <a:rPr lang="en-US" dirty="0"/>
              <a:t>Prequalification Process</a:t>
            </a:r>
          </a:p>
          <a:p>
            <a:pPr lvl="2"/>
            <a:r>
              <a:rPr lang="en-US" dirty="0" smtClean="0"/>
              <a:t>Work type 17.2 Small Structure and Pipe Hydraulic Design	</a:t>
            </a:r>
          </a:p>
          <a:p>
            <a:pPr lvl="3"/>
            <a:r>
              <a:rPr lang="en-US" b="1" dirty="0" smtClean="0"/>
              <a:t>one </a:t>
            </a:r>
            <a:r>
              <a:rPr lang="en-US" b="1" dirty="0"/>
              <a:t>qualified person </a:t>
            </a:r>
            <a:endParaRPr lang="en-US" dirty="0" smtClean="0"/>
          </a:p>
          <a:p>
            <a:pPr lvl="2"/>
            <a:r>
              <a:rPr lang="en-US" dirty="0" smtClean="0"/>
              <a:t>Work type 17.3 Storm Sewer and Detention Design 	 </a:t>
            </a:r>
          </a:p>
          <a:p>
            <a:pPr lvl="3"/>
            <a:r>
              <a:rPr lang="en-US" b="1" dirty="0" smtClean="0"/>
              <a:t>one qualified person</a:t>
            </a:r>
            <a:endParaRPr lang="en-US" dirty="0"/>
          </a:p>
          <a:p>
            <a:pPr lvl="2"/>
            <a:r>
              <a:rPr lang="en-US" dirty="0" smtClean="0"/>
              <a:t>Work </a:t>
            </a:r>
            <a:r>
              <a:rPr lang="en-US" dirty="0"/>
              <a:t>type </a:t>
            </a:r>
            <a:r>
              <a:rPr lang="en-US" dirty="0" smtClean="0"/>
              <a:t>17.4 </a:t>
            </a:r>
            <a:r>
              <a:rPr lang="en-US" dirty="0"/>
              <a:t>Bridge Hydraulic </a:t>
            </a:r>
            <a:r>
              <a:rPr lang="en-US" dirty="0" smtClean="0"/>
              <a:t>Design </a:t>
            </a:r>
            <a:endParaRPr lang="en-US" dirty="0"/>
          </a:p>
          <a:p>
            <a:pPr lvl="3"/>
            <a:r>
              <a:rPr lang="en-US" b="1" dirty="0" smtClean="0"/>
              <a:t>two qualified persons</a:t>
            </a:r>
            <a:endParaRPr lang="en-US" dirty="0"/>
          </a:p>
          <a:p>
            <a:pPr lvl="1"/>
            <a:r>
              <a:rPr lang="en-US" dirty="0" smtClean="0"/>
              <a:t>The qualified person is defined in the INDOT prequalification manual as a person licensed as a professional engineer and having the appropriate experience as required for each work type.</a:t>
            </a:r>
          </a:p>
          <a:p>
            <a:pPr lvl="1"/>
            <a:r>
              <a:rPr lang="en-US" dirty="0" smtClean="0"/>
              <a:t>If you change employers you do not need to take courses again. Update you email address with our enrolment</a:t>
            </a:r>
            <a:endParaRPr lang="en-US" dirty="0"/>
          </a:p>
        </p:txBody>
      </p:sp>
    </p:spTree>
    <p:extLst>
      <p:ext uri="{BB962C8B-B14F-4D97-AF65-F5344CB8AC3E}">
        <p14:creationId xmlns:p14="http://schemas.microsoft.com/office/powerpoint/2010/main" val="212888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INDOT Hydraulics Training</a:t>
            </a:r>
            <a:endParaRPr lang="en-US" dirty="0"/>
          </a:p>
        </p:txBody>
      </p:sp>
      <p:sp>
        <p:nvSpPr>
          <p:cNvPr id="8" name="Content Placeholder 7"/>
          <p:cNvSpPr>
            <a:spLocks noGrp="1"/>
          </p:cNvSpPr>
          <p:nvPr>
            <p:ph idx="1"/>
          </p:nvPr>
        </p:nvSpPr>
        <p:spPr/>
        <p:txBody>
          <a:bodyPr>
            <a:normAutofit/>
          </a:bodyPr>
          <a:lstStyle/>
          <a:p>
            <a:pPr marL="0" indent="0">
              <a:buNone/>
            </a:pPr>
            <a:r>
              <a:rPr lang="en-US" dirty="0" smtClean="0"/>
              <a:t>Benefits of Training Courses</a:t>
            </a:r>
            <a:r>
              <a:rPr lang="en-US" dirty="0"/>
              <a:t> </a:t>
            </a:r>
            <a:r>
              <a:rPr lang="en-US" dirty="0" smtClean="0"/>
              <a:t>- Not just for prequalification</a:t>
            </a:r>
          </a:p>
          <a:p>
            <a:pPr lvl="1"/>
            <a:r>
              <a:rPr lang="en-US" dirty="0" smtClean="0"/>
              <a:t>Basic training for new personnel</a:t>
            </a:r>
          </a:p>
          <a:p>
            <a:pPr lvl="1"/>
            <a:r>
              <a:rPr lang="en-US" dirty="0" smtClean="0"/>
              <a:t>Refresher for someone who has not done hydraulics recently</a:t>
            </a:r>
          </a:p>
          <a:p>
            <a:pPr lvl="1"/>
            <a:r>
              <a:rPr lang="en-US" dirty="0" smtClean="0"/>
              <a:t>Free </a:t>
            </a:r>
            <a:r>
              <a:rPr lang="en-US" dirty="0" err="1" smtClean="0"/>
              <a:t>PDH</a:t>
            </a:r>
            <a:r>
              <a:rPr lang="en-US" dirty="0" smtClean="0"/>
              <a:t> credits available for Professional Engineers</a:t>
            </a:r>
          </a:p>
          <a:p>
            <a:pPr lvl="1"/>
            <a:r>
              <a:rPr lang="en-US" dirty="0"/>
              <a:t>No cost to take the course</a:t>
            </a:r>
          </a:p>
          <a:p>
            <a:pPr marL="914400" lvl="2" indent="0">
              <a:buNone/>
            </a:pPr>
            <a:endParaRPr lang="en-US" dirty="0"/>
          </a:p>
          <a:p>
            <a:pPr marL="914400" lvl="2" indent="0">
              <a:buNone/>
            </a:pPr>
            <a:r>
              <a:rPr lang="en-US" b="1" dirty="0" smtClean="0"/>
              <a:t>Drainage </a:t>
            </a:r>
            <a:r>
              <a:rPr lang="en-US" b="1" dirty="0"/>
              <a:t>Design for Driveway </a:t>
            </a:r>
            <a:r>
              <a:rPr lang="en-US" b="1" dirty="0" smtClean="0"/>
              <a:t>Permits </a:t>
            </a:r>
          </a:p>
          <a:p>
            <a:pPr marL="914400" lvl="2" indent="0">
              <a:buNone/>
            </a:pPr>
            <a:r>
              <a:rPr lang="en-US" dirty="0" smtClean="0"/>
              <a:t>	Time 1 </a:t>
            </a:r>
            <a:r>
              <a:rPr lang="en-US" dirty="0" err="1" smtClean="0"/>
              <a:t>hr</a:t>
            </a:r>
            <a:r>
              <a:rPr lang="en-US" dirty="0" smtClean="0"/>
              <a:t> – 1 </a:t>
            </a:r>
            <a:r>
              <a:rPr lang="en-US" dirty="0" err="1" smtClean="0"/>
              <a:t>PDH</a:t>
            </a:r>
            <a:r>
              <a:rPr lang="en-US" dirty="0" smtClean="0"/>
              <a:t> credits 329 people have completed</a:t>
            </a:r>
            <a:endParaRPr lang="en-US" dirty="0"/>
          </a:p>
          <a:p>
            <a:pPr marL="914400" lvl="2" indent="0">
              <a:buNone/>
            </a:pPr>
            <a:r>
              <a:rPr lang="en-US" b="1" dirty="0" smtClean="0"/>
              <a:t>Small </a:t>
            </a:r>
            <a:r>
              <a:rPr lang="en-US" b="1" dirty="0"/>
              <a:t>Structure and Pipe Hydraulic </a:t>
            </a:r>
            <a:r>
              <a:rPr lang="en-US" b="1" dirty="0" smtClean="0"/>
              <a:t>Design </a:t>
            </a:r>
          </a:p>
          <a:p>
            <a:pPr marL="914400" lvl="2" indent="0">
              <a:buNone/>
            </a:pPr>
            <a:r>
              <a:rPr lang="en-US" dirty="0" smtClean="0"/>
              <a:t>	</a:t>
            </a:r>
            <a:r>
              <a:rPr lang="en-US" dirty="0"/>
              <a:t> Time </a:t>
            </a:r>
            <a:r>
              <a:rPr lang="en-US" dirty="0" smtClean="0"/>
              <a:t>1 </a:t>
            </a:r>
            <a:r>
              <a:rPr lang="en-US" dirty="0" err="1" smtClean="0"/>
              <a:t>hr</a:t>
            </a:r>
            <a:r>
              <a:rPr lang="en-US" dirty="0" smtClean="0"/>
              <a:t> – 1 </a:t>
            </a:r>
            <a:r>
              <a:rPr lang="en-US" dirty="0" err="1" smtClean="0"/>
              <a:t>PDH</a:t>
            </a:r>
            <a:r>
              <a:rPr lang="en-US" dirty="0"/>
              <a:t> </a:t>
            </a:r>
            <a:r>
              <a:rPr lang="en-US" dirty="0" smtClean="0"/>
              <a:t>credits 271 people have completed</a:t>
            </a:r>
            <a:r>
              <a:rPr lang="en-US" dirty="0"/>
              <a:t>	</a:t>
            </a:r>
          </a:p>
          <a:p>
            <a:pPr marL="914400" lvl="2" indent="0">
              <a:buNone/>
            </a:pPr>
            <a:r>
              <a:rPr lang="en-US" b="1" dirty="0" smtClean="0"/>
              <a:t>Storm </a:t>
            </a:r>
            <a:r>
              <a:rPr lang="en-US" b="1" dirty="0"/>
              <a:t>Sewer and Detention </a:t>
            </a:r>
            <a:r>
              <a:rPr lang="en-US" b="1" dirty="0" smtClean="0"/>
              <a:t>Design</a:t>
            </a:r>
          </a:p>
          <a:p>
            <a:pPr marL="914400" lvl="2" indent="0">
              <a:buNone/>
            </a:pPr>
            <a:r>
              <a:rPr lang="en-US" dirty="0" smtClean="0"/>
              <a:t> </a:t>
            </a:r>
            <a:r>
              <a:rPr lang="en-US" dirty="0"/>
              <a:t>	 Time </a:t>
            </a:r>
            <a:r>
              <a:rPr lang="en-US" dirty="0" smtClean="0"/>
              <a:t>1 </a:t>
            </a:r>
            <a:r>
              <a:rPr lang="en-US" dirty="0" err="1" smtClean="0"/>
              <a:t>hr</a:t>
            </a:r>
            <a:r>
              <a:rPr lang="en-US" dirty="0" smtClean="0"/>
              <a:t> </a:t>
            </a:r>
            <a:r>
              <a:rPr lang="en-US" dirty="0"/>
              <a:t>– 1 </a:t>
            </a:r>
            <a:r>
              <a:rPr lang="en-US" dirty="0" err="1"/>
              <a:t>PDH</a:t>
            </a:r>
            <a:r>
              <a:rPr lang="en-US" dirty="0"/>
              <a:t> credits </a:t>
            </a:r>
            <a:r>
              <a:rPr lang="en-US" dirty="0" smtClean="0"/>
              <a:t>215 </a:t>
            </a:r>
            <a:r>
              <a:rPr lang="en-US" dirty="0"/>
              <a:t>people have completed</a:t>
            </a:r>
          </a:p>
          <a:p>
            <a:pPr marL="914400" lvl="2" indent="0">
              <a:buNone/>
            </a:pPr>
            <a:r>
              <a:rPr lang="en-US" b="1" dirty="0" smtClean="0"/>
              <a:t>Bridge </a:t>
            </a:r>
            <a:r>
              <a:rPr lang="en-US" b="1" dirty="0"/>
              <a:t>Hydraulic </a:t>
            </a:r>
            <a:r>
              <a:rPr lang="en-US" b="1" dirty="0" smtClean="0"/>
              <a:t>Design </a:t>
            </a:r>
          </a:p>
          <a:p>
            <a:pPr marL="914400" lvl="2" indent="0">
              <a:buNone/>
            </a:pPr>
            <a:r>
              <a:rPr lang="en-US" dirty="0" smtClean="0"/>
              <a:t>	Time 2-3 </a:t>
            </a:r>
            <a:r>
              <a:rPr lang="en-US" dirty="0" err="1" smtClean="0"/>
              <a:t>hr</a:t>
            </a:r>
            <a:r>
              <a:rPr lang="en-US" dirty="0" smtClean="0"/>
              <a:t> </a:t>
            </a:r>
            <a:r>
              <a:rPr lang="en-US" dirty="0"/>
              <a:t>– </a:t>
            </a:r>
            <a:r>
              <a:rPr lang="en-US" dirty="0" smtClean="0"/>
              <a:t>3 </a:t>
            </a:r>
            <a:r>
              <a:rPr lang="en-US" dirty="0" err="1"/>
              <a:t>PDH</a:t>
            </a:r>
            <a:r>
              <a:rPr lang="en-US" dirty="0"/>
              <a:t> credits </a:t>
            </a:r>
            <a:r>
              <a:rPr lang="en-US" dirty="0" smtClean="0"/>
              <a:t>202 people </a:t>
            </a:r>
            <a:r>
              <a:rPr lang="en-US" dirty="0"/>
              <a:t>have completed</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362417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INDOT Hydraulics Training</a:t>
            </a:r>
            <a:endParaRPr lang="en-US" dirty="0"/>
          </a:p>
        </p:txBody>
      </p:sp>
      <p:sp>
        <p:nvSpPr>
          <p:cNvPr id="8" name="Content Placeholder 7"/>
          <p:cNvSpPr>
            <a:spLocks noGrp="1"/>
          </p:cNvSpPr>
          <p:nvPr>
            <p:ph idx="1"/>
          </p:nvPr>
        </p:nvSpPr>
        <p:spPr/>
        <p:txBody>
          <a:bodyPr>
            <a:normAutofit/>
          </a:bodyPr>
          <a:lstStyle/>
          <a:p>
            <a:r>
              <a:rPr lang="en-US" dirty="0" smtClean="0"/>
              <a:t>How </a:t>
            </a:r>
            <a:r>
              <a:rPr lang="en-US" dirty="0"/>
              <a:t>to take the courses</a:t>
            </a:r>
            <a:r>
              <a:rPr lang="en-US" dirty="0" smtClean="0"/>
              <a:t>?</a:t>
            </a:r>
          </a:p>
          <a:p>
            <a:pPr lvl="1"/>
            <a:r>
              <a:rPr lang="en-US" dirty="0" smtClean="0"/>
              <a:t>Enrollment </a:t>
            </a:r>
            <a:r>
              <a:rPr lang="en-US" dirty="0" smtClean="0"/>
              <a:t>Process</a:t>
            </a:r>
          </a:p>
          <a:p>
            <a:pPr lvl="2"/>
            <a:r>
              <a:rPr lang="en-US" dirty="0" smtClean="0"/>
              <a:t>Email first </a:t>
            </a:r>
            <a:r>
              <a:rPr lang="en-US" dirty="0"/>
              <a:t>and last name as well as your </a:t>
            </a:r>
            <a:r>
              <a:rPr lang="en-US" dirty="0" smtClean="0"/>
              <a:t>company name</a:t>
            </a:r>
            <a:r>
              <a:rPr lang="en-US" dirty="0"/>
              <a:t> </a:t>
            </a:r>
            <a:r>
              <a:rPr lang="en-US" dirty="0" smtClean="0"/>
              <a:t>to </a:t>
            </a:r>
            <a:r>
              <a:rPr lang="en-US" dirty="0" smtClean="0">
                <a:hlinkClick r:id="rId3"/>
              </a:rPr>
              <a:t>Hydraulics@indot.IN.gov</a:t>
            </a:r>
            <a:r>
              <a:rPr lang="en-US" dirty="0"/>
              <a:t> Please allow 1-2 weeks for enrollment</a:t>
            </a:r>
            <a:r>
              <a:rPr lang="en-US" dirty="0" smtClean="0"/>
              <a:t>.</a:t>
            </a:r>
          </a:p>
          <a:p>
            <a:pPr lvl="2"/>
            <a:r>
              <a:rPr lang="en-US" dirty="0" smtClean="0"/>
              <a:t>Once enrolled you will receive an email with login instructions and username and password</a:t>
            </a:r>
          </a:p>
          <a:p>
            <a:pPr lvl="1"/>
            <a:r>
              <a:rPr lang="en-US" dirty="0" smtClean="0"/>
              <a:t>Where to take the Courses</a:t>
            </a:r>
          </a:p>
          <a:p>
            <a:pPr lvl="2"/>
            <a:endParaRPr lang="en-US" dirty="0"/>
          </a:p>
          <a:p>
            <a:pPr marL="914400" lvl="2" indent="0">
              <a:buNone/>
            </a:pPr>
            <a:endParaRPr lang="en-US" dirty="0"/>
          </a:p>
          <a:p>
            <a:pPr lvl="1"/>
            <a:endParaRPr lang="en-US" dirty="0" smtClean="0"/>
          </a:p>
          <a:p>
            <a:pPr marL="457200" lvl="1" indent="0">
              <a:buNone/>
            </a:pPr>
            <a:r>
              <a:rPr lang="en-US" dirty="0">
                <a:hlinkClick r:id="rId4"/>
              </a:rPr>
              <a:t>https://www.indotuniversityonline.com</a:t>
            </a:r>
            <a:r>
              <a:rPr lang="en-US" dirty="0" smtClean="0">
                <a:hlinkClick r:id="rId4"/>
              </a:rPr>
              <a:t>/</a:t>
            </a:r>
            <a:endParaRPr lang="en-US" dirty="0" smtClean="0"/>
          </a:p>
          <a:p>
            <a:pPr lvl="1"/>
            <a:r>
              <a:rPr lang="en-US" dirty="0" smtClean="0"/>
              <a:t>When are they available</a:t>
            </a:r>
          </a:p>
          <a:p>
            <a:pPr lvl="2"/>
            <a:r>
              <a:rPr lang="en-US" dirty="0" smtClean="0"/>
              <a:t>Anytime online and you can stop and start whenever you like</a:t>
            </a:r>
          </a:p>
          <a:p>
            <a:pPr marL="914400" lvl="2" indent="0">
              <a:buNone/>
            </a:pPr>
            <a:endParaRPr lang="en-US" dirty="0"/>
          </a:p>
        </p:txBody>
      </p:sp>
      <p:pic>
        <p:nvPicPr>
          <p:cNvPr id="2" name="Picture 1"/>
          <p:cNvPicPr>
            <a:picLocks noChangeAspect="1"/>
          </p:cNvPicPr>
          <p:nvPr/>
        </p:nvPicPr>
        <p:blipFill>
          <a:blip r:embed="rId5"/>
          <a:stretch>
            <a:fillRect/>
          </a:stretch>
        </p:blipFill>
        <p:spPr>
          <a:xfrm>
            <a:off x="1066800" y="3200400"/>
            <a:ext cx="1724266" cy="790685"/>
          </a:xfrm>
          <a:prstGeom prst="rect">
            <a:avLst/>
          </a:prstGeom>
        </p:spPr>
      </p:pic>
    </p:spTree>
    <p:extLst>
      <p:ext uri="{BB962C8B-B14F-4D97-AF65-F5344CB8AC3E}">
        <p14:creationId xmlns:p14="http://schemas.microsoft.com/office/powerpoint/2010/main" val="2756275811"/>
      </p:ext>
    </p:extLst>
  </p:cSld>
  <p:clrMapOvr>
    <a:masterClrMapping/>
  </p:clrMapOvr>
</p:sld>
</file>

<file path=ppt/theme/theme1.xml><?xml version="1.0" encoding="utf-8"?>
<a:theme xmlns:a="http://schemas.openxmlformats.org/drawingml/2006/main" name="INDO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Read-Only]" id="{2160AE8D-B4EA-496A-AEE9-505034208C98}" vid="{032184F2-314B-43D8-905C-308DB07289FF}"/>
    </a:ext>
  </a:extLst>
</a:theme>
</file>

<file path=ppt/theme/theme2.xml><?xml version="1.0" encoding="utf-8"?>
<a:theme xmlns:a="http://schemas.openxmlformats.org/drawingml/2006/main" name="1_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Read-Only]" id="{2160AE8D-B4EA-496A-AEE9-505034208C98}" vid="{9B6D400C-C8FD-41EB-9003-4BE301CA0210}"/>
    </a:ext>
  </a:extLst>
</a:theme>
</file>

<file path=ppt/theme/theme3.xml><?xml version="1.0" encoding="utf-8"?>
<a:theme xmlns:a="http://schemas.openxmlformats.org/drawingml/2006/main" name="2_Blank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Read-Only]" id="{2160AE8D-B4EA-496A-AEE9-505034208C98}" vid="{49CB638E-04B9-4834-BAB9-EC15DB16FAF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owerpoint_x003f_ xmlns="b5189b19-779c-405d-9bc4-52c5b2c66b36">true</powerpoint_x003f_>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F7822D27EF0E4383F443335F69DA57" ma:contentTypeVersion="8" ma:contentTypeDescription="Create a new document." ma:contentTypeScope="" ma:versionID="22db2e15fc5074cabee79ec83302de0e">
  <xsd:schema xmlns:xsd="http://www.w3.org/2001/XMLSchema" xmlns:xs="http://www.w3.org/2001/XMLSchema" xmlns:p="http://schemas.microsoft.com/office/2006/metadata/properties" xmlns:ns2="b5189b19-779c-405d-9bc4-52c5b2c66b36" targetNamespace="http://schemas.microsoft.com/office/2006/metadata/properties" ma:root="true" ma:fieldsID="89f7bf19cbed98b9dfba70bf3b7d61e0" ns2:_="">
    <xsd:import namespace="b5189b19-779c-405d-9bc4-52c5b2c66b3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powerpoint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189b19-779c-405d-9bc4-52c5b2c66b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powerpoint_x003f_" ma:index="15" nillable="true" ma:displayName="powerpoint?" ma:default="0" ma:internalName="powerpoint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F02EF8-857D-4AC9-A177-2AF336F7F1A1}">
  <ds:schemaRefs>
    <ds:schemaRef ds:uri="b5189b19-779c-405d-9bc4-52c5b2c66b36"/>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42C4AC6-5B11-47E5-B934-3C8617943E88}">
  <ds:schemaRefs>
    <ds:schemaRef ds:uri="http://schemas.microsoft.com/sharepoint/v3/contenttype/forms"/>
  </ds:schemaRefs>
</ds:datastoreItem>
</file>

<file path=customXml/itemProps3.xml><?xml version="1.0" encoding="utf-8"?>
<ds:datastoreItem xmlns:ds="http://schemas.openxmlformats.org/officeDocument/2006/customXml" ds:itemID="{587D05BC-A624-44C9-A2AC-B234E2C68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189b19-779c-405d-9bc4-52c5b2c66b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INDOT Training</Template>
  <TotalTime>0</TotalTime>
  <Words>712</Words>
  <Application>Microsoft Office PowerPoint</Application>
  <PresentationFormat>Widescreen</PresentationFormat>
  <Paragraphs>83</Paragraphs>
  <Slides>6</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Tahoma</vt:lpstr>
      <vt:lpstr>INDOT Theme</vt:lpstr>
      <vt:lpstr>1_Title Slide</vt:lpstr>
      <vt:lpstr>2_Blank Slide</vt:lpstr>
      <vt:lpstr>INDOT Hydraulics Training Courses</vt:lpstr>
      <vt:lpstr>INDOT Hydraulics Training Courses</vt:lpstr>
      <vt:lpstr>INDOT Hydraulics Training</vt:lpstr>
      <vt:lpstr>INDOT Hydraulics Training</vt:lpstr>
      <vt:lpstr>INDOT Hydraulics Training</vt:lpstr>
      <vt:lpstr>INDOT Hydraulics Training</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2019-12-02T13:38:55Z</dcterms:created>
  <dcterms:modified xsi:type="dcterms:W3CDTF">2020-01-22T15:26:19Z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0x01010049F7822D27EF0E4383F443335F69DA57</vt:lpwstr>
  </property>
</Properties>
</file>