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quel Walker" initials="RW" lastIdx="1" clrIdx="0">
    <p:extLst>
      <p:ext uri="{19B8F6BF-5375-455C-9EA6-DF929625EA0E}">
        <p15:presenceInfo xmlns:p15="http://schemas.microsoft.com/office/powerpoint/2012/main" userId="S::R.Walker@gaiconsultants.com::65196219-5bbf-4ebd-8ea4-c148cab5ba0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01" autoAdjust="0"/>
    <p:restoredTop sz="85561" autoAdjust="0"/>
  </p:normalViewPr>
  <p:slideViewPr>
    <p:cSldViewPr snapToGrid="0">
      <p:cViewPr varScale="1">
        <p:scale>
          <a:sx n="64" d="100"/>
          <a:sy n="64" d="100"/>
        </p:scale>
        <p:origin x="96" y="1176"/>
      </p:cViewPr>
      <p:guideLst/>
    </p:cSldViewPr>
  </p:slideViewPr>
  <p:outlineViewPr>
    <p:cViewPr>
      <p:scale>
        <a:sx n="33" d="100"/>
        <a:sy n="33" d="100"/>
      </p:scale>
      <p:origin x="0" y="-58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79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DBBE08-7A45-4660-AD87-0A13DB54FBE0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7ACE59-AF84-4379-A0E3-9CCD5546E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7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ACE59-AF84-4379-A0E3-9CCD5546E9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35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1243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ACE59-AF84-4379-A0E3-9CCD5546E9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87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8004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ACE59-AF84-4379-A0E3-9CCD5546E9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57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ACE59-AF84-4379-A0E3-9CCD5546E9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32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ACE59-AF84-4379-A0E3-9CCD5546E9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43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ACE59-AF84-4379-A0E3-9CCD5546E9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652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381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09575" y="3790951"/>
            <a:ext cx="6010276" cy="53530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60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ACE59-AF84-4379-A0E3-9CCD5546E9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55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ACE59-AF84-4379-A0E3-9CCD5546E9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21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ACE59-AF84-4379-A0E3-9CCD5546E9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37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ACE59-AF84-4379-A0E3-9CCD5546E9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697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448F7-5ADA-4279-B0F4-519B917357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A82E72-1C4B-4AC8-95A9-65012C62C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8B3C8-B88A-4968-86EC-13238F0CE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823-9E06-43C6-A959-CDEFF98035D8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84E56-7F56-472F-B1A3-52C3ECE77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73D24-D968-4D9F-82E2-AF57D19DF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ADB42-550F-4DD2-AE97-464149909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21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4E8B7-28EB-465A-9917-58169A732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D07405-B3D4-4217-80D6-A2E277E89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B32A2-921D-4269-9672-970C3D8EB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823-9E06-43C6-A959-CDEFF98035D8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4B274-10E2-47A8-A9C3-2720C4A15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4D92B-F02E-4BF3-A98B-81D6C2E02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ADB42-550F-4DD2-AE97-464149909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9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757AE9-133C-4782-98FC-43E742D62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A41E71-72D0-4961-9FC3-881AA4EEB0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9147-F78A-45EE-ADC6-12ED24C8C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823-9E06-43C6-A959-CDEFF98035D8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354FC-9A21-4290-8E15-75EB6C099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24906-5146-405D-9183-1ECC2C92C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ADB42-550F-4DD2-AE97-464149909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767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86E44-AEE7-45B5-896D-A14FDD3EE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B2651-3C6F-4ECF-9837-1C960B762E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E0183-A493-43FB-86B6-2EDF08B23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823-9E06-43C6-A959-CDEFF98035D8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BDAA7-5E08-4803-81E6-156B13E9C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13457-1ADF-4A7D-839F-8C430FE8A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ADB42-550F-4DD2-AE97-464149909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34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3BD78-DB31-48A3-ADD5-5EEBBDB4C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E97ED-E5EE-4517-B409-9480D7C4C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D7110-CA38-4A73-B7EF-628700E32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823-9E06-43C6-A959-CDEFF98035D8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C9409-20AF-475C-B969-94AE8719A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A88B5-F9BD-4351-A02F-486080135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ADB42-550F-4DD2-AE97-464149909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26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FD5-B93C-4340-A6B5-06850F08F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7BC22-2C1B-4CB8-9B75-343ADEB71F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17A16E-CBAA-4A7B-A1F0-42AA8EB8CF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77181-9B47-4121-94DD-12BAF2213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823-9E06-43C6-A959-CDEFF98035D8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B6DF79-90DD-4709-AC72-9F40C26E8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45843C-FBDC-4602-9924-940170FAE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ADB42-550F-4DD2-AE97-464149909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37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31BF7-3459-46F1-909A-2008E6A1A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9074EC-B6A2-47B4-ABC5-6DC01BE5B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28CCB4-62DD-4FD2-9007-F3E0A3603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777B19-9AB4-47CA-9195-9FD73DB72D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BC11EA-B2A4-411E-A0FB-EF48DB07B9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C62E39-BD30-4ECE-902B-6B056469B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823-9E06-43C6-A959-CDEFF98035D8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6A0238-CB48-4338-A42B-B277623C3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E3310B-A294-46FA-9660-384282C9A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ADB42-550F-4DD2-AE97-464149909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00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3180F-F8D7-4E38-8CB8-21A3D509E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3B575A-06F1-4E6A-B509-7C9AA2F95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823-9E06-43C6-A959-CDEFF98035D8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7C1DC6-2A2F-480B-8411-79E928F12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436CAF-41BC-41E2-AC0B-059838C69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ADB42-550F-4DD2-AE97-464149909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18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42B630-A6AC-4068-98D7-11968D1D8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823-9E06-43C6-A959-CDEFF98035D8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22E679-A84E-4EEB-901D-AF7A7296F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E75A2-7B0C-4A2A-94E3-7865A85D1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ADB42-550F-4DD2-AE97-464149909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9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DF010-B341-43DA-AE22-02DD5D886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26C4C-2EE2-42CA-AF5C-8E841420B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3C54BC-CE00-40EC-80BF-C1AF0388F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D78435-03CB-47C2-AEB7-B598EF9A0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823-9E06-43C6-A959-CDEFF98035D8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F48B5C-78EA-48EB-9625-D11087566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D3467-6A65-44D0-93D8-D6229B19D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ADB42-550F-4DD2-AE97-464149909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54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57D57-7282-42F5-9CF8-510739CE5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86B461-B711-471C-835E-5F1AD42323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DC8D2-241F-4A5E-AA83-B12D00132A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50238-0BD1-4CFD-834A-4B59CB157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823-9E06-43C6-A959-CDEFF98035D8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327BC-51D0-46CD-A7DA-5C44AC802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B41DFB-EAB4-4B2F-A82E-A173BD29D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ADB42-550F-4DD2-AE97-464149909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019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30A172-1344-4F76-B968-E6827B20F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299E4F-F03F-4D0C-A6A5-4EC65776C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4B74A-7403-4A42-982E-6C7EFD9341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F0823-9E06-43C6-A959-CDEFF98035D8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0F03E-354F-4F1E-ACD8-7F655040E5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C02D8-3D2C-43E6-A306-364FC95895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DB42-550F-4DD2-AE97-464149909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98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hyperlink" Target="https://www.in.gov/indot/2701.htm" TargetMode="Externa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991AD47-9C99-472F-BDAA-21B183F33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1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9E706731-3860-4E73-9335-A870F6741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42603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CD2ED21F-DC95-4AD1-8327-D561F5FCA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1D031F-BD61-4E53-800C-B3EED8595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29349" cy="40239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Public Hearing</a:t>
            </a:r>
            <a:br>
              <a:rPr lang="en-US" dirty="0"/>
            </a:br>
            <a:r>
              <a:rPr lang="en-US" dirty="0"/>
              <a:t>SR 38 </a:t>
            </a:r>
            <a:br>
              <a:rPr lang="en-US" dirty="0"/>
            </a:br>
            <a:r>
              <a:rPr lang="en-US" dirty="0"/>
              <a:t>Roadway Rehabilitation</a:t>
            </a:r>
            <a:br>
              <a:rPr lang="en-US" dirty="0"/>
            </a:br>
            <a:r>
              <a:rPr lang="en-US" dirty="0"/>
              <a:t>Tippecanoe &amp; Clinton Counties</a:t>
            </a:r>
            <a:br>
              <a:rPr lang="en-US" dirty="0"/>
            </a:br>
            <a:r>
              <a:rPr lang="en-US" dirty="0"/>
              <a:t>Des. No. 1601074</a:t>
            </a:r>
            <a:br>
              <a:rPr lang="en-US" sz="1400" dirty="0"/>
            </a:br>
            <a:endParaRPr lang="en-US" sz="1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BEB9FB-DF62-403C-B825-5A8BAFCDFA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5436523"/>
            <a:ext cx="5707565" cy="1172093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57150" indent="-285750">
              <a:buFont typeface="Courier New" panose="02070309020205020404" pitchFamily="49" charset="0"/>
              <a:buChar char="o"/>
            </a:pPr>
            <a:r>
              <a:rPr lang="en-US" dirty="0"/>
              <a:t>Dayton United Methodist Church</a:t>
            </a:r>
          </a:p>
          <a:p>
            <a:pPr marL="57150" indent="-285750">
              <a:buFont typeface="Courier New" panose="02070309020205020404" pitchFamily="49" charset="0"/>
              <a:buChar char="o"/>
            </a:pPr>
            <a:r>
              <a:rPr lang="en-US" dirty="0"/>
              <a:t>7201 Wesleyan Drive, Dayton, IN 47941</a:t>
            </a:r>
          </a:p>
          <a:p>
            <a:pPr marL="57150" indent="-285750">
              <a:buFont typeface="Courier New" panose="02070309020205020404" pitchFamily="49" charset="0"/>
              <a:buChar char="o"/>
            </a:pPr>
            <a:r>
              <a:rPr lang="en-US" dirty="0"/>
              <a:t>6:30 pm </a:t>
            </a:r>
          </a:p>
          <a:p>
            <a:pPr marL="57150" indent="-285750">
              <a:buFont typeface="Courier New" panose="02070309020205020404" pitchFamily="49" charset="0"/>
              <a:buChar char="o"/>
            </a:pPr>
            <a:r>
              <a:rPr lang="en-US" dirty="0"/>
              <a:t>March 22, 2021</a:t>
            </a:r>
          </a:p>
          <a:p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D07A39-C000-4B69-88DD-E63C20BB53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3896" y="634894"/>
            <a:ext cx="4126372" cy="1185119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3E1DD45-DA92-464D-B3B6-BCA942AF4E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985380" y="2174033"/>
            <a:ext cx="2884888" cy="2063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035220BB-C016-46BA-ABBD-72884FD62A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9984" y="4559299"/>
            <a:ext cx="1983871" cy="1797050"/>
          </a:xfrm>
          <a:prstGeom prst="rect">
            <a:avLst/>
          </a:prstGeom>
        </p:spPr>
      </p:pic>
      <p:pic>
        <p:nvPicPr>
          <p:cNvPr id="3" name="Slide 1">
            <a:hlinkClick r:id="" action="ppaction://media"/>
            <a:extLst>
              <a:ext uri="{FF2B5EF4-FFF2-40B4-BE49-F238E27FC236}">
                <a16:creationId xmlns:a16="http://schemas.microsoft.com/office/drawing/2014/main" id="{C2335DDC-AAC0-415C-834A-8658FA1361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17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A0764-CFD0-4C9C-9846-E40F3F7BA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Wetlands &amp; Waterways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BFBED0-A865-48E5-9A71-2E378FC27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931" y="2438400"/>
            <a:ext cx="3505494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300" dirty="0"/>
              <a:t>Routine Wetland Determination and Waters of the U.S. Investigation</a:t>
            </a:r>
          </a:p>
          <a:p>
            <a:pPr lvl="1"/>
            <a:r>
              <a:rPr lang="en-US" sz="1300" dirty="0"/>
              <a:t>Approved on May 11, 2020</a:t>
            </a:r>
          </a:p>
          <a:p>
            <a:r>
              <a:rPr lang="en-US" sz="1300" dirty="0"/>
              <a:t>Wetlands</a:t>
            </a:r>
          </a:p>
          <a:p>
            <a:pPr lvl="1"/>
            <a:r>
              <a:rPr lang="en-US" sz="1300" dirty="0"/>
              <a:t>One wetland </a:t>
            </a:r>
          </a:p>
          <a:p>
            <a:pPr lvl="2"/>
            <a:r>
              <a:rPr lang="en-US" sz="1300" dirty="0"/>
              <a:t>0.007 acre permanent impacts</a:t>
            </a:r>
          </a:p>
          <a:p>
            <a:r>
              <a:rPr lang="en-US" sz="1300" dirty="0"/>
              <a:t>Thirteen Jurisdictional Waterways</a:t>
            </a:r>
          </a:p>
          <a:p>
            <a:r>
              <a:rPr lang="en-US" sz="1300" dirty="0"/>
              <a:t>Impacts Anticipated</a:t>
            </a:r>
          </a:p>
          <a:p>
            <a:pPr lvl="1"/>
            <a:r>
              <a:rPr lang="en-US" sz="1300" dirty="0"/>
              <a:t>Replacement and Rehabilitation of Structures and Placement of Riprap</a:t>
            </a:r>
          </a:p>
          <a:p>
            <a:pPr lvl="2"/>
            <a:r>
              <a:rPr lang="en-US" sz="1300" dirty="0"/>
              <a:t>0.005 acres</a:t>
            </a:r>
          </a:p>
          <a:p>
            <a:pPr lvl="1"/>
            <a:r>
              <a:rPr lang="en-US" sz="1300" dirty="0"/>
              <a:t>Permitted under the Clean Water Act, Section 401 and 404</a:t>
            </a:r>
          </a:p>
          <a:p>
            <a:pPr lvl="1"/>
            <a:r>
              <a:rPr lang="en-US" sz="1300" dirty="0"/>
              <a:t>IDNR Construction in a Floodway for impacts to UNT 8 </a:t>
            </a:r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F20424-CF57-4F99-BEFE-923CBDE7CB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5504657" y="807593"/>
            <a:ext cx="5821741" cy="5239568"/>
          </a:xfrm>
          <a:prstGeom prst="rect">
            <a:avLst/>
          </a:prstGeom>
          <a:effectLst/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E3ADBF-8BA5-4AA6-AF51-D6F44269A6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3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2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07E3F416-2ACE-4FB8-8940-AB5A080BAC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6">
            <a:alphaModFix/>
          </a:blip>
          <a:srcRect l="1637" r="16141"/>
          <a:stretch/>
        </p:blipFill>
        <p:spPr>
          <a:xfrm>
            <a:off x="5797543" y="0"/>
            <a:ext cx="639445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C8C975-0A35-4867-8A99-41250A2E8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FEMA Floodplains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5FE280-5F32-440F-B3C5-631496E215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997" y="2272143"/>
            <a:ext cx="4706803" cy="37888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Federal Emergency Management Agency (FEMA) Flood Insurance Rate Map</a:t>
            </a:r>
          </a:p>
          <a:p>
            <a:r>
              <a:rPr lang="en-US" sz="1400" dirty="0">
                <a:solidFill>
                  <a:srgbClr val="000000"/>
                </a:solidFill>
              </a:rPr>
              <a:t>Encroaches upon the Floodway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Floodway – discharges base flood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Regulated development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Flood Control Act (Permitting Required)</a:t>
            </a:r>
          </a:p>
          <a:p>
            <a:r>
              <a:rPr lang="en-US" sz="1400" dirty="0">
                <a:solidFill>
                  <a:srgbClr val="000000"/>
                </a:solidFill>
              </a:rPr>
              <a:t>Category 3 Action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No substantial impacts on:</a:t>
            </a:r>
          </a:p>
          <a:p>
            <a:pPr lvl="2"/>
            <a:r>
              <a:rPr lang="en-US" sz="1400" dirty="0">
                <a:solidFill>
                  <a:srgbClr val="000000"/>
                </a:solidFill>
              </a:rPr>
              <a:t>Floodplain Values</a:t>
            </a:r>
          </a:p>
          <a:p>
            <a:pPr lvl="2"/>
            <a:r>
              <a:rPr lang="en-US" sz="1400" dirty="0">
                <a:solidFill>
                  <a:srgbClr val="000000"/>
                </a:solidFill>
              </a:rPr>
              <a:t>Flood Risks</a:t>
            </a:r>
          </a:p>
          <a:p>
            <a:pPr lvl="2"/>
            <a:r>
              <a:rPr lang="en-US" sz="1400" dirty="0">
                <a:solidFill>
                  <a:srgbClr val="000000"/>
                </a:solidFill>
              </a:rPr>
              <a:t>Emergency Services</a:t>
            </a:r>
          </a:p>
          <a:p>
            <a:pPr lvl="2"/>
            <a:r>
              <a:rPr lang="en-US" sz="1400" dirty="0">
                <a:solidFill>
                  <a:srgbClr val="000000"/>
                </a:solidFill>
              </a:rPr>
              <a:t>Emergency Evacuation</a:t>
            </a:r>
          </a:p>
          <a:p>
            <a:r>
              <a:rPr lang="en-US" sz="1400" dirty="0">
                <a:solidFill>
                  <a:srgbClr val="000000"/>
                </a:solidFill>
              </a:rPr>
              <a:t>Encroachment is not substantial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148626-8AF3-47AA-B7F6-AC2C58EB5E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9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6A1366F-F649-47E1-9746-5F22839A5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accent1"/>
                </a:solidFill>
              </a:rPr>
              <a:t>Presentation Agenda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226EFCA-5F79-4D9E-9285-D80CDD5F3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2400"/>
              <a:t>Purpose of the Hearing</a:t>
            </a:r>
          </a:p>
          <a:p>
            <a:r>
              <a:rPr lang="en-US" sz="2400"/>
              <a:t>Hearing Comment Process</a:t>
            </a:r>
          </a:p>
          <a:p>
            <a:r>
              <a:rPr lang="en-US" sz="2400"/>
              <a:t>Overview of Environmental Document</a:t>
            </a:r>
          </a:p>
          <a:p>
            <a:r>
              <a:rPr lang="en-US" sz="2400"/>
              <a:t>Review of Project Design</a:t>
            </a:r>
          </a:p>
          <a:p>
            <a:r>
              <a:rPr lang="en-US" sz="2400"/>
              <a:t>Right-of-Way </a:t>
            </a:r>
          </a:p>
          <a:p>
            <a:r>
              <a:rPr lang="en-US" sz="2400"/>
              <a:t>Project Schedule</a:t>
            </a:r>
          </a:p>
          <a:p>
            <a:endParaRPr lang="en-US" sz="24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A3CA6D-7B41-4A59-B089-AE77FADB18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5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D103B7-4CC2-4D23-8471-53C11D605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Public Hearing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B884713-53D5-4A3A-9AC0-664528261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lvl="1"/>
            <a:r>
              <a:rPr lang="en-US"/>
              <a:t>Conducted as requirement of the National Environmental Policy Act (NEPA)</a:t>
            </a:r>
          </a:p>
          <a:p>
            <a:pPr lvl="1"/>
            <a:r>
              <a:rPr lang="en-US"/>
              <a:t>Requires the evaluation of the environmental impacts (direct, indirect, and cumulative) of the project to the natural and social environments</a:t>
            </a:r>
          </a:p>
          <a:p>
            <a:pPr lvl="1"/>
            <a:r>
              <a:rPr lang="en-US"/>
              <a:t>Requires the opportunity for the public to be involved and comment in the decision making process</a:t>
            </a:r>
          </a:p>
          <a:p>
            <a:pPr lvl="1"/>
            <a:r>
              <a:rPr lang="en-US"/>
              <a:t>Impacts are described in the environmental document prepared for the project</a:t>
            </a:r>
          </a:p>
          <a:p>
            <a:pPr lvl="1"/>
            <a:r>
              <a:rPr lang="en-US"/>
              <a:t>Environmental document was released for public involvement on December 21, 2020.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713B51E-1723-4C5B-A236-8D3F9665F6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5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6E8D7C-911D-449A-9853-EBC0F4035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en-US" dirty="0"/>
              <a:t>Notice of Public Hearing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6EF3D49-9694-4EBC-B158-BEE5E4F27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9" y="2278173"/>
            <a:ext cx="6467867" cy="3450613"/>
          </a:xfrm>
        </p:spPr>
        <p:txBody>
          <a:bodyPr anchor="ctr">
            <a:normAutofit/>
          </a:bodyPr>
          <a:lstStyle/>
          <a:p>
            <a:r>
              <a:rPr lang="en-US" sz="2400" dirty="0"/>
              <a:t>Advertised in </a:t>
            </a:r>
            <a:r>
              <a:rPr lang="en-US" sz="2400" i="1" dirty="0"/>
              <a:t>The Times &amp; The Journal &amp; Courier </a:t>
            </a:r>
            <a:r>
              <a:rPr lang="en-US" sz="2400" dirty="0"/>
              <a:t>Newspapers</a:t>
            </a:r>
            <a:r>
              <a:rPr lang="en-US" sz="2400" i="1" dirty="0"/>
              <a:t>:</a:t>
            </a:r>
          </a:p>
          <a:p>
            <a:pPr lvl="1"/>
            <a:r>
              <a:rPr lang="en-US" dirty="0"/>
              <a:t>March 3, 2021</a:t>
            </a:r>
          </a:p>
          <a:p>
            <a:pPr lvl="1"/>
            <a:r>
              <a:rPr lang="en-US" dirty="0"/>
              <a:t>March 10, 2021</a:t>
            </a:r>
          </a:p>
          <a:p>
            <a:r>
              <a:rPr lang="en-US" sz="2400" dirty="0"/>
              <a:t>Add your name and address to the sign-in sheet to get future mailings</a:t>
            </a:r>
          </a:p>
          <a:p>
            <a:r>
              <a:rPr lang="en-US" sz="2400" dirty="0"/>
              <a:t>Information packets available at registration table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2F49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4989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7231B4-EBE8-4439-999C-08583A23FC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t="929"/>
          <a:stretch/>
        </p:blipFill>
        <p:spPr>
          <a:xfrm>
            <a:off x="9030743" y="2474254"/>
            <a:ext cx="1912560" cy="1909489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2" name="Slide 4 Recorded Sound">
            <a:hlinkClick r:id="" action="ppaction://media"/>
            <a:extLst>
              <a:ext uri="{FF2B5EF4-FFF2-40B4-BE49-F238E27FC236}">
                <a16:creationId xmlns:a16="http://schemas.microsoft.com/office/drawing/2014/main" id="{D47D80E7-AECC-4EA7-BB6C-EB175064D6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5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2DBED92-EAEF-4C8D-8D81-4371F712D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accent1"/>
                </a:solidFill>
              </a:rPr>
              <a:t>How to Submit a Public Comment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22C1E08-1563-4F57-B2FD-83AA320C2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2400" dirty="0"/>
              <a:t>On-Site Tonight</a:t>
            </a:r>
          </a:p>
          <a:p>
            <a:pPr lvl="1"/>
            <a:r>
              <a:rPr lang="en-US" dirty="0"/>
              <a:t>Statement made during the public comment session</a:t>
            </a:r>
          </a:p>
          <a:p>
            <a:pPr lvl="1"/>
            <a:r>
              <a:rPr lang="en-US" dirty="0"/>
              <a:t>Complete comment sheet and leave in comment box</a:t>
            </a:r>
          </a:p>
          <a:p>
            <a:r>
              <a:rPr lang="en-US" sz="2400" dirty="0"/>
              <a:t>After the Hearing</a:t>
            </a:r>
          </a:p>
          <a:p>
            <a:pPr lvl="1"/>
            <a:r>
              <a:rPr lang="en-US" dirty="0"/>
              <a:t>Mail comments to Hanson</a:t>
            </a:r>
          </a:p>
          <a:p>
            <a:pPr lvl="1"/>
            <a:r>
              <a:rPr lang="en-US" dirty="0"/>
              <a:t>Email comments to Hanson</a:t>
            </a:r>
          </a:p>
          <a:p>
            <a:pPr lvl="1"/>
            <a:r>
              <a:rPr lang="en-US" dirty="0"/>
              <a:t>Comment Deadline: </a:t>
            </a:r>
            <a:r>
              <a:rPr lang="en-US" b="1" dirty="0"/>
              <a:t>April 5, 2021</a:t>
            </a:r>
          </a:p>
          <a:p>
            <a:r>
              <a:rPr lang="en-US" sz="2400" dirty="0"/>
              <a:t>Comments will be reviewed, evaluated, and given full consideration during the decision making process</a:t>
            </a:r>
          </a:p>
          <a:p>
            <a:pPr lvl="1"/>
            <a:endParaRPr lang="en-US" dirty="0"/>
          </a:p>
        </p:txBody>
      </p:sp>
      <p:pic>
        <p:nvPicPr>
          <p:cNvPr id="2" name="Slide 4 - Recorded Sound">
            <a:hlinkClick r:id="" action="ppaction://media"/>
            <a:extLst>
              <a:ext uri="{FF2B5EF4-FFF2-40B4-BE49-F238E27FC236}">
                <a16:creationId xmlns:a16="http://schemas.microsoft.com/office/drawing/2014/main" id="{FA1083B9-C24B-4C59-A2C5-9DD13B9019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5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A52798-6E26-44DB-9BD7-2CE6A7F6A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Environmental Document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1EE0E9B-FBD2-49CD-B60F-94C3210C3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6"/>
            <a:ext cx="6377769" cy="55740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/>
            <a:r>
              <a:rPr lang="en-US" sz="2000" dirty="0"/>
              <a:t>Processed as a Level 2 Categorical Exclusion</a:t>
            </a:r>
          </a:p>
          <a:p>
            <a:pPr lvl="1" indent="-228600" defTabSz="914400"/>
            <a:r>
              <a:rPr lang="en-US" sz="2000" dirty="0"/>
              <a:t>HMA Minor Structural Overlay, from 1.07 miles east of I-65 to north junction of SR 38/US 421</a:t>
            </a:r>
          </a:p>
          <a:p>
            <a:pPr lvl="1" indent="-228600" defTabSz="914400"/>
            <a:r>
              <a:rPr lang="en-US" sz="2000" dirty="0"/>
              <a:t>No substantial environmental impacts associated with the project</a:t>
            </a:r>
          </a:p>
          <a:p>
            <a:pPr lvl="1" indent="-228600" defTabSz="914400"/>
            <a:r>
              <a:rPr lang="en-US" sz="2000" dirty="0"/>
              <a:t>Released for Public Involvement December 20, 2021</a:t>
            </a:r>
          </a:p>
          <a:p>
            <a:pPr indent="-228600" defTabSz="914400"/>
            <a:r>
              <a:rPr lang="en-US" sz="2000" dirty="0"/>
              <a:t>Establishes the Purpose and Need for the proposed project</a:t>
            </a:r>
          </a:p>
          <a:p>
            <a:pPr indent="-228600" defTabSz="914400"/>
            <a:r>
              <a:rPr lang="en-US" sz="2000" dirty="0"/>
              <a:t>Evaluates a number of possible alternatives, including a “Do Nothing” alternative as a baseline</a:t>
            </a:r>
          </a:p>
          <a:p>
            <a:pPr indent="-228600" defTabSz="914400"/>
            <a:r>
              <a:rPr lang="en-US" sz="2000" dirty="0"/>
              <a:t>Solicits public comment on environmental document and project design</a:t>
            </a:r>
          </a:p>
          <a:p>
            <a:pPr indent="-228600" defTabSz="914400"/>
            <a:r>
              <a:rPr lang="en-US" sz="2000" dirty="0"/>
              <a:t>Addresses and fully considers public comments as part of the decision making process</a:t>
            </a:r>
          </a:p>
          <a:p>
            <a:pPr indent="-228600" defTabSz="914400"/>
            <a:endParaRPr lang="en-US" sz="2000" dirty="0"/>
          </a:p>
        </p:txBody>
      </p:sp>
      <p:pic>
        <p:nvPicPr>
          <p:cNvPr id="3" name="Slide 6 - Recorded Sound">
            <a:hlinkClick r:id="" action="ppaction://media"/>
            <a:extLst>
              <a:ext uri="{FF2B5EF4-FFF2-40B4-BE49-F238E27FC236}">
                <a16:creationId xmlns:a16="http://schemas.microsoft.com/office/drawing/2014/main" id="{547A6351-FB71-4499-8085-44817732EB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2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8CA06CD6-90CA-4C45-856C-6771339E1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0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5C7F1E-7CF6-45A0-81F6-CD2A6DDF0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1820"/>
            <a:ext cx="3494362" cy="4930986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Document Viewing Locations</a:t>
            </a:r>
          </a:p>
        </p:txBody>
      </p:sp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5021601D-2758-4B15-A31C-FDA184C51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3EAF6-9968-44A5-A760-37E172BF84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6030" y="1324947"/>
            <a:ext cx="6250940" cy="4930986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en-US" sz="1800" dirty="0"/>
              <a:t>Dayton United Methodist Church</a:t>
            </a:r>
          </a:p>
          <a:p>
            <a:pPr marL="0" indent="0">
              <a:buNone/>
            </a:pPr>
            <a:r>
              <a:rPr lang="en-US" sz="1800" dirty="0"/>
              <a:t>7201 Wesleyan Drive</a:t>
            </a:r>
          </a:p>
          <a:p>
            <a:pPr marL="0" indent="0">
              <a:buNone/>
            </a:pPr>
            <a:r>
              <a:rPr lang="en-US" sz="1800" dirty="0"/>
              <a:t>Dayton, IN 47941</a:t>
            </a:r>
          </a:p>
          <a:p>
            <a:pPr marL="0" indent="0">
              <a:buNone/>
            </a:pPr>
            <a:r>
              <a:rPr lang="en-US" sz="1800" dirty="0"/>
              <a:t>Phone (765) 296-3155</a:t>
            </a:r>
          </a:p>
          <a:p>
            <a:pPr marL="0" indent="0">
              <a:buNone/>
            </a:pPr>
            <a:endParaRPr lang="en-US" sz="1800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sz="1800" dirty="0"/>
              <a:t>Hanson Professional Services</a:t>
            </a:r>
          </a:p>
          <a:p>
            <a:pPr marL="0" indent="0">
              <a:buNone/>
            </a:pPr>
            <a:r>
              <a:rPr lang="en-US" sz="1800" dirty="0"/>
              <a:t>6510 Telecom Dr., Suite 210</a:t>
            </a:r>
          </a:p>
          <a:p>
            <a:pPr marL="0" indent="0">
              <a:buNone/>
            </a:pPr>
            <a:r>
              <a:rPr lang="en-US" sz="1800" dirty="0"/>
              <a:t>Indianapolis, IN 46278</a:t>
            </a:r>
          </a:p>
          <a:p>
            <a:pPr marL="0" indent="0">
              <a:buNone/>
            </a:pPr>
            <a:r>
              <a:rPr lang="en-US" sz="1800" dirty="0"/>
              <a:t>Phone (317) 293-9024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INDOT Crawfordsville District Webpage:</a:t>
            </a:r>
          </a:p>
          <a:p>
            <a:pPr marL="0" indent="0">
              <a:buNone/>
            </a:pPr>
            <a:r>
              <a:rPr lang="en-US" sz="1800" dirty="0">
                <a:hlinkClick r:id="rId5"/>
              </a:rPr>
              <a:t>https://www.in.gov/indot/2701.htm</a:t>
            </a:r>
            <a:r>
              <a:rPr lang="en-US" sz="1800" dirty="0"/>
              <a:t> </a:t>
            </a:r>
          </a:p>
          <a:p>
            <a:pPr marL="0" indent="0">
              <a:buNone/>
            </a:pPr>
            <a:endParaRPr lang="en-US" sz="800" dirty="0"/>
          </a:p>
          <a:p>
            <a:endParaRPr lang="en-US" sz="800" dirty="0"/>
          </a:p>
        </p:txBody>
      </p:sp>
      <p:pic>
        <p:nvPicPr>
          <p:cNvPr id="4" name="S;lide 7 Recorded Sound">
            <a:hlinkClick r:id="" action="ppaction://media"/>
            <a:extLst>
              <a:ext uri="{FF2B5EF4-FFF2-40B4-BE49-F238E27FC236}">
                <a16:creationId xmlns:a16="http://schemas.microsoft.com/office/drawing/2014/main" id="{6FEFEF73-2467-49EF-A9EE-76FF4CC3D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7CC1B72-C6D9-45DF-99FF-9055D0987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Project Stakeholders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14CAAF-B02C-4C6F-8348-488F0091D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2400"/>
              <a:t>Indiana Department of Transportation</a:t>
            </a:r>
          </a:p>
          <a:p>
            <a:r>
              <a:rPr lang="en-US" sz="2400"/>
              <a:t>Federal Highway Administration</a:t>
            </a:r>
          </a:p>
          <a:p>
            <a:r>
              <a:rPr lang="en-US" sz="2400"/>
              <a:t>Elected Officials</a:t>
            </a:r>
          </a:p>
          <a:p>
            <a:r>
              <a:rPr lang="en-US" sz="2400"/>
              <a:t>Section 106 Consulting Parties</a:t>
            </a:r>
          </a:p>
          <a:p>
            <a:r>
              <a:rPr lang="en-US" sz="2400"/>
              <a:t>Community</a:t>
            </a:r>
          </a:p>
          <a:p>
            <a:pPr lvl="1"/>
            <a:r>
              <a:rPr lang="en-US"/>
              <a:t>Concerned residents and citizens</a:t>
            </a:r>
          </a:p>
          <a:p>
            <a:pPr lvl="1"/>
            <a:r>
              <a:rPr lang="en-US"/>
              <a:t>Business owners</a:t>
            </a:r>
          </a:p>
          <a:p>
            <a:pPr lvl="1"/>
            <a:r>
              <a:rPr lang="en-US"/>
              <a:t>Commuters</a:t>
            </a:r>
            <a:endParaRPr lang="en-US" dirty="0"/>
          </a:p>
        </p:txBody>
      </p:sp>
      <p:pic>
        <p:nvPicPr>
          <p:cNvPr id="2" name="slide 8 Recorded Sound">
            <a:hlinkClick r:id="" action="ppaction://media"/>
            <a:extLst>
              <a:ext uri="{FF2B5EF4-FFF2-40B4-BE49-F238E27FC236}">
                <a16:creationId xmlns:a16="http://schemas.microsoft.com/office/drawing/2014/main" id="{5558633E-FA55-4A94-A41B-4F5B1AD473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1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F7BF2E-481D-4F37-9C44-D9554D3FD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accent1"/>
                </a:solidFill>
              </a:rPr>
              <a:t>Elements of Environmental Document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4F8A6A-E923-4490-93C8-F29FE7A33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731520"/>
            <a:ext cx="6377769" cy="5428211"/>
          </a:xfrm>
        </p:spPr>
        <p:txBody>
          <a:bodyPr numCol="2" spcCol="274320" anchor="ctr">
            <a:normAutofit/>
          </a:bodyPr>
          <a:lstStyle/>
          <a:p>
            <a:r>
              <a:rPr lang="en-US" sz="2400" dirty="0"/>
              <a:t>Hazardous Materials</a:t>
            </a:r>
          </a:p>
          <a:p>
            <a:r>
              <a:rPr lang="en-US" sz="2400" dirty="0"/>
              <a:t>Threatened and Endangered Species</a:t>
            </a:r>
          </a:p>
          <a:p>
            <a:r>
              <a:rPr lang="en-US" sz="2400" dirty="0"/>
              <a:t>Historic &amp; Archaeological</a:t>
            </a:r>
          </a:p>
          <a:p>
            <a:r>
              <a:rPr lang="en-US" sz="2400" dirty="0"/>
              <a:t>Community Impacts</a:t>
            </a:r>
          </a:p>
          <a:p>
            <a:r>
              <a:rPr lang="en-US" sz="2400" dirty="0"/>
              <a:t>Floodplains</a:t>
            </a:r>
          </a:p>
          <a:p>
            <a:r>
              <a:rPr lang="en-US" sz="2400" dirty="0"/>
              <a:t>Farmland</a:t>
            </a:r>
          </a:p>
          <a:p>
            <a:r>
              <a:rPr lang="en-US" sz="2400" dirty="0"/>
              <a:t>Wetlands and Waterways</a:t>
            </a:r>
          </a:p>
          <a:p>
            <a:r>
              <a:rPr lang="en-US" sz="2400" dirty="0"/>
              <a:t>Noise</a:t>
            </a:r>
          </a:p>
          <a:p>
            <a:r>
              <a:rPr lang="en-US" sz="2400" dirty="0"/>
              <a:t>Air Quality</a:t>
            </a:r>
          </a:p>
        </p:txBody>
      </p:sp>
      <p:pic>
        <p:nvPicPr>
          <p:cNvPr id="3" name="slide 9 Recorded Sound">
            <a:hlinkClick r:id="" action="ppaction://media"/>
            <a:extLst>
              <a:ext uri="{FF2B5EF4-FFF2-40B4-BE49-F238E27FC236}">
                <a16:creationId xmlns:a16="http://schemas.microsoft.com/office/drawing/2014/main" id="{71B21588-C192-4085-A2AD-632B9928A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7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985</TotalTime>
  <Words>555</Words>
  <Application>Microsoft Office PowerPoint</Application>
  <PresentationFormat>Widescreen</PresentationFormat>
  <Paragraphs>109</Paragraphs>
  <Slides>11</Slides>
  <Notes>11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Courier New</vt:lpstr>
      <vt:lpstr>Office Theme</vt:lpstr>
      <vt:lpstr>Public Hearing SR 38  Roadway Rehabilitation Tippecanoe &amp; Clinton Counties Des. No. 1601074 </vt:lpstr>
      <vt:lpstr>Presentation Agenda</vt:lpstr>
      <vt:lpstr>Public Hearing</vt:lpstr>
      <vt:lpstr>Notice of Public Hearing</vt:lpstr>
      <vt:lpstr>How to Submit a Public Comment</vt:lpstr>
      <vt:lpstr>Environmental Document</vt:lpstr>
      <vt:lpstr>Document Viewing Locations</vt:lpstr>
      <vt:lpstr>Project Stakeholders</vt:lpstr>
      <vt:lpstr>Elements of Environmental Document</vt:lpstr>
      <vt:lpstr>Wetlands &amp; Waterways</vt:lpstr>
      <vt:lpstr>FEMA Floodplains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Hearing SR 38  Roadway Rehabilitation Tippecanoe &amp; Clinton Counties Des. No. 1601074 </dc:title>
  <dc:creator>Raquel Walker</dc:creator>
  <cp:lastModifiedBy>Raquel Walker</cp:lastModifiedBy>
  <cp:revision>70</cp:revision>
  <dcterms:created xsi:type="dcterms:W3CDTF">2021-02-02T16:36:50Z</dcterms:created>
  <dcterms:modified xsi:type="dcterms:W3CDTF">2021-02-25T21:09:19Z</dcterms:modified>
</cp:coreProperties>
</file>