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Walker" initials="RW" lastIdx="1" clrIdx="0">
    <p:extLst>
      <p:ext uri="{19B8F6BF-5375-455C-9EA6-DF929625EA0E}">
        <p15:presenceInfo xmlns:p15="http://schemas.microsoft.com/office/powerpoint/2012/main" userId="S::R.Walker@gaiconsultants.com::65196219-5bbf-4ebd-8ea4-c148cab5ba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7" autoAdjust="0"/>
    <p:restoredTop sz="85561" autoAdjust="0"/>
  </p:normalViewPr>
  <p:slideViewPr>
    <p:cSldViewPr snapToGrid="0">
      <p:cViewPr varScale="1">
        <p:scale>
          <a:sx n="65" d="100"/>
          <a:sy n="65" d="100"/>
        </p:scale>
        <p:origin x="72" y="1152"/>
      </p:cViewPr>
      <p:guideLst/>
    </p:cSldViewPr>
  </p:slideViewPr>
  <p:outlineViewPr>
    <p:cViewPr>
      <p:scale>
        <a:sx n="33" d="100"/>
        <a:sy n="33" d="100"/>
      </p:scale>
      <p:origin x="0" y="-5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7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BBE08-7A45-4660-AD87-0A13DB54FBE0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ACE59-AF84-4379-A0E3-9CCD5546E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429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914775"/>
            <a:ext cx="5486400" cy="5044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6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4608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53543"/>
            <a:ext cx="5486400" cy="51815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2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25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14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0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08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857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5250" y="3248025"/>
            <a:ext cx="6638925" cy="56292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60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ACE59-AF84-4379-A0E3-9CCD5546E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1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48F7-5ADA-4279-B0F4-519B91735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82E72-1C4B-4AC8-95A9-65012C62C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8B3C8-B88A-4968-86EC-13238F0CE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84E56-7F56-472F-B1A3-52C3ECE7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3D24-D968-4D9F-82E2-AF57D19D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E8B7-28EB-465A-9917-58169A73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07405-B3D4-4217-80D6-A2E277E89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32A2-921D-4269-9672-970C3D8E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4B274-10E2-47A8-A9C3-2720C4A1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4D92B-F02E-4BF3-A98B-81D6C2E0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57AE9-133C-4782-98FC-43E742D6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41E71-72D0-4961-9FC3-881AA4EEB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69147-F78A-45EE-ADC6-12ED24C8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54FC-9A21-4290-8E15-75EB6C09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4906-5146-405D-9183-1ECC2C92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EC0D32-4AC2-4D8E-BF82-24B5A6287700}"/>
              </a:ext>
            </a:extLst>
          </p:cNvPr>
          <p:cNvSpPr/>
          <p:nvPr userDrawn="1"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FAFD5-B93C-4340-A6B5-06850F08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" y="127000"/>
            <a:ext cx="10515600" cy="636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7A16E-CBAA-4A7B-A1F0-42AA8EB8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3268" y="1074064"/>
            <a:ext cx="6316250" cy="1633968"/>
          </a:xfrm>
          <a:solidFill>
            <a:schemeClr val="tx1">
              <a:lumMod val="65000"/>
              <a:lumOff val="35000"/>
            </a:schemeClr>
          </a:solidFill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174625" indent="-174625">
              <a:lnSpc>
                <a:spcPct val="85000"/>
              </a:lnSpc>
              <a:spcBef>
                <a:spcPts val="100"/>
              </a:spcBef>
              <a:spcAft>
                <a:spcPts val="100"/>
              </a:spcAft>
              <a:defRPr sz="2000" b="1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01638" indent="-169863">
              <a:lnSpc>
                <a:spcPct val="85000"/>
              </a:lnSpc>
              <a:spcBef>
                <a:spcPts val="100"/>
              </a:spcBef>
              <a:spcAft>
                <a:spcPts val="100"/>
              </a:spcAft>
              <a:defRPr sz="1600">
                <a:solidFill>
                  <a:schemeClr val="bg1"/>
                </a:solidFill>
              </a:defRPr>
            </a:lvl2pPr>
            <a:lvl3pPr marL="512763" indent="-111125">
              <a:lnSpc>
                <a:spcPct val="85000"/>
              </a:lnSpc>
              <a:spcBef>
                <a:spcPts val="100"/>
              </a:spcBef>
              <a:spcAft>
                <a:spcPts val="100"/>
              </a:spcAft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>
              <a:lnSpc>
                <a:spcPct val="85000"/>
              </a:lnSpc>
              <a:spcAft>
                <a:spcPts val="600"/>
              </a:spcAft>
              <a:defRPr/>
            </a:lvl4pPr>
            <a:lvl5pPr>
              <a:lnSpc>
                <a:spcPct val="85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843C-FBDC-4602-9924-940170FA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2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86E44-AEE7-45B5-896D-A14FDD3E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2651-3C6F-4ECF-9837-1C960B762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E0183-A493-43FB-86B6-2EDF08B2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BDAA7-5E08-4803-81E6-156B13E9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13457-1ADF-4A7D-839F-8C430FE8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3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BD78-DB31-48A3-ADD5-5EEBBDB4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E97ED-E5EE-4517-B409-9480D7C4C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7110-CA38-4A73-B7EF-628700E3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9409-20AF-475C-B969-94AE8719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88B5-F9BD-4351-A02F-48608013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FD5-B93C-4340-A6B5-06850F08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7BC22-2C1B-4CB8-9B75-343ADEB71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7A16E-CBAA-4A7B-A1F0-42AA8EB8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77181-9B47-4121-94DD-12BAF221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6DF79-90DD-4709-AC72-9F40C26E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843C-FBDC-4602-9924-940170FA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3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1BF7-3459-46F1-909A-2008E6A1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074EC-B6A2-47B4-ABC5-6DC01BE5B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8CCB4-62DD-4FD2-9007-F3E0A3603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7B19-9AB4-47CA-9195-9FD73DB72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C11EA-B2A4-411E-A0FB-EF48DB07B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C62E39-BD30-4ECE-902B-6B056469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A0238-CB48-4338-A42B-B277623C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E3310B-A294-46FA-9660-384282C9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0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180F-F8D7-4E38-8CB8-21A3D509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B575A-06F1-4E6A-B509-7C9AA2F9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C1DC6-2A2F-480B-8411-79E928F1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36CAF-41BC-41E2-AC0B-059838C6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2B630-A6AC-4068-98D7-11968D1D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2E679-A84E-4EEB-901D-AF7A7296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E75A2-7B0C-4A2A-94E3-7865A85D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F010-B341-43DA-AE22-02DD5D88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26C4C-2EE2-42CA-AF5C-8E841420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54BC-CE00-40EC-80BF-C1AF0388F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78435-03CB-47C2-AEB7-B598EF9A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48B5C-78EA-48EB-9625-D1108756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D3467-6A65-44D0-93D8-D6229B19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5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7D57-7282-42F5-9CF8-510739CE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6B461-B711-471C-835E-5F1AD4232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DC8D2-241F-4A5E-AA83-B12D00132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50238-0BD1-4CFD-834A-4B59CB157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27BC-51D0-46CD-A7DA-5C44AC80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41DFB-EAB4-4B2F-A82E-A173BD2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0A172-1344-4F76-B968-E6827B20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9E4F-F03F-4D0C-A6A5-4EC65776C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B74A-7403-4A42-982E-6C7EFD934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0823-9E06-43C6-A959-CDEFF98035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0F03E-354F-4F1E-ACD8-7F655040E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C02D8-3D2C-43E6-A306-364FC9589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DB42-550F-4DD2-AE97-46414990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8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0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0A72ABA-326F-47DB-8433-609F1F974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27E4A-D681-4ADA-A881-7FF58731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28" y="557189"/>
            <a:ext cx="6494172" cy="12716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Terrestrial Habitat &amp; Endangered Species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882E00-5A61-4416-85BC-43405155B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6104" r="-5" b="7457"/>
          <a:stretch/>
        </p:blipFill>
        <p:spPr>
          <a:xfrm>
            <a:off x="5315" y="10"/>
            <a:ext cx="4181791" cy="2783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53730-D43F-4211-810E-0C5B059707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55" b="3"/>
          <a:stretch/>
        </p:blipFill>
        <p:spPr>
          <a:xfrm>
            <a:off x="5319" y="2954935"/>
            <a:ext cx="4181790" cy="39030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D744-81E1-4C1E-BD78-C9C61F4E3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628" y="1959430"/>
            <a:ext cx="6971588" cy="47399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300" dirty="0"/>
              <a:t>Project Area Land Use</a:t>
            </a:r>
          </a:p>
          <a:p>
            <a:pPr lvl="1"/>
            <a:r>
              <a:rPr lang="en-US" sz="1300" dirty="0"/>
              <a:t>Riparian Habitat</a:t>
            </a:r>
          </a:p>
          <a:p>
            <a:pPr lvl="1"/>
            <a:r>
              <a:rPr lang="en-US" sz="1300" dirty="0"/>
              <a:t>Agricultural </a:t>
            </a:r>
          </a:p>
          <a:p>
            <a:pPr lvl="1"/>
            <a:r>
              <a:rPr lang="en-US" sz="1300" dirty="0"/>
              <a:t>Residential</a:t>
            </a:r>
          </a:p>
          <a:p>
            <a:pPr lvl="1"/>
            <a:r>
              <a:rPr lang="en-US" sz="1300" dirty="0"/>
              <a:t>Small Forests</a:t>
            </a:r>
          </a:p>
          <a:p>
            <a:r>
              <a:rPr lang="en-US" sz="1300" dirty="0"/>
              <a:t>IDNR Natural Heritage Database</a:t>
            </a:r>
          </a:p>
          <a:p>
            <a:pPr lvl="1"/>
            <a:r>
              <a:rPr lang="en-US" sz="1300" dirty="0"/>
              <a:t>State Endangered:</a:t>
            </a:r>
          </a:p>
          <a:p>
            <a:pPr lvl="2"/>
            <a:r>
              <a:rPr lang="en-US" sz="1300" dirty="0"/>
              <a:t>Round (</a:t>
            </a:r>
            <a:r>
              <a:rPr lang="en-US" sz="1300" i="1" dirty="0" err="1"/>
              <a:t>Obovaria</a:t>
            </a:r>
            <a:r>
              <a:rPr lang="en-US" sz="1300" i="1" dirty="0"/>
              <a:t> Fasciola</a:t>
            </a:r>
            <a:r>
              <a:rPr lang="en-US" sz="1300" dirty="0"/>
              <a:t>)</a:t>
            </a:r>
          </a:p>
          <a:p>
            <a:pPr lvl="1"/>
            <a:r>
              <a:rPr lang="en-US" sz="1300" dirty="0"/>
              <a:t>State Species of Special Concern:</a:t>
            </a:r>
          </a:p>
          <a:p>
            <a:pPr lvl="2"/>
            <a:r>
              <a:rPr lang="en-US" sz="1300" dirty="0" err="1"/>
              <a:t>Wavyrayed</a:t>
            </a:r>
            <a:r>
              <a:rPr lang="en-US" sz="1300" dirty="0"/>
              <a:t> </a:t>
            </a:r>
            <a:r>
              <a:rPr lang="en-US" sz="1300" dirty="0" err="1"/>
              <a:t>lampmussel</a:t>
            </a:r>
            <a:r>
              <a:rPr lang="en-US" sz="1300" dirty="0"/>
              <a:t> (</a:t>
            </a:r>
            <a:r>
              <a:rPr lang="en-US" sz="1300" i="1" dirty="0" err="1"/>
              <a:t>Lampsilis</a:t>
            </a:r>
            <a:r>
              <a:rPr lang="en-US" sz="1300" i="1" dirty="0"/>
              <a:t> Fasciola</a:t>
            </a:r>
            <a:r>
              <a:rPr lang="en-US" sz="1300" dirty="0"/>
              <a:t>)</a:t>
            </a:r>
          </a:p>
          <a:p>
            <a:pPr lvl="2"/>
            <a:r>
              <a:rPr lang="en-US" sz="1300" dirty="0"/>
              <a:t>American badger (</a:t>
            </a:r>
            <a:r>
              <a:rPr lang="en-US" sz="1300" i="1" dirty="0" err="1"/>
              <a:t>Taxidea</a:t>
            </a:r>
            <a:r>
              <a:rPr lang="en-US" sz="1300" i="1" dirty="0"/>
              <a:t> taxus</a:t>
            </a:r>
            <a:r>
              <a:rPr lang="en-US" sz="1300" dirty="0"/>
              <a:t>)</a:t>
            </a:r>
          </a:p>
          <a:p>
            <a:pPr lvl="1"/>
            <a:r>
              <a:rPr lang="en-US" sz="1300" dirty="0"/>
              <a:t>No impacts expected to State Endangered or State Species of Special Concern</a:t>
            </a:r>
          </a:p>
          <a:p>
            <a:r>
              <a:rPr lang="en-US" sz="1300" dirty="0"/>
              <a:t>USFWS</a:t>
            </a:r>
          </a:p>
          <a:p>
            <a:pPr lvl="1"/>
            <a:r>
              <a:rPr lang="en-US" sz="1300" dirty="0"/>
              <a:t>2013 Interim Policy</a:t>
            </a:r>
          </a:p>
          <a:p>
            <a:pPr lvl="2"/>
            <a:r>
              <a:rPr lang="en-US" sz="1300" dirty="0"/>
              <a:t>Potential for impacts assumed to be minimal</a:t>
            </a:r>
          </a:p>
          <a:p>
            <a:pPr lvl="1"/>
            <a:r>
              <a:rPr lang="en-US" sz="1300" dirty="0"/>
              <a:t>Range-Wide Programmatic Informal Consultation for the Indiana Bat and Northern Long Eared Bat</a:t>
            </a:r>
          </a:p>
          <a:p>
            <a:pPr lvl="2"/>
            <a:r>
              <a:rPr lang="en-US" sz="1300" dirty="0"/>
              <a:t>“Not Likely to Adversely Affect”</a:t>
            </a:r>
          </a:p>
          <a:p>
            <a:pPr lvl="2"/>
            <a:r>
              <a:rPr lang="en-US" sz="1300" dirty="0"/>
              <a:t>Avoidance, Minimization, &amp; Mitigation Measures to be implemented</a:t>
            </a:r>
          </a:p>
          <a:p>
            <a:endParaRPr lang="en-US" sz="7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6DAA3E-164D-4518-8153-8A45FD470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9BBBAA-A45B-49C7-A902-A8A9495A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Cultural Resources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09A3B2-409B-44C5-BAB2-2CD5316D2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Archaeological</a:t>
            </a:r>
          </a:p>
          <a:p>
            <a:pPr lvl="1"/>
            <a:r>
              <a:rPr lang="en-US" sz="2000" dirty="0"/>
              <a:t>Records Check and Phase </a:t>
            </a:r>
            <a:r>
              <a:rPr lang="en-US" sz="2000" dirty="0" err="1"/>
              <a:t>Ia</a:t>
            </a:r>
            <a:r>
              <a:rPr lang="en-US" sz="2000" dirty="0"/>
              <a:t> Field Reconnaissance</a:t>
            </a:r>
          </a:p>
          <a:p>
            <a:pPr lvl="1"/>
            <a:r>
              <a:rPr lang="en-US" sz="2000" dirty="0"/>
              <a:t>Three archeological sites that should be avoided</a:t>
            </a:r>
          </a:p>
          <a:p>
            <a:r>
              <a:rPr lang="en-US" sz="2000" dirty="0"/>
              <a:t>Historic Properties</a:t>
            </a:r>
          </a:p>
          <a:p>
            <a:pPr lvl="1"/>
            <a:r>
              <a:rPr lang="en-US" sz="2000" dirty="0"/>
              <a:t>Two resources eligible for the NRHP within the Area of Potential Effects (APE)</a:t>
            </a:r>
          </a:p>
          <a:p>
            <a:pPr lvl="2"/>
            <a:r>
              <a:rPr lang="en-US" dirty="0"/>
              <a:t>Trinity Reformed Church</a:t>
            </a:r>
          </a:p>
          <a:p>
            <a:pPr lvl="2"/>
            <a:r>
              <a:rPr lang="en-US" dirty="0"/>
              <a:t>Mulberry Commercial Historic District</a:t>
            </a:r>
          </a:p>
          <a:p>
            <a:r>
              <a:rPr lang="en-US" sz="2000" dirty="0"/>
              <a:t>Effect Finding:</a:t>
            </a:r>
          </a:p>
          <a:p>
            <a:pPr lvl="1"/>
            <a:r>
              <a:rPr lang="en-US" sz="2000" dirty="0"/>
              <a:t>“No Adverse Effect” published October 3, 2020 in </a:t>
            </a:r>
            <a:r>
              <a:rPr lang="en-US" sz="2000" i="1" dirty="0"/>
              <a:t>The Times</a:t>
            </a:r>
          </a:p>
          <a:p>
            <a:pPr lvl="1"/>
            <a:r>
              <a:rPr lang="en-US" sz="2000" dirty="0"/>
              <a:t>State Historic Preservation Officer concurred with Finding on October 26, 2020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B0C025-666F-4EC7-8F86-4A805F294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32A601-53D0-41E2-BE42-A228DCE1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Section 4(f)</a:t>
            </a:r>
          </a:p>
        </p:txBody>
      </p:sp>
      <p:cxnSp>
        <p:nvCxnSpPr>
          <p:cNvPr id="50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058314-2766-4013-824E-F1B182F63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212980"/>
            <a:ext cx="6377769" cy="468114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Historic Properties: </a:t>
            </a:r>
          </a:p>
          <a:p>
            <a:pPr lvl="1"/>
            <a:r>
              <a:rPr lang="en-US" dirty="0"/>
              <a:t>Trinity Reformed Church</a:t>
            </a:r>
          </a:p>
          <a:p>
            <a:pPr lvl="2"/>
            <a:r>
              <a:rPr lang="en-US" sz="2400" dirty="0"/>
              <a:t>Will not convert property to transportation use</a:t>
            </a:r>
          </a:p>
          <a:p>
            <a:pPr lvl="2"/>
            <a:r>
              <a:rPr lang="en-US" sz="2400" dirty="0"/>
              <a:t>Section 106 finding of “No Adverse Effect” </a:t>
            </a:r>
          </a:p>
          <a:p>
            <a:pPr lvl="2"/>
            <a:r>
              <a:rPr lang="en-US" sz="2400" dirty="0"/>
              <a:t>No Section 4(f) analysis required </a:t>
            </a:r>
          </a:p>
          <a:p>
            <a:pPr lvl="1"/>
            <a:r>
              <a:rPr lang="en-US" dirty="0"/>
              <a:t>Mulberry Commercial Historic District</a:t>
            </a:r>
          </a:p>
          <a:p>
            <a:pPr lvl="2"/>
            <a:r>
              <a:rPr lang="en-US" sz="2400" dirty="0"/>
              <a:t>Will not convert property to a transportation use</a:t>
            </a:r>
          </a:p>
          <a:p>
            <a:pPr lvl="2"/>
            <a:r>
              <a:rPr lang="en-US" sz="2400" dirty="0"/>
              <a:t>Section 106 finding of “No Adverse Effect” </a:t>
            </a:r>
          </a:p>
          <a:p>
            <a:pPr lvl="2"/>
            <a:r>
              <a:rPr lang="en-US" sz="2400" dirty="0"/>
              <a:t>No Section 4(f) analysis required </a:t>
            </a:r>
          </a:p>
          <a:p>
            <a:pPr lvl="3">
              <a:buFont typeface="Wingdings" panose="05000000000000000000" pitchFamily="2" charset="2"/>
              <a:buChar char="Ø"/>
            </a:pPr>
            <a:endParaRPr lang="en-US" sz="2400" dirty="0">
              <a:highlight>
                <a:srgbClr val="FFFF00"/>
              </a:highlight>
            </a:endParaRPr>
          </a:p>
          <a:p>
            <a:pPr marL="1371600" lvl="3" indent="0">
              <a:buNone/>
            </a:pPr>
            <a:endParaRPr 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84D815-6F8D-4BD0-BB0C-E888A6872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121FD-B6FD-40BF-9B07-4FE56AE3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4" y="963877"/>
            <a:ext cx="4010998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Purpose &amp; Need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E26679-B952-4EF4-8B9B-F735EE99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1900" dirty="0"/>
              <a:t>Need:</a:t>
            </a:r>
          </a:p>
          <a:p>
            <a:pPr lvl="1"/>
            <a:r>
              <a:rPr lang="en-US" sz="1900" dirty="0"/>
              <a:t>Poor structural, physical, and operational condition of the existing pavement </a:t>
            </a:r>
          </a:p>
          <a:p>
            <a:pPr lvl="1"/>
            <a:r>
              <a:rPr lang="en-US" sz="1900" dirty="0"/>
              <a:t>Moderate to severe transverse and longitudinal cracking </a:t>
            </a:r>
          </a:p>
          <a:p>
            <a:pPr lvl="1"/>
            <a:r>
              <a:rPr lang="en-US" sz="1900" dirty="0"/>
              <a:t>Moderate rutting and raveling at random locations throughout the travel lanes</a:t>
            </a:r>
          </a:p>
          <a:p>
            <a:pPr lvl="1"/>
            <a:r>
              <a:rPr lang="en-US" sz="1900" dirty="0"/>
              <a:t>Inadequate shoulder widths </a:t>
            </a:r>
          </a:p>
          <a:p>
            <a:pPr lvl="1"/>
            <a:r>
              <a:rPr lang="en-US" sz="1900" dirty="0"/>
              <a:t>Sections of the existing sidewalk and curb ramps within the do not meet American with Disabilities Act (ADA) standards. 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Purpose:</a:t>
            </a:r>
          </a:p>
          <a:p>
            <a:pPr lvl="1"/>
            <a:r>
              <a:rPr lang="en-US" sz="1900" dirty="0"/>
              <a:t>Enhance the long-term integrity of the roadway pavement</a:t>
            </a:r>
          </a:p>
          <a:p>
            <a:pPr lvl="1"/>
            <a:r>
              <a:rPr lang="en-US" sz="1900" dirty="0"/>
              <a:t>Improve lateral structural support of travel lanes</a:t>
            </a:r>
          </a:p>
          <a:p>
            <a:pPr lvl="1"/>
            <a:r>
              <a:rPr lang="en-US" sz="1900" dirty="0"/>
              <a:t>Improve pedestrian access within the Town of Mulberry, </a:t>
            </a:r>
          </a:p>
          <a:p>
            <a:pPr lvl="1"/>
            <a:r>
              <a:rPr lang="en-US" sz="1900" dirty="0"/>
              <a:t>Address rutting of the pavement on the SR 38 corridor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5062EE-7306-4E43-AA5F-C27B4436E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15E1E5-EA00-4213-928C-3E2EA5FFC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Alternatives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654CDF-24A0-4BB8-BA86-200B393B2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Alternative for Section 1</a:t>
            </a:r>
          </a:p>
          <a:p>
            <a:r>
              <a:rPr lang="en-US" sz="2400" dirty="0"/>
              <a:t>Alternative for Section 2</a:t>
            </a:r>
          </a:p>
          <a:p>
            <a:r>
              <a:rPr lang="en-US" sz="2400" dirty="0"/>
              <a:t>Alternative for Section 3</a:t>
            </a:r>
          </a:p>
          <a:p>
            <a:r>
              <a:rPr lang="en-US" sz="2400" dirty="0"/>
              <a:t>Alternative for Section 4, Part 1</a:t>
            </a:r>
          </a:p>
          <a:p>
            <a:r>
              <a:rPr lang="en-US" sz="2400" dirty="0"/>
              <a:t>Alternative for Section 5 </a:t>
            </a:r>
          </a:p>
          <a:p>
            <a:r>
              <a:rPr lang="en-US" sz="2400" dirty="0"/>
              <a:t>Alternative for Section 6</a:t>
            </a:r>
          </a:p>
          <a:p>
            <a:r>
              <a:rPr lang="en-US" sz="2400" dirty="0"/>
              <a:t>Full Depth Reclamation Alternative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39961A-1EA6-4592-9A08-25316CA3B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21BDC-42D1-426E-82F7-3454BCC22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Alternatives Cont…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7B1860-ECE5-4AFF-B24C-A8A9EED61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Do Nothing</a:t>
            </a:r>
          </a:p>
          <a:p>
            <a:pPr lvl="1"/>
            <a:r>
              <a:rPr lang="en-US" dirty="0"/>
              <a:t>No expenditure of capital funds – utilize existing facility</a:t>
            </a:r>
          </a:p>
          <a:p>
            <a:pPr lvl="1"/>
            <a:r>
              <a:rPr lang="en-US" dirty="0"/>
              <a:t>Result in bridge closure</a:t>
            </a:r>
          </a:p>
          <a:p>
            <a:pPr lvl="1"/>
            <a:r>
              <a:rPr lang="en-US" dirty="0"/>
              <a:t>Does not meet purpose of project</a:t>
            </a:r>
          </a:p>
          <a:p>
            <a:pPr lvl="1"/>
            <a:r>
              <a:rPr lang="en-US" dirty="0"/>
              <a:t>Not prudent </a:t>
            </a:r>
          </a:p>
          <a:p>
            <a:r>
              <a:rPr lang="en-US" sz="2400" dirty="0"/>
              <a:t>Preferred Alternative</a:t>
            </a:r>
          </a:p>
          <a:p>
            <a:pPr lvl="1"/>
            <a:r>
              <a:rPr lang="en-US" dirty="0"/>
              <a:t>Full Depth Reclamation for long-term integrity of the roadway pavement and structures</a:t>
            </a:r>
          </a:p>
          <a:p>
            <a:pPr lvl="1"/>
            <a:r>
              <a:rPr lang="en-US" dirty="0"/>
              <a:t>Meets Purpose and Need</a:t>
            </a:r>
          </a:p>
          <a:p>
            <a:pPr lvl="1"/>
            <a:r>
              <a:rPr lang="en-US" dirty="0"/>
              <a:t>Feasible and prudent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7F9E87-8280-4B20-A0B2-96DACEDAB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0A72ABA-326F-47DB-8433-609F1F974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BF4F6-534F-47C8-BECC-3905D6A45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628" y="557189"/>
            <a:ext cx="6494172" cy="6931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Preferred Alternative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22820B-0A3C-4978-9F68-2AEF3CD8E4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r="-5" b="10359"/>
          <a:stretch/>
        </p:blipFill>
        <p:spPr>
          <a:xfrm>
            <a:off x="5315" y="10"/>
            <a:ext cx="4181791" cy="2783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9FD75-8A66-4ED3-9A8B-1814AD77F9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76"/>
          <a:stretch/>
        </p:blipFill>
        <p:spPr>
          <a:xfrm>
            <a:off x="5319" y="2954935"/>
            <a:ext cx="4181790" cy="39030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441BA-C5BE-4F76-A74F-C83D4962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627" y="1408922"/>
            <a:ext cx="7046233" cy="52717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Section 1 (Adams Road to 0.1 miles east of the Dayton Cemetery)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Section 2 (0.1 miles east of the Dayton Cemetery to 50 feet east of E. 350 S.)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Section 3 (50 feet east of E. 350 S. to 200 feet west of West Street in Mulberry)</a:t>
            </a:r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Full depth reclamation of the travel lanes</a:t>
            </a:r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Construction of 2 foot paved and 1 foot aggregate shoulders</a:t>
            </a:r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Some areas will include4 foot shoulders and the installation of guardrail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Section 4 (200 feet west of West Street to 750 feet east of Park Street in Mulberry)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Section 4 Part 1 is located in a residential area and Part 2 is located in a commercial area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Mill and overlay the travel lanes and both shoulders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Section 5 (750 feet east of Park Street in Mulberry to 800 feet east of N. 500 W.)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Full depth reclamation of the travel lanes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Construction of 2 foot paved and 1 foot aggregate shoulders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Section 6 (800 feet east of N. 500 W. to north Junction of SR 38/US 421)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Full depth reclamation of the travel lanes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Construction of 2 foot paved and 1 foot aggregate shoulders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100" dirty="0"/>
              <a:t>Two sections there will include full depth reclamation of the travel lanes with 4 foot paved shoulders and guardrail will be installed</a:t>
            </a:r>
          </a:p>
          <a:p>
            <a:endParaRPr lang="en-US" sz="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383CCF-401E-4D77-912E-53E5A7A2B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7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71EFCA2-1B39-46C9-8999-D26EC16CACB9}"/>
              </a:ext>
            </a:extLst>
          </p:cNvPr>
          <p:cNvGrpSpPr/>
          <p:nvPr/>
        </p:nvGrpSpPr>
        <p:grpSpPr>
          <a:xfrm>
            <a:off x="0" y="556892"/>
            <a:ext cx="12192000" cy="3505580"/>
            <a:chOff x="0" y="556892"/>
            <a:chExt cx="12192000" cy="35055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155323-BAA7-4419-9F4F-81DED62DA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" t="17474" r="3864" b="20086"/>
            <a:stretch/>
          </p:blipFill>
          <p:spPr>
            <a:xfrm>
              <a:off x="0" y="556892"/>
              <a:ext cx="12192000" cy="35055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E0843F-3EC5-4270-A803-32A1C71C6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2" t="23097" r="84140" b="61681"/>
            <a:stretch/>
          </p:blipFill>
          <p:spPr>
            <a:xfrm>
              <a:off x="774703" y="872620"/>
              <a:ext cx="397688" cy="85456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DC1ECC1-6B78-40BD-B64E-56DA6D54EEBA}"/>
              </a:ext>
            </a:extLst>
          </p:cNvPr>
          <p:cNvSpPr/>
          <p:nvPr/>
        </p:nvSpPr>
        <p:spPr>
          <a:xfrm>
            <a:off x="0" y="1"/>
            <a:ext cx="12192000" cy="7604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76BA6-4707-4F83-91CB-C920286E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" y="127000"/>
            <a:ext cx="10515600" cy="636957"/>
          </a:xfrm>
        </p:spPr>
        <p:txBody>
          <a:bodyPr>
            <a:noAutofit/>
          </a:bodyPr>
          <a:lstStyle/>
          <a:p>
            <a:r>
              <a:rPr lang="en-US" dirty="0"/>
              <a:t>Section 1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B88C24B-0E77-4724-9B14-635E8AD67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5408" y="1074739"/>
            <a:ext cx="4384480" cy="1442994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/>
          <a:p>
            <a:r>
              <a:rPr lang="en-US" dirty="0"/>
              <a:t>Section 1 (Adams Road to the east edge of Dayton Cemetery)</a:t>
            </a:r>
          </a:p>
          <a:p>
            <a:pPr lvl="1"/>
            <a:r>
              <a:rPr lang="en-US" dirty="0"/>
              <a:t>Full depth reclamation of the travel lanes</a:t>
            </a:r>
          </a:p>
          <a:p>
            <a:pPr lvl="1"/>
            <a:r>
              <a:rPr lang="en-US" dirty="0"/>
              <a:t>Construction of 2 foot paved and 1 foot aggregate shoulders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4408CA-ECF0-4DD3-8E3C-27C4759CB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87" y="1954865"/>
            <a:ext cx="505969" cy="4023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893605E-1D5B-4F12-BE95-6DEB22C4808F}"/>
              </a:ext>
            </a:extLst>
          </p:cNvPr>
          <p:cNvSpPr txBox="1"/>
          <p:nvPr/>
        </p:nvSpPr>
        <p:spPr>
          <a:xfrm>
            <a:off x="362224" y="1487682"/>
            <a:ext cx="1179699" cy="2813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SECTION 1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E63161-ABFA-4A3C-A74D-6BBC9A9E0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4B9BD9-984B-4C88-824A-22238B0525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532743" y="4220528"/>
            <a:ext cx="538681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79FB06-D921-4799-8B35-6C633DFBC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/>
          <a:stretch/>
        </p:blipFill>
        <p:spPr>
          <a:xfrm>
            <a:off x="6262361" y="4220528"/>
            <a:ext cx="53868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680</Words>
  <Application>Microsoft Office PowerPoint</Application>
  <PresentationFormat>Widescreen</PresentationFormat>
  <Paragraphs>105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Terrestrial Habitat &amp; Endangered Species</vt:lpstr>
      <vt:lpstr>Cultural Resources</vt:lpstr>
      <vt:lpstr>Section 4(f)</vt:lpstr>
      <vt:lpstr>Purpose &amp; Need</vt:lpstr>
      <vt:lpstr>Alternatives</vt:lpstr>
      <vt:lpstr>Alternatives Cont…</vt:lpstr>
      <vt:lpstr>Preferred Alternative</vt:lpstr>
      <vt:lpstr>Section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Hearing SR 38  Roadway Rehabilitation Tippecanoe &amp; Clinton Counties Des. No. 1601074 </dc:title>
  <dc:creator>Raquel Walker</dc:creator>
  <cp:lastModifiedBy>Raquel Walker</cp:lastModifiedBy>
  <cp:revision>72</cp:revision>
  <dcterms:created xsi:type="dcterms:W3CDTF">2021-02-02T16:36:50Z</dcterms:created>
  <dcterms:modified xsi:type="dcterms:W3CDTF">2021-02-26T22:01:16Z</dcterms:modified>
</cp:coreProperties>
</file>