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1" r:id="rId1"/>
    <p:sldMasterId id="2147483685" r:id="rId2"/>
    <p:sldMasterId id="2147483687" r:id="rId3"/>
  </p:sldMasterIdLst>
  <p:notesMasterIdLst>
    <p:notesMasterId r:id="rId32"/>
  </p:notesMasterIdLst>
  <p:handoutMasterIdLst>
    <p:handoutMasterId r:id="rId33"/>
  </p:handoutMasterIdLst>
  <p:sldIdLst>
    <p:sldId id="295" r:id="rId4"/>
    <p:sldId id="296" r:id="rId5"/>
    <p:sldId id="297" r:id="rId6"/>
    <p:sldId id="298" r:id="rId7"/>
    <p:sldId id="299" r:id="rId8"/>
    <p:sldId id="300" r:id="rId9"/>
    <p:sldId id="324" r:id="rId10"/>
    <p:sldId id="336" r:id="rId11"/>
    <p:sldId id="337" r:id="rId12"/>
    <p:sldId id="329" r:id="rId13"/>
    <p:sldId id="335" r:id="rId14"/>
    <p:sldId id="343" r:id="rId15"/>
    <p:sldId id="344" r:id="rId16"/>
    <p:sldId id="334" r:id="rId17"/>
    <p:sldId id="306" r:id="rId18"/>
    <p:sldId id="333" r:id="rId19"/>
    <p:sldId id="326" r:id="rId20"/>
    <p:sldId id="332" r:id="rId21"/>
    <p:sldId id="331" r:id="rId22"/>
    <p:sldId id="325" r:id="rId23"/>
    <p:sldId id="327" r:id="rId24"/>
    <p:sldId id="328" r:id="rId25"/>
    <p:sldId id="340" r:id="rId26"/>
    <p:sldId id="341" r:id="rId27"/>
    <p:sldId id="330" r:id="rId28"/>
    <p:sldId id="338" r:id="rId29"/>
    <p:sldId id="339" r:id="rId30"/>
    <p:sldId id="342" r:id="rId31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CC"/>
    <a:srgbClr val="FFFFFF"/>
    <a:srgbClr val="FDEE20"/>
    <a:srgbClr val="99CCFF"/>
    <a:srgbClr val="A3A3E0"/>
    <a:srgbClr val="6B6BD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92280" autoAdjust="0"/>
  </p:normalViewPr>
  <p:slideViewPr>
    <p:cSldViewPr>
      <p:cViewPr varScale="1">
        <p:scale>
          <a:sx n="66" d="100"/>
          <a:sy n="66" d="100"/>
        </p:scale>
        <p:origin x="102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6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A2615-FAE2-4B6C-8F42-543DEDA09D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717C6-E488-45BD-BD6E-4224FD1B254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Project Selection</a:t>
          </a:r>
        </a:p>
        <a:p>
          <a:r>
            <a:rPr lang="en-US" sz="1200" dirty="0"/>
            <a:t>Early Coordination</a:t>
          </a:r>
        </a:p>
      </dgm:t>
    </dgm:pt>
    <dgm:pt modelId="{FD3798D3-5588-4BF6-B3FA-17644140F181}" type="parTrans" cxnId="{5CBCE7F5-9AC9-4813-A8F6-955646E51335}">
      <dgm:prSet/>
      <dgm:spPr/>
      <dgm:t>
        <a:bodyPr/>
        <a:lstStyle/>
        <a:p>
          <a:endParaRPr lang="en-US"/>
        </a:p>
      </dgm:t>
    </dgm:pt>
    <dgm:pt modelId="{819EB952-5A14-428B-A8B3-28B223CD4B51}" type="sibTrans" cxnId="{5CBCE7F5-9AC9-4813-A8F6-955646E5133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74BA8F7-1C5D-4687-B53B-19BD2DE17DD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 Purpose &amp; Need</a:t>
          </a:r>
        </a:p>
        <a:p>
          <a:r>
            <a:rPr lang="en-US" sz="1200" dirty="0"/>
            <a:t>Develop alternatives </a:t>
          </a:r>
        </a:p>
        <a:p>
          <a:endParaRPr lang="en-US" sz="1200" dirty="0"/>
        </a:p>
      </dgm:t>
    </dgm:pt>
    <dgm:pt modelId="{EE76E8A4-8DB1-42B5-AC4B-BD7AA17E8A8E}" type="parTrans" cxnId="{3098A04F-B15C-49C3-BDB8-27A58EDC4587}">
      <dgm:prSet/>
      <dgm:spPr/>
      <dgm:t>
        <a:bodyPr/>
        <a:lstStyle/>
        <a:p>
          <a:endParaRPr lang="en-US"/>
        </a:p>
      </dgm:t>
    </dgm:pt>
    <dgm:pt modelId="{5D7F67BC-B64D-4BAE-B5DF-6A6A57FF4703}" type="sibTrans" cxnId="{3098A04F-B15C-49C3-BDB8-27A58EDC4587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37E401F-BEA7-4C06-9467-D9868D0B8E4B}">
      <dgm:prSet phldrT="[Text]" custT="1"/>
      <dgm:spPr>
        <a:solidFill>
          <a:srgbClr val="002060"/>
        </a:solidFill>
      </dgm:spPr>
      <dgm:t>
        <a:bodyPr/>
        <a:lstStyle/>
        <a:p>
          <a:endParaRPr lang="en-US" sz="1200" spc="-20" baseline="0" dirty="0"/>
        </a:p>
        <a:p>
          <a:r>
            <a:rPr lang="en-US" sz="1200" spc="-20" baseline="0" dirty="0"/>
            <a:t>Preliminary design phase </a:t>
          </a:r>
        </a:p>
        <a:p>
          <a:r>
            <a:rPr lang="en-US" sz="1200" spc="-20" baseline="0" dirty="0"/>
            <a:t>Environmental Analysis</a:t>
          </a:r>
        </a:p>
        <a:p>
          <a:endParaRPr lang="en-US" sz="1200" spc="-20" baseline="0" dirty="0"/>
        </a:p>
        <a:p>
          <a:r>
            <a:rPr lang="en-US" sz="1200" spc="-20" baseline="0" dirty="0"/>
            <a:t>PUBLIC INVOLVEMENT </a:t>
          </a:r>
        </a:p>
      </dgm:t>
    </dgm:pt>
    <dgm:pt modelId="{753B5655-441F-4C85-9EA5-89D89F2346BB}" type="parTrans" cxnId="{8D37CA97-D0A0-4B43-B9D4-2057223D70BE}">
      <dgm:prSet/>
      <dgm:spPr/>
      <dgm:t>
        <a:bodyPr/>
        <a:lstStyle/>
        <a:p>
          <a:endParaRPr lang="en-US"/>
        </a:p>
      </dgm:t>
    </dgm:pt>
    <dgm:pt modelId="{CDAA59DF-0140-431C-A4D5-892F1DF98DDF}" type="sibTrans" cxnId="{8D37CA97-D0A0-4B43-B9D4-2057223D70BE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44E2065-E961-4342-88CB-00798D6FD874}">
      <dgm:prSet phldrT="[Text]" custT="1"/>
      <dgm:spPr>
        <a:solidFill>
          <a:srgbClr val="002060"/>
        </a:solidFill>
      </dgm:spPr>
      <dgm:t>
        <a:bodyPr/>
        <a:lstStyle/>
        <a:p>
          <a:endParaRPr lang="en-US" sz="1200" dirty="0"/>
        </a:p>
        <a:p>
          <a:r>
            <a:rPr lang="en-US" sz="1200" dirty="0"/>
            <a:t>Design </a:t>
          </a:r>
        </a:p>
        <a:p>
          <a:r>
            <a:rPr lang="en-US" sz="1200" dirty="0"/>
            <a:t> Environmental </a:t>
          </a:r>
        </a:p>
        <a:p>
          <a:endParaRPr lang="en-US" sz="1200" dirty="0"/>
        </a:p>
        <a:p>
          <a:r>
            <a:rPr lang="en-US" sz="1200" dirty="0"/>
            <a:t>Additional public involvement</a:t>
          </a:r>
        </a:p>
        <a:p>
          <a:endParaRPr lang="en-US" sz="1200" dirty="0"/>
        </a:p>
        <a:p>
          <a:r>
            <a:rPr lang="en-US" sz="1200" dirty="0"/>
            <a:t>Project Decision</a:t>
          </a:r>
        </a:p>
      </dgm:t>
    </dgm:pt>
    <dgm:pt modelId="{4BA4F612-FB17-4629-A86B-A99532FC44AD}" type="parTrans" cxnId="{D5A70B02-3F81-4703-BA57-91F2F74DF165}">
      <dgm:prSet/>
      <dgm:spPr/>
      <dgm:t>
        <a:bodyPr/>
        <a:lstStyle/>
        <a:p>
          <a:endParaRPr lang="en-US"/>
        </a:p>
      </dgm:t>
    </dgm:pt>
    <dgm:pt modelId="{B19420DE-C13E-4B8D-9277-83D9BB622C69}" type="sibTrans" cxnId="{D5A70B02-3F81-4703-BA57-91F2F74DF16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4377A7B-6ABF-4D12-8BAB-ECDBCAD2F52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Real Estate</a:t>
          </a:r>
        </a:p>
        <a:p>
          <a:endParaRPr lang="en-US" sz="1200" dirty="0"/>
        </a:p>
        <a:p>
          <a:r>
            <a:rPr lang="en-US" sz="1200" dirty="0"/>
            <a:t>Project Letting</a:t>
          </a:r>
        </a:p>
        <a:p>
          <a:endParaRPr lang="en-US" sz="1200" dirty="0"/>
        </a:p>
        <a:p>
          <a:r>
            <a:rPr lang="en-US" sz="1200" dirty="0"/>
            <a:t>Construction   </a:t>
          </a:r>
        </a:p>
      </dgm:t>
    </dgm:pt>
    <dgm:pt modelId="{2765EBB3-C9BF-48B5-A84E-2A81B69275AF}" type="parTrans" cxnId="{73DF6CAA-475F-46AC-AF33-BD9A93FC69FA}">
      <dgm:prSet/>
      <dgm:spPr/>
      <dgm:t>
        <a:bodyPr/>
        <a:lstStyle/>
        <a:p>
          <a:endParaRPr lang="en-US"/>
        </a:p>
      </dgm:t>
    </dgm:pt>
    <dgm:pt modelId="{0E3BF46B-EF1B-4D9A-B01A-A0EB49995775}" type="sibTrans" cxnId="{73DF6CAA-475F-46AC-AF33-BD9A93FC69FA}">
      <dgm:prSet/>
      <dgm:spPr/>
      <dgm:t>
        <a:bodyPr/>
        <a:lstStyle/>
        <a:p>
          <a:endParaRPr lang="en-US"/>
        </a:p>
      </dgm:t>
    </dgm:pt>
    <dgm:pt modelId="{EBB34009-9C61-40A9-9E6B-F96D0236C823}" type="pres">
      <dgm:prSet presAssocID="{BE3A2615-FAE2-4B6C-8F42-543DEDA09D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3C23D-C761-4994-9F17-4A689D638A47}" type="pres">
      <dgm:prSet presAssocID="{C4E717C6-E488-45BD-BD6E-4224FD1B2545}" presName="node" presStyleLbl="node1" presStyleIdx="0" presStyleCnt="5" custScaleY="183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69341-B3AF-4AC8-8F47-EB1F9A719FE0}" type="pres">
      <dgm:prSet presAssocID="{819EB952-5A14-428B-A8B3-28B223CD4B5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4ED92EF-1B4E-42E5-86EE-D59F8545D3FE}" type="pres">
      <dgm:prSet presAssocID="{819EB952-5A14-428B-A8B3-28B223CD4B5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7231A24-B32F-4130-8E3B-20976477676A}" type="pres">
      <dgm:prSet presAssocID="{874BA8F7-1C5D-4687-B53B-19BD2DE17DD9}" presName="node" presStyleLbl="node1" presStyleIdx="1" presStyleCnt="5" custScaleY="183512" custLinFactNeighborX="-13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BE390-B54B-4954-A178-E0390F000798}" type="pres">
      <dgm:prSet presAssocID="{5D7F67BC-B64D-4BAE-B5DF-6A6A57FF470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54E4DCF-02E1-4B58-A01B-694693830AAD}" type="pres">
      <dgm:prSet presAssocID="{5D7F67BC-B64D-4BAE-B5DF-6A6A57FF470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AFF89BE-F819-492D-AE1F-1CC55FAABD12}" type="pres">
      <dgm:prSet presAssocID="{F37E401F-BEA7-4C06-9467-D9868D0B8E4B}" presName="node" presStyleLbl="node1" presStyleIdx="2" presStyleCnt="5" custScaleY="206451" custLinFactNeighborX="-2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68AA4-FA44-4646-8DBE-2907180FB588}" type="pres">
      <dgm:prSet presAssocID="{CDAA59DF-0140-431C-A4D5-892F1DF98DD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781E17B-C3A9-443B-A518-9944F670F74A}" type="pres">
      <dgm:prSet presAssocID="{CDAA59DF-0140-431C-A4D5-892F1DF98DD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B0B18CE-EE15-4CEC-9821-8D51EFB8BACE}" type="pres">
      <dgm:prSet presAssocID="{744E2065-E961-4342-88CB-00798D6FD874}" presName="node" presStyleLbl="node1" presStyleIdx="3" presStyleCnt="5" custScaleY="206451" custLinFactNeighborX="-34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FC09E-B7ED-4A13-B11A-1E2441F8B660}" type="pres">
      <dgm:prSet presAssocID="{B19420DE-C13E-4B8D-9277-83D9BB622C6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A608F8B-18FB-49AE-BCAE-17749FCB415D}" type="pres">
      <dgm:prSet presAssocID="{B19420DE-C13E-4B8D-9277-83D9BB622C6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7C32940-0CEA-4559-AA19-FE7276BB8C9F}" type="pres">
      <dgm:prSet presAssocID="{A4377A7B-6ABF-4D12-8BAB-ECDBCAD2F526}" presName="node" presStyleLbl="node1" presStyleIdx="4" presStyleCnt="5" custScaleY="206451" custLinFactNeighborX="-47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37CA97-D0A0-4B43-B9D4-2057223D70BE}" srcId="{BE3A2615-FAE2-4B6C-8F42-543DEDA09DFB}" destId="{F37E401F-BEA7-4C06-9467-D9868D0B8E4B}" srcOrd="2" destOrd="0" parTransId="{753B5655-441F-4C85-9EA5-89D89F2346BB}" sibTransId="{CDAA59DF-0140-431C-A4D5-892F1DF98DDF}"/>
    <dgm:cxn modelId="{0B2D6CFE-C98D-4E08-B2A8-4ADD307BE571}" type="presOf" srcId="{874BA8F7-1C5D-4687-B53B-19BD2DE17DD9}" destId="{37231A24-B32F-4130-8E3B-20976477676A}" srcOrd="0" destOrd="0" presId="urn:microsoft.com/office/officeart/2005/8/layout/process5"/>
    <dgm:cxn modelId="{EEE135FE-32DE-420A-8A1E-6FFF5D229C18}" type="presOf" srcId="{F37E401F-BEA7-4C06-9467-D9868D0B8E4B}" destId="{4AFF89BE-F819-492D-AE1F-1CC55FAABD12}" srcOrd="0" destOrd="0" presId="urn:microsoft.com/office/officeart/2005/8/layout/process5"/>
    <dgm:cxn modelId="{A5716E68-3CEB-4D51-91C0-3206C2DD663F}" type="presOf" srcId="{5D7F67BC-B64D-4BAE-B5DF-6A6A57FF4703}" destId="{A9DBE390-B54B-4954-A178-E0390F000798}" srcOrd="0" destOrd="0" presId="urn:microsoft.com/office/officeart/2005/8/layout/process5"/>
    <dgm:cxn modelId="{FDFDD03C-9DF4-4C80-94FE-30A22F8BAC4D}" type="presOf" srcId="{BE3A2615-FAE2-4B6C-8F42-543DEDA09DFB}" destId="{EBB34009-9C61-40A9-9E6B-F96D0236C823}" srcOrd="0" destOrd="0" presId="urn:microsoft.com/office/officeart/2005/8/layout/process5"/>
    <dgm:cxn modelId="{73DF6CAA-475F-46AC-AF33-BD9A93FC69FA}" srcId="{BE3A2615-FAE2-4B6C-8F42-543DEDA09DFB}" destId="{A4377A7B-6ABF-4D12-8BAB-ECDBCAD2F526}" srcOrd="4" destOrd="0" parTransId="{2765EBB3-C9BF-48B5-A84E-2A81B69275AF}" sibTransId="{0E3BF46B-EF1B-4D9A-B01A-A0EB49995775}"/>
    <dgm:cxn modelId="{ED13829D-9921-4359-8674-49DD65755AD1}" type="presOf" srcId="{CDAA59DF-0140-431C-A4D5-892F1DF98DDF}" destId="{7DD68AA4-FA44-4646-8DBE-2907180FB588}" srcOrd="0" destOrd="0" presId="urn:microsoft.com/office/officeart/2005/8/layout/process5"/>
    <dgm:cxn modelId="{5CBCE7F5-9AC9-4813-A8F6-955646E51335}" srcId="{BE3A2615-FAE2-4B6C-8F42-543DEDA09DFB}" destId="{C4E717C6-E488-45BD-BD6E-4224FD1B2545}" srcOrd="0" destOrd="0" parTransId="{FD3798D3-5588-4BF6-B3FA-17644140F181}" sibTransId="{819EB952-5A14-428B-A8B3-28B223CD4B51}"/>
    <dgm:cxn modelId="{10F8BE05-94BA-42E3-B7C0-4ADF953AC0C9}" type="presOf" srcId="{5D7F67BC-B64D-4BAE-B5DF-6A6A57FF4703}" destId="{B54E4DCF-02E1-4B58-A01B-694693830AAD}" srcOrd="1" destOrd="0" presId="urn:microsoft.com/office/officeart/2005/8/layout/process5"/>
    <dgm:cxn modelId="{EB7BCA03-28D2-4676-BF3A-3E1017131A85}" type="presOf" srcId="{B19420DE-C13E-4B8D-9277-83D9BB622C69}" destId="{4A608F8B-18FB-49AE-BCAE-17749FCB415D}" srcOrd="1" destOrd="0" presId="urn:microsoft.com/office/officeart/2005/8/layout/process5"/>
    <dgm:cxn modelId="{C10567F3-0019-4389-9C9D-B510B3A67181}" type="presOf" srcId="{819EB952-5A14-428B-A8B3-28B223CD4B51}" destId="{E4069341-B3AF-4AC8-8F47-EB1F9A719FE0}" srcOrd="0" destOrd="0" presId="urn:microsoft.com/office/officeart/2005/8/layout/process5"/>
    <dgm:cxn modelId="{50FBE03B-92E8-46CF-8274-C0E0E372021A}" type="presOf" srcId="{CDAA59DF-0140-431C-A4D5-892F1DF98DDF}" destId="{D781E17B-C3A9-443B-A518-9944F670F74A}" srcOrd="1" destOrd="0" presId="urn:microsoft.com/office/officeart/2005/8/layout/process5"/>
    <dgm:cxn modelId="{D5A70B02-3F81-4703-BA57-91F2F74DF165}" srcId="{BE3A2615-FAE2-4B6C-8F42-543DEDA09DFB}" destId="{744E2065-E961-4342-88CB-00798D6FD874}" srcOrd="3" destOrd="0" parTransId="{4BA4F612-FB17-4629-A86B-A99532FC44AD}" sibTransId="{B19420DE-C13E-4B8D-9277-83D9BB622C69}"/>
    <dgm:cxn modelId="{32681532-AC5B-43A1-B4CD-5B4946013841}" type="presOf" srcId="{A4377A7B-6ABF-4D12-8BAB-ECDBCAD2F526}" destId="{97C32940-0CEA-4559-AA19-FE7276BB8C9F}" srcOrd="0" destOrd="0" presId="urn:microsoft.com/office/officeart/2005/8/layout/process5"/>
    <dgm:cxn modelId="{3098A04F-B15C-49C3-BDB8-27A58EDC4587}" srcId="{BE3A2615-FAE2-4B6C-8F42-543DEDA09DFB}" destId="{874BA8F7-1C5D-4687-B53B-19BD2DE17DD9}" srcOrd="1" destOrd="0" parTransId="{EE76E8A4-8DB1-42B5-AC4B-BD7AA17E8A8E}" sibTransId="{5D7F67BC-B64D-4BAE-B5DF-6A6A57FF4703}"/>
    <dgm:cxn modelId="{F7DA6AB8-639B-477F-9720-0F3359F78F91}" type="presOf" srcId="{C4E717C6-E488-45BD-BD6E-4224FD1B2545}" destId="{E3B3C23D-C761-4994-9F17-4A689D638A47}" srcOrd="0" destOrd="0" presId="urn:microsoft.com/office/officeart/2005/8/layout/process5"/>
    <dgm:cxn modelId="{1A54F403-E5D0-49E9-93A5-C35AB2477E9A}" type="presOf" srcId="{744E2065-E961-4342-88CB-00798D6FD874}" destId="{6B0B18CE-EE15-4CEC-9821-8D51EFB8BACE}" srcOrd="0" destOrd="0" presId="urn:microsoft.com/office/officeart/2005/8/layout/process5"/>
    <dgm:cxn modelId="{8DF1F6AB-6E74-4851-9B26-3A682107FA4A}" type="presOf" srcId="{B19420DE-C13E-4B8D-9277-83D9BB622C69}" destId="{206FC09E-B7ED-4A13-B11A-1E2441F8B660}" srcOrd="0" destOrd="0" presId="urn:microsoft.com/office/officeart/2005/8/layout/process5"/>
    <dgm:cxn modelId="{700DF7FE-C494-4727-9628-2CED867FFDE2}" type="presOf" srcId="{819EB952-5A14-428B-A8B3-28B223CD4B51}" destId="{04ED92EF-1B4E-42E5-86EE-D59F8545D3FE}" srcOrd="1" destOrd="0" presId="urn:microsoft.com/office/officeart/2005/8/layout/process5"/>
    <dgm:cxn modelId="{AD566213-E561-4AAD-AE90-065251ABF288}" type="presParOf" srcId="{EBB34009-9C61-40A9-9E6B-F96D0236C823}" destId="{E3B3C23D-C761-4994-9F17-4A689D638A47}" srcOrd="0" destOrd="0" presId="urn:microsoft.com/office/officeart/2005/8/layout/process5"/>
    <dgm:cxn modelId="{54DC57DB-E634-4FA8-B5E4-A32C2049751A}" type="presParOf" srcId="{EBB34009-9C61-40A9-9E6B-F96D0236C823}" destId="{E4069341-B3AF-4AC8-8F47-EB1F9A719FE0}" srcOrd="1" destOrd="0" presId="urn:microsoft.com/office/officeart/2005/8/layout/process5"/>
    <dgm:cxn modelId="{2233B3F8-379C-40B5-80B2-DFE956969CDD}" type="presParOf" srcId="{E4069341-B3AF-4AC8-8F47-EB1F9A719FE0}" destId="{04ED92EF-1B4E-42E5-86EE-D59F8545D3FE}" srcOrd="0" destOrd="0" presId="urn:microsoft.com/office/officeart/2005/8/layout/process5"/>
    <dgm:cxn modelId="{6942FDE4-91E5-469C-A6C7-FE5731CCC125}" type="presParOf" srcId="{EBB34009-9C61-40A9-9E6B-F96D0236C823}" destId="{37231A24-B32F-4130-8E3B-20976477676A}" srcOrd="2" destOrd="0" presId="urn:microsoft.com/office/officeart/2005/8/layout/process5"/>
    <dgm:cxn modelId="{90920315-B35B-4D64-8F18-1C72F6EC9F9C}" type="presParOf" srcId="{EBB34009-9C61-40A9-9E6B-F96D0236C823}" destId="{A9DBE390-B54B-4954-A178-E0390F000798}" srcOrd="3" destOrd="0" presId="urn:microsoft.com/office/officeart/2005/8/layout/process5"/>
    <dgm:cxn modelId="{2CB423A5-508E-4699-BA36-878354F3C955}" type="presParOf" srcId="{A9DBE390-B54B-4954-A178-E0390F000798}" destId="{B54E4DCF-02E1-4B58-A01B-694693830AAD}" srcOrd="0" destOrd="0" presId="urn:microsoft.com/office/officeart/2005/8/layout/process5"/>
    <dgm:cxn modelId="{AD36DAFC-73EE-4EB1-ADB4-5C6C81C9BA2A}" type="presParOf" srcId="{EBB34009-9C61-40A9-9E6B-F96D0236C823}" destId="{4AFF89BE-F819-492D-AE1F-1CC55FAABD12}" srcOrd="4" destOrd="0" presId="urn:microsoft.com/office/officeart/2005/8/layout/process5"/>
    <dgm:cxn modelId="{BA4331EF-68E1-41A8-AD49-43DBE9834BAA}" type="presParOf" srcId="{EBB34009-9C61-40A9-9E6B-F96D0236C823}" destId="{7DD68AA4-FA44-4646-8DBE-2907180FB588}" srcOrd="5" destOrd="0" presId="urn:microsoft.com/office/officeart/2005/8/layout/process5"/>
    <dgm:cxn modelId="{A2B102B8-E19A-4C41-B031-50316A14F6AD}" type="presParOf" srcId="{7DD68AA4-FA44-4646-8DBE-2907180FB588}" destId="{D781E17B-C3A9-443B-A518-9944F670F74A}" srcOrd="0" destOrd="0" presId="urn:microsoft.com/office/officeart/2005/8/layout/process5"/>
    <dgm:cxn modelId="{1F7FB821-4F5E-4055-8CAD-6C62A622B2B1}" type="presParOf" srcId="{EBB34009-9C61-40A9-9E6B-F96D0236C823}" destId="{6B0B18CE-EE15-4CEC-9821-8D51EFB8BACE}" srcOrd="6" destOrd="0" presId="urn:microsoft.com/office/officeart/2005/8/layout/process5"/>
    <dgm:cxn modelId="{1BD26DB6-6C50-4E0E-BBFF-D0AF7A30F77E}" type="presParOf" srcId="{EBB34009-9C61-40A9-9E6B-F96D0236C823}" destId="{206FC09E-B7ED-4A13-B11A-1E2441F8B660}" srcOrd="7" destOrd="0" presId="urn:microsoft.com/office/officeart/2005/8/layout/process5"/>
    <dgm:cxn modelId="{85989317-71E2-442D-A302-9673EBAADF66}" type="presParOf" srcId="{206FC09E-B7ED-4A13-B11A-1E2441F8B660}" destId="{4A608F8B-18FB-49AE-BCAE-17749FCB415D}" srcOrd="0" destOrd="0" presId="urn:microsoft.com/office/officeart/2005/8/layout/process5"/>
    <dgm:cxn modelId="{D4FA72B3-1348-4786-B2B4-ECAAAC863C67}" type="presParOf" srcId="{EBB34009-9C61-40A9-9E6B-F96D0236C823}" destId="{97C32940-0CEA-4559-AA19-FE7276BB8C9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3C23D-C761-4994-9F17-4A689D638A47}">
      <dsp:nvSpPr>
        <dsp:cNvPr id="0" name=""/>
        <dsp:cNvSpPr/>
      </dsp:nvSpPr>
      <dsp:spPr>
        <a:xfrm>
          <a:off x="5208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Project Selection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Early Coordination</a:t>
          </a:r>
        </a:p>
      </dsp:txBody>
      <dsp:txXfrm>
        <a:off x="52503" y="529897"/>
        <a:ext cx="1520195" cy="1683404"/>
      </dsp:txXfrm>
    </dsp:sp>
    <dsp:sp modelId="{E4069341-B3AF-4AC8-8F47-EB1F9A719FE0}">
      <dsp:nvSpPr>
        <dsp:cNvPr id="0" name=""/>
        <dsp:cNvSpPr/>
      </dsp:nvSpPr>
      <dsp:spPr>
        <a:xfrm>
          <a:off x="1715109" y="1171366"/>
          <a:ext cx="229141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715109" y="1251459"/>
        <a:ext cx="160399" cy="240280"/>
      </dsp:txXfrm>
    </dsp:sp>
    <dsp:sp modelId="{37231A24-B32F-4130-8E3B-20976477676A}">
      <dsp:nvSpPr>
        <dsp:cNvPr id="0" name=""/>
        <dsp:cNvSpPr/>
      </dsp:nvSpPr>
      <dsp:spPr>
        <a:xfrm>
          <a:off x="2052336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Purpose &amp; Need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Develop alternatives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099631" y="529897"/>
        <a:ext cx="1520195" cy="1683404"/>
      </dsp:txXfrm>
    </dsp:sp>
    <dsp:sp modelId="{A9DBE390-B54B-4954-A178-E0390F000798}">
      <dsp:nvSpPr>
        <dsp:cNvPr id="0" name=""/>
        <dsp:cNvSpPr/>
      </dsp:nvSpPr>
      <dsp:spPr>
        <a:xfrm>
          <a:off x="3764912" y="1171366"/>
          <a:ext cx="235586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764912" y="1251459"/>
        <a:ext cx="164910" cy="240280"/>
      </dsp:txXfrm>
    </dsp:sp>
    <dsp:sp modelId="{4AFF89BE-F819-492D-AE1F-1CC55FAABD12}">
      <dsp:nvSpPr>
        <dsp:cNvPr id="0" name=""/>
        <dsp:cNvSpPr/>
      </dsp:nvSpPr>
      <dsp:spPr>
        <a:xfrm>
          <a:off x="411162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pc="-20" baseline="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/>
            <a:t>Preliminary design phase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/>
            <a:t>Environmental Analysis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pc="-20" baseline="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/>
            <a:t>PUBLIC INVOLVEMENT </a:t>
          </a:r>
        </a:p>
      </dsp:txBody>
      <dsp:txXfrm>
        <a:off x="4158918" y="418772"/>
        <a:ext cx="1520195" cy="1905654"/>
      </dsp:txXfrm>
    </dsp:sp>
    <dsp:sp modelId="{7DD68AA4-FA44-4646-8DBE-2907180FB588}">
      <dsp:nvSpPr>
        <dsp:cNvPr id="0" name=""/>
        <dsp:cNvSpPr/>
      </dsp:nvSpPr>
      <dsp:spPr>
        <a:xfrm>
          <a:off x="5835659" y="1171366"/>
          <a:ext cx="26319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835659" y="1251459"/>
        <a:ext cx="184237" cy="240280"/>
      </dsp:txXfrm>
    </dsp:sp>
    <dsp:sp modelId="{6B0B18CE-EE15-4CEC-9821-8D51EFB8BACE}">
      <dsp:nvSpPr>
        <dsp:cNvPr id="0" name=""/>
        <dsp:cNvSpPr/>
      </dsp:nvSpPr>
      <dsp:spPr>
        <a:xfrm>
          <a:off x="622300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Design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Environmental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Additional public involvement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Project Decision</a:t>
          </a:r>
        </a:p>
      </dsp:txBody>
      <dsp:txXfrm>
        <a:off x="6270298" y="418772"/>
        <a:ext cx="1520195" cy="1905654"/>
      </dsp:txXfrm>
    </dsp:sp>
    <dsp:sp modelId="{206FC09E-B7ED-4A13-B11A-1E2441F8B660}">
      <dsp:nvSpPr>
        <dsp:cNvPr id="0" name=""/>
        <dsp:cNvSpPr/>
      </dsp:nvSpPr>
      <dsp:spPr>
        <a:xfrm>
          <a:off x="7934051" y="1171366"/>
          <a:ext cx="23190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7934051" y="1251459"/>
        <a:ext cx="162334" cy="240280"/>
      </dsp:txXfrm>
    </dsp:sp>
    <dsp:sp modelId="{97C32940-0CEA-4559-AA19-FE7276BB8C9F}">
      <dsp:nvSpPr>
        <dsp:cNvPr id="0" name=""/>
        <dsp:cNvSpPr/>
      </dsp:nvSpPr>
      <dsp:spPr>
        <a:xfrm>
          <a:off x="8275347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Real Estate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Project Letting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Construction   </a:t>
          </a:r>
        </a:p>
      </dsp:txBody>
      <dsp:txXfrm>
        <a:off x="8322642" y="418772"/>
        <a:ext cx="1520195" cy="190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B7D8CD31-DE92-4D64-BD1C-30C4A637E335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4782AC-5042-4B9F-B18D-A48F4884E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323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8B2AEF87-254E-4F99-A630-818954CF7626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1475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45E6A2-29DD-456D-9DB3-AC2FED687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147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118872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B3F3-9C75-4B7B-A2DA-48A48710FED2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56BB-F284-45AB-8905-C100142D8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80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0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914400"/>
            <a:ext cx="5791200" cy="52578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9C32-7161-4F46-BFB7-6F3595BE6586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189B3-7280-4858-A849-F123FE9B7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38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FA50-5EDF-4291-B611-BC0A06523A8A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75A3-98A6-476C-A07A-A9559F010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12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77EC-570E-4D78-92AA-9BFCFC9DC30C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374F3-93AC-4F5B-A53C-B7F9EE84D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1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0B1D-D65D-457A-9485-011B6DF16E6F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B978-46FD-44B7-873B-B5B2B8A6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65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0B1D-D65D-457A-9485-011B6DF16E6F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B978-46FD-44B7-873B-B5B2B8A6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21AC-F0F2-42AA-8235-25798F4E6EFF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03C44-1EDD-4768-B342-26B200AB4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93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066800"/>
            <a:ext cx="1188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 (Calibri Light 28)</a:t>
            </a:r>
          </a:p>
          <a:p>
            <a:pPr lvl="1"/>
            <a:r>
              <a:rPr lang="en-US" altLang="en-US"/>
              <a:t>Second level (Calibri Light 24)</a:t>
            </a:r>
          </a:p>
          <a:p>
            <a:pPr lvl="2"/>
            <a:r>
              <a:rPr lang="en-US" altLang="en-US"/>
              <a:t>Third level (Calibri Light 20)</a:t>
            </a:r>
          </a:p>
          <a:p>
            <a:pPr lvl="3"/>
            <a:r>
              <a:rPr lang="en-US" altLang="en-US"/>
              <a:t>Fourth level (Calibri Light 16)</a:t>
            </a:r>
          </a:p>
          <a:p>
            <a:pPr lvl="4"/>
            <a:r>
              <a:rPr lang="en-US" altLang="en-US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E35ECE-9946-417C-B6CA-4D936ABBBC76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D96B05C-3E0B-4E27-83DB-C80B2AED8C1D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4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8F929A-380E-479A-B212-948A94A20121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DC9405E-E720-4331-94AE-2B3749B3FB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181100" y="1123950"/>
            <a:ext cx="9829800" cy="4610100"/>
          </a:xfrm>
          <a:prstGeom prst="roundRect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81471E-BD94-4899-96A2-9E92C5E5A74D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FDF70BC-DD4C-4E35-AAEA-90C81434FD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.gov/indot/2701.h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clark@indot.in.gov" TargetMode="External"/><Relationship Id="rId2" Type="http://schemas.openxmlformats.org/officeDocument/2006/relationships/hyperlink" Target="http://www.in.gov/indot/2705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S.R. 26 Road </a:t>
            </a:r>
            <a:r>
              <a:rPr lang="en-US" altLang="en-US" dirty="0" smtClean="0"/>
              <a:t>Rehabilitation           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altLang="en-US" dirty="0"/>
              <a:t>in Clinton County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Thursday, June 6</a:t>
            </a:r>
            <a:r>
              <a:rPr lang="en-US" altLang="en-US" dirty="0" smtClean="0"/>
              <a:t>, 2019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6 </a:t>
            </a:r>
            <a:r>
              <a:rPr lang="en-US" altLang="en-US" dirty="0"/>
              <a:t>p.m.</a:t>
            </a:r>
          </a:p>
        </p:txBody>
      </p:sp>
    </p:spTree>
    <p:extLst>
      <p:ext uri="{BB962C8B-B14F-4D97-AF65-F5344CB8AC3E}">
        <p14:creationId xmlns:p14="http://schemas.microsoft.com/office/powerpoint/2010/main" val="426415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6858000" cy="53340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086600" y="914400"/>
            <a:ext cx="4038600" cy="5257800"/>
          </a:xfrm>
        </p:spPr>
        <p:txBody>
          <a:bodyPr/>
          <a:lstStyle/>
          <a:p>
            <a:r>
              <a:rPr lang="en-US" dirty="0" smtClean="0"/>
              <a:t>Approximately from Rossville to Russiaville </a:t>
            </a:r>
          </a:p>
          <a:p>
            <a:r>
              <a:rPr lang="en-US" dirty="0" smtClean="0"/>
              <a:t>One-half mile east of U.S. 421 to two miles west of Russiaville</a:t>
            </a:r>
          </a:p>
          <a:p>
            <a:r>
              <a:rPr lang="en-US" dirty="0" smtClean="0"/>
              <a:t>Project generally divided into 3 segments</a:t>
            </a:r>
          </a:p>
          <a:p>
            <a:pPr lvl="1"/>
            <a:r>
              <a:rPr lang="en-US" dirty="0" smtClean="0"/>
              <a:t>US 421 to SR 75</a:t>
            </a:r>
          </a:p>
          <a:p>
            <a:pPr lvl="1"/>
            <a:r>
              <a:rPr lang="en-US" dirty="0" smtClean="0"/>
              <a:t>SR 75 to SR 29</a:t>
            </a:r>
          </a:p>
          <a:p>
            <a:pPr lvl="1"/>
            <a:r>
              <a:rPr lang="en-US" dirty="0" smtClean="0"/>
              <a:t>SR 29 to Clinton/Howard County Line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S.R. 26 Road Rehabilitation – Project 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8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9220200" cy="5257800"/>
          </a:xfrm>
        </p:spPr>
        <p:txBody>
          <a:bodyPr/>
          <a:lstStyle/>
          <a:p>
            <a:r>
              <a:rPr lang="en-US" b="1" dirty="0" smtClean="0"/>
              <a:t>Purpose</a:t>
            </a:r>
          </a:p>
          <a:p>
            <a:pPr lvl="1"/>
            <a:r>
              <a:rPr lang="en-US" dirty="0" smtClean="0"/>
              <a:t>Enhance safety within the corridor</a:t>
            </a:r>
          </a:p>
          <a:p>
            <a:pPr lvl="1"/>
            <a:r>
              <a:rPr lang="en-US" dirty="0" smtClean="0"/>
              <a:t>Preserve and extend the usable service life of the existing roadway</a:t>
            </a:r>
          </a:p>
          <a:p>
            <a:r>
              <a:rPr lang="en-US" b="1" dirty="0" smtClean="0"/>
              <a:t>Need</a:t>
            </a:r>
          </a:p>
          <a:p>
            <a:pPr lvl="1"/>
            <a:r>
              <a:rPr lang="en-US" dirty="0" smtClean="0"/>
              <a:t>Evidence of pavement deterioration</a:t>
            </a:r>
          </a:p>
          <a:p>
            <a:pPr lvl="1"/>
            <a:r>
              <a:rPr lang="en-US" dirty="0" smtClean="0"/>
              <a:t>Roadway flooding due to undersized and debris-filled culverts under S.R. 26</a:t>
            </a:r>
          </a:p>
          <a:p>
            <a:pPr lvl="1"/>
            <a:r>
              <a:rPr lang="en-US" dirty="0" smtClean="0"/>
              <a:t>Narrow travel lanes</a:t>
            </a:r>
          </a:p>
          <a:p>
            <a:pPr lvl="1"/>
            <a:r>
              <a:rPr lang="en-US" dirty="0" smtClean="0"/>
              <a:t>Lack of shoulders</a:t>
            </a:r>
          </a:p>
          <a:p>
            <a:pPr lvl="1"/>
            <a:r>
              <a:rPr lang="en-US" dirty="0" smtClean="0"/>
              <a:t>Substandard vertical sight distance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and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44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9220200" cy="5257800"/>
          </a:xfrm>
        </p:spPr>
        <p:txBody>
          <a:bodyPr/>
          <a:lstStyle/>
          <a:p>
            <a:r>
              <a:rPr lang="en-US" sz="2400" b="1" dirty="0" smtClean="0"/>
              <a:t>Do Nothing/No Build</a:t>
            </a:r>
          </a:p>
          <a:p>
            <a:pPr lvl="1"/>
            <a:r>
              <a:rPr lang="en-US" sz="2000" dirty="0" smtClean="0"/>
              <a:t>Perform routine maintenance only </a:t>
            </a:r>
          </a:p>
          <a:p>
            <a:pPr lvl="1"/>
            <a:r>
              <a:rPr lang="en-US" sz="2000" dirty="0" smtClean="0"/>
              <a:t>Does not meet purpose and need</a:t>
            </a:r>
          </a:p>
          <a:p>
            <a:r>
              <a:rPr lang="en-US" sz="2400" b="1" dirty="0" smtClean="0"/>
              <a:t>Widen roadway and install rumble striping only</a:t>
            </a:r>
          </a:p>
          <a:p>
            <a:pPr lvl="1"/>
            <a:r>
              <a:rPr lang="en-US" sz="2000" dirty="0" smtClean="0"/>
              <a:t>Includes installing a 4-way stop at SR 26 &amp; SR 75 intersection</a:t>
            </a:r>
          </a:p>
          <a:p>
            <a:pPr lvl="1"/>
            <a:r>
              <a:rPr lang="en-US" sz="2000" dirty="0" smtClean="0"/>
              <a:t>Does not meet purpose and need as it does not address drainage or address pavement , does not address SR 26 &amp; SR 75 intersection</a:t>
            </a:r>
            <a:endParaRPr lang="en-US" sz="2000" b="1" dirty="0" smtClean="0"/>
          </a:p>
          <a:p>
            <a:r>
              <a:rPr lang="en-US" sz="2400" b="1" dirty="0" smtClean="0"/>
              <a:t>Rehabilitation</a:t>
            </a:r>
          </a:p>
          <a:p>
            <a:pPr lvl="1"/>
            <a:r>
              <a:rPr lang="en-US" sz="2000" dirty="0" smtClean="0"/>
              <a:t>Addresses pavement condition but would not widen roadway lanes</a:t>
            </a:r>
          </a:p>
          <a:p>
            <a:pPr lvl="1"/>
            <a:r>
              <a:rPr lang="en-US" sz="2000" dirty="0" smtClean="0"/>
              <a:t>Does not meet purpose and need</a:t>
            </a:r>
          </a:p>
          <a:p>
            <a:r>
              <a:rPr lang="en-US" sz="2400" b="1" dirty="0" smtClean="0"/>
              <a:t>Full-Depth Replacement</a:t>
            </a:r>
          </a:p>
          <a:p>
            <a:pPr lvl="1"/>
            <a:r>
              <a:rPr lang="en-US" sz="2000" dirty="0" smtClean="0"/>
              <a:t>Does not widen lanes, add shoulders or address drainage</a:t>
            </a:r>
          </a:p>
          <a:p>
            <a:r>
              <a:rPr lang="en-US" sz="2400" b="1" dirty="0" smtClean="0"/>
              <a:t>Wetland Avoidance Alternative  </a:t>
            </a:r>
          </a:p>
          <a:p>
            <a:pPr lvl="1"/>
            <a:r>
              <a:rPr lang="en-US" sz="2000" dirty="0" smtClean="0"/>
              <a:t>Avoids wetlands while proposing roadway improvements; would impact road alignment and result in the displacement of several residential properties, therefore was not considered further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Considered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27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8534400" cy="5257800"/>
          </a:xfrm>
        </p:spPr>
        <p:txBody>
          <a:bodyPr/>
          <a:lstStyle/>
          <a:p>
            <a:r>
              <a:rPr lang="en-US" dirty="0" smtClean="0"/>
              <a:t>Increase lane widths</a:t>
            </a:r>
          </a:p>
          <a:p>
            <a:r>
              <a:rPr lang="en-US" dirty="0" smtClean="0"/>
              <a:t>Provide roadside shoulders</a:t>
            </a:r>
          </a:p>
          <a:p>
            <a:r>
              <a:rPr lang="en-US" dirty="0" smtClean="0"/>
              <a:t>Improve drainage</a:t>
            </a:r>
          </a:p>
          <a:p>
            <a:r>
              <a:rPr lang="en-US" dirty="0" smtClean="0"/>
              <a:t>Modify and/or replace culverts </a:t>
            </a:r>
          </a:p>
          <a:p>
            <a:r>
              <a:rPr lang="en-US" dirty="0" smtClean="0"/>
              <a:t>Install rumble striping</a:t>
            </a:r>
          </a:p>
          <a:p>
            <a:r>
              <a:rPr lang="en-US" dirty="0" smtClean="0"/>
              <a:t>Increase sight distance with vertical improvements</a:t>
            </a:r>
          </a:p>
          <a:p>
            <a:r>
              <a:rPr lang="en-US" dirty="0" smtClean="0"/>
              <a:t>Improve sidewalk (areas with existing sidewalk)</a:t>
            </a:r>
          </a:p>
          <a:p>
            <a:r>
              <a:rPr lang="en-US" dirty="0" smtClean="0"/>
              <a:t>Add a turning lane</a:t>
            </a:r>
          </a:p>
          <a:p>
            <a:pPr lvl="1"/>
            <a:r>
              <a:rPr lang="en-US" dirty="0" smtClean="0"/>
              <a:t>S.R. 26 at S.R. 75 </a:t>
            </a:r>
          </a:p>
          <a:p>
            <a:r>
              <a:rPr lang="en-US" dirty="0" smtClean="0"/>
              <a:t>Other improvements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Preferred Alternative - Proposed Improvements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6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11-foot travel lanes</a:t>
            </a:r>
          </a:p>
          <a:p>
            <a:r>
              <a:rPr lang="en-US" dirty="0" smtClean="0"/>
              <a:t>No shoulder</a:t>
            </a:r>
          </a:p>
          <a:p>
            <a:r>
              <a:rPr lang="en-US" dirty="0" smtClean="0"/>
              <a:t>Utility poles close to roadway</a:t>
            </a:r>
          </a:p>
          <a:p>
            <a:r>
              <a:rPr lang="en-US" dirty="0" smtClean="0"/>
              <a:t>Pavement failing at edge due to lack of lateral support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Roadway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B1D5FF-70CC-4D3E-9B87-5768B5989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5" b="15555"/>
          <a:stretch/>
        </p:blipFill>
        <p:spPr>
          <a:xfrm>
            <a:off x="1371600" y="3276600"/>
            <a:ext cx="3810000" cy="3439139"/>
          </a:xfrm>
          <a:prstGeom prst="rect">
            <a:avLst/>
          </a:prstGeom>
        </p:spPr>
      </p:pic>
      <p:pic>
        <p:nvPicPr>
          <p:cNvPr id="6" name="Content Placeholder 15">
            <a:extLst>
              <a:ext uri="{FF2B5EF4-FFF2-40B4-BE49-F238E27FC236}">
                <a16:creationId xmlns:a16="http://schemas.microsoft.com/office/drawing/2014/main" xmlns="" id="{852B4830-5ACE-42ED-906D-635A6036C8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70562"/>
            <a:ext cx="5791200" cy="4345476"/>
          </a:xfrm>
        </p:spPr>
      </p:pic>
    </p:spTree>
    <p:extLst>
      <p:ext uri="{BB962C8B-B14F-4D97-AF65-F5344CB8AC3E}">
        <p14:creationId xmlns:p14="http://schemas.microsoft.com/office/powerpoint/2010/main" val="256751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Vehicular Accident </a:t>
            </a:r>
            <a:r>
              <a:rPr lang="en-US" sz="3200" dirty="0"/>
              <a:t>Data</a:t>
            </a:r>
            <a:endParaRPr lang="en-US" sz="3200" dirty="0">
              <a:highlight>
                <a:srgbClr val="FFFF00"/>
              </a:highligh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83347"/>
              </p:ext>
            </p:extLst>
          </p:nvPr>
        </p:nvGraphicFramePr>
        <p:xfrm>
          <a:off x="2057400" y="985521"/>
          <a:ext cx="7391401" cy="564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86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8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86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86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06268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Years 2013 through 2015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6268">
                <a:tc>
                  <a:txBody>
                    <a:bodyPr/>
                    <a:lstStyle/>
                    <a:p>
                      <a:r>
                        <a:rPr lang="en-US" b="1" dirty="0"/>
                        <a:t>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626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No </a:t>
                      </a:r>
                      <a:r>
                        <a:rPr lang="en-US" baseline="0" dirty="0"/>
                        <a:t>Injury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268">
                <a:tc>
                  <a:txBody>
                    <a:bodyPr/>
                    <a:lstStyle/>
                    <a:p>
                      <a:r>
                        <a:rPr lang="en-US" dirty="0"/>
                        <a:t>Non-Incapacitating</a:t>
                      </a:r>
                      <a:r>
                        <a:rPr lang="en-US" baseline="0" dirty="0"/>
                        <a:t> Injury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6268">
                <a:tc>
                  <a:txBody>
                    <a:bodyPr/>
                    <a:lstStyle/>
                    <a:p>
                      <a:r>
                        <a:rPr lang="en-US" dirty="0"/>
                        <a:t>Incapacitating</a:t>
                      </a:r>
                      <a:r>
                        <a:rPr lang="en-US" baseline="0" dirty="0"/>
                        <a:t> Injury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6268">
                <a:tc>
                  <a:txBody>
                    <a:bodyPr/>
                    <a:lstStyle/>
                    <a:p>
                      <a:r>
                        <a:rPr lang="en-US" dirty="0"/>
                        <a:t>Fatal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6268">
                <a:tc>
                  <a:txBody>
                    <a:bodyPr/>
                    <a:lstStyle/>
                    <a:p>
                      <a:r>
                        <a:rPr lang="en-US" b="1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52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8534400" cy="5257800"/>
          </a:xfrm>
        </p:spPr>
        <p:txBody>
          <a:bodyPr/>
          <a:lstStyle/>
          <a:p>
            <a:r>
              <a:rPr lang="en-US" dirty="0" smtClean="0"/>
              <a:t>Increase lane widths</a:t>
            </a:r>
          </a:p>
          <a:p>
            <a:r>
              <a:rPr lang="en-US" dirty="0" smtClean="0"/>
              <a:t>Provide roadside shoulders</a:t>
            </a:r>
          </a:p>
          <a:p>
            <a:r>
              <a:rPr lang="en-US" dirty="0" smtClean="0"/>
              <a:t>Improve drainage</a:t>
            </a:r>
          </a:p>
          <a:p>
            <a:r>
              <a:rPr lang="en-US" dirty="0" smtClean="0"/>
              <a:t>Modify and/or replace culverts </a:t>
            </a:r>
          </a:p>
          <a:p>
            <a:r>
              <a:rPr lang="en-US" dirty="0" smtClean="0"/>
              <a:t>Install rumble striping</a:t>
            </a:r>
          </a:p>
          <a:p>
            <a:r>
              <a:rPr lang="en-US" dirty="0" smtClean="0"/>
              <a:t>Increase sight distance with vertical improvements</a:t>
            </a:r>
          </a:p>
          <a:p>
            <a:r>
              <a:rPr lang="en-US" dirty="0" smtClean="0"/>
              <a:t>Improve sidewalk (areas with existing sidewalk)</a:t>
            </a:r>
          </a:p>
          <a:p>
            <a:r>
              <a:rPr lang="en-US" dirty="0" smtClean="0"/>
              <a:t>Add a turning lane</a:t>
            </a:r>
          </a:p>
          <a:p>
            <a:pPr lvl="1"/>
            <a:r>
              <a:rPr lang="en-US" dirty="0" smtClean="0"/>
              <a:t>S.R. 26 at S.R. 75 </a:t>
            </a:r>
          </a:p>
          <a:p>
            <a:r>
              <a:rPr lang="en-US" dirty="0" smtClean="0"/>
              <a:t>Other improvements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Improvements - Continued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81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Rumble Striping </a:t>
            </a:r>
          </a:p>
        </p:txBody>
      </p:sp>
      <p:pic>
        <p:nvPicPr>
          <p:cNvPr id="5" name="Content Placeholder 4" descr="US_50_centerli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47699" y="1027315"/>
            <a:ext cx="4876799" cy="4650971"/>
          </a:xfrm>
          <a:prstGeom prst="rect">
            <a:avLst/>
          </a:prstGeom>
        </p:spPr>
      </p:pic>
      <p:pic>
        <p:nvPicPr>
          <p:cNvPr id="6" name="Content Placeholder 5" descr="US_50_centerline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6705600" y="1027316"/>
            <a:ext cx="4876800" cy="46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55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8768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12-foot-wide travel lanes</a:t>
            </a:r>
          </a:p>
          <a:p>
            <a:r>
              <a:rPr lang="en-US" sz="2000" dirty="0" smtClean="0"/>
              <a:t>West of S.R. 29: 2-foot-wide paved with 6-foot stone shoulders</a:t>
            </a:r>
          </a:p>
          <a:p>
            <a:r>
              <a:rPr lang="en-US" sz="2000" dirty="0" smtClean="0"/>
              <a:t>East of S.R. 29: 2-foot paved with 4-foot stone shoulders</a:t>
            </a:r>
          </a:p>
          <a:p>
            <a:r>
              <a:rPr lang="en-US" sz="2000" dirty="0" smtClean="0"/>
              <a:t>Improved ditch drainage </a:t>
            </a:r>
          </a:p>
          <a:p>
            <a:r>
              <a:rPr lang="en-US" sz="2000" dirty="0" smtClean="0"/>
              <a:t>Widen and rehabilitate existing pavement</a:t>
            </a:r>
          </a:p>
          <a:p>
            <a:pPr lvl="1"/>
            <a:r>
              <a:rPr lang="en-US" sz="2000" dirty="0" smtClean="0"/>
              <a:t>Full pavement replacement in some areas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Section </a:t>
            </a:r>
            <a:endParaRPr lang="en-US" dirty="0"/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xmlns="" id="{32743C7D-80A0-4CF3-A853-F2F4F18992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" y="990600"/>
            <a:ext cx="11524674" cy="2590800"/>
          </a:xfrm>
        </p:spPr>
      </p:pic>
    </p:spTree>
    <p:extLst>
      <p:ext uri="{BB962C8B-B14F-4D97-AF65-F5344CB8AC3E}">
        <p14:creationId xmlns:p14="http://schemas.microsoft.com/office/powerpoint/2010/main" val="500458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11658600" cy="5257800"/>
          </a:xfrm>
        </p:spPr>
        <p:txBody>
          <a:bodyPr/>
          <a:lstStyle/>
          <a:p>
            <a:r>
              <a:rPr lang="en-US" dirty="0" smtClean="0"/>
              <a:t>Maintain local access to all residences, farm fields and businesses during construction using county roads, temporary entrances or other appropriate means</a:t>
            </a:r>
          </a:p>
          <a:p>
            <a:r>
              <a:rPr lang="en-US" dirty="0" smtClean="0"/>
              <a:t>Close S.R. 26 to through-traffic during construction</a:t>
            </a:r>
          </a:p>
          <a:p>
            <a:r>
              <a:rPr lang="en-US" dirty="0" smtClean="0"/>
              <a:t>Detour through-traffic to state-maintained routes using portions of U.S. 421, S.R. 18, S.R. 75, S.R. 29, S.R. 28, U.S. 31 and S.R. 931</a:t>
            </a:r>
          </a:p>
          <a:p>
            <a:r>
              <a:rPr lang="en-US" dirty="0" smtClean="0"/>
              <a:t>Local access maintained via local roads during culvert construction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of Traffic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9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Welcome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Purpose of public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hearing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Format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Visit our sign-in table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Informational handouts </a:t>
            </a:r>
            <a:endParaRPr lang="en-US" dirty="0">
              <a:highlight>
                <a:srgbClr val="FFFF00"/>
              </a:highlight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Participate during public comment session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Submit written public comments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Project display area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01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E958ADD-900A-44EF-8A8A-C7E6AE3B0D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49266"/>
            <a:ext cx="8839200" cy="571033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B262C7F9-533C-49BA-8D84-E380BA8B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Maintenance of Traffic – Detour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40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E958ADD-900A-44EF-8A8A-C7E6AE3B0D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30" y="1049266"/>
            <a:ext cx="8792739" cy="571033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B262C7F9-533C-49BA-8D84-E380BA8B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Maintenance of Traffic – Detour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06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E958ADD-900A-44EF-8A8A-C7E6AE3B0D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30" y="1054316"/>
            <a:ext cx="8792739" cy="570023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B262C7F9-533C-49BA-8D84-E380BA8B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Maintenance of Traffic – Detour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48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Real Estate  </a:t>
            </a:r>
          </a:p>
        </p:txBody>
      </p:sp>
      <p:pic>
        <p:nvPicPr>
          <p:cNvPr id="33795" name="Picture 4" descr="FHWA Land Acquisition Brochure Cov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/>
          <a:stretch>
            <a:fillRect/>
          </a:stretch>
        </p:blipFill>
        <p:spPr>
          <a:xfrm>
            <a:off x="3886200" y="1600200"/>
            <a:ext cx="3276600" cy="4191000"/>
          </a:xfrm>
        </p:spPr>
      </p:pic>
    </p:spTree>
    <p:extLst>
      <p:ext uri="{BB962C8B-B14F-4D97-AF65-F5344CB8AC3E}">
        <p14:creationId xmlns:p14="http://schemas.microsoft.com/office/powerpoint/2010/main" val="2331841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Clr>
                <a:srgbClr val="3333CC"/>
              </a:buClr>
            </a:pPr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Uniform </a:t>
            </a: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Act of </a:t>
            </a:r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1970</a:t>
            </a: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All federal, state and local governments must comply</a:t>
            </a:r>
          </a:p>
          <a:p>
            <a:pPr lvl="1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Requires an offer for just compensation</a:t>
            </a:r>
          </a:p>
          <a:p>
            <a:pPr eaLnBrk="1" hangingPunct="1">
              <a:buClr>
                <a:srgbClr val="3333CC"/>
              </a:buClr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Acquisition Process</a:t>
            </a:r>
          </a:p>
          <a:p>
            <a:pPr lvl="1" eaLnBrk="1" hangingPunct="1">
              <a:buClr>
                <a:srgbClr val="3333CC"/>
              </a:buClr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Appraisals</a:t>
            </a:r>
          </a:p>
          <a:p>
            <a:pPr lvl="1" eaLnBrk="1" hangingPunct="1">
              <a:buClr>
                <a:srgbClr val="3333CC"/>
              </a:buClr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Review Appraisals</a:t>
            </a:r>
          </a:p>
          <a:p>
            <a:pPr lvl="1" eaLnBrk="1" hangingPunct="1">
              <a:buClr>
                <a:srgbClr val="3333CC"/>
              </a:buClr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Negotiations</a:t>
            </a:r>
          </a:p>
          <a:p>
            <a:pPr eaLnBrk="1" hangingPunct="1">
              <a:buClr>
                <a:srgbClr val="3333CC"/>
              </a:buClr>
            </a:pPr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Moving Ahead for Progress in the 21</a:t>
            </a:r>
            <a:r>
              <a:rPr lang="en-US" altLang="en-US" b="1" baseline="30000" dirty="0" smtClean="0">
                <a:latin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Century (MAP-21)</a:t>
            </a:r>
          </a:p>
          <a:p>
            <a:pPr lvl="1" eaLnBrk="1" hangingPunct="1">
              <a:buClr>
                <a:srgbClr val="3333CC"/>
              </a:buClr>
            </a:pP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Federal law intended to streamline project development; allows real estate to be purchased during design and environmental analysis phases  </a:t>
            </a:r>
            <a:endParaRPr lang="en-U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Right-of-way (ROW)</a:t>
            </a: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742950" lvl="2" indent="-285750" eaLnBrk="1" hangingPunct="1">
              <a:buClr>
                <a:srgbClr val="3333CC"/>
              </a:buClr>
              <a:buSzPct val="60000"/>
              <a:defRPr/>
            </a:pPr>
            <a:r>
              <a:rPr lang="en-US" altLang="en-US" sz="2400" b="1" dirty="0"/>
              <a:t>Permanent </a:t>
            </a:r>
          </a:p>
          <a:p>
            <a:pPr marL="1200150" lvl="3" indent="-285750" eaLnBrk="1" hangingPunct="1">
              <a:buClr>
                <a:srgbClr val="3333CC"/>
              </a:buClr>
              <a:buSzPct val="60000"/>
              <a:defRPr/>
            </a:pPr>
            <a:r>
              <a:rPr lang="en-US" altLang="en-US" sz="2000" dirty="0"/>
              <a:t>Permanent ROW is </a:t>
            </a:r>
            <a:r>
              <a:rPr lang="en-US" altLang="en-US" sz="2000" dirty="0" smtClean="0"/>
              <a:t>land, once </a:t>
            </a:r>
            <a:r>
              <a:rPr lang="en-US" altLang="en-US" sz="2000" dirty="0"/>
              <a:t>purchased by INDOT </a:t>
            </a:r>
            <a:r>
              <a:rPr lang="en-US" altLang="en-US" sz="2000" dirty="0" smtClean="0"/>
              <a:t>from the </a:t>
            </a:r>
            <a:r>
              <a:rPr lang="en-US" altLang="en-US" sz="2000" dirty="0"/>
              <a:t>legal land owner, becomes ROW owned by </a:t>
            </a:r>
            <a:r>
              <a:rPr lang="en-US" altLang="en-US" sz="2000" dirty="0" smtClean="0"/>
              <a:t>INDOT</a:t>
            </a:r>
          </a:p>
          <a:p>
            <a:pPr marL="1200150" lvl="3" indent="-285750" eaLnBrk="1" hangingPunct="1">
              <a:buClr>
                <a:srgbClr val="3333CC"/>
              </a:buClr>
              <a:buSzPct val="60000"/>
              <a:defRPr/>
            </a:pPr>
            <a:r>
              <a:rPr lang="en-US" altLang="en-US" sz="2000" dirty="0" smtClean="0"/>
              <a:t>Approximately 150 acres required </a:t>
            </a:r>
            <a:endParaRPr lang="en-US" altLang="en-US" sz="2000" dirty="0"/>
          </a:p>
          <a:p>
            <a:pPr marL="742950" lvl="2" indent="-285750" eaLnBrk="1" hangingPunct="1">
              <a:buClr>
                <a:srgbClr val="3333CC"/>
              </a:buClr>
              <a:buSzPct val="60000"/>
              <a:defRPr/>
            </a:pPr>
            <a:r>
              <a:rPr lang="en-US" altLang="en-US" sz="2400" b="1" dirty="0"/>
              <a:t>Temporary </a:t>
            </a:r>
          </a:p>
          <a:p>
            <a:pPr marL="1200150" lvl="3" indent="-285750" eaLnBrk="1" hangingPunct="1">
              <a:buClr>
                <a:srgbClr val="3333CC"/>
              </a:buClr>
              <a:buSzPct val="60000"/>
              <a:defRPr/>
            </a:pPr>
            <a:r>
              <a:rPr lang="en-US" altLang="en-US" sz="2000" dirty="0"/>
              <a:t>Temporary ROW is land required during the construction of a project and is used for the purposes of </a:t>
            </a:r>
            <a:r>
              <a:rPr lang="en-US" altLang="en-US" sz="2000" dirty="0" smtClean="0"/>
              <a:t>construction-related </a:t>
            </a:r>
            <a:r>
              <a:rPr lang="en-US" altLang="en-US" sz="2000" dirty="0"/>
              <a:t>activity</a:t>
            </a:r>
          </a:p>
          <a:p>
            <a:pPr marL="1200150" lvl="3" indent="-285750" eaLnBrk="1" hangingPunct="1">
              <a:buClr>
                <a:srgbClr val="3333CC"/>
              </a:buClr>
              <a:buSzPct val="60000"/>
              <a:defRPr/>
            </a:pPr>
            <a:r>
              <a:rPr lang="en-US" altLang="en-US" sz="2000" dirty="0"/>
              <a:t>INDOT pays legal land owner a fee for land use during </a:t>
            </a:r>
            <a:r>
              <a:rPr lang="en-US" altLang="en-US" sz="2000" dirty="0" smtClean="0"/>
              <a:t>construction</a:t>
            </a:r>
          </a:p>
          <a:p>
            <a:pPr marL="1200150" lvl="3" indent="-285750" eaLnBrk="1" hangingPunct="1">
              <a:buClr>
                <a:srgbClr val="3333CC"/>
              </a:buClr>
              <a:buSzPct val="60000"/>
              <a:defRPr/>
            </a:pPr>
            <a:r>
              <a:rPr lang="en-US" altLang="en-US" sz="2000" dirty="0" smtClean="0"/>
              <a:t>Approximately 2 acres required  </a:t>
            </a:r>
            <a:endParaRPr lang="en-US" altLang="en-US" sz="2000" dirty="0"/>
          </a:p>
          <a:p>
            <a:pPr marL="457200" lvl="2" indent="0" eaLnBrk="1" hangingPunct="1">
              <a:buClr>
                <a:srgbClr val="3333CC"/>
              </a:buClr>
              <a:buSzPct val="60000"/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457200" lvl="2" indent="0" eaLnBrk="1" hangingPunct="1">
              <a:buClr>
                <a:srgbClr val="3333CC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en-US" altLang="en-US" dirty="0" smtClean="0"/>
              <a:t>ROW acquisition activities are ongoing  </a:t>
            </a:r>
            <a:endParaRPr lang="en-US" altLang="en-US" dirty="0"/>
          </a:p>
        </p:txBody>
      </p:sp>
      <p:sp>
        <p:nvSpPr>
          <p:cNvPr id="34820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Real Estate Acquisition Process </a:t>
            </a:r>
          </a:p>
        </p:txBody>
      </p:sp>
    </p:spTree>
    <p:extLst>
      <p:ext uri="{BB962C8B-B14F-4D97-AF65-F5344CB8AC3E}">
        <p14:creationId xmlns:p14="http://schemas.microsoft.com/office/powerpoint/2010/main" val="2541731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8686800" cy="5257800"/>
          </a:xfrm>
        </p:spPr>
        <p:txBody>
          <a:bodyPr/>
          <a:lstStyle/>
          <a:p>
            <a:r>
              <a:rPr lang="en-US" dirty="0" smtClean="0"/>
              <a:t>Preliminary design, evaluate community and environmental impact – 2018/2019</a:t>
            </a:r>
          </a:p>
          <a:p>
            <a:r>
              <a:rPr lang="en-US" dirty="0" smtClean="0"/>
              <a:t>Public Hearing – 2019</a:t>
            </a:r>
          </a:p>
          <a:p>
            <a:r>
              <a:rPr lang="en-US" dirty="0" smtClean="0"/>
              <a:t>Environmental Analysis Phase – 2019</a:t>
            </a:r>
          </a:p>
          <a:p>
            <a:r>
              <a:rPr lang="en-US" dirty="0" smtClean="0"/>
              <a:t>Real estate acquisition activities – Continue thru 2020</a:t>
            </a:r>
          </a:p>
          <a:p>
            <a:pPr lvl="1"/>
            <a:r>
              <a:rPr lang="en-US" dirty="0" smtClean="0"/>
              <a:t>Appraising</a:t>
            </a:r>
          </a:p>
          <a:p>
            <a:pPr lvl="1"/>
            <a:r>
              <a:rPr lang="en-US" dirty="0" smtClean="0"/>
              <a:t>Negotiations/buying</a:t>
            </a:r>
          </a:p>
          <a:p>
            <a:r>
              <a:rPr lang="en-US" dirty="0" smtClean="0"/>
              <a:t>Utilities coordination/relocation – 2019/2020</a:t>
            </a:r>
          </a:p>
          <a:p>
            <a:r>
              <a:rPr lang="en-US" dirty="0" smtClean="0"/>
              <a:t>Construction – 2020 through 2021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14400"/>
            <a:ext cx="4906060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30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Submit Public Comments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buClr>
                <a:srgbClr val="002060"/>
              </a:buClr>
              <a:defRPr/>
            </a:pPr>
            <a:r>
              <a:rPr lang="en-US" sz="2400" b="1" dirty="0">
                <a:cs typeface="Tahoma" pitchFamily="34" charset="0"/>
              </a:rPr>
              <a:t>Submit public comments using the options described in first page of</a:t>
            </a:r>
            <a:br>
              <a:rPr lang="en-US" sz="2400" b="1" dirty="0">
                <a:cs typeface="Tahoma" pitchFamily="34" charset="0"/>
              </a:rPr>
            </a:br>
            <a:r>
              <a:rPr lang="en-US" sz="2400" b="1" dirty="0">
                <a:cs typeface="Tahoma" pitchFamily="34" charset="0"/>
              </a:rPr>
              <a:t>information packet: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Public Comment Form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Via e-mail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Participate during public comment session following formal presentation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INDOT respectfully requests that comments be submitted by Friday</a:t>
            </a:r>
            <a: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  <a:t>, June 28, 2019</a:t>
            </a:r>
            <a:r>
              <a:rPr lang="en-US" sz="2400" b="1" dirty="0" smtClean="0">
                <a:solidFill>
                  <a:srgbClr val="FF0000"/>
                </a:solidFill>
                <a:cs typeface="Tahoma" pitchFamily="34" charset="0"/>
              </a:rPr>
              <a:t>  </a:t>
            </a:r>
            <a:endParaRPr lang="en-US" sz="2400" b="1" dirty="0">
              <a:solidFill>
                <a:srgbClr val="FF0000"/>
              </a:solidFill>
              <a:cs typeface="Tahoma" pitchFamily="34" charset="0"/>
            </a:endParaRPr>
          </a:p>
          <a:p>
            <a:pPr eaLnBrk="1" hangingPunct="1">
              <a:buClr>
                <a:srgbClr val="002060"/>
              </a:buClr>
              <a:defRPr/>
            </a:pPr>
            <a:r>
              <a:rPr lang="en-US" sz="2400" dirty="0">
                <a:cs typeface="Tahoma" pitchFamily="34" charset="0"/>
              </a:rPr>
              <a:t>All comments submitted will become included in an official public hearings transcript and made part of the public record</a:t>
            </a:r>
          </a:p>
          <a:p>
            <a:pPr eaLnBrk="1" hangingPunct="1">
              <a:buClr>
                <a:srgbClr val="002060"/>
              </a:buClr>
              <a:defRPr/>
            </a:pPr>
            <a:r>
              <a:rPr lang="en-US" sz="2400" dirty="0">
                <a:cs typeface="Tahoma" pitchFamily="34" charset="0"/>
              </a:rPr>
              <a:t>Comments will be reviewed, evaluated and given full consideration during</a:t>
            </a:r>
            <a:br>
              <a:rPr lang="en-US" sz="2400" dirty="0">
                <a:cs typeface="Tahoma" pitchFamily="34" charset="0"/>
              </a:rPr>
            </a:br>
            <a:r>
              <a:rPr lang="en-US" sz="2400" dirty="0">
                <a:cs typeface="Tahoma" pitchFamily="34" charset="0"/>
              </a:rPr>
              <a:t>decision-making process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Next Steps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Public and project stakeholder input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Submit comments via options described on page 1 of information packet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INDOT review and evaluation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All comments given full consideration during decision-making process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Finalize/approve environmental document, complete project design 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Communicate a decision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INDOT will notify project stakeholders of decision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Work through local media, social media outlets, paid legal notice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Make project documents accessible via repositories 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Questions? Contact Public Involvement Team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/>
              <a:t>Thank You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Please visit with INDOT project team following the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presentation and public comment session </a:t>
            </a: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Project Open House 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Project maps, displays, INDOT project team and informal Q &amp; A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INDOT Crawfordsville District page </a:t>
            </a:r>
            <a:r>
              <a:rPr lang="en-US" dirty="0">
                <a:latin typeface="Tahoma" pitchFamily="34" charset="0"/>
                <a:cs typeface="Tahoma" pitchFamily="34" charset="0"/>
                <a:hlinkClick r:id="rId2"/>
              </a:rPr>
              <a:t>http://www.in.gov/indot/2701.htm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457200" lvl="1" indent="0" eaLnBrk="1" hangingPunct="1">
              <a:buClr>
                <a:srgbClr val="3333CC"/>
              </a:buClr>
              <a:buSzPct val="60000"/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1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58674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INDOT Project Team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INDOT Crawfordsville District 	 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Project Management 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Public Involvement 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Communications 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Design/Engineering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Environmental Analysis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Real Estate </a:t>
            </a:r>
          </a:p>
          <a:p>
            <a:pPr marL="457200" lvl="1" indent="0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Recognition of elected and local public officials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sz="half" idx="2"/>
          </p:nvPr>
        </p:nvSpPr>
        <p:spPr>
          <a:xfrm>
            <a:off x="6248400" y="990600"/>
            <a:ext cx="5791200" cy="52578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Sign-in at attendance table to be added to project mailing list 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Public 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hearing 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notice mailed to known property owners within project area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Announcement of this meeting was posted to INDOT website. A media release was also issued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A copy of presentation and project documentation are available for review 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online 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via INDOT website</a:t>
            </a:r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6148" name="Title 3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S.R. 26 Road Rehabilitation in Clinton County </a:t>
            </a:r>
          </a:p>
        </p:txBody>
      </p:sp>
    </p:spTree>
    <p:extLst>
      <p:ext uri="{BB962C8B-B14F-4D97-AF65-F5344CB8AC3E}">
        <p14:creationId xmlns:p14="http://schemas.microsoft.com/office/powerpoint/2010/main" val="267497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/>
              <a:t>Project Stakeholders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Indiana Department of Transportation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Federal Highway Administration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Clinton County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Elected &amp;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local </a:t>
            </a:r>
            <a:r>
              <a:rPr lang="en-US" dirty="0">
                <a:latin typeface="Tahoma" pitchFamily="34" charset="0"/>
                <a:cs typeface="Tahoma" pitchFamily="34" charset="0"/>
              </a:rPr>
              <a:t>officials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Residents and citizens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Commuters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Businesses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Emergency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Schools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Churches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Community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organizations  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6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/>
              <a:t>Project Development 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039894"/>
              </p:ext>
            </p:extLst>
          </p:nvPr>
        </p:nvGraphicFramePr>
        <p:xfrm>
          <a:off x="762000" y="1600200"/>
          <a:ext cx="10668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Up Arrow Callout 72"/>
          <p:cNvSpPr>
            <a:spLocks noChangeArrowheads="1"/>
          </p:cNvSpPr>
          <p:nvPr/>
        </p:nvSpPr>
        <p:spPr bwMode="auto">
          <a:xfrm flipH="1">
            <a:off x="3581400" y="4246711"/>
            <a:ext cx="1600200" cy="646331"/>
          </a:xfrm>
          <a:prstGeom prst="upArrowCallout">
            <a:avLst>
              <a:gd name="adj1" fmla="val 23178"/>
              <a:gd name="adj2" fmla="val 0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June </a:t>
            </a:r>
            <a:r>
              <a:rPr lang="en-US" alt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public information </a:t>
            </a:r>
            <a:r>
              <a:rPr lang="en-US" alt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meeting 2018</a:t>
            </a:r>
            <a:endParaRPr lang="en-US" altLang="en-US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Up Arrow Callout 72"/>
          <p:cNvSpPr>
            <a:spLocks noChangeArrowheads="1"/>
          </p:cNvSpPr>
          <p:nvPr/>
        </p:nvSpPr>
        <p:spPr bwMode="auto">
          <a:xfrm flipH="1">
            <a:off x="7448550" y="4246601"/>
            <a:ext cx="1981200" cy="646331"/>
          </a:xfrm>
          <a:prstGeom prst="upArrowCallout">
            <a:avLst>
              <a:gd name="adj1" fmla="val 23196"/>
              <a:gd name="adj2" fmla="val 0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Communicate project </a:t>
            </a:r>
            <a:r>
              <a:rPr lang="en-US" alt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decisions and information 2019 - 2020</a:t>
            </a:r>
            <a:endParaRPr lang="en-US" altLang="en-US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Up Arrow Callout 72"/>
          <p:cNvSpPr>
            <a:spLocks noChangeArrowheads="1"/>
          </p:cNvSpPr>
          <p:nvPr/>
        </p:nvSpPr>
        <p:spPr bwMode="auto">
          <a:xfrm flipH="1">
            <a:off x="5514975" y="4154269"/>
            <a:ext cx="1600200" cy="1015663"/>
          </a:xfrm>
          <a:prstGeom prst="upArrowCallout">
            <a:avLst>
              <a:gd name="adj1" fmla="val 23178"/>
              <a:gd name="adj2" fmla="val 0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Public </a:t>
            </a:r>
            <a:r>
              <a:rPr lang="en-US" alt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hearing 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during environmental analysis </a:t>
            </a:r>
            <a:r>
              <a:rPr lang="en-US" alt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phase 2019</a:t>
            </a:r>
            <a:endParaRPr lang="en-US" altLang="en-US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F9D8FD-DC55-4AF6-9DA9-1B2B9656780A}"/>
              </a:ext>
            </a:extLst>
          </p:cNvPr>
          <p:cNvSpPr txBox="1"/>
          <p:nvPr/>
        </p:nvSpPr>
        <p:spPr>
          <a:xfrm>
            <a:off x="852488" y="429276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Involvement:</a:t>
            </a:r>
          </a:p>
        </p:txBody>
      </p:sp>
    </p:spTree>
    <p:extLst>
      <p:ext uri="{BB962C8B-B14F-4D97-AF65-F5344CB8AC3E}">
        <p14:creationId xmlns:p14="http://schemas.microsoft.com/office/powerpoint/2010/main" val="3230575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/>
              <a:t>Environmental Consideration 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457200" lvl="1" indent="0" algn="just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National Environmental Policy Act (NEPA) </a:t>
            </a:r>
          </a:p>
          <a:p>
            <a:pPr lvl="1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Requires INDOT to analyze and evaluate the impacts of a proposed project to the natural and socio-economic environments</a:t>
            </a:r>
          </a:p>
          <a:p>
            <a:pPr lvl="1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NEPA is a decision-making process</a:t>
            </a:r>
          </a:p>
          <a:p>
            <a:pPr lvl="2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Purpose and Need</a:t>
            </a:r>
          </a:p>
          <a:p>
            <a:pPr lvl="2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Develop &amp; Screen Alternatives </a:t>
            </a:r>
          </a:p>
          <a:p>
            <a:pPr lvl="2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Preferred Alternative – determine a course of action </a:t>
            </a:r>
          </a:p>
          <a:p>
            <a:pPr marL="457200" lvl="1" indent="0" algn="just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Impacts are analyzed, evaluated and described in an environmental document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What are the impacts this project might have on the community?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How can impacts be avoided?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Can impacts be minimized?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Mitigation for impacts?</a:t>
            </a:r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  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Draft environmental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document(s) released for public involvement May 2019</a:t>
            </a: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Available </a:t>
            </a:r>
            <a:r>
              <a:rPr lang="en-US" dirty="0">
                <a:latin typeface="Tahoma" pitchFamily="34" charset="0"/>
                <a:cs typeface="Tahoma" pitchFamily="34" charset="0"/>
              </a:rPr>
              <a:t>for review via public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repositories and online  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5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Right-of-way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Streams, Wetlands, and Other Waters</a:t>
            </a: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Floodplains</a:t>
            </a: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Endangered Species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Farmland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Cultural Resources (Historic/Archaeological) 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Parks and Recreational Lands (Trails)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Air Quality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Community Impacts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Public Involvement </a:t>
            </a:r>
          </a:p>
          <a:p>
            <a:pPr marL="0" lvl="1" indent="0" eaLnBrk="1" hangingPunct="1">
              <a:buClr>
                <a:srgbClr val="3333CC"/>
              </a:buClr>
              <a:buSzPct val="60000"/>
              <a:buNone/>
            </a:pP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sz="2400" dirty="0"/>
          </a:p>
          <a:p>
            <a:pPr eaLnBrk="1" hangingPunct="1"/>
            <a:endParaRPr lang="en-US" altLang="en-US" dirty="0"/>
          </a:p>
        </p:txBody>
      </p:sp>
      <p:sp>
        <p:nvSpPr>
          <p:cNvPr id="13316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Types of items </a:t>
            </a:r>
            <a:r>
              <a:rPr lang="en-US" altLang="en-US" dirty="0"/>
              <a:t>evaluated 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970" y="1090270"/>
            <a:ext cx="4906060" cy="490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26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Environmental </a:t>
            </a:r>
            <a:r>
              <a:rPr lang="en-US" altLang="en-US" b="1" dirty="0" smtClean="0"/>
              <a:t>Analysis &amp; Public Involvement   </a:t>
            </a:r>
            <a:endParaRPr lang="en-US" alt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562600"/>
          </a:xfrm>
        </p:spPr>
        <p:txBody>
          <a:bodyPr rtlCol="0">
            <a:normAutofit fontScale="92500" lnSpcReduction="10000"/>
          </a:bodyPr>
          <a:lstStyle/>
          <a:p>
            <a:pPr marL="233363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600" b="1" dirty="0" smtClean="0">
                <a:cs typeface="Tahoma" pitchFamily="34" charset="0"/>
              </a:rPr>
              <a:t>Notice </a:t>
            </a:r>
            <a:r>
              <a:rPr lang="en-US" sz="2600" b="1" dirty="0">
                <a:cs typeface="Tahoma" pitchFamily="34" charset="0"/>
              </a:rPr>
              <a:t>of Entry for Survey –  </a:t>
            </a:r>
            <a:r>
              <a:rPr lang="en-US" sz="2600" b="1" dirty="0" smtClean="0">
                <a:cs typeface="Tahoma" pitchFamily="34" charset="0"/>
              </a:rPr>
              <a:t>2015 thru 2017</a:t>
            </a:r>
            <a:endParaRPr lang="en-US" sz="2600" b="1" dirty="0">
              <a:cs typeface="Tahoma" pitchFamily="34" charset="0"/>
            </a:endParaRP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Letters mailed to properties within general area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700" dirty="0">
                <a:cs typeface="Tahoma" pitchFamily="34" charset="0"/>
              </a:rPr>
              <a:t>Describes early project proposal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700" dirty="0">
                <a:cs typeface="Tahoma" pitchFamily="34" charset="0"/>
              </a:rPr>
              <a:t>Project personnel in area, access to properties 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700" dirty="0">
                <a:cs typeface="Tahoma" pitchFamily="34" charset="0"/>
              </a:rPr>
              <a:t>Gather data for environmental analysis </a:t>
            </a:r>
            <a:r>
              <a:rPr lang="en-US" sz="1700" b="1" dirty="0">
                <a:cs typeface="Tahoma" pitchFamily="34" charset="0"/>
              </a:rPr>
              <a:t> </a:t>
            </a:r>
          </a:p>
          <a:p>
            <a:pPr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endParaRPr lang="en-US" b="1" dirty="0">
              <a:cs typeface="Tahoma" pitchFamily="34" charset="0"/>
            </a:endParaRPr>
          </a:p>
          <a:p>
            <a:pPr marL="233363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600" b="1" dirty="0" smtClean="0">
                <a:cs typeface="Tahoma" pitchFamily="34" charset="0"/>
              </a:rPr>
              <a:t>Public information meeting – June 2018</a:t>
            </a: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 smtClean="0">
                <a:cs typeface="Tahoma" pitchFamily="34" charset="0"/>
              </a:rPr>
              <a:t>Project webpage – June 2018</a:t>
            </a:r>
          </a:p>
          <a:p>
            <a:pPr marL="461963" lvl="2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en-US" sz="2200" dirty="0" smtClean="0">
              <a:cs typeface="Tahoma" pitchFamily="34" charset="0"/>
            </a:endParaRPr>
          </a:p>
          <a:p>
            <a:pPr marL="233363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600" b="1" dirty="0" smtClean="0">
                <a:cs typeface="Tahoma" pitchFamily="34" charset="0"/>
              </a:rPr>
              <a:t>Section 106 of National Historic Preservation Act – 2018 thru 2019</a:t>
            </a:r>
            <a:endParaRPr lang="en-US" sz="2600" b="1" dirty="0">
              <a:cs typeface="Tahoma" pitchFamily="34" charset="0"/>
            </a:endParaRP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Take into account proposal’s impact to historic &amp; archaeological properties </a:t>
            </a: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Public invited to participate </a:t>
            </a: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Public </a:t>
            </a:r>
            <a:r>
              <a:rPr lang="en-US" sz="2200" dirty="0" smtClean="0">
                <a:cs typeface="Tahoma" pitchFamily="34" charset="0"/>
              </a:rPr>
              <a:t>notices </a:t>
            </a:r>
            <a:r>
              <a:rPr lang="en-US" sz="2200" dirty="0">
                <a:cs typeface="Tahoma" pitchFamily="34" charset="0"/>
              </a:rPr>
              <a:t>issued with </a:t>
            </a:r>
            <a:r>
              <a:rPr lang="en-US" sz="2200" dirty="0" smtClean="0">
                <a:cs typeface="Tahoma" pitchFamily="34" charset="0"/>
              </a:rPr>
              <a:t>30-day </a:t>
            </a:r>
            <a:r>
              <a:rPr lang="en-US" sz="2200" dirty="0">
                <a:cs typeface="Tahoma" pitchFamily="34" charset="0"/>
              </a:rPr>
              <a:t>comment period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700" dirty="0" smtClean="0">
                <a:cs typeface="Tahoma" pitchFamily="34" charset="0"/>
              </a:rPr>
              <a:t>Frankfort Times </a:t>
            </a:r>
            <a:endParaRPr lang="en-US" sz="1700" dirty="0">
              <a:cs typeface="Tahoma" pitchFamily="34" charset="0"/>
            </a:endParaRPr>
          </a:p>
          <a:p>
            <a:pPr marL="739775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u="sng" dirty="0">
                <a:cs typeface="Tahoma" pitchFamily="34" charset="0"/>
              </a:rPr>
              <a:t>“No historic properties affected”</a:t>
            </a:r>
            <a:r>
              <a:rPr lang="en-US" sz="2200" dirty="0">
                <a:cs typeface="Tahoma" pitchFamily="34" charset="0"/>
              </a:rPr>
              <a:t> finding </a:t>
            </a:r>
            <a:r>
              <a:rPr lang="en-US" sz="2200" dirty="0" smtClean="0">
                <a:cs typeface="Tahoma" pitchFamily="34" charset="0"/>
              </a:rPr>
              <a:t>issued</a:t>
            </a:r>
          </a:p>
          <a:p>
            <a:pPr marL="457200" lvl="2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en-US" sz="2200" dirty="0" smtClean="0">
                <a:cs typeface="Tahoma" pitchFamily="34" charset="0"/>
              </a:rPr>
              <a:t> </a:t>
            </a:r>
          </a:p>
          <a:p>
            <a:pPr marL="228600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600" b="1" dirty="0" smtClean="0">
                <a:cs typeface="Tahoma" pitchFamily="34" charset="0"/>
              </a:rPr>
              <a:t>Draft environmental documents released for public involvement – May 2019</a:t>
            </a:r>
            <a:endParaRPr lang="en-US" sz="2600" b="1" dirty="0">
              <a:cs typeface="Tahoma" pitchFamily="34" charset="0"/>
            </a:endParaRP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Available for review via public </a:t>
            </a:r>
            <a:r>
              <a:rPr lang="en-US" sz="2200" dirty="0" smtClean="0">
                <a:cs typeface="Tahoma" pitchFamily="34" charset="0"/>
              </a:rPr>
              <a:t>repositories and online  </a:t>
            </a:r>
            <a:endParaRPr lang="en-US" sz="2200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None/>
              <a:defRPr/>
            </a:pP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/>
              <a:t>INDOT </a:t>
            </a:r>
            <a:r>
              <a:rPr lang="en-US" altLang="en-US" sz="2000" b="1" dirty="0" smtClean="0"/>
              <a:t>Crawfordsville </a:t>
            </a:r>
            <a:r>
              <a:rPr lang="en-US" altLang="en-US" sz="2000" b="1" dirty="0"/>
              <a:t>District Office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 smtClean="0"/>
              <a:t>41 West 300 North, Crawfordsville, IN 47933</a:t>
            </a:r>
            <a:endParaRPr lang="en-US" altLang="en-US" sz="1600" dirty="0"/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 smtClean="0">
                <a:hlinkClick r:id="rId2"/>
              </a:rPr>
              <a:t>http</a:t>
            </a:r>
            <a:r>
              <a:rPr lang="en-US" altLang="en-US" sz="1400" dirty="0">
                <a:hlinkClick r:id="rId2"/>
              </a:rPr>
              <a:t>://</a:t>
            </a:r>
            <a:r>
              <a:rPr lang="en-US" altLang="en-US" sz="1400" dirty="0" smtClean="0">
                <a:hlinkClick r:id="rId2"/>
              </a:rPr>
              <a:t>www.in.gov/indot/2701.htm</a:t>
            </a:r>
            <a:r>
              <a:rPr lang="en-US" altLang="en-US" sz="1400" dirty="0" smtClean="0"/>
              <a:t> </a:t>
            </a:r>
            <a:endParaRPr lang="en-US" altLang="en-US" sz="1400" dirty="0"/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/>
              <a:t>Planning, Project Development/Delivery, Construction, Maintenance for </a:t>
            </a:r>
            <a:r>
              <a:rPr lang="en-US" altLang="en-US" sz="1400" dirty="0" smtClean="0"/>
              <a:t>West Central </a:t>
            </a:r>
            <a:r>
              <a:rPr lang="en-US" altLang="en-US" sz="1400" dirty="0"/>
              <a:t>Indiana </a:t>
            </a:r>
          </a:p>
          <a:p>
            <a:pPr eaLnBrk="1" hangingPunct="1">
              <a:defRPr/>
            </a:pPr>
            <a:r>
              <a:rPr lang="en-US" altLang="en-US" sz="2000" b="1" dirty="0" smtClean="0"/>
              <a:t>Rossville Community Library</a:t>
            </a:r>
            <a:endParaRPr lang="en-US" altLang="en-US" sz="2000" b="1" dirty="0"/>
          </a:p>
          <a:p>
            <a:pPr marL="457200" indent="0" eaLnBrk="1" hangingPunct="1">
              <a:spcBef>
                <a:spcPts val="500"/>
              </a:spcBef>
              <a:buNone/>
              <a:defRPr/>
            </a:pPr>
            <a:r>
              <a:rPr lang="en-US" altLang="en-US" sz="1600" dirty="0" smtClean="0"/>
              <a:t>400 West Main Street, Rossville, IN 46065</a:t>
            </a:r>
            <a:endParaRPr lang="en-US" altLang="en-US" sz="1600" dirty="0"/>
          </a:p>
          <a:p>
            <a:pPr marL="685800" eaLnBrk="1" hangingPunct="1">
              <a:spcBef>
                <a:spcPts val="300"/>
              </a:spcBef>
              <a:defRPr/>
            </a:pPr>
            <a:r>
              <a:rPr lang="en-US" altLang="en-US" sz="1400" dirty="0"/>
              <a:t>Phone: </a:t>
            </a:r>
            <a:r>
              <a:rPr lang="en-US" altLang="en-US" sz="1400" dirty="0" smtClean="0"/>
              <a:t>(765) 379-2246</a:t>
            </a:r>
            <a:endParaRPr lang="en-US" altLang="en-US" sz="1400" dirty="0"/>
          </a:p>
          <a:p>
            <a:pPr eaLnBrk="1" hangingPunct="1">
              <a:defRPr/>
            </a:pPr>
            <a:r>
              <a:rPr lang="en-US" altLang="en-US" sz="2000" b="1" dirty="0"/>
              <a:t>INDOT Office of Public Involvement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100 North Senate Avenue, Room N642, Indianapolis, IN 46204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altLang="en-US" sz="1400" dirty="0"/>
              <a:t>Phone: (317) 232-6601</a:t>
            </a:r>
          </a:p>
          <a:p>
            <a:pPr lvl="1" eaLnBrk="1" hangingPunct="1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altLang="en-US" sz="1400" dirty="0">
                <a:hlinkClick r:id="rId3"/>
              </a:rPr>
              <a:t>rclark@indot.in.gov</a:t>
            </a:r>
            <a:r>
              <a:rPr lang="en-US" altLang="en-US" sz="1400" dirty="0"/>
              <a:t>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b="1" dirty="0">
                <a:cs typeface="Tahoma" pitchFamily="34" charset="0"/>
              </a:rPr>
              <a:t>Transportation Services Call Center</a:t>
            </a:r>
          </a:p>
          <a:p>
            <a:pPr marL="0" indent="0">
              <a:buNone/>
            </a:pPr>
            <a:r>
              <a:rPr lang="en-US" sz="1400" dirty="0"/>
              <a:t>Provides citizen and business customers with</a:t>
            </a:r>
            <a:br>
              <a:rPr lang="en-US" sz="1400" dirty="0"/>
            </a:br>
            <a:r>
              <a:rPr lang="en-US" sz="1400" dirty="0"/>
              <a:t>a single point-of-contact to request transportation                                    </a:t>
            </a:r>
            <a:br>
              <a:rPr lang="en-US" sz="1400" dirty="0"/>
            </a:br>
            <a:r>
              <a:rPr lang="en-US" sz="1400" dirty="0"/>
              <a:t>services, obtain information, or provide feedback</a:t>
            </a:r>
            <a:br>
              <a:rPr lang="en-US" sz="1400" dirty="0"/>
            </a:br>
            <a:r>
              <a:rPr lang="en-US" sz="1400" dirty="0"/>
              <a:t>through multiple channels of communications.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66"/>
                </a:solidFill>
                <a:cs typeface="Tahoma" pitchFamily="34" charset="0"/>
              </a:rPr>
              <a:t>855-463-6848 • INDOT4U.com • INDOT@indot.in.gov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400" dirty="0"/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Resources</a:t>
            </a:r>
          </a:p>
        </p:txBody>
      </p:sp>
      <p:pic>
        <p:nvPicPr>
          <p:cNvPr id="5" name="Content Placeholder 4" descr="District Mappt.PN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2495" y="1119930"/>
            <a:ext cx="3231547" cy="5052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800600"/>
            <a:ext cx="2257698" cy="9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813C326-D958-4B52-B23C-AE2A6C217517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2792E1F4-B8D7-4B47-955F-F727972522C6}"/>
    </a:ext>
  </a:extLst>
</a:theme>
</file>

<file path=ppt/theme/theme3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B3F3A31-7812-43B9-8B10-F338FF510A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NEWINDOTpowerpointMARCH2017</Template>
  <TotalTime>0</TotalTime>
  <Words>1298</Words>
  <Application>Microsoft Office PowerPoint</Application>
  <PresentationFormat>Widescreen</PresentationFormat>
  <Paragraphs>294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Tahoma</vt:lpstr>
      <vt:lpstr>INDOT Theme</vt:lpstr>
      <vt:lpstr>1_Title Slide</vt:lpstr>
      <vt:lpstr>2_Blank Slide</vt:lpstr>
      <vt:lpstr>S.R. 26 Road Rehabilitation             in Clinton County</vt:lpstr>
      <vt:lpstr>Welcome </vt:lpstr>
      <vt:lpstr>S.R. 26 Road Rehabilitation in Clinton County </vt:lpstr>
      <vt:lpstr>Project Stakeholders </vt:lpstr>
      <vt:lpstr>Project Development </vt:lpstr>
      <vt:lpstr>Environmental Consideration   </vt:lpstr>
      <vt:lpstr>Types of items evaluated </vt:lpstr>
      <vt:lpstr>Environmental Analysis &amp; Public Involvement   </vt:lpstr>
      <vt:lpstr>Project Resources</vt:lpstr>
      <vt:lpstr>S.R. 26 Road Rehabilitation – Project Limits</vt:lpstr>
      <vt:lpstr>Purpose and Need</vt:lpstr>
      <vt:lpstr>Alternatives Considered</vt:lpstr>
      <vt:lpstr>Preferred Alternative - Proposed Improvements </vt:lpstr>
      <vt:lpstr>Existing Roadway </vt:lpstr>
      <vt:lpstr>Vehicular Accident Data</vt:lpstr>
      <vt:lpstr>Proposed Improvements - Continued </vt:lpstr>
      <vt:lpstr>Rumble Striping </vt:lpstr>
      <vt:lpstr>Typical Section </vt:lpstr>
      <vt:lpstr>Maintenance of Traffic </vt:lpstr>
      <vt:lpstr>Maintenance of Traffic – Detour 1</vt:lpstr>
      <vt:lpstr>Maintenance of Traffic – Detour 2</vt:lpstr>
      <vt:lpstr>Maintenance of Traffic – Detour 3</vt:lpstr>
      <vt:lpstr>Real Estate  </vt:lpstr>
      <vt:lpstr>Real Estate Acquisition Process </vt:lpstr>
      <vt:lpstr>Project Schedule </vt:lpstr>
      <vt:lpstr>Submit Public Comments </vt:lpstr>
      <vt:lpstr>Next Steps 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2017-03-16T13:11:52Z</dcterms:created>
  <dcterms:modified xsi:type="dcterms:W3CDTF">2019-06-06T14:27:10Z</dcterms:modified>
</cp:coreProperties>
</file>