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266" r:id="rId2"/>
    <p:sldId id="607" r:id="rId3"/>
    <p:sldId id="608" r:id="rId4"/>
    <p:sldId id="609" r:id="rId5"/>
    <p:sldId id="610" r:id="rId6"/>
    <p:sldId id="611" r:id="rId7"/>
    <p:sldId id="625" r:id="rId8"/>
    <p:sldId id="626" r:id="rId9"/>
    <p:sldId id="627" r:id="rId10"/>
    <p:sldId id="628" r:id="rId11"/>
    <p:sldId id="629" r:id="rId12"/>
    <p:sldId id="630" r:id="rId13"/>
    <p:sldId id="631" r:id="rId14"/>
    <p:sldId id="632" r:id="rId15"/>
    <p:sldId id="633" r:id="rId16"/>
    <p:sldId id="634" r:id="rId17"/>
    <p:sldId id="635" r:id="rId18"/>
    <p:sldId id="636" r:id="rId19"/>
    <p:sldId id="637" r:id="rId20"/>
    <p:sldId id="638" r:id="rId21"/>
    <p:sldId id="639" r:id="rId22"/>
    <p:sldId id="640" r:id="rId23"/>
    <p:sldId id="641" r:id="rId24"/>
    <p:sldId id="642" r:id="rId25"/>
    <p:sldId id="643" r:id="rId26"/>
    <p:sldId id="644" r:id="rId27"/>
    <p:sldId id="645" r:id="rId28"/>
    <p:sldId id="646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ot, Kyle" initials="BK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  <a:srgbClr val="FFCC00"/>
    <a:srgbClr val="FF6600"/>
    <a:srgbClr val="CC0000"/>
    <a:srgbClr val="FF33CC"/>
    <a:srgbClr val="3333CC"/>
    <a:srgbClr val="00FF00"/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201" autoAdjust="0"/>
  </p:normalViewPr>
  <p:slideViewPr>
    <p:cSldViewPr>
      <p:cViewPr>
        <p:scale>
          <a:sx n="100" d="100"/>
          <a:sy n="100" d="100"/>
        </p:scale>
        <p:origin x="-139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5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Engineering Assessment </a:t>
          </a:r>
          <a:endParaRPr lang="en-US" sz="1200" dirty="0"/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Environmental phase begins</a:t>
          </a:r>
        </a:p>
        <a:p>
          <a:r>
            <a:rPr lang="en-US" sz="1200" dirty="0" smtClean="0"/>
            <a:t> Purpose &amp; need </a:t>
          </a:r>
        </a:p>
        <a:p>
          <a:r>
            <a:rPr lang="en-US" sz="1200" dirty="0" smtClean="0"/>
            <a:t>Develop alternatives</a:t>
          </a:r>
          <a:endParaRPr lang="en-US" sz="1200" dirty="0"/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spc="-20" baseline="0" dirty="0" smtClean="0"/>
            <a:t>Preliminary design phase </a:t>
          </a:r>
        </a:p>
        <a:p>
          <a:r>
            <a:rPr lang="en-US" sz="1200" spc="-20" baseline="0" dirty="0" smtClean="0"/>
            <a:t>Release environmental document  </a:t>
          </a:r>
          <a:endParaRPr lang="en-US" sz="1200" spc="-20" baseline="0" dirty="0"/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Construction   </a:t>
          </a:r>
          <a:endParaRPr lang="en-US" sz="1200" dirty="0"/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B3C23D-C761-4994-9F17-4A689D638A47}" type="pres">
      <dgm:prSet presAssocID="{C4E717C6-E488-45BD-BD6E-4224FD1B2545}" presName="node" presStyleLbl="node1" presStyleIdx="0" presStyleCnt="4" custScaleY="183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69341-B3AF-4AC8-8F47-EB1F9A719FE0}" type="pres">
      <dgm:prSet presAssocID="{819EB952-5A14-428B-A8B3-28B223CD4B5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4ED92EF-1B4E-42E5-86EE-D59F8545D3FE}" type="pres">
      <dgm:prSet presAssocID="{819EB952-5A14-428B-A8B3-28B223CD4B51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231A24-B32F-4130-8E3B-20976477676A}" type="pres">
      <dgm:prSet presAssocID="{874BA8F7-1C5D-4687-B53B-19BD2DE17DD9}" presName="node" presStyleLbl="node1" presStyleIdx="1" presStyleCnt="4" custScaleY="183512" custLinFactNeighborX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BE390-B54B-4954-A178-E0390F000798}" type="pres">
      <dgm:prSet presAssocID="{5D7F67BC-B64D-4BAE-B5DF-6A6A57FF470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54E4DCF-02E1-4B58-A01B-694693830AAD}" type="pres">
      <dgm:prSet presAssocID="{5D7F67BC-B64D-4BAE-B5DF-6A6A57FF470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AFF89BE-F819-492D-AE1F-1CC55FAABD12}" type="pres">
      <dgm:prSet presAssocID="{F37E401F-BEA7-4C06-9467-D9868D0B8E4B}" presName="node" presStyleLbl="node1" presStyleIdx="2" presStyleCnt="4" custScaleY="206451" custLinFactNeighborX="-2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8AA4-FA44-4646-8DBE-2907180FB588}" type="pres">
      <dgm:prSet presAssocID="{CDAA59DF-0140-431C-A4D5-892F1DF98DD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781E17B-C3A9-443B-A518-9944F670F74A}" type="pres">
      <dgm:prSet presAssocID="{CDAA59DF-0140-431C-A4D5-892F1DF98DDF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7C32940-0CEA-4559-AA19-FE7276BB8C9F}" type="pres">
      <dgm:prSet presAssocID="{A4377A7B-6ABF-4D12-8BAB-ECDBCAD2F526}" presName="node" presStyleLbl="node1" presStyleIdx="3" presStyleCnt="4" custScaleY="206451" custLinFactNeighborX="-47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3A03AE-F8E5-4E0D-981C-6D22B18B143F}" type="presOf" srcId="{5D7F67BC-B64D-4BAE-B5DF-6A6A57FF4703}" destId="{A9DBE390-B54B-4954-A178-E0390F000798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A953ED7C-2E33-42C1-9784-4E24DA2C5E56}" type="presOf" srcId="{F37E401F-BEA7-4C06-9467-D9868D0B8E4B}" destId="{4AFF89BE-F819-492D-AE1F-1CC55FAABD12}" srcOrd="0" destOrd="0" presId="urn:microsoft.com/office/officeart/2005/8/layout/process5"/>
    <dgm:cxn modelId="{D37FBAC5-A033-4191-8C5C-423BB3E8E5B3}" type="presOf" srcId="{CDAA59DF-0140-431C-A4D5-892F1DF98DDF}" destId="{D781E17B-C3A9-443B-A518-9944F670F74A}" srcOrd="1" destOrd="0" presId="urn:microsoft.com/office/officeart/2005/8/layout/process5"/>
    <dgm:cxn modelId="{405C977F-811C-4623-A533-CE720E7C9ED9}" type="presOf" srcId="{A4377A7B-6ABF-4D12-8BAB-ECDBCAD2F526}" destId="{97C32940-0CEA-4559-AA19-FE7276BB8C9F}" srcOrd="0" destOrd="0" presId="urn:microsoft.com/office/officeart/2005/8/layout/process5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AE60EC6E-5B1F-40F3-BE65-829048DD1F1A}" type="presOf" srcId="{874BA8F7-1C5D-4687-B53B-19BD2DE17DD9}" destId="{37231A24-B32F-4130-8E3B-20976477676A}" srcOrd="0" destOrd="0" presId="urn:microsoft.com/office/officeart/2005/8/layout/process5"/>
    <dgm:cxn modelId="{ACF84CF3-3893-4632-9A5C-EEFEF960FAB7}" type="presOf" srcId="{C4E717C6-E488-45BD-BD6E-4224FD1B2545}" destId="{E3B3C23D-C761-4994-9F17-4A689D638A47}" srcOrd="0" destOrd="0" presId="urn:microsoft.com/office/officeart/2005/8/layout/process5"/>
    <dgm:cxn modelId="{D5EB16C8-F9B5-40E9-B8DB-EC1995666545}" type="presOf" srcId="{819EB952-5A14-428B-A8B3-28B223CD4B51}" destId="{E4069341-B3AF-4AC8-8F47-EB1F9A719FE0}" srcOrd="0" destOrd="0" presId="urn:microsoft.com/office/officeart/2005/8/layout/process5"/>
    <dgm:cxn modelId="{AE57457B-F689-429C-9448-1258B3D42597}" type="presOf" srcId="{5D7F67BC-B64D-4BAE-B5DF-6A6A57FF4703}" destId="{B54E4DCF-02E1-4B58-A01B-694693830AAD}" srcOrd="1" destOrd="0" presId="urn:microsoft.com/office/officeart/2005/8/layout/process5"/>
    <dgm:cxn modelId="{0F0411BF-9281-4043-9CC9-B8A15828B439}" type="presOf" srcId="{819EB952-5A14-428B-A8B3-28B223CD4B51}" destId="{04ED92EF-1B4E-42E5-86EE-D59F8545D3FE}" srcOrd="1" destOrd="0" presId="urn:microsoft.com/office/officeart/2005/8/layout/process5"/>
    <dgm:cxn modelId="{73DF6CAA-475F-46AC-AF33-BD9A93FC69FA}" srcId="{BE3A2615-FAE2-4B6C-8F42-543DEDA09DFB}" destId="{A4377A7B-6ABF-4D12-8BAB-ECDBCAD2F526}" srcOrd="3" destOrd="0" parTransId="{2765EBB3-C9BF-48B5-A84E-2A81B69275AF}" sibTransId="{0E3BF46B-EF1B-4D9A-B01A-A0EB49995775}"/>
    <dgm:cxn modelId="{7613103E-01EA-448B-93AA-CCAE1A1A3515}" type="presOf" srcId="{BE3A2615-FAE2-4B6C-8F42-543DEDA09DFB}" destId="{EBB34009-9C61-40A9-9E6B-F96D0236C823}" srcOrd="0" destOrd="0" presId="urn:microsoft.com/office/officeart/2005/8/layout/process5"/>
    <dgm:cxn modelId="{4D0C2024-23D4-43C2-9DED-BA36D555E9B4}" type="presOf" srcId="{CDAA59DF-0140-431C-A4D5-892F1DF98DDF}" destId="{7DD68AA4-FA44-4646-8DBE-2907180FB588}" srcOrd="0" destOrd="0" presId="urn:microsoft.com/office/officeart/2005/8/layout/process5"/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EEA8A886-2D91-4D44-8232-C8439723F1C4}" type="presParOf" srcId="{EBB34009-9C61-40A9-9E6B-F96D0236C823}" destId="{E3B3C23D-C761-4994-9F17-4A689D638A47}" srcOrd="0" destOrd="0" presId="urn:microsoft.com/office/officeart/2005/8/layout/process5"/>
    <dgm:cxn modelId="{2FDD5331-92F3-4908-B699-5F900B9B426C}" type="presParOf" srcId="{EBB34009-9C61-40A9-9E6B-F96D0236C823}" destId="{E4069341-B3AF-4AC8-8F47-EB1F9A719FE0}" srcOrd="1" destOrd="0" presId="urn:microsoft.com/office/officeart/2005/8/layout/process5"/>
    <dgm:cxn modelId="{9DEAD3A8-6952-4A64-900F-C0A2D0D9B5C8}" type="presParOf" srcId="{E4069341-B3AF-4AC8-8F47-EB1F9A719FE0}" destId="{04ED92EF-1B4E-42E5-86EE-D59F8545D3FE}" srcOrd="0" destOrd="0" presId="urn:microsoft.com/office/officeart/2005/8/layout/process5"/>
    <dgm:cxn modelId="{AE1A68D7-CA41-4BC0-BA80-B8E7C99DD16D}" type="presParOf" srcId="{EBB34009-9C61-40A9-9E6B-F96D0236C823}" destId="{37231A24-B32F-4130-8E3B-20976477676A}" srcOrd="2" destOrd="0" presId="urn:microsoft.com/office/officeart/2005/8/layout/process5"/>
    <dgm:cxn modelId="{935F8234-691F-4642-A84D-84F7184C6EA6}" type="presParOf" srcId="{EBB34009-9C61-40A9-9E6B-F96D0236C823}" destId="{A9DBE390-B54B-4954-A178-E0390F000798}" srcOrd="3" destOrd="0" presId="urn:microsoft.com/office/officeart/2005/8/layout/process5"/>
    <dgm:cxn modelId="{CC7145E1-AF4C-43AA-8C21-525E65BA8A22}" type="presParOf" srcId="{A9DBE390-B54B-4954-A178-E0390F000798}" destId="{B54E4DCF-02E1-4B58-A01B-694693830AAD}" srcOrd="0" destOrd="0" presId="urn:microsoft.com/office/officeart/2005/8/layout/process5"/>
    <dgm:cxn modelId="{7C4E3C1D-F0B7-43FE-BB4E-C31DD2CA0105}" type="presParOf" srcId="{EBB34009-9C61-40A9-9E6B-F96D0236C823}" destId="{4AFF89BE-F819-492D-AE1F-1CC55FAABD12}" srcOrd="4" destOrd="0" presId="urn:microsoft.com/office/officeart/2005/8/layout/process5"/>
    <dgm:cxn modelId="{7778D0AC-DA68-4CB6-8042-9F202C7C094D}" type="presParOf" srcId="{EBB34009-9C61-40A9-9E6B-F96D0236C823}" destId="{7DD68AA4-FA44-4646-8DBE-2907180FB588}" srcOrd="5" destOrd="0" presId="urn:microsoft.com/office/officeart/2005/8/layout/process5"/>
    <dgm:cxn modelId="{0E3EACA1-FCC0-4314-B56E-0EA2913B536F}" type="presParOf" srcId="{7DD68AA4-FA44-4646-8DBE-2907180FB588}" destId="{D781E17B-C3A9-443B-A518-9944F670F74A}" srcOrd="0" destOrd="0" presId="urn:microsoft.com/office/officeart/2005/8/layout/process5"/>
    <dgm:cxn modelId="{3CC0E0D3-4075-48CF-B6E2-9214341AA787}" type="presParOf" srcId="{EBB34009-9C61-40A9-9E6B-F96D0236C823}" destId="{97C32940-0CEA-4559-AA19-FE7276BB8C9F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3800" y="685346"/>
          <a:ext cx="1661749" cy="182970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Engineering Assessment </a:t>
          </a:r>
          <a:endParaRPr lang="en-US" sz="1200" kern="1200" dirty="0"/>
        </a:p>
      </dsp:txBody>
      <dsp:txXfrm>
        <a:off x="3800" y="685346"/>
        <a:ext cx="1661749" cy="1829706"/>
      </dsp:txXfrm>
    </dsp:sp>
    <dsp:sp modelId="{E4069341-B3AF-4AC8-8F47-EB1F9A719FE0}">
      <dsp:nvSpPr>
        <dsp:cNvPr id="0" name=""/>
        <dsp:cNvSpPr/>
      </dsp:nvSpPr>
      <dsp:spPr>
        <a:xfrm>
          <a:off x="1763432" y="1394143"/>
          <a:ext cx="235805" cy="41211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763432" y="1394143"/>
        <a:ext cx="235805" cy="412113"/>
      </dsp:txXfrm>
    </dsp:sp>
    <dsp:sp modelId="{37231A24-B32F-4130-8E3B-20976477676A}">
      <dsp:nvSpPr>
        <dsp:cNvPr id="0" name=""/>
        <dsp:cNvSpPr/>
      </dsp:nvSpPr>
      <dsp:spPr>
        <a:xfrm>
          <a:off x="2110467" y="685346"/>
          <a:ext cx="1661749" cy="182970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Environmental phase begins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Purpose &amp; need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 alternatives</a:t>
          </a:r>
          <a:endParaRPr lang="en-US" sz="1200" kern="1200" dirty="0"/>
        </a:p>
      </dsp:txBody>
      <dsp:txXfrm>
        <a:off x="2110467" y="685346"/>
        <a:ext cx="1661749" cy="1829706"/>
      </dsp:txXfrm>
    </dsp:sp>
    <dsp:sp modelId="{A9DBE390-B54B-4954-A178-E0390F000798}">
      <dsp:nvSpPr>
        <dsp:cNvPr id="0" name=""/>
        <dsp:cNvSpPr/>
      </dsp:nvSpPr>
      <dsp:spPr>
        <a:xfrm>
          <a:off x="3872851" y="1394143"/>
          <a:ext cx="242437" cy="41211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872851" y="1394143"/>
        <a:ext cx="242437" cy="412113"/>
      </dsp:txXfrm>
    </dsp:sp>
    <dsp:sp modelId="{4AFF89BE-F819-492D-AE1F-1CC55FAABD12}">
      <dsp:nvSpPr>
        <dsp:cNvPr id="0" name=""/>
        <dsp:cNvSpPr/>
      </dsp:nvSpPr>
      <dsp:spPr>
        <a:xfrm>
          <a:off x="4229646" y="570990"/>
          <a:ext cx="1661749" cy="205841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 smtClean="0"/>
            <a:t>Preliminary design phase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 smtClean="0"/>
            <a:t>Release environmental document  </a:t>
          </a:r>
          <a:endParaRPr lang="en-US" sz="1200" kern="1200" spc="-20" baseline="0" dirty="0"/>
        </a:p>
      </dsp:txBody>
      <dsp:txXfrm>
        <a:off x="4229646" y="570990"/>
        <a:ext cx="1661749" cy="2058419"/>
      </dsp:txXfrm>
    </dsp:sp>
    <dsp:sp modelId="{7DD68AA4-FA44-4646-8DBE-2907180FB588}">
      <dsp:nvSpPr>
        <dsp:cNvPr id="0" name=""/>
        <dsp:cNvSpPr/>
      </dsp:nvSpPr>
      <dsp:spPr>
        <a:xfrm>
          <a:off x="5956653" y="1394143"/>
          <a:ext cx="157209" cy="41211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956653" y="1394143"/>
        <a:ext cx="157209" cy="412113"/>
      </dsp:txXfrm>
    </dsp:sp>
    <dsp:sp modelId="{97C32940-0CEA-4559-AA19-FE7276BB8C9F}">
      <dsp:nvSpPr>
        <dsp:cNvPr id="0" name=""/>
        <dsp:cNvSpPr/>
      </dsp:nvSpPr>
      <dsp:spPr>
        <a:xfrm>
          <a:off x="6188018" y="570990"/>
          <a:ext cx="1661749" cy="205841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Construction   </a:t>
          </a:r>
          <a:endParaRPr lang="en-US" sz="1200" kern="1200" dirty="0"/>
        </a:p>
      </dsp:txBody>
      <dsp:txXfrm>
        <a:off x="6188018" y="570990"/>
        <a:ext cx="1661749" cy="2058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defTabSz="88084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algn="r" defTabSz="880843" eaLnBrk="0" hangingPunct="0">
              <a:defRPr sz="1200"/>
            </a:lvl1pPr>
          </a:lstStyle>
          <a:p>
            <a:fld id="{CA6B0F5D-CEDE-4B0D-9E48-7583D14D6717}" type="datetimeFigureOut">
              <a:rPr lang="en-US"/>
              <a:pPr/>
              <a:t>2/18/2015</a:t>
            </a:fld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defTabSz="88084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algn="r" defTabSz="880843" eaLnBrk="0" hangingPunct="0">
              <a:defRPr sz="1200"/>
            </a:lvl1pPr>
          </a:lstStyle>
          <a:p>
            <a:fld id="{960FF6C4-4B93-4D48-A166-0A30597A78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652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defTabSz="880843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algn="r" defTabSz="880843">
              <a:defRPr sz="1200"/>
            </a:lvl1pPr>
          </a:lstStyle>
          <a:p>
            <a:fld id="{05BF80EF-1A92-4EB4-BF0F-F886355BFAF0}" type="datetimeFigureOut">
              <a:rPr lang="en-US"/>
              <a:pPr/>
              <a:t>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5" tIns="47537" rIns="95075" bIns="4753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088" y="4414838"/>
            <a:ext cx="56102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defTabSz="880843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algn="r" defTabSz="880843">
              <a:defRPr sz="1200"/>
            </a:lvl1pPr>
          </a:lstStyle>
          <a:p>
            <a:fld id="{B86EDAFC-F884-4C28-8A17-02D308650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0326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CF205-0895-4284-B125-F3256FB245CA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35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678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478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7930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835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708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708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70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1895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788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807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437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470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3680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915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336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627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79C40-8005-403A-8408-092EDC0BA6FB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475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1E58BD-4345-4FFE-99E0-71B120D31BF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676" y="4418015"/>
            <a:ext cx="5607050" cy="4179887"/>
          </a:xfrm>
          <a:noFill/>
        </p:spPr>
        <p:txBody>
          <a:bodyPr wrap="square" lIns="90224" tIns="45111" rIns="90224" bIns="45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24" tIns="45111" rIns="90224" bIns="45111" anchor="b"/>
          <a:lstStyle/>
          <a:p>
            <a:pPr algn="r" defTabSz="901474"/>
            <a:fld id="{0308C1F4-5137-4C91-B3FD-16193FECD34A}" type="slidenum">
              <a:rPr lang="en-US" sz="1200">
                <a:latin typeface="Arial" charset="0"/>
              </a:rPr>
              <a:pPr algn="r" defTabSz="901474"/>
              <a:t>6</a:t>
            </a:fld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368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602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720E4-A6D9-477E-AD40-7AB3B183A5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140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ahoma" pitchFamily="34" charset="0"/>
            </a:endParaRPr>
          </a:p>
        </p:txBody>
      </p:sp>
      <p:pic>
        <p:nvPicPr>
          <p:cNvPr id="3" name="Picture 5" descr="indot-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1430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5C6CDFC5-F421-46AB-8EFD-0A46D74623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14" cstate="print"/>
          <a:srcRect l="2391" r="2757"/>
          <a:stretch>
            <a:fillRect/>
          </a:stretch>
        </p:blipFill>
        <p:spPr bwMode="auto">
          <a:xfrm>
            <a:off x="0" y="5756275"/>
            <a:ext cx="91440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1"/>
          <p:cNvPicPr>
            <a:picLocks noChangeAspect="1" noChangeArrowheads="1"/>
          </p:cNvPicPr>
          <p:nvPr userDrawn="1"/>
        </p:nvPicPr>
        <p:blipFill>
          <a:blip r:embed="rId15" cstate="print"/>
          <a:srcRect l="3943" t="22694" r="2365"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2381" r="3324"/>
          <a:stretch>
            <a:fillRect/>
          </a:stretch>
        </p:blipFill>
        <p:spPr bwMode="auto">
          <a:xfrm>
            <a:off x="0" y="5760625"/>
            <a:ext cx="9144000" cy="10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7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/indot/3277.htm" TargetMode="External"/><Relationship Id="rId2" Type="http://schemas.openxmlformats.org/officeDocument/2006/relationships/hyperlink" Target="mailto:Ken.McMullen@mbakerintl.co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"/>
          <p:cNvPicPr>
            <a:picLocks noChangeAspect="1" noChangeArrowheads="1"/>
          </p:cNvPicPr>
          <p:nvPr/>
        </p:nvPicPr>
        <p:blipFill>
          <a:blip r:embed="rId3" cstate="print"/>
          <a:srcRect l="5345" t="3175" r="4108" b="3174"/>
          <a:stretch>
            <a:fillRect/>
          </a:stretch>
        </p:blipFill>
        <p:spPr bwMode="auto">
          <a:xfrm>
            <a:off x="0" y="16764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12"/>
          <p:cNvSpPr txBox="1">
            <a:spLocks noChangeArrowheads="1"/>
          </p:cNvSpPr>
          <p:nvPr/>
        </p:nvSpPr>
        <p:spPr bwMode="auto">
          <a:xfrm>
            <a:off x="495300" y="1976021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BOB CUMMINGS LINCOLN TRAIL BRIDGE</a:t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SR237 OVER THE OHIO RIVER</a:t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Structure No. 237-62-6512C</a:t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Des. No. 0710259 Bridge Rehabilitation</a:t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Des. No. 0710260 Bridge Painting</a:t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Perry County, Indiana</a:t>
            </a:r>
            <a:endParaRPr lang="en-US" sz="24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February 2015</a:t>
            </a: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schemeClr val="bg1"/>
              </a:solidFill>
              <a:latin typeface="Elephant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schemeClr val="bg1"/>
              </a:solidFill>
              <a:latin typeface="Elephant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2400" b="1" dirty="0">
              <a:solidFill>
                <a:schemeClr val="bg1"/>
              </a:solidFill>
              <a:latin typeface="Elephan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Incorporated into the STIP on October 28, in STIP Amendment #14-31.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KYTC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Pending incorporation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Funding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5323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8458200" cy="4407408"/>
          </a:xfrm>
        </p:spPr>
        <p:txBody>
          <a:bodyPr>
            <a:normAutofit/>
          </a:bodyPr>
          <a:lstStyle/>
          <a:p>
            <a:r>
              <a:rPr lang="en-US" sz="2400" dirty="0"/>
              <a:t>The purpose of this project is to address the </a:t>
            </a:r>
            <a:r>
              <a:rPr lang="en-US" sz="2400" dirty="0" smtClean="0"/>
              <a:t>retrofits </a:t>
            </a:r>
            <a:r>
              <a:rPr lang="en-US" sz="2400" dirty="0"/>
              <a:t>and deteriorated protective coating of the Bob Cummings Lincoln Trail </a:t>
            </a:r>
            <a:r>
              <a:rPr lang="en-US" sz="2400" dirty="0" smtClean="0"/>
              <a:t>Bridge. 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urpose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jrooke\Desktop\Appendix A_ Draft Structure Plans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30" t="3603" r="9228" b="69908"/>
          <a:stretch/>
        </p:blipFill>
        <p:spPr bwMode="auto">
          <a:xfrm>
            <a:off x="76200" y="3124201"/>
            <a:ext cx="8915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8299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719072"/>
            <a:ext cx="8305800" cy="4681728"/>
          </a:xfrm>
        </p:spPr>
        <p:txBody>
          <a:bodyPr>
            <a:normAutofit/>
          </a:bodyPr>
          <a:lstStyle/>
          <a:p>
            <a:r>
              <a:rPr lang="en-US" dirty="0" smtClean="0"/>
              <a:t>Bridge will remain open to traffic during both projects</a:t>
            </a:r>
            <a:endParaRPr lang="en-US" dirty="0"/>
          </a:p>
          <a:p>
            <a:r>
              <a:rPr lang="en-US" dirty="0" smtClean="0"/>
              <a:t>Provide the greatest benefit to the motoring public during construction</a:t>
            </a:r>
          </a:p>
          <a:p>
            <a:r>
              <a:rPr lang="en-US" dirty="0" smtClean="0"/>
              <a:t>Most cost effective method possible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Maintenance of Traffic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1306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719072"/>
            <a:ext cx="8305800" cy="4681728"/>
          </a:xfrm>
        </p:spPr>
        <p:txBody>
          <a:bodyPr>
            <a:normAutofit/>
          </a:bodyPr>
          <a:lstStyle/>
          <a:p>
            <a:r>
              <a:rPr lang="en-US" dirty="0" smtClean="0"/>
              <a:t>Used cost </a:t>
            </a:r>
            <a:r>
              <a:rPr lang="en-US" dirty="0"/>
              <a:t>benefit analysis </a:t>
            </a:r>
            <a:r>
              <a:rPr lang="en-US" dirty="0" smtClean="0"/>
              <a:t>to compare construction alternatives </a:t>
            </a:r>
            <a:r>
              <a:rPr lang="en-US" dirty="0"/>
              <a:t>based on the following:</a:t>
            </a:r>
          </a:p>
          <a:p>
            <a:pPr lvl="1"/>
            <a:r>
              <a:rPr lang="en-US" dirty="0"/>
              <a:t>Duration of Construction Season</a:t>
            </a:r>
          </a:p>
          <a:p>
            <a:pPr lvl="1"/>
            <a:r>
              <a:rPr lang="en-US" dirty="0"/>
              <a:t>Network Delay</a:t>
            </a:r>
          </a:p>
          <a:p>
            <a:pPr lvl="1"/>
            <a:r>
              <a:rPr lang="en-US" dirty="0"/>
              <a:t>Length of Queues</a:t>
            </a:r>
          </a:p>
          <a:p>
            <a:pPr lvl="1"/>
            <a:r>
              <a:rPr lang="en-US" dirty="0"/>
              <a:t>Cost of Lost Time to the Motorist</a:t>
            </a:r>
          </a:p>
          <a:p>
            <a:pPr lvl="1"/>
            <a:r>
              <a:rPr lang="en-US" dirty="0"/>
              <a:t>Cost of Extra Travel Distance</a:t>
            </a:r>
          </a:p>
          <a:p>
            <a:pPr lvl="1"/>
            <a:r>
              <a:rPr lang="en-US" dirty="0"/>
              <a:t>Cost of Maintenance of Traffic</a:t>
            </a:r>
          </a:p>
          <a:p>
            <a:pPr lvl="1"/>
            <a:r>
              <a:rPr lang="en-US" dirty="0"/>
              <a:t>Construction Cost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Cost benefit 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32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84044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Rehabilitation alternative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rgbClr val="0070C0"/>
                </a:solidFill>
              </a:rPr>
              <a:t>Staged </a:t>
            </a:r>
            <a:r>
              <a:rPr lang="en-US" sz="1600" dirty="0">
                <a:solidFill>
                  <a:srgbClr val="0070C0"/>
                </a:solidFill>
              </a:rPr>
              <a:t>1000 Feet Single Lane Closure </a:t>
            </a:r>
            <a:r>
              <a:rPr lang="en-US" sz="1600" dirty="0" smtClean="0">
                <a:solidFill>
                  <a:srgbClr val="0070C0"/>
                </a:solidFill>
              </a:rPr>
              <a:t/>
            </a:r>
            <a:br>
              <a:rPr lang="en-US" sz="1600" dirty="0" smtClean="0">
                <a:solidFill>
                  <a:srgbClr val="0070C0"/>
                </a:solidFill>
              </a:rPr>
            </a:br>
            <a:r>
              <a:rPr lang="en-US" sz="1600" dirty="0" smtClean="0">
                <a:solidFill>
                  <a:srgbClr val="0070C0"/>
                </a:solidFill>
              </a:rPr>
              <a:t>with </a:t>
            </a:r>
            <a:r>
              <a:rPr lang="en-US" sz="1600" dirty="0">
                <a:solidFill>
                  <a:srgbClr val="0070C0"/>
                </a:solidFill>
              </a:rPr>
              <a:t>Temporary Traffic Signals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31949"/>
            <a:ext cx="8382000" cy="4757738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Description: </a:t>
            </a:r>
          </a:p>
          <a:p>
            <a:pPr lvl="1"/>
            <a:r>
              <a:rPr lang="en-US" dirty="0"/>
              <a:t>Single lane closures </a:t>
            </a:r>
            <a:r>
              <a:rPr lang="en-US" dirty="0" smtClean="0"/>
              <a:t>for </a:t>
            </a:r>
            <a:r>
              <a:rPr lang="en-US" dirty="0"/>
              <a:t>staged 1000’ construction zones in three phases per </a:t>
            </a:r>
            <a:r>
              <a:rPr lang="en-US" dirty="0" smtClean="0"/>
              <a:t>side.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u="sng" dirty="0"/>
              <a:t>Duration of Construction: </a:t>
            </a:r>
          </a:p>
          <a:p>
            <a:pPr lvl="1"/>
            <a:r>
              <a:rPr lang="en-US" dirty="0" smtClean="0"/>
              <a:t>4  </a:t>
            </a:r>
            <a:r>
              <a:rPr lang="en-US" dirty="0"/>
              <a:t>months </a:t>
            </a:r>
            <a:endParaRPr lang="en-US" dirty="0" smtClean="0"/>
          </a:p>
          <a:p>
            <a:pPr lvl="1"/>
            <a:r>
              <a:rPr lang="en-US" dirty="0"/>
              <a:t>March to June of the 2016 </a:t>
            </a:r>
            <a:r>
              <a:rPr lang="en-US" dirty="0" smtClean="0"/>
              <a:t>season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u="sng" dirty="0"/>
              <a:t>Location of Temporary Signals: </a:t>
            </a:r>
            <a:endParaRPr lang="en-US" u="sng" dirty="0" smtClean="0"/>
          </a:p>
          <a:p>
            <a:pPr lvl="1"/>
            <a:r>
              <a:rPr lang="en-US" dirty="0"/>
              <a:t>To regulate the two-way traffic, two temporary signals will be installed at the northeast Indiana approach and the existing Hawesville School </a:t>
            </a:r>
            <a:r>
              <a:rPr lang="en-US" dirty="0" smtClean="0"/>
              <a:t>Drive/Clay Street/KY-69 </a:t>
            </a:r>
            <a:r>
              <a:rPr lang="en-US" dirty="0"/>
              <a:t>intersection at the Kentucky approach.  (Based on the location of the work zones, the temporary signal at the existing intersection will also be moved to the Kentucky approach during construction.) </a:t>
            </a:r>
            <a:endParaRPr lang="en-US" u="sng" dirty="0"/>
          </a:p>
        </p:txBody>
      </p:sp>
    </p:spTree>
    <p:extLst>
      <p:ext uri="{BB962C8B-B14F-4D97-AF65-F5344CB8AC3E}">
        <p14:creationId xmlns="" xmlns:p14="http://schemas.microsoft.com/office/powerpoint/2010/main" val="1585535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762000"/>
            <a:ext cx="5486400" cy="5292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199" y="6480730"/>
            <a:ext cx="1828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4800" y="3871612"/>
            <a:ext cx="2819400" cy="1190005"/>
            <a:chOff x="2743200" y="5410200"/>
            <a:chExt cx="4419600" cy="1190005"/>
          </a:xfrm>
          <a:noFill/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410200"/>
              <a:ext cx="4419600" cy="11900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743200" y="5875989"/>
              <a:ext cx="2655570" cy="1828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86425" y="5747861"/>
            <a:ext cx="866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150" y="28575"/>
            <a:ext cx="4577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Alternative Rehab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871611"/>
            <a:ext cx="2819400" cy="648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466614"/>
            <a:ext cx="1219200" cy="5509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5334000"/>
            <a:ext cx="2743200" cy="598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424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5199" y="6480730"/>
            <a:ext cx="1828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3123"/>
            <a:ext cx="5941961" cy="5023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38824" y="2438400"/>
            <a:ext cx="4781550" cy="1287462"/>
            <a:chOff x="5638800" y="5562600"/>
            <a:chExt cx="4781550" cy="12874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562600"/>
              <a:ext cx="4781550" cy="128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867400" y="6092031"/>
              <a:ext cx="2438400" cy="2166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39200" y="6480730"/>
              <a:ext cx="1143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95600" y="5333999"/>
            <a:ext cx="3048000" cy="662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38824" y="2362199"/>
            <a:ext cx="4676776" cy="719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72479"/>
            <a:ext cx="4577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Alternative Rehab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511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81000" y="1676400"/>
            <a:ext cx="4757627" cy="1287462"/>
            <a:chOff x="7162800" y="2257028"/>
            <a:chExt cx="4781550" cy="1287462"/>
          </a:xfrm>
        </p:grpSpPr>
        <p:grpSp>
          <p:nvGrpSpPr>
            <p:cNvPr id="8" name="Group 7"/>
            <p:cNvGrpSpPr/>
            <p:nvPr/>
          </p:nvGrpSpPr>
          <p:grpSpPr>
            <a:xfrm>
              <a:off x="7162800" y="2257028"/>
              <a:ext cx="4781550" cy="1287462"/>
              <a:chOff x="4175122" y="7398821"/>
              <a:chExt cx="4781550" cy="128746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343400" y="7934205"/>
                <a:ext cx="2438400" cy="2166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122" y="7398821"/>
                <a:ext cx="4781550" cy="128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375522" y="8230036"/>
                <a:ext cx="1143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331079" y="2639774"/>
              <a:ext cx="243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457200" y="1715611"/>
            <a:ext cx="3429000" cy="458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334000"/>
            <a:ext cx="3124200" cy="649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135434"/>
            <a:ext cx="4577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Alternative Rehab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1568053"/>
            <a:ext cx="4833827" cy="1287462"/>
            <a:chOff x="7162800" y="2257028"/>
            <a:chExt cx="4781550" cy="1287462"/>
          </a:xfrm>
        </p:grpSpPr>
        <p:grpSp>
          <p:nvGrpSpPr>
            <p:cNvPr id="14" name="Group 13"/>
            <p:cNvGrpSpPr/>
            <p:nvPr/>
          </p:nvGrpSpPr>
          <p:grpSpPr>
            <a:xfrm>
              <a:off x="7162800" y="2257028"/>
              <a:ext cx="4781550" cy="1287462"/>
              <a:chOff x="4175122" y="7398821"/>
              <a:chExt cx="4781550" cy="128746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343400" y="7934205"/>
                <a:ext cx="2438400" cy="2166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122" y="7398821"/>
                <a:ext cx="4781550" cy="128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375522" y="8230036"/>
                <a:ext cx="1143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331079" y="2639774"/>
              <a:ext cx="243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52400" y="1607264"/>
            <a:ext cx="3429000" cy="458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7" name="Picture 3" descr="C:\Users\Ken.McMullen\Documents\142173(des. 0712759-0712160)\attachments\submittal 1-9-15\phase 3 traffic cntrl Map_Consultant_New_v10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71651"/>
            <a:ext cx="6038850" cy="5211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544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458200" cy="440740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Description: </a:t>
            </a:r>
          </a:p>
          <a:p>
            <a:pPr lvl="1"/>
            <a:r>
              <a:rPr lang="en-US" dirty="0"/>
              <a:t>A single lane closure </a:t>
            </a:r>
            <a:r>
              <a:rPr lang="en-US" dirty="0" smtClean="0"/>
              <a:t>for </a:t>
            </a:r>
            <a:r>
              <a:rPr lang="en-US" dirty="0"/>
              <a:t>a 2000’ construction zone from Bent 6 to Bent 11, Spans 6 thru </a:t>
            </a:r>
            <a:r>
              <a:rPr lang="en-US" dirty="0" smtClean="0"/>
              <a:t>10.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u="sng" dirty="0"/>
              <a:t>Duration of Construction: </a:t>
            </a:r>
          </a:p>
          <a:p>
            <a:pPr lvl="1"/>
            <a:r>
              <a:rPr lang="en-US" dirty="0" smtClean="0"/>
              <a:t>11 ½  </a:t>
            </a:r>
            <a:r>
              <a:rPr lang="en-US" dirty="0"/>
              <a:t>months over the course of two seasons</a:t>
            </a:r>
          </a:p>
          <a:p>
            <a:pPr lvl="1"/>
            <a:r>
              <a:rPr lang="en-US" dirty="0"/>
              <a:t>July to October of the 2016 season and Mid-March to October of the 2017 </a:t>
            </a:r>
            <a:r>
              <a:rPr lang="en-US" dirty="0" smtClean="0"/>
              <a:t>season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u="sng" dirty="0"/>
              <a:t>Location of Temporary Signals: </a:t>
            </a:r>
          </a:p>
          <a:p>
            <a:pPr lvl="1"/>
            <a:r>
              <a:rPr lang="en-US" dirty="0"/>
              <a:t>To regulate the two-way traffic, two temporary signals will be installed at approximately Bent 6 and Bent 11 on the </a:t>
            </a:r>
            <a:r>
              <a:rPr lang="en-US" dirty="0" smtClean="0"/>
              <a:t>bridge.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Alternative Painting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/>
              <a:t>2000 </a:t>
            </a:r>
            <a:r>
              <a:rPr lang="en-US" sz="1800" dirty="0"/>
              <a:t>foot single lane closure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temporary traffic signals</a:t>
            </a:r>
          </a:p>
        </p:txBody>
      </p:sp>
    </p:spTree>
    <p:extLst>
      <p:ext uri="{BB962C8B-B14F-4D97-AF65-F5344CB8AC3E}">
        <p14:creationId xmlns="" xmlns:p14="http://schemas.microsoft.com/office/powerpoint/2010/main" val="2237214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83"/>
            <a:ext cx="5946872" cy="51209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0" y="2514600"/>
            <a:ext cx="4833827" cy="1287462"/>
            <a:chOff x="7162800" y="2257028"/>
            <a:chExt cx="4781550" cy="1287462"/>
          </a:xfrm>
        </p:grpSpPr>
        <p:grpSp>
          <p:nvGrpSpPr>
            <p:cNvPr id="8" name="Group 7"/>
            <p:cNvGrpSpPr/>
            <p:nvPr/>
          </p:nvGrpSpPr>
          <p:grpSpPr>
            <a:xfrm>
              <a:off x="7162800" y="2257028"/>
              <a:ext cx="4781550" cy="1287462"/>
              <a:chOff x="4175122" y="7398821"/>
              <a:chExt cx="4781550" cy="128746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343400" y="7934205"/>
                <a:ext cx="2438400" cy="2166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122" y="7398821"/>
                <a:ext cx="4781550" cy="128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375522" y="8230036"/>
                <a:ext cx="1143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331079" y="2639774"/>
              <a:ext cx="243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95600" y="5029200"/>
            <a:ext cx="28956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25146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4999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Alternative Painting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572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Rickie Clark, INDOT Office of Public Involvement 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Purpose/explanation of public meeting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Public meeting format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Visit our sign-in table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Informational handouts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Submitting public comments 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Project display area</a:t>
            </a:r>
          </a:p>
          <a:p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887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CONSTRUCTION DURATION 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5121081"/>
              </p:ext>
            </p:extLst>
          </p:nvPr>
        </p:nvGraphicFramePr>
        <p:xfrm>
          <a:off x="152400" y="1676400"/>
          <a:ext cx="8750744" cy="3733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90600"/>
                <a:gridCol w="2959543"/>
                <a:gridCol w="1295400"/>
                <a:gridCol w="3505201"/>
              </a:tblGrid>
              <a:tr h="4026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ALTERNATIVE </a:t>
                      </a:r>
                      <a:r>
                        <a:rPr lang="en-US" sz="1800" b="1" u="none" strike="noStrike" dirty="0">
                          <a:effectLst/>
                        </a:rPr>
                        <a:t>EVALUATION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89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Alternative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Estimated</a:t>
                      </a:r>
                      <a:br>
                        <a:rPr lang="en-US" sz="1200" b="1" u="none" strike="noStrike" dirty="0">
                          <a:effectLst/>
                        </a:rPr>
                      </a:br>
                      <a:r>
                        <a:rPr lang="en-US" sz="1200" b="1" u="none" strike="noStrike" dirty="0">
                          <a:effectLst/>
                        </a:rPr>
                        <a:t>Construction</a:t>
                      </a:r>
                      <a:br>
                        <a:rPr lang="en-US" sz="1200" b="1" u="none" strike="noStrike" dirty="0">
                          <a:effectLst/>
                        </a:rPr>
                      </a:br>
                      <a:r>
                        <a:rPr lang="en-US" sz="1200" b="1" u="none" strike="noStrike" dirty="0">
                          <a:effectLst/>
                        </a:rPr>
                        <a:t>Duration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</a:rPr>
                        <a:t>Construction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 </a:t>
                      </a:r>
                      <a:r>
                        <a:rPr lang="en-US" sz="1200" b="1" u="none" strike="noStrike" dirty="0" smtClean="0">
                          <a:effectLst/>
                        </a:rPr>
                        <a:t>Seasons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</a:tr>
              <a:tr h="27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(months)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899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REHAB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  Staged 1000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Feet </a:t>
                      </a:r>
                      <a:r>
                        <a:rPr lang="en-US" sz="1200" u="none" strike="noStrike" dirty="0">
                          <a:effectLst/>
                        </a:rPr>
                        <a:t>Single Lane 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  Closure </a:t>
                      </a:r>
                      <a:r>
                        <a:rPr lang="en-US" sz="1200" u="none" strike="noStrike" dirty="0">
                          <a:effectLst/>
                        </a:rPr>
                        <a:t>with Temporary Traffic Signals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March 2016 to June 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</a:tr>
              <a:tr h="11717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  2000 </a:t>
                      </a:r>
                      <a:r>
                        <a:rPr lang="en-US" sz="1200" u="none" strike="noStrike" dirty="0">
                          <a:effectLst/>
                        </a:rPr>
                        <a:t>Foot Single Lane 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  Closure </a:t>
                      </a:r>
                      <a:r>
                        <a:rPr lang="en-US" sz="1200" u="none" strike="noStrike" dirty="0">
                          <a:effectLst/>
                        </a:rPr>
                        <a:t>with Temporary Traffic Signals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July 2016 to October 2016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/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Mid-March 2017 to October 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49" marR="4349" marT="434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74625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Migratory Bird Act Considerations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1020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 Coast </a:t>
            </a:r>
            <a:r>
              <a:rPr lang="en-US" dirty="0"/>
              <a:t>Guard Section 9 of the Rivers and Harbors Act of 1899 and the General Bridge Act of 1946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0" y="2819400"/>
            <a:ext cx="4045886" cy="28956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Environmental Considerations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7211"/>
            <a:ext cx="4040188" cy="3030141"/>
          </a:xfrm>
        </p:spPr>
      </p:pic>
    </p:spTree>
    <p:extLst>
      <p:ext uri="{BB962C8B-B14F-4D97-AF65-F5344CB8AC3E}">
        <p14:creationId xmlns="" xmlns:p14="http://schemas.microsoft.com/office/powerpoint/2010/main" val="1986621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rooke\Desktop\Cannelton\Report\june-59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319"/>
          <a:stretch/>
        </p:blipFill>
        <p:spPr bwMode="auto">
          <a:xfrm>
            <a:off x="684750" y="4338145"/>
            <a:ext cx="3277650" cy="168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682" y="9525"/>
            <a:ext cx="8961317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Environmental </a:t>
            </a:r>
            <a:r>
              <a:rPr lang="en-US" dirty="0" smtClean="0">
                <a:solidFill>
                  <a:schemeClr val="bg1"/>
                </a:solidFill>
              </a:rPr>
              <a:t>Considerations </a:t>
            </a:r>
            <a:r>
              <a:rPr lang="en-US" sz="2800" dirty="0" smtClean="0"/>
              <a:t>Continued</a:t>
            </a:r>
            <a:endParaRPr lang="en-US" sz="2800" dirty="0"/>
          </a:p>
        </p:txBody>
      </p:sp>
      <p:pic>
        <p:nvPicPr>
          <p:cNvPr id="4099" name="Picture 3" descr="C:\Users\jrooke\Desktop\Cannelton\Report\June-60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73"/>
          <a:stretch/>
        </p:blipFill>
        <p:spPr bwMode="auto">
          <a:xfrm>
            <a:off x="685800" y="1905000"/>
            <a:ext cx="3276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rooke\Desktop\Cannelton\Report\june-62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4937563" y="4338145"/>
            <a:ext cx="3292037" cy="168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rooke\Desktop\Cannelton\Report\My Files0030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4937563" y="1905000"/>
            <a:ext cx="3368237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1685" y="1422023"/>
            <a:ext cx="424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Containment Operations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430873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325" y="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Environmental Considerations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/>
              <a:t>Continued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41685" y="1163211"/>
            <a:ext cx="424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Historic Resource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2438400"/>
            <a:ext cx="4648199" cy="333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676906"/>
            <a:ext cx="4419600" cy="2380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93923"/>
            <a:ext cx="4495800" cy="217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511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9575" y="1762559"/>
            <a:ext cx="8407893" cy="4407408"/>
          </a:xfrm>
        </p:spPr>
        <p:txBody>
          <a:bodyPr/>
          <a:lstStyle/>
          <a:p>
            <a:r>
              <a:rPr lang="en-US" dirty="0" smtClean="0"/>
              <a:t>Match the </a:t>
            </a:r>
            <a:r>
              <a:rPr lang="en-US" smtClean="0"/>
              <a:t>original paint color as </a:t>
            </a:r>
            <a:r>
              <a:rPr lang="en-US" dirty="0" smtClean="0"/>
              <a:t>closely as possible</a:t>
            </a:r>
          </a:p>
          <a:p>
            <a:endParaRPr lang="en-US" dirty="0"/>
          </a:p>
          <a:p>
            <a:r>
              <a:rPr lang="en-US" dirty="0" smtClean="0"/>
              <a:t>Provide Comment from community</a:t>
            </a:r>
          </a:p>
          <a:p>
            <a:endParaRPr lang="en-US" dirty="0"/>
          </a:p>
          <a:p>
            <a:r>
              <a:rPr lang="en-US" dirty="0" smtClean="0"/>
              <a:t>Final decision to be made based on SHPO recommendation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Federal Color Standard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Options for Consideration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0991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17865   </a:t>
            </a:r>
            <a:r>
              <a:rPr lang="en-US" dirty="0" err="1" smtClean="0">
                <a:solidFill>
                  <a:schemeClr val="bg1"/>
                </a:solidFill>
              </a:rPr>
              <a:t>Misc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848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8318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16515 Gray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24800" cy="381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622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15526  Blue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72400" cy="37493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9129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8305800" cy="44074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Written Comment Sheets available</a:t>
            </a:r>
          </a:p>
          <a:p>
            <a:r>
              <a:rPr lang="en-US" dirty="0" smtClean="0"/>
              <a:t>Concludes Formal portion of Meeting</a:t>
            </a:r>
          </a:p>
          <a:p>
            <a:r>
              <a:rPr lang="en-US" dirty="0" smtClean="0"/>
              <a:t>Comments should be sent to </a:t>
            </a:r>
          </a:p>
          <a:p>
            <a:pPr lvl="1"/>
            <a:r>
              <a:rPr lang="en-US" dirty="0" smtClean="0"/>
              <a:t>Ken McMullen</a:t>
            </a:r>
          </a:p>
          <a:p>
            <a:pPr lvl="1"/>
            <a:r>
              <a:rPr lang="en-US" dirty="0" smtClean="0"/>
              <a:t>3925 River Crossing Pkwy, Suite 150</a:t>
            </a:r>
          </a:p>
          <a:p>
            <a:pPr lvl="1"/>
            <a:r>
              <a:rPr lang="en-US" dirty="0" smtClean="0"/>
              <a:t>Indianapolis, In 46240</a:t>
            </a:r>
          </a:p>
          <a:p>
            <a:pPr lvl="1"/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Ken.McMullen@mbakerintl.com</a:t>
            </a:r>
            <a:endParaRPr lang="en-US" dirty="0" smtClean="0"/>
          </a:p>
          <a:p>
            <a:r>
              <a:rPr lang="en-US" dirty="0" smtClean="0"/>
              <a:t>Submit comments within two weeks of </a:t>
            </a:r>
            <a:r>
              <a:rPr lang="en-US" smtClean="0"/>
              <a:t>meeting date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www.in.gov/indot/3277.htm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Project Team will be available for Questions</a:t>
            </a:r>
          </a:p>
          <a:p>
            <a:r>
              <a:rPr lang="en-US" dirty="0" smtClean="0"/>
              <a:t>THANK YOU!</a:t>
            </a:r>
            <a:endParaRPr lang="en-US" dirty="0"/>
          </a:p>
          <a:p>
            <a:pPr marL="274320" lvl="1" indent="-228600">
              <a:buClr>
                <a:schemeClr val="accent1"/>
              </a:buClr>
              <a:buFont typeface="Wingdings 2" pitchFamily="18" charset="2"/>
              <a:buChar char=""/>
            </a:pPr>
            <a:endParaRPr lang="en-US" dirty="0" smtClean="0"/>
          </a:p>
          <a:p>
            <a:pPr marL="274320" lvl="1" indent="-228600">
              <a:buClr>
                <a:schemeClr val="accent1"/>
              </a:buClr>
              <a:buFont typeface="Wingdings 2" pitchFamily="18" charset="2"/>
              <a:buChar char=""/>
            </a:pPr>
            <a:endParaRPr lang="en-US" dirty="0" smtClean="0"/>
          </a:p>
          <a:p>
            <a:pPr marL="45720" lvl="1" indent="0">
              <a:buClr>
                <a:schemeClr val="accent1"/>
              </a:buClr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9525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Comments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159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495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Introduction of INDOT project officials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Project Management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Design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Public Involvement</a:t>
            </a:r>
          </a:p>
          <a:p>
            <a:pPr marL="342900" lvl="1" indent="-342900">
              <a:buClr>
                <a:schemeClr val="folHlink"/>
              </a:buClr>
              <a:buSzPct val="60000"/>
            </a:pPr>
            <a:r>
              <a:rPr lang="en-US" b="1" dirty="0" smtClean="0">
                <a:latin typeface="Tahoma" pitchFamily="34" charset="0"/>
                <a:cs typeface="Tahoma" pitchFamily="34" charset="0"/>
              </a:rPr>
              <a:t>Michael Baker JR., Inc.</a:t>
            </a:r>
          </a:p>
          <a:p>
            <a:pPr marL="742950" lvl="2" indent="-342900">
              <a:buSzPct val="60000"/>
            </a:pPr>
            <a:r>
              <a:rPr lang="en-US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Design &amp; Environmental Team</a:t>
            </a:r>
          </a:p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Recognition of elected and local public officials</a:t>
            </a:r>
          </a:p>
          <a:p>
            <a:pPr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32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Public Meeting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14400"/>
            <a:ext cx="8382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Sign-in at attendance table to be added to project mailing list. </a:t>
            </a:r>
          </a:p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Announcement of this meeting was posted to INDOT website. A media release was also issued.</a:t>
            </a:r>
          </a:p>
          <a:p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lvl="1">
              <a:buNone/>
            </a:pPr>
            <a:r>
              <a:rPr lang="en-US" sz="24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4795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 Stakeholders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7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Indiana Department of Transportation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Federal Highway Administration In. and Ky.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Perry County Indiana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Hendricks County Kentucky 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Local communities 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Elected public officials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Community residents and citizens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Commuters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Tahoma" pitchFamily="34" charset="0"/>
              <a:cs typeface="Tahoma" pitchFamily="34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32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982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54130548"/>
              </p:ext>
            </p:extLst>
          </p:nvPr>
        </p:nvGraphicFramePr>
        <p:xfrm>
          <a:off x="495300" y="2057400"/>
          <a:ext cx="86487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Project Development Process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Up Arrow Callout 72"/>
          <p:cNvSpPr>
            <a:spLocks noChangeArrowheads="1"/>
          </p:cNvSpPr>
          <p:nvPr/>
        </p:nvSpPr>
        <p:spPr bwMode="auto">
          <a:xfrm flipH="1">
            <a:off x="3505200" y="4572000"/>
            <a:ext cx="1981200" cy="276999"/>
          </a:xfrm>
          <a:prstGeom prst="upArrowCallout">
            <a:avLst>
              <a:gd name="adj1" fmla="val 23101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Public Meeting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2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304800"/>
            <a:ext cx="1981200" cy="3576960"/>
          </a:xfrm>
        </p:spPr>
        <p:txBody>
          <a:bodyPr>
            <a:normAutofit/>
          </a:bodyPr>
          <a:lstStyle/>
          <a:p>
            <a:pPr algn="ctr"/>
            <a:endParaRPr lang="en-US" sz="1800" dirty="0" smtClean="0"/>
          </a:p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324600" cy="18288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</a:rPr>
              <a:t>PUBLIC INFORMATION MEETING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cap="none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07465"/>
            <a:ext cx="5153025" cy="3864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5685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SR </a:t>
            </a:r>
            <a:r>
              <a:rPr lang="en-US" dirty="0"/>
              <a:t>237 Bridge over the Ohio River between </a:t>
            </a:r>
            <a:r>
              <a:rPr lang="en-US" dirty="0" err="1"/>
              <a:t>Cannelton</a:t>
            </a:r>
            <a:r>
              <a:rPr lang="en-US" dirty="0"/>
              <a:t>, Indiana, and Hawesville, Kentucky.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Located </a:t>
            </a:r>
            <a:r>
              <a:rPr lang="en-US" dirty="0"/>
              <a:t>0.38 miles south of SR 66, in Section 16, T-7-S, R-3-W, Troy Township, Perry County, Indiana and Hancock County, Kentucky.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Referred </a:t>
            </a:r>
            <a:r>
              <a:rPr lang="en-US" dirty="0"/>
              <a:t>to as KY-69 in </a:t>
            </a:r>
            <a:r>
              <a:rPr lang="en-US" dirty="0" smtClean="0"/>
              <a:t>Kentucky.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Project location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0"/>
            <a:ext cx="3974729" cy="5030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529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95299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u="sng" dirty="0"/>
              <a:t>Rehabilitation </a:t>
            </a:r>
            <a:r>
              <a:rPr lang="en-US" u="sng" dirty="0" smtClean="0"/>
              <a:t>Contract</a:t>
            </a:r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etrofit locations </a:t>
            </a:r>
            <a:r>
              <a:rPr lang="en-US" dirty="0"/>
              <a:t>of </a:t>
            </a:r>
            <a:r>
              <a:rPr lang="en-US" dirty="0" smtClean="0"/>
              <a:t>various structural details</a:t>
            </a:r>
          </a:p>
          <a:p>
            <a:r>
              <a:rPr lang="en-US" dirty="0" smtClean="0"/>
              <a:t>Address </a:t>
            </a:r>
            <a:r>
              <a:rPr lang="en-US" dirty="0"/>
              <a:t>other high-priority repair </a:t>
            </a:r>
            <a:r>
              <a:rPr lang="en-US" dirty="0" smtClean="0"/>
              <a:t>items 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u="sng" dirty="0"/>
              <a:t>Painting </a:t>
            </a:r>
            <a:r>
              <a:rPr lang="en-US" u="sng" dirty="0" smtClean="0"/>
              <a:t>Contract</a:t>
            </a:r>
          </a:p>
          <a:p>
            <a:r>
              <a:rPr lang="en-US" dirty="0"/>
              <a:t>A separate </a:t>
            </a:r>
            <a:r>
              <a:rPr lang="en-US" dirty="0" smtClean="0"/>
              <a:t>contract</a:t>
            </a:r>
          </a:p>
          <a:p>
            <a:r>
              <a:rPr lang="en-US" dirty="0" smtClean="0"/>
              <a:t>Follows Rehab</a:t>
            </a:r>
          </a:p>
          <a:p>
            <a:r>
              <a:rPr lang="en-US" dirty="0" smtClean="0"/>
              <a:t>Clean </a:t>
            </a:r>
            <a:r>
              <a:rPr lang="en-US" dirty="0"/>
              <a:t>and paint the steel </a:t>
            </a:r>
            <a:r>
              <a:rPr lang="en-US" dirty="0" smtClean="0"/>
              <a:t>superstructure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Project description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94" y="3810000"/>
            <a:ext cx="332041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9" y="1143000"/>
            <a:ext cx="3320415" cy="2489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5437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ends">
  <a:themeElements>
    <a:clrScheme name="3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8906</TotalTime>
  <Words>663</Words>
  <Application>Microsoft Office PowerPoint</Application>
  <PresentationFormat>On-screen Show (4:3)</PresentationFormat>
  <Paragraphs>176</Paragraphs>
  <Slides>28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3_Blends</vt:lpstr>
      <vt:lpstr>Slide 1</vt:lpstr>
      <vt:lpstr>Welcome</vt:lpstr>
      <vt:lpstr>Welcome</vt:lpstr>
      <vt:lpstr>Public Meeting</vt:lpstr>
      <vt:lpstr>Project Stakeholders</vt:lpstr>
      <vt:lpstr>Slide 6</vt:lpstr>
      <vt:lpstr>PUBLIC INFORMATION MEETING  </vt:lpstr>
      <vt:lpstr>Project location</vt:lpstr>
      <vt:lpstr>Project description</vt:lpstr>
      <vt:lpstr>Project Funding</vt:lpstr>
      <vt:lpstr>Purpose</vt:lpstr>
      <vt:lpstr>Maintenance of Traffic </vt:lpstr>
      <vt:lpstr>Cost benefit analysis</vt:lpstr>
      <vt:lpstr>Rehabilitation alternative:  Staged 1000 Feet Single Lane Closure  with Temporary Traffic Signals</vt:lpstr>
      <vt:lpstr>Slide 15</vt:lpstr>
      <vt:lpstr>Slide 16</vt:lpstr>
      <vt:lpstr>Slide 17</vt:lpstr>
      <vt:lpstr>Alternative Painting  2000 foot single lane closure  with temporary traffic signals</vt:lpstr>
      <vt:lpstr>Slide 19</vt:lpstr>
      <vt:lpstr>CONSTRUCTION DURATION  </vt:lpstr>
      <vt:lpstr>Environmental Considerations</vt:lpstr>
      <vt:lpstr>Environmental Considerations Continued</vt:lpstr>
      <vt:lpstr>Environmental Considerations Continued</vt:lpstr>
      <vt:lpstr>Federal Color Standard  Options for Consideration</vt:lpstr>
      <vt:lpstr>17865   Misc </vt:lpstr>
      <vt:lpstr>16515 Gray</vt:lpstr>
      <vt:lpstr>15526  Blue</vt:lpstr>
      <vt:lpstr>Comments</vt:lpstr>
    </vt:vector>
  </TitlesOfParts>
  <Company>Indiana Department of Transportation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Business Information and Technology Solutions</dc:creator>
  <cp:lastModifiedBy>nwatts</cp:lastModifiedBy>
  <cp:revision>715</cp:revision>
  <cp:lastPrinted>2014-09-11T15:25:53Z</cp:lastPrinted>
  <dcterms:created xsi:type="dcterms:W3CDTF">2006-07-17T19:52:40Z</dcterms:created>
  <dcterms:modified xsi:type="dcterms:W3CDTF">2015-02-18T16:04:44Z</dcterms:modified>
</cp:coreProperties>
</file>