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1"/>
    <p:sldMasterId id="2147483685" r:id="rId2"/>
    <p:sldMasterId id="2147483687" r:id="rId3"/>
  </p:sldMasterIdLst>
  <p:notesMasterIdLst>
    <p:notesMasterId r:id="rId28"/>
  </p:notesMasterIdLst>
  <p:handoutMasterIdLst>
    <p:handoutMasterId r:id="rId29"/>
  </p:handoutMasterIdLst>
  <p:sldIdLst>
    <p:sldId id="295" r:id="rId4"/>
    <p:sldId id="296" r:id="rId5"/>
    <p:sldId id="297" r:id="rId6"/>
    <p:sldId id="298" r:id="rId7"/>
    <p:sldId id="299" r:id="rId8"/>
    <p:sldId id="300" r:id="rId9"/>
    <p:sldId id="336" r:id="rId10"/>
    <p:sldId id="338" r:id="rId11"/>
    <p:sldId id="339" r:id="rId12"/>
    <p:sldId id="340" r:id="rId13"/>
    <p:sldId id="341" r:id="rId14"/>
    <p:sldId id="342" r:id="rId15"/>
    <p:sldId id="343" r:id="rId16"/>
    <p:sldId id="351" r:id="rId17"/>
    <p:sldId id="344" r:id="rId18"/>
    <p:sldId id="345" r:id="rId19"/>
    <p:sldId id="346" r:id="rId20"/>
    <p:sldId id="348" r:id="rId21"/>
    <p:sldId id="349" r:id="rId22"/>
    <p:sldId id="350" r:id="rId23"/>
    <p:sldId id="352" r:id="rId24"/>
    <p:sldId id="353" r:id="rId25"/>
    <p:sldId id="354" r:id="rId26"/>
    <p:sldId id="355" r:id="rId27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9CBD5"/>
    <a:srgbClr val="333399"/>
    <a:srgbClr val="FFFFFF"/>
    <a:srgbClr val="FDEE20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8" autoAdjust="0"/>
    <p:restoredTop sz="86428" autoAdjust="0"/>
  </p:normalViewPr>
  <p:slideViewPr>
    <p:cSldViewPr>
      <p:cViewPr varScale="1">
        <p:scale>
          <a:sx n="40" d="100"/>
          <a:sy n="40" d="100"/>
        </p:scale>
        <p:origin x="85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6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Project Selection</a:t>
          </a:r>
        </a:p>
        <a:p>
          <a:r>
            <a:rPr lang="en-US" sz="1200" dirty="0"/>
            <a:t>Early Coordination</a:t>
          </a:r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Environmental phase begins</a:t>
          </a:r>
        </a:p>
        <a:p>
          <a:r>
            <a:rPr lang="en-US" sz="1200" dirty="0"/>
            <a:t> Purpose &amp; Need </a:t>
          </a:r>
        </a:p>
        <a:p>
          <a:r>
            <a:rPr lang="en-US" sz="1200" dirty="0"/>
            <a:t>Develop alternatives</a:t>
          </a:r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spc="-20" baseline="0" dirty="0"/>
            <a:t>Preliminary design phase </a:t>
          </a:r>
        </a:p>
        <a:p>
          <a:r>
            <a:rPr lang="en-US" sz="1200" spc="-20" baseline="0" dirty="0"/>
            <a:t>Release environmental document for public review and comment</a:t>
          </a:r>
        </a:p>
        <a:p>
          <a:r>
            <a:rPr lang="en-US" sz="1200" b="1" spc="-20" baseline="0" dirty="0">
              <a:solidFill>
                <a:srgbClr val="FFFF00"/>
              </a:solidFill>
            </a:rPr>
            <a:t>HOLD PUBLIC HEARING </a:t>
          </a:r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dirty="0"/>
            <a:t>Additional work to finalize environmental document and project design </a:t>
          </a:r>
        </a:p>
        <a:p>
          <a:endParaRPr lang="en-US" sz="1200" dirty="0"/>
        </a:p>
        <a:p>
          <a:r>
            <a:rPr lang="en-US" sz="1200" b="1" dirty="0">
              <a:solidFill>
                <a:srgbClr val="FFFF00"/>
              </a:solidFill>
            </a:rPr>
            <a:t>Communicate Project Decision</a:t>
          </a:r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/>
            <a:t>Project </a:t>
          </a:r>
          <a:r>
            <a:rPr lang="en-US" sz="1200" dirty="0"/>
            <a:t>Letting</a:t>
          </a:r>
        </a:p>
        <a:p>
          <a:endParaRPr lang="en-US" sz="1200" dirty="0"/>
        </a:p>
        <a:p>
          <a:r>
            <a:rPr lang="en-US" sz="1200" dirty="0"/>
            <a:t>Construction   </a:t>
          </a:r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3C23D-C761-4994-9F17-4A689D638A47}" type="pres">
      <dgm:prSet presAssocID="{C4E717C6-E488-45BD-BD6E-4224FD1B2545}" presName="node" presStyleLbl="node1" presStyleIdx="0" presStyleCnt="5" custScaleY="183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69341-B3AF-4AC8-8F47-EB1F9A719FE0}" type="pres">
      <dgm:prSet presAssocID="{819EB952-5A14-428B-A8B3-28B223CD4B5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4ED92EF-1B4E-42E5-86EE-D59F8545D3FE}" type="pres">
      <dgm:prSet presAssocID="{819EB952-5A14-428B-A8B3-28B223CD4B5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BE390-B54B-4954-A178-E0390F000798}" type="pres">
      <dgm:prSet presAssocID="{5D7F67BC-B64D-4BAE-B5DF-6A6A57FF470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54E4DCF-02E1-4B58-A01B-694693830AAD}" type="pres">
      <dgm:prSet presAssocID="{5D7F67BC-B64D-4BAE-B5DF-6A6A57FF470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AFF89BE-F819-492D-AE1F-1CC55FAABD12}" type="pres">
      <dgm:prSet presAssocID="{F37E401F-BEA7-4C06-9467-D9868D0B8E4B}" presName="node" presStyleLbl="node1" presStyleIdx="2" presStyleCnt="5" custScaleY="206451" custLinFactNeighborX="-2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68AA4-FA44-4646-8DBE-2907180FB588}" type="pres">
      <dgm:prSet presAssocID="{CDAA59DF-0140-431C-A4D5-892F1DF98DD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781E17B-C3A9-443B-A518-9944F670F74A}" type="pres">
      <dgm:prSet presAssocID="{CDAA59DF-0140-431C-A4D5-892F1DF98DD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FC09E-B7ED-4A13-B11A-1E2441F8B660}" type="pres">
      <dgm:prSet presAssocID="{B19420DE-C13E-4B8D-9277-83D9BB622C6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A608F8B-18FB-49AE-BCAE-17749FCB415D}" type="pres">
      <dgm:prSet presAssocID="{B19420DE-C13E-4B8D-9277-83D9BB622C6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C32940-0CEA-4559-AA19-FE7276BB8C9F}" type="pres">
      <dgm:prSet presAssocID="{A4377A7B-6ABF-4D12-8BAB-ECDBCAD2F526}" presName="node" presStyleLbl="node1" presStyleIdx="4" presStyleCnt="5" custScaleY="206451" custLinFactNeighborX="-47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0B2D6CFE-C98D-4E08-B2A8-4ADD307BE571}" type="presOf" srcId="{874BA8F7-1C5D-4687-B53B-19BD2DE17DD9}" destId="{37231A24-B32F-4130-8E3B-20976477676A}" srcOrd="0" destOrd="0" presId="urn:microsoft.com/office/officeart/2005/8/layout/process5"/>
    <dgm:cxn modelId="{EEE135FE-32DE-420A-8A1E-6FFF5D229C18}" type="presOf" srcId="{F37E401F-BEA7-4C06-9467-D9868D0B8E4B}" destId="{4AFF89BE-F819-492D-AE1F-1CC55FAABD12}" srcOrd="0" destOrd="0" presId="urn:microsoft.com/office/officeart/2005/8/layout/process5"/>
    <dgm:cxn modelId="{A5716E68-3CEB-4D51-91C0-3206C2DD663F}" type="presOf" srcId="{5D7F67BC-B64D-4BAE-B5DF-6A6A57FF4703}" destId="{A9DBE390-B54B-4954-A178-E0390F000798}" srcOrd="0" destOrd="0" presId="urn:microsoft.com/office/officeart/2005/8/layout/process5"/>
    <dgm:cxn modelId="{FDFDD03C-9DF4-4C80-94FE-30A22F8BAC4D}" type="presOf" srcId="{BE3A2615-FAE2-4B6C-8F42-543DEDA09DFB}" destId="{EBB34009-9C61-40A9-9E6B-F96D0236C823}" srcOrd="0" destOrd="0" presId="urn:microsoft.com/office/officeart/2005/8/layout/process5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ED13829D-9921-4359-8674-49DD65755AD1}" type="presOf" srcId="{CDAA59DF-0140-431C-A4D5-892F1DF98DDF}" destId="{7DD68AA4-FA44-4646-8DBE-2907180FB588}" srcOrd="0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10F8BE05-94BA-42E3-B7C0-4ADF953AC0C9}" type="presOf" srcId="{5D7F67BC-B64D-4BAE-B5DF-6A6A57FF4703}" destId="{B54E4DCF-02E1-4B58-A01B-694693830AAD}" srcOrd="1" destOrd="0" presId="urn:microsoft.com/office/officeart/2005/8/layout/process5"/>
    <dgm:cxn modelId="{EB7BCA03-28D2-4676-BF3A-3E1017131A85}" type="presOf" srcId="{B19420DE-C13E-4B8D-9277-83D9BB622C69}" destId="{4A608F8B-18FB-49AE-BCAE-17749FCB415D}" srcOrd="1" destOrd="0" presId="urn:microsoft.com/office/officeart/2005/8/layout/process5"/>
    <dgm:cxn modelId="{C10567F3-0019-4389-9C9D-B510B3A67181}" type="presOf" srcId="{819EB952-5A14-428B-A8B3-28B223CD4B51}" destId="{E4069341-B3AF-4AC8-8F47-EB1F9A719FE0}" srcOrd="0" destOrd="0" presId="urn:microsoft.com/office/officeart/2005/8/layout/process5"/>
    <dgm:cxn modelId="{50FBE03B-92E8-46CF-8274-C0E0E372021A}" type="presOf" srcId="{CDAA59DF-0140-431C-A4D5-892F1DF98DDF}" destId="{D781E17B-C3A9-443B-A518-9944F670F74A}" srcOrd="1" destOrd="0" presId="urn:microsoft.com/office/officeart/2005/8/layout/process5"/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32681532-AC5B-43A1-B4CD-5B4946013841}" type="presOf" srcId="{A4377A7B-6ABF-4D12-8BAB-ECDBCAD2F526}" destId="{97C32940-0CEA-4559-AA19-FE7276BB8C9F}" srcOrd="0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F7DA6AB8-639B-477F-9720-0F3359F78F91}" type="presOf" srcId="{C4E717C6-E488-45BD-BD6E-4224FD1B2545}" destId="{E3B3C23D-C761-4994-9F17-4A689D638A47}" srcOrd="0" destOrd="0" presId="urn:microsoft.com/office/officeart/2005/8/layout/process5"/>
    <dgm:cxn modelId="{1A54F403-E5D0-49E9-93A5-C35AB2477E9A}" type="presOf" srcId="{744E2065-E961-4342-88CB-00798D6FD874}" destId="{6B0B18CE-EE15-4CEC-9821-8D51EFB8BACE}" srcOrd="0" destOrd="0" presId="urn:microsoft.com/office/officeart/2005/8/layout/process5"/>
    <dgm:cxn modelId="{8DF1F6AB-6E74-4851-9B26-3A682107FA4A}" type="presOf" srcId="{B19420DE-C13E-4B8D-9277-83D9BB622C69}" destId="{206FC09E-B7ED-4A13-B11A-1E2441F8B660}" srcOrd="0" destOrd="0" presId="urn:microsoft.com/office/officeart/2005/8/layout/process5"/>
    <dgm:cxn modelId="{700DF7FE-C494-4727-9628-2CED867FFDE2}" type="presOf" srcId="{819EB952-5A14-428B-A8B3-28B223CD4B51}" destId="{04ED92EF-1B4E-42E5-86EE-D59F8545D3FE}" srcOrd="1" destOrd="0" presId="urn:microsoft.com/office/officeart/2005/8/layout/process5"/>
    <dgm:cxn modelId="{AD566213-E561-4AAD-AE90-065251ABF288}" type="presParOf" srcId="{EBB34009-9C61-40A9-9E6B-F96D0236C823}" destId="{E3B3C23D-C761-4994-9F17-4A689D638A47}" srcOrd="0" destOrd="0" presId="urn:microsoft.com/office/officeart/2005/8/layout/process5"/>
    <dgm:cxn modelId="{54DC57DB-E634-4FA8-B5E4-A32C2049751A}" type="presParOf" srcId="{EBB34009-9C61-40A9-9E6B-F96D0236C823}" destId="{E4069341-B3AF-4AC8-8F47-EB1F9A719FE0}" srcOrd="1" destOrd="0" presId="urn:microsoft.com/office/officeart/2005/8/layout/process5"/>
    <dgm:cxn modelId="{2233B3F8-379C-40B5-80B2-DFE956969CDD}" type="presParOf" srcId="{E4069341-B3AF-4AC8-8F47-EB1F9A719FE0}" destId="{04ED92EF-1B4E-42E5-86EE-D59F8545D3FE}" srcOrd="0" destOrd="0" presId="urn:microsoft.com/office/officeart/2005/8/layout/process5"/>
    <dgm:cxn modelId="{6942FDE4-91E5-469C-A6C7-FE5731CCC125}" type="presParOf" srcId="{EBB34009-9C61-40A9-9E6B-F96D0236C823}" destId="{37231A24-B32F-4130-8E3B-20976477676A}" srcOrd="2" destOrd="0" presId="urn:microsoft.com/office/officeart/2005/8/layout/process5"/>
    <dgm:cxn modelId="{90920315-B35B-4D64-8F18-1C72F6EC9F9C}" type="presParOf" srcId="{EBB34009-9C61-40A9-9E6B-F96D0236C823}" destId="{A9DBE390-B54B-4954-A178-E0390F000798}" srcOrd="3" destOrd="0" presId="urn:microsoft.com/office/officeart/2005/8/layout/process5"/>
    <dgm:cxn modelId="{2CB423A5-508E-4699-BA36-878354F3C955}" type="presParOf" srcId="{A9DBE390-B54B-4954-A178-E0390F000798}" destId="{B54E4DCF-02E1-4B58-A01B-694693830AAD}" srcOrd="0" destOrd="0" presId="urn:microsoft.com/office/officeart/2005/8/layout/process5"/>
    <dgm:cxn modelId="{AD36DAFC-73EE-4EB1-ADB4-5C6C81C9BA2A}" type="presParOf" srcId="{EBB34009-9C61-40A9-9E6B-F96D0236C823}" destId="{4AFF89BE-F819-492D-AE1F-1CC55FAABD12}" srcOrd="4" destOrd="0" presId="urn:microsoft.com/office/officeart/2005/8/layout/process5"/>
    <dgm:cxn modelId="{BA4331EF-68E1-41A8-AD49-43DBE9834BAA}" type="presParOf" srcId="{EBB34009-9C61-40A9-9E6B-F96D0236C823}" destId="{7DD68AA4-FA44-4646-8DBE-2907180FB588}" srcOrd="5" destOrd="0" presId="urn:microsoft.com/office/officeart/2005/8/layout/process5"/>
    <dgm:cxn modelId="{A2B102B8-E19A-4C41-B031-50316A14F6AD}" type="presParOf" srcId="{7DD68AA4-FA44-4646-8DBE-2907180FB588}" destId="{D781E17B-C3A9-443B-A518-9944F670F74A}" srcOrd="0" destOrd="0" presId="urn:microsoft.com/office/officeart/2005/8/layout/process5"/>
    <dgm:cxn modelId="{1F7FB821-4F5E-4055-8CAD-6C62A622B2B1}" type="presParOf" srcId="{EBB34009-9C61-40A9-9E6B-F96D0236C823}" destId="{6B0B18CE-EE15-4CEC-9821-8D51EFB8BACE}" srcOrd="6" destOrd="0" presId="urn:microsoft.com/office/officeart/2005/8/layout/process5"/>
    <dgm:cxn modelId="{1BD26DB6-6C50-4E0E-BBFF-D0AF7A30F77E}" type="presParOf" srcId="{EBB34009-9C61-40A9-9E6B-F96D0236C823}" destId="{206FC09E-B7ED-4A13-B11A-1E2441F8B660}" srcOrd="7" destOrd="0" presId="urn:microsoft.com/office/officeart/2005/8/layout/process5"/>
    <dgm:cxn modelId="{85989317-71E2-442D-A302-9673EBAADF66}" type="presParOf" srcId="{206FC09E-B7ED-4A13-B11A-1E2441F8B660}" destId="{4A608F8B-18FB-49AE-BCAE-17749FCB415D}" srcOrd="0" destOrd="0" presId="urn:microsoft.com/office/officeart/2005/8/layout/process5"/>
    <dgm:cxn modelId="{D4FA72B3-1348-4786-B2B4-ECAAAC863C67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5208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Project Selection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Early Coordination</a:t>
          </a:r>
        </a:p>
      </dsp:txBody>
      <dsp:txXfrm>
        <a:off x="52503" y="529897"/>
        <a:ext cx="1520195" cy="1683404"/>
      </dsp:txXfrm>
    </dsp:sp>
    <dsp:sp modelId="{E4069341-B3AF-4AC8-8F47-EB1F9A719FE0}">
      <dsp:nvSpPr>
        <dsp:cNvPr id="0" name=""/>
        <dsp:cNvSpPr/>
      </dsp:nvSpPr>
      <dsp:spPr>
        <a:xfrm>
          <a:off x="1715109" y="1171366"/>
          <a:ext cx="229141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715109" y="1251459"/>
        <a:ext cx="160399" cy="240280"/>
      </dsp:txXfrm>
    </dsp:sp>
    <dsp:sp modelId="{37231A24-B32F-4130-8E3B-20976477676A}">
      <dsp:nvSpPr>
        <dsp:cNvPr id="0" name=""/>
        <dsp:cNvSpPr/>
      </dsp:nvSpPr>
      <dsp:spPr>
        <a:xfrm>
          <a:off x="2052336" y="482602"/>
          <a:ext cx="1614785" cy="177799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Environmental phase begins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Purpose &amp; Need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Develop alternatives</a:t>
          </a:r>
        </a:p>
      </dsp:txBody>
      <dsp:txXfrm>
        <a:off x="2099631" y="529897"/>
        <a:ext cx="1520195" cy="1683404"/>
      </dsp:txXfrm>
    </dsp:sp>
    <dsp:sp modelId="{A9DBE390-B54B-4954-A178-E0390F000798}">
      <dsp:nvSpPr>
        <dsp:cNvPr id="0" name=""/>
        <dsp:cNvSpPr/>
      </dsp:nvSpPr>
      <dsp:spPr>
        <a:xfrm>
          <a:off x="3764912" y="1171366"/>
          <a:ext cx="235586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764912" y="1251459"/>
        <a:ext cx="164910" cy="240280"/>
      </dsp:txXfrm>
    </dsp:sp>
    <dsp:sp modelId="{4AFF89BE-F819-492D-AE1F-1CC55FAABD12}">
      <dsp:nvSpPr>
        <dsp:cNvPr id="0" name=""/>
        <dsp:cNvSpPr/>
      </dsp:nvSpPr>
      <dsp:spPr>
        <a:xfrm>
          <a:off x="411162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Preliminary design phase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20" baseline="0" dirty="0"/>
            <a:t>Release environmental document for public review and comment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20" baseline="0" dirty="0">
              <a:solidFill>
                <a:srgbClr val="FFFF00"/>
              </a:solidFill>
            </a:rPr>
            <a:t>HOLD PUBLIC HEARING </a:t>
          </a:r>
        </a:p>
      </dsp:txBody>
      <dsp:txXfrm>
        <a:off x="4158918" y="418772"/>
        <a:ext cx="1520195" cy="1905654"/>
      </dsp:txXfrm>
    </dsp:sp>
    <dsp:sp modelId="{7DD68AA4-FA44-4646-8DBE-2907180FB588}">
      <dsp:nvSpPr>
        <dsp:cNvPr id="0" name=""/>
        <dsp:cNvSpPr/>
      </dsp:nvSpPr>
      <dsp:spPr>
        <a:xfrm>
          <a:off x="5835659" y="1171366"/>
          <a:ext cx="26319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835659" y="1251459"/>
        <a:ext cx="184237" cy="240280"/>
      </dsp:txXfrm>
    </dsp:sp>
    <dsp:sp modelId="{6B0B18CE-EE15-4CEC-9821-8D51EFB8BACE}">
      <dsp:nvSpPr>
        <dsp:cNvPr id="0" name=""/>
        <dsp:cNvSpPr/>
      </dsp:nvSpPr>
      <dsp:spPr>
        <a:xfrm>
          <a:off x="6223003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Additional work to finalize environmental document and project design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FFFF00"/>
              </a:solidFill>
            </a:rPr>
            <a:t>Communicate Project Decision</a:t>
          </a:r>
        </a:p>
      </dsp:txBody>
      <dsp:txXfrm>
        <a:off x="6270298" y="418772"/>
        <a:ext cx="1520195" cy="1905654"/>
      </dsp:txXfrm>
    </dsp:sp>
    <dsp:sp modelId="{206FC09E-B7ED-4A13-B11A-1E2441F8B660}">
      <dsp:nvSpPr>
        <dsp:cNvPr id="0" name=""/>
        <dsp:cNvSpPr/>
      </dsp:nvSpPr>
      <dsp:spPr>
        <a:xfrm>
          <a:off x="7934051" y="1171366"/>
          <a:ext cx="231905" cy="40046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7934051" y="1251459"/>
        <a:ext cx="162334" cy="240280"/>
      </dsp:txXfrm>
    </dsp:sp>
    <dsp:sp modelId="{97C32940-0CEA-4559-AA19-FE7276BB8C9F}">
      <dsp:nvSpPr>
        <dsp:cNvPr id="0" name=""/>
        <dsp:cNvSpPr/>
      </dsp:nvSpPr>
      <dsp:spPr>
        <a:xfrm>
          <a:off x="8275347" y="371477"/>
          <a:ext cx="1614785" cy="200024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Project </a:t>
          </a:r>
          <a:r>
            <a:rPr lang="en-US" sz="1200" kern="1200" dirty="0"/>
            <a:t>Letting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Construction   </a:t>
          </a:r>
        </a:p>
      </dsp:txBody>
      <dsp:txXfrm>
        <a:off x="8322642" y="418772"/>
        <a:ext cx="1520195" cy="190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B7D8CD31-DE92-4D64-BD1C-30C4A637E335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4782AC-5042-4B9F-B18D-A48F4884E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23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8B2AEF87-254E-4F99-A630-818954CF7626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1475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31263"/>
            <a:ext cx="3038475" cy="463550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45E6A2-29DD-456D-9DB3-AC2FED687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4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431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5E6A2-29DD-456D-9DB3-AC2FED68764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46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B3F3-9C75-4B7B-A2DA-48A48710FED2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56BB-F284-45AB-8905-C100142D8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80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9C32-7161-4F46-BFB7-6F3595BE6586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189B3-7280-4858-A849-F123FE9B7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38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FA50-5EDF-4291-B611-BC0A06523A8A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75A3-98A6-476C-A07A-A9559F010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2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77EC-570E-4D78-92AA-9BFCFC9DC30C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374F3-93AC-4F5B-A53C-B7F9EE84D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1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65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0B1D-D65D-457A-9485-011B6DF16E6F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B978-46FD-44B7-873B-B5B2B8A66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21AC-F0F2-42AA-8235-25798F4E6EFF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03C44-1EDD-4768-B342-26B200AB4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93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066800"/>
            <a:ext cx="1188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(Calibri Light 28)</a:t>
            </a:r>
          </a:p>
          <a:p>
            <a:pPr lvl="1"/>
            <a:r>
              <a:rPr lang="en-US" altLang="en-US"/>
              <a:t>Second level (Calibri Light 24)</a:t>
            </a:r>
          </a:p>
          <a:p>
            <a:pPr lvl="2"/>
            <a:r>
              <a:rPr lang="en-US" altLang="en-US"/>
              <a:t>Third level (Calibri Light 20)</a:t>
            </a:r>
          </a:p>
          <a:p>
            <a:pPr lvl="3"/>
            <a:r>
              <a:rPr lang="en-US" altLang="en-US"/>
              <a:t>Fourth level (Calibri Light 16)</a:t>
            </a:r>
          </a:p>
          <a:p>
            <a:pPr lvl="4"/>
            <a:r>
              <a:rPr lang="en-US" alt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E35ECE-9946-417C-B6CA-4D936ABBBC76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D96B05C-3E0B-4E27-83DB-C80B2AED8C1D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4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8F929A-380E-479A-B212-948A94A20121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C9405E-E720-4331-94AE-2B3749B3FB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0" y="1123950"/>
            <a:ext cx="9829800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81471E-BD94-4899-96A2-9E92C5E5A74D}" type="datetimeFigureOut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FDF70BC-DD4C-4E35-AAEA-90C81434FD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rclark@indot.in.gov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clark@indot.in.gov" TargetMode="External"/><Relationship Id="rId2" Type="http://schemas.openxmlformats.org/officeDocument/2006/relationships/hyperlink" Target="http://www.in.gov/indot/2703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.gov/indot/3896.htm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.gov/indot/2703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.gov/indot/3896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clark@indot.in.gov" TargetMode="External"/><Relationship Id="rId2" Type="http://schemas.openxmlformats.org/officeDocument/2006/relationships/hyperlink" Target="http://www.in.gov/indot/2703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Intersection Improvement </a:t>
            </a:r>
            <a:r>
              <a:rPr lang="en-US" altLang="en-US" dirty="0" smtClean="0"/>
              <a:t>U.S. 24 at C.R. 300 East in Wabash </a:t>
            </a:r>
            <a:r>
              <a:rPr lang="en-US" altLang="en-US" dirty="0"/>
              <a:t>County 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733800"/>
            <a:ext cx="99060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Indiana Department of Transportation</a:t>
            </a:r>
          </a:p>
          <a:p>
            <a:pPr eaLnBrk="1" hangingPunct="1"/>
            <a:r>
              <a:rPr lang="en-US" altLang="en-US" sz="2400" dirty="0"/>
              <a:t>Wednesday, </a:t>
            </a:r>
            <a:r>
              <a:rPr lang="en-US" altLang="en-US" sz="2400" dirty="0" smtClean="0"/>
              <a:t>March 20, 2019</a:t>
            </a:r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6 </a:t>
            </a:r>
            <a:r>
              <a:rPr lang="en-US" altLang="en-US" sz="2400" dirty="0"/>
              <a:t>p.m.</a:t>
            </a:r>
          </a:p>
        </p:txBody>
      </p:sp>
    </p:spTree>
    <p:extLst>
      <p:ext uri="{BB962C8B-B14F-4D97-AF65-F5344CB8AC3E}">
        <p14:creationId xmlns:p14="http://schemas.microsoft.com/office/powerpoint/2010/main" val="42641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Data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15BAE9D9-C3D1-49AC-9B53-91528F7D1FF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60832" y="1238071"/>
          <a:ext cx="553516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992">
                  <a:extLst>
                    <a:ext uri="{9D8B030D-6E8A-4147-A177-3AD203B41FA5}">
                      <a16:colId xmlns:a16="http://schemas.microsoft.com/office/drawing/2014/main" xmlns="" val="1938363854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xmlns="" val="2805903644"/>
                    </a:ext>
                  </a:extLst>
                </a:gridCol>
                <a:gridCol w="1078992">
                  <a:extLst>
                    <a:ext uri="{9D8B030D-6E8A-4147-A177-3AD203B41FA5}">
                      <a16:colId xmlns:a16="http://schemas.microsoft.com/office/drawing/2014/main" xmlns="" val="2416566081"/>
                    </a:ext>
                  </a:extLst>
                </a:gridCol>
                <a:gridCol w="1216152">
                  <a:extLst>
                    <a:ext uri="{9D8B030D-6E8A-4147-A177-3AD203B41FA5}">
                      <a16:colId xmlns:a16="http://schemas.microsoft.com/office/drawing/2014/main" xmlns="" val="1448460178"/>
                    </a:ext>
                  </a:extLst>
                </a:gridCol>
                <a:gridCol w="1078992">
                  <a:extLst>
                    <a:ext uri="{9D8B030D-6E8A-4147-A177-3AD203B41FA5}">
                      <a16:colId xmlns:a16="http://schemas.microsoft.com/office/drawing/2014/main" xmlns="" val="4011731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Fatal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Injury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Property Damage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marL="185255" marR="185255" anchor="ctr"/>
                </a:tc>
                <a:extLst>
                  <a:ext uri="{0D108BD9-81ED-4DB2-BD59-A6C34878D82A}">
                    <a16:rowId xmlns:a16="http://schemas.microsoft.com/office/drawing/2014/main" xmlns="" val="320749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 marL="185255" marR="1852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marL="185255" marR="185255" anchor="ctr"/>
                </a:tc>
                <a:extLst>
                  <a:ext uri="{0D108BD9-81ED-4DB2-BD59-A6C34878D82A}">
                    <a16:rowId xmlns:a16="http://schemas.microsoft.com/office/drawing/2014/main" xmlns="" val="2727108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 marL="185255" marR="1852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185255" marR="185255" anchor="ctr"/>
                </a:tc>
                <a:extLst>
                  <a:ext uri="{0D108BD9-81ED-4DB2-BD59-A6C34878D82A}">
                    <a16:rowId xmlns:a16="http://schemas.microsoft.com/office/drawing/2014/main" xmlns="" val="3874966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 marL="185255" marR="1852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185255" marR="185255" anchor="ctr"/>
                </a:tc>
                <a:extLst>
                  <a:ext uri="{0D108BD9-81ED-4DB2-BD59-A6C34878D82A}">
                    <a16:rowId xmlns:a16="http://schemas.microsoft.com/office/drawing/2014/main" xmlns="" val="1603606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 marL="185255" marR="1852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185255" marR="185255" anchor="ctr"/>
                </a:tc>
                <a:extLst>
                  <a:ext uri="{0D108BD9-81ED-4DB2-BD59-A6C34878D82A}">
                    <a16:rowId xmlns:a16="http://schemas.microsoft.com/office/drawing/2014/main" xmlns="" val="395709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 marL="185255" marR="1852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185255" marR="185255" anchor="ctr"/>
                </a:tc>
                <a:extLst>
                  <a:ext uri="{0D108BD9-81ED-4DB2-BD59-A6C34878D82A}">
                    <a16:rowId xmlns:a16="http://schemas.microsoft.com/office/drawing/2014/main" xmlns="" val="3835251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Totals</a:t>
                      </a:r>
                    </a:p>
                  </a:txBody>
                  <a:tcPr marL="185255" marR="1852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</a:t>
                      </a:r>
                    </a:p>
                  </a:txBody>
                  <a:tcPr marL="185255" marR="1852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 marL="185255" marR="185255" anchor="ctr"/>
                </a:tc>
                <a:extLst>
                  <a:ext uri="{0D108BD9-81ED-4DB2-BD59-A6C34878D82A}">
                    <a16:rowId xmlns:a16="http://schemas.microsoft.com/office/drawing/2014/main" xmlns="" val="30927476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91C9E3-0A52-4405-AF56-04EC4EFFB99C}"/>
              </a:ext>
            </a:extLst>
          </p:cNvPr>
          <p:cNvSpPr txBox="1"/>
          <p:nvPr/>
        </p:nvSpPr>
        <p:spPr>
          <a:xfrm>
            <a:off x="2705100" y="4419600"/>
            <a:ext cx="62081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</a:rPr>
              <a:t>All crashes were right-angle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</a:rPr>
              <a:t>80% of crashes involved northbound and westbound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</a:rPr>
              <a:t>Most recent fatality in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</a:rPr>
              <a:t>Identified as a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high-crash location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by frequency and severity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2060"/>
                </a:solidFill>
                <a:latin typeface="+mn-lt"/>
              </a:rPr>
              <a:t>Lagro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 Road: 560 vehicles per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+mn-lt"/>
              </a:rPr>
              <a:t>US 24: 9,000 vehicles per 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3FA4AD-E97A-4E3B-8A44-E12DD6B8C6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7778" r="1919" b="5556"/>
          <a:stretch/>
        </p:blipFill>
        <p:spPr>
          <a:xfrm>
            <a:off x="6590714" y="1238071"/>
            <a:ext cx="4077286" cy="286512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2C8A6FDE-E8DA-4B64-BBBA-7B77BE35395B}"/>
              </a:ext>
            </a:extLst>
          </p:cNvPr>
          <p:cNvCxnSpPr>
            <a:cxnSpLocks/>
          </p:cNvCxnSpPr>
          <p:nvPr/>
        </p:nvCxnSpPr>
        <p:spPr>
          <a:xfrm flipV="1">
            <a:off x="8686800" y="2133600"/>
            <a:ext cx="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9B88EDF2-5714-4EC8-BE06-10064D6CB101}"/>
              </a:ext>
            </a:extLst>
          </p:cNvPr>
          <p:cNvCxnSpPr>
            <a:cxnSpLocks/>
          </p:cNvCxnSpPr>
          <p:nvPr/>
        </p:nvCxnSpPr>
        <p:spPr>
          <a:xfrm flipH="1">
            <a:off x="8382000" y="2286000"/>
            <a:ext cx="15240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06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0D98B272-EC34-4980-8386-8A920A1445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86" b="19697"/>
          <a:stretch/>
        </p:blipFill>
        <p:spPr>
          <a:xfrm>
            <a:off x="1066800" y="1066800"/>
            <a:ext cx="8839200" cy="4648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Countermeasures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777113-796D-499E-BBDB-ABF0333BE07F}"/>
              </a:ext>
            </a:extLst>
          </p:cNvPr>
          <p:cNvSpPr txBox="1"/>
          <p:nvPr/>
        </p:nvSpPr>
        <p:spPr>
          <a:xfrm>
            <a:off x="1240532" y="5462586"/>
            <a:ext cx="6226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Overhead 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Flashing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Beacons – Advanced Signage 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875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7BC0F-379F-4700-98A3-68C319DA3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11887200" cy="5791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NOTE: Each alternative analyzed for 20 years after construction</a:t>
            </a:r>
          </a:p>
          <a:p>
            <a:r>
              <a:rPr lang="en-US" b="1" dirty="0"/>
              <a:t>No Build</a:t>
            </a:r>
          </a:p>
          <a:p>
            <a:pPr lvl="1"/>
            <a:r>
              <a:rPr lang="en-US" dirty="0" smtClean="0"/>
              <a:t>Involves regular maintenance activities</a:t>
            </a:r>
          </a:p>
          <a:p>
            <a:pPr lvl="1"/>
            <a:r>
              <a:rPr lang="en-US" dirty="0" smtClean="0"/>
              <a:t>Cost</a:t>
            </a:r>
            <a:r>
              <a:rPr lang="en-US" dirty="0"/>
              <a:t>: $0</a:t>
            </a:r>
          </a:p>
          <a:p>
            <a:pPr lvl="1"/>
            <a:r>
              <a:rPr lang="en-US" dirty="0"/>
              <a:t>Does not </a:t>
            </a:r>
            <a:r>
              <a:rPr lang="en-US" dirty="0" smtClean="0"/>
              <a:t>enhance safety; does not meet purpose and need of project</a:t>
            </a:r>
            <a:endParaRPr lang="en-US" dirty="0"/>
          </a:p>
          <a:p>
            <a:r>
              <a:rPr lang="en-US" b="1" dirty="0"/>
              <a:t>Traffic Signal</a:t>
            </a:r>
          </a:p>
          <a:p>
            <a:pPr lvl="1"/>
            <a:r>
              <a:rPr lang="en-US" dirty="0"/>
              <a:t>Cost: $300,000-$500,000 (includes operating cost)</a:t>
            </a:r>
          </a:p>
          <a:p>
            <a:pPr lvl="1"/>
            <a:r>
              <a:rPr lang="en-US" dirty="0" err="1"/>
              <a:t>Lagro</a:t>
            </a:r>
            <a:r>
              <a:rPr lang="en-US" dirty="0"/>
              <a:t> Road does not meet signal warrants</a:t>
            </a:r>
          </a:p>
          <a:p>
            <a:pPr lvl="1"/>
            <a:r>
              <a:rPr lang="en-US" dirty="0"/>
              <a:t>Signals on high-speed roadways:</a:t>
            </a:r>
          </a:p>
          <a:p>
            <a:pPr lvl="2"/>
            <a:r>
              <a:rPr lang="en-US" dirty="0"/>
              <a:t>Are less efficient, causing vehicles traveling 60+ mph to slow down or stop</a:t>
            </a:r>
          </a:p>
          <a:p>
            <a:pPr lvl="2"/>
            <a:r>
              <a:rPr lang="en-US" dirty="0"/>
              <a:t>Are susceptible to red-light running </a:t>
            </a:r>
          </a:p>
          <a:p>
            <a:pPr lvl="2"/>
            <a:r>
              <a:rPr lang="en-US" dirty="0"/>
              <a:t>Can cause an </a:t>
            </a:r>
            <a:r>
              <a:rPr lang="en-US" i="1" dirty="0"/>
              <a:t>increase</a:t>
            </a:r>
            <a:r>
              <a:rPr lang="en-US" dirty="0"/>
              <a:t> in crashes where not warranted, per a Purdue University study</a:t>
            </a:r>
          </a:p>
          <a:p>
            <a:pPr lvl="1"/>
            <a:r>
              <a:rPr lang="en-US" dirty="0"/>
              <a:t>No signals between SR 13 in Wabash and SR 9 in Huntington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4567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7BC0F-379F-4700-98A3-68C319DA3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11887200" cy="5791200"/>
          </a:xfrm>
        </p:spPr>
        <p:txBody>
          <a:bodyPr/>
          <a:lstStyle/>
          <a:p>
            <a:r>
              <a:rPr lang="en-US" b="1" dirty="0"/>
              <a:t>Median U-Turn</a:t>
            </a:r>
          </a:p>
          <a:p>
            <a:pPr lvl="1"/>
            <a:r>
              <a:rPr lang="en-US" dirty="0"/>
              <a:t>Cost: $650,000-$900,000</a:t>
            </a:r>
          </a:p>
          <a:p>
            <a:pPr lvl="1"/>
            <a:r>
              <a:rPr lang="en-US" dirty="0" smtClean="0"/>
              <a:t>Enhances safety by prohibiting county road through traffic from crossing U.S. 24 at the intersection</a:t>
            </a:r>
            <a:endParaRPr lang="en-US" dirty="0"/>
          </a:p>
          <a:p>
            <a:pPr lvl="1"/>
            <a:r>
              <a:rPr lang="en-US" dirty="0" smtClean="0"/>
              <a:t>Meets purpose and need of project </a:t>
            </a:r>
            <a:endParaRPr lang="en-US" dirty="0"/>
          </a:p>
          <a:p>
            <a:r>
              <a:rPr lang="en-US" b="1" dirty="0"/>
              <a:t>High-Speed Roundabout</a:t>
            </a:r>
          </a:p>
          <a:p>
            <a:pPr lvl="1"/>
            <a:r>
              <a:rPr lang="en-US" dirty="0"/>
              <a:t>Cost: $2-3.5 million</a:t>
            </a:r>
          </a:p>
          <a:p>
            <a:pPr lvl="1"/>
            <a:r>
              <a:rPr lang="en-US" dirty="0"/>
              <a:t>Would require traffic on US 24 to slow to approx. 25 mph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77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7BC0F-379F-4700-98A3-68C319DA3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11887200" cy="5791200"/>
          </a:xfrm>
        </p:spPr>
        <p:txBody>
          <a:bodyPr/>
          <a:lstStyle/>
          <a:p>
            <a:r>
              <a:rPr lang="en-US" b="1" dirty="0" smtClean="0"/>
              <a:t>Grade </a:t>
            </a:r>
            <a:r>
              <a:rPr lang="en-US" b="1" dirty="0"/>
              <a:t>Separation</a:t>
            </a:r>
          </a:p>
          <a:p>
            <a:pPr lvl="1"/>
            <a:r>
              <a:rPr lang="en-US" dirty="0"/>
              <a:t>Cost: $3-5 million</a:t>
            </a:r>
          </a:p>
          <a:p>
            <a:pPr lvl="1"/>
            <a:r>
              <a:rPr lang="en-US" dirty="0"/>
              <a:t>Affects intersection mobility</a:t>
            </a:r>
          </a:p>
          <a:p>
            <a:r>
              <a:rPr lang="en-US" b="1" dirty="0"/>
              <a:t>Interchange</a:t>
            </a:r>
          </a:p>
          <a:p>
            <a:pPr lvl="1"/>
            <a:r>
              <a:rPr lang="en-US" dirty="0"/>
              <a:t>Cost: $12-15 million</a:t>
            </a:r>
          </a:p>
          <a:p>
            <a:pPr lvl="1"/>
            <a:r>
              <a:rPr lang="en-US" dirty="0"/>
              <a:t>Does not fit scale of project because of low-volume road</a:t>
            </a:r>
          </a:p>
          <a:p>
            <a:pPr lvl="1"/>
            <a:r>
              <a:rPr lang="en-US" dirty="0"/>
              <a:t>Requires </a:t>
            </a:r>
            <a:r>
              <a:rPr lang="en-US" dirty="0" smtClean="0"/>
              <a:t>significant </a:t>
            </a:r>
            <a:r>
              <a:rPr lang="en-US" dirty="0"/>
              <a:t>time for planning and </a:t>
            </a:r>
            <a:r>
              <a:rPr lang="en-US" dirty="0" smtClean="0"/>
              <a:t>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44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Preferred Alternative: Median U-Turn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9B557D70-620B-4944-B95B-0F2A7F287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11189" r="7810" b="32923"/>
          <a:stretch/>
        </p:blipFill>
        <p:spPr>
          <a:xfrm>
            <a:off x="939801" y="986590"/>
            <a:ext cx="10312398" cy="488482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D4842B-0162-43C8-9D50-8A46B0224A37}"/>
              </a:ext>
            </a:extLst>
          </p:cNvPr>
          <p:cNvSpPr txBox="1"/>
          <p:nvPr/>
        </p:nvSpPr>
        <p:spPr>
          <a:xfrm>
            <a:off x="8686800" y="5181600"/>
            <a:ext cx="247766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       Additional Pavement</a:t>
            </a:r>
          </a:p>
          <a:p>
            <a:r>
              <a:rPr lang="en-US" sz="1600" dirty="0"/>
              <a:t>       Removed Pavement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2F7C85C-E385-42D6-89A6-3EF3DDC7076A}"/>
              </a:ext>
            </a:extLst>
          </p:cNvPr>
          <p:cNvSpPr/>
          <p:nvPr/>
        </p:nvSpPr>
        <p:spPr>
          <a:xfrm>
            <a:off x="8763000" y="5257800"/>
            <a:ext cx="381000" cy="152400"/>
          </a:xfrm>
          <a:prstGeom prst="rect">
            <a:avLst/>
          </a:prstGeom>
          <a:solidFill>
            <a:srgbClr val="E2B358"/>
          </a:solidFill>
          <a:ln>
            <a:solidFill>
              <a:srgbClr val="E5B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7E40A5-4604-4834-B42A-7B68370E9396}"/>
              </a:ext>
            </a:extLst>
          </p:cNvPr>
          <p:cNvSpPr/>
          <p:nvPr/>
        </p:nvSpPr>
        <p:spPr>
          <a:xfrm>
            <a:off x="8763000" y="5512087"/>
            <a:ext cx="381000" cy="152400"/>
          </a:xfrm>
          <a:prstGeom prst="rect">
            <a:avLst/>
          </a:prstGeom>
          <a:solidFill>
            <a:srgbClr val="60C5BB"/>
          </a:solidFill>
          <a:ln>
            <a:solidFill>
              <a:srgbClr val="60C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8CB8B9-8936-40DA-90A2-C49450EF5E31}"/>
              </a:ext>
            </a:extLst>
          </p:cNvPr>
          <p:cNvSpPr txBox="1"/>
          <p:nvPr/>
        </p:nvSpPr>
        <p:spPr>
          <a:xfrm>
            <a:off x="9372600" y="213360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US 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AF61AD-2264-47D6-9ACA-CB9C137C42E9}"/>
              </a:ext>
            </a:extLst>
          </p:cNvPr>
          <p:cNvSpPr txBox="1"/>
          <p:nvPr/>
        </p:nvSpPr>
        <p:spPr>
          <a:xfrm rot="16200000">
            <a:off x="5240685" y="4780508"/>
            <a:ext cx="951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Lagro</a:t>
            </a:r>
            <a:r>
              <a:rPr lang="en-US" sz="1400" dirty="0">
                <a:solidFill>
                  <a:schemeClr val="bg1"/>
                </a:solidFill>
              </a:rPr>
              <a:t> Rd.</a:t>
            </a:r>
          </a:p>
        </p:txBody>
      </p:sp>
    </p:spTree>
    <p:extLst>
      <p:ext uri="{BB962C8B-B14F-4D97-AF65-F5344CB8AC3E}">
        <p14:creationId xmlns:p14="http://schemas.microsoft.com/office/powerpoint/2010/main" val="94020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Median U-Turn Operations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9B557D70-620B-4944-B95B-0F2A7F287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t="11594" r="7800" b="31884"/>
          <a:stretch/>
        </p:blipFill>
        <p:spPr>
          <a:xfrm>
            <a:off x="935893" y="974802"/>
            <a:ext cx="10320214" cy="4908395"/>
          </a:xfr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07837FF3-49E3-41D4-950A-E650DFF9E2CB}"/>
              </a:ext>
            </a:extLst>
          </p:cNvPr>
          <p:cNvSpPr/>
          <p:nvPr/>
        </p:nvSpPr>
        <p:spPr>
          <a:xfrm>
            <a:off x="1247775" y="2586608"/>
            <a:ext cx="9249998" cy="2185417"/>
          </a:xfrm>
          <a:custGeom>
            <a:avLst/>
            <a:gdLst>
              <a:gd name="connsiteX0" fmla="*/ 4781550 w 9242220"/>
              <a:gd name="connsiteY0" fmla="*/ 2036462 h 2179337"/>
              <a:gd name="connsiteX1" fmla="*/ 4791075 w 9242220"/>
              <a:gd name="connsiteY1" fmla="*/ 1512587 h 2179337"/>
              <a:gd name="connsiteX2" fmla="*/ 5076825 w 9242220"/>
              <a:gd name="connsiteY2" fmla="*/ 1045862 h 2179337"/>
              <a:gd name="connsiteX3" fmla="*/ 5876925 w 9242220"/>
              <a:gd name="connsiteY3" fmla="*/ 788687 h 2179337"/>
              <a:gd name="connsiteX4" fmla="*/ 6753225 w 9242220"/>
              <a:gd name="connsiteY4" fmla="*/ 588662 h 2179337"/>
              <a:gd name="connsiteX5" fmla="*/ 7915275 w 9242220"/>
              <a:gd name="connsiteY5" fmla="*/ 493412 h 2179337"/>
              <a:gd name="connsiteX6" fmla="*/ 8905875 w 9242220"/>
              <a:gd name="connsiteY6" fmla="*/ 464837 h 2179337"/>
              <a:gd name="connsiteX7" fmla="*/ 9229725 w 9242220"/>
              <a:gd name="connsiteY7" fmla="*/ 188612 h 2179337"/>
              <a:gd name="connsiteX8" fmla="*/ 8991600 w 9242220"/>
              <a:gd name="connsiteY8" fmla="*/ 17162 h 2179337"/>
              <a:gd name="connsiteX9" fmla="*/ 7400925 w 9242220"/>
              <a:gd name="connsiteY9" fmla="*/ 36212 h 2179337"/>
              <a:gd name="connsiteX10" fmla="*/ 5457825 w 9242220"/>
              <a:gd name="connsiteY10" fmla="*/ 283862 h 2179337"/>
              <a:gd name="connsiteX11" fmla="*/ 3667125 w 9242220"/>
              <a:gd name="connsiteY11" fmla="*/ 702962 h 2179337"/>
              <a:gd name="connsiteX12" fmla="*/ 1571625 w 9242220"/>
              <a:gd name="connsiteY12" fmla="*/ 1436387 h 2179337"/>
              <a:gd name="connsiteX13" fmla="*/ 0 w 9242220"/>
              <a:gd name="connsiteY13" fmla="*/ 2179337 h 2179337"/>
              <a:gd name="connsiteX14" fmla="*/ 0 w 9242220"/>
              <a:gd name="connsiteY14" fmla="*/ 2179337 h 2179337"/>
              <a:gd name="connsiteX0" fmla="*/ 4781550 w 9249998"/>
              <a:gd name="connsiteY0" fmla="*/ 2042542 h 2185417"/>
              <a:gd name="connsiteX1" fmla="*/ 4791075 w 9249998"/>
              <a:gd name="connsiteY1" fmla="*/ 1518667 h 2185417"/>
              <a:gd name="connsiteX2" fmla="*/ 5076825 w 9249998"/>
              <a:gd name="connsiteY2" fmla="*/ 1051942 h 2185417"/>
              <a:gd name="connsiteX3" fmla="*/ 5876925 w 9249998"/>
              <a:gd name="connsiteY3" fmla="*/ 794767 h 2185417"/>
              <a:gd name="connsiteX4" fmla="*/ 6753225 w 9249998"/>
              <a:gd name="connsiteY4" fmla="*/ 594742 h 2185417"/>
              <a:gd name="connsiteX5" fmla="*/ 7915275 w 9249998"/>
              <a:gd name="connsiteY5" fmla="*/ 499492 h 2185417"/>
              <a:gd name="connsiteX6" fmla="*/ 8905875 w 9249998"/>
              <a:gd name="connsiteY6" fmla="*/ 470917 h 2185417"/>
              <a:gd name="connsiteX7" fmla="*/ 9239250 w 9249998"/>
              <a:gd name="connsiteY7" fmla="*/ 280417 h 2185417"/>
              <a:gd name="connsiteX8" fmla="*/ 8991600 w 9249998"/>
              <a:gd name="connsiteY8" fmla="*/ 23242 h 2185417"/>
              <a:gd name="connsiteX9" fmla="*/ 7400925 w 9249998"/>
              <a:gd name="connsiteY9" fmla="*/ 42292 h 2185417"/>
              <a:gd name="connsiteX10" fmla="*/ 5457825 w 9249998"/>
              <a:gd name="connsiteY10" fmla="*/ 289942 h 2185417"/>
              <a:gd name="connsiteX11" fmla="*/ 3667125 w 9249998"/>
              <a:gd name="connsiteY11" fmla="*/ 709042 h 2185417"/>
              <a:gd name="connsiteX12" fmla="*/ 1571625 w 9249998"/>
              <a:gd name="connsiteY12" fmla="*/ 1442467 h 2185417"/>
              <a:gd name="connsiteX13" fmla="*/ 0 w 9249998"/>
              <a:gd name="connsiteY13" fmla="*/ 2185417 h 2185417"/>
              <a:gd name="connsiteX14" fmla="*/ 0 w 9249998"/>
              <a:gd name="connsiteY14" fmla="*/ 2185417 h 2185417"/>
              <a:gd name="connsiteX0" fmla="*/ 4781550 w 9249998"/>
              <a:gd name="connsiteY0" fmla="*/ 2042542 h 2185417"/>
              <a:gd name="connsiteX1" fmla="*/ 4848225 w 9249998"/>
              <a:gd name="connsiteY1" fmla="*/ 1394842 h 2185417"/>
              <a:gd name="connsiteX2" fmla="*/ 5076825 w 9249998"/>
              <a:gd name="connsiteY2" fmla="*/ 1051942 h 2185417"/>
              <a:gd name="connsiteX3" fmla="*/ 5876925 w 9249998"/>
              <a:gd name="connsiteY3" fmla="*/ 794767 h 2185417"/>
              <a:gd name="connsiteX4" fmla="*/ 6753225 w 9249998"/>
              <a:gd name="connsiteY4" fmla="*/ 594742 h 2185417"/>
              <a:gd name="connsiteX5" fmla="*/ 7915275 w 9249998"/>
              <a:gd name="connsiteY5" fmla="*/ 499492 h 2185417"/>
              <a:gd name="connsiteX6" fmla="*/ 8905875 w 9249998"/>
              <a:gd name="connsiteY6" fmla="*/ 470917 h 2185417"/>
              <a:gd name="connsiteX7" fmla="*/ 9239250 w 9249998"/>
              <a:gd name="connsiteY7" fmla="*/ 280417 h 2185417"/>
              <a:gd name="connsiteX8" fmla="*/ 8991600 w 9249998"/>
              <a:gd name="connsiteY8" fmla="*/ 23242 h 2185417"/>
              <a:gd name="connsiteX9" fmla="*/ 7400925 w 9249998"/>
              <a:gd name="connsiteY9" fmla="*/ 42292 h 2185417"/>
              <a:gd name="connsiteX10" fmla="*/ 5457825 w 9249998"/>
              <a:gd name="connsiteY10" fmla="*/ 289942 h 2185417"/>
              <a:gd name="connsiteX11" fmla="*/ 3667125 w 9249998"/>
              <a:gd name="connsiteY11" fmla="*/ 709042 h 2185417"/>
              <a:gd name="connsiteX12" fmla="*/ 1571625 w 9249998"/>
              <a:gd name="connsiteY12" fmla="*/ 1442467 h 2185417"/>
              <a:gd name="connsiteX13" fmla="*/ 0 w 9249998"/>
              <a:gd name="connsiteY13" fmla="*/ 2185417 h 2185417"/>
              <a:gd name="connsiteX14" fmla="*/ 0 w 9249998"/>
              <a:gd name="connsiteY14" fmla="*/ 2185417 h 2185417"/>
              <a:gd name="connsiteX0" fmla="*/ 4800600 w 9249998"/>
              <a:gd name="connsiteY0" fmla="*/ 1852042 h 2185417"/>
              <a:gd name="connsiteX1" fmla="*/ 4848225 w 9249998"/>
              <a:gd name="connsiteY1" fmla="*/ 1394842 h 2185417"/>
              <a:gd name="connsiteX2" fmla="*/ 5076825 w 9249998"/>
              <a:gd name="connsiteY2" fmla="*/ 1051942 h 2185417"/>
              <a:gd name="connsiteX3" fmla="*/ 5876925 w 9249998"/>
              <a:gd name="connsiteY3" fmla="*/ 794767 h 2185417"/>
              <a:gd name="connsiteX4" fmla="*/ 6753225 w 9249998"/>
              <a:gd name="connsiteY4" fmla="*/ 594742 h 2185417"/>
              <a:gd name="connsiteX5" fmla="*/ 7915275 w 9249998"/>
              <a:gd name="connsiteY5" fmla="*/ 499492 h 2185417"/>
              <a:gd name="connsiteX6" fmla="*/ 8905875 w 9249998"/>
              <a:gd name="connsiteY6" fmla="*/ 470917 h 2185417"/>
              <a:gd name="connsiteX7" fmla="*/ 9239250 w 9249998"/>
              <a:gd name="connsiteY7" fmla="*/ 280417 h 2185417"/>
              <a:gd name="connsiteX8" fmla="*/ 8991600 w 9249998"/>
              <a:gd name="connsiteY8" fmla="*/ 23242 h 2185417"/>
              <a:gd name="connsiteX9" fmla="*/ 7400925 w 9249998"/>
              <a:gd name="connsiteY9" fmla="*/ 42292 h 2185417"/>
              <a:gd name="connsiteX10" fmla="*/ 5457825 w 9249998"/>
              <a:gd name="connsiteY10" fmla="*/ 289942 h 2185417"/>
              <a:gd name="connsiteX11" fmla="*/ 3667125 w 9249998"/>
              <a:gd name="connsiteY11" fmla="*/ 709042 h 2185417"/>
              <a:gd name="connsiteX12" fmla="*/ 1571625 w 9249998"/>
              <a:gd name="connsiteY12" fmla="*/ 1442467 h 2185417"/>
              <a:gd name="connsiteX13" fmla="*/ 0 w 9249998"/>
              <a:gd name="connsiteY13" fmla="*/ 2185417 h 2185417"/>
              <a:gd name="connsiteX14" fmla="*/ 0 w 9249998"/>
              <a:gd name="connsiteY14" fmla="*/ 2185417 h 2185417"/>
              <a:gd name="connsiteX0" fmla="*/ 4772025 w 9249998"/>
              <a:gd name="connsiteY0" fmla="*/ 1852042 h 2185417"/>
              <a:gd name="connsiteX1" fmla="*/ 4848225 w 9249998"/>
              <a:gd name="connsiteY1" fmla="*/ 1394842 h 2185417"/>
              <a:gd name="connsiteX2" fmla="*/ 5076825 w 9249998"/>
              <a:gd name="connsiteY2" fmla="*/ 1051942 h 2185417"/>
              <a:gd name="connsiteX3" fmla="*/ 5876925 w 9249998"/>
              <a:gd name="connsiteY3" fmla="*/ 794767 h 2185417"/>
              <a:gd name="connsiteX4" fmla="*/ 6753225 w 9249998"/>
              <a:gd name="connsiteY4" fmla="*/ 594742 h 2185417"/>
              <a:gd name="connsiteX5" fmla="*/ 7915275 w 9249998"/>
              <a:gd name="connsiteY5" fmla="*/ 499492 h 2185417"/>
              <a:gd name="connsiteX6" fmla="*/ 8905875 w 9249998"/>
              <a:gd name="connsiteY6" fmla="*/ 470917 h 2185417"/>
              <a:gd name="connsiteX7" fmla="*/ 9239250 w 9249998"/>
              <a:gd name="connsiteY7" fmla="*/ 280417 h 2185417"/>
              <a:gd name="connsiteX8" fmla="*/ 8991600 w 9249998"/>
              <a:gd name="connsiteY8" fmla="*/ 23242 h 2185417"/>
              <a:gd name="connsiteX9" fmla="*/ 7400925 w 9249998"/>
              <a:gd name="connsiteY9" fmla="*/ 42292 h 2185417"/>
              <a:gd name="connsiteX10" fmla="*/ 5457825 w 9249998"/>
              <a:gd name="connsiteY10" fmla="*/ 289942 h 2185417"/>
              <a:gd name="connsiteX11" fmla="*/ 3667125 w 9249998"/>
              <a:gd name="connsiteY11" fmla="*/ 709042 h 2185417"/>
              <a:gd name="connsiteX12" fmla="*/ 1571625 w 9249998"/>
              <a:gd name="connsiteY12" fmla="*/ 1442467 h 2185417"/>
              <a:gd name="connsiteX13" fmla="*/ 0 w 9249998"/>
              <a:gd name="connsiteY13" fmla="*/ 2185417 h 2185417"/>
              <a:gd name="connsiteX14" fmla="*/ 0 w 9249998"/>
              <a:gd name="connsiteY14" fmla="*/ 2185417 h 2185417"/>
              <a:gd name="connsiteX0" fmla="*/ 4772025 w 9249998"/>
              <a:gd name="connsiteY0" fmla="*/ 1852042 h 2185417"/>
              <a:gd name="connsiteX1" fmla="*/ 4848225 w 9249998"/>
              <a:gd name="connsiteY1" fmla="*/ 1394842 h 2185417"/>
              <a:gd name="connsiteX2" fmla="*/ 5076825 w 9249998"/>
              <a:gd name="connsiteY2" fmla="*/ 1051942 h 2185417"/>
              <a:gd name="connsiteX3" fmla="*/ 5876925 w 9249998"/>
              <a:gd name="connsiteY3" fmla="*/ 794767 h 2185417"/>
              <a:gd name="connsiteX4" fmla="*/ 6753225 w 9249998"/>
              <a:gd name="connsiteY4" fmla="*/ 594742 h 2185417"/>
              <a:gd name="connsiteX5" fmla="*/ 7915275 w 9249998"/>
              <a:gd name="connsiteY5" fmla="*/ 499492 h 2185417"/>
              <a:gd name="connsiteX6" fmla="*/ 8905875 w 9249998"/>
              <a:gd name="connsiteY6" fmla="*/ 470917 h 2185417"/>
              <a:gd name="connsiteX7" fmla="*/ 9239250 w 9249998"/>
              <a:gd name="connsiteY7" fmla="*/ 280417 h 2185417"/>
              <a:gd name="connsiteX8" fmla="*/ 8991600 w 9249998"/>
              <a:gd name="connsiteY8" fmla="*/ 23242 h 2185417"/>
              <a:gd name="connsiteX9" fmla="*/ 7400925 w 9249998"/>
              <a:gd name="connsiteY9" fmla="*/ 42292 h 2185417"/>
              <a:gd name="connsiteX10" fmla="*/ 5457825 w 9249998"/>
              <a:gd name="connsiteY10" fmla="*/ 289942 h 2185417"/>
              <a:gd name="connsiteX11" fmla="*/ 3667125 w 9249998"/>
              <a:gd name="connsiteY11" fmla="*/ 709042 h 2185417"/>
              <a:gd name="connsiteX12" fmla="*/ 1571625 w 9249998"/>
              <a:gd name="connsiteY12" fmla="*/ 1442467 h 2185417"/>
              <a:gd name="connsiteX13" fmla="*/ 0 w 9249998"/>
              <a:gd name="connsiteY13" fmla="*/ 2185417 h 2185417"/>
              <a:gd name="connsiteX14" fmla="*/ 0 w 9249998"/>
              <a:gd name="connsiteY14" fmla="*/ 2185417 h 218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49998" h="2185417">
                <a:moveTo>
                  <a:pt x="4772025" y="1852042"/>
                </a:moveTo>
                <a:cubicBezTo>
                  <a:pt x="4790281" y="1625029"/>
                  <a:pt x="4797425" y="1528192"/>
                  <a:pt x="4848225" y="1394842"/>
                </a:cubicBezTo>
                <a:cubicBezTo>
                  <a:pt x="4899025" y="1261492"/>
                  <a:pt x="4905375" y="1151954"/>
                  <a:pt x="5076825" y="1051942"/>
                </a:cubicBezTo>
                <a:cubicBezTo>
                  <a:pt x="5248275" y="951930"/>
                  <a:pt x="5597525" y="870967"/>
                  <a:pt x="5876925" y="794767"/>
                </a:cubicBezTo>
                <a:cubicBezTo>
                  <a:pt x="6156325" y="718567"/>
                  <a:pt x="6413500" y="643954"/>
                  <a:pt x="6753225" y="594742"/>
                </a:cubicBezTo>
                <a:cubicBezTo>
                  <a:pt x="7092950" y="545529"/>
                  <a:pt x="7556500" y="520129"/>
                  <a:pt x="7915275" y="499492"/>
                </a:cubicBezTo>
                <a:cubicBezTo>
                  <a:pt x="8274050" y="478855"/>
                  <a:pt x="8685213" y="507429"/>
                  <a:pt x="8905875" y="470917"/>
                </a:cubicBezTo>
                <a:cubicBezTo>
                  <a:pt x="9126537" y="434405"/>
                  <a:pt x="9224963" y="355029"/>
                  <a:pt x="9239250" y="280417"/>
                </a:cubicBezTo>
                <a:cubicBezTo>
                  <a:pt x="9253537" y="205805"/>
                  <a:pt x="9297988" y="62930"/>
                  <a:pt x="8991600" y="23242"/>
                </a:cubicBezTo>
                <a:cubicBezTo>
                  <a:pt x="8685213" y="-16446"/>
                  <a:pt x="7989887" y="-2158"/>
                  <a:pt x="7400925" y="42292"/>
                </a:cubicBezTo>
                <a:cubicBezTo>
                  <a:pt x="6811963" y="86742"/>
                  <a:pt x="6080125" y="178817"/>
                  <a:pt x="5457825" y="289942"/>
                </a:cubicBezTo>
                <a:cubicBezTo>
                  <a:pt x="4835525" y="401067"/>
                  <a:pt x="4314825" y="516954"/>
                  <a:pt x="3667125" y="709042"/>
                </a:cubicBezTo>
                <a:cubicBezTo>
                  <a:pt x="3019425" y="901129"/>
                  <a:pt x="2182812" y="1196404"/>
                  <a:pt x="1571625" y="1442467"/>
                </a:cubicBezTo>
                <a:cubicBezTo>
                  <a:pt x="960437" y="1688529"/>
                  <a:pt x="0" y="2185417"/>
                  <a:pt x="0" y="2185417"/>
                </a:cubicBezTo>
                <a:lnTo>
                  <a:pt x="0" y="2185417"/>
                </a:lnTo>
              </a:path>
            </a:pathLst>
          </a:custGeom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1C3BE4A-E6DE-4D93-B3AE-DB19507A5871}"/>
              </a:ext>
            </a:extLst>
          </p:cNvPr>
          <p:cNvSpPr/>
          <p:nvPr/>
        </p:nvSpPr>
        <p:spPr>
          <a:xfrm>
            <a:off x="6019799" y="1543050"/>
            <a:ext cx="4477973" cy="2895600"/>
          </a:xfrm>
          <a:custGeom>
            <a:avLst/>
            <a:gdLst>
              <a:gd name="connsiteX0" fmla="*/ 4781550 w 9242220"/>
              <a:gd name="connsiteY0" fmla="*/ 2036462 h 2179337"/>
              <a:gd name="connsiteX1" fmla="*/ 4791075 w 9242220"/>
              <a:gd name="connsiteY1" fmla="*/ 1512587 h 2179337"/>
              <a:gd name="connsiteX2" fmla="*/ 5076825 w 9242220"/>
              <a:gd name="connsiteY2" fmla="*/ 1045862 h 2179337"/>
              <a:gd name="connsiteX3" fmla="*/ 5876925 w 9242220"/>
              <a:gd name="connsiteY3" fmla="*/ 788687 h 2179337"/>
              <a:gd name="connsiteX4" fmla="*/ 6753225 w 9242220"/>
              <a:gd name="connsiteY4" fmla="*/ 588662 h 2179337"/>
              <a:gd name="connsiteX5" fmla="*/ 7915275 w 9242220"/>
              <a:gd name="connsiteY5" fmla="*/ 493412 h 2179337"/>
              <a:gd name="connsiteX6" fmla="*/ 8905875 w 9242220"/>
              <a:gd name="connsiteY6" fmla="*/ 464837 h 2179337"/>
              <a:gd name="connsiteX7" fmla="*/ 9229725 w 9242220"/>
              <a:gd name="connsiteY7" fmla="*/ 188612 h 2179337"/>
              <a:gd name="connsiteX8" fmla="*/ 8991600 w 9242220"/>
              <a:gd name="connsiteY8" fmla="*/ 17162 h 2179337"/>
              <a:gd name="connsiteX9" fmla="*/ 7400925 w 9242220"/>
              <a:gd name="connsiteY9" fmla="*/ 36212 h 2179337"/>
              <a:gd name="connsiteX10" fmla="*/ 5457825 w 9242220"/>
              <a:gd name="connsiteY10" fmla="*/ 283862 h 2179337"/>
              <a:gd name="connsiteX11" fmla="*/ 3667125 w 9242220"/>
              <a:gd name="connsiteY11" fmla="*/ 702962 h 2179337"/>
              <a:gd name="connsiteX12" fmla="*/ 1571625 w 9242220"/>
              <a:gd name="connsiteY12" fmla="*/ 1436387 h 2179337"/>
              <a:gd name="connsiteX13" fmla="*/ 0 w 9242220"/>
              <a:gd name="connsiteY13" fmla="*/ 2179337 h 2179337"/>
              <a:gd name="connsiteX14" fmla="*/ 0 w 9242220"/>
              <a:gd name="connsiteY14" fmla="*/ 2179337 h 2179337"/>
              <a:gd name="connsiteX0" fmla="*/ 4781550 w 9249998"/>
              <a:gd name="connsiteY0" fmla="*/ 2042542 h 2185417"/>
              <a:gd name="connsiteX1" fmla="*/ 4791075 w 9249998"/>
              <a:gd name="connsiteY1" fmla="*/ 1518667 h 2185417"/>
              <a:gd name="connsiteX2" fmla="*/ 5076825 w 9249998"/>
              <a:gd name="connsiteY2" fmla="*/ 1051942 h 2185417"/>
              <a:gd name="connsiteX3" fmla="*/ 5876925 w 9249998"/>
              <a:gd name="connsiteY3" fmla="*/ 794767 h 2185417"/>
              <a:gd name="connsiteX4" fmla="*/ 6753225 w 9249998"/>
              <a:gd name="connsiteY4" fmla="*/ 594742 h 2185417"/>
              <a:gd name="connsiteX5" fmla="*/ 7915275 w 9249998"/>
              <a:gd name="connsiteY5" fmla="*/ 499492 h 2185417"/>
              <a:gd name="connsiteX6" fmla="*/ 8905875 w 9249998"/>
              <a:gd name="connsiteY6" fmla="*/ 470917 h 2185417"/>
              <a:gd name="connsiteX7" fmla="*/ 9239250 w 9249998"/>
              <a:gd name="connsiteY7" fmla="*/ 280417 h 2185417"/>
              <a:gd name="connsiteX8" fmla="*/ 8991600 w 9249998"/>
              <a:gd name="connsiteY8" fmla="*/ 23242 h 2185417"/>
              <a:gd name="connsiteX9" fmla="*/ 7400925 w 9249998"/>
              <a:gd name="connsiteY9" fmla="*/ 42292 h 2185417"/>
              <a:gd name="connsiteX10" fmla="*/ 5457825 w 9249998"/>
              <a:gd name="connsiteY10" fmla="*/ 289942 h 2185417"/>
              <a:gd name="connsiteX11" fmla="*/ 3667125 w 9249998"/>
              <a:gd name="connsiteY11" fmla="*/ 709042 h 2185417"/>
              <a:gd name="connsiteX12" fmla="*/ 1571625 w 9249998"/>
              <a:gd name="connsiteY12" fmla="*/ 1442467 h 2185417"/>
              <a:gd name="connsiteX13" fmla="*/ 0 w 9249998"/>
              <a:gd name="connsiteY13" fmla="*/ 2185417 h 2185417"/>
              <a:gd name="connsiteX14" fmla="*/ 0 w 9249998"/>
              <a:gd name="connsiteY14" fmla="*/ 2185417 h 2185417"/>
              <a:gd name="connsiteX0" fmla="*/ 4781550 w 9249998"/>
              <a:gd name="connsiteY0" fmla="*/ 2042542 h 2185417"/>
              <a:gd name="connsiteX1" fmla="*/ 4848225 w 9249998"/>
              <a:gd name="connsiteY1" fmla="*/ 1394842 h 2185417"/>
              <a:gd name="connsiteX2" fmla="*/ 5076825 w 9249998"/>
              <a:gd name="connsiteY2" fmla="*/ 1051942 h 2185417"/>
              <a:gd name="connsiteX3" fmla="*/ 5876925 w 9249998"/>
              <a:gd name="connsiteY3" fmla="*/ 794767 h 2185417"/>
              <a:gd name="connsiteX4" fmla="*/ 6753225 w 9249998"/>
              <a:gd name="connsiteY4" fmla="*/ 594742 h 2185417"/>
              <a:gd name="connsiteX5" fmla="*/ 7915275 w 9249998"/>
              <a:gd name="connsiteY5" fmla="*/ 499492 h 2185417"/>
              <a:gd name="connsiteX6" fmla="*/ 8905875 w 9249998"/>
              <a:gd name="connsiteY6" fmla="*/ 470917 h 2185417"/>
              <a:gd name="connsiteX7" fmla="*/ 9239250 w 9249998"/>
              <a:gd name="connsiteY7" fmla="*/ 280417 h 2185417"/>
              <a:gd name="connsiteX8" fmla="*/ 8991600 w 9249998"/>
              <a:gd name="connsiteY8" fmla="*/ 23242 h 2185417"/>
              <a:gd name="connsiteX9" fmla="*/ 7400925 w 9249998"/>
              <a:gd name="connsiteY9" fmla="*/ 42292 h 2185417"/>
              <a:gd name="connsiteX10" fmla="*/ 5457825 w 9249998"/>
              <a:gd name="connsiteY10" fmla="*/ 289942 h 2185417"/>
              <a:gd name="connsiteX11" fmla="*/ 3667125 w 9249998"/>
              <a:gd name="connsiteY11" fmla="*/ 709042 h 2185417"/>
              <a:gd name="connsiteX12" fmla="*/ 1571625 w 9249998"/>
              <a:gd name="connsiteY12" fmla="*/ 1442467 h 2185417"/>
              <a:gd name="connsiteX13" fmla="*/ 0 w 9249998"/>
              <a:gd name="connsiteY13" fmla="*/ 2185417 h 2185417"/>
              <a:gd name="connsiteX14" fmla="*/ 0 w 9249998"/>
              <a:gd name="connsiteY14" fmla="*/ 2185417 h 2185417"/>
              <a:gd name="connsiteX0" fmla="*/ 4800600 w 9249998"/>
              <a:gd name="connsiteY0" fmla="*/ 1852042 h 2185417"/>
              <a:gd name="connsiteX1" fmla="*/ 4848225 w 9249998"/>
              <a:gd name="connsiteY1" fmla="*/ 1394842 h 2185417"/>
              <a:gd name="connsiteX2" fmla="*/ 5076825 w 9249998"/>
              <a:gd name="connsiteY2" fmla="*/ 1051942 h 2185417"/>
              <a:gd name="connsiteX3" fmla="*/ 5876925 w 9249998"/>
              <a:gd name="connsiteY3" fmla="*/ 794767 h 2185417"/>
              <a:gd name="connsiteX4" fmla="*/ 6753225 w 9249998"/>
              <a:gd name="connsiteY4" fmla="*/ 594742 h 2185417"/>
              <a:gd name="connsiteX5" fmla="*/ 7915275 w 9249998"/>
              <a:gd name="connsiteY5" fmla="*/ 499492 h 2185417"/>
              <a:gd name="connsiteX6" fmla="*/ 8905875 w 9249998"/>
              <a:gd name="connsiteY6" fmla="*/ 470917 h 2185417"/>
              <a:gd name="connsiteX7" fmla="*/ 9239250 w 9249998"/>
              <a:gd name="connsiteY7" fmla="*/ 280417 h 2185417"/>
              <a:gd name="connsiteX8" fmla="*/ 8991600 w 9249998"/>
              <a:gd name="connsiteY8" fmla="*/ 23242 h 2185417"/>
              <a:gd name="connsiteX9" fmla="*/ 7400925 w 9249998"/>
              <a:gd name="connsiteY9" fmla="*/ 42292 h 2185417"/>
              <a:gd name="connsiteX10" fmla="*/ 5457825 w 9249998"/>
              <a:gd name="connsiteY10" fmla="*/ 289942 h 2185417"/>
              <a:gd name="connsiteX11" fmla="*/ 3667125 w 9249998"/>
              <a:gd name="connsiteY11" fmla="*/ 709042 h 2185417"/>
              <a:gd name="connsiteX12" fmla="*/ 1571625 w 9249998"/>
              <a:gd name="connsiteY12" fmla="*/ 1442467 h 2185417"/>
              <a:gd name="connsiteX13" fmla="*/ 0 w 9249998"/>
              <a:gd name="connsiteY13" fmla="*/ 2185417 h 2185417"/>
              <a:gd name="connsiteX14" fmla="*/ 0 w 9249998"/>
              <a:gd name="connsiteY14" fmla="*/ 2185417 h 2185417"/>
              <a:gd name="connsiteX0" fmla="*/ 4772025 w 9249998"/>
              <a:gd name="connsiteY0" fmla="*/ 1852042 h 2185417"/>
              <a:gd name="connsiteX1" fmla="*/ 4848225 w 9249998"/>
              <a:gd name="connsiteY1" fmla="*/ 1394842 h 2185417"/>
              <a:gd name="connsiteX2" fmla="*/ 5076825 w 9249998"/>
              <a:gd name="connsiteY2" fmla="*/ 1051942 h 2185417"/>
              <a:gd name="connsiteX3" fmla="*/ 5876925 w 9249998"/>
              <a:gd name="connsiteY3" fmla="*/ 794767 h 2185417"/>
              <a:gd name="connsiteX4" fmla="*/ 6753225 w 9249998"/>
              <a:gd name="connsiteY4" fmla="*/ 594742 h 2185417"/>
              <a:gd name="connsiteX5" fmla="*/ 7915275 w 9249998"/>
              <a:gd name="connsiteY5" fmla="*/ 499492 h 2185417"/>
              <a:gd name="connsiteX6" fmla="*/ 8905875 w 9249998"/>
              <a:gd name="connsiteY6" fmla="*/ 470917 h 2185417"/>
              <a:gd name="connsiteX7" fmla="*/ 9239250 w 9249998"/>
              <a:gd name="connsiteY7" fmla="*/ 280417 h 2185417"/>
              <a:gd name="connsiteX8" fmla="*/ 8991600 w 9249998"/>
              <a:gd name="connsiteY8" fmla="*/ 23242 h 2185417"/>
              <a:gd name="connsiteX9" fmla="*/ 7400925 w 9249998"/>
              <a:gd name="connsiteY9" fmla="*/ 42292 h 2185417"/>
              <a:gd name="connsiteX10" fmla="*/ 5457825 w 9249998"/>
              <a:gd name="connsiteY10" fmla="*/ 289942 h 2185417"/>
              <a:gd name="connsiteX11" fmla="*/ 3667125 w 9249998"/>
              <a:gd name="connsiteY11" fmla="*/ 709042 h 2185417"/>
              <a:gd name="connsiteX12" fmla="*/ 1571625 w 9249998"/>
              <a:gd name="connsiteY12" fmla="*/ 1442467 h 2185417"/>
              <a:gd name="connsiteX13" fmla="*/ 0 w 9249998"/>
              <a:gd name="connsiteY13" fmla="*/ 2185417 h 2185417"/>
              <a:gd name="connsiteX14" fmla="*/ 0 w 9249998"/>
              <a:gd name="connsiteY14" fmla="*/ 2185417 h 2185417"/>
              <a:gd name="connsiteX0" fmla="*/ 4772025 w 9249998"/>
              <a:gd name="connsiteY0" fmla="*/ 1852042 h 2185417"/>
              <a:gd name="connsiteX1" fmla="*/ 4848225 w 9249998"/>
              <a:gd name="connsiteY1" fmla="*/ 1394842 h 2185417"/>
              <a:gd name="connsiteX2" fmla="*/ 5076825 w 9249998"/>
              <a:gd name="connsiteY2" fmla="*/ 1051942 h 2185417"/>
              <a:gd name="connsiteX3" fmla="*/ 5876925 w 9249998"/>
              <a:gd name="connsiteY3" fmla="*/ 794767 h 2185417"/>
              <a:gd name="connsiteX4" fmla="*/ 6753225 w 9249998"/>
              <a:gd name="connsiteY4" fmla="*/ 594742 h 2185417"/>
              <a:gd name="connsiteX5" fmla="*/ 7915275 w 9249998"/>
              <a:gd name="connsiteY5" fmla="*/ 499492 h 2185417"/>
              <a:gd name="connsiteX6" fmla="*/ 8905875 w 9249998"/>
              <a:gd name="connsiteY6" fmla="*/ 470917 h 2185417"/>
              <a:gd name="connsiteX7" fmla="*/ 9239250 w 9249998"/>
              <a:gd name="connsiteY7" fmla="*/ 280417 h 2185417"/>
              <a:gd name="connsiteX8" fmla="*/ 8991600 w 9249998"/>
              <a:gd name="connsiteY8" fmla="*/ 23242 h 2185417"/>
              <a:gd name="connsiteX9" fmla="*/ 7400925 w 9249998"/>
              <a:gd name="connsiteY9" fmla="*/ 42292 h 2185417"/>
              <a:gd name="connsiteX10" fmla="*/ 5457825 w 9249998"/>
              <a:gd name="connsiteY10" fmla="*/ 289942 h 2185417"/>
              <a:gd name="connsiteX11" fmla="*/ 3667125 w 9249998"/>
              <a:gd name="connsiteY11" fmla="*/ 709042 h 2185417"/>
              <a:gd name="connsiteX12" fmla="*/ 1571625 w 9249998"/>
              <a:gd name="connsiteY12" fmla="*/ 1442467 h 2185417"/>
              <a:gd name="connsiteX13" fmla="*/ 0 w 9249998"/>
              <a:gd name="connsiteY13" fmla="*/ 2185417 h 2185417"/>
              <a:gd name="connsiteX14" fmla="*/ 0 w 9249998"/>
              <a:gd name="connsiteY14" fmla="*/ 2185417 h 2185417"/>
              <a:gd name="connsiteX0" fmla="*/ 4772025 w 9249998"/>
              <a:gd name="connsiteY0" fmla="*/ 1852042 h 2185417"/>
              <a:gd name="connsiteX1" fmla="*/ 4848225 w 9249998"/>
              <a:gd name="connsiteY1" fmla="*/ 1394842 h 2185417"/>
              <a:gd name="connsiteX2" fmla="*/ 5076825 w 9249998"/>
              <a:gd name="connsiteY2" fmla="*/ 1051942 h 2185417"/>
              <a:gd name="connsiteX3" fmla="*/ 5876925 w 9249998"/>
              <a:gd name="connsiteY3" fmla="*/ 794767 h 2185417"/>
              <a:gd name="connsiteX4" fmla="*/ 6753225 w 9249998"/>
              <a:gd name="connsiteY4" fmla="*/ 594742 h 2185417"/>
              <a:gd name="connsiteX5" fmla="*/ 7915275 w 9249998"/>
              <a:gd name="connsiteY5" fmla="*/ 499492 h 2185417"/>
              <a:gd name="connsiteX6" fmla="*/ 8905875 w 9249998"/>
              <a:gd name="connsiteY6" fmla="*/ 470917 h 2185417"/>
              <a:gd name="connsiteX7" fmla="*/ 9239250 w 9249998"/>
              <a:gd name="connsiteY7" fmla="*/ 280417 h 2185417"/>
              <a:gd name="connsiteX8" fmla="*/ 8991600 w 9249998"/>
              <a:gd name="connsiteY8" fmla="*/ 23242 h 2185417"/>
              <a:gd name="connsiteX9" fmla="*/ 7400925 w 9249998"/>
              <a:gd name="connsiteY9" fmla="*/ 42292 h 2185417"/>
              <a:gd name="connsiteX10" fmla="*/ 5457825 w 9249998"/>
              <a:gd name="connsiteY10" fmla="*/ 289942 h 2185417"/>
              <a:gd name="connsiteX11" fmla="*/ 4781550 w 9249998"/>
              <a:gd name="connsiteY11" fmla="*/ 223267 h 2185417"/>
              <a:gd name="connsiteX12" fmla="*/ 1571625 w 9249998"/>
              <a:gd name="connsiteY12" fmla="*/ 1442467 h 2185417"/>
              <a:gd name="connsiteX13" fmla="*/ 0 w 9249998"/>
              <a:gd name="connsiteY13" fmla="*/ 2185417 h 2185417"/>
              <a:gd name="connsiteX14" fmla="*/ 0 w 9249998"/>
              <a:gd name="connsiteY14" fmla="*/ 2185417 h 2185417"/>
              <a:gd name="connsiteX0" fmla="*/ 4772025 w 9249998"/>
              <a:gd name="connsiteY0" fmla="*/ 2323571 h 2656946"/>
              <a:gd name="connsiteX1" fmla="*/ 4848225 w 9249998"/>
              <a:gd name="connsiteY1" fmla="*/ 1866371 h 2656946"/>
              <a:gd name="connsiteX2" fmla="*/ 5076825 w 9249998"/>
              <a:gd name="connsiteY2" fmla="*/ 1523471 h 2656946"/>
              <a:gd name="connsiteX3" fmla="*/ 5876925 w 9249998"/>
              <a:gd name="connsiteY3" fmla="*/ 1266296 h 2656946"/>
              <a:gd name="connsiteX4" fmla="*/ 6753225 w 9249998"/>
              <a:gd name="connsiteY4" fmla="*/ 1066271 h 2656946"/>
              <a:gd name="connsiteX5" fmla="*/ 7915275 w 9249998"/>
              <a:gd name="connsiteY5" fmla="*/ 971021 h 2656946"/>
              <a:gd name="connsiteX6" fmla="*/ 8905875 w 9249998"/>
              <a:gd name="connsiteY6" fmla="*/ 942446 h 2656946"/>
              <a:gd name="connsiteX7" fmla="*/ 9239250 w 9249998"/>
              <a:gd name="connsiteY7" fmla="*/ 751946 h 2656946"/>
              <a:gd name="connsiteX8" fmla="*/ 8991600 w 9249998"/>
              <a:gd name="connsiteY8" fmla="*/ 494771 h 2656946"/>
              <a:gd name="connsiteX9" fmla="*/ 7400925 w 9249998"/>
              <a:gd name="connsiteY9" fmla="*/ 513821 h 2656946"/>
              <a:gd name="connsiteX10" fmla="*/ 5457825 w 9249998"/>
              <a:gd name="connsiteY10" fmla="*/ 761471 h 2656946"/>
              <a:gd name="connsiteX11" fmla="*/ 4781550 w 9249998"/>
              <a:gd name="connsiteY11" fmla="*/ 694796 h 2656946"/>
              <a:gd name="connsiteX12" fmla="*/ 4181475 w 9249998"/>
              <a:gd name="connsiteY12" fmla="*/ 75671 h 2656946"/>
              <a:gd name="connsiteX13" fmla="*/ 0 w 9249998"/>
              <a:gd name="connsiteY13" fmla="*/ 2656946 h 2656946"/>
              <a:gd name="connsiteX14" fmla="*/ 0 w 9249998"/>
              <a:gd name="connsiteY14" fmla="*/ 2656946 h 2656946"/>
              <a:gd name="connsiteX0" fmla="*/ 5044844 w 9522817"/>
              <a:gd name="connsiteY0" fmla="*/ 2323571 h 2662312"/>
              <a:gd name="connsiteX1" fmla="*/ 5121044 w 9522817"/>
              <a:gd name="connsiteY1" fmla="*/ 1866371 h 2662312"/>
              <a:gd name="connsiteX2" fmla="*/ 5349644 w 9522817"/>
              <a:gd name="connsiteY2" fmla="*/ 1523471 h 2662312"/>
              <a:gd name="connsiteX3" fmla="*/ 6149744 w 9522817"/>
              <a:gd name="connsiteY3" fmla="*/ 1266296 h 2662312"/>
              <a:gd name="connsiteX4" fmla="*/ 7026044 w 9522817"/>
              <a:gd name="connsiteY4" fmla="*/ 1066271 h 2662312"/>
              <a:gd name="connsiteX5" fmla="*/ 8188094 w 9522817"/>
              <a:gd name="connsiteY5" fmla="*/ 971021 h 2662312"/>
              <a:gd name="connsiteX6" fmla="*/ 9178694 w 9522817"/>
              <a:gd name="connsiteY6" fmla="*/ 942446 h 2662312"/>
              <a:gd name="connsiteX7" fmla="*/ 9512069 w 9522817"/>
              <a:gd name="connsiteY7" fmla="*/ 751946 h 2662312"/>
              <a:gd name="connsiteX8" fmla="*/ 9264419 w 9522817"/>
              <a:gd name="connsiteY8" fmla="*/ 494771 h 2662312"/>
              <a:gd name="connsiteX9" fmla="*/ 7673744 w 9522817"/>
              <a:gd name="connsiteY9" fmla="*/ 513821 h 2662312"/>
              <a:gd name="connsiteX10" fmla="*/ 5730644 w 9522817"/>
              <a:gd name="connsiteY10" fmla="*/ 761471 h 2662312"/>
              <a:gd name="connsiteX11" fmla="*/ 5054369 w 9522817"/>
              <a:gd name="connsiteY11" fmla="*/ 694796 h 2662312"/>
              <a:gd name="connsiteX12" fmla="*/ 4454294 w 9522817"/>
              <a:gd name="connsiteY12" fmla="*/ 75671 h 2662312"/>
              <a:gd name="connsiteX13" fmla="*/ 272819 w 9522817"/>
              <a:gd name="connsiteY13" fmla="*/ 2656946 h 2662312"/>
              <a:gd name="connsiteX14" fmla="*/ 425219 w 9522817"/>
              <a:gd name="connsiteY14" fmla="*/ 694796 h 2662312"/>
              <a:gd name="connsiteX0" fmla="*/ 4620227 w 9098200"/>
              <a:gd name="connsiteY0" fmla="*/ 3002349 h 3002349"/>
              <a:gd name="connsiteX1" fmla="*/ 4696427 w 9098200"/>
              <a:gd name="connsiteY1" fmla="*/ 2545149 h 3002349"/>
              <a:gd name="connsiteX2" fmla="*/ 4925027 w 9098200"/>
              <a:gd name="connsiteY2" fmla="*/ 2202249 h 3002349"/>
              <a:gd name="connsiteX3" fmla="*/ 5725127 w 9098200"/>
              <a:gd name="connsiteY3" fmla="*/ 1945074 h 3002349"/>
              <a:gd name="connsiteX4" fmla="*/ 6601427 w 9098200"/>
              <a:gd name="connsiteY4" fmla="*/ 1745049 h 3002349"/>
              <a:gd name="connsiteX5" fmla="*/ 7763477 w 9098200"/>
              <a:gd name="connsiteY5" fmla="*/ 1649799 h 3002349"/>
              <a:gd name="connsiteX6" fmla="*/ 8754077 w 9098200"/>
              <a:gd name="connsiteY6" fmla="*/ 1621224 h 3002349"/>
              <a:gd name="connsiteX7" fmla="*/ 9087452 w 9098200"/>
              <a:gd name="connsiteY7" fmla="*/ 1430724 h 3002349"/>
              <a:gd name="connsiteX8" fmla="*/ 8839802 w 9098200"/>
              <a:gd name="connsiteY8" fmla="*/ 1173549 h 3002349"/>
              <a:gd name="connsiteX9" fmla="*/ 7249127 w 9098200"/>
              <a:gd name="connsiteY9" fmla="*/ 1192599 h 3002349"/>
              <a:gd name="connsiteX10" fmla="*/ 5306027 w 9098200"/>
              <a:gd name="connsiteY10" fmla="*/ 1440249 h 3002349"/>
              <a:gd name="connsiteX11" fmla="*/ 4629752 w 9098200"/>
              <a:gd name="connsiteY11" fmla="*/ 1373574 h 3002349"/>
              <a:gd name="connsiteX12" fmla="*/ 4029677 w 9098200"/>
              <a:gd name="connsiteY12" fmla="*/ 754449 h 3002349"/>
              <a:gd name="connsiteX13" fmla="*/ 3801077 w 9098200"/>
              <a:gd name="connsiteY13" fmla="*/ 11499 h 3002349"/>
              <a:gd name="connsiteX14" fmla="*/ 602 w 9098200"/>
              <a:gd name="connsiteY14" fmla="*/ 1373574 h 3002349"/>
              <a:gd name="connsiteX0" fmla="*/ 4620227 w 9098200"/>
              <a:gd name="connsiteY0" fmla="*/ 3002349 h 3002349"/>
              <a:gd name="connsiteX1" fmla="*/ 4696427 w 9098200"/>
              <a:gd name="connsiteY1" fmla="*/ 2545149 h 3002349"/>
              <a:gd name="connsiteX2" fmla="*/ 4925027 w 9098200"/>
              <a:gd name="connsiteY2" fmla="*/ 2202249 h 3002349"/>
              <a:gd name="connsiteX3" fmla="*/ 5725127 w 9098200"/>
              <a:gd name="connsiteY3" fmla="*/ 1945074 h 3002349"/>
              <a:gd name="connsiteX4" fmla="*/ 6601427 w 9098200"/>
              <a:gd name="connsiteY4" fmla="*/ 1745049 h 3002349"/>
              <a:gd name="connsiteX5" fmla="*/ 7763477 w 9098200"/>
              <a:gd name="connsiteY5" fmla="*/ 1649799 h 3002349"/>
              <a:gd name="connsiteX6" fmla="*/ 8754077 w 9098200"/>
              <a:gd name="connsiteY6" fmla="*/ 1621224 h 3002349"/>
              <a:gd name="connsiteX7" fmla="*/ 9087452 w 9098200"/>
              <a:gd name="connsiteY7" fmla="*/ 1430724 h 3002349"/>
              <a:gd name="connsiteX8" fmla="*/ 8839802 w 9098200"/>
              <a:gd name="connsiteY8" fmla="*/ 1173549 h 3002349"/>
              <a:gd name="connsiteX9" fmla="*/ 7249127 w 9098200"/>
              <a:gd name="connsiteY9" fmla="*/ 1192599 h 3002349"/>
              <a:gd name="connsiteX10" fmla="*/ 5791802 w 9098200"/>
              <a:gd name="connsiteY10" fmla="*/ 1344999 h 3002349"/>
              <a:gd name="connsiteX11" fmla="*/ 4629752 w 9098200"/>
              <a:gd name="connsiteY11" fmla="*/ 1373574 h 3002349"/>
              <a:gd name="connsiteX12" fmla="*/ 4029677 w 9098200"/>
              <a:gd name="connsiteY12" fmla="*/ 754449 h 3002349"/>
              <a:gd name="connsiteX13" fmla="*/ 3801077 w 9098200"/>
              <a:gd name="connsiteY13" fmla="*/ 11499 h 3002349"/>
              <a:gd name="connsiteX14" fmla="*/ 602 w 9098200"/>
              <a:gd name="connsiteY14" fmla="*/ 1373574 h 3002349"/>
              <a:gd name="connsiteX0" fmla="*/ 4620227 w 9098200"/>
              <a:gd name="connsiteY0" fmla="*/ 3002175 h 3002175"/>
              <a:gd name="connsiteX1" fmla="*/ 4696427 w 9098200"/>
              <a:gd name="connsiteY1" fmla="*/ 2544975 h 3002175"/>
              <a:gd name="connsiteX2" fmla="*/ 4925027 w 9098200"/>
              <a:gd name="connsiteY2" fmla="*/ 2202075 h 3002175"/>
              <a:gd name="connsiteX3" fmla="*/ 5725127 w 9098200"/>
              <a:gd name="connsiteY3" fmla="*/ 1944900 h 3002175"/>
              <a:gd name="connsiteX4" fmla="*/ 6601427 w 9098200"/>
              <a:gd name="connsiteY4" fmla="*/ 1744875 h 3002175"/>
              <a:gd name="connsiteX5" fmla="*/ 7763477 w 9098200"/>
              <a:gd name="connsiteY5" fmla="*/ 1649625 h 3002175"/>
              <a:gd name="connsiteX6" fmla="*/ 8754077 w 9098200"/>
              <a:gd name="connsiteY6" fmla="*/ 1621050 h 3002175"/>
              <a:gd name="connsiteX7" fmla="*/ 9087452 w 9098200"/>
              <a:gd name="connsiteY7" fmla="*/ 1430550 h 3002175"/>
              <a:gd name="connsiteX8" fmla="*/ 8839802 w 9098200"/>
              <a:gd name="connsiteY8" fmla="*/ 1173375 h 3002175"/>
              <a:gd name="connsiteX9" fmla="*/ 7249127 w 9098200"/>
              <a:gd name="connsiteY9" fmla="*/ 1192425 h 3002175"/>
              <a:gd name="connsiteX10" fmla="*/ 5791802 w 9098200"/>
              <a:gd name="connsiteY10" fmla="*/ 1344825 h 3002175"/>
              <a:gd name="connsiteX11" fmla="*/ 4963127 w 9098200"/>
              <a:gd name="connsiteY11" fmla="*/ 1306725 h 3002175"/>
              <a:gd name="connsiteX12" fmla="*/ 4029677 w 9098200"/>
              <a:gd name="connsiteY12" fmla="*/ 754275 h 3002175"/>
              <a:gd name="connsiteX13" fmla="*/ 3801077 w 9098200"/>
              <a:gd name="connsiteY13" fmla="*/ 11325 h 3002175"/>
              <a:gd name="connsiteX14" fmla="*/ 602 w 9098200"/>
              <a:gd name="connsiteY14" fmla="*/ 1373400 h 3002175"/>
              <a:gd name="connsiteX0" fmla="*/ 4620247 w 9098220"/>
              <a:gd name="connsiteY0" fmla="*/ 2993926 h 2993926"/>
              <a:gd name="connsiteX1" fmla="*/ 4696447 w 9098220"/>
              <a:gd name="connsiteY1" fmla="*/ 2536726 h 2993926"/>
              <a:gd name="connsiteX2" fmla="*/ 4925047 w 9098220"/>
              <a:gd name="connsiteY2" fmla="*/ 2193826 h 2993926"/>
              <a:gd name="connsiteX3" fmla="*/ 5725147 w 9098220"/>
              <a:gd name="connsiteY3" fmla="*/ 1936651 h 2993926"/>
              <a:gd name="connsiteX4" fmla="*/ 6601447 w 9098220"/>
              <a:gd name="connsiteY4" fmla="*/ 1736626 h 2993926"/>
              <a:gd name="connsiteX5" fmla="*/ 7763497 w 9098220"/>
              <a:gd name="connsiteY5" fmla="*/ 1641376 h 2993926"/>
              <a:gd name="connsiteX6" fmla="*/ 8754097 w 9098220"/>
              <a:gd name="connsiteY6" fmla="*/ 1612801 h 2993926"/>
              <a:gd name="connsiteX7" fmla="*/ 9087472 w 9098220"/>
              <a:gd name="connsiteY7" fmla="*/ 1422301 h 2993926"/>
              <a:gd name="connsiteX8" fmla="*/ 8839822 w 9098220"/>
              <a:gd name="connsiteY8" fmla="*/ 1165126 h 2993926"/>
              <a:gd name="connsiteX9" fmla="*/ 7249147 w 9098220"/>
              <a:gd name="connsiteY9" fmla="*/ 1184176 h 2993926"/>
              <a:gd name="connsiteX10" fmla="*/ 5791822 w 9098220"/>
              <a:gd name="connsiteY10" fmla="*/ 1336576 h 2993926"/>
              <a:gd name="connsiteX11" fmla="*/ 4963147 w 9098220"/>
              <a:gd name="connsiteY11" fmla="*/ 1298476 h 2993926"/>
              <a:gd name="connsiteX12" fmla="*/ 4677397 w 9098220"/>
              <a:gd name="connsiteY12" fmla="*/ 1003201 h 2993926"/>
              <a:gd name="connsiteX13" fmla="*/ 3801097 w 9098220"/>
              <a:gd name="connsiteY13" fmla="*/ 3076 h 2993926"/>
              <a:gd name="connsiteX14" fmla="*/ 622 w 9098220"/>
              <a:gd name="connsiteY14" fmla="*/ 1365151 h 2993926"/>
              <a:gd name="connsiteX0" fmla="*/ 4620145 w 9098118"/>
              <a:gd name="connsiteY0" fmla="*/ 2407190 h 2407190"/>
              <a:gd name="connsiteX1" fmla="*/ 4696345 w 9098118"/>
              <a:gd name="connsiteY1" fmla="*/ 1949990 h 2407190"/>
              <a:gd name="connsiteX2" fmla="*/ 4924945 w 9098118"/>
              <a:gd name="connsiteY2" fmla="*/ 1607090 h 2407190"/>
              <a:gd name="connsiteX3" fmla="*/ 5725045 w 9098118"/>
              <a:gd name="connsiteY3" fmla="*/ 1349915 h 2407190"/>
              <a:gd name="connsiteX4" fmla="*/ 6601345 w 9098118"/>
              <a:gd name="connsiteY4" fmla="*/ 1149890 h 2407190"/>
              <a:gd name="connsiteX5" fmla="*/ 7763395 w 9098118"/>
              <a:gd name="connsiteY5" fmla="*/ 1054640 h 2407190"/>
              <a:gd name="connsiteX6" fmla="*/ 8753995 w 9098118"/>
              <a:gd name="connsiteY6" fmla="*/ 1026065 h 2407190"/>
              <a:gd name="connsiteX7" fmla="*/ 9087370 w 9098118"/>
              <a:gd name="connsiteY7" fmla="*/ 835565 h 2407190"/>
              <a:gd name="connsiteX8" fmla="*/ 8839720 w 9098118"/>
              <a:gd name="connsiteY8" fmla="*/ 578390 h 2407190"/>
              <a:gd name="connsiteX9" fmla="*/ 7249045 w 9098118"/>
              <a:gd name="connsiteY9" fmla="*/ 597440 h 2407190"/>
              <a:gd name="connsiteX10" fmla="*/ 5791720 w 9098118"/>
              <a:gd name="connsiteY10" fmla="*/ 749840 h 2407190"/>
              <a:gd name="connsiteX11" fmla="*/ 4963045 w 9098118"/>
              <a:gd name="connsiteY11" fmla="*/ 711740 h 2407190"/>
              <a:gd name="connsiteX12" fmla="*/ 4677295 w 9098118"/>
              <a:gd name="connsiteY12" fmla="*/ 416465 h 2407190"/>
              <a:gd name="connsiteX13" fmla="*/ 4420120 w 9098118"/>
              <a:gd name="connsiteY13" fmla="*/ 6890 h 2407190"/>
              <a:gd name="connsiteX14" fmla="*/ 520 w 9098118"/>
              <a:gd name="connsiteY14" fmla="*/ 778415 h 2407190"/>
              <a:gd name="connsiteX0" fmla="*/ 4620090 w 9098063"/>
              <a:gd name="connsiteY0" fmla="*/ 2545882 h 2545882"/>
              <a:gd name="connsiteX1" fmla="*/ 4696290 w 9098063"/>
              <a:gd name="connsiteY1" fmla="*/ 2088682 h 2545882"/>
              <a:gd name="connsiteX2" fmla="*/ 4924890 w 9098063"/>
              <a:gd name="connsiteY2" fmla="*/ 1745782 h 2545882"/>
              <a:gd name="connsiteX3" fmla="*/ 5724990 w 9098063"/>
              <a:gd name="connsiteY3" fmla="*/ 1488607 h 2545882"/>
              <a:gd name="connsiteX4" fmla="*/ 6601290 w 9098063"/>
              <a:gd name="connsiteY4" fmla="*/ 1288582 h 2545882"/>
              <a:gd name="connsiteX5" fmla="*/ 7763340 w 9098063"/>
              <a:gd name="connsiteY5" fmla="*/ 1193332 h 2545882"/>
              <a:gd name="connsiteX6" fmla="*/ 8753940 w 9098063"/>
              <a:gd name="connsiteY6" fmla="*/ 1164757 h 2545882"/>
              <a:gd name="connsiteX7" fmla="*/ 9087315 w 9098063"/>
              <a:gd name="connsiteY7" fmla="*/ 974257 h 2545882"/>
              <a:gd name="connsiteX8" fmla="*/ 8839665 w 9098063"/>
              <a:gd name="connsiteY8" fmla="*/ 717082 h 2545882"/>
              <a:gd name="connsiteX9" fmla="*/ 7248990 w 9098063"/>
              <a:gd name="connsiteY9" fmla="*/ 736132 h 2545882"/>
              <a:gd name="connsiteX10" fmla="*/ 5791665 w 9098063"/>
              <a:gd name="connsiteY10" fmla="*/ 888532 h 2545882"/>
              <a:gd name="connsiteX11" fmla="*/ 4962990 w 9098063"/>
              <a:gd name="connsiteY11" fmla="*/ 850432 h 2545882"/>
              <a:gd name="connsiteX12" fmla="*/ 4677240 w 9098063"/>
              <a:gd name="connsiteY12" fmla="*/ 555157 h 2545882"/>
              <a:gd name="connsiteX13" fmla="*/ 4420065 w 9098063"/>
              <a:gd name="connsiteY13" fmla="*/ 145582 h 2545882"/>
              <a:gd name="connsiteX14" fmla="*/ 465 w 9098063"/>
              <a:gd name="connsiteY14" fmla="*/ 917107 h 2545882"/>
              <a:gd name="connsiteX0" fmla="*/ 4620095 w 9098068"/>
              <a:gd name="connsiteY0" fmla="*/ 2535771 h 2535771"/>
              <a:gd name="connsiteX1" fmla="*/ 4696295 w 9098068"/>
              <a:gd name="connsiteY1" fmla="*/ 2078571 h 2535771"/>
              <a:gd name="connsiteX2" fmla="*/ 4924895 w 9098068"/>
              <a:gd name="connsiteY2" fmla="*/ 1735671 h 2535771"/>
              <a:gd name="connsiteX3" fmla="*/ 5724995 w 9098068"/>
              <a:gd name="connsiteY3" fmla="*/ 1478496 h 2535771"/>
              <a:gd name="connsiteX4" fmla="*/ 6601295 w 9098068"/>
              <a:gd name="connsiteY4" fmla="*/ 1278471 h 2535771"/>
              <a:gd name="connsiteX5" fmla="*/ 7763345 w 9098068"/>
              <a:gd name="connsiteY5" fmla="*/ 1183221 h 2535771"/>
              <a:gd name="connsiteX6" fmla="*/ 8753945 w 9098068"/>
              <a:gd name="connsiteY6" fmla="*/ 1154646 h 2535771"/>
              <a:gd name="connsiteX7" fmla="*/ 9087320 w 9098068"/>
              <a:gd name="connsiteY7" fmla="*/ 964146 h 2535771"/>
              <a:gd name="connsiteX8" fmla="*/ 8839670 w 9098068"/>
              <a:gd name="connsiteY8" fmla="*/ 706971 h 2535771"/>
              <a:gd name="connsiteX9" fmla="*/ 7248995 w 9098068"/>
              <a:gd name="connsiteY9" fmla="*/ 726021 h 2535771"/>
              <a:gd name="connsiteX10" fmla="*/ 5791670 w 9098068"/>
              <a:gd name="connsiteY10" fmla="*/ 878421 h 2535771"/>
              <a:gd name="connsiteX11" fmla="*/ 4962995 w 9098068"/>
              <a:gd name="connsiteY11" fmla="*/ 840321 h 2535771"/>
              <a:gd name="connsiteX12" fmla="*/ 4677245 w 9098068"/>
              <a:gd name="connsiteY12" fmla="*/ 545046 h 2535771"/>
              <a:gd name="connsiteX13" fmla="*/ 4420070 w 9098068"/>
              <a:gd name="connsiteY13" fmla="*/ 135471 h 2535771"/>
              <a:gd name="connsiteX14" fmla="*/ 470 w 9098068"/>
              <a:gd name="connsiteY14" fmla="*/ 906996 h 2535771"/>
              <a:gd name="connsiteX0" fmla="*/ 4620087 w 9098060"/>
              <a:gd name="connsiteY0" fmla="*/ 2469902 h 2469902"/>
              <a:gd name="connsiteX1" fmla="*/ 4696287 w 9098060"/>
              <a:gd name="connsiteY1" fmla="*/ 2012702 h 2469902"/>
              <a:gd name="connsiteX2" fmla="*/ 4924887 w 9098060"/>
              <a:gd name="connsiteY2" fmla="*/ 1669802 h 2469902"/>
              <a:gd name="connsiteX3" fmla="*/ 5724987 w 9098060"/>
              <a:gd name="connsiteY3" fmla="*/ 1412627 h 2469902"/>
              <a:gd name="connsiteX4" fmla="*/ 6601287 w 9098060"/>
              <a:gd name="connsiteY4" fmla="*/ 1212602 h 2469902"/>
              <a:gd name="connsiteX5" fmla="*/ 7763337 w 9098060"/>
              <a:gd name="connsiteY5" fmla="*/ 1117352 h 2469902"/>
              <a:gd name="connsiteX6" fmla="*/ 8753937 w 9098060"/>
              <a:gd name="connsiteY6" fmla="*/ 1088777 h 2469902"/>
              <a:gd name="connsiteX7" fmla="*/ 9087312 w 9098060"/>
              <a:gd name="connsiteY7" fmla="*/ 898277 h 2469902"/>
              <a:gd name="connsiteX8" fmla="*/ 8839662 w 9098060"/>
              <a:gd name="connsiteY8" fmla="*/ 641102 h 2469902"/>
              <a:gd name="connsiteX9" fmla="*/ 7248987 w 9098060"/>
              <a:gd name="connsiteY9" fmla="*/ 660152 h 2469902"/>
              <a:gd name="connsiteX10" fmla="*/ 5791662 w 9098060"/>
              <a:gd name="connsiteY10" fmla="*/ 812552 h 2469902"/>
              <a:gd name="connsiteX11" fmla="*/ 4962987 w 9098060"/>
              <a:gd name="connsiteY11" fmla="*/ 774452 h 2469902"/>
              <a:gd name="connsiteX12" fmla="*/ 4677237 w 9098060"/>
              <a:gd name="connsiteY12" fmla="*/ 479177 h 2469902"/>
              <a:gd name="connsiteX13" fmla="*/ 4420062 w 9098060"/>
              <a:gd name="connsiteY13" fmla="*/ 69602 h 2469902"/>
              <a:gd name="connsiteX14" fmla="*/ 462 w 9098060"/>
              <a:gd name="connsiteY14" fmla="*/ 841127 h 2469902"/>
              <a:gd name="connsiteX0" fmla="*/ 214751 w 4692724"/>
              <a:gd name="connsiteY0" fmla="*/ 3076575 h 3076575"/>
              <a:gd name="connsiteX1" fmla="*/ 290951 w 4692724"/>
              <a:gd name="connsiteY1" fmla="*/ 2619375 h 3076575"/>
              <a:gd name="connsiteX2" fmla="*/ 519551 w 4692724"/>
              <a:gd name="connsiteY2" fmla="*/ 2276475 h 3076575"/>
              <a:gd name="connsiteX3" fmla="*/ 1319651 w 4692724"/>
              <a:gd name="connsiteY3" fmla="*/ 2019300 h 3076575"/>
              <a:gd name="connsiteX4" fmla="*/ 2195951 w 4692724"/>
              <a:gd name="connsiteY4" fmla="*/ 1819275 h 3076575"/>
              <a:gd name="connsiteX5" fmla="*/ 3358001 w 4692724"/>
              <a:gd name="connsiteY5" fmla="*/ 1724025 h 3076575"/>
              <a:gd name="connsiteX6" fmla="*/ 4348601 w 4692724"/>
              <a:gd name="connsiteY6" fmla="*/ 1695450 h 3076575"/>
              <a:gd name="connsiteX7" fmla="*/ 4681976 w 4692724"/>
              <a:gd name="connsiteY7" fmla="*/ 1504950 h 3076575"/>
              <a:gd name="connsiteX8" fmla="*/ 4434326 w 4692724"/>
              <a:gd name="connsiteY8" fmla="*/ 1247775 h 3076575"/>
              <a:gd name="connsiteX9" fmla="*/ 2843651 w 4692724"/>
              <a:gd name="connsiteY9" fmla="*/ 1266825 h 3076575"/>
              <a:gd name="connsiteX10" fmla="*/ 1386326 w 4692724"/>
              <a:gd name="connsiteY10" fmla="*/ 1419225 h 3076575"/>
              <a:gd name="connsiteX11" fmla="*/ 557651 w 4692724"/>
              <a:gd name="connsiteY11" fmla="*/ 1381125 h 3076575"/>
              <a:gd name="connsiteX12" fmla="*/ 271901 w 4692724"/>
              <a:gd name="connsiteY12" fmla="*/ 1085850 h 3076575"/>
              <a:gd name="connsiteX13" fmla="*/ 14726 w 4692724"/>
              <a:gd name="connsiteY13" fmla="*/ 676275 h 3076575"/>
              <a:gd name="connsiteX14" fmla="*/ 62351 w 4692724"/>
              <a:gd name="connsiteY14" fmla="*/ 0 h 3076575"/>
              <a:gd name="connsiteX0" fmla="*/ 214751 w 4692724"/>
              <a:gd name="connsiteY0" fmla="*/ 3076575 h 3076575"/>
              <a:gd name="connsiteX1" fmla="*/ 290951 w 4692724"/>
              <a:gd name="connsiteY1" fmla="*/ 2619375 h 3076575"/>
              <a:gd name="connsiteX2" fmla="*/ 519551 w 4692724"/>
              <a:gd name="connsiteY2" fmla="*/ 2276475 h 3076575"/>
              <a:gd name="connsiteX3" fmla="*/ 1319651 w 4692724"/>
              <a:gd name="connsiteY3" fmla="*/ 2019300 h 3076575"/>
              <a:gd name="connsiteX4" fmla="*/ 2195951 w 4692724"/>
              <a:gd name="connsiteY4" fmla="*/ 1819275 h 3076575"/>
              <a:gd name="connsiteX5" fmla="*/ 3358001 w 4692724"/>
              <a:gd name="connsiteY5" fmla="*/ 1724025 h 3076575"/>
              <a:gd name="connsiteX6" fmla="*/ 4348601 w 4692724"/>
              <a:gd name="connsiteY6" fmla="*/ 1695450 h 3076575"/>
              <a:gd name="connsiteX7" fmla="*/ 4681976 w 4692724"/>
              <a:gd name="connsiteY7" fmla="*/ 1504950 h 3076575"/>
              <a:gd name="connsiteX8" fmla="*/ 4434326 w 4692724"/>
              <a:gd name="connsiteY8" fmla="*/ 1247775 h 3076575"/>
              <a:gd name="connsiteX9" fmla="*/ 2843651 w 4692724"/>
              <a:gd name="connsiteY9" fmla="*/ 1266825 h 3076575"/>
              <a:gd name="connsiteX10" fmla="*/ 1386326 w 4692724"/>
              <a:gd name="connsiteY10" fmla="*/ 1419225 h 3076575"/>
              <a:gd name="connsiteX11" fmla="*/ 833876 w 4692724"/>
              <a:gd name="connsiteY11" fmla="*/ 1390650 h 3076575"/>
              <a:gd name="connsiteX12" fmla="*/ 271901 w 4692724"/>
              <a:gd name="connsiteY12" fmla="*/ 1085850 h 3076575"/>
              <a:gd name="connsiteX13" fmla="*/ 14726 w 4692724"/>
              <a:gd name="connsiteY13" fmla="*/ 676275 h 3076575"/>
              <a:gd name="connsiteX14" fmla="*/ 62351 w 4692724"/>
              <a:gd name="connsiteY14" fmla="*/ 0 h 3076575"/>
              <a:gd name="connsiteX0" fmla="*/ 214751 w 4692724"/>
              <a:gd name="connsiteY0" fmla="*/ 3076575 h 3076575"/>
              <a:gd name="connsiteX1" fmla="*/ 290951 w 4692724"/>
              <a:gd name="connsiteY1" fmla="*/ 2619375 h 3076575"/>
              <a:gd name="connsiteX2" fmla="*/ 519551 w 4692724"/>
              <a:gd name="connsiteY2" fmla="*/ 2276475 h 3076575"/>
              <a:gd name="connsiteX3" fmla="*/ 1319651 w 4692724"/>
              <a:gd name="connsiteY3" fmla="*/ 2019300 h 3076575"/>
              <a:gd name="connsiteX4" fmla="*/ 2195951 w 4692724"/>
              <a:gd name="connsiteY4" fmla="*/ 1819275 h 3076575"/>
              <a:gd name="connsiteX5" fmla="*/ 3358001 w 4692724"/>
              <a:gd name="connsiteY5" fmla="*/ 1724025 h 3076575"/>
              <a:gd name="connsiteX6" fmla="*/ 4348601 w 4692724"/>
              <a:gd name="connsiteY6" fmla="*/ 1695450 h 3076575"/>
              <a:gd name="connsiteX7" fmla="*/ 4681976 w 4692724"/>
              <a:gd name="connsiteY7" fmla="*/ 1504950 h 3076575"/>
              <a:gd name="connsiteX8" fmla="*/ 4434326 w 4692724"/>
              <a:gd name="connsiteY8" fmla="*/ 1247775 h 3076575"/>
              <a:gd name="connsiteX9" fmla="*/ 2843651 w 4692724"/>
              <a:gd name="connsiteY9" fmla="*/ 1266825 h 3076575"/>
              <a:gd name="connsiteX10" fmla="*/ 1386326 w 4692724"/>
              <a:gd name="connsiteY10" fmla="*/ 1419225 h 3076575"/>
              <a:gd name="connsiteX11" fmla="*/ 729101 w 4692724"/>
              <a:gd name="connsiteY11" fmla="*/ 1457325 h 3076575"/>
              <a:gd name="connsiteX12" fmla="*/ 271901 w 4692724"/>
              <a:gd name="connsiteY12" fmla="*/ 1085850 h 3076575"/>
              <a:gd name="connsiteX13" fmla="*/ 14726 w 4692724"/>
              <a:gd name="connsiteY13" fmla="*/ 676275 h 3076575"/>
              <a:gd name="connsiteX14" fmla="*/ 62351 w 4692724"/>
              <a:gd name="connsiteY14" fmla="*/ 0 h 3076575"/>
              <a:gd name="connsiteX0" fmla="*/ 214751 w 4692724"/>
              <a:gd name="connsiteY0" fmla="*/ 3076575 h 3076575"/>
              <a:gd name="connsiteX1" fmla="*/ 290951 w 4692724"/>
              <a:gd name="connsiteY1" fmla="*/ 2619375 h 3076575"/>
              <a:gd name="connsiteX2" fmla="*/ 519551 w 4692724"/>
              <a:gd name="connsiteY2" fmla="*/ 2276475 h 3076575"/>
              <a:gd name="connsiteX3" fmla="*/ 1319651 w 4692724"/>
              <a:gd name="connsiteY3" fmla="*/ 2019300 h 3076575"/>
              <a:gd name="connsiteX4" fmla="*/ 2195951 w 4692724"/>
              <a:gd name="connsiteY4" fmla="*/ 1819275 h 3076575"/>
              <a:gd name="connsiteX5" fmla="*/ 3358001 w 4692724"/>
              <a:gd name="connsiteY5" fmla="*/ 1724025 h 3076575"/>
              <a:gd name="connsiteX6" fmla="*/ 4348601 w 4692724"/>
              <a:gd name="connsiteY6" fmla="*/ 1695450 h 3076575"/>
              <a:gd name="connsiteX7" fmla="*/ 4681976 w 4692724"/>
              <a:gd name="connsiteY7" fmla="*/ 1504950 h 3076575"/>
              <a:gd name="connsiteX8" fmla="*/ 4434326 w 4692724"/>
              <a:gd name="connsiteY8" fmla="*/ 1247775 h 3076575"/>
              <a:gd name="connsiteX9" fmla="*/ 2843651 w 4692724"/>
              <a:gd name="connsiteY9" fmla="*/ 1266825 h 3076575"/>
              <a:gd name="connsiteX10" fmla="*/ 1386326 w 4692724"/>
              <a:gd name="connsiteY10" fmla="*/ 1419225 h 3076575"/>
              <a:gd name="connsiteX11" fmla="*/ 729101 w 4692724"/>
              <a:gd name="connsiteY11" fmla="*/ 1457325 h 3076575"/>
              <a:gd name="connsiteX12" fmla="*/ 271901 w 4692724"/>
              <a:gd name="connsiteY12" fmla="*/ 1085850 h 3076575"/>
              <a:gd name="connsiteX13" fmla="*/ 14726 w 4692724"/>
              <a:gd name="connsiteY13" fmla="*/ 676275 h 3076575"/>
              <a:gd name="connsiteX14" fmla="*/ 62351 w 4692724"/>
              <a:gd name="connsiteY14" fmla="*/ 0 h 3076575"/>
              <a:gd name="connsiteX0" fmla="*/ 224548 w 4702521"/>
              <a:gd name="connsiteY0" fmla="*/ 3076575 h 3076575"/>
              <a:gd name="connsiteX1" fmla="*/ 300748 w 4702521"/>
              <a:gd name="connsiteY1" fmla="*/ 2619375 h 3076575"/>
              <a:gd name="connsiteX2" fmla="*/ 529348 w 4702521"/>
              <a:gd name="connsiteY2" fmla="*/ 2276475 h 3076575"/>
              <a:gd name="connsiteX3" fmla="*/ 1329448 w 4702521"/>
              <a:gd name="connsiteY3" fmla="*/ 2019300 h 3076575"/>
              <a:gd name="connsiteX4" fmla="*/ 2205748 w 4702521"/>
              <a:gd name="connsiteY4" fmla="*/ 1819275 h 3076575"/>
              <a:gd name="connsiteX5" fmla="*/ 3367798 w 4702521"/>
              <a:gd name="connsiteY5" fmla="*/ 1724025 h 3076575"/>
              <a:gd name="connsiteX6" fmla="*/ 4358398 w 4702521"/>
              <a:gd name="connsiteY6" fmla="*/ 1695450 h 3076575"/>
              <a:gd name="connsiteX7" fmla="*/ 4691773 w 4702521"/>
              <a:gd name="connsiteY7" fmla="*/ 1504950 h 3076575"/>
              <a:gd name="connsiteX8" fmla="*/ 4444123 w 4702521"/>
              <a:gd name="connsiteY8" fmla="*/ 1247775 h 3076575"/>
              <a:gd name="connsiteX9" fmla="*/ 2853448 w 4702521"/>
              <a:gd name="connsiteY9" fmla="*/ 1266825 h 3076575"/>
              <a:gd name="connsiteX10" fmla="*/ 1396123 w 4702521"/>
              <a:gd name="connsiteY10" fmla="*/ 1419225 h 3076575"/>
              <a:gd name="connsiteX11" fmla="*/ 738898 w 4702521"/>
              <a:gd name="connsiteY11" fmla="*/ 1457325 h 3076575"/>
              <a:gd name="connsiteX12" fmla="*/ 415048 w 4702521"/>
              <a:gd name="connsiteY12" fmla="*/ 1323975 h 3076575"/>
              <a:gd name="connsiteX13" fmla="*/ 24523 w 4702521"/>
              <a:gd name="connsiteY13" fmla="*/ 676275 h 3076575"/>
              <a:gd name="connsiteX14" fmla="*/ 72148 w 4702521"/>
              <a:gd name="connsiteY14" fmla="*/ 0 h 3076575"/>
              <a:gd name="connsiteX0" fmla="*/ 163518 w 4641491"/>
              <a:gd name="connsiteY0" fmla="*/ 3076575 h 3076575"/>
              <a:gd name="connsiteX1" fmla="*/ 239718 w 4641491"/>
              <a:gd name="connsiteY1" fmla="*/ 2619375 h 3076575"/>
              <a:gd name="connsiteX2" fmla="*/ 468318 w 4641491"/>
              <a:gd name="connsiteY2" fmla="*/ 2276475 h 3076575"/>
              <a:gd name="connsiteX3" fmla="*/ 1268418 w 4641491"/>
              <a:gd name="connsiteY3" fmla="*/ 2019300 h 3076575"/>
              <a:gd name="connsiteX4" fmla="*/ 2144718 w 4641491"/>
              <a:gd name="connsiteY4" fmla="*/ 1819275 h 3076575"/>
              <a:gd name="connsiteX5" fmla="*/ 3306768 w 4641491"/>
              <a:gd name="connsiteY5" fmla="*/ 1724025 h 3076575"/>
              <a:gd name="connsiteX6" fmla="*/ 4297368 w 4641491"/>
              <a:gd name="connsiteY6" fmla="*/ 1695450 h 3076575"/>
              <a:gd name="connsiteX7" fmla="*/ 4630743 w 4641491"/>
              <a:gd name="connsiteY7" fmla="*/ 1504950 h 3076575"/>
              <a:gd name="connsiteX8" fmla="*/ 4383093 w 4641491"/>
              <a:gd name="connsiteY8" fmla="*/ 1247775 h 3076575"/>
              <a:gd name="connsiteX9" fmla="*/ 2792418 w 4641491"/>
              <a:gd name="connsiteY9" fmla="*/ 1266825 h 3076575"/>
              <a:gd name="connsiteX10" fmla="*/ 1335093 w 4641491"/>
              <a:gd name="connsiteY10" fmla="*/ 1419225 h 3076575"/>
              <a:gd name="connsiteX11" fmla="*/ 677868 w 4641491"/>
              <a:gd name="connsiteY11" fmla="*/ 1457325 h 3076575"/>
              <a:gd name="connsiteX12" fmla="*/ 354018 w 4641491"/>
              <a:gd name="connsiteY12" fmla="*/ 1323975 h 3076575"/>
              <a:gd name="connsiteX13" fmla="*/ 153993 w 4641491"/>
              <a:gd name="connsiteY13" fmla="*/ 914400 h 3076575"/>
              <a:gd name="connsiteX14" fmla="*/ 11118 w 4641491"/>
              <a:gd name="connsiteY14" fmla="*/ 0 h 3076575"/>
              <a:gd name="connsiteX0" fmla="*/ 14575 w 4492548"/>
              <a:gd name="connsiteY0" fmla="*/ 2886075 h 2886075"/>
              <a:gd name="connsiteX1" fmla="*/ 90775 w 4492548"/>
              <a:gd name="connsiteY1" fmla="*/ 2428875 h 2886075"/>
              <a:gd name="connsiteX2" fmla="*/ 319375 w 4492548"/>
              <a:gd name="connsiteY2" fmla="*/ 2085975 h 2886075"/>
              <a:gd name="connsiteX3" fmla="*/ 1119475 w 4492548"/>
              <a:gd name="connsiteY3" fmla="*/ 1828800 h 2886075"/>
              <a:gd name="connsiteX4" fmla="*/ 1995775 w 4492548"/>
              <a:gd name="connsiteY4" fmla="*/ 1628775 h 2886075"/>
              <a:gd name="connsiteX5" fmla="*/ 3157825 w 4492548"/>
              <a:gd name="connsiteY5" fmla="*/ 1533525 h 2886075"/>
              <a:gd name="connsiteX6" fmla="*/ 4148425 w 4492548"/>
              <a:gd name="connsiteY6" fmla="*/ 1504950 h 2886075"/>
              <a:gd name="connsiteX7" fmla="*/ 4481800 w 4492548"/>
              <a:gd name="connsiteY7" fmla="*/ 1314450 h 2886075"/>
              <a:gd name="connsiteX8" fmla="*/ 4234150 w 4492548"/>
              <a:gd name="connsiteY8" fmla="*/ 1057275 h 2886075"/>
              <a:gd name="connsiteX9" fmla="*/ 2643475 w 4492548"/>
              <a:gd name="connsiteY9" fmla="*/ 1076325 h 2886075"/>
              <a:gd name="connsiteX10" fmla="*/ 1186150 w 4492548"/>
              <a:gd name="connsiteY10" fmla="*/ 1228725 h 2886075"/>
              <a:gd name="connsiteX11" fmla="*/ 528925 w 4492548"/>
              <a:gd name="connsiteY11" fmla="*/ 1266825 h 2886075"/>
              <a:gd name="connsiteX12" fmla="*/ 205075 w 4492548"/>
              <a:gd name="connsiteY12" fmla="*/ 1133475 h 2886075"/>
              <a:gd name="connsiteX13" fmla="*/ 5050 w 4492548"/>
              <a:gd name="connsiteY13" fmla="*/ 723900 h 2886075"/>
              <a:gd name="connsiteX14" fmla="*/ 81250 w 4492548"/>
              <a:gd name="connsiteY14" fmla="*/ 0 h 2886075"/>
              <a:gd name="connsiteX0" fmla="*/ 22930 w 4500903"/>
              <a:gd name="connsiteY0" fmla="*/ 2895600 h 2895600"/>
              <a:gd name="connsiteX1" fmla="*/ 99130 w 4500903"/>
              <a:gd name="connsiteY1" fmla="*/ 2438400 h 2895600"/>
              <a:gd name="connsiteX2" fmla="*/ 327730 w 4500903"/>
              <a:gd name="connsiteY2" fmla="*/ 2095500 h 2895600"/>
              <a:gd name="connsiteX3" fmla="*/ 1127830 w 4500903"/>
              <a:gd name="connsiteY3" fmla="*/ 1838325 h 2895600"/>
              <a:gd name="connsiteX4" fmla="*/ 2004130 w 4500903"/>
              <a:gd name="connsiteY4" fmla="*/ 1638300 h 2895600"/>
              <a:gd name="connsiteX5" fmla="*/ 3166180 w 4500903"/>
              <a:gd name="connsiteY5" fmla="*/ 1543050 h 2895600"/>
              <a:gd name="connsiteX6" fmla="*/ 4156780 w 4500903"/>
              <a:gd name="connsiteY6" fmla="*/ 1514475 h 2895600"/>
              <a:gd name="connsiteX7" fmla="*/ 4490155 w 4500903"/>
              <a:gd name="connsiteY7" fmla="*/ 1323975 h 2895600"/>
              <a:gd name="connsiteX8" fmla="*/ 4242505 w 4500903"/>
              <a:gd name="connsiteY8" fmla="*/ 1066800 h 2895600"/>
              <a:gd name="connsiteX9" fmla="*/ 2651830 w 4500903"/>
              <a:gd name="connsiteY9" fmla="*/ 1085850 h 2895600"/>
              <a:gd name="connsiteX10" fmla="*/ 1194505 w 4500903"/>
              <a:gd name="connsiteY10" fmla="*/ 1238250 h 2895600"/>
              <a:gd name="connsiteX11" fmla="*/ 537280 w 4500903"/>
              <a:gd name="connsiteY11" fmla="*/ 1276350 h 2895600"/>
              <a:gd name="connsiteX12" fmla="*/ 213430 w 4500903"/>
              <a:gd name="connsiteY12" fmla="*/ 1143000 h 2895600"/>
              <a:gd name="connsiteX13" fmla="*/ 13405 w 4500903"/>
              <a:gd name="connsiteY13" fmla="*/ 733425 h 2895600"/>
              <a:gd name="connsiteX14" fmla="*/ 51505 w 4500903"/>
              <a:gd name="connsiteY14" fmla="*/ 0 h 2895600"/>
              <a:gd name="connsiteX0" fmla="*/ 15642 w 4493615"/>
              <a:gd name="connsiteY0" fmla="*/ 2895600 h 2895600"/>
              <a:gd name="connsiteX1" fmla="*/ 91842 w 4493615"/>
              <a:gd name="connsiteY1" fmla="*/ 2438400 h 2895600"/>
              <a:gd name="connsiteX2" fmla="*/ 320442 w 4493615"/>
              <a:gd name="connsiteY2" fmla="*/ 2095500 h 2895600"/>
              <a:gd name="connsiteX3" fmla="*/ 1120542 w 4493615"/>
              <a:gd name="connsiteY3" fmla="*/ 1838325 h 2895600"/>
              <a:gd name="connsiteX4" fmla="*/ 1996842 w 4493615"/>
              <a:gd name="connsiteY4" fmla="*/ 1638300 h 2895600"/>
              <a:gd name="connsiteX5" fmla="*/ 3158892 w 4493615"/>
              <a:gd name="connsiteY5" fmla="*/ 1543050 h 2895600"/>
              <a:gd name="connsiteX6" fmla="*/ 4149492 w 4493615"/>
              <a:gd name="connsiteY6" fmla="*/ 1514475 h 2895600"/>
              <a:gd name="connsiteX7" fmla="*/ 4482867 w 4493615"/>
              <a:gd name="connsiteY7" fmla="*/ 1323975 h 2895600"/>
              <a:gd name="connsiteX8" fmla="*/ 4235217 w 4493615"/>
              <a:gd name="connsiteY8" fmla="*/ 1066800 h 2895600"/>
              <a:gd name="connsiteX9" fmla="*/ 2644542 w 4493615"/>
              <a:gd name="connsiteY9" fmla="*/ 1085850 h 2895600"/>
              <a:gd name="connsiteX10" fmla="*/ 1187217 w 4493615"/>
              <a:gd name="connsiteY10" fmla="*/ 1238250 h 2895600"/>
              <a:gd name="connsiteX11" fmla="*/ 529992 w 4493615"/>
              <a:gd name="connsiteY11" fmla="*/ 1276350 h 2895600"/>
              <a:gd name="connsiteX12" fmla="*/ 206142 w 4493615"/>
              <a:gd name="connsiteY12" fmla="*/ 1143000 h 2895600"/>
              <a:gd name="connsiteX13" fmla="*/ 6117 w 4493615"/>
              <a:gd name="connsiteY13" fmla="*/ 733425 h 2895600"/>
              <a:gd name="connsiteX14" fmla="*/ 44217 w 4493615"/>
              <a:gd name="connsiteY14" fmla="*/ 0 h 2895600"/>
              <a:gd name="connsiteX0" fmla="*/ 0 w 4477973"/>
              <a:gd name="connsiteY0" fmla="*/ 2895600 h 2895600"/>
              <a:gd name="connsiteX1" fmla="*/ 76200 w 4477973"/>
              <a:gd name="connsiteY1" fmla="*/ 2438400 h 2895600"/>
              <a:gd name="connsiteX2" fmla="*/ 304800 w 4477973"/>
              <a:gd name="connsiteY2" fmla="*/ 2095500 h 2895600"/>
              <a:gd name="connsiteX3" fmla="*/ 1104900 w 4477973"/>
              <a:gd name="connsiteY3" fmla="*/ 1838325 h 2895600"/>
              <a:gd name="connsiteX4" fmla="*/ 1981200 w 4477973"/>
              <a:gd name="connsiteY4" fmla="*/ 1638300 h 2895600"/>
              <a:gd name="connsiteX5" fmla="*/ 3143250 w 4477973"/>
              <a:gd name="connsiteY5" fmla="*/ 1543050 h 2895600"/>
              <a:gd name="connsiteX6" fmla="*/ 4133850 w 4477973"/>
              <a:gd name="connsiteY6" fmla="*/ 1514475 h 2895600"/>
              <a:gd name="connsiteX7" fmla="*/ 4467225 w 4477973"/>
              <a:gd name="connsiteY7" fmla="*/ 1323975 h 2895600"/>
              <a:gd name="connsiteX8" fmla="*/ 4219575 w 4477973"/>
              <a:gd name="connsiteY8" fmla="*/ 1066800 h 2895600"/>
              <a:gd name="connsiteX9" fmla="*/ 2628900 w 4477973"/>
              <a:gd name="connsiteY9" fmla="*/ 1085850 h 2895600"/>
              <a:gd name="connsiteX10" fmla="*/ 1171575 w 4477973"/>
              <a:gd name="connsiteY10" fmla="*/ 1238250 h 2895600"/>
              <a:gd name="connsiteX11" fmla="*/ 514350 w 4477973"/>
              <a:gd name="connsiteY11" fmla="*/ 1276350 h 2895600"/>
              <a:gd name="connsiteX12" fmla="*/ 190500 w 4477973"/>
              <a:gd name="connsiteY12" fmla="*/ 1143000 h 2895600"/>
              <a:gd name="connsiteX13" fmla="*/ 66675 w 4477973"/>
              <a:gd name="connsiteY13" fmla="*/ 733425 h 2895600"/>
              <a:gd name="connsiteX14" fmla="*/ 28575 w 4477973"/>
              <a:gd name="connsiteY14" fmla="*/ 0 h 2895600"/>
              <a:gd name="connsiteX0" fmla="*/ 0 w 4477973"/>
              <a:gd name="connsiteY0" fmla="*/ 2895600 h 2895600"/>
              <a:gd name="connsiteX1" fmla="*/ 76200 w 4477973"/>
              <a:gd name="connsiteY1" fmla="*/ 2438400 h 2895600"/>
              <a:gd name="connsiteX2" fmla="*/ 304800 w 4477973"/>
              <a:gd name="connsiteY2" fmla="*/ 2095500 h 2895600"/>
              <a:gd name="connsiteX3" fmla="*/ 1104900 w 4477973"/>
              <a:gd name="connsiteY3" fmla="*/ 1838325 h 2895600"/>
              <a:gd name="connsiteX4" fmla="*/ 1981200 w 4477973"/>
              <a:gd name="connsiteY4" fmla="*/ 1638300 h 2895600"/>
              <a:gd name="connsiteX5" fmla="*/ 3143250 w 4477973"/>
              <a:gd name="connsiteY5" fmla="*/ 1543050 h 2895600"/>
              <a:gd name="connsiteX6" fmla="*/ 4133850 w 4477973"/>
              <a:gd name="connsiteY6" fmla="*/ 1514475 h 2895600"/>
              <a:gd name="connsiteX7" fmla="*/ 4467225 w 4477973"/>
              <a:gd name="connsiteY7" fmla="*/ 1323975 h 2895600"/>
              <a:gd name="connsiteX8" fmla="*/ 4219575 w 4477973"/>
              <a:gd name="connsiteY8" fmla="*/ 1066800 h 2895600"/>
              <a:gd name="connsiteX9" fmla="*/ 2628900 w 4477973"/>
              <a:gd name="connsiteY9" fmla="*/ 1085850 h 2895600"/>
              <a:gd name="connsiteX10" fmla="*/ 1171575 w 4477973"/>
              <a:gd name="connsiteY10" fmla="*/ 1238250 h 2895600"/>
              <a:gd name="connsiteX11" fmla="*/ 514350 w 4477973"/>
              <a:gd name="connsiteY11" fmla="*/ 1276350 h 2895600"/>
              <a:gd name="connsiteX12" fmla="*/ 190500 w 4477973"/>
              <a:gd name="connsiteY12" fmla="*/ 1143000 h 2895600"/>
              <a:gd name="connsiteX13" fmla="*/ 47625 w 4477973"/>
              <a:gd name="connsiteY13" fmla="*/ 733425 h 2895600"/>
              <a:gd name="connsiteX14" fmla="*/ 28575 w 4477973"/>
              <a:gd name="connsiteY14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77973" h="2895600">
                <a:moveTo>
                  <a:pt x="0" y="2895600"/>
                </a:moveTo>
                <a:cubicBezTo>
                  <a:pt x="18256" y="2668587"/>
                  <a:pt x="25400" y="2571750"/>
                  <a:pt x="76200" y="2438400"/>
                </a:cubicBezTo>
                <a:cubicBezTo>
                  <a:pt x="127000" y="2305050"/>
                  <a:pt x="133350" y="2195512"/>
                  <a:pt x="304800" y="2095500"/>
                </a:cubicBezTo>
                <a:cubicBezTo>
                  <a:pt x="476250" y="1995488"/>
                  <a:pt x="825500" y="1914525"/>
                  <a:pt x="1104900" y="1838325"/>
                </a:cubicBezTo>
                <a:cubicBezTo>
                  <a:pt x="1384300" y="1762125"/>
                  <a:pt x="1641475" y="1687512"/>
                  <a:pt x="1981200" y="1638300"/>
                </a:cubicBezTo>
                <a:cubicBezTo>
                  <a:pt x="2320925" y="1589087"/>
                  <a:pt x="2784475" y="1563687"/>
                  <a:pt x="3143250" y="1543050"/>
                </a:cubicBezTo>
                <a:cubicBezTo>
                  <a:pt x="3502025" y="1522413"/>
                  <a:pt x="3913188" y="1550987"/>
                  <a:pt x="4133850" y="1514475"/>
                </a:cubicBezTo>
                <a:cubicBezTo>
                  <a:pt x="4354512" y="1477963"/>
                  <a:pt x="4452938" y="1398587"/>
                  <a:pt x="4467225" y="1323975"/>
                </a:cubicBezTo>
                <a:cubicBezTo>
                  <a:pt x="4481512" y="1249363"/>
                  <a:pt x="4525963" y="1106488"/>
                  <a:pt x="4219575" y="1066800"/>
                </a:cubicBezTo>
                <a:cubicBezTo>
                  <a:pt x="3913188" y="1027112"/>
                  <a:pt x="3136900" y="1057275"/>
                  <a:pt x="2628900" y="1085850"/>
                </a:cubicBezTo>
                <a:cubicBezTo>
                  <a:pt x="2120900" y="1114425"/>
                  <a:pt x="1524000" y="1206500"/>
                  <a:pt x="1171575" y="1238250"/>
                </a:cubicBezTo>
                <a:cubicBezTo>
                  <a:pt x="819150" y="1270000"/>
                  <a:pt x="677863" y="1292225"/>
                  <a:pt x="514350" y="1276350"/>
                </a:cubicBezTo>
                <a:cubicBezTo>
                  <a:pt x="350837" y="1260475"/>
                  <a:pt x="268287" y="1233487"/>
                  <a:pt x="190500" y="1143000"/>
                </a:cubicBezTo>
                <a:cubicBezTo>
                  <a:pt x="112713" y="1052513"/>
                  <a:pt x="74612" y="923925"/>
                  <a:pt x="47625" y="733425"/>
                </a:cubicBezTo>
                <a:cubicBezTo>
                  <a:pt x="20638" y="542925"/>
                  <a:pt x="34925" y="654050"/>
                  <a:pt x="28575" y="0"/>
                </a:cubicBezTo>
              </a:path>
            </a:pathLst>
          </a:custGeom>
          <a:ln w="571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7804E45-0335-4EDF-80FB-BE685F33BE53}"/>
              </a:ext>
            </a:extLst>
          </p:cNvPr>
          <p:cNvSpPr/>
          <p:nvPr/>
        </p:nvSpPr>
        <p:spPr>
          <a:xfrm>
            <a:off x="1470295" y="2638424"/>
            <a:ext cx="8645256" cy="2544997"/>
          </a:xfrm>
          <a:custGeom>
            <a:avLst/>
            <a:gdLst>
              <a:gd name="connsiteX0" fmla="*/ 8652396 w 8652396"/>
              <a:gd name="connsiteY0" fmla="*/ 0 h 2544152"/>
              <a:gd name="connsiteX1" fmla="*/ 6633096 w 8652396"/>
              <a:gd name="connsiteY1" fmla="*/ 104775 h 2544152"/>
              <a:gd name="connsiteX2" fmla="*/ 5004321 w 8652396"/>
              <a:gd name="connsiteY2" fmla="*/ 371475 h 2544152"/>
              <a:gd name="connsiteX3" fmla="*/ 3956571 w 8652396"/>
              <a:gd name="connsiteY3" fmla="*/ 695325 h 2544152"/>
              <a:gd name="connsiteX4" fmla="*/ 1956321 w 8652396"/>
              <a:gd name="connsiteY4" fmla="*/ 1333500 h 2544152"/>
              <a:gd name="connsiteX5" fmla="*/ 222771 w 8652396"/>
              <a:gd name="connsiteY5" fmla="*/ 2076450 h 2544152"/>
              <a:gd name="connsiteX6" fmla="*/ 22746 w 8652396"/>
              <a:gd name="connsiteY6" fmla="*/ 2390775 h 2544152"/>
              <a:gd name="connsiteX7" fmla="*/ 222771 w 8652396"/>
              <a:gd name="connsiteY7" fmla="*/ 2543175 h 2544152"/>
              <a:gd name="connsiteX8" fmla="*/ 937146 w 8652396"/>
              <a:gd name="connsiteY8" fmla="*/ 2324100 h 2544152"/>
              <a:gd name="connsiteX9" fmla="*/ 1956321 w 8652396"/>
              <a:gd name="connsiteY9" fmla="*/ 1905000 h 2544152"/>
              <a:gd name="connsiteX10" fmla="*/ 3270771 w 8652396"/>
              <a:gd name="connsiteY10" fmla="*/ 1447800 h 2544152"/>
              <a:gd name="connsiteX11" fmla="*/ 4089921 w 8652396"/>
              <a:gd name="connsiteY11" fmla="*/ 1276350 h 2544152"/>
              <a:gd name="connsiteX12" fmla="*/ 4413771 w 8652396"/>
              <a:gd name="connsiteY12" fmla="*/ 1466850 h 2544152"/>
              <a:gd name="connsiteX13" fmla="*/ 4480446 w 8652396"/>
              <a:gd name="connsiteY13" fmla="*/ 1685925 h 2544152"/>
              <a:gd name="connsiteX14" fmla="*/ 4518546 w 8652396"/>
              <a:gd name="connsiteY14" fmla="*/ 2095500 h 2544152"/>
              <a:gd name="connsiteX15" fmla="*/ 4518546 w 8652396"/>
              <a:gd name="connsiteY15" fmla="*/ 2095500 h 2544152"/>
              <a:gd name="connsiteX16" fmla="*/ 4518546 w 8652396"/>
              <a:gd name="connsiteY16" fmla="*/ 2095500 h 2544152"/>
              <a:gd name="connsiteX17" fmla="*/ 4537596 w 8652396"/>
              <a:gd name="connsiteY17" fmla="*/ 2124075 h 2544152"/>
              <a:gd name="connsiteX0" fmla="*/ 8652396 w 8652396"/>
              <a:gd name="connsiteY0" fmla="*/ 0 h 2544152"/>
              <a:gd name="connsiteX1" fmla="*/ 6633096 w 8652396"/>
              <a:gd name="connsiteY1" fmla="*/ 104775 h 2544152"/>
              <a:gd name="connsiteX2" fmla="*/ 5004321 w 8652396"/>
              <a:gd name="connsiteY2" fmla="*/ 371475 h 2544152"/>
              <a:gd name="connsiteX3" fmla="*/ 3956571 w 8652396"/>
              <a:gd name="connsiteY3" fmla="*/ 695325 h 2544152"/>
              <a:gd name="connsiteX4" fmla="*/ 1956321 w 8652396"/>
              <a:gd name="connsiteY4" fmla="*/ 1333500 h 2544152"/>
              <a:gd name="connsiteX5" fmla="*/ 222771 w 8652396"/>
              <a:gd name="connsiteY5" fmla="*/ 2076450 h 2544152"/>
              <a:gd name="connsiteX6" fmla="*/ 22746 w 8652396"/>
              <a:gd name="connsiteY6" fmla="*/ 2390775 h 2544152"/>
              <a:gd name="connsiteX7" fmla="*/ 222771 w 8652396"/>
              <a:gd name="connsiteY7" fmla="*/ 2543175 h 2544152"/>
              <a:gd name="connsiteX8" fmla="*/ 937146 w 8652396"/>
              <a:gd name="connsiteY8" fmla="*/ 2324100 h 2544152"/>
              <a:gd name="connsiteX9" fmla="*/ 1956321 w 8652396"/>
              <a:gd name="connsiteY9" fmla="*/ 1905000 h 2544152"/>
              <a:gd name="connsiteX10" fmla="*/ 3270771 w 8652396"/>
              <a:gd name="connsiteY10" fmla="*/ 1447800 h 2544152"/>
              <a:gd name="connsiteX11" fmla="*/ 4089921 w 8652396"/>
              <a:gd name="connsiteY11" fmla="*/ 1276350 h 2544152"/>
              <a:gd name="connsiteX12" fmla="*/ 4413771 w 8652396"/>
              <a:gd name="connsiteY12" fmla="*/ 1466850 h 2544152"/>
              <a:gd name="connsiteX13" fmla="*/ 4480446 w 8652396"/>
              <a:gd name="connsiteY13" fmla="*/ 1685925 h 2544152"/>
              <a:gd name="connsiteX14" fmla="*/ 4518546 w 8652396"/>
              <a:gd name="connsiteY14" fmla="*/ 2095500 h 2544152"/>
              <a:gd name="connsiteX15" fmla="*/ 4518546 w 8652396"/>
              <a:gd name="connsiteY15" fmla="*/ 2095500 h 2544152"/>
              <a:gd name="connsiteX16" fmla="*/ 4518546 w 8652396"/>
              <a:gd name="connsiteY16" fmla="*/ 2095500 h 2544152"/>
              <a:gd name="connsiteX0" fmla="*/ 8652396 w 8652396"/>
              <a:gd name="connsiteY0" fmla="*/ 0 h 2544152"/>
              <a:gd name="connsiteX1" fmla="*/ 6633096 w 8652396"/>
              <a:gd name="connsiteY1" fmla="*/ 104775 h 2544152"/>
              <a:gd name="connsiteX2" fmla="*/ 5004321 w 8652396"/>
              <a:gd name="connsiteY2" fmla="*/ 371475 h 2544152"/>
              <a:gd name="connsiteX3" fmla="*/ 3956571 w 8652396"/>
              <a:gd name="connsiteY3" fmla="*/ 695325 h 2544152"/>
              <a:gd name="connsiteX4" fmla="*/ 1956321 w 8652396"/>
              <a:gd name="connsiteY4" fmla="*/ 1333500 h 2544152"/>
              <a:gd name="connsiteX5" fmla="*/ 222771 w 8652396"/>
              <a:gd name="connsiteY5" fmla="*/ 2076450 h 2544152"/>
              <a:gd name="connsiteX6" fmla="*/ 22746 w 8652396"/>
              <a:gd name="connsiteY6" fmla="*/ 2390775 h 2544152"/>
              <a:gd name="connsiteX7" fmla="*/ 222771 w 8652396"/>
              <a:gd name="connsiteY7" fmla="*/ 2543175 h 2544152"/>
              <a:gd name="connsiteX8" fmla="*/ 937146 w 8652396"/>
              <a:gd name="connsiteY8" fmla="*/ 2324100 h 2544152"/>
              <a:gd name="connsiteX9" fmla="*/ 1956321 w 8652396"/>
              <a:gd name="connsiteY9" fmla="*/ 1905000 h 2544152"/>
              <a:gd name="connsiteX10" fmla="*/ 3270771 w 8652396"/>
              <a:gd name="connsiteY10" fmla="*/ 1447800 h 2544152"/>
              <a:gd name="connsiteX11" fmla="*/ 4089921 w 8652396"/>
              <a:gd name="connsiteY11" fmla="*/ 1276350 h 2544152"/>
              <a:gd name="connsiteX12" fmla="*/ 4373578 w 8652396"/>
              <a:gd name="connsiteY12" fmla="*/ 1411585 h 2544152"/>
              <a:gd name="connsiteX13" fmla="*/ 4480446 w 8652396"/>
              <a:gd name="connsiteY13" fmla="*/ 1685925 h 2544152"/>
              <a:gd name="connsiteX14" fmla="*/ 4518546 w 8652396"/>
              <a:gd name="connsiteY14" fmla="*/ 2095500 h 2544152"/>
              <a:gd name="connsiteX15" fmla="*/ 4518546 w 8652396"/>
              <a:gd name="connsiteY15" fmla="*/ 2095500 h 2544152"/>
              <a:gd name="connsiteX16" fmla="*/ 4518546 w 8652396"/>
              <a:gd name="connsiteY16" fmla="*/ 2095500 h 2544152"/>
              <a:gd name="connsiteX0" fmla="*/ 8632711 w 8632711"/>
              <a:gd name="connsiteY0" fmla="*/ 0 h 2543682"/>
              <a:gd name="connsiteX1" fmla="*/ 6613411 w 8632711"/>
              <a:gd name="connsiteY1" fmla="*/ 104775 h 2543682"/>
              <a:gd name="connsiteX2" fmla="*/ 4984636 w 8632711"/>
              <a:gd name="connsiteY2" fmla="*/ 371475 h 2543682"/>
              <a:gd name="connsiteX3" fmla="*/ 3936886 w 8632711"/>
              <a:gd name="connsiteY3" fmla="*/ 695325 h 2543682"/>
              <a:gd name="connsiteX4" fmla="*/ 1936636 w 8632711"/>
              <a:gd name="connsiteY4" fmla="*/ 1333500 h 2543682"/>
              <a:gd name="connsiteX5" fmla="*/ 203086 w 8632711"/>
              <a:gd name="connsiteY5" fmla="*/ 2076450 h 2543682"/>
              <a:gd name="connsiteX6" fmla="*/ 34866 w 8632711"/>
              <a:gd name="connsiteY6" fmla="*/ 2374872 h 2543682"/>
              <a:gd name="connsiteX7" fmla="*/ 203086 w 8632711"/>
              <a:gd name="connsiteY7" fmla="*/ 2543175 h 2543682"/>
              <a:gd name="connsiteX8" fmla="*/ 917461 w 8632711"/>
              <a:gd name="connsiteY8" fmla="*/ 2324100 h 2543682"/>
              <a:gd name="connsiteX9" fmla="*/ 1936636 w 8632711"/>
              <a:gd name="connsiteY9" fmla="*/ 1905000 h 2543682"/>
              <a:gd name="connsiteX10" fmla="*/ 3251086 w 8632711"/>
              <a:gd name="connsiteY10" fmla="*/ 1447800 h 2543682"/>
              <a:gd name="connsiteX11" fmla="*/ 4070236 w 8632711"/>
              <a:gd name="connsiteY11" fmla="*/ 1276350 h 2543682"/>
              <a:gd name="connsiteX12" fmla="*/ 4353893 w 8632711"/>
              <a:gd name="connsiteY12" fmla="*/ 1411585 h 2543682"/>
              <a:gd name="connsiteX13" fmla="*/ 4460761 w 8632711"/>
              <a:gd name="connsiteY13" fmla="*/ 1685925 h 2543682"/>
              <a:gd name="connsiteX14" fmla="*/ 4498861 w 8632711"/>
              <a:gd name="connsiteY14" fmla="*/ 2095500 h 2543682"/>
              <a:gd name="connsiteX15" fmla="*/ 4498861 w 8632711"/>
              <a:gd name="connsiteY15" fmla="*/ 2095500 h 2543682"/>
              <a:gd name="connsiteX16" fmla="*/ 4498861 w 8632711"/>
              <a:gd name="connsiteY16" fmla="*/ 2095500 h 2543682"/>
              <a:gd name="connsiteX0" fmla="*/ 8648465 w 8648465"/>
              <a:gd name="connsiteY0" fmla="*/ 0 h 2545674"/>
              <a:gd name="connsiteX1" fmla="*/ 6629165 w 8648465"/>
              <a:gd name="connsiteY1" fmla="*/ 104775 h 2545674"/>
              <a:gd name="connsiteX2" fmla="*/ 5000390 w 8648465"/>
              <a:gd name="connsiteY2" fmla="*/ 371475 h 2545674"/>
              <a:gd name="connsiteX3" fmla="*/ 3952640 w 8648465"/>
              <a:gd name="connsiteY3" fmla="*/ 695325 h 2545674"/>
              <a:gd name="connsiteX4" fmla="*/ 1952390 w 8648465"/>
              <a:gd name="connsiteY4" fmla="*/ 1333500 h 2545674"/>
              <a:gd name="connsiteX5" fmla="*/ 218840 w 8648465"/>
              <a:gd name="connsiteY5" fmla="*/ 2076450 h 2545674"/>
              <a:gd name="connsiteX6" fmla="*/ 50620 w 8648465"/>
              <a:gd name="connsiteY6" fmla="*/ 2374872 h 2545674"/>
              <a:gd name="connsiteX7" fmla="*/ 218840 w 8648465"/>
              <a:gd name="connsiteY7" fmla="*/ 2543175 h 2545674"/>
              <a:gd name="connsiteX8" fmla="*/ 933215 w 8648465"/>
              <a:gd name="connsiteY8" fmla="*/ 2324100 h 2545674"/>
              <a:gd name="connsiteX9" fmla="*/ 1952390 w 8648465"/>
              <a:gd name="connsiteY9" fmla="*/ 1905000 h 2545674"/>
              <a:gd name="connsiteX10" fmla="*/ 3266840 w 8648465"/>
              <a:gd name="connsiteY10" fmla="*/ 1447800 h 2545674"/>
              <a:gd name="connsiteX11" fmla="*/ 4085990 w 8648465"/>
              <a:gd name="connsiteY11" fmla="*/ 1276350 h 2545674"/>
              <a:gd name="connsiteX12" fmla="*/ 4369647 w 8648465"/>
              <a:gd name="connsiteY12" fmla="*/ 1411585 h 2545674"/>
              <a:gd name="connsiteX13" fmla="*/ 4476515 w 8648465"/>
              <a:gd name="connsiteY13" fmla="*/ 1685925 h 2545674"/>
              <a:gd name="connsiteX14" fmla="*/ 4514615 w 8648465"/>
              <a:gd name="connsiteY14" fmla="*/ 2095500 h 2545674"/>
              <a:gd name="connsiteX15" fmla="*/ 4514615 w 8648465"/>
              <a:gd name="connsiteY15" fmla="*/ 2095500 h 2545674"/>
              <a:gd name="connsiteX16" fmla="*/ 4514615 w 8648465"/>
              <a:gd name="connsiteY16" fmla="*/ 2095500 h 2545674"/>
              <a:gd name="connsiteX0" fmla="*/ 8638923 w 8638923"/>
              <a:gd name="connsiteY0" fmla="*/ 0 h 2543723"/>
              <a:gd name="connsiteX1" fmla="*/ 6619623 w 8638923"/>
              <a:gd name="connsiteY1" fmla="*/ 104775 h 2543723"/>
              <a:gd name="connsiteX2" fmla="*/ 4990848 w 8638923"/>
              <a:gd name="connsiteY2" fmla="*/ 371475 h 2543723"/>
              <a:gd name="connsiteX3" fmla="*/ 3943098 w 8638923"/>
              <a:gd name="connsiteY3" fmla="*/ 695325 h 2543723"/>
              <a:gd name="connsiteX4" fmla="*/ 1942848 w 8638923"/>
              <a:gd name="connsiteY4" fmla="*/ 1333500 h 2543723"/>
              <a:gd name="connsiteX5" fmla="*/ 209298 w 8638923"/>
              <a:gd name="connsiteY5" fmla="*/ 2076450 h 2543723"/>
              <a:gd name="connsiteX6" fmla="*/ 41078 w 8638923"/>
              <a:gd name="connsiteY6" fmla="*/ 2374872 h 2543723"/>
              <a:gd name="connsiteX7" fmla="*/ 209298 w 8638923"/>
              <a:gd name="connsiteY7" fmla="*/ 2543175 h 2543723"/>
              <a:gd name="connsiteX8" fmla="*/ 923673 w 8638923"/>
              <a:gd name="connsiteY8" fmla="*/ 2324100 h 2543723"/>
              <a:gd name="connsiteX9" fmla="*/ 1942848 w 8638923"/>
              <a:gd name="connsiteY9" fmla="*/ 1905000 h 2543723"/>
              <a:gd name="connsiteX10" fmla="*/ 3257298 w 8638923"/>
              <a:gd name="connsiteY10" fmla="*/ 1447800 h 2543723"/>
              <a:gd name="connsiteX11" fmla="*/ 4076448 w 8638923"/>
              <a:gd name="connsiteY11" fmla="*/ 1276350 h 2543723"/>
              <a:gd name="connsiteX12" fmla="*/ 4360105 w 8638923"/>
              <a:gd name="connsiteY12" fmla="*/ 1411585 h 2543723"/>
              <a:gd name="connsiteX13" fmla="*/ 4466973 w 8638923"/>
              <a:gd name="connsiteY13" fmla="*/ 1685925 h 2543723"/>
              <a:gd name="connsiteX14" fmla="*/ 4505073 w 8638923"/>
              <a:gd name="connsiteY14" fmla="*/ 2095500 h 2543723"/>
              <a:gd name="connsiteX15" fmla="*/ 4505073 w 8638923"/>
              <a:gd name="connsiteY15" fmla="*/ 2095500 h 2543723"/>
              <a:gd name="connsiteX16" fmla="*/ 4505073 w 8638923"/>
              <a:gd name="connsiteY16" fmla="*/ 2095500 h 2543723"/>
              <a:gd name="connsiteX0" fmla="*/ 8643763 w 8643763"/>
              <a:gd name="connsiteY0" fmla="*/ 0 h 2543195"/>
              <a:gd name="connsiteX1" fmla="*/ 6624463 w 8643763"/>
              <a:gd name="connsiteY1" fmla="*/ 104775 h 2543195"/>
              <a:gd name="connsiteX2" fmla="*/ 4995688 w 8643763"/>
              <a:gd name="connsiteY2" fmla="*/ 371475 h 2543195"/>
              <a:gd name="connsiteX3" fmla="*/ 3947938 w 8643763"/>
              <a:gd name="connsiteY3" fmla="*/ 695325 h 2543195"/>
              <a:gd name="connsiteX4" fmla="*/ 1947688 w 8643763"/>
              <a:gd name="connsiteY4" fmla="*/ 1333500 h 2543195"/>
              <a:gd name="connsiteX5" fmla="*/ 214138 w 8643763"/>
              <a:gd name="connsiteY5" fmla="*/ 2076450 h 2543195"/>
              <a:gd name="connsiteX6" fmla="*/ 37967 w 8643763"/>
              <a:gd name="connsiteY6" fmla="*/ 2335116 h 2543195"/>
              <a:gd name="connsiteX7" fmla="*/ 214138 w 8643763"/>
              <a:gd name="connsiteY7" fmla="*/ 2543175 h 2543195"/>
              <a:gd name="connsiteX8" fmla="*/ 928513 w 8643763"/>
              <a:gd name="connsiteY8" fmla="*/ 2324100 h 2543195"/>
              <a:gd name="connsiteX9" fmla="*/ 1947688 w 8643763"/>
              <a:gd name="connsiteY9" fmla="*/ 1905000 h 2543195"/>
              <a:gd name="connsiteX10" fmla="*/ 3262138 w 8643763"/>
              <a:gd name="connsiteY10" fmla="*/ 1447800 h 2543195"/>
              <a:gd name="connsiteX11" fmla="*/ 4081288 w 8643763"/>
              <a:gd name="connsiteY11" fmla="*/ 1276350 h 2543195"/>
              <a:gd name="connsiteX12" fmla="*/ 4364945 w 8643763"/>
              <a:gd name="connsiteY12" fmla="*/ 1411585 h 2543195"/>
              <a:gd name="connsiteX13" fmla="*/ 4471813 w 8643763"/>
              <a:gd name="connsiteY13" fmla="*/ 1685925 h 2543195"/>
              <a:gd name="connsiteX14" fmla="*/ 4509913 w 8643763"/>
              <a:gd name="connsiteY14" fmla="*/ 2095500 h 2543195"/>
              <a:gd name="connsiteX15" fmla="*/ 4509913 w 8643763"/>
              <a:gd name="connsiteY15" fmla="*/ 2095500 h 2543195"/>
              <a:gd name="connsiteX16" fmla="*/ 4509913 w 8643763"/>
              <a:gd name="connsiteY16" fmla="*/ 2095500 h 2543195"/>
              <a:gd name="connsiteX0" fmla="*/ 8634299 w 8634299"/>
              <a:gd name="connsiteY0" fmla="*/ 0 h 2543201"/>
              <a:gd name="connsiteX1" fmla="*/ 6614999 w 8634299"/>
              <a:gd name="connsiteY1" fmla="*/ 104775 h 2543201"/>
              <a:gd name="connsiteX2" fmla="*/ 4986224 w 8634299"/>
              <a:gd name="connsiteY2" fmla="*/ 371475 h 2543201"/>
              <a:gd name="connsiteX3" fmla="*/ 3938474 w 8634299"/>
              <a:gd name="connsiteY3" fmla="*/ 695325 h 2543201"/>
              <a:gd name="connsiteX4" fmla="*/ 1938224 w 8634299"/>
              <a:gd name="connsiteY4" fmla="*/ 1333500 h 2543201"/>
              <a:gd name="connsiteX5" fmla="*/ 204674 w 8634299"/>
              <a:gd name="connsiteY5" fmla="*/ 2076450 h 2543201"/>
              <a:gd name="connsiteX6" fmla="*/ 28503 w 8634299"/>
              <a:gd name="connsiteY6" fmla="*/ 2335116 h 2543201"/>
              <a:gd name="connsiteX7" fmla="*/ 204674 w 8634299"/>
              <a:gd name="connsiteY7" fmla="*/ 2543175 h 2543201"/>
              <a:gd name="connsiteX8" fmla="*/ 919049 w 8634299"/>
              <a:gd name="connsiteY8" fmla="*/ 2324100 h 2543201"/>
              <a:gd name="connsiteX9" fmla="*/ 1938224 w 8634299"/>
              <a:gd name="connsiteY9" fmla="*/ 1905000 h 2543201"/>
              <a:gd name="connsiteX10" fmla="*/ 3252674 w 8634299"/>
              <a:gd name="connsiteY10" fmla="*/ 1447800 h 2543201"/>
              <a:gd name="connsiteX11" fmla="*/ 4071824 w 8634299"/>
              <a:gd name="connsiteY11" fmla="*/ 1276350 h 2543201"/>
              <a:gd name="connsiteX12" fmla="*/ 4355481 w 8634299"/>
              <a:gd name="connsiteY12" fmla="*/ 1411585 h 2543201"/>
              <a:gd name="connsiteX13" fmla="*/ 4462349 w 8634299"/>
              <a:gd name="connsiteY13" fmla="*/ 1685925 h 2543201"/>
              <a:gd name="connsiteX14" fmla="*/ 4500449 w 8634299"/>
              <a:gd name="connsiteY14" fmla="*/ 2095500 h 2543201"/>
              <a:gd name="connsiteX15" fmla="*/ 4500449 w 8634299"/>
              <a:gd name="connsiteY15" fmla="*/ 2095500 h 2543201"/>
              <a:gd name="connsiteX16" fmla="*/ 4500449 w 8634299"/>
              <a:gd name="connsiteY16" fmla="*/ 2095500 h 2543201"/>
              <a:gd name="connsiteX0" fmla="*/ 8629654 w 8629654"/>
              <a:gd name="connsiteY0" fmla="*/ 0 h 2547054"/>
              <a:gd name="connsiteX1" fmla="*/ 6610354 w 8629654"/>
              <a:gd name="connsiteY1" fmla="*/ 104775 h 2547054"/>
              <a:gd name="connsiteX2" fmla="*/ 4981579 w 8629654"/>
              <a:gd name="connsiteY2" fmla="*/ 371475 h 2547054"/>
              <a:gd name="connsiteX3" fmla="*/ 3933829 w 8629654"/>
              <a:gd name="connsiteY3" fmla="*/ 695325 h 2547054"/>
              <a:gd name="connsiteX4" fmla="*/ 1933579 w 8629654"/>
              <a:gd name="connsiteY4" fmla="*/ 1333500 h 2547054"/>
              <a:gd name="connsiteX5" fmla="*/ 200029 w 8629654"/>
              <a:gd name="connsiteY5" fmla="*/ 2076450 h 2547054"/>
              <a:gd name="connsiteX6" fmla="*/ 31810 w 8629654"/>
              <a:gd name="connsiteY6" fmla="*/ 2414629 h 2547054"/>
              <a:gd name="connsiteX7" fmla="*/ 200029 w 8629654"/>
              <a:gd name="connsiteY7" fmla="*/ 2543175 h 2547054"/>
              <a:gd name="connsiteX8" fmla="*/ 914404 w 8629654"/>
              <a:gd name="connsiteY8" fmla="*/ 2324100 h 2547054"/>
              <a:gd name="connsiteX9" fmla="*/ 1933579 w 8629654"/>
              <a:gd name="connsiteY9" fmla="*/ 1905000 h 2547054"/>
              <a:gd name="connsiteX10" fmla="*/ 3248029 w 8629654"/>
              <a:gd name="connsiteY10" fmla="*/ 1447800 h 2547054"/>
              <a:gd name="connsiteX11" fmla="*/ 4067179 w 8629654"/>
              <a:gd name="connsiteY11" fmla="*/ 1276350 h 2547054"/>
              <a:gd name="connsiteX12" fmla="*/ 4350836 w 8629654"/>
              <a:gd name="connsiteY12" fmla="*/ 1411585 h 2547054"/>
              <a:gd name="connsiteX13" fmla="*/ 4457704 w 8629654"/>
              <a:gd name="connsiteY13" fmla="*/ 1685925 h 2547054"/>
              <a:gd name="connsiteX14" fmla="*/ 4495804 w 8629654"/>
              <a:gd name="connsiteY14" fmla="*/ 2095500 h 2547054"/>
              <a:gd name="connsiteX15" fmla="*/ 4495804 w 8629654"/>
              <a:gd name="connsiteY15" fmla="*/ 2095500 h 2547054"/>
              <a:gd name="connsiteX16" fmla="*/ 4495804 w 8629654"/>
              <a:gd name="connsiteY16" fmla="*/ 2095500 h 2547054"/>
              <a:gd name="connsiteX0" fmla="*/ 8645256 w 8645256"/>
              <a:gd name="connsiteY0" fmla="*/ 0 h 2544997"/>
              <a:gd name="connsiteX1" fmla="*/ 6625956 w 8645256"/>
              <a:gd name="connsiteY1" fmla="*/ 104775 h 2544997"/>
              <a:gd name="connsiteX2" fmla="*/ 4997181 w 8645256"/>
              <a:gd name="connsiteY2" fmla="*/ 371475 h 2544997"/>
              <a:gd name="connsiteX3" fmla="*/ 3949431 w 8645256"/>
              <a:gd name="connsiteY3" fmla="*/ 695325 h 2544997"/>
              <a:gd name="connsiteX4" fmla="*/ 1949181 w 8645256"/>
              <a:gd name="connsiteY4" fmla="*/ 1333500 h 2544997"/>
              <a:gd name="connsiteX5" fmla="*/ 215631 w 8645256"/>
              <a:gd name="connsiteY5" fmla="*/ 2076450 h 2544997"/>
              <a:gd name="connsiteX6" fmla="*/ 47412 w 8645256"/>
              <a:gd name="connsiteY6" fmla="*/ 2414629 h 2544997"/>
              <a:gd name="connsiteX7" fmla="*/ 215631 w 8645256"/>
              <a:gd name="connsiteY7" fmla="*/ 2543175 h 2544997"/>
              <a:gd name="connsiteX8" fmla="*/ 930006 w 8645256"/>
              <a:gd name="connsiteY8" fmla="*/ 2324100 h 2544997"/>
              <a:gd name="connsiteX9" fmla="*/ 1949181 w 8645256"/>
              <a:gd name="connsiteY9" fmla="*/ 1905000 h 2544997"/>
              <a:gd name="connsiteX10" fmla="*/ 3263631 w 8645256"/>
              <a:gd name="connsiteY10" fmla="*/ 1447800 h 2544997"/>
              <a:gd name="connsiteX11" fmla="*/ 4082781 w 8645256"/>
              <a:gd name="connsiteY11" fmla="*/ 1276350 h 2544997"/>
              <a:gd name="connsiteX12" fmla="*/ 4366438 w 8645256"/>
              <a:gd name="connsiteY12" fmla="*/ 1411585 h 2544997"/>
              <a:gd name="connsiteX13" fmla="*/ 4473306 w 8645256"/>
              <a:gd name="connsiteY13" fmla="*/ 1685925 h 2544997"/>
              <a:gd name="connsiteX14" fmla="*/ 4511406 w 8645256"/>
              <a:gd name="connsiteY14" fmla="*/ 2095500 h 2544997"/>
              <a:gd name="connsiteX15" fmla="*/ 4511406 w 8645256"/>
              <a:gd name="connsiteY15" fmla="*/ 2095500 h 2544997"/>
              <a:gd name="connsiteX16" fmla="*/ 4511406 w 8645256"/>
              <a:gd name="connsiteY16" fmla="*/ 2095500 h 254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45256" h="2544997">
                <a:moveTo>
                  <a:pt x="8645256" y="0"/>
                </a:moveTo>
                <a:cubicBezTo>
                  <a:pt x="7939612" y="21431"/>
                  <a:pt x="7233968" y="42863"/>
                  <a:pt x="6625956" y="104775"/>
                </a:cubicBezTo>
                <a:cubicBezTo>
                  <a:pt x="6017944" y="166687"/>
                  <a:pt x="5443268" y="273050"/>
                  <a:pt x="4997181" y="371475"/>
                </a:cubicBezTo>
                <a:cubicBezTo>
                  <a:pt x="4551094" y="469900"/>
                  <a:pt x="3949431" y="695325"/>
                  <a:pt x="3949431" y="695325"/>
                </a:cubicBezTo>
                <a:cubicBezTo>
                  <a:pt x="3441431" y="855662"/>
                  <a:pt x="2571481" y="1103313"/>
                  <a:pt x="1949181" y="1333500"/>
                </a:cubicBezTo>
                <a:cubicBezTo>
                  <a:pt x="1326881" y="1563687"/>
                  <a:pt x="532592" y="1896262"/>
                  <a:pt x="215631" y="2076450"/>
                </a:cubicBezTo>
                <a:cubicBezTo>
                  <a:pt x="-101330" y="2256638"/>
                  <a:pt x="15608" y="2352745"/>
                  <a:pt x="47412" y="2414629"/>
                </a:cubicBezTo>
                <a:cubicBezTo>
                  <a:pt x="79216" y="2476513"/>
                  <a:pt x="68532" y="2558263"/>
                  <a:pt x="215631" y="2543175"/>
                </a:cubicBezTo>
                <a:cubicBezTo>
                  <a:pt x="362730" y="2528087"/>
                  <a:pt x="641081" y="2430463"/>
                  <a:pt x="930006" y="2324100"/>
                </a:cubicBezTo>
                <a:cubicBezTo>
                  <a:pt x="1218931" y="2217737"/>
                  <a:pt x="1560243" y="2051050"/>
                  <a:pt x="1949181" y="1905000"/>
                </a:cubicBezTo>
                <a:cubicBezTo>
                  <a:pt x="2338119" y="1758950"/>
                  <a:pt x="2908031" y="1552575"/>
                  <a:pt x="3263631" y="1447800"/>
                </a:cubicBezTo>
                <a:cubicBezTo>
                  <a:pt x="3619231" y="1343025"/>
                  <a:pt x="3898980" y="1282386"/>
                  <a:pt x="4082781" y="1276350"/>
                </a:cubicBezTo>
                <a:cubicBezTo>
                  <a:pt x="4266582" y="1270314"/>
                  <a:pt x="4301351" y="1343323"/>
                  <a:pt x="4366438" y="1411585"/>
                </a:cubicBezTo>
                <a:cubicBezTo>
                  <a:pt x="4431525" y="1479847"/>
                  <a:pt x="4449145" y="1571939"/>
                  <a:pt x="4473306" y="1685925"/>
                </a:cubicBezTo>
                <a:cubicBezTo>
                  <a:pt x="4497467" y="1799911"/>
                  <a:pt x="4511406" y="2095500"/>
                  <a:pt x="4511406" y="2095500"/>
                </a:cubicBezTo>
                <a:lnTo>
                  <a:pt x="4511406" y="2095500"/>
                </a:lnTo>
                <a:lnTo>
                  <a:pt x="4511406" y="2095500"/>
                </a:lnTo>
              </a:path>
            </a:pathLst>
          </a:cu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F26271-F653-4E72-9260-5807A6C320AD}"/>
              </a:ext>
            </a:extLst>
          </p:cNvPr>
          <p:cNvSpPr txBox="1"/>
          <p:nvPr/>
        </p:nvSpPr>
        <p:spPr>
          <a:xfrm>
            <a:off x="9372600" y="213360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US 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93338B1-1B44-4C59-950A-1674977DB8D9}"/>
              </a:ext>
            </a:extLst>
          </p:cNvPr>
          <p:cNvSpPr txBox="1"/>
          <p:nvPr/>
        </p:nvSpPr>
        <p:spPr>
          <a:xfrm rot="16200000">
            <a:off x="5240685" y="4780508"/>
            <a:ext cx="951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Lagro</a:t>
            </a:r>
            <a:r>
              <a:rPr lang="en-US" sz="1400" dirty="0">
                <a:solidFill>
                  <a:schemeClr val="bg1"/>
                </a:solidFill>
              </a:rPr>
              <a:t> Rd.</a:t>
            </a:r>
          </a:p>
        </p:txBody>
      </p:sp>
    </p:spTree>
    <p:extLst>
      <p:ext uri="{BB962C8B-B14F-4D97-AF65-F5344CB8AC3E}">
        <p14:creationId xmlns:p14="http://schemas.microsoft.com/office/powerpoint/2010/main" val="5466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11582400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Conflict points are dramatically reduced</a:t>
            </a:r>
          </a:p>
          <a:p>
            <a:pPr eaLnBrk="1" hangingPunct="1"/>
            <a:r>
              <a:rPr lang="en-US" altLang="en-US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Crossing points eliminated, reducing crash severity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2"/>
          </p:nvPr>
        </p:nvSpPr>
        <p:spPr>
          <a:xfrm>
            <a:off x="4349651" y="2663576"/>
            <a:ext cx="3648239" cy="2743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+mn-lt"/>
                <a:cs typeface="Tahoma" panose="020B0604030504040204" pitchFamily="34" charset="0"/>
              </a:rPr>
              <a:t>Conventional  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+mn-lt"/>
                <a:cs typeface="Tahoma" panose="020B0604030504040204" pitchFamily="34" charset="0"/>
              </a:rPr>
              <a:t>Intersection</a:t>
            </a:r>
          </a:p>
          <a:p>
            <a:pPr marL="0" indent="0" algn="ctr" eaLnBrk="1" hangingPunct="1">
              <a:buNone/>
            </a:pPr>
            <a:endParaRPr lang="en-US" altLang="en-US" dirty="0">
              <a:latin typeface="+mn-lt"/>
              <a:cs typeface="Tahoma" panose="020B0604030504040204" pitchFamily="34" charset="0"/>
            </a:endParaRPr>
          </a:p>
          <a:p>
            <a:pPr marL="0" indent="0" algn="r" eaLnBrk="1" hangingPunct="1">
              <a:buNone/>
            </a:pPr>
            <a:r>
              <a:rPr lang="en-US" altLang="en-US" dirty="0">
                <a:latin typeface="+mn-lt"/>
                <a:cs typeface="Tahoma" panose="020B0604030504040204" pitchFamily="34" charset="0"/>
              </a:rPr>
              <a:t>Median U-Turn</a:t>
            </a:r>
          </a:p>
          <a:p>
            <a:pPr marL="0" indent="0" algn="r" eaLnBrk="1" hangingPunct="1">
              <a:buNone/>
            </a:pPr>
            <a:r>
              <a:rPr lang="en-US" altLang="en-US" dirty="0">
                <a:latin typeface="+mn-lt"/>
                <a:cs typeface="Tahoma" panose="020B0604030504040204" pitchFamily="34" charset="0"/>
              </a:rPr>
              <a:t>Intersection</a:t>
            </a:r>
          </a:p>
        </p:txBody>
      </p:sp>
      <p:sp>
        <p:nvSpPr>
          <p:cNvPr id="17412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Median U-Turns Enhance Intersection Safety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24100"/>
            <a:ext cx="4124161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867405"/>
            <a:ext cx="3381375" cy="581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88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D398EEC-0724-4457-AD8B-C793A9C0F9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Wider median shoulder (8’) to accommodate farm equipment</a:t>
            </a:r>
          </a:p>
          <a:p>
            <a:r>
              <a:rPr lang="en-US" sz="2000" dirty="0"/>
              <a:t>Diagrammatic signs on each approach</a:t>
            </a:r>
          </a:p>
          <a:p>
            <a:r>
              <a:rPr lang="en-US" sz="2000" dirty="0"/>
              <a:t>Improving drainage issue on northbound approach</a:t>
            </a:r>
          </a:p>
          <a:p>
            <a:r>
              <a:rPr lang="en-US" sz="2000" dirty="0"/>
              <a:t>Delineators emphasize no through movement on </a:t>
            </a:r>
            <a:r>
              <a:rPr lang="en-US" sz="2000" dirty="0" err="1"/>
              <a:t>Lagro</a:t>
            </a:r>
            <a:r>
              <a:rPr lang="en-US" sz="2000" dirty="0"/>
              <a:t> Road</a:t>
            </a:r>
          </a:p>
          <a:p>
            <a:r>
              <a:rPr lang="en-US" sz="2000" dirty="0"/>
              <a:t>Raised Pavement Markers delineate U-Turn lanes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2B54D78-F9F8-4399-BE3E-A560224C65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17830" r="48089" b="56528"/>
          <a:stretch/>
        </p:blipFill>
        <p:spPr>
          <a:xfrm>
            <a:off x="6248400" y="1805568"/>
            <a:ext cx="5181600" cy="347546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0D88936C-3C77-4DF6-ABBD-7DC20C55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Features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9AAF5B-BB43-4838-B67F-736265089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63212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29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/>
              <a:t>Recap of Alternatives Considered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2900" b="1" dirty="0">
                <a:latin typeface="+mn-lt"/>
                <a:cs typeface="Times New Roman" panose="02020603050405020304" pitchFamily="18" charset="0"/>
              </a:rPr>
              <a:t>No Build</a:t>
            </a:r>
          </a:p>
          <a:p>
            <a:pPr lvl="1" eaLnBrk="1" hangingPunct="1">
              <a:defRPr/>
            </a:pPr>
            <a:r>
              <a:rPr lang="en-US" sz="2500" dirty="0">
                <a:latin typeface="+mn-lt"/>
                <a:cs typeface="Times New Roman" panose="02020603050405020304" pitchFamily="18" charset="0"/>
              </a:rPr>
              <a:t>No additional work; crashes continue  </a:t>
            </a:r>
          </a:p>
          <a:p>
            <a:pPr eaLnBrk="1" hangingPunct="1">
              <a:defRPr/>
            </a:pPr>
            <a:r>
              <a:rPr lang="en-US" sz="2900" b="1" dirty="0">
                <a:latin typeface="+mn-lt"/>
                <a:cs typeface="Times New Roman" panose="02020603050405020304" pitchFamily="18" charset="0"/>
              </a:rPr>
              <a:t>Signalized Intersection</a:t>
            </a:r>
          </a:p>
          <a:p>
            <a:pPr lvl="1" eaLnBrk="1" hangingPunct="1">
              <a:defRPr/>
            </a:pPr>
            <a:r>
              <a:rPr lang="en-US" sz="2500" dirty="0">
                <a:latin typeface="+mn-lt"/>
                <a:cs typeface="Times New Roman" panose="02020603050405020304" pitchFamily="18" charset="0"/>
              </a:rPr>
              <a:t>Traffic on minor leg (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Lagro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Road) does not warrant a signalized intersection when compared to traffic on major leg (US 24)</a:t>
            </a:r>
          </a:p>
          <a:p>
            <a:pPr lvl="1" eaLnBrk="1" hangingPunct="1">
              <a:defRPr/>
            </a:pPr>
            <a:r>
              <a:rPr lang="en-US" sz="2500" dirty="0">
                <a:latin typeface="+mn-lt"/>
                <a:cs typeface="Times New Roman" panose="02020603050405020304" pitchFamily="18" charset="0"/>
              </a:rPr>
              <a:t>Not best fit on high-speed roadway with no other signals</a:t>
            </a:r>
          </a:p>
          <a:p>
            <a:pPr eaLnBrk="1" hangingPunct="1">
              <a:defRPr/>
            </a:pPr>
            <a:r>
              <a:rPr lang="en-US" sz="2900" b="1" dirty="0">
                <a:latin typeface="+mn-lt"/>
                <a:cs typeface="Times New Roman" panose="02020603050405020304" pitchFamily="18" charset="0"/>
              </a:rPr>
              <a:t>Roundabout</a:t>
            </a:r>
          </a:p>
          <a:p>
            <a:pPr lvl="1" eaLnBrk="1" hangingPunct="1">
              <a:defRPr/>
            </a:pPr>
            <a:r>
              <a:rPr lang="en-US" sz="2500" dirty="0">
                <a:latin typeface="+mn-lt"/>
                <a:cs typeface="Times New Roman" panose="02020603050405020304" pitchFamily="18" charset="0"/>
              </a:rPr>
              <a:t>Higher cost; slows traffic on US 24</a:t>
            </a:r>
          </a:p>
          <a:p>
            <a:pPr eaLnBrk="1" hangingPunct="1">
              <a:defRPr/>
            </a:pPr>
            <a:r>
              <a:rPr lang="en-US" sz="2900" b="1" dirty="0">
                <a:latin typeface="+mn-lt"/>
                <a:cs typeface="Times New Roman" panose="02020603050405020304" pitchFamily="18" charset="0"/>
              </a:rPr>
              <a:t>Grade Separation: </a:t>
            </a:r>
            <a:r>
              <a:rPr lang="en-US" sz="2900" b="1" dirty="0" err="1">
                <a:latin typeface="+mn-lt"/>
                <a:cs typeface="Times New Roman" panose="02020603050405020304" pitchFamily="18" charset="0"/>
              </a:rPr>
              <a:t>Lagro</a:t>
            </a:r>
            <a:r>
              <a:rPr lang="en-US" sz="2900" b="1" dirty="0">
                <a:latin typeface="+mn-lt"/>
                <a:cs typeface="Times New Roman" panose="02020603050405020304" pitchFamily="18" charset="0"/>
              </a:rPr>
              <a:t> Road over US 24</a:t>
            </a:r>
          </a:p>
          <a:p>
            <a:pPr lvl="1" eaLnBrk="1" hangingPunct="1">
              <a:defRPr/>
            </a:pPr>
            <a:r>
              <a:rPr lang="en-US" sz="2500" dirty="0">
                <a:latin typeface="+mn-lt"/>
                <a:cs typeface="Times New Roman" panose="02020603050405020304" pitchFamily="18" charset="0"/>
              </a:rPr>
              <a:t>Limits mobility, significant increase in project cost</a:t>
            </a:r>
          </a:p>
          <a:p>
            <a:pPr eaLnBrk="1" hangingPunct="1">
              <a:defRPr/>
            </a:pPr>
            <a:r>
              <a:rPr lang="en-US" sz="2900" b="1" dirty="0">
                <a:latin typeface="+mn-lt"/>
                <a:cs typeface="Times New Roman" panose="02020603050405020304" pitchFamily="18" charset="0"/>
              </a:rPr>
              <a:t>Interchange </a:t>
            </a:r>
          </a:p>
          <a:p>
            <a:pPr lvl="1" eaLnBrk="1" hangingPunct="1">
              <a:defRPr/>
            </a:pPr>
            <a:r>
              <a:rPr lang="en-US" sz="2500" dirty="0">
                <a:latin typeface="+mn-lt"/>
                <a:cs typeface="Times New Roman" panose="02020603050405020304" pitchFamily="18" charset="0"/>
              </a:rPr>
              <a:t>Implementation would require years of planning and design</a:t>
            </a:r>
          </a:p>
          <a:p>
            <a:pPr lvl="1" eaLnBrk="1" hangingPunct="1">
              <a:defRPr/>
            </a:pPr>
            <a:r>
              <a:rPr lang="en-US" sz="2500" dirty="0">
                <a:latin typeface="+mn-lt"/>
                <a:cs typeface="Times New Roman" panose="02020603050405020304" pitchFamily="18" charset="0"/>
              </a:rPr>
              <a:t>Highest project cost  </a:t>
            </a:r>
            <a:endParaRPr lang="en-US" sz="25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900" b="1" dirty="0">
                <a:latin typeface="+mn-lt"/>
                <a:cs typeface="Times New Roman" panose="02020603050405020304" pitchFamily="18" charset="0"/>
              </a:rPr>
              <a:t>Median U-Turn Intersection </a:t>
            </a:r>
          </a:p>
          <a:p>
            <a:pPr lvl="1" eaLnBrk="1" hangingPunct="1"/>
            <a:r>
              <a:rPr lang="en-US" altLang="en-US" sz="2500" dirty="0">
                <a:latin typeface="+mn-lt"/>
                <a:cs typeface="Times New Roman" panose="02020603050405020304" pitchFamily="18" charset="0"/>
              </a:rPr>
              <a:t>Enhances safety at intersection by eliminating or significantly reducing injury crashes</a:t>
            </a:r>
          </a:p>
          <a:p>
            <a:pPr lvl="1" eaLnBrk="1" hangingPunct="1"/>
            <a:r>
              <a:rPr lang="en-US" altLang="en-US" sz="2500" dirty="0">
                <a:latin typeface="+mn-lt"/>
                <a:cs typeface="Times New Roman" panose="02020603050405020304" pitchFamily="18" charset="0"/>
              </a:rPr>
              <a:t>Cost-effective</a:t>
            </a:r>
          </a:p>
          <a:p>
            <a:pPr lvl="1" eaLnBrk="1" hangingPunct="1"/>
            <a:r>
              <a:rPr lang="en-US" altLang="en-US" sz="2500" dirty="0">
                <a:latin typeface="+mn-lt"/>
                <a:cs typeface="Times New Roman" panose="02020603050405020304" pitchFamily="18" charset="0"/>
              </a:rPr>
              <a:t>Can be implemented in one construction season and be delivered next year</a:t>
            </a:r>
          </a:p>
          <a:p>
            <a:pPr marL="457200" lvl="1" indent="0" eaLnBrk="1" hangingPunct="1">
              <a:buNone/>
            </a:pPr>
            <a:endParaRPr lang="en-US" alt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9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Welcome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Purpose/explanation of public hearing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Public hearing format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Visit our sign-in table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Informational handouts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Participate during public comment session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Submit written public comments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Project display area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8C03167-6EE5-44A8-B2A4-636A90962C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Spring 2020</a:t>
            </a:r>
          </a:p>
          <a:p>
            <a:r>
              <a:rPr lang="en-US" dirty="0" smtClean="0"/>
              <a:t>3 to 6 month duration </a:t>
            </a:r>
            <a:endParaRPr lang="en-US" dirty="0"/>
          </a:p>
          <a:p>
            <a:r>
              <a:rPr lang="en-US" dirty="0"/>
              <a:t>Maintenance of Traffic</a:t>
            </a:r>
          </a:p>
          <a:p>
            <a:pPr lvl="1"/>
            <a:r>
              <a:rPr lang="en-US" dirty="0"/>
              <a:t>Closed intersection to provide highest contractor and driver safety as well as shortest construction duration</a:t>
            </a:r>
          </a:p>
          <a:p>
            <a:pPr lvl="1"/>
            <a:r>
              <a:rPr lang="en-US" dirty="0"/>
              <a:t>Traffic to/from school could use SR 524 to US 24 to SR 13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F1BB16B-32B6-4B3E-A4A6-1DDFA6A1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and Maintenance of Traffic</a:t>
            </a:r>
            <a:endParaRPr lang="en-US" dirty="0"/>
          </a:p>
        </p:txBody>
      </p:sp>
      <p:pic>
        <p:nvPicPr>
          <p:cNvPr id="6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1325460"/>
            <a:ext cx="3657599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90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Submit Public Comments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defRPr/>
            </a:pPr>
            <a:r>
              <a:rPr lang="en-US" sz="2400" b="1" dirty="0">
                <a:cs typeface="Tahoma" pitchFamily="34" charset="0"/>
              </a:rPr>
              <a:t>Submit public comments using the options described in first page </a:t>
            </a:r>
            <a:r>
              <a:rPr lang="en-US" sz="2400" b="1" dirty="0" smtClean="0">
                <a:cs typeface="Tahoma" pitchFamily="34" charset="0"/>
              </a:rPr>
              <a:t>of</a:t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>information </a:t>
            </a:r>
            <a:r>
              <a:rPr lang="en-US" sz="2400" b="1" dirty="0">
                <a:cs typeface="Tahoma" pitchFamily="34" charset="0"/>
              </a:rPr>
              <a:t>packet: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Public Comment Form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Via </a:t>
            </a:r>
            <a:r>
              <a:rPr lang="en-US" sz="2000" dirty="0" smtClean="0">
                <a:cs typeface="Tahoma" pitchFamily="34" charset="0"/>
              </a:rPr>
              <a:t>e-mail at </a:t>
            </a:r>
            <a:r>
              <a:rPr lang="en-US" sz="2000" dirty="0" smtClean="0">
                <a:cs typeface="Tahoma" pitchFamily="34" charset="0"/>
                <a:hlinkClick r:id="rId2"/>
              </a:rPr>
              <a:t>rclark@indot.in.gov</a:t>
            </a:r>
            <a:r>
              <a:rPr lang="en-US" sz="2000" dirty="0" smtClean="0">
                <a:cs typeface="Tahoma" pitchFamily="34" charset="0"/>
              </a:rPr>
              <a:t> </a:t>
            </a:r>
            <a:endParaRPr lang="en-US" sz="2000" dirty="0">
              <a:cs typeface="Tahoma" pitchFamily="34" charset="0"/>
            </a:endParaRP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Participate during public comment session following formal presentation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INDOT respectfully requests </a:t>
            </a: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comments </a:t>
            </a: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be submitted </a:t>
            </a: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by</a:t>
            </a:r>
            <a:b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</a:b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Friday</a:t>
            </a:r>
            <a:r>
              <a:rPr lang="en-US" sz="2400" b="1" dirty="0">
                <a:solidFill>
                  <a:srgbClr val="C00000"/>
                </a:solidFill>
                <a:cs typeface="Tahoma" pitchFamily="34" charset="0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cs typeface="Tahoma" pitchFamily="34" charset="0"/>
              </a:rPr>
              <a:t>April 5, 2019</a:t>
            </a:r>
            <a:r>
              <a:rPr lang="en-US" sz="2400" b="1" dirty="0" smtClean="0">
                <a:solidFill>
                  <a:srgbClr val="FF0000"/>
                </a:solidFill>
                <a:cs typeface="Tahoma" pitchFamily="34" charset="0"/>
              </a:rPr>
              <a:t>  </a:t>
            </a:r>
            <a:endParaRPr lang="en-US" sz="2400" b="1" dirty="0">
              <a:solidFill>
                <a:srgbClr val="FF0000"/>
              </a:solidFill>
              <a:cs typeface="Tahoma" pitchFamily="34" charset="0"/>
            </a:endParaRP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All comments submitted </a:t>
            </a:r>
            <a:r>
              <a:rPr lang="en-US" sz="2400" dirty="0" smtClean="0">
                <a:cs typeface="Tahoma" pitchFamily="34" charset="0"/>
              </a:rPr>
              <a:t>are included in public </a:t>
            </a:r>
            <a:r>
              <a:rPr lang="en-US" sz="2400" dirty="0">
                <a:cs typeface="Tahoma" pitchFamily="34" charset="0"/>
              </a:rPr>
              <a:t>hearings transcript and made part of the public record</a:t>
            </a:r>
          </a:p>
          <a:p>
            <a:pPr eaLnBrk="1" hangingPunct="1">
              <a:buClr>
                <a:srgbClr val="002060"/>
              </a:buClr>
              <a:defRPr/>
            </a:pPr>
            <a:r>
              <a:rPr lang="en-US" sz="2400" dirty="0">
                <a:cs typeface="Tahoma" pitchFamily="34" charset="0"/>
              </a:rPr>
              <a:t>Comments will be reviewed, evaluated and given full consideration during</a:t>
            </a:r>
            <a:br>
              <a:rPr lang="en-US" sz="2400" dirty="0">
                <a:cs typeface="Tahoma" pitchFamily="34" charset="0"/>
              </a:rPr>
            </a:br>
            <a:r>
              <a:rPr lang="en-US" sz="2400" dirty="0">
                <a:cs typeface="Tahoma" pitchFamily="34" charset="0"/>
              </a:rPr>
              <a:t>decision-making process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75438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/>
              <a:t>INDOT Fort Wayne District 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5333 Hatfield Road, Fort Wayne, Indiana 46808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/>
              <a:t>Planning, Project Development/Delivery, Construction, Maintenance for Northeast Indiana 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 smtClean="0">
                <a:hlinkClick r:id="rId2"/>
              </a:rPr>
              <a:t>http</a:t>
            </a:r>
            <a:r>
              <a:rPr lang="en-US" altLang="en-US" sz="1400" dirty="0">
                <a:hlinkClick r:id="rId2"/>
              </a:rPr>
              <a:t>://www.in.gov/indot/2703.htm</a:t>
            </a:r>
            <a:r>
              <a:rPr lang="en-US" altLang="en-US" sz="1400" dirty="0"/>
              <a:t> </a:t>
            </a:r>
          </a:p>
          <a:p>
            <a:pPr eaLnBrk="1" hangingPunct="1">
              <a:defRPr/>
            </a:pPr>
            <a:r>
              <a:rPr lang="en-US" altLang="en-US" sz="2000" b="1" dirty="0" smtClean="0"/>
              <a:t>Wabash Carnegie </a:t>
            </a:r>
            <a:r>
              <a:rPr lang="en-US" altLang="en-US" sz="2000" b="1" dirty="0"/>
              <a:t>Public Library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600" dirty="0" smtClean="0"/>
              <a:t>188 West Hill Street, Wabash, IN 46992</a:t>
            </a:r>
            <a:endParaRPr lang="en-US" altLang="en-US" sz="1600" dirty="0"/>
          </a:p>
          <a:p>
            <a:pPr marL="687388" indent="-230188" eaLnBrk="1" hangingPunct="1">
              <a:spcBef>
                <a:spcPts val="300"/>
              </a:spcBef>
              <a:defRPr/>
            </a:pPr>
            <a:r>
              <a:rPr lang="en-US" altLang="en-US" sz="1400" dirty="0"/>
              <a:t>Phone: </a:t>
            </a:r>
            <a:r>
              <a:rPr lang="en-US" altLang="en-US" sz="1400" dirty="0" smtClean="0"/>
              <a:t>(260) 563-2972</a:t>
            </a:r>
            <a:endParaRPr lang="en-US" altLang="en-US" sz="1400" dirty="0"/>
          </a:p>
          <a:p>
            <a:pPr eaLnBrk="1" hangingPunct="1">
              <a:defRPr/>
            </a:pPr>
            <a:r>
              <a:rPr lang="en-US" altLang="en-US" sz="2000" b="1" dirty="0"/>
              <a:t>INDOT Office of Public Involvement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100 North Senate Avenue, Room N642, Indianapolis, IN 46204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en-US" sz="1400" dirty="0"/>
              <a:t>Phone: (317) 232-6601</a:t>
            </a:r>
          </a:p>
          <a:p>
            <a:pPr lvl="1" eaLnBrk="1" hangingPunct="1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altLang="en-US" sz="1400" dirty="0">
                <a:hlinkClick r:id="rId3"/>
              </a:rPr>
              <a:t>rclark@indot.in.gov</a:t>
            </a:r>
            <a:r>
              <a:rPr lang="en-US" altLang="en-US" sz="1400" dirty="0"/>
              <a:t>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>
                <a:cs typeface="Tahoma" pitchFamily="34" charset="0"/>
              </a:rPr>
              <a:t>Transportation Services Call Center</a:t>
            </a:r>
          </a:p>
          <a:p>
            <a:pPr marL="0" indent="0">
              <a:buNone/>
            </a:pPr>
            <a:r>
              <a:rPr lang="en-US" sz="1400" dirty="0"/>
              <a:t>Provides citizen and business customers with</a:t>
            </a:r>
            <a:br>
              <a:rPr lang="en-US" sz="1400" dirty="0"/>
            </a:br>
            <a:r>
              <a:rPr lang="en-US" sz="1400" dirty="0"/>
              <a:t>a single point-of-contact to request transportation                                    </a:t>
            </a:r>
            <a:br>
              <a:rPr lang="en-US" sz="1400" dirty="0"/>
            </a:br>
            <a:r>
              <a:rPr lang="en-US" sz="1400" dirty="0"/>
              <a:t>services, obtain information, or provide feedback</a:t>
            </a:r>
            <a:br>
              <a:rPr lang="en-US" sz="1400" dirty="0"/>
            </a:br>
            <a:r>
              <a:rPr lang="en-US" sz="14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Resource Locations</a:t>
            </a:r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3957" y="1119930"/>
            <a:ext cx="3100085" cy="484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495800"/>
            <a:ext cx="2257698" cy="9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Next Steps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Public and project stakeholder input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Submit comments via options described on page 1 of information packet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INDOT review and evaluation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All comments given full consideration during decision-making process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Finalize/approve environmental document, complete project design 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Communicate a decision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INDOT will notify project stakeholders of decision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Work through local media, social media outlets, paid legal notice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Make project documents accessible via repositories 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>
                <a:cs typeface="Tahoma" pitchFamily="34" charset="0"/>
              </a:rPr>
              <a:t>Questions? Contact Public Involvement </a:t>
            </a:r>
            <a:r>
              <a:rPr lang="en-US" sz="2400" b="1" dirty="0" smtClean="0">
                <a:cs typeface="Tahoma" pitchFamily="34" charset="0"/>
              </a:rPr>
              <a:t>Team</a:t>
            </a: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sz="2400" b="1" dirty="0" smtClean="0">
                <a:cs typeface="Tahoma" pitchFamily="34" charset="0"/>
              </a:rPr>
              <a:t>Project resource </a:t>
            </a:r>
            <a:r>
              <a:rPr lang="en-US" sz="2400" b="1" dirty="0">
                <a:cs typeface="Tahoma" pitchFamily="34" charset="0"/>
              </a:rPr>
              <a:t>information on-line </a:t>
            </a:r>
            <a:r>
              <a:rPr lang="en-US" sz="2400" b="1" dirty="0">
                <a:cs typeface="Tahoma" pitchFamily="34" charset="0"/>
                <a:hlinkClick r:id="rId2"/>
              </a:rPr>
              <a:t>https://</a:t>
            </a:r>
            <a:r>
              <a:rPr lang="en-US" sz="2400" b="1" dirty="0" smtClean="0">
                <a:cs typeface="Tahoma" pitchFamily="34" charset="0"/>
                <a:hlinkClick r:id="rId2"/>
              </a:rPr>
              <a:t>www.in.gov/indot/3896.htm</a:t>
            </a:r>
            <a:r>
              <a:rPr lang="en-US" sz="2400" b="1" dirty="0" smtClean="0">
                <a:cs typeface="Tahoma" pitchFamily="34" charset="0"/>
              </a:rPr>
              <a:t>  </a:t>
            </a:r>
            <a:endParaRPr lang="en-US" sz="2400" b="1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 dirty="0"/>
              <a:t>Thank You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b="1" dirty="0">
                <a:cs typeface="Tahoma" pitchFamily="34" charset="0"/>
              </a:rPr>
              <a:t>Please visit with the </a:t>
            </a:r>
            <a:r>
              <a:rPr lang="en-US" b="1" dirty="0" smtClean="0">
                <a:cs typeface="Tahoma" pitchFamily="34" charset="0"/>
              </a:rPr>
              <a:t>INDOT </a:t>
            </a:r>
            <a:r>
              <a:rPr lang="en-US" b="1" dirty="0">
                <a:cs typeface="Tahoma" pitchFamily="34" charset="0"/>
              </a:rPr>
              <a:t>project </a:t>
            </a:r>
            <a:r>
              <a:rPr lang="en-US" b="1" dirty="0" smtClean="0">
                <a:cs typeface="Tahoma" pitchFamily="34" charset="0"/>
              </a:rPr>
              <a:t>team </a:t>
            </a:r>
            <a:r>
              <a:rPr lang="en-US" b="1" dirty="0">
                <a:cs typeface="Tahoma" pitchFamily="34" charset="0"/>
              </a:rPr>
              <a:t>following the presentation and </a:t>
            </a:r>
            <a:r>
              <a:rPr lang="en-US" b="1" dirty="0" smtClean="0">
                <a:cs typeface="Tahoma" pitchFamily="34" charset="0"/>
              </a:rPr>
              <a:t>comment session</a:t>
            </a:r>
            <a:endParaRPr lang="en-US" b="1" dirty="0">
              <a:cs typeface="Tahoma" pitchFamily="34" charset="0"/>
            </a:endParaRPr>
          </a:p>
          <a:p>
            <a:pPr eaLnBrk="1" hangingPunct="1">
              <a:buClr>
                <a:srgbClr val="002060"/>
              </a:buClr>
              <a:buSzPct val="100000"/>
              <a:defRPr/>
            </a:pPr>
            <a:r>
              <a:rPr lang="en-US" b="1" dirty="0">
                <a:cs typeface="Tahoma" pitchFamily="34" charset="0"/>
              </a:rPr>
              <a:t>Project Open </a:t>
            </a:r>
            <a:r>
              <a:rPr lang="en-US" b="1" dirty="0" smtClean="0">
                <a:cs typeface="Tahoma" pitchFamily="34" charset="0"/>
              </a:rPr>
              <a:t>House</a:t>
            </a:r>
            <a:endParaRPr lang="en-US" b="1" dirty="0">
              <a:cs typeface="Tahoma" pitchFamily="34" charset="0"/>
            </a:endParaRP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Project maps, displays, INDOT project team and informal Q &amp; A</a:t>
            </a:r>
          </a:p>
          <a:p>
            <a:pPr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INDOT Fort Wayne District page: </a:t>
            </a:r>
            <a:r>
              <a:rPr lang="en-US" dirty="0">
                <a:cs typeface="Tahoma" pitchFamily="34" charset="0"/>
                <a:hlinkClick r:id="rId2"/>
              </a:rPr>
              <a:t>http://www.in.gov/indot/2703.htm</a:t>
            </a:r>
            <a:r>
              <a:rPr lang="en-US" dirty="0">
                <a:cs typeface="Tahoma" pitchFamily="34" charset="0"/>
              </a:rPr>
              <a:t> </a:t>
            </a:r>
          </a:p>
          <a:p>
            <a:pPr marL="457200" lvl="1" indent="0" eaLnBrk="1" hangingPunct="1">
              <a:buClr>
                <a:srgbClr val="002060"/>
              </a:buClr>
              <a:buSzPct val="100000"/>
              <a:buNone/>
              <a:defRPr/>
            </a:pPr>
            <a:endParaRPr lang="en-US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61722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cs typeface="Tahoma" pitchFamily="34" charset="0"/>
              </a:rPr>
              <a:t>Introduction of INDOT Project Team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Fort Wayne District – INDOT Regional Office 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Project Management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Communications 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Environmental Services</a:t>
            </a:r>
          </a:p>
          <a:p>
            <a:pPr lvl="1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Public Involvement Team   </a:t>
            </a:r>
          </a:p>
          <a:p>
            <a:pPr marL="233363" lvl="1" indent="-233363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b="1" dirty="0">
                <a:cs typeface="Tahoma" pitchFamily="34" charset="0"/>
              </a:rPr>
              <a:t>Strand Associates, Metric Environmental </a:t>
            </a:r>
          </a:p>
          <a:p>
            <a:pPr marL="690563" lvl="2" indent="-233363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Engineering, Design &amp; Environmental</a:t>
            </a:r>
            <a:br>
              <a:rPr lang="en-US" dirty="0">
                <a:cs typeface="Tahoma" pitchFamily="34" charset="0"/>
              </a:rPr>
            </a:br>
            <a:r>
              <a:rPr lang="en-US" dirty="0">
                <a:cs typeface="Tahoma" pitchFamily="34" charset="0"/>
              </a:rPr>
              <a:t>Analysis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cs typeface="Tahoma" pitchFamily="34" charset="0"/>
              </a:rPr>
              <a:t>Recognition of elected and local public 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sz="half" idx="2"/>
          </p:nvPr>
        </p:nvSpPr>
        <p:spPr>
          <a:xfrm>
            <a:off x="6301047" y="990600"/>
            <a:ext cx="4419600" cy="52578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Sign-in at attendance table to be added to project mailing list </a:t>
            </a: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Legal notice of public hearing was published in the </a:t>
            </a:r>
            <a:r>
              <a:rPr lang="en-US" altLang="en-US" sz="2000" dirty="0" smtClean="0">
                <a:cs typeface="Tahoma" panose="020B0604030504040204" pitchFamily="34" charset="0"/>
              </a:rPr>
              <a:t>Wabash Plain Dealer 3/5/19 &amp; 3/12/19</a:t>
            </a:r>
            <a:endParaRPr lang="en-US" altLang="en-US" sz="2000" dirty="0">
              <a:solidFill>
                <a:schemeClr val="accent5">
                  <a:lumMod val="50000"/>
                </a:schemeClr>
              </a:solidFill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A notice of the public hearing was mailed to known property owners within project area</a:t>
            </a: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Announcement of this hearing was posted to INDOT website; media release issued</a:t>
            </a:r>
          </a:p>
          <a:p>
            <a:pPr eaLnBrk="1" hangingPunct="1"/>
            <a:r>
              <a:rPr lang="en-US" altLang="en-US" sz="2000" dirty="0">
                <a:cs typeface="Tahoma" panose="020B0604030504040204" pitchFamily="34" charset="0"/>
              </a:rPr>
              <a:t>A copy of presentation and project documentation are available for review on-line via INDOT website </a:t>
            </a:r>
            <a:r>
              <a:rPr lang="en-US" altLang="en-US" sz="2000" dirty="0">
                <a:cs typeface="Tahoma" panose="020B0604030504040204" pitchFamily="34" charset="0"/>
                <a:hlinkClick r:id="rId2"/>
              </a:rPr>
              <a:t>https://</a:t>
            </a:r>
            <a:r>
              <a:rPr lang="en-US" altLang="en-US" sz="2000" dirty="0" smtClean="0">
                <a:cs typeface="Tahoma" panose="020B0604030504040204" pitchFamily="34" charset="0"/>
                <a:hlinkClick r:id="rId2"/>
              </a:rPr>
              <a:t>www.in.gov/indot/3896.htm</a:t>
            </a:r>
            <a:r>
              <a:rPr lang="en-US" altLang="en-US" sz="2000" dirty="0" smtClean="0">
                <a:cs typeface="Tahoma" panose="020B0604030504040204" pitchFamily="34" charset="0"/>
              </a:rPr>
              <a:t> </a:t>
            </a:r>
            <a:endParaRPr lang="en-US" altLang="en-US" sz="2000" b="1" dirty="0">
              <a:cs typeface="Tahoma" panose="020B0604030504040204" pitchFamily="34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6148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U.S. </a:t>
            </a:r>
            <a:r>
              <a:rPr lang="en-US" altLang="en-US" b="1" dirty="0" smtClean="0"/>
              <a:t>24 at C.R. 300 East </a:t>
            </a:r>
            <a:r>
              <a:rPr lang="en-US" altLang="en-US" b="1" dirty="0"/>
              <a:t>Intersection Improvement </a:t>
            </a:r>
          </a:p>
        </p:txBody>
      </p:sp>
    </p:spTree>
    <p:extLst>
      <p:ext uri="{BB962C8B-B14F-4D97-AF65-F5344CB8AC3E}">
        <p14:creationId xmlns:p14="http://schemas.microsoft.com/office/powerpoint/2010/main" val="26749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Stakeholders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Indiana Department of Transportation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Indiana Division Federal Highway Administration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ahoma" pitchFamily="34" charset="0"/>
              </a:rPr>
              <a:t>Wabash County</a:t>
            </a:r>
            <a:endParaRPr lang="en-US" dirty="0"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Elected &amp; local officials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Residents and citizens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Commuters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Businesses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Emergency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Schools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Churches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Tahoma" pitchFamily="34" charset="0"/>
              </a:rPr>
              <a:t>Community Organizations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Development 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147289"/>
              </p:ext>
            </p:extLst>
          </p:nvPr>
        </p:nvGraphicFramePr>
        <p:xfrm>
          <a:off x="457200" y="1600200"/>
          <a:ext cx="10668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5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Environmental Analysis Phase 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 lnSpcReduction="10000"/>
          </a:bodyPr>
          <a:lstStyle/>
          <a:p>
            <a:pPr marL="0" lvl="1" indent="0" algn="just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endParaRPr lang="en-US" b="1" dirty="0" smtClean="0">
              <a:cs typeface="Tahoma" pitchFamily="34" charset="0"/>
            </a:endParaRPr>
          </a:p>
          <a:p>
            <a:pPr marL="0" lvl="1" indent="0" algn="just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b="1" dirty="0" smtClean="0">
                <a:cs typeface="Tahoma" pitchFamily="34" charset="0"/>
              </a:rPr>
              <a:t>National </a:t>
            </a:r>
            <a:r>
              <a:rPr lang="en-US" b="1" dirty="0">
                <a:cs typeface="Tahoma" pitchFamily="34" charset="0"/>
              </a:rPr>
              <a:t>Environmental Policy Act (NEPA) </a:t>
            </a:r>
          </a:p>
          <a:p>
            <a:pPr marL="457200" lvl="1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000" dirty="0">
                <a:cs typeface="Tahoma" pitchFamily="34" charset="0"/>
              </a:rPr>
              <a:t>Requires INDOT to analyze and evaluate the impacts of a proposed project to the natural and socio-economic environments</a:t>
            </a:r>
          </a:p>
          <a:p>
            <a:pPr marL="457200" lvl="1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2000" dirty="0">
                <a:cs typeface="Tahoma" pitchFamily="34" charset="0"/>
              </a:rPr>
              <a:t>NEPA is a decision-making process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600" dirty="0">
                <a:cs typeface="Tahoma" pitchFamily="34" charset="0"/>
              </a:rPr>
              <a:t>Purpose and Need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600" dirty="0">
                <a:cs typeface="Tahoma" pitchFamily="34" charset="0"/>
              </a:rPr>
              <a:t>Alternatives Screening</a:t>
            </a:r>
          </a:p>
          <a:p>
            <a:pPr marL="914400" lvl="2" algn="just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sz="1600" dirty="0">
                <a:cs typeface="Tahoma" pitchFamily="34" charset="0"/>
              </a:rPr>
              <a:t>Preferred Alternative  </a:t>
            </a:r>
          </a:p>
          <a:p>
            <a:pPr marL="457200" lvl="1" indent="0" algn="just" eaLnBrk="1" fontAlgn="auto" hangingPunct="1"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endParaRPr lang="en-US" sz="1900" dirty="0">
              <a:cs typeface="Tahoma" pitchFamily="34" charset="0"/>
            </a:endParaRPr>
          </a:p>
          <a:p>
            <a:pPr marL="457200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b="1" dirty="0">
                <a:cs typeface="Tahoma" pitchFamily="34" charset="0"/>
              </a:rPr>
              <a:t>Impacts are analyzed, evaluated and described in an environmental document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What are the impacts this project might have on the community?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How can impacts be avoided?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Can impacts be minimized?</a:t>
            </a:r>
          </a:p>
          <a:p>
            <a:pPr marL="914400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Mitigation for impacts</a:t>
            </a:r>
            <a:r>
              <a:rPr lang="en-US" dirty="0" smtClean="0">
                <a:cs typeface="Tahoma" pitchFamily="34" charset="0"/>
              </a:rPr>
              <a:t>?</a:t>
            </a:r>
            <a:endParaRPr lang="en-US" dirty="0">
              <a:cs typeface="Tahoma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r>
              <a:rPr lang="en-US" sz="1800" dirty="0">
                <a:cs typeface="Tahoma" pitchFamily="34" charset="0"/>
              </a:rPr>
              <a:t>  </a:t>
            </a:r>
            <a:endParaRPr lang="en-US" sz="1400" dirty="0">
              <a:cs typeface="Tahoma" pitchFamily="34" charset="0"/>
            </a:endParaRPr>
          </a:p>
          <a:p>
            <a:pPr marL="228600" lvl="1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b="1" dirty="0">
                <a:cs typeface="Tahoma" pitchFamily="34" charset="0"/>
              </a:rPr>
              <a:t>Draft environmental document released for public involvement – </a:t>
            </a:r>
            <a:r>
              <a:rPr lang="en-US" b="1" dirty="0" smtClean="0">
                <a:cs typeface="Tahoma" pitchFamily="34" charset="0"/>
              </a:rPr>
              <a:t>February 2019</a:t>
            </a:r>
            <a:endParaRPr lang="en-US" b="1" dirty="0">
              <a:cs typeface="Tahoma" pitchFamily="34" charset="0"/>
            </a:endParaRPr>
          </a:p>
          <a:p>
            <a:pPr marL="690563" lvl="2" eaLnBrk="1" fontAlgn="auto" hangingPunct="1">
              <a:spcAft>
                <a:spcPts val="0"/>
              </a:spcAft>
              <a:buClr>
                <a:srgbClr val="002060"/>
              </a:buClr>
              <a:defRPr/>
            </a:pPr>
            <a:r>
              <a:rPr lang="en-US" dirty="0">
                <a:cs typeface="Tahoma" pitchFamily="34" charset="0"/>
              </a:rPr>
              <a:t>Available for review at project resource locations  </a:t>
            </a:r>
          </a:p>
          <a:p>
            <a:pPr marL="914400" lvl="2" indent="0" eaLnBrk="1" fontAlgn="auto" hangingPunct="1">
              <a:spcAft>
                <a:spcPts val="0"/>
              </a:spcAft>
              <a:buClr>
                <a:srgbClr val="3333CC"/>
              </a:buClr>
              <a:buFont typeface="Arial" panose="020B0604020202020204" pitchFamily="34" charset="0"/>
              <a:buNone/>
              <a:defRPr/>
            </a:pPr>
            <a:endParaRPr lang="en-US" sz="1800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Examples of </a:t>
            </a:r>
            <a:r>
              <a:rPr lang="en-US" altLang="en-US" b="1" dirty="0" smtClean="0"/>
              <a:t>Items Evaluated during Analysis      </a:t>
            </a:r>
            <a:endParaRPr lang="en-US" alt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 lnSpcReduction="10000"/>
          </a:bodyPr>
          <a:lstStyle/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 smtClean="0">
                <a:cs typeface="Tahoma" panose="020B0604030504040204" pitchFamily="34" charset="0"/>
              </a:rPr>
              <a:t>Right-of-Way</a:t>
            </a:r>
            <a:endParaRPr lang="en-US" altLang="en-US" dirty="0">
              <a:cs typeface="Tahoma" panose="020B0604030504040204" pitchFamily="34" charset="0"/>
            </a:endParaRP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Streams, Wetlands, and Other Waters	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Floodplains    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Endangered Species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Farmland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Cultural Resources (Historic/Archaeological) 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Parks and Recreational Lands (Trails)</a:t>
            </a:r>
            <a:endParaRPr lang="en-US" altLang="en-US" dirty="0"/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Air Quality 		       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Noise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Impact to residential and commercial properties 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Environmental Justice 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Hazardous Materials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Permits</a:t>
            </a:r>
          </a:p>
          <a:p>
            <a:pPr marL="234950" lvl="1" indent="-234950" eaLnBrk="1" hangingPunct="1">
              <a:buClr>
                <a:srgbClr val="002060"/>
              </a:buClr>
              <a:buSzPct val="100000"/>
            </a:pPr>
            <a:r>
              <a:rPr lang="en-US" altLang="en-US" dirty="0">
                <a:cs typeface="Tahoma" panose="020B0604030504040204" pitchFamily="34" charset="0"/>
              </a:rPr>
              <a:t>Mitigation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75438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/>
              <a:t>INDOT Fort Wayne District Office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5333 Hatfield Road, Fort Wayne, Indiana 46808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/>
              <a:t>Planning, Project Development/Delivery, Construction, Maintenance for Northeast Indiana </a:t>
            </a:r>
          </a:p>
          <a:p>
            <a:pPr lvl="1" eaLnBrk="1" hangingPunct="1">
              <a:spcBef>
                <a:spcPts val="300"/>
              </a:spcBef>
              <a:buSzPct val="100000"/>
              <a:defRPr/>
            </a:pPr>
            <a:r>
              <a:rPr lang="en-US" altLang="en-US" sz="1400" dirty="0" smtClean="0">
                <a:hlinkClick r:id="rId2"/>
              </a:rPr>
              <a:t>http</a:t>
            </a:r>
            <a:r>
              <a:rPr lang="en-US" altLang="en-US" sz="1400" dirty="0">
                <a:hlinkClick r:id="rId2"/>
              </a:rPr>
              <a:t>://www.in.gov/indot/2703.htm</a:t>
            </a:r>
            <a:r>
              <a:rPr lang="en-US" altLang="en-US" sz="1400" dirty="0"/>
              <a:t> </a:t>
            </a:r>
          </a:p>
          <a:p>
            <a:pPr eaLnBrk="1" hangingPunct="1">
              <a:defRPr/>
            </a:pPr>
            <a:r>
              <a:rPr lang="en-US" altLang="en-US" sz="2000" b="1" dirty="0" smtClean="0"/>
              <a:t>Wabash Carnegie </a:t>
            </a:r>
            <a:r>
              <a:rPr lang="en-US" altLang="en-US" sz="2000" b="1" dirty="0"/>
              <a:t>Public Library</a:t>
            </a:r>
          </a:p>
          <a:p>
            <a:pPr marL="457200" indent="0" eaLnBrk="1" hangingPunct="1">
              <a:spcBef>
                <a:spcPts val="500"/>
              </a:spcBef>
              <a:buNone/>
              <a:defRPr/>
            </a:pPr>
            <a:r>
              <a:rPr lang="en-US" altLang="en-US" sz="1600" dirty="0" smtClean="0"/>
              <a:t>188 West Hill Street, Wabash, IN 46992</a:t>
            </a:r>
            <a:endParaRPr lang="en-US" altLang="en-US" sz="1600" dirty="0"/>
          </a:p>
          <a:p>
            <a:pPr marL="687388" indent="-230188" eaLnBrk="1" hangingPunct="1">
              <a:spcBef>
                <a:spcPts val="300"/>
              </a:spcBef>
              <a:defRPr/>
            </a:pPr>
            <a:r>
              <a:rPr lang="en-US" altLang="en-US" sz="1400" dirty="0"/>
              <a:t>Phone: </a:t>
            </a:r>
            <a:r>
              <a:rPr lang="en-US" altLang="en-US" sz="1400" dirty="0" smtClean="0"/>
              <a:t>(260) 563-2972</a:t>
            </a:r>
            <a:endParaRPr lang="en-US" altLang="en-US" sz="1400" dirty="0"/>
          </a:p>
          <a:p>
            <a:pPr eaLnBrk="1" hangingPunct="1">
              <a:defRPr/>
            </a:pPr>
            <a:r>
              <a:rPr lang="en-US" altLang="en-US" sz="2000" b="1" dirty="0"/>
              <a:t>INDOT Office of Public Involvement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100 North Senate Avenue, Room N642, Indianapolis, IN 46204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altLang="en-US" sz="1400" dirty="0"/>
              <a:t>Phone: (317) 232-6601</a:t>
            </a:r>
          </a:p>
          <a:p>
            <a:pPr lvl="1" eaLnBrk="1" hangingPunct="1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altLang="en-US" sz="1400" dirty="0">
                <a:hlinkClick r:id="rId3"/>
              </a:rPr>
              <a:t>rclark@indot.in.gov</a:t>
            </a:r>
            <a:r>
              <a:rPr lang="en-US" altLang="en-US" sz="1400" dirty="0"/>
              <a:t>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>
                <a:cs typeface="Tahoma" pitchFamily="34" charset="0"/>
              </a:rPr>
              <a:t>Transportation Services Call Center</a:t>
            </a:r>
          </a:p>
          <a:p>
            <a:pPr marL="0" indent="0">
              <a:buNone/>
            </a:pPr>
            <a:r>
              <a:rPr lang="en-US" sz="1400" dirty="0"/>
              <a:t>Provides citizen and business customers with</a:t>
            </a:r>
            <a:br>
              <a:rPr lang="en-US" sz="1400" dirty="0"/>
            </a:br>
            <a:r>
              <a:rPr lang="en-US" sz="1400" dirty="0"/>
              <a:t>a single point-of-contact to request transportation                                    </a:t>
            </a:r>
            <a:br>
              <a:rPr lang="en-US" sz="1400" dirty="0"/>
            </a:br>
            <a:r>
              <a:rPr lang="en-US" sz="1400" dirty="0"/>
              <a:t>services, obtain information, or provide feedback</a:t>
            </a:r>
            <a:br>
              <a:rPr lang="en-US" sz="1400" dirty="0"/>
            </a:br>
            <a:r>
              <a:rPr lang="en-US" sz="14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Project Resource Locations</a:t>
            </a:r>
          </a:p>
        </p:txBody>
      </p:sp>
      <p:pic>
        <p:nvPicPr>
          <p:cNvPr id="5" name="Content Placeholder 4" descr="District Mappt.PN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3957" y="1119930"/>
            <a:ext cx="3100085" cy="484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495800"/>
            <a:ext cx="2257698" cy="9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/>
              <a:t>Intersection Improvement – Purpose &amp; Need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8A8C4D6-7726-4EF1-933B-888705E96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Purpose</a:t>
            </a:r>
            <a:r>
              <a:rPr lang="en-US" dirty="0"/>
              <a:t>: </a:t>
            </a:r>
            <a:r>
              <a:rPr lang="en-US" dirty="0" smtClean="0"/>
              <a:t>Enhance </a:t>
            </a:r>
            <a:r>
              <a:rPr lang="en-US" dirty="0"/>
              <a:t>safety at intersection</a:t>
            </a:r>
          </a:p>
          <a:p>
            <a:pPr lvl="1"/>
            <a:r>
              <a:rPr lang="en-US" dirty="0" smtClean="0"/>
              <a:t>Analysis indicates high number of vehicular collisions at intersection</a:t>
            </a:r>
          </a:p>
          <a:p>
            <a:pPr lvl="1"/>
            <a:r>
              <a:rPr lang="en-US" dirty="0" smtClean="0"/>
              <a:t>Severity of collisions due to type of accidents at this location 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Need</a:t>
            </a:r>
            <a:r>
              <a:rPr lang="en-US" dirty="0"/>
              <a:t>: </a:t>
            </a:r>
            <a:r>
              <a:rPr lang="en-US" dirty="0" smtClean="0"/>
              <a:t>Decrease </a:t>
            </a:r>
            <a:r>
              <a:rPr lang="en-US" dirty="0"/>
              <a:t>number and severity of high-speed </a:t>
            </a:r>
            <a:r>
              <a:rPr lang="en-US" dirty="0" smtClean="0"/>
              <a:t>collisions </a:t>
            </a:r>
            <a:r>
              <a:rPr lang="en-US" dirty="0"/>
              <a:t>at this location</a:t>
            </a:r>
          </a:p>
          <a:p>
            <a:pPr lvl="1"/>
            <a:r>
              <a:rPr lang="en-US" dirty="0" smtClean="0"/>
              <a:t>Right-angle collisions occurring at this location</a:t>
            </a:r>
          </a:p>
          <a:p>
            <a:pPr lvl="2"/>
            <a:r>
              <a:rPr lang="en-US" dirty="0" smtClean="0"/>
              <a:t>Resulting in higher severity and increased injury</a:t>
            </a:r>
          </a:p>
        </p:txBody>
      </p:sp>
    </p:spTree>
    <p:extLst>
      <p:ext uri="{BB962C8B-B14F-4D97-AF65-F5344CB8AC3E}">
        <p14:creationId xmlns:p14="http://schemas.microsoft.com/office/powerpoint/2010/main" val="1122192264"/>
      </p:ext>
    </p:extLst>
  </p:cSld>
  <p:clrMapOvr>
    <a:masterClrMapping/>
  </p:clrMapOvr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813C326-D958-4B52-B23C-AE2A6C217517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2792E1F4-B8D7-4B47-955F-F727972522C6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B3F3A31-7812-43B9-8B10-F338FF510A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NEWINDOTpowerpointMARCH2017</Template>
  <TotalTime>0</TotalTime>
  <Words>1225</Words>
  <Application>Microsoft Office PowerPoint</Application>
  <PresentationFormat>Widescreen</PresentationFormat>
  <Paragraphs>275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Tahoma</vt:lpstr>
      <vt:lpstr>Times New Roman</vt:lpstr>
      <vt:lpstr>INDOT Theme</vt:lpstr>
      <vt:lpstr>1_Title Slide</vt:lpstr>
      <vt:lpstr>2_Blank Slide</vt:lpstr>
      <vt:lpstr>Intersection Improvement U.S. 24 at C.R. 300 East in Wabash County </vt:lpstr>
      <vt:lpstr>Welcome </vt:lpstr>
      <vt:lpstr>U.S. 24 at C.R. 300 East Intersection Improvement </vt:lpstr>
      <vt:lpstr>Project Stakeholders </vt:lpstr>
      <vt:lpstr>Project Development </vt:lpstr>
      <vt:lpstr>Environmental Analysis Phase    </vt:lpstr>
      <vt:lpstr>Examples of Items Evaluated during Analysis      </vt:lpstr>
      <vt:lpstr>Project Resource Locations</vt:lpstr>
      <vt:lpstr>Intersection Improvement – Purpose &amp; Need</vt:lpstr>
      <vt:lpstr>Intersection Data</vt:lpstr>
      <vt:lpstr>Previous Countermeasures</vt:lpstr>
      <vt:lpstr>Alternatives Analysis</vt:lpstr>
      <vt:lpstr>Alternatives Analysis</vt:lpstr>
      <vt:lpstr>Alternatives Analysis</vt:lpstr>
      <vt:lpstr>Preferred Alternative: Median U-Turn</vt:lpstr>
      <vt:lpstr>Median U-Turn Operations</vt:lpstr>
      <vt:lpstr>Median U-Turns Enhance Intersection Safety</vt:lpstr>
      <vt:lpstr>Design Features</vt:lpstr>
      <vt:lpstr>Recap of Alternatives Considered  </vt:lpstr>
      <vt:lpstr>Schedule and Maintenance of Traffic</vt:lpstr>
      <vt:lpstr>Submit Public Comments </vt:lpstr>
      <vt:lpstr>Project Resource Locations</vt:lpstr>
      <vt:lpstr>Next Steps 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2017-03-16T13:11:52Z</dcterms:created>
  <dcterms:modified xsi:type="dcterms:W3CDTF">2019-03-19T14:44:15Z</dcterms:modified>
</cp:coreProperties>
</file>