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9" r:id="rId2"/>
    <p:sldId id="328" r:id="rId3"/>
    <p:sldId id="325" r:id="rId4"/>
    <p:sldId id="372" r:id="rId5"/>
    <p:sldId id="373" r:id="rId6"/>
    <p:sldId id="355" r:id="rId7"/>
    <p:sldId id="358" r:id="rId8"/>
    <p:sldId id="359" r:id="rId9"/>
    <p:sldId id="360" r:id="rId10"/>
    <p:sldId id="371" r:id="rId11"/>
    <p:sldId id="361" r:id="rId12"/>
    <p:sldId id="363" r:id="rId13"/>
    <p:sldId id="362" r:id="rId14"/>
    <p:sldId id="364" r:id="rId15"/>
    <p:sldId id="365" r:id="rId16"/>
    <p:sldId id="366" r:id="rId17"/>
    <p:sldId id="367" r:id="rId18"/>
    <p:sldId id="368" r:id="rId19"/>
    <p:sldId id="357" r:id="rId20"/>
    <p:sldId id="370" r:id="rId21"/>
    <p:sldId id="35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ABF71A-0BDD-4C1E-B0EF-DDC2F9F49EEF}">
          <p14:sldIdLst>
            <p14:sldId id="259"/>
            <p14:sldId id="328"/>
            <p14:sldId id="325"/>
            <p14:sldId id="372"/>
            <p14:sldId id="373"/>
            <p14:sldId id="355"/>
            <p14:sldId id="358"/>
            <p14:sldId id="359"/>
            <p14:sldId id="360"/>
            <p14:sldId id="371"/>
            <p14:sldId id="361"/>
            <p14:sldId id="363"/>
            <p14:sldId id="362"/>
            <p14:sldId id="364"/>
            <p14:sldId id="365"/>
            <p14:sldId id="366"/>
            <p14:sldId id="367"/>
            <p14:sldId id="368"/>
            <p14:sldId id="357"/>
            <p14:sldId id="370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E97724"/>
    <a:srgbClr val="007638"/>
    <a:srgbClr val="00568B"/>
    <a:srgbClr val="87B1F1"/>
    <a:srgbClr val="5E92DA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45" autoAdjust="0"/>
    <p:restoredTop sz="86136" autoAdjust="0"/>
  </p:normalViewPr>
  <p:slideViewPr>
    <p:cSldViewPr snapToGrid="0" snapToObjects="1">
      <p:cViewPr varScale="1">
        <p:scale>
          <a:sx n="100" d="100"/>
          <a:sy n="100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31D29-8A5E-B846-BCF7-CB4790F59D05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46A2A-9524-F949-8875-AF8DAB15A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9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06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14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46A2A-9524-F949-8875-AF8DAB15A4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64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terms</a:t>
            </a:r>
            <a:r>
              <a:rPr lang="en-US" baseline="0" dirty="0"/>
              <a:t> of persistence and completion, 21</a:t>
            </a:r>
            <a:r>
              <a:rPr lang="en-US" baseline="30000" dirty="0"/>
              <a:t>st</a:t>
            </a:r>
            <a:r>
              <a:rPr lang="en-US" baseline="0" dirty="0"/>
              <a:t> Century Scholars outperform their other low-income peers significantly, and they are also more likely to attend an in-state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At 4-year campuses, 82% of scholars persistent to the second year (60% in FY 16 for 2-year)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At 2-year campuses, scholars significantly out perform minority, other low-income and all students when it comes to on-time completion (17.3% for scholars, 12.7% for all students)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29.8% of Scholars complete on-time (statewide) vs. 22.4% of their low-income peers.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48.9% of Scholars complete within 6 years (statewide) vs. 41.3% of their other low-income peers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12.7% of students at two-year campuses graduate on-time, Scholars are graduating at an on-time rate of 17.3% – a 14.6 percentage point increase over the last five years.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9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terms</a:t>
            </a:r>
            <a:r>
              <a:rPr lang="en-US" baseline="0" dirty="0"/>
              <a:t> of persistence and completion, 21</a:t>
            </a:r>
            <a:r>
              <a:rPr lang="en-US" baseline="30000" dirty="0"/>
              <a:t>st</a:t>
            </a:r>
            <a:r>
              <a:rPr lang="en-US" baseline="0" dirty="0"/>
              <a:t> Century Scholars outperform their other low-income peers significantly, and they are also more likely to attend an in-state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At 4-year campuses, 82% of scholars persistent to the second year (60% in FY 16 for 2-year)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At 2-year campuses, scholars significantly out perform minority, other low-income and all students when it comes to on-time completion (17.3% for scholars, 12.7% for all students)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29.8% of Scholars complete on-time (statewide) vs. 22.4% of their low-income peers.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48.9% of Scholars complete within 6 years (statewide) vs. 41.3% of their other low-income peers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12.7% of students at two-year campuses graduate on-time, Scholars are graduating at an on-time rate of 17.3% – a 14.6 percentage point increase over the last five years.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1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6A2A-9524-F949-8875-AF8DAB15A4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2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46A2A-9524-F949-8875-AF8DAB15A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E148-0301-4430-8886-A50423E230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46A2A-9524-F949-8875-AF8DAB15A4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a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_CHE_General_PPT5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2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CHE_General_PPT53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6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B308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638"/>
          </a:solidFill>
          <a:ln>
            <a:solidFill>
              <a:srgbClr val="0076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6329" y="-179613"/>
            <a:ext cx="9160329" cy="7037614"/>
          </a:xfrm>
          <a:prstGeom prst="rect">
            <a:avLst/>
          </a:prstGeom>
          <a:solidFill>
            <a:srgbClr val="E977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399"/>
            <a:ext cx="7772400" cy="1981201"/>
          </a:xfrm>
        </p:spPr>
        <p:txBody>
          <a:bodyPr bIns="0" anchor="ctr">
            <a:norm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0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2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2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289957"/>
          </a:xfrm>
          <a:prstGeom prst="rect">
            <a:avLst/>
          </a:prstGeom>
          <a:solidFill>
            <a:srgbClr val="00568B"/>
          </a:solidFill>
          <a:ln>
            <a:solidFill>
              <a:srgbClr val="0056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5_CHE_General_PPT5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2015_CHE_General_PPT5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5_CHE_General_PPT5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CHE_General_PPT5a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_CHE_General_PPT5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98978-F164-F247-8E58-10F79CAEF73C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0C37-B7DB-E548-8676-3460185C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7" r:id="rId3"/>
    <p:sldLayoutId id="2147483703" r:id="rId4"/>
    <p:sldLayoutId id="2147483705" r:id="rId5"/>
    <p:sldLayoutId id="2147483704" r:id="rId6"/>
    <p:sldLayoutId id="2147483706" r:id="rId7"/>
    <p:sldLayoutId id="2147483696" r:id="rId8"/>
    <p:sldLayoutId id="2147483671" r:id="rId9"/>
    <p:sldLayoutId id="2147483697" r:id="rId10"/>
    <p:sldLayoutId id="2147483655" r:id="rId11"/>
    <p:sldLayoutId id="2147483689" r:id="rId12"/>
    <p:sldLayoutId id="2147483690" r:id="rId13"/>
    <p:sldLayoutId id="2147483700" r:id="rId14"/>
    <p:sldLayoutId id="2147483698" r:id="rId15"/>
    <p:sldLayoutId id="2147483702" r:id="rId16"/>
    <p:sldLayoutId id="2147483701" r:id="rId17"/>
    <p:sldLayoutId id="214748370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251" y="1893296"/>
            <a:ext cx="8666328" cy="226024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Postsecondary Transitions Recommendations </a:t>
            </a:r>
            <a:br>
              <a:rPr lang="en-US" sz="5400" b="1" dirty="0">
                <a:solidFill>
                  <a:schemeClr val="bg1"/>
                </a:solidFill>
              </a:rPr>
            </a:b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11940"/>
            <a:ext cx="9144000" cy="2488117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Stephanie Wilson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Indiana Commission for Higher Education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December 12, 2018</a:t>
            </a:r>
          </a:p>
        </p:txBody>
      </p:sp>
    </p:spTree>
    <p:extLst>
      <p:ext uri="{BB962C8B-B14F-4D97-AF65-F5344CB8AC3E}">
        <p14:creationId xmlns:p14="http://schemas.microsoft.com/office/powerpoint/2010/main" val="24988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3BEF-95AD-B944-A9B5-22391B0D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Math Transitions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46E8-A15F-C042-A766-D23156F17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Math Transitions Course is a new course for high school seniors who have passed Algebra 2 but are not ready for college</a:t>
            </a:r>
            <a:r>
              <a:rPr lang="en-US" sz="2800" dirty="0">
                <a:solidFill>
                  <a:srgbClr val="C00000"/>
                </a:solidFill>
              </a:rPr>
              <a:t>-</a:t>
            </a:r>
            <a:r>
              <a:rPr lang="en-US" sz="2800" dirty="0"/>
              <a:t>level math courses. </a:t>
            </a:r>
          </a:p>
          <a:p>
            <a:r>
              <a:rPr lang="en-US" sz="2800" dirty="0"/>
              <a:t>Pilot Phase: Students who take and pass the Math Transitions Course with a B or better will be able to enter college Quantitative Reasoning without placement testing or remediation.</a:t>
            </a:r>
          </a:p>
          <a:p>
            <a:r>
              <a:rPr lang="en-US" sz="2800" dirty="0"/>
              <a:t>Long-term: Students who pass this transitions course will be prepared for college-level math courses.</a:t>
            </a:r>
          </a:p>
        </p:txBody>
      </p:sp>
    </p:spTree>
    <p:extLst>
      <p:ext uri="{BB962C8B-B14F-4D97-AF65-F5344CB8AC3E}">
        <p14:creationId xmlns:p14="http://schemas.microsoft.com/office/powerpoint/2010/main" val="36767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19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/>
                <a:cs typeface="Calibri"/>
              </a:rPr>
              <a:t>The Recommendations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6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BAD-B1B6-9D41-A9F1-6B21892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1: Short-Term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E7C9-BE87-5A40-A6B7-7AA256A5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Develop and scale postsecondary transition pathways</a:t>
            </a:r>
            <a:r>
              <a:rPr lang="en-US" dirty="0"/>
              <a:t>, beginning with mathematics.</a:t>
            </a:r>
          </a:p>
          <a:p>
            <a:endParaRPr lang="en-US" dirty="0"/>
          </a:p>
          <a:p>
            <a:pPr lvl="1"/>
            <a:r>
              <a:rPr lang="en-US" dirty="0"/>
              <a:t>Short-term goals: </a:t>
            </a:r>
          </a:p>
          <a:p>
            <a:pPr lvl="2"/>
            <a:r>
              <a:rPr lang="en-US" dirty="0"/>
              <a:t>Adopt the postsecondary math transition course for use beginning in the 2019-2020 school year.</a:t>
            </a:r>
          </a:p>
          <a:p>
            <a:pPr lvl="2"/>
            <a:r>
              <a:rPr lang="en-US" dirty="0"/>
              <a:t>Support the implementation of that course, beginning with a pilot phase. </a:t>
            </a:r>
          </a:p>
          <a:p>
            <a:pPr lvl="2"/>
            <a:r>
              <a:rPr lang="en-US" dirty="0"/>
              <a:t>Develop/identify Algebra 2 alternative course that aligns with a diverse set of postsecondary math courses. </a:t>
            </a:r>
          </a:p>
        </p:txBody>
      </p:sp>
    </p:spTree>
    <p:extLst>
      <p:ext uri="{BB962C8B-B14F-4D97-AF65-F5344CB8AC3E}">
        <p14:creationId xmlns:p14="http://schemas.microsoft.com/office/powerpoint/2010/main" val="18821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BAD-B1B6-9D41-A9F1-6B21892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1: Long-Term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E7C9-BE87-5A40-A6B7-7AA256A5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Develop and scale postsecondary transition pathways</a:t>
            </a:r>
            <a:r>
              <a:rPr lang="en-US" dirty="0"/>
              <a:t>, beginning with mathematics.</a:t>
            </a:r>
          </a:p>
          <a:p>
            <a:endParaRPr lang="en-US" dirty="0"/>
          </a:p>
          <a:p>
            <a:pPr lvl="1"/>
            <a:r>
              <a:rPr lang="en-US" dirty="0"/>
              <a:t>Long-term goals: </a:t>
            </a:r>
          </a:p>
          <a:p>
            <a:pPr lvl="2"/>
            <a:r>
              <a:rPr lang="en-US" dirty="0"/>
              <a:t>Evaluate the impact of the postsecondary math transition course.</a:t>
            </a:r>
          </a:p>
          <a:p>
            <a:pPr lvl="2"/>
            <a:r>
              <a:rPr lang="en-US" dirty="0"/>
              <a:t>Scale the course statewide. </a:t>
            </a:r>
          </a:p>
        </p:txBody>
      </p:sp>
    </p:spTree>
    <p:extLst>
      <p:ext uri="{BB962C8B-B14F-4D97-AF65-F5344CB8AC3E}">
        <p14:creationId xmlns:p14="http://schemas.microsoft.com/office/powerpoint/2010/main" val="37113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BAD-B1B6-9D41-A9F1-6B21892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2: Short-Term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E7C9-BE87-5A40-A6B7-7AA256A5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b="1" dirty="0">
                <a:solidFill>
                  <a:schemeClr val="tx2"/>
                </a:solidFill>
              </a:rPr>
              <a:t>Promote navigational supports </a:t>
            </a:r>
            <a:r>
              <a:rPr lang="en-US" sz="3800" dirty="0"/>
              <a:t>that smooth student transitions from secondary to postsecondary education and training—including but not limited to study-skill development and activities required for 21</a:t>
            </a:r>
            <a:r>
              <a:rPr lang="en-US" sz="3800" baseline="30000" dirty="0"/>
              <a:t>st</a:t>
            </a:r>
            <a:r>
              <a:rPr lang="en-US" sz="3800" dirty="0"/>
              <a:t> Century Scholars.</a:t>
            </a:r>
          </a:p>
          <a:p>
            <a:endParaRPr lang="en-US" dirty="0"/>
          </a:p>
          <a:p>
            <a:pPr lvl="1"/>
            <a:r>
              <a:rPr lang="en-US" dirty="0"/>
              <a:t>Short-term goals: </a:t>
            </a:r>
          </a:p>
          <a:p>
            <a:pPr lvl="2"/>
            <a:r>
              <a:rPr lang="en-US" dirty="0"/>
              <a:t>Broadly promote 21</a:t>
            </a:r>
            <a:r>
              <a:rPr lang="en-US" baseline="30000" dirty="0"/>
              <a:t>st</a:t>
            </a:r>
            <a:r>
              <a:rPr lang="en-US" dirty="0"/>
              <a:t> Century Scholars activities for all students.</a:t>
            </a:r>
          </a:p>
          <a:p>
            <a:pPr lvl="2"/>
            <a:r>
              <a:rPr lang="en-US" dirty="0"/>
              <a:t>Leverage partnerships to expand advising supports.</a:t>
            </a:r>
          </a:p>
          <a:p>
            <a:pPr lvl="2"/>
            <a:r>
              <a:rPr lang="en-US" dirty="0"/>
              <a:t>Integrate study-skill development and time management training to support student success during and after their transition into postsecondary work. </a:t>
            </a:r>
          </a:p>
          <a:p>
            <a:pPr lvl="2"/>
            <a:r>
              <a:rPr lang="en-US" dirty="0"/>
              <a:t>Prioritize cross-agency support for FAFSA completion. </a:t>
            </a:r>
          </a:p>
        </p:txBody>
      </p:sp>
    </p:spTree>
    <p:extLst>
      <p:ext uri="{BB962C8B-B14F-4D97-AF65-F5344CB8AC3E}">
        <p14:creationId xmlns:p14="http://schemas.microsoft.com/office/powerpoint/2010/main" val="33603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BAD-B1B6-9D41-A9F1-6B21892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2: Long-Term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E7C9-BE87-5A40-A6B7-7AA256A5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100" b="1" dirty="0">
                <a:solidFill>
                  <a:schemeClr val="tx2"/>
                </a:solidFill>
              </a:rPr>
              <a:t>Promote navigational supports </a:t>
            </a:r>
            <a:r>
              <a:rPr lang="en-US" sz="3100" dirty="0"/>
              <a:t>that smooth student transitions from secondary to postsecondary education and training—including but not limited to study-skill development and activities required for 21</a:t>
            </a:r>
            <a:r>
              <a:rPr lang="en-US" sz="3100" baseline="30000" dirty="0"/>
              <a:t>st</a:t>
            </a:r>
            <a:r>
              <a:rPr lang="en-US" sz="3100" dirty="0"/>
              <a:t> Century Scholars.</a:t>
            </a:r>
          </a:p>
          <a:p>
            <a:pPr marL="0" indent="0">
              <a:buNone/>
            </a:pPr>
            <a:endParaRPr lang="en-US" sz="1500" dirty="0"/>
          </a:p>
          <a:p>
            <a:pPr lvl="1"/>
            <a:r>
              <a:rPr lang="en-US" dirty="0"/>
              <a:t>Long-term goals: </a:t>
            </a:r>
          </a:p>
          <a:p>
            <a:pPr lvl="2"/>
            <a:r>
              <a:rPr lang="en-US" dirty="0"/>
              <a:t>Bring guided pathways and other postsecondary advising down into high school.</a:t>
            </a:r>
          </a:p>
          <a:p>
            <a:pPr lvl="3"/>
            <a:r>
              <a:rPr lang="en-US" dirty="0"/>
              <a:t>Facilitate conversations among institutional leaders as well as school and district personnel about the opportunity to design and deliver advising supports during a high school senior’s second semester. </a:t>
            </a:r>
          </a:p>
        </p:txBody>
      </p:sp>
    </p:spTree>
    <p:extLst>
      <p:ext uri="{BB962C8B-B14F-4D97-AF65-F5344CB8AC3E}">
        <p14:creationId xmlns:p14="http://schemas.microsoft.com/office/powerpoint/2010/main" val="14706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BAD-B1B6-9D41-A9F1-6B21892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3: Short-Term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E7C9-BE87-5A40-A6B7-7AA256A5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Expand the use of key postsecondary transitions data </a:t>
            </a:r>
            <a:r>
              <a:rPr lang="en-US" dirty="0"/>
              <a:t>to facilitate cross-sector collaboration and support student success. </a:t>
            </a:r>
          </a:p>
          <a:p>
            <a:endParaRPr lang="en-US" dirty="0"/>
          </a:p>
          <a:p>
            <a:pPr lvl="1"/>
            <a:r>
              <a:rPr lang="en-US" dirty="0"/>
              <a:t>Short-term goals: </a:t>
            </a:r>
          </a:p>
          <a:p>
            <a:pPr lvl="2"/>
            <a:r>
              <a:rPr lang="en-US" dirty="0"/>
              <a:t>Include postsecondary transitions metrics as reported metrics on online school report cards (ESSA).</a:t>
            </a:r>
          </a:p>
          <a:p>
            <a:pPr lvl="2"/>
            <a:r>
              <a:rPr lang="en-US" dirty="0"/>
              <a:t>Expand joint promotion activities for the College Readiness Report release.</a:t>
            </a:r>
          </a:p>
          <a:p>
            <a:pPr lvl="2"/>
            <a:r>
              <a:rPr lang="en-US" dirty="0"/>
              <a:t>Explore expansion of data on the College Readiness Report to include more data on postsecondary transitions. (Ex: internships, certificate programs)</a:t>
            </a:r>
          </a:p>
        </p:txBody>
      </p:sp>
    </p:spTree>
    <p:extLst>
      <p:ext uri="{BB962C8B-B14F-4D97-AF65-F5344CB8AC3E}">
        <p14:creationId xmlns:p14="http://schemas.microsoft.com/office/powerpoint/2010/main" val="24268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BAD-B1B6-9D41-A9F1-6B21892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3: Long-Term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E7C9-BE87-5A40-A6B7-7AA256A5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4525963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tx2"/>
                </a:solidFill>
              </a:rPr>
              <a:t>Expand the use of key postsecondary transitions data </a:t>
            </a:r>
            <a:r>
              <a:rPr lang="en-US" sz="2900" dirty="0"/>
              <a:t>to facilitate cross-sector collaboration and support student success. 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Long-term goals: </a:t>
            </a:r>
          </a:p>
          <a:p>
            <a:pPr lvl="2"/>
            <a:r>
              <a:rPr lang="en-US" dirty="0"/>
              <a:t>Facilitate regional postsecondary transitions data conversions.</a:t>
            </a:r>
          </a:p>
          <a:p>
            <a:pPr lvl="3"/>
            <a:r>
              <a:rPr lang="en-US" dirty="0"/>
              <a:t>Review the full range of data on postsecondary transitions currently available and identify opportunities for greater alignment and partnership in local communities. </a:t>
            </a:r>
          </a:p>
        </p:txBody>
      </p:sp>
    </p:spTree>
    <p:extLst>
      <p:ext uri="{BB962C8B-B14F-4D97-AF65-F5344CB8AC3E}">
        <p14:creationId xmlns:p14="http://schemas.microsoft.com/office/powerpoint/2010/main" val="31217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19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/>
                <a:cs typeface="Calibri"/>
              </a:rPr>
              <a:t>Timeline &amp; Next Steps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6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51AE-3EC6-AD4D-A12B-026EC67F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November: Commission Resolution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E0EC1-80B8-8744-B97C-DE14EE1ADAC2}"/>
              </a:ext>
            </a:extLst>
          </p:cNvPr>
          <p:cNvSpPr txBox="1"/>
          <p:nvPr/>
        </p:nvSpPr>
        <p:spPr>
          <a:xfrm>
            <a:off x="4203700" y="1790700"/>
            <a:ext cx="448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On Nov. 8, 2018, the Indiana Commission for Higher Education advanced a resolution supporting Indiana’s Postsecondary Transitions Recommendations.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3F70C2-7803-5049-805A-931C243C1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39" y="1676401"/>
            <a:ext cx="3534405" cy="4254500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95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19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/>
                <a:cs typeface="Calibri"/>
              </a:rPr>
              <a:t>Background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2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BAD-B1B6-9D41-A9F1-6B21892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E7C9-BE87-5A40-A6B7-7AA256A5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Today: </a:t>
            </a:r>
            <a:r>
              <a:rPr lang="en-US" dirty="0"/>
              <a:t>Indiana State Board of Education considers resolution in support of Postsecondary Transitions Recommendations. </a:t>
            </a:r>
          </a:p>
          <a:p>
            <a:r>
              <a:rPr lang="en-US" b="1" dirty="0">
                <a:solidFill>
                  <a:schemeClr val="tx2"/>
                </a:solidFill>
              </a:rPr>
              <a:t>2019 Session: </a:t>
            </a:r>
            <a:r>
              <a:rPr lang="en-US" dirty="0"/>
              <a:t>Ensure funding for professional development for math transition course pilot.</a:t>
            </a:r>
          </a:p>
          <a:p>
            <a:r>
              <a:rPr lang="en-US" b="1" dirty="0">
                <a:solidFill>
                  <a:schemeClr val="tx2"/>
                </a:solidFill>
              </a:rPr>
              <a:t>2019-2020 School Year: </a:t>
            </a:r>
            <a:r>
              <a:rPr lang="en-US" dirty="0"/>
              <a:t>Pilot the new course in 9 schools.</a:t>
            </a:r>
          </a:p>
          <a:p>
            <a:r>
              <a:rPr lang="en-US" b="1" dirty="0">
                <a:solidFill>
                  <a:schemeClr val="tx2"/>
                </a:solidFill>
              </a:rPr>
              <a:t>2020-2021 School Year: </a:t>
            </a:r>
            <a:r>
              <a:rPr lang="en-US" dirty="0"/>
              <a:t>Expand the pilot to approximately 30 schools.</a:t>
            </a:r>
          </a:p>
          <a:p>
            <a:r>
              <a:rPr lang="en-US" b="1" dirty="0">
                <a:solidFill>
                  <a:schemeClr val="tx2"/>
                </a:solidFill>
              </a:rPr>
              <a:t>Beyond: </a:t>
            </a:r>
            <a:r>
              <a:rPr lang="en-US" dirty="0"/>
              <a:t>Scale the math transition course statewide.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4" y="2790825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/>
                <a:cs typeface="Calibri"/>
              </a:rPr>
              <a:t>Questions? </a:t>
            </a:r>
            <a:endParaRPr lang="en-US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3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3528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+mj-lt"/>
              </a:rPr>
              <a:t>Students who need remediation are less likely to complete postsecondary programs.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25A2C-B64E-C140-AB76-C2DE26724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2592"/>
            <a:ext cx="9144000" cy="236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8A900-543E-E548-B37D-592E1F44C68E}"/>
              </a:ext>
            </a:extLst>
          </p:cNvPr>
          <p:cNvSpPr txBox="1"/>
          <p:nvPr/>
        </p:nvSpPr>
        <p:spPr>
          <a:xfrm>
            <a:off x="304800" y="5221069"/>
            <a:ext cx="6870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From 2018 Indiana’s 2018 College Readiness Report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8151AE-3EC6-AD4D-A12B-026EC67F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>
            <a:normAutofit/>
          </a:bodyPr>
          <a:lstStyle/>
          <a:p>
            <a:r>
              <a:rPr lang="en-US" sz="4000" dirty="0"/>
              <a:t>The Need</a:t>
            </a:r>
          </a:p>
        </p:txBody>
      </p:sp>
    </p:spTree>
    <p:extLst>
      <p:ext uri="{BB962C8B-B14F-4D97-AF65-F5344CB8AC3E}">
        <p14:creationId xmlns:p14="http://schemas.microsoft.com/office/powerpoint/2010/main" val="32603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191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+mj-lt"/>
              </a:rPr>
              <a:t>Students who have support and take key steps in high school are more likely to go to enter postsecondary programs and be successful when they get there.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E4FC3-CD5E-9E45-8F59-E5B78BC0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3915948"/>
            <a:ext cx="6070600" cy="2709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2C40E9-E69A-8644-87EC-99F573CE5C7F}"/>
              </a:ext>
            </a:extLst>
          </p:cNvPr>
          <p:cNvSpPr txBox="1"/>
          <p:nvPr/>
        </p:nvSpPr>
        <p:spPr>
          <a:xfrm>
            <a:off x="2095500" y="341663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Indiana’s Scholar Success Program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8151AE-3EC6-AD4D-A12B-026EC67F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>
            <a:normAutofit/>
          </a:bodyPr>
          <a:lstStyle/>
          <a:p>
            <a:r>
              <a:rPr lang="en-US" sz="4000" dirty="0"/>
              <a:t>The Need</a:t>
            </a:r>
          </a:p>
        </p:txBody>
      </p:sp>
    </p:spTree>
    <p:extLst>
      <p:ext uri="{BB962C8B-B14F-4D97-AF65-F5344CB8AC3E}">
        <p14:creationId xmlns:p14="http://schemas.microsoft.com/office/powerpoint/2010/main" val="21907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191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+mj-lt"/>
              </a:rPr>
              <a:t>Good data on postsecondary transitions exists, but not enough students, families &amp; communities know about it or use 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49640" y="5486400"/>
            <a:ext cx="457200" cy="228600"/>
          </a:xfrm>
          <a:prstGeom prst="rect">
            <a:avLst/>
          </a:prstGeom>
        </p:spPr>
        <p:txBody>
          <a:bodyPr/>
          <a:lstStyle/>
          <a:p>
            <a:fld id="{4E1227A4-B3CD-45F6-B6CB-90E9053384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D813C-9526-E141-91AC-69A773E8E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9092"/>
            <a:ext cx="2882900" cy="3739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5CC237-175E-EF49-BCDC-719777BA4F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3" r="1599"/>
          <a:stretch/>
        </p:blipFill>
        <p:spPr>
          <a:xfrm>
            <a:off x="3181350" y="2811004"/>
            <a:ext cx="2886075" cy="3792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862B68-1950-6643-A83C-A437E515C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674" y="2925304"/>
            <a:ext cx="2967625" cy="38374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8151AE-3EC6-AD4D-A12B-026EC67F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592"/>
          </a:xfrm>
        </p:spPr>
        <p:txBody>
          <a:bodyPr>
            <a:normAutofit/>
          </a:bodyPr>
          <a:lstStyle/>
          <a:p>
            <a:r>
              <a:rPr lang="en-US" sz="4000" dirty="0"/>
              <a:t>The Need</a:t>
            </a:r>
          </a:p>
        </p:txBody>
      </p:sp>
    </p:spTree>
    <p:extLst>
      <p:ext uri="{BB962C8B-B14F-4D97-AF65-F5344CB8AC3E}">
        <p14:creationId xmlns:p14="http://schemas.microsoft.com/office/powerpoint/2010/main" val="739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A55E-3C9B-984B-B13A-86A93201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Alignment to ICHE Strategic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029A8-E7FD-C340-82E2-88BBADB215F3}"/>
              </a:ext>
            </a:extLst>
          </p:cNvPr>
          <p:cNvSpPr txBox="1"/>
          <p:nvPr/>
        </p:nvSpPr>
        <p:spPr>
          <a:xfrm>
            <a:off x="4111625" y="2187575"/>
            <a:ext cx="46863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“Increase college readiness by improving student preparation, smoothing key transitions and boosting statewide capacity to deliver quality college-prep programming.”</a:t>
            </a:r>
          </a:p>
          <a:p>
            <a:endParaRPr lang="en-US" sz="2400" dirty="0"/>
          </a:p>
          <a:p>
            <a:r>
              <a:rPr lang="en-US" dirty="0"/>
              <a:t>	-  </a:t>
            </a:r>
            <a:r>
              <a:rPr lang="en-US" i="1" dirty="0"/>
              <a:t>Reaching Higher, Delivering Value 	 	</a:t>
            </a:r>
            <a:r>
              <a:rPr lang="en-US" dirty="0"/>
              <a:t>strategic plan; Completion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64" b="-1"/>
          <a:stretch/>
        </p:blipFill>
        <p:spPr>
          <a:xfrm>
            <a:off x="1025705" y="2046958"/>
            <a:ext cx="2636895" cy="33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19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/>
                <a:cs typeface="Calibri"/>
              </a:rPr>
              <a:t>The Work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6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A55E-3C9B-984B-B13A-86A93201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Phase 1: Transitions Steering Committee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6CE53-B256-B04A-BF0E-7F6422DF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7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Co-Chairs</a:t>
            </a:r>
            <a:r>
              <a:rPr lang="en-US" dirty="0"/>
              <a:t>: Commissioner Lubbers &amp; Superintendent McCormick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Goal</a:t>
            </a:r>
            <a:r>
              <a:rPr lang="en-US" dirty="0"/>
              <a:t>: Develop recommendations to </a:t>
            </a:r>
            <a:br>
              <a:rPr lang="en-US" dirty="0"/>
            </a:br>
            <a:r>
              <a:rPr lang="en-US" dirty="0"/>
              <a:t>1) increase college readiness &amp; enrollment while 2) decreasing the need for remediation.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group met </a:t>
            </a:r>
            <a:r>
              <a:rPr lang="en-US" dirty="0">
                <a:solidFill>
                  <a:schemeClr val="tx2"/>
                </a:solidFill>
              </a:rPr>
              <a:t>three times</a:t>
            </a:r>
            <a:r>
              <a:rPr lang="en-US" dirty="0"/>
              <a:t>: April, June &amp;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417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BAD-B1B6-9D41-A9F1-6B21892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Phase 2: Math Work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E7C9-BE87-5A40-A6B7-7AA256A5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Members</a:t>
            </a:r>
            <a:r>
              <a:rPr lang="en-US" dirty="0"/>
              <a:t>: High school teachers, higher education faculty &amp; math content experts.</a:t>
            </a:r>
          </a:p>
          <a:p>
            <a:r>
              <a:rPr lang="en-US" b="1" dirty="0">
                <a:solidFill>
                  <a:schemeClr val="tx2"/>
                </a:solidFill>
              </a:rPr>
              <a:t>Goals</a:t>
            </a:r>
            <a:r>
              <a:rPr lang="en-US" dirty="0"/>
              <a:t>: </a:t>
            </a:r>
          </a:p>
          <a:p>
            <a:pPr lvl="1"/>
            <a:r>
              <a:rPr lang="en-US" sz="2200" dirty="0"/>
              <a:t>Agree to 12</a:t>
            </a:r>
            <a:r>
              <a:rPr lang="en-US" sz="2200" baseline="30000" dirty="0"/>
              <a:t>th</a:t>
            </a:r>
            <a:r>
              <a:rPr lang="en-US" sz="2200" dirty="0"/>
              <a:t> grade math transitions course design parameters (content, sequence, alignment).</a:t>
            </a:r>
          </a:p>
          <a:p>
            <a:pPr lvl="1"/>
            <a:r>
              <a:rPr lang="en-US" sz="2200" dirty="0"/>
              <a:t>Develop or identify transition math course materials.</a:t>
            </a:r>
          </a:p>
          <a:p>
            <a:pPr lvl="1"/>
            <a:r>
              <a:rPr lang="en-US" sz="2200" dirty="0"/>
              <a:t>Recommend the course for state approval and use in postsecondary placement decisions. </a:t>
            </a:r>
          </a:p>
          <a:p>
            <a:pPr lvl="1"/>
            <a:r>
              <a:rPr lang="en-US" sz="2200" dirty="0"/>
              <a:t>Provide guidance on implementation of course pilot. </a:t>
            </a:r>
          </a:p>
          <a:p>
            <a:r>
              <a:rPr lang="en-US" dirty="0"/>
              <a:t>The group met </a:t>
            </a:r>
            <a:r>
              <a:rPr lang="en-US" dirty="0">
                <a:solidFill>
                  <a:schemeClr val="tx2"/>
                </a:solidFill>
              </a:rPr>
              <a:t>three times</a:t>
            </a:r>
            <a:r>
              <a:rPr lang="en-US" dirty="0"/>
              <a:t>: July, August &amp; October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1103</Words>
  <Application>Microsoft Macintosh PowerPoint</Application>
  <PresentationFormat>On-screen Show (4:3)</PresentationFormat>
  <Paragraphs>113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Postsecondary Transitions Recommendations  </vt:lpstr>
      <vt:lpstr>PowerPoint Presentation</vt:lpstr>
      <vt:lpstr>The Need</vt:lpstr>
      <vt:lpstr>The Need</vt:lpstr>
      <vt:lpstr>The Need</vt:lpstr>
      <vt:lpstr>Alignment to ICHE Strategic Plan</vt:lpstr>
      <vt:lpstr>PowerPoint Presentation</vt:lpstr>
      <vt:lpstr>Phase 1: Transitions Steering Committee</vt:lpstr>
      <vt:lpstr>Phase 2: Math Work Group</vt:lpstr>
      <vt:lpstr>What is the Math Transitions Course?</vt:lpstr>
      <vt:lpstr>PowerPoint Presentation</vt:lpstr>
      <vt:lpstr>Recommendation 1: Short-Term Goals</vt:lpstr>
      <vt:lpstr>Recommendation 1: Long-Term Goals</vt:lpstr>
      <vt:lpstr>Recommendation 2: Short-Term Goals</vt:lpstr>
      <vt:lpstr>Recommendation 2: Long-Term Goals</vt:lpstr>
      <vt:lpstr>Recommendation 3: Short-Term Goals</vt:lpstr>
      <vt:lpstr>Recommendation 3: Long-Term Goals</vt:lpstr>
      <vt:lpstr>PowerPoint Presentation</vt:lpstr>
      <vt:lpstr>November: Commission Resolution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Learn More - Office</dc:creator>
  <cp:lastModifiedBy>Wilson, Stephanie (CHE)</cp:lastModifiedBy>
  <cp:revision>134</cp:revision>
  <dcterms:created xsi:type="dcterms:W3CDTF">2016-01-28T16:32:07Z</dcterms:created>
  <dcterms:modified xsi:type="dcterms:W3CDTF">2018-12-11T18:07:57Z</dcterms:modified>
</cp:coreProperties>
</file>