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89" r:id="rId3"/>
    <p:sldId id="290" r:id="rId4"/>
    <p:sldId id="293" r:id="rId5"/>
    <p:sldId id="291" r:id="rId6"/>
    <p:sldId id="266" r:id="rId7"/>
    <p:sldId id="287" r:id="rId8"/>
    <p:sldId id="286" r:id="rId9"/>
    <p:sldId id="284" r:id="rId10"/>
    <p:sldId id="282" r:id="rId11"/>
    <p:sldId id="285" r:id="rId12"/>
    <p:sldId id="288" r:id="rId13"/>
    <p:sldId id="29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regnier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99" d="100"/>
          <a:sy n="99" d="100"/>
        </p:scale>
        <p:origin x="2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9AA3E-EED5-4824-A1ED-96D932191556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70B2AA-35C4-4563-8D7F-EC24ACFA5E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045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6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526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96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35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84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Indiana continues to make strides in economic development/job growth: </a:t>
            </a:r>
            <a:endParaRPr lang="en-US" sz="2000" dirty="0" smtClean="0"/>
          </a:p>
          <a:p>
            <a:pPr lvl="1"/>
            <a:r>
              <a:rPr lang="en-US" dirty="0" smtClean="0"/>
              <a:t>ranks fifth nationally in the rate of private sector job growth;</a:t>
            </a:r>
          </a:p>
          <a:p>
            <a:pPr lvl="1"/>
            <a:r>
              <a:rPr lang="en-US" dirty="0" smtClean="0"/>
              <a:t>ranks number one nationally in the growth of the trade, transportation and utilities sectors and number four in manufacturing growth;</a:t>
            </a:r>
          </a:p>
          <a:p>
            <a:pPr lvl="1"/>
            <a:r>
              <a:rPr lang="en-US" dirty="0" smtClean="0"/>
              <a:t>In Top 10 of Tax Foundation’s 2014 State Business Tax Climate Index</a:t>
            </a:r>
          </a:p>
          <a:p>
            <a:r>
              <a:rPr lang="en-US" sz="2000" dirty="0" smtClean="0"/>
              <a:t>Known for education innovative reform in secondary and postsecondary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0B2AA-35C4-4563-8D7F-EC24ACFA5EF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64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6172200"/>
            <a:ext cx="2476846" cy="65731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10ECBC1-7246-44CE-9DF9-35A0216EC234}" type="datetimeFigureOut">
              <a:rPr lang="en-US" smtClean="0"/>
              <a:pPr/>
              <a:t>06-Jun-14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F4CF475-234F-4A64-BB44-464EFB398E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61872"/>
          </a:xfrm>
        </p:spPr>
        <p:txBody>
          <a:bodyPr>
            <a:noAutofit/>
          </a:bodyPr>
          <a:lstStyle/>
          <a:p>
            <a:r>
              <a:rPr lang="en-US" dirty="0" smtClean="0"/>
              <a:t>Indiana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1" y="2821785"/>
            <a:ext cx="8839199" cy="83819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Michele Walker, Director of Student Assessment, IDOE</a:t>
            </a:r>
          </a:p>
          <a:p>
            <a:pPr marL="0" indent="0" algn="ctr">
              <a:buNone/>
            </a:pP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Dr. Michelle McKeown, General Counsel, SBOE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19300" y="4495800"/>
            <a:ext cx="544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June 4, 2014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714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685800"/>
          </a:xfrm>
        </p:spPr>
        <p:txBody>
          <a:bodyPr>
            <a:noAutofit/>
          </a:bodyPr>
          <a:lstStyle/>
          <a:p>
            <a:r>
              <a:rPr lang="en-US" sz="3200" dirty="0"/>
              <a:t>Assessment: Policy Decisions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4730-B080-44E2-9FA9-33D6E810EC7D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429850"/>
            <a:ext cx="91440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/>
            <a:endParaRPr lang="en-US" sz="2000" b="1" dirty="0"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en-US" sz="2000" u="sng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Graduation Qualifying Exam and College &amp; Career Readiness Assessments</a:t>
            </a:r>
          </a:p>
          <a:p>
            <a:pPr marL="342900" lvl="0" indent="-342900"/>
            <a:endParaRPr lang="en-US" sz="2000" u="sng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lvl="0" indent="-342900"/>
            <a:r>
              <a:rPr lang="en-US" sz="2000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What assessment should serve as the GQE?</a:t>
            </a:r>
            <a:endParaRPr lang="en-US" sz="20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Which year of high school?</a:t>
            </a:r>
          </a:p>
          <a:p>
            <a:pPr marL="342900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What assessment(s) should serve as measurements of students’ readiness for college/career?</a:t>
            </a:r>
          </a:p>
          <a:p>
            <a:pPr marL="342900" indent="-342900"/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Staff recommendation:  	</a:t>
            </a:r>
          </a:p>
          <a:p>
            <a:pPr marL="342900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GQE:  Use grade 10 accountability assessment</a:t>
            </a:r>
          </a:p>
          <a:p>
            <a:pPr marL="342900" indent="-342900"/>
            <a:r>
              <a:rPr lang="en-US" sz="2000" dirty="0" smtClean="0">
                <a:latin typeface="Arial" pitchFamily="34" charset="0"/>
                <a:cs typeface="Arial" pitchFamily="34" charset="0"/>
              </a:rPr>
              <a:t>CCR:  Grade 11offer options for assessments to align with individual students’ interests (mandate a minimum of one; participation % for accountability; further recommended that state pay for up to 2 in various categories)</a:t>
            </a:r>
          </a:p>
          <a:p>
            <a:pPr marL="342900" indent="-342900"/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175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3600" dirty="0"/>
              <a:t>Assessment: Policy Decisions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4730-B080-44E2-9FA9-33D6E810EC7D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46590" y="533400"/>
            <a:ext cx="7848600" cy="91101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IREAD-3</a:t>
            </a:r>
          </a:p>
          <a:p>
            <a:pPr lvl="0"/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b="1" dirty="0" smtClean="0">
                <a:latin typeface="Arial" pitchFamily="34" charset="0"/>
                <a:cs typeface="Arial" pitchFamily="34" charset="0"/>
              </a:rPr>
              <a:t>Does the Board want to absorb the role of IREAD into the state assessment utilized for federal accountability?</a:t>
            </a:r>
          </a:p>
          <a:p>
            <a:pPr lvl="0"/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Considerations: </a:t>
            </a:r>
          </a:p>
          <a:p>
            <a:pPr lvl="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IREAD-3 was originally created because the current ISTEP+ did not include sufficient reading specific items to provide a separate “reading” score that is valid and reliable. The educators involved with standard setting indicated that they did not want to make ISTEP+ longer by incorporating additional reading-specific items into the current ISTEP+.  NOTE:  ISTEP+ does measure reading.  </a:t>
            </a:r>
          </a:p>
          <a:p>
            <a:pPr lvl="0"/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Absorbing IREAD-3 into the assessment used for federal accountability will require some increased testing time to include additional reading items. 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Current Reading Plan Rule provides that students who do not pass during the Spring window must receive intervention from the school and then retest in the Summer.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sz="1000" dirty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Board staff recommendation is to maintain the current separation of IREAD-3 from the assessment utilized for accountability.</a:t>
            </a:r>
          </a:p>
          <a:p>
            <a:pPr lvl="0"/>
            <a:endParaRPr lang="en-US" sz="1000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Related Question for Consideration:  </a:t>
            </a:r>
          </a:p>
          <a:p>
            <a:pPr lvl="0"/>
            <a:endParaRPr lang="en-US" sz="1000" b="1" dirty="0" smtClean="0">
              <a:latin typeface="Arial" pitchFamily="34" charset="0"/>
              <a:cs typeface="Arial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 smtClean="0">
                <a:latin typeface="Arial" pitchFamily="34" charset="0"/>
                <a:cs typeface="Arial" pitchFamily="34" charset="0"/>
              </a:rPr>
              <a:t>If IREAD-3 is maintained separately, should IREAD-3 data be utilized in new accountability system?</a:t>
            </a:r>
          </a:p>
          <a:p>
            <a:pPr lvl="0"/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65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Staff request that we push back the release of the RFP until late July.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additional time allows the Board to: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/>
              <a:t>p</a:t>
            </a:r>
            <a:r>
              <a:rPr lang="en-US" dirty="0" smtClean="0"/>
              <a:t>articipate in the RFI presentations;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administer the assessment survey; </a:t>
            </a:r>
          </a:p>
          <a:p>
            <a:pPr marL="457200" indent="-457200">
              <a:buFont typeface="+mj-lt"/>
              <a:buAutoNum type="alphaLcParenR"/>
            </a:pPr>
            <a:r>
              <a:rPr lang="en-US" dirty="0" smtClean="0"/>
              <a:t>receive information from the expert consultant;  and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utilize the above information to make the policy decisions at the July 9 meeting 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Staff need the policy determinations from the Board prior to drafting and releasing the RFP.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Assessment: Revisiting Procurement Schedule</a:t>
            </a:r>
          </a:p>
        </p:txBody>
      </p:sp>
    </p:spTree>
    <p:extLst>
      <p:ext uri="{BB962C8B-B14F-4D97-AF65-F5344CB8AC3E}">
        <p14:creationId xmlns:p14="http://schemas.microsoft.com/office/powerpoint/2010/main" val="266301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2057400"/>
            <a:ext cx="7408333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June 12- 9:00 a.m. to 4:00 p.m.</a:t>
            </a:r>
          </a:p>
          <a:p>
            <a:r>
              <a:rPr lang="en-US" dirty="0" smtClean="0"/>
              <a:t>July 9 – immediately following Board Business Meeting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Additional dates TBD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Assessment: </a:t>
            </a:r>
            <a:r>
              <a:rPr lang="en-US" sz="3200" dirty="0" smtClean="0"/>
              <a:t>Future Meeting Dates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1461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447800"/>
            <a:ext cx="7408333" cy="4678363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romanUcPeriod"/>
            </a:pPr>
            <a:r>
              <a:rPr lang="en-US" dirty="0"/>
              <a:t>Relationship between Content and Item Type 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* Test </a:t>
            </a:r>
            <a:r>
              <a:rPr lang="en-US" dirty="0"/>
              <a:t>Form Development </a:t>
            </a:r>
          </a:p>
          <a:p>
            <a:pPr marL="514350" indent="-514350">
              <a:buFont typeface="+mj-lt"/>
              <a:buAutoNum type="romanUcPeriod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Operationalizing </a:t>
            </a:r>
            <a:r>
              <a:rPr lang="en-US" dirty="0"/>
              <a:t>a College-and-Career Ready Assessment for 2014-15 </a:t>
            </a:r>
          </a:p>
          <a:p>
            <a:pPr marL="514350" indent="-514350">
              <a:buFont typeface="+mj-lt"/>
              <a:buAutoNum type="romanUcPeriod" startAt="2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RFI </a:t>
            </a:r>
            <a:r>
              <a:rPr lang="en-US" dirty="0"/>
              <a:t>Presenter Selection </a:t>
            </a:r>
          </a:p>
          <a:p>
            <a:pPr marL="514350" indent="-514350">
              <a:buFont typeface="+mj-lt"/>
              <a:buAutoNum type="romanUcPeriod" startAt="2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Field </a:t>
            </a:r>
            <a:r>
              <a:rPr lang="en-US" dirty="0"/>
              <a:t>Survey </a:t>
            </a:r>
          </a:p>
          <a:p>
            <a:pPr marL="514350" indent="-514350">
              <a:buFont typeface="+mj-lt"/>
              <a:buAutoNum type="romanUcPeriod" startAt="2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Big </a:t>
            </a:r>
            <a:r>
              <a:rPr lang="en-US" dirty="0"/>
              <a:t>Ideas regarding Assessment </a:t>
            </a:r>
          </a:p>
          <a:p>
            <a:pPr marL="514350" indent="-514350">
              <a:buFont typeface="+mj-lt"/>
              <a:buAutoNum type="romanUcPeriod" startAt="2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Revisiting </a:t>
            </a:r>
            <a:r>
              <a:rPr lang="en-US" dirty="0"/>
              <a:t>Procurement Schedule </a:t>
            </a:r>
          </a:p>
          <a:p>
            <a:pPr marL="514350" indent="-514350">
              <a:buFont typeface="+mj-lt"/>
              <a:buAutoNum type="romanUcPeriod" startAt="2"/>
            </a:pPr>
            <a:endParaRPr lang="en-US" dirty="0"/>
          </a:p>
          <a:p>
            <a:pPr marL="514350" indent="-514350">
              <a:buFont typeface="+mj-lt"/>
              <a:buAutoNum type="romanUcPeriod" startAt="2"/>
            </a:pPr>
            <a:r>
              <a:rPr lang="en-US" dirty="0" smtClean="0"/>
              <a:t>Future </a:t>
            </a:r>
            <a:r>
              <a:rPr lang="en-US" dirty="0"/>
              <a:t>Subcommittee Meeting Dates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Indiana Assessments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Assessment: Relationship Between Content and Item Type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133600"/>
            <a:ext cx="8154473" cy="4343400"/>
          </a:xfrm>
        </p:spPr>
        <p:txBody>
          <a:bodyPr>
            <a:noAutofit/>
          </a:bodyPr>
          <a:lstStyle/>
          <a:p>
            <a:r>
              <a:rPr lang="en-US" dirty="0" smtClean="0"/>
              <a:t>Not all states use open-ended item types.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Indiana added “applied skills” in 1995.</a:t>
            </a:r>
          </a:p>
          <a:p>
            <a:pPr marL="301943" lvl="1" indent="0">
              <a:buNone/>
            </a:pPr>
            <a:endParaRPr lang="en-US" sz="1200" dirty="0" smtClean="0"/>
          </a:p>
          <a:p>
            <a:r>
              <a:rPr lang="en-US" dirty="0" smtClean="0"/>
              <a:t>There is no magic formula for the percentage of open-ended vs. selected response/machine </a:t>
            </a:r>
            <a:r>
              <a:rPr lang="en-US" dirty="0" err="1" smtClean="0"/>
              <a:t>scorable</a:t>
            </a:r>
            <a:r>
              <a:rPr lang="en-US" dirty="0" smtClean="0"/>
              <a:t> items.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Fall Test (through 2008)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Approximately 40% Applied Skills; 60% Basic Skills (Multiple-Choice, Gridded Response)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Spring Test (began in 2009)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Approximately 30% Applied Skills; 70% Multiple-Choice, Gridded Response</a:t>
            </a:r>
          </a:p>
        </p:txBody>
      </p:sp>
    </p:spTree>
    <p:extLst>
      <p:ext uri="{BB962C8B-B14F-4D97-AF65-F5344CB8AC3E}">
        <p14:creationId xmlns:p14="http://schemas.microsoft.com/office/powerpoint/2010/main" val="68884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Assessment: Relationship Between Content and Item Type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76400"/>
            <a:ext cx="8154473" cy="4800600"/>
          </a:xfrm>
        </p:spPr>
        <p:txBody>
          <a:bodyPr>
            <a:noAutofit/>
          </a:bodyPr>
          <a:lstStyle/>
          <a:p>
            <a:r>
              <a:rPr lang="en-US" dirty="0" smtClean="0"/>
              <a:t>Indiana involves educators in analyzing </a:t>
            </a:r>
            <a:r>
              <a:rPr lang="en-US" dirty="0"/>
              <a:t>standards to determine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DOK level </a:t>
            </a:r>
            <a:r>
              <a:rPr lang="en-US" sz="2400" dirty="0"/>
              <a:t>(1, 2, 3, 4)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standard weight [priority/importance] </a:t>
            </a:r>
            <a:r>
              <a:rPr lang="en-US" sz="2400" dirty="0"/>
              <a:t>(3, 2, 1)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appropriate item format </a:t>
            </a:r>
            <a:r>
              <a:rPr lang="en-US" sz="1800" b="1" dirty="0"/>
              <a:t>(MC, GR, CR, ER, TE)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specifications and content limits</a:t>
            </a:r>
            <a:endParaRPr lang="en-US" dirty="0"/>
          </a:p>
          <a:p>
            <a:r>
              <a:rPr lang="en-US" dirty="0" smtClean="0"/>
              <a:t>Blueprint percentages by standard and specifics regarding items determine number of items per type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Multiple-Choice, Gridded-Response, Constructed-Response, Extended-Response, Technology-Enhanced</a:t>
            </a:r>
          </a:p>
          <a:p>
            <a:pPr marL="301943" lvl="1" indent="0">
              <a:buNone/>
            </a:pPr>
            <a:r>
              <a:rPr lang="en-US" sz="2400" b="1" i="1" dirty="0" smtClean="0"/>
              <a:t>Content-based decisions drive item types!</a:t>
            </a:r>
            <a:endParaRPr lang="en-US" sz="2400" b="1" i="1" dirty="0"/>
          </a:p>
          <a:p>
            <a:pPr marL="0" indent="0">
              <a:buNone/>
            </a:pPr>
            <a:endParaRPr lang="en-US" sz="1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6179050"/>
            <a:ext cx="2784764" cy="57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29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252728"/>
          </a:xfrm>
        </p:spPr>
        <p:txBody>
          <a:bodyPr>
            <a:noAutofit/>
          </a:bodyPr>
          <a:lstStyle/>
          <a:p>
            <a:r>
              <a:rPr lang="en-US" sz="3200" dirty="0" smtClean="0"/>
              <a:t>Assessment: </a:t>
            </a:r>
            <a:r>
              <a:rPr lang="en-US" sz="3200" dirty="0"/>
              <a:t>Operationalizing a College-and-Career Ready Assessment for 2014-15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76573"/>
            <a:ext cx="8154473" cy="4800600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1600" dirty="0" smtClean="0"/>
              <a:t>Requirements: </a:t>
            </a: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Waiver requires that Indiana have a CCR-aligned assessment operationalized for 14/15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Meaningful exposure opportunity and result information </a:t>
            </a:r>
            <a:r>
              <a:rPr lang="en-US" sz="1600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of representative sample</a:t>
            </a: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should be provided in August/September.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Board staff recommendation is to mandate administration of the representative sample by end of September 2014.  </a:t>
            </a:r>
          </a:p>
          <a:p>
            <a:pPr marL="0" indent="0">
              <a:buNone/>
            </a:pPr>
            <a:endParaRPr lang="en-US" sz="16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Recommendations: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Technical assistance information and communications should continue to emphasize need for teachers to plan for new standards and new item types.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6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Concerns: 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USDOE has not made representations that USDOE would approve the “freeze” of  accountability for one year. (Note: Other states have requested; a determination has not been made). 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USDOE has not made representations that USDOE would approve the complete removal of objective data from teacher evaluation for the evaluations from the 14/15 school year. </a:t>
            </a:r>
            <a:endParaRPr lang="en-US" sz="16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146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65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/>
              <a:t>Assessment: </a:t>
            </a:r>
            <a:r>
              <a:rPr lang="en-US" sz="3600" dirty="0" smtClean="0"/>
              <a:t>RFI process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154473" cy="6248400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Responses due 6/6 </a:t>
            </a:r>
          </a:p>
          <a:p>
            <a:pPr>
              <a:buClrTx/>
            </a:pPr>
            <a:r>
              <a:rPr lang="en-US" sz="1800" dirty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Drs. Walker and McKeown will identify 5-6 vendors to present</a:t>
            </a:r>
          </a:p>
          <a:p>
            <a:pPr>
              <a:buClrTx/>
            </a:pPr>
            <a:r>
              <a:rPr lang="en-US" sz="1800" dirty="0" smtClean="0">
                <a:solidFill>
                  <a:schemeClr val="tx1"/>
                </a:solidFill>
              </a:rPr>
              <a:t>Format: 30 minute presentations; 20 minutes for questions; 10 minute breaks.  </a:t>
            </a:r>
          </a:p>
          <a:p>
            <a:pPr>
              <a:buClrTx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Presentations 6/12 scheduled from 9 a.m. to 4 p.m.</a:t>
            </a:r>
          </a:p>
          <a:p>
            <a:pPr marL="0" indent="0">
              <a:buNone/>
            </a:pPr>
            <a:endParaRPr lang="en-US" sz="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u="sng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Questions during RFI Vendor Presentations</a:t>
            </a: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Based upon value statements from subcommittee members, Drs. Walker &amp; McKeown will draft questions that may be utilized during the RFI presentations.</a:t>
            </a:r>
          </a:p>
          <a:p>
            <a:pPr marL="0" indent="0">
              <a:buNone/>
            </a:pPr>
            <a:endParaRPr lang="en-US" sz="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u="sng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Value Statements</a:t>
            </a: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Examples: </a:t>
            </a: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“I want to make sure that growth data provided by an assessment are valid and reliable”;  </a:t>
            </a:r>
            <a:r>
              <a:rPr lang="en-US" sz="1800" u="sng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 </a:t>
            </a: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“I do/do not want to require any more hours of testing than are required to administer the mandated assessments under the current assessment scheme;” </a:t>
            </a:r>
            <a:r>
              <a:rPr lang="en-US" sz="1800" u="sng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OR</a:t>
            </a: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“I think that formative assessments should be/should not be built into the state-mandated assessment”</a:t>
            </a:r>
            <a:r>
              <a:rPr lang="en-US" sz="1800" dirty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	</a:t>
            </a:r>
          </a:p>
          <a:p>
            <a:pPr marL="0" indent="0">
              <a:buNone/>
            </a:pPr>
            <a:endParaRPr lang="en-US" sz="18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6115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65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/>
              <a:t>Assessment: </a:t>
            </a:r>
            <a:r>
              <a:rPr lang="en-US" sz="3600" dirty="0" smtClean="0"/>
              <a:t>Survey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90600"/>
            <a:ext cx="8154473" cy="5486400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Drs. Chamberlin, Walker, and McKeown are working on finalizing a very short survey to be provided to the field to gather inputs around the assessments.  </a:t>
            </a:r>
          </a:p>
          <a:p>
            <a:pPr marL="0" indent="0">
              <a:buNone/>
            </a:pPr>
            <a:endParaRPr lang="en-US" sz="1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1800" dirty="0" smtClean="0">
                <a:ln w="0"/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We plan to have the survey finalized by June 6, and shared with the field by early next week.</a:t>
            </a:r>
          </a:p>
          <a:p>
            <a:pPr marL="0" indent="0">
              <a:buNone/>
            </a:pPr>
            <a:endParaRPr lang="en-US" sz="1800" dirty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1800" dirty="0" smtClean="0">
              <a:ln w="0"/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9656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65"/>
            <a:ext cx="8229600" cy="1252728"/>
          </a:xfrm>
        </p:spPr>
        <p:txBody>
          <a:bodyPr>
            <a:noAutofit/>
          </a:bodyPr>
          <a:lstStyle/>
          <a:p>
            <a:r>
              <a:rPr lang="en-US" sz="3600" dirty="0"/>
              <a:t>Assessment: Policy Decisions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304800"/>
            <a:ext cx="7696199" cy="2971801"/>
          </a:xfrm>
        </p:spPr>
        <p:txBody>
          <a:bodyPr>
            <a:noAutofit/>
          </a:bodyPr>
          <a:lstStyle/>
          <a:p>
            <a:endParaRPr lang="en-US" sz="1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2800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n-US" sz="28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Topics: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Grade Span</a:t>
            </a:r>
          </a:p>
          <a:p>
            <a:r>
              <a:rPr lang="en-US" sz="1800" dirty="0" smtClean="0"/>
              <a:t>GQE</a:t>
            </a:r>
            <a:endParaRPr lang="en-US" sz="1800" dirty="0"/>
          </a:p>
          <a:p>
            <a:r>
              <a:rPr lang="en-US" sz="1800" dirty="0" smtClean="0"/>
              <a:t>Assessing  both college and career readiness</a:t>
            </a:r>
            <a:endParaRPr lang="en-US" sz="1800" dirty="0"/>
          </a:p>
          <a:p>
            <a:r>
              <a:rPr lang="en-US" sz="1800" dirty="0" smtClean="0"/>
              <a:t>Identifying students who may need remediation HEA 1005 (2013)</a:t>
            </a:r>
            <a:endParaRPr lang="en-US" sz="1800" dirty="0"/>
          </a:p>
          <a:p>
            <a:r>
              <a:rPr lang="en-US" sz="1800" dirty="0"/>
              <a:t>Do we want to absorb IREAD-3 into the assessment used for accountability, or keep it </a:t>
            </a:r>
            <a:r>
              <a:rPr lang="en-US" sz="1800" dirty="0" smtClean="0"/>
              <a:t>separate</a:t>
            </a:r>
            <a:endParaRPr lang="en-US" sz="1800" dirty="0"/>
          </a:p>
          <a:p>
            <a:r>
              <a:rPr lang="en-US" sz="1800" dirty="0"/>
              <a:t>Fixed form versus </a:t>
            </a:r>
            <a:r>
              <a:rPr lang="en-US" sz="1800" dirty="0" smtClean="0"/>
              <a:t>Adaptive and hybrid approaches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smtClean="0"/>
              <a:t>These are the policy decisions that should be made prior to issuing the RFP.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0067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745" y="304800"/>
            <a:ext cx="8686800" cy="685800"/>
          </a:xfrm>
        </p:spPr>
        <p:txBody>
          <a:bodyPr>
            <a:noAutofit/>
          </a:bodyPr>
          <a:lstStyle/>
          <a:p>
            <a:r>
              <a:rPr lang="en-US" sz="3600" dirty="0"/>
              <a:t>Assessment: Policy Decisions</a:t>
            </a:r>
            <a:endParaRPr lang="en-US" sz="3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D4730-B080-44E2-9FA9-33D6E810EC7D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35217" y="838200"/>
            <a:ext cx="7848600" cy="8186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u="sng" dirty="0" smtClean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Grade Span</a:t>
            </a:r>
          </a:p>
          <a:p>
            <a:pPr lvl="0"/>
            <a:endParaRPr lang="en-US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For what grades does the Board want to administer state-mandated assessments?</a:t>
            </a:r>
          </a:p>
          <a:p>
            <a:pPr lvl="0"/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Considerations: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vertical alignment is necessary for growth data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current requirements</a:t>
            </a:r>
          </a:p>
          <a:p>
            <a:pPr lvl="0"/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Options: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Grades 3 through 10 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Grades 3 through 11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Kindergarten through 10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Kindergarten through 11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Vertical alignment through 10 and then options for 11 </a:t>
            </a:r>
          </a:p>
          <a:p>
            <a:pPr lvl="0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mtClean="0">
                <a:latin typeface="Arial" pitchFamily="34" charset="0"/>
                <a:cs typeface="Arial" pitchFamily="34" charset="0"/>
              </a:rPr>
              <a:t>Board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staff recommend vertical alignment grades 3-10 and options for Grade 11.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1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Waveform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4226</TotalTime>
  <Words>1348</Words>
  <Application>Microsoft Office PowerPoint</Application>
  <PresentationFormat>On-screen Show (4:3)</PresentationFormat>
  <Paragraphs>221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Candara</vt:lpstr>
      <vt:lpstr>Symbol</vt:lpstr>
      <vt:lpstr>Wingdings</vt:lpstr>
      <vt:lpstr>Waveform</vt:lpstr>
      <vt:lpstr>Indiana Assessments</vt:lpstr>
      <vt:lpstr>Indiana Assessments</vt:lpstr>
      <vt:lpstr>Assessment: Relationship Between Content and Item Type</vt:lpstr>
      <vt:lpstr>Assessment: Relationship Between Content and Item Type</vt:lpstr>
      <vt:lpstr>Assessment: Operationalizing a College-and-Career Ready Assessment for 2014-15 </vt:lpstr>
      <vt:lpstr>Assessment: RFI process</vt:lpstr>
      <vt:lpstr>Assessment: Survey</vt:lpstr>
      <vt:lpstr>Assessment: Policy Decisions</vt:lpstr>
      <vt:lpstr>Assessment: Policy Decisions</vt:lpstr>
      <vt:lpstr>Assessment: Policy Decisions</vt:lpstr>
      <vt:lpstr>Assessment: Policy Decisions</vt:lpstr>
      <vt:lpstr>Assessment: Revisiting Procurement Schedule</vt:lpstr>
      <vt:lpstr>Assessment: Future Meeting Dates</vt:lpstr>
    </vt:vector>
  </TitlesOfParts>
  <Company>State of Indiana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Baker, Lou Ann (CECI)</dc:creator>
  <cp:lastModifiedBy>Hatchett, Shane</cp:lastModifiedBy>
  <cp:revision>181</cp:revision>
  <dcterms:created xsi:type="dcterms:W3CDTF">2013-10-03T12:41:01Z</dcterms:created>
  <dcterms:modified xsi:type="dcterms:W3CDTF">2014-06-06T12:41:50Z</dcterms:modified>
</cp:coreProperties>
</file>