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461" r:id="rId2"/>
    <p:sldId id="510" r:id="rId3"/>
    <p:sldId id="526" r:id="rId4"/>
    <p:sldId id="602" r:id="rId5"/>
    <p:sldId id="605" r:id="rId6"/>
    <p:sldId id="606" r:id="rId7"/>
    <p:sldId id="598" r:id="rId8"/>
    <p:sldId id="604" r:id="rId9"/>
    <p:sldId id="601" r:id="rId10"/>
    <p:sldId id="607" r:id="rId11"/>
    <p:sldId id="565" r:id="rId1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othun, Stephanie D." initials="sdb" lastIdx="8" clrIdx="0"/>
  <p:cmAuthor id="1" name="Lauron Fischer" initials="" lastIdx="3" clrIdx="1"/>
  <p:cmAuthor id="2" name="lfischer" initials="LAF" lastIdx="37"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BD7E8"/>
    <a:srgbClr val="99FF99"/>
    <a:srgbClr val="FFFF00"/>
    <a:srgbClr val="FFFF99"/>
    <a:srgbClr val="9900CC"/>
    <a:srgbClr val="00B8E4"/>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89" autoAdjust="0"/>
    <p:restoredTop sz="94218" autoAdjust="0"/>
  </p:normalViewPr>
  <p:slideViewPr>
    <p:cSldViewPr snapToGrid="0" snapToObjects="1">
      <p:cViewPr>
        <p:scale>
          <a:sx n="93" d="100"/>
          <a:sy n="93" d="100"/>
        </p:scale>
        <p:origin x="-1446" y="102"/>
      </p:cViewPr>
      <p:guideLst>
        <p:guide orient="horz" pos="2160"/>
        <p:guide pos="2880"/>
      </p:guideLst>
    </p:cSldViewPr>
  </p:slideViewPr>
  <p:outlineViewPr>
    <p:cViewPr>
      <p:scale>
        <a:sx n="33" d="100"/>
        <a:sy n="33" d="100"/>
      </p:scale>
      <p:origin x="46216" y="0"/>
    </p:cViewPr>
  </p:outlineViewPr>
  <p:notesTextViewPr>
    <p:cViewPr>
      <p:scale>
        <a:sx n="100" d="100"/>
        <a:sy n="100" d="100"/>
      </p:scale>
      <p:origin x="0" y="0"/>
    </p:cViewPr>
  </p:notesTextViewPr>
  <p:sorterViewPr>
    <p:cViewPr>
      <p:scale>
        <a:sx n="66" d="100"/>
        <a:sy n="66" d="100"/>
      </p:scale>
      <p:origin x="0" y="1254"/>
    </p:cViewPr>
  </p:sorterViewPr>
  <p:notesViewPr>
    <p:cSldViewPr snapToGrid="0" snapToObjects="1">
      <p:cViewPr varScale="1">
        <p:scale>
          <a:sx n="66" d="100"/>
          <a:sy n="66" d="100"/>
        </p:scale>
        <p:origin x="-327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Sheet1!$B$1</c:f>
              <c:strCache>
                <c:ptCount val="1"/>
                <c:pt idx="0">
                  <c:v>Mayor</c:v>
                </c:pt>
              </c:strCache>
            </c:strRef>
          </c:tx>
          <c:invertIfNegative val="0"/>
          <c:dLbls>
            <c:txPr>
              <a:bodyPr/>
              <a:lstStyle/>
              <a:p>
                <a:pPr>
                  <a:defRPr sz="1400" b="1">
                    <a:solidFill>
                      <a:schemeClr val="bg1"/>
                    </a:solidFill>
                  </a:defRPr>
                </a:pPr>
                <a:endParaRPr lang="en-US"/>
              </a:p>
            </c:txPr>
            <c:showLegendKey val="0"/>
            <c:showVal val="1"/>
            <c:showCatName val="0"/>
            <c:showSerName val="0"/>
            <c:showPercent val="0"/>
            <c:showBubbleSize val="0"/>
            <c:showLeaderLines val="0"/>
          </c:dLbls>
          <c:cat>
            <c:numRef>
              <c:f>Sheet1!$A$2:$A$14</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Sheet1!$B$2:$B$14</c:f>
              <c:numCache>
                <c:formatCode>General</c:formatCode>
                <c:ptCount val="13"/>
                <c:pt idx="0">
                  <c:v>3</c:v>
                </c:pt>
                <c:pt idx="1">
                  <c:v>5</c:v>
                </c:pt>
                <c:pt idx="2">
                  <c:v>9</c:v>
                </c:pt>
                <c:pt idx="3">
                  <c:v>12</c:v>
                </c:pt>
                <c:pt idx="4">
                  <c:v>16</c:v>
                </c:pt>
                <c:pt idx="5">
                  <c:v>14</c:v>
                </c:pt>
                <c:pt idx="6">
                  <c:v>17</c:v>
                </c:pt>
                <c:pt idx="7">
                  <c:v>19</c:v>
                </c:pt>
                <c:pt idx="8">
                  <c:v>25</c:v>
                </c:pt>
                <c:pt idx="9">
                  <c:v>23</c:v>
                </c:pt>
                <c:pt idx="10">
                  <c:v>26</c:v>
                </c:pt>
                <c:pt idx="11">
                  <c:v>35</c:v>
                </c:pt>
                <c:pt idx="12">
                  <c:v>39</c:v>
                </c:pt>
              </c:numCache>
            </c:numRef>
          </c:val>
        </c:ser>
        <c:dLbls>
          <c:showLegendKey val="0"/>
          <c:showVal val="0"/>
          <c:showCatName val="0"/>
          <c:showSerName val="0"/>
          <c:showPercent val="0"/>
          <c:showBubbleSize val="0"/>
        </c:dLbls>
        <c:gapWidth val="65"/>
        <c:shape val="box"/>
        <c:axId val="8750976"/>
        <c:axId val="8752512"/>
        <c:axId val="0"/>
      </c:bar3DChart>
      <c:catAx>
        <c:axId val="8750976"/>
        <c:scaling>
          <c:orientation val="minMax"/>
        </c:scaling>
        <c:delete val="0"/>
        <c:axPos val="b"/>
        <c:numFmt formatCode="General" sourceLinked="1"/>
        <c:majorTickMark val="out"/>
        <c:minorTickMark val="none"/>
        <c:tickLblPos val="nextTo"/>
        <c:txPr>
          <a:bodyPr/>
          <a:lstStyle/>
          <a:p>
            <a:pPr>
              <a:defRPr sz="1400" b="0"/>
            </a:pPr>
            <a:endParaRPr lang="en-US"/>
          </a:p>
        </c:txPr>
        <c:crossAx val="8752512"/>
        <c:crosses val="autoZero"/>
        <c:auto val="1"/>
        <c:lblAlgn val="ctr"/>
        <c:lblOffset val="100"/>
        <c:tickLblSkip val="2"/>
        <c:noMultiLvlLbl val="0"/>
      </c:catAx>
      <c:valAx>
        <c:axId val="8752512"/>
        <c:scaling>
          <c:orientation val="minMax"/>
        </c:scaling>
        <c:delete val="0"/>
        <c:axPos val="l"/>
        <c:title>
          <c:tx>
            <c:rich>
              <a:bodyPr rot="-5400000" vert="horz"/>
              <a:lstStyle/>
              <a:p>
                <a:pPr>
                  <a:defRPr sz="1600"/>
                </a:pPr>
                <a:r>
                  <a:rPr lang="en-US" sz="1600" dirty="0" smtClean="0"/>
                  <a:t>Schools</a:t>
                </a:r>
                <a:endParaRPr lang="en-US" sz="1600" dirty="0"/>
              </a:p>
            </c:rich>
          </c:tx>
          <c:layout/>
          <c:overlay val="0"/>
        </c:title>
        <c:numFmt formatCode="General" sourceLinked="1"/>
        <c:majorTickMark val="out"/>
        <c:minorTickMark val="none"/>
        <c:tickLblPos val="nextTo"/>
        <c:txPr>
          <a:bodyPr/>
          <a:lstStyle/>
          <a:p>
            <a:pPr>
              <a:defRPr sz="1400" b="0"/>
            </a:pPr>
            <a:endParaRPr lang="en-US"/>
          </a:p>
        </c:txPr>
        <c:crossAx val="875097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solidFill>
                  <a:schemeClr val="accent1"/>
                </a:solidFill>
              </a:defRPr>
            </a:pPr>
            <a:r>
              <a:rPr lang="en-US" sz="1600" b="1" i="1" dirty="0" smtClean="0">
                <a:solidFill>
                  <a:schemeClr val="accent1"/>
                </a:solidFill>
              </a:rPr>
              <a:t>Enrollment of Selected</a:t>
            </a:r>
            <a:r>
              <a:rPr lang="en-US" sz="1600" b="1" i="1" baseline="0" dirty="0" smtClean="0">
                <a:solidFill>
                  <a:schemeClr val="accent1"/>
                </a:solidFill>
              </a:rPr>
              <a:t> Marion County School Corporations*</a:t>
            </a:r>
            <a:endParaRPr lang="en-US" sz="2000" dirty="0">
              <a:solidFill>
                <a:schemeClr val="accent1"/>
              </a:solidFill>
            </a:endParaRPr>
          </a:p>
        </c:rich>
      </c:tx>
      <c:layout/>
      <c:overlay val="0"/>
    </c:title>
    <c:autoTitleDeleted val="0"/>
    <c:plotArea>
      <c:layout/>
      <c:lineChart>
        <c:grouping val="standard"/>
        <c:varyColors val="0"/>
        <c:ser>
          <c:idx val="0"/>
          <c:order val="0"/>
          <c:tx>
            <c:strRef>
              <c:f>Sheet1!$B$1</c:f>
              <c:strCache>
                <c:ptCount val="1"/>
                <c:pt idx="0">
                  <c:v>Mayor</c:v>
                </c:pt>
              </c:strCache>
            </c:strRef>
          </c:tx>
          <c:marker>
            <c:symbol val="none"/>
          </c:marker>
          <c:dPt>
            <c:idx val="0"/>
            <c:marker>
              <c:symbol val="auto"/>
            </c:marker>
            <c:bubble3D val="0"/>
          </c:dPt>
          <c:dPt>
            <c:idx val="11"/>
            <c:bubble3D val="0"/>
          </c:dPt>
          <c:dPt>
            <c:idx val="12"/>
            <c:marker>
              <c:symbol val="auto"/>
            </c:marker>
            <c:bubble3D val="0"/>
          </c:dPt>
          <c:dLbls>
            <c:dLbl>
              <c:idx val="0"/>
              <c:layout>
                <c:manualLayout>
                  <c:x val="-2.7565981335666408E-2"/>
                  <c:y val="-3.5802469135802505E-2"/>
                </c:manualLayout>
              </c:layout>
              <c:dLblPos val="r"/>
              <c:showLegendKey val="0"/>
              <c:showVal val="1"/>
              <c:showCatName val="0"/>
              <c:showSerName val="0"/>
              <c:showPercent val="0"/>
              <c:showBubbleSize val="0"/>
            </c:dLbl>
            <c:dLbl>
              <c:idx val="11"/>
              <c:delete val="1"/>
            </c:dLbl>
            <c:dLbl>
              <c:idx val="20"/>
              <c:layout>
                <c:manualLayout>
                  <c:x val="-1.1316741696017836E-16"/>
                  <c:y val="-3.0864197530864213E-2"/>
                </c:manualLayout>
              </c:layout>
              <c:dLblPos val="r"/>
              <c:showLegendKey val="0"/>
              <c:showVal val="1"/>
              <c:showCatName val="0"/>
              <c:showSerName val="0"/>
              <c:showPercent val="0"/>
              <c:showBubbleSize val="0"/>
            </c:dLbl>
            <c:txPr>
              <a:bodyPr/>
              <a:lstStyle/>
              <a:p>
                <a:pPr>
                  <a:defRPr sz="1100" b="1">
                    <a:solidFill>
                      <a:schemeClr val="accent1"/>
                    </a:solidFill>
                  </a:defRPr>
                </a:pPr>
                <a:endParaRPr lang="en-US"/>
              </a:p>
            </c:txPr>
            <c:dLblPos val="t"/>
            <c:showLegendKey val="0"/>
            <c:showVal val="0"/>
            <c:showCatName val="0"/>
            <c:showSerName val="0"/>
            <c:showPercent val="0"/>
            <c:showBubbleSize val="0"/>
          </c:dLbls>
          <c:cat>
            <c:strRef>
              <c:f>Sheet1!$A$2:$A$16</c:f>
              <c:strCach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strCache>
            </c:strRef>
          </c:cat>
          <c:val>
            <c:numRef>
              <c:f>Sheet1!$B$2:$B$16</c:f>
              <c:numCache>
                <c:formatCode>General</c:formatCode>
                <c:ptCount val="13"/>
                <c:pt idx="0">
                  <c:v>479</c:v>
                </c:pt>
                <c:pt idx="1">
                  <c:v>1099</c:v>
                </c:pt>
                <c:pt idx="2">
                  <c:v>1781</c:v>
                </c:pt>
                <c:pt idx="3">
                  <c:v>2768</c:v>
                </c:pt>
                <c:pt idx="4">
                  <c:v>3855</c:v>
                </c:pt>
                <c:pt idx="5">
                  <c:v>4585</c:v>
                </c:pt>
                <c:pt idx="6">
                  <c:v>5323</c:v>
                </c:pt>
                <c:pt idx="7">
                  <c:v>6358</c:v>
                </c:pt>
                <c:pt idx="8">
                  <c:v>8158</c:v>
                </c:pt>
                <c:pt idx="9">
                  <c:v>8791</c:v>
                </c:pt>
                <c:pt idx="10">
                  <c:v>9366</c:v>
                </c:pt>
                <c:pt idx="11">
                  <c:v>13528</c:v>
                </c:pt>
                <c:pt idx="12">
                  <c:v>15630</c:v>
                </c:pt>
              </c:numCache>
            </c:numRef>
          </c:val>
          <c:smooth val="0"/>
        </c:ser>
        <c:ser>
          <c:idx val="1"/>
          <c:order val="1"/>
          <c:tx>
            <c:strRef>
              <c:f>Sheet1!$C$1</c:f>
              <c:strCache>
                <c:ptCount val="1"/>
                <c:pt idx="0">
                  <c:v>IPS</c:v>
                </c:pt>
              </c:strCache>
            </c:strRef>
          </c:tx>
          <c:marker>
            <c:symbol val="none"/>
          </c:marker>
          <c:dPt>
            <c:idx val="0"/>
            <c:marker>
              <c:symbol val="square"/>
              <c:size val="5"/>
            </c:marker>
            <c:bubble3D val="0"/>
          </c:dPt>
          <c:dPt>
            <c:idx val="11"/>
            <c:bubble3D val="0"/>
          </c:dPt>
          <c:dPt>
            <c:idx val="12"/>
            <c:marker>
              <c:symbol val="auto"/>
            </c:marker>
            <c:bubble3D val="0"/>
          </c:dPt>
          <c:dLbls>
            <c:dLbl>
              <c:idx val="0"/>
              <c:layout>
                <c:manualLayout>
                  <c:x val="-3.625619714202391E-2"/>
                  <c:y val="3.580246913580247E-2"/>
                </c:manualLayout>
              </c:layout>
              <c:dLblPos val="r"/>
              <c:showLegendKey val="0"/>
              <c:showVal val="1"/>
              <c:showCatName val="0"/>
              <c:showSerName val="0"/>
              <c:showPercent val="0"/>
              <c:showBubbleSize val="0"/>
            </c:dLbl>
            <c:dLbl>
              <c:idx val="11"/>
              <c:delete val="1"/>
            </c:dLbl>
            <c:dLbl>
              <c:idx val="20"/>
              <c:layout>
                <c:manualLayout>
                  <c:x val="-1.1316741696017836E-16"/>
                  <c:y val="2.4691358024691412E-2"/>
                </c:manualLayout>
              </c:layout>
              <c:dLblPos val="r"/>
              <c:showLegendKey val="0"/>
              <c:showVal val="1"/>
              <c:showCatName val="0"/>
              <c:showSerName val="0"/>
              <c:showPercent val="0"/>
              <c:showBubbleSize val="0"/>
            </c:dLbl>
            <c:txPr>
              <a:bodyPr/>
              <a:lstStyle/>
              <a:p>
                <a:pPr>
                  <a:defRPr sz="1100" b="1">
                    <a:solidFill>
                      <a:schemeClr val="accent2"/>
                    </a:solidFill>
                  </a:defRPr>
                </a:pPr>
                <a:endParaRPr lang="en-US"/>
              </a:p>
            </c:txPr>
            <c:dLblPos val="b"/>
            <c:showLegendKey val="0"/>
            <c:showVal val="0"/>
            <c:showCatName val="0"/>
            <c:showSerName val="0"/>
            <c:showPercent val="0"/>
            <c:showBubbleSize val="0"/>
          </c:dLbls>
          <c:cat>
            <c:strRef>
              <c:f>Sheet1!$A$2:$A$16</c:f>
              <c:strCach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strCache>
            </c:strRef>
          </c:cat>
          <c:val>
            <c:numRef>
              <c:f>Sheet1!$C$2:$C$16</c:f>
              <c:numCache>
                <c:formatCode>0</c:formatCode>
                <c:ptCount val="13"/>
                <c:pt idx="0">
                  <c:v>40777</c:v>
                </c:pt>
                <c:pt idx="1">
                  <c:v>40898</c:v>
                </c:pt>
                <c:pt idx="2">
                  <c:v>40781</c:v>
                </c:pt>
                <c:pt idx="3">
                  <c:v>40371</c:v>
                </c:pt>
                <c:pt idx="4">
                  <c:v>37142</c:v>
                </c:pt>
                <c:pt idx="5">
                  <c:v>36660</c:v>
                </c:pt>
                <c:pt idx="6">
                  <c:v>34839</c:v>
                </c:pt>
                <c:pt idx="7">
                  <c:v>33700</c:v>
                </c:pt>
                <c:pt idx="8">
                  <c:v>33024</c:v>
                </c:pt>
                <c:pt idx="9">
                  <c:v>32755</c:v>
                </c:pt>
                <c:pt idx="10">
                  <c:v>31681</c:v>
                </c:pt>
                <c:pt idx="11">
                  <c:v>31423</c:v>
                </c:pt>
                <c:pt idx="12">
                  <c:v>30601.200000000001</c:v>
                </c:pt>
              </c:numCache>
            </c:numRef>
          </c:val>
          <c:smooth val="0"/>
        </c:ser>
        <c:ser>
          <c:idx val="2"/>
          <c:order val="2"/>
          <c:tx>
            <c:strRef>
              <c:f>Sheet1!$D$1</c:f>
              <c:strCache>
                <c:ptCount val="1"/>
                <c:pt idx="0">
                  <c:v>Lawrence</c:v>
                </c:pt>
              </c:strCache>
            </c:strRef>
          </c:tx>
          <c:marker>
            <c:symbol val="none"/>
          </c:marker>
          <c:dPt>
            <c:idx val="0"/>
            <c:marker>
              <c:symbol val="triangle"/>
              <c:size val="5"/>
            </c:marker>
            <c:bubble3D val="0"/>
          </c:dPt>
          <c:dPt>
            <c:idx val="11"/>
            <c:bubble3D val="0"/>
          </c:dPt>
          <c:dPt>
            <c:idx val="12"/>
            <c:marker>
              <c:symbol val="auto"/>
            </c:marker>
            <c:bubble3D val="0"/>
          </c:dPt>
          <c:dLbls>
            <c:dLbl>
              <c:idx val="0"/>
              <c:layout>
                <c:manualLayout>
                  <c:x val="-3.6256197142023924E-2"/>
                  <c:y val="-3.271604938271621E-2"/>
                </c:manualLayout>
              </c:layout>
              <c:dLblPos val="r"/>
              <c:showLegendKey val="0"/>
              <c:showVal val="1"/>
              <c:showCatName val="0"/>
              <c:showSerName val="0"/>
              <c:showPercent val="0"/>
              <c:showBubbleSize val="0"/>
            </c:dLbl>
            <c:dLbl>
              <c:idx val="11"/>
              <c:delete val="1"/>
            </c:dLbl>
            <c:dLbl>
              <c:idx val="20"/>
              <c:layout>
                <c:manualLayout>
                  <c:x val="-1.1316741696017836E-16"/>
                  <c:y val="2.1604938271604916E-2"/>
                </c:manualLayout>
              </c:layout>
              <c:dLblPos val="r"/>
              <c:showLegendKey val="0"/>
              <c:showVal val="1"/>
              <c:showCatName val="0"/>
              <c:showSerName val="0"/>
              <c:showPercent val="0"/>
              <c:showBubbleSize val="0"/>
            </c:dLbl>
            <c:txPr>
              <a:bodyPr/>
              <a:lstStyle/>
              <a:p>
                <a:pPr>
                  <a:defRPr sz="1100" b="1">
                    <a:solidFill>
                      <a:schemeClr val="accent3"/>
                    </a:solidFill>
                  </a:defRPr>
                </a:pPr>
                <a:endParaRPr lang="en-US"/>
              </a:p>
            </c:txPr>
            <c:dLblPos val="t"/>
            <c:showLegendKey val="0"/>
            <c:showVal val="0"/>
            <c:showCatName val="0"/>
            <c:showSerName val="0"/>
            <c:showPercent val="0"/>
            <c:showBubbleSize val="0"/>
          </c:dLbls>
          <c:cat>
            <c:strRef>
              <c:f>Sheet1!$A$2:$A$16</c:f>
              <c:strCach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strCache>
            </c:strRef>
          </c:cat>
          <c:val>
            <c:numRef>
              <c:f>Sheet1!$D$2:$D$16</c:f>
              <c:numCache>
                <c:formatCode>0</c:formatCode>
                <c:ptCount val="13"/>
                <c:pt idx="0">
                  <c:v>15992</c:v>
                </c:pt>
                <c:pt idx="1">
                  <c:v>16142</c:v>
                </c:pt>
                <c:pt idx="2">
                  <c:v>16204</c:v>
                </c:pt>
                <c:pt idx="3">
                  <c:v>16436</c:v>
                </c:pt>
                <c:pt idx="4">
                  <c:v>16209</c:v>
                </c:pt>
                <c:pt idx="5">
                  <c:v>16138</c:v>
                </c:pt>
                <c:pt idx="6">
                  <c:v>16153</c:v>
                </c:pt>
                <c:pt idx="7">
                  <c:v>16129</c:v>
                </c:pt>
                <c:pt idx="8">
                  <c:v>15767</c:v>
                </c:pt>
                <c:pt idx="9">
                  <c:v>15456</c:v>
                </c:pt>
                <c:pt idx="10">
                  <c:v>14878</c:v>
                </c:pt>
                <c:pt idx="11">
                  <c:v>15120</c:v>
                </c:pt>
                <c:pt idx="12">
                  <c:v>15552.8</c:v>
                </c:pt>
              </c:numCache>
            </c:numRef>
          </c:val>
          <c:smooth val="0"/>
        </c:ser>
        <c:ser>
          <c:idx val="3"/>
          <c:order val="3"/>
          <c:tx>
            <c:strRef>
              <c:f>Sheet1!$E$1</c:f>
              <c:strCache>
                <c:ptCount val="1"/>
                <c:pt idx="0">
                  <c:v>Township Avg</c:v>
                </c:pt>
              </c:strCache>
            </c:strRef>
          </c:tx>
          <c:marker>
            <c:symbol val="none"/>
          </c:marker>
          <c:dPt>
            <c:idx val="0"/>
            <c:marker>
              <c:symbol val="x"/>
              <c:size val="5"/>
            </c:marker>
            <c:bubble3D val="0"/>
          </c:dPt>
          <c:dPt>
            <c:idx val="11"/>
            <c:bubble3D val="0"/>
          </c:dPt>
          <c:dPt>
            <c:idx val="12"/>
            <c:marker>
              <c:symbol val="auto"/>
            </c:marker>
            <c:bubble3D val="0"/>
          </c:dPt>
          <c:dLbls>
            <c:dLbl>
              <c:idx val="0"/>
              <c:layout>
                <c:manualLayout>
                  <c:x val="-3.6256197142023924E-2"/>
                  <c:y val="-3.5802469135802505E-2"/>
                </c:manualLayout>
              </c:layout>
              <c:dLblPos val="r"/>
              <c:showLegendKey val="0"/>
              <c:showVal val="1"/>
              <c:showCatName val="0"/>
              <c:showSerName val="0"/>
              <c:showPercent val="0"/>
              <c:showBubbleSize val="0"/>
            </c:dLbl>
            <c:dLbl>
              <c:idx val="11"/>
              <c:delete val="1"/>
            </c:dLbl>
            <c:dLbl>
              <c:idx val="20"/>
              <c:layout>
                <c:manualLayout>
                  <c:x val="-1.1316741696017836E-16"/>
                  <c:y val="1.851851851851841E-2"/>
                </c:manualLayout>
              </c:layout>
              <c:dLblPos val="r"/>
              <c:showLegendKey val="0"/>
              <c:showVal val="1"/>
              <c:showCatName val="0"/>
              <c:showSerName val="0"/>
              <c:showPercent val="0"/>
              <c:showBubbleSize val="0"/>
            </c:dLbl>
            <c:txPr>
              <a:bodyPr/>
              <a:lstStyle/>
              <a:p>
                <a:pPr>
                  <a:defRPr sz="1100" b="1">
                    <a:solidFill>
                      <a:schemeClr val="accent4"/>
                    </a:solidFill>
                  </a:defRPr>
                </a:pPr>
                <a:endParaRPr lang="en-US"/>
              </a:p>
            </c:txPr>
            <c:dLblPos val="t"/>
            <c:showLegendKey val="0"/>
            <c:showVal val="0"/>
            <c:showCatName val="0"/>
            <c:showSerName val="0"/>
            <c:showPercent val="0"/>
            <c:showBubbleSize val="0"/>
          </c:dLbls>
          <c:cat>
            <c:strRef>
              <c:f>Sheet1!$A$2:$A$16</c:f>
              <c:strCach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strCache>
            </c:strRef>
          </c:cat>
          <c:val>
            <c:numRef>
              <c:f>Sheet1!$E$2:$E$16</c:f>
              <c:numCache>
                <c:formatCode>0</c:formatCode>
                <c:ptCount val="13"/>
                <c:pt idx="0">
                  <c:v>10732</c:v>
                </c:pt>
                <c:pt idx="1">
                  <c:v>10756.5</c:v>
                </c:pt>
                <c:pt idx="2">
                  <c:v>10915</c:v>
                </c:pt>
                <c:pt idx="3">
                  <c:v>11105</c:v>
                </c:pt>
                <c:pt idx="4">
                  <c:v>11118.5</c:v>
                </c:pt>
                <c:pt idx="5">
                  <c:v>11046</c:v>
                </c:pt>
                <c:pt idx="6">
                  <c:v>11142</c:v>
                </c:pt>
                <c:pt idx="7">
                  <c:v>11235.5</c:v>
                </c:pt>
                <c:pt idx="8">
                  <c:v>11051.5</c:v>
                </c:pt>
                <c:pt idx="9">
                  <c:v>10945.5</c:v>
                </c:pt>
                <c:pt idx="10">
                  <c:v>10597</c:v>
                </c:pt>
                <c:pt idx="11">
                  <c:v>10694.5</c:v>
                </c:pt>
                <c:pt idx="12">
                  <c:v>11027</c:v>
                </c:pt>
              </c:numCache>
            </c:numRef>
          </c:val>
          <c:smooth val="0"/>
        </c:ser>
        <c:ser>
          <c:idx val="4"/>
          <c:order val="4"/>
          <c:tx>
            <c:strRef>
              <c:f>Sheet1!$F$1</c:f>
              <c:strCache>
                <c:ptCount val="1"/>
                <c:pt idx="0">
                  <c:v>Decatur</c:v>
                </c:pt>
              </c:strCache>
            </c:strRef>
          </c:tx>
          <c:marker>
            <c:symbol val="none"/>
          </c:marker>
          <c:dPt>
            <c:idx val="0"/>
            <c:marker>
              <c:symbol val="star"/>
              <c:size val="5"/>
            </c:marker>
            <c:bubble3D val="0"/>
          </c:dPt>
          <c:dPt>
            <c:idx val="11"/>
            <c:bubble3D val="0"/>
          </c:dPt>
          <c:dPt>
            <c:idx val="12"/>
            <c:marker>
              <c:symbol val="auto"/>
            </c:marker>
            <c:bubble3D val="0"/>
          </c:dPt>
          <c:dLbls>
            <c:dLbl>
              <c:idx val="0"/>
              <c:layout>
                <c:manualLayout>
                  <c:x val="-3.3411101390104003E-2"/>
                  <c:y val="-3.2716049382716002E-2"/>
                </c:manualLayout>
              </c:layout>
              <c:dLblPos val="r"/>
              <c:showLegendKey val="0"/>
              <c:showVal val="1"/>
              <c:showCatName val="0"/>
              <c:showSerName val="0"/>
              <c:showPercent val="0"/>
              <c:showBubbleSize val="0"/>
            </c:dLbl>
            <c:dLbl>
              <c:idx val="11"/>
              <c:delete val="1"/>
            </c:dLbl>
            <c:dLbl>
              <c:idx val="20"/>
              <c:layout>
                <c:manualLayout>
                  <c:x val="0"/>
                  <c:y val="1.5431855740254711E-2"/>
                </c:manualLayout>
              </c:layout>
              <c:dLblPos val="r"/>
              <c:showLegendKey val="0"/>
              <c:showVal val="1"/>
              <c:showCatName val="0"/>
              <c:showSerName val="0"/>
              <c:showPercent val="0"/>
              <c:showBubbleSize val="0"/>
            </c:dLbl>
            <c:txPr>
              <a:bodyPr/>
              <a:lstStyle/>
              <a:p>
                <a:pPr>
                  <a:defRPr sz="1100" b="1">
                    <a:solidFill>
                      <a:schemeClr val="accent5"/>
                    </a:solidFill>
                  </a:defRPr>
                </a:pPr>
                <a:endParaRPr lang="en-US"/>
              </a:p>
            </c:txPr>
            <c:dLblPos val="t"/>
            <c:showLegendKey val="0"/>
            <c:showVal val="0"/>
            <c:showCatName val="0"/>
            <c:showSerName val="0"/>
            <c:showPercent val="0"/>
            <c:showBubbleSize val="0"/>
          </c:dLbls>
          <c:cat>
            <c:strRef>
              <c:f>Sheet1!$A$2:$A$16</c:f>
              <c:strCach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strCache>
            </c:strRef>
          </c:cat>
          <c:val>
            <c:numRef>
              <c:f>Sheet1!$F$2:$F$16</c:f>
              <c:numCache>
                <c:formatCode>0</c:formatCode>
                <c:ptCount val="13"/>
                <c:pt idx="0">
                  <c:v>5472</c:v>
                </c:pt>
                <c:pt idx="1">
                  <c:v>5371</c:v>
                </c:pt>
                <c:pt idx="2">
                  <c:v>5626</c:v>
                </c:pt>
                <c:pt idx="3">
                  <c:v>5774</c:v>
                </c:pt>
                <c:pt idx="4">
                  <c:v>6028</c:v>
                </c:pt>
                <c:pt idx="5">
                  <c:v>5954</c:v>
                </c:pt>
                <c:pt idx="6">
                  <c:v>6131</c:v>
                </c:pt>
                <c:pt idx="7">
                  <c:v>6342</c:v>
                </c:pt>
                <c:pt idx="8">
                  <c:v>6336</c:v>
                </c:pt>
                <c:pt idx="9">
                  <c:v>6435</c:v>
                </c:pt>
                <c:pt idx="10">
                  <c:v>6316</c:v>
                </c:pt>
                <c:pt idx="11">
                  <c:v>6269</c:v>
                </c:pt>
                <c:pt idx="12">
                  <c:v>6373.5</c:v>
                </c:pt>
              </c:numCache>
            </c:numRef>
          </c:val>
          <c:smooth val="0"/>
        </c:ser>
        <c:dLbls>
          <c:showLegendKey val="0"/>
          <c:showVal val="0"/>
          <c:showCatName val="0"/>
          <c:showSerName val="0"/>
          <c:showPercent val="0"/>
          <c:showBubbleSize val="0"/>
        </c:dLbls>
        <c:marker val="1"/>
        <c:smooth val="0"/>
        <c:axId val="40153856"/>
        <c:axId val="40155392"/>
      </c:lineChart>
      <c:catAx>
        <c:axId val="40153856"/>
        <c:scaling>
          <c:orientation val="minMax"/>
        </c:scaling>
        <c:delete val="0"/>
        <c:axPos val="b"/>
        <c:numFmt formatCode="General" sourceLinked="1"/>
        <c:majorTickMark val="none"/>
        <c:minorTickMark val="none"/>
        <c:tickLblPos val="nextTo"/>
        <c:txPr>
          <a:bodyPr/>
          <a:lstStyle/>
          <a:p>
            <a:pPr>
              <a:defRPr sz="1400" b="0"/>
            </a:pPr>
            <a:endParaRPr lang="en-US"/>
          </a:p>
        </c:txPr>
        <c:crossAx val="40155392"/>
        <c:crosses val="autoZero"/>
        <c:auto val="1"/>
        <c:lblAlgn val="ctr"/>
        <c:lblOffset val="100"/>
        <c:tickLblSkip val="2"/>
        <c:noMultiLvlLbl val="0"/>
      </c:catAx>
      <c:valAx>
        <c:axId val="40155392"/>
        <c:scaling>
          <c:orientation val="minMax"/>
          <c:max val="41000"/>
          <c:min val="0"/>
        </c:scaling>
        <c:delete val="0"/>
        <c:axPos val="l"/>
        <c:title>
          <c:tx>
            <c:rich>
              <a:bodyPr rot="-5400000" vert="horz"/>
              <a:lstStyle/>
              <a:p>
                <a:pPr>
                  <a:defRPr sz="1600"/>
                </a:pPr>
                <a:r>
                  <a:rPr lang="en-US" sz="1600" dirty="0" smtClean="0"/>
                  <a:t>Students</a:t>
                </a:r>
                <a:endParaRPr lang="en-US" sz="1600" dirty="0"/>
              </a:p>
            </c:rich>
          </c:tx>
          <c:layout/>
          <c:overlay val="0"/>
        </c:title>
        <c:numFmt formatCode="General" sourceLinked="1"/>
        <c:majorTickMark val="out"/>
        <c:minorTickMark val="none"/>
        <c:tickLblPos val="nextTo"/>
        <c:txPr>
          <a:bodyPr/>
          <a:lstStyle/>
          <a:p>
            <a:pPr>
              <a:defRPr sz="1400" b="0"/>
            </a:pPr>
            <a:endParaRPr lang="en-US"/>
          </a:p>
        </c:txPr>
        <c:crossAx val="40153856"/>
        <c:crosses val="autoZero"/>
        <c:crossBetween val="between"/>
      </c:valAx>
    </c:plotArea>
    <c:legend>
      <c:legendPos val="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i="1">
                <a:solidFill>
                  <a:schemeClr val="accent1"/>
                </a:solidFill>
              </a:defRPr>
            </a:pPr>
            <a:r>
              <a:rPr lang="en-US" sz="1400" i="1" dirty="0" smtClean="0">
                <a:solidFill>
                  <a:schemeClr val="accent1"/>
                </a:solidFill>
              </a:rPr>
              <a:t>Math ISTEP+ Results</a:t>
            </a:r>
            <a:r>
              <a:rPr lang="en-US" sz="1400" i="1" baseline="0" dirty="0" smtClean="0">
                <a:solidFill>
                  <a:schemeClr val="accent1"/>
                </a:solidFill>
              </a:rPr>
              <a:t> 2012</a:t>
            </a:r>
            <a:endParaRPr lang="en-US" sz="1400" i="1" dirty="0">
              <a:solidFill>
                <a:schemeClr val="accent1"/>
              </a:solidFill>
            </a:endParaRP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tx2"/>
            </a:solidFill>
            <a:ln>
              <a:solidFill>
                <a:schemeClr val="tx2"/>
              </a:solidFill>
            </a:ln>
          </c:spPr>
          <c:invertIfNegative val="0"/>
          <c:dPt>
            <c:idx val="1"/>
            <c:invertIfNegative val="0"/>
            <c:bubble3D val="0"/>
            <c:spPr>
              <a:solidFill>
                <a:schemeClr val="accent3"/>
              </a:solidFill>
              <a:ln>
                <a:solidFill>
                  <a:schemeClr val="accent3"/>
                </a:solidFill>
              </a:ln>
            </c:spPr>
          </c:dPt>
          <c:dLbls>
            <c:dLbl>
              <c:idx val="0"/>
              <c:layout>
                <c:manualLayout>
                  <c:x val="2.16674689398417E-2"/>
                  <c:y val="-2.2843724417445681E-2"/>
                </c:manualLayout>
              </c:layout>
              <c:showLegendKey val="0"/>
              <c:showVal val="1"/>
              <c:showCatName val="0"/>
              <c:showSerName val="0"/>
              <c:showPercent val="0"/>
              <c:showBubbleSize val="0"/>
            </c:dLbl>
            <c:dLbl>
              <c:idx val="1"/>
              <c:layout>
                <c:manualLayout>
                  <c:x val="1.2381410822766685E-2"/>
                  <c:y val="-2.2843724417445681E-2"/>
                </c:manualLayout>
              </c:layout>
              <c:showLegendKey val="0"/>
              <c:showVal val="1"/>
              <c:showCatName val="0"/>
              <c:showSerName val="0"/>
              <c:showPercent val="0"/>
              <c:showBubbleSize val="0"/>
            </c:dLbl>
            <c:dLbl>
              <c:idx val="2"/>
              <c:layout>
                <c:manualLayout>
                  <c:x val="1.8572116234150025E-2"/>
                  <c:y val="-2.8554655521807099E-2"/>
                </c:manualLayout>
              </c:layout>
              <c:showLegendKey val="0"/>
              <c:showVal val="1"/>
              <c:showCatName val="0"/>
              <c:showSerName val="0"/>
              <c:showPercent val="0"/>
              <c:showBubbleSize val="0"/>
            </c:dLbl>
            <c:txPr>
              <a:bodyPr/>
              <a:lstStyle/>
              <a:p>
                <a:pPr>
                  <a:defRPr sz="1200" b="1"/>
                </a:pPr>
                <a:endParaRPr lang="en-US"/>
              </a:p>
            </c:txPr>
            <c:showLegendKey val="0"/>
            <c:showVal val="1"/>
            <c:showCatName val="0"/>
            <c:showSerName val="0"/>
            <c:showPercent val="0"/>
            <c:showBubbleSize val="0"/>
            <c:showLeaderLines val="0"/>
          </c:dLbls>
          <c:cat>
            <c:strRef>
              <c:f>Sheet1!$A$2:$A$5</c:f>
              <c:strCache>
                <c:ptCount val="3"/>
                <c:pt idx="0">
                  <c:v>Indianapolis </c:v>
                </c:pt>
                <c:pt idx="1">
                  <c:v>MSCS</c:v>
                </c:pt>
                <c:pt idx="2">
                  <c:v>IPS </c:v>
                </c:pt>
              </c:strCache>
            </c:strRef>
          </c:cat>
          <c:val>
            <c:numRef>
              <c:f>Sheet1!$B$2:$B$5</c:f>
              <c:numCache>
                <c:formatCode>0%</c:formatCode>
                <c:ptCount val="3"/>
                <c:pt idx="0">
                  <c:v>0.76</c:v>
                </c:pt>
                <c:pt idx="1">
                  <c:v>0.74</c:v>
                </c:pt>
                <c:pt idx="2">
                  <c:v>0.66</c:v>
                </c:pt>
              </c:numCache>
            </c:numRef>
          </c:val>
        </c:ser>
        <c:dLbls>
          <c:showLegendKey val="0"/>
          <c:showVal val="0"/>
          <c:showCatName val="0"/>
          <c:showSerName val="0"/>
          <c:showPercent val="0"/>
          <c:showBubbleSize val="0"/>
        </c:dLbls>
        <c:gapWidth val="150"/>
        <c:shape val="box"/>
        <c:axId val="40010880"/>
        <c:axId val="40012416"/>
        <c:axId val="0"/>
      </c:bar3DChart>
      <c:catAx>
        <c:axId val="40010880"/>
        <c:scaling>
          <c:orientation val="minMax"/>
        </c:scaling>
        <c:delete val="0"/>
        <c:axPos val="b"/>
        <c:majorTickMark val="out"/>
        <c:minorTickMark val="none"/>
        <c:tickLblPos val="nextTo"/>
        <c:txPr>
          <a:bodyPr/>
          <a:lstStyle/>
          <a:p>
            <a:pPr>
              <a:defRPr sz="900"/>
            </a:pPr>
            <a:endParaRPr lang="en-US"/>
          </a:p>
        </c:txPr>
        <c:crossAx val="40012416"/>
        <c:crosses val="autoZero"/>
        <c:auto val="1"/>
        <c:lblAlgn val="ctr"/>
        <c:lblOffset val="100"/>
        <c:noMultiLvlLbl val="0"/>
      </c:catAx>
      <c:valAx>
        <c:axId val="40012416"/>
        <c:scaling>
          <c:orientation val="minMax"/>
          <c:max val="1"/>
        </c:scaling>
        <c:delete val="0"/>
        <c:axPos val="l"/>
        <c:numFmt formatCode="0%" sourceLinked="1"/>
        <c:majorTickMark val="out"/>
        <c:minorTickMark val="none"/>
        <c:tickLblPos val="nextTo"/>
        <c:txPr>
          <a:bodyPr/>
          <a:lstStyle/>
          <a:p>
            <a:pPr>
              <a:defRPr sz="1200"/>
            </a:pPr>
            <a:endParaRPr lang="en-US"/>
          </a:p>
        </c:txPr>
        <c:crossAx val="40010880"/>
        <c:crosses val="autoZero"/>
        <c:crossBetween val="between"/>
        <c:majorUnit val="0.1"/>
      </c:valAx>
    </c:plotArea>
    <c:plotVisOnly val="1"/>
    <c:dispBlanksAs val="gap"/>
    <c:showDLblsOverMax val="0"/>
  </c:chart>
  <c:txPr>
    <a:bodyPr/>
    <a:lstStyle/>
    <a:p>
      <a:pPr>
        <a:defRPr sz="14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i="1">
                <a:solidFill>
                  <a:schemeClr val="accent1"/>
                </a:solidFill>
              </a:defRPr>
            </a:pPr>
            <a:r>
              <a:rPr lang="en-US" sz="1400" i="1" dirty="0" smtClean="0">
                <a:solidFill>
                  <a:schemeClr val="accent1"/>
                </a:solidFill>
              </a:rPr>
              <a:t>English Language Arts ISTEP+ Results</a:t>
            </a:r>
            <a:r>
              <a:rPr lang="en-US" sz="1400" i="1" baseline="0" dirty="0" smtClean="0">
                <a:solidFill>
                  <a:schemeClr val="accent1"/>
                </a:solidFill>
              </a:rPr>
              <a:t> 2012</a:t>
            </a:r>
            <a:endParaRPr lang="en-US" sz="1400" i="1" dirty="0">
              <a:solidFill>
                <a:schemeClr val="accent1"/>
              </a:solidFill>
            </a:endParaRP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tx2"/>
            </a:solidFill>
            <a:ln>
              <a:solidFill>
                <a:schemeClr val="tx2"/>
              </a:solidFill>
            </a:ln>
          </c:spPr>
          <c:invertIfNegative val="0"/>
          <c:dPt>
            <c:idx val="1"/>
            <c:invertIfNegative val="0"/>
            <c:bubble3D val="0"/>
            <c:spPr>
              <a:solidFill>
                <a:schemeClr val="accent3"/>
              </a:solidFill>
              <a:ln>
                <a:solidFill>
                  <a:schemeClr val="accent3"/>
                </a:solidFill>
              </a:ln>
            </c:spPr>
          </c:dPt>
          <c:dLbls>
            <c:dLbl>
              <c:idx val="0"/>
              <c:layout>
                <c:manualLayout>
                  <c:x val="2.4762821645533371E-2"/>
                  <c:y val="-2.2843724417445681E-2"/>
                </c:manualLayout>
              </c:layout>
              <c:showLegendKey val="0"/>
              <c:showVal val="1"/>
              <c:showCatName val="0"/>
              <c:showSerName val="0"/>
              <c:showPercent val="0"/>
              <c:showBubbleSize val="0"/>
            </c:dLbl>
            <c:dLbl>
              <c:idx val="1"/>
              <c:layout>
                <c:manualLayout>
                  <c:x val="3.0953527056916712E-2"/>
                  <c:y val="-2.8554655521807099E-2"/>
                </c:manualLayout>
              </c:layout>
              <c:showLegendKey val="0"/>
              <c:showVal val="1"/>
              <c:showCatName val="0"/>
              <c:showSerName val="0"/>
              <c:showPercent val="0"/>
              <c:showBubbleSize val="0"/>
            </c:dLbl>
            <c:dLbl>
              <c:idx val="2"/>
              <c:layout>
                <c:manualLayout>
                  <c:x val="1.2381410822766685E-2"/>
                  <c:y val="-2.2843724417445681E-2"/>
                </c:manualLayout>
              </c:layout>
              <c:showLegendKey val="0"/>
              <c:showVal val="1"/>
              <c:showCatName val="0"/>
              <c:showSerName val="0"/>
              <c:showPercent val="0"/>
              <c:showBubbleSize val="0"/>
            </c:dLbl>
            <c:txPr>
              <a:bodyPr/>
              <a:lstStyle/>
              <a:p>
                <a:pPr>
                  <a:defRPr sz="1200" b="1"/>
                </a:pPr>
                <a:endParaRPr lang="en-US"/>
              </a:p>
            </c:txPr>
            <c:showLegendKey val="0"/>
            <c:showVal val="1"/>
            <c:showCatName val="0"/>
            <c:showSerName val="0"/>
            <c:showPercent val="0"/>
            <c:showBubbleSize val="0"/>
            <c:showLeaderLines val="0"/>
          </c:dLbls>
          <c:cat>
            <c:strRef>
              <c:f>Sheet1!$A$2:$A$5</c:f>
              <c:strCache>
                <c:ptCount val="3"/>
                <c:pt idx="0">
                  <c:v>Indianapolis </c:v>
                </c:pt>
                <c:pt idx="1">
                  <c:v>MSCS</c:v>
                </c:pt>
                <c:pt idx="2">
                  <c:v>IPS </c:v>
                </c:pt>
              </c:strCache>
            </c:strRef>
          </c:cat>
          <c:val>
            <c:numRef>
              <c:f>Sheet1!$B$2:$B$5</c:f>
              <c:numCache>
                <c:formatCode>0%</c:formatCode>
                <c:ptCount val="3"/>
                <c:pt idx="0">
                  <c:v>0.70399999999999996</c:v>
                </c:pt>
                <c:pt idx="1">
                  <c:v>0.73199999999999998</c:v>
                </c:pt>
                <c:pt idx="2">
                  <c:v>0.59399999999999997</c:v>
                </c:pt>
              </c:numCache>
            </c:numRef>
          </c:val>
        </c:ser>
        <c:dLbls>
          <c:showLegendKey val="0"/>
          <c:showVal val="0"/>
          <c:showCatName val="0"/>
          <c:showSerName val="0"/>
          <c:showPercent val="0"/>
          <c:showBubbleSize val="0"/>
        </c:dLbls>
        <c:gapWidth val="150"/>
        <c:shape val="box"/>
        <c:axId val="40054784"/>
        <c:axId val="40056320"/>
        <c:axId val="0"/>
      </c:bar3DChart>
      <c:catAx>
        <c:axId val="40054784"/>
        <c:scaling>
          <c:orientation val="minMax"/>
        </c:scaling>
        <c:delete val="0"/>
        <c:axPos val="b"/>
        <c:majorTickMark val="out"/>
        <c:minorTickMark val="none"/>
        <c:tickLblPos val="nextTo"/>
        <c:txPr>
          <a:bodyPr/>
          <a:lstStyle/>
          <a:p>
            <a:pPr>
              <a:defRPr sz="900"/>
            </a:pPr>
            <a:endParaRPr lang="en-US"/>
          </a:p>
        </c:txPr>
        <c:crossAx val="40056320"/>
        <c:crosses val="autoZero"/>
        <c:auto val="1"/>
        <c:lblAlgn val="ctr"/>
        <c:lblOffset val="100"/>
        <c:noMultiLvlLbl val="0"/>
      </c:catAx>
      <c:valAx>
        <c:axId val="40056320"/>
        <c:scaling>
          <c:orientation val="minMax"/>
          <c:max val="1"/>
        </c:scaling>
        <c:delete val="0"/>
        <c:axPos val="l"/>
        <c:numFmt formatCode="0%" sourceLinked="1"/>
        <c:majorTickMark val="out"/>
        <c:minorTickMark val="none"/>
        <c:tickLblPos val="nextTo"/>
        <c:txPr>
          <a:bodyPr/>
          <a:lstStyle/>
          <a:p>
            <a:pPr>
              <a:defRPr sz="1200"/>
            </a:pPr>
            <a:endParaRPr lang="en-US"/>
          </a:p>
        </c:txPr>
        <c:crossAx val="40054784"/>
        <c:crosses val="autoZero"/>
        <c:crossBetween val="between"/>
        <c:majorUnit val="0.1"/>
      </c:valAx>
    </c:plotArea>
    <c:plotVisOnly val="1"/>
    <c:dispBlanksAs val="gap"/>
    <c:showDLblsOverMax val="0"/>
  </c:chart>
  <c:txPr>
    <a:bodyPr/>
    <a:lstStyle/>
    <a:p>
      <a:pPr>
        <a:defRPr sz="14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Sheet1!$B$1</c:f>
              <c:strCache>
                <c:ptCount val="1"/>
                <c:pt idx="0">
                  <c:v>Non-Waiver</c:v>
                </c:pt>
              </c:strCache>
            </c:strRef>
          </c:tx>
          <c:invertIfNegative val="0"/>
          <c:cat>
            <c:strRef>
              <c:f>Sheet1!$A$2:$A$5</c:f>
              <c:strCache>
                <c:ptCount val="4"/>
                <c:pt idx="0">
                  <c:v>MSCS</c:v>
                </c:pt>
                <c:pt idx="1">
                  <c:v>IPS</c:v>
                </c:pt>
                <c:pt idx="2">
                  <c:v>Marion County Avg.</c:v>
                </c:pt>
                <c:pt idx="3">
                  <c:v>State of Indiana</c:v>
                </c:pt>
              </c:strCache>
            </c:strRef>
          </c:cat>
          <c:val>
            <c:numRef>
              <c:f>Sheet1!$B$2:$B$5</c:f>
              <c:numCache>
                <c:formatCode>0.00%</c:formatCode>
                <c:ptCount val="4"/>
                <c:pt idx="0" formatCode="0%">
                  <c:v>0.77</c:v>
                </c:pt>
                <c:pt idx="1">
                  <c:v>0.59499999999999997</c:v>
                </c:pt>
                <c:pt idx="2">
                  <c:v>0.70699999999999996</c:v>
                </c:pt>
                <c:pt idx="3">
                  <c:v>0.81699999999999995</c:v>
                </c:pt>
              </c:numCache>
            </c:numRef>
          </c:val>
        </c:ser>
        <c:ser>
          <c:idx val="1"/>
          <c:order val="1"/>
          <c:tx>
            <c:strRef>
              <c:f>Sheet1!$C$1</c:f>
              <c:strCache>
                <c:ptCount val="1"/>
                <c:pt idx="0">
                  <c:v>Waiver Graduates</c:v>
                </c:pt>
              </c:strCache>
            </c:strRef>
          </c:tx>
          <c:invertIfNegative val="0"/>
          <c:cat>
            <c:strRef>
              <c:f>Sheet1!$A$2:$A$5</c:f>
              <c:strCache>
                <c:ptCount val="4"/>
                <c:pt idx="0">
                  <c:v>MSCS</c:v>
                </c:pt>
                <c:pt idx="1">
                  <c:v>IPS</c:v>
                </c:pt>
                <c:pt idx="2">
                  <c:v>Marion County Avg.</c:v>
                </c:pt>
                <c:pt idx="3">
                  <c:v>State of Indiana</c:v>
                </c:pt>
              </c:strCache>
            </c:strRef>
          </c:cat>
          <c:val>
            <c:numRef>
              <c:f>Sheet1!$C$2:$C$5</c:f>
              <c:numCache>
                <c:formatCode>0.00%</c:formatCode>
                <c:ptCount val="4"/>
                <c:pt idx="0">
                  <c:v>4.8000000000000001E-2</c:v>
                </c:pt>
                <c:pt idx="1">
                  <c:v>8.7999999999999995E-2</c:v>
                </c:pt>
                <c:pt idx="2">
                  <c:v>7.9000000000000001E-2</c:v>
                </c:pt>
                <c:pt idx="3">
                  <c:v>6.9000000000000006E-2</c:v>
                </c:pt>
              </c:numCache>
            </c:numRef>
          </c:val>
        </c:ser>
        <c:dLbls>
          <c:showLegendKey val="0"/>
          <c:showVal val="0"/>
          <c:showCatName val="0"/>
          <c:showSerName val="0"/>
          <c:showPercent val="0"/>
          <c:showBubbleSize val="0"/>
        </c:dLbls>
        <c:gapWidth val="150"/>
        <c:shape val="box"/>
        <c:axId val="40351616"/>
        <c:axId val="40353152"/>
        <c:axId val="0"/>
      </c:bar3DChart>
      <c:catAx>
        <c:axId val="40351616"/>
        <c:scaling>
          <c:orientation val="minMax"/>
        </c:scaling>
        <c:delete val="0"/>
        <c:axPos val="b"/>
        <c:majorTickMark val="out"/>
        <c:minorTickMark val="none"/>
        <c:tickLblPos val="nextTo"/>
        <c:txPr>
          <a:bodyPr/>
          <a:lstStyle/>
          <a:p>
            <a:pPr>
              <a:defRPr sz="1200"/>
            </a:pPr>
            <a:endParaRPr lang="en-US"/>
          </a:p>
        </c:txPr>
        <c:crossAx val="40353152"/>
        <c:crosses val="autoZero"/>
        <c:auto val="1"/>
        <c:lblAlgn val="ctr"/>
        <c:lblOffset val="100"/>
        <c:noMultiLvlLbl val="0"/>
      </c:catAx>
      <c:valAx>
        <c:axId val="40353152"/>
        <c:scaling>
          <c:orientation val="minMax"/>
        </c:scaling>
        <c:delete val="0"/>
        <c:axPos val="l"/>
        <c:majorGridlines>
          <c:spPr>
            <a:ln>
              <a:noFill/>
            </a:ln>
          </c:spPr>
        </c:majorGridlines>
        <c:numFmt formatCode="0%" sourceLinked="1"/>
        <c:majorTickMark val="out"/>
        <c:minorTickMark val="none"/>
        <c:tickLblPos val="nextTo"/>
        <c:txPr>
          <a:bodyPr/>
          <a:lstStyle/>
          <a:p>
            <a:pPr>
              <a:defRPr sz="1200"/>
            </a:pPr>
            <a:endParaRPr lang="en-US"/>
          </a:p>
        </c:txPr>
        <c:crossAx val="40351616"/>
        <c:crosses val="autoZero"/>
        <c:crossBetween val="between"/>
      </c:valAx>
    </c:plotArea>
    <c:legend>
      <c:legendPos val="t"/>
      <c:legendEntry>
        <c:idx val="0"/>
        <c:txPr>
          <a:bodyPr/>
          <a:lstStyle/>
          <a:p>
            <a:pPr>
              <a:defRPr sz="1200"/>
            </a:pPr>
            <a:endParaRPr lang="en-US"/>
          </a:p>
        </c:txPr>
      </c:legendEntry>
      <c:legendEntry>
        <c:idx val="1"/>
        <c:txPr>
          <a:bodyPr/>
          <a:lstStyle/>
          <a:p>
            <a:pPr>
              <a:defRPr sz="1200"/>
            </a:pPr>
            <a:endParaRPr lang="en-US"/>
          </a:p>
        </c:txPr>
      </c:legendEntry>
      <c:layout>
        <c:manualLayout>
          <c:xMode val="edge"/>
          <c:yMode val="edge"/>
          <c:x val="0.28566765091863511"/>
          <c:y val="4.3749999999999997E-2"/>
          <c:w val="0.43300147637795278"/>
          <c:h val="6.4073572834645667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862A7A-7541-4DC1-8814-3408F7E4E854}" type="doc">
      <dgm:prSet loTypeId="urn:microsoft.com/office/officeart/2005/8/layout/pyramid3" loCatId="pyramid" qsTypeId="urn:microsoft.com/office/officeart/2005/8/quickstyle/simple1" qsCatId="simple" csTypeId="urn:microsoft.com/office/officeart/2005/8/colors/accent1_2" csCatId="accent1" phldr="1"/>
      <dgm:spPr/>
    </dgm:pt>
    <dgm:pt modelId="{749DD60A-91A1-4015-875A-BADD69503F9F}">
      <dgm:prSet phldrT="[Text]" custT="1"/>
      <dgm:spPr>
        <a:solidFill>
          <a:schemeClr val="accent1"/>
        </a:solidFill>
      </dgm:spPr>
      <dgm:t>
        <a:bodyPr/>
        <a:lstStyle/>
        <a:p>
          <a:r>
            <a:rPr lang="en-US" sz="1400" b="1" dirty="0" smtClean="0">
              <a:solidFill>
                <a:schemeClr val="bg1"/>
              </a:solidFill>
            </a:rPr>
            <a:t>Recruitment</a:t>
          </a:r>
          <a:br>
            <a:rPr lang="en-US" sz="1400" b="1" dirty="0" smtClean="0">
              <a:solidFill>
                <a:schemeClr val="bg1"/>
              </a:solidFill>
            </a:rPr>
          </a:br>
          <a:r>
            <a:rPr lang="en-US" sz="1400" b="0" dirty="0" smtClean="0">
              <a:solidFill>
                <a:schemeClr val="bg1"/>
              </a:solidFill>
            </a:rPr>
            <a:t>R</a:t>
          </a:r>
          <a:r>
            <a:rPr lang="en-US" sz="1400" dirty="0" smtClean="0">
              <a:solidFill>
                <a:schemeClr val="bg1"/>
              </a:solidFill>
            </a:rPr>
            <a:t>esearch the best local and national operators and </a:t>
          </a:r>
        </a:p>
        <a:p>
          <a:r>
            <a:rPr lang="en-US" sz="1400" dirty="0" smtClean="0">
              <a:solidFill>
                <a:schemeClr val="bg1"/>
              </a:solidFill>
            </a:rPr>
            <a:t>recruit them to apply for a school in Indianapolis</a:t>
          </a:r>
          <a:endParaRPr lang="en-US" sz="1400" dirty="0">
            <a:solidFill>
              <a:schemeClr val="bg1"/>
            </a:solidFill>
          </a:endParaRPr>
        </a:p>
      </dgm:t>
    </dgm:pt>
    <dgm:pt modelId="{06803E15-3938-48A5-AEFA-57EDE2648EB0}" type="parTrans" cxnId="{3B87D170-B4D4-48FB-B08D-3C7BD321BE1B}">
      <dgm:prSet/>
      <dgm:spPr/>
      <dgm:t>
        <a:bodyPr/>
        <a:lstStyle/>
        <a:p>
          <a:endParaRPr lang="en-US" sz="1400"/>
        </a:p>
      </dgm:t>
    </dgm:pt>
    <dgm:pt modelId="{CD40C59C-1C38-4FB6-9B04-A6A5D2014555}" type="sibTrans" cxnId="{3B87D170-B4D4-48FB-B08D-3C7BD321BE1B}">
      <dgm:prSet/>
      <dgm:spPr/>
      <dgm:t>
        <a:bodyPr/>
        <a:lstStyle/>
        <a:p>
          <a:endParaRPr lang="en-US" sz="1400"/>
        </a:p>
      </dgm:t>
    </dgm:pt>
    <dgm:pt modelId="{B81864C5-F9ED-4CC5-8E30-D6752B4D9B08}">
      <dgm:prSet phldrT="[Text]" custT="1"/>
      <dgm:spPr>
        <a:solidFill>
          <a:schemeClr val="accent1"/>
        </a:solidFill>
      </dgm:spPr>
      <dgm:t>
        <a:bodyPr/>
        <a:lstStyle/>
        <a:p>
          <a:r>
            <a:rPr lang="en-US" sz="1400" b="1" dirty="0" smtClean="0">
              <a:solidFill>
                <a:schemeClr val="bg1"/>
              </a:solidFill>
            </a:rPr>
            <a:t>Pre-Opening</a:t>
          </a:r>
          <a:br>
            <a:rPr lang="en-US" sz="1400" b="1" dirty="0" smtClean="0">
              <a:solidFill>
                <a:schemeClr val="bg1"/>
              </a:solidFill>
            </a:rPr>
          </a:br>
          <a:r>
            <a:rPr lang="en-US" sz="1400" b="0" dirty="0" smtClean="0">
              <a:solidFill>
                <a:schemeClr val="bg1"/>
              </a:solidFill>
            </a:rPr>
            <a:t>Schools meet rigorous pre-opening requirements</a:t>
          </a:r>
          <a:endParaRPr lang="en-US" sz="1400" b="1" dirty="0">
            <a:solidFill>
              <a:schemeClr val="bg1"/>
            </a:solidFill>
          </a:endParaRPr>
        </a:p>
      </dgm:t>
    </dgm:pt>
    <dgm:pt modelId="{002573FD-4ED2-42A5-AB2B-717A9579F98C}" type="parTrans" cxnId="{85C9831C-7DDE-4BFB-9E1F-590D41BF46AD}">
      <dgm:prSet/>
      <dgm:spPr/>
      <dgm:t>
        <a:bodyPr/>
        <a:lstStyle/>
        <a:p>
          <a:endParaRPr lang="en-US" sz="1400"/>
        </a:p>
      </dgm:t>
    </dgm:pt>
    <dgm:pt modelId="{8EE99EDA-42C7-4DAD-A2A5-9E544D3D66EB}" type="sibTrans" cxnId="{85C9831C-7DDE-4BFB-9E1F-590D41BF46AD}">
      <dgm:prSet/>
      <dgm:spPr/>
      <dgm:t>
        <a:bodyPr/>
        <a:lstStyle/>
        <a:p>
          <a:endParaRPr lang="en-US" sz="1400"/>
        </a:p>
      </dgm:t>
    </dgm:pt>
    <dgm:pt modelId="{2658FA61-D09D-4AE6-A893-ED8BBBFB743F}">
      <dgm:prSet custT="1"/>
      <dgm:spPr>
        <a:solidFill>
          <a:schemeClr val="accent1"/>
        </a:solidFill>
      </dgm:spPr>
      <dgm:t>
        <a:bodyPr/>
        <a:lstStyle/>
        <a:p>
          <a:r>
            <a:rPr lang="en-US" sz="1400" b="1" dirty="0" smtClean="0">
              <a:solidFill>
                <a:schemeClr val="bg1"/>
              </a:solidFill>
            </a:rPr>
            <a:t>Prospectus</a:t>
          </a:r>
          <a:br>
            <a:rPr lang="en-US" sz="1400" b="1" dirty="0" smtClean="0">
              <a:solidFill>
                <a:schemeClr val="bg1"/>
              </a:solidFill>
            </a:rPr>
          </a:br>
          <a:r>
            <a:rPr lang="en-US" sz="1400" b="0" dirty="0" smtClean="0">
              <a:solidFill>
                <a:schemeClr val="bg1"/>
              </a:solidFill>
            </a:rPr>
            <a:t>The Mayor </a:t>
          </a:r>
          <a:r>
            <a:rPr lang="en-US" sz="1400" b="0" dirty="0" smtClean="0">
              <a:solidFill>
                <a:schemeClr val="bg1"/>
              </a:solidFill>
            </a:rPr>
            <a:t>and Indianapolis Charter School Board review </a:t>
          </a:r>
          <a:r>
            <a:rPr lang="en-US" sz="1400" b="0" dirty="0" smtClean="0">
              <a:solidFill>
                <a:schemeClr val="bg1"/>
              </a:solidFill>
            </a:rPr>
            <a:t>candidates’ </a:t>
          </a:r>
          <a:r>
            <a:rPr lang="en-US" sz="1400" b="0" dirty="0" smtClean="0">
              <a:solidFill>
                <a:schemeClr val="bg1"/>
              </a:solidFill>
            </a:rPr>
            <a:t>prospectuses and </a:t>
          </a:r>
          <a:r>
            <a:rPr lang="en-US" sz="1400" b="0" dirty="0" smtClean="0">
              <a:solidFill>
                <a:schemeClr val="bg1"/>
              </a:solidFill>
            </a:rPr>
            <a:t>invite the most promising to </a:t>
          </a:r>
          <a:r>
            <a:rPr lang="en-US" sz="1400" b="0" dirty="0" smtClean="0">
              <a:solidFill>
                <a:schemeClr val="bg1"/>
              </a:solidFill>
            </a:rPr>
            <a:t>submit a full application</a:t>
          </a:r>
          <a:endParaRPr lang="en-US" sz="1400" b="0" dirty="0">
            <a:solidFill>
              <a:schemeClr val="bg1"/>
            </a:solidFill>
          </a:endParaRPr>
        </a:p>
      </dgm:t>
    </dgm:pt>
    <dgm:pt modelId="{C14310AA-EC63-4C6E-A53B-D5D459E57F8E}" type="parTrans" cxnId="{57BECE00-D3B2-4304-9737-0DB94F366225}">
      <dgm:prSet/>
      <dgm:spPr/>
      <dgm:t>
        <a:bodyPr/>
        <a:lstStyle/>
        <a:p>
          <a:endParaRPr lang="en-US" sz="1400"/>
        </a:p>
      </dgm:t>
    </dgm:pt>
    <dgm:pt modelId="{243ECA83-D354-40EA-B099-9D5A9EFFDCCE}" type="sibTrans" cxnId="{57BECE00-D3B2-4304-9737-0DB94F366225}">
      <dgm:prSet/>
      <dgm:spPr/>
      <dgm:t>
        <a:bodyPr/>
        <a:lstStyle/>
        <a:p>
          <a:endParaRPr lang="en-US" sz="1400"/>
        </a:p>
      </dgm:t>
    </dgm:pt>
    <dgm:pt modelId="{A6610AD8-C279-430A-9985-1BAD1FE473F6}">
      <dgm:prSet custT="1"/>
      <dgm:spPr>
        <a:solidFill>
          <a:schemeClr val="accent1"/>
        </a:solidFill>
      </dgm:spPr>
      <dgm:t>
        <a:bodyPr/>
        <a:lstStyle/>
        <a:p>
          <a:r>
            <a:rPr lang="en-US" sz="1400" b="1" dirty="0" smtClean="0">
              <a:solidFill>
                <a:schemeClr val="bg1"/>
              </a:solidFill>
            </a:rPr>
            <a:t>Full Application</a:t>
          </a:r>
          <a:br>
            <a:rPr lang="en-US" sz="1400" b="1" dirty="0" smtClean="0">
              <a:solidFill>
                <a:schemeClr val="bg1"/>
              </a:solidFill>
            </a:rPr>
          </a:br>
          <a:r>
            <a:rPr lang="en-US" sz="1400" b="0" dirty="0" smtClean="0">
              <a:solidFill>
                <a:schemeClr val="bg1"/>
              </a:solidFill>
            </a:rPr>
            <a:t>The </a:t>
          </a:r>
          <a:r>
            <a:rPr lang="en-US" sz="1400" b="0" dirty="0" smtClean="0">
              <a:solidFill>
                <a:schemeClr val="bg1"/>
              </a:solidFill>
            </a:rPr>
            <a:t>Mayor and Indianapolis Charter School Board review proposals</a:t>
          </a:r>
          <a:endParaRPr lang="en-US" sz="1400" b="1" dirty="0">
            <a:solidFill>
              <a:schemeClr val="bg1"/>
            </a:solidFill>
          </a:endParaRPr>
        </a:p>
      </dgm:t>
    </dgm:pt>
    <dgm:pt modelId="{BA0A243E-5B43-4A34-B078-8EC86BF014D3}" type="parTrans" cxnId="{1454071E-EB66-43AD-8011-11039AEBB181}">
      <dgm:prSet/>
      <dgm:spPr/>
      <dgm:t>
        <a:bodyPr/>
        <a:lstStyle/>
        <a:p>
          <a:endParaRPr lang="en-US" sz="1400"/>
        </a:p>
      </dgm:t>
    </dgm:pt>
    <dgm:pt modelId="{D2B1D7E2-D824-4E8E-818A-A455A6CFE7FD}" type="sibTrans" cxnId="{1454071E-EB66-43AD-8011-11039AEBB181}">
      <dgm:prSet/>
      <dgm:spPr/>
      <dgm:t>
        <a:bodyPr/>
        <a:lstStyle/>
        <a:p>
          <a:endParaRPr lang="en-US" sz="1400"/>
        </a:p>
      </dgm:t>
    </dgm:pt>
    <dgm:pt modelId="{92041005-7CCF-49F4-90A7-DF4ED395E0B8}">
      <dgm:prSet phldrT="[Text]" custT="1"/>
      <dgm:spPr>
        <a:solidFill>
          <a:schemeClr val="accent1"/>
        </a:solidFill>
      </dgm:spPr>
      <dgm:t>
        <a:bodyPr anchor="t" anchorCtr="0"/>
        <a:lstStyle/>
        <a:p>
          <a:r>
            <a:rPr lang="en-US" sz="1400" b="1" dirty="0" smtClean="0">
              <a:solidFill>
                <a:schemeClr val="bg1"/>
              </a:solidFill>
            </a:rPr>
            <a:t/>
          </a:r>
          <a:br>
            <a:rPr lang="en-US" sz="1400" b="1" dirty="0" smtClean="0">
              <a:solidFill>
                <a:schemeClr val="bg1"/>
              </a:solidFill>
            </a:rPr>
          </a:br>
          <a:r>
            <a:rPr lang="en-US" sz="1400" b="1" dirty="0" smtClean="0">
              <a:solidFill>
                <a:schemeClr val="bg1"/>
              </a:solidFill>
            </a:rPr>
            <a:t>Schools</a:t>
          </a:r>
          <a:endParaRPr lang="en-US" sz="1400" b="1" dirty="0" smtClean="0">
            <a:solidFill>
              <a:schemeClr val="bg1"/>
            </a:solidFill>
          </a:endParaRPr>
        </a:p>
      </dgm:t>
    </dgm:pt>
    <dgm:pt modelId="{7F1EE3C6-AFBF-47B2-8646-D7CCD85E14DC}" type="sibTrans" cxnId="{8070B87F-285C-4799-9FF9-ED9402E5E8AD}">
      <dgm:prSet/>
      <dgm:spPr/>
      <dgm:t>
        <a:bodyPr/>
        <a:lstStyle/>
        <a:p>
          <a:endParaRPr lang="en-US" sz="1400"/>
        </a:p>
      </dgm:t>
    </dgm:pt>
    <dgm:pt modelId="{B0C36698-CDAF-447A-A949-2771FC468DA8}" type="parTrans" cxnId="{8070B87F-285C-4799-9FF9-ED9402E5E8AD}">
      <dgm:prSet/>
      <dgm:spPr/>
      <dgm:t>
        <a:bodyPr/>
        <a:lstStyle/>
        <a:p>
          <a:endParaRPr lang="en-US" sz="1400"/>
        </a:p>
      </dgm:t>
    </dgm:pt>
    <dgm:pt modelId="{D8E67FA3-3DFF-450A-9728-50AFE3A6D6CF}" type="pres">
      <dgm:prSet presAssocID="{E9862A7A-7541-4DC1-8814-3408F7E4E854}" presName="Name0" presStyleCnt="0">
        <dgm:presLayoutVars>
          <dgm:dir/>
          <dgm:animLvl val="lvl"/>
          <dgm:resizeHandles val="exact"/>
        </dgm:presLayoutVars>
      </dgm:prSet>
      <dgm:spPr/>
    </dgm:pt>
    <dgm:pt modelId="{E5622589-F80A-4FCD-9A9F-F21D4591F3E3}" type="pres">
      <dgm:prSet presAssocID="{749DD60A-91A1-4015-875A-BADD69503F9F}" presName="Name8" presStyleCnt="0"/>
      <dgm:spPr/>
    </dgm:pt>
    <dgm:pt modelId="{DA78DDA8-2006-41AE-8F66-CF65CDD7E5C7}" type="pres">
      <dgm:prSet presAssocID="{749DD60A-91A1-4015-875A-BADD69503F9F}" presName="level" presStyleLbl="node1" presStyleIdx="0" presStyleCnt="5">
        <dgm:presLayoutVars>
          <dgm:chMax val="1"/>
          <dgm:bulletEnabled val="1"/>
        </dgm:presLayoutVars>
      </dgm:prSet>
      <dgm:spPr/>
      <dgm:t>
        <a:bodyPr/>
        <a:lstStyle/>
        <a:p>
          <a:endParaRPr lang="en-US"/>
        </a:p>
      </dgm:t>
    </dgm:pt>
    <dgm:pt modelId="{7CDCAEAC-438F-40D2-87AA-614560F9948E}" type="pres">
      <dgm:prSet presAssocID="{749DD60A-91A1-4015-875A-BADD69503F9F}" presName="levelTx" presStyleLbl="revTx" presStyleIdx="0" presStyleCnt="0">
        <dgm:presLayoutVars>
          <dgm:chMax val="1"/>
          <dgm:bulletEnabled val="1"/>
        </dgm:presLayoutVars>
      </dgm:prSet>
      <dgm:spPr/>
      <dgm:t>
        <a:bodyPr/>
        <a:lstStyle/>
        <a:p>
          <a:endParaRPr lang="en-US"/>
        </a:p>
      </dgm:t>
    </dgm:pt>
    <dgm:pt modelId="{6E370D19-AB9E-4CC8-929A-56B8F56088E3}" type="pres">
      <dgm:prSet presAssocID="{2658FA61-D09D-4AE6-A893-ED8BBBFB743F}" presName="Name8" presStyleCnt="0"/>
      <dgm:spPr/>
    </dgm:pt>
    <dgm:pt modelId="{54128749-34AF-4621-9427-DC31FCF84493}" type="pres">
      <dgm:prSet presAssocID="{2658FA61-D09D-4AE6-A893-ED8BBBFB743F}" presName="level" presStyleLbl="node1" presStyleIdx="1" presStyleCnt="5">
        <dgm:presLayoutVars>
          <dgm:chMax val="1"/>
          <dgm:bulletEnabled val="1"/>
        </dgm:presLayoutVars>
      </dgm:prSet>
      <dgm:spPr/>
      <dgm:t>
        <a:bodyPr/>
        <a:lstStyle/>
        <a:p>
          <a:endParaRPr lang="en-US"/>
        </a:p>
      </dgm:t>
    </dgm:pt>
    <dgm:pt modelId="{6D77F35C-37B1-458A-95FE-31DE268DE2DD}" type="pres">
      <dgm:prSet presAssocID="{2658FA61-D09D-4AE6-A893-ED8BBBFB743F}" presName="levelTx" presStyleLbl="revTx" presStyleIdx="0" presStyleCnt="0">
        <dgm:presLayoutVars>
          <dgm:chMax val="1"/>
          <dgm:bulletEnabled val="1"/>
        </dgm:presLayoutVars>
      </dgm:prSet>
      <dgm:spPr/>
      <dgm:t>
        <a:bodyPr/>
        <a:lstStyle/>
        <a:p>
          <a:endParaRPr lang="en-US"/>
        </a:p>
      </dgm:t>
    </dgm:pt>
    <dgm:pt modelId="{62BAF8FA-D8ED-42EF-B675-6A08D38D9ED0}" type="pres">
      <dgm:prSet presAssocID="{A6610AD8-C279-430A-9985-1BAD1FE473F6}" presName="Name8" presStyleCnt="0"/>
      <dgm:spPr/>
    </dgm:pt>
    <dgm:pt modelId="{559C9F24-E48C-4D6F-86C4-1C1CBD07BD32}" type="pres">
      <dgm:prSet presAssocID="{A6610AD8-C279-430A-9985-1BAD1FE473F6}" presName="level" presStyleLbl="node1" presStyleIdx="2" presStyleCnt="5">
        <dgm:presLayoutVars>
          <dgm:chMax val="1"/>
          <dgm:bulletEnabled val="1"/>
        </dgm:presLayoutVars>
      </dgm:prSet>
      <dgm:spPr/>
      <dgm:t>
        <a:bodyPr/>
        <a:lstStyle/>
        <a:p>
          <a:endParaRPr lang="en-US"/>
        </a:p>
      </dgm:t>
    </dgm:pt>
    <dgm:pt modelId="{649EF30E-B1B8-4E75-9089-BE878C7043AE}" type="pres">
      <dgm:prSet presAssocID="{A6610AD8-C279-430A-9985-1BAD1FE473F6}" presName="levelTx" presStyleLbl="revTx" presStyleIdx="0" presStyleCnt="0">
        <dgm:presLayoutVars>
          <dgm:chMax val="1"/>
          <dgm:bulletEnabled val="1"/>
        </dgm:presLayoutVars>
      </dgm:prSet>
      <dgm:spPr/>
      <dgm:t>
        <a:bodyPr/>
        <a:lstStyle/>
        <a:p>
          <a:endParaRPr lang="en-US"/>
        </a:p>
      </dgm:t>
    </dgm:pt>
    <dgm:pt modelId="{14626F34-7442-4170-8BA8-5AF5173CFDEE}" type="pres">
      <dgm:prSet presAssocID="{B81864C5-F9ED-4CC5-8E30-D6752B4D9B08}" presName="Name8" presStyleCnt="0"/>
      <dgm:spPr/>
    </dgm:pt>
    <dgm:pt modelId="{103B9767-018F-4016-B5C4-5DE55D8F55AD}" type="pres">
      <dgm:prSet presAssocID="{B81864C5-F9ED-4CC5-8E30-D6752B4D9B08}" presName="level" presStyleLbl="node1" presStyleIdx="3" presStyleCnt="5">
        <dgm:presLayoutVars>
          <dgm:chMax val="1"/>
          <dgm:bulletEnabled val="1"/>
        </dgm:presLayoutVars>
      </dgm:prSet>
      <dgm:spPr/>
      <dgm:t>
        <a:bodyPr/>
        <a:lstStyle/>
        <a:p>
          <a:endParaRPr lang="en-US"/>
        </a:p>
      </dgm:t>
    </dgm:pt>
    <dgm:pt modelId="{8211C2AF-23D3-42A8-BDC7-47D5C85D93E6}" type="pres">
      <dgm:prSet presAssocID="{B81864C5-F9ED-4CC5-8E30-D6752B4D9B08}" presName="levelTx" presStyleLbl="revTx" presStyleIdx="0" presStyleCnt="0">
        <dgm:presLayoutVars>
          <dgm:chMax val="1"/>
          <dgm:bulletEnabled val="1"/>
        </dgm:presLayoutVars>
      </dgm:prSet>
      <dgm:spPr/>
      <dgm:t>
        <a:bodyPr/>
        <a:lstStyle/>
        <a:p>
          <a:endParaRPr lang="en-US"/>
        </a:p>
      </dgm:t>
    </dgm:pt>
    <dgm:pt modelId="{573A8BAA-D90B-4475-A759-F193FA1DB43F}" type="pres">
      <dgm:prSet presAssocID="{92041005-7CCF-49F4-90A7-DF4ED395E0B8}" presName="Name8" presStyleCnt="0"/>
      <dgm:spPr/>
    </dgm:pt>
    <dgm:pt modelId="{A2EC8383-7E6D-4C18-9804-292C93B34036}" type="pres">
      <dgm:prSet presAssocID="{92041005-7CCF-49F4-90A7-DF4ED395E0B8}" presName="level" presStyleLbl="node1" presStyleIdx="4" presStyleCnt="5">
        <dgm:presLayoutVars>
          <dgm:chMax val="1"/>
          <dgm:bulletEnabled val="1"/>
        </dgm:presLayoutVars>
      </dgm:prSet>
      <dgm:spPr/>
      <dgm:t>
        <a:bodyPr/>
        <a:lstStyle/>
        <a:p>
          <a:endParaRPr lang="en-US"/>
        </a:p>
      </dgm:t>
    </dgm:pt>
    <dgm:pt modelId="{4AF31A65-3C70-4B70-80CC-166D039FDA82}" type="pres">
      <dgm:prSet presAssocID="{92041005-7CCF-49F4-90A7-DF4ED395E0B8}" presName="levelTx" presStyleLbl="revTx" presStyleIdx="0" presStyleCnt="0">
        <dgm:presLayoutVars>
          <dgm:chMax val="1"/>
          <dgm:bulletEnabled val="1"/>
        </dgm:presLayoutVars>
      </dgm:prSet>
      <dgm:spPr/>
      <dgm:t>
        <a:bodyPr/>
        <a:lstStyle/>
        <a:p>
          <a:endParaRPr lang="en-US"/>
        </a:p>
      </dgm:t>
    </dgm:pt>
  </dgm:ptLst>
  <dgm:cxnLst>
    <dgm:cxn modelId="{8070B87F-285C-4799-9FF9-ED9402E5E8AD}" srcId="{E9862A7A-7541-4DC1-8814-3408F7E4E854}" destId="{92041005-7CCF-49F4-90A7-DF4ED395E0B8}" srcOrd="4" destOrd="0" parTransId="{B0C36698-CDAF-447A-A949-2771FC468DA8}" sibTransId="{7F1EE3C6-AFBF-47B2-8646-D7CCD85E14DC}"/>
    <dgm:cxn modelId="{D5DB866B-2E85-41A3-ADE0-FF8831E21D4A}" type="presOf" srcId="{B81864C5-F9ED-4CC5-8E30-D6752B4D9B08}" destId="{103B9767-018F-4016-B5C4-5DE55D8F55AD}" srcOrd="0" destOrd="0" presId="urn:microsoft.com/office/officeart/2005/8/layout/pyramid3"/>
    <dgm:cxn modelId="{8A027DB9-D2A3-4556-ACCE-93B5C010A245}" type="presOf" srcId="{A6610AD8-C279-430A-9985-1BAD1FE473F6}" destId="{559C9F24-E48C-4D6F-86C4-1C1CBD07BD32}" srcOrd="0" destOrd="0" presId="urn:microsoft.com/office/officeart/2005/8/layout/pyramid3"/>
    <dgm:cxn modelId="{F8B8BE7C-3C2A-4C80-A209-9281B18D2B25}" type="presOf" srcId="{2658FA61-D09D-4AE6-A893-ED8BBBFB743F}" destId="{54128749-34AF-4621-9427-DC31FCF84493}" srcOrd="0" destOrd="0" presId="urn:microsoft.com/office/officeart/2005/8/layout/pyramid3"/>
    <dgm:cxn modelId="{9AB2B33E-FF07-4573-B8A3-7287D1B6FC55}" type="presOf" srcId="{A6610AD8-C279-430A-9985-1BAD1FE473F6}" destId="{649EF30E-B1B8-4E75-9089-BE878C7043AE}" srcOrd="1" destOrd="0" presId="urn:microsoft.com/office/officeart/2005/8/layout/pyramid3"/>
    <dgm:cxn modelId="{921C6AC4-5E1E-4A2A-AB6B-172E91687D6D}" type="presOf" srcId="{749DD60A-91A1-4015-875A-BADD69503F9F}" destId="{7CDCAEAC-438F-40D2-87AA-614560F9948E}" srcOrd="1" destOrd="0" presId="urn:microsoft.com/office/officeart/2005/8/layout/pyramid3"/>
    <dgm:cxn modelId="{ED5D7831-F6FC-4465-97A3-0E38BCF49987}" type="presOf" srcId="{2658FA61-D09D-4AE6-A893-ED8BBBFB743F}" destId="{6D77F35C-37B1-458A-95FE-31DE268DE2DD}" srcOrd="1" destOrd="0" presId="urn:microsoft.com/office/officeart/2005/8/layout/pyramid3"/>
    <dgm:cxn modelId="{A9A0EA49-1F41-443D-AEFE-FE9E0BAE04FA}" type="presOf" srcId="{B81864C5-F9ED-4CC5-8E30-D6752B4D9B08}" destId="{8211C2AF-23D3-42A8-BDC7-47D5C85D93E6}" srcOrd="1" destOrd="0" presId="urn:microsoft.com/office/officeart/2005/8/layout/pyramid3"/>
    <dgm:cxn modelId="{8199EDAE-1952-4C8F-A85A-065BD905D7F7}" type="presOf" srcId="{92041005-7CCF-49F4-90A7-DF4ED395E0B8}" destId="{A2EC8383-7E6D-4C18-9804-292C93B34036}" srcOrd="0" destOrd="0" presId="urn:microsoft.com/office/officeart/2005/8/layout/pyramid3"/>
    <dgm:cxn modelId="{1454071E-EB66-43AD-8011-11039AEBB181}" srcId="{E9862A7A-7541-4DC1-8814-3408F7E4E854}" destId="{A6610AD8-C279-430A-9985-1BAD1FE473F6}" srcOrd="2" destOrd="0" parTransId="{BA0A243E-5B43-4A34-B078-8EC86BF014D3}" sibTransId="{D2B1D7E2-D824-4E8E-818A-A455A6CFE7FD}"/>
    <dgm:cxn modelId="{3B87D170-B4D4-48FB-B08D-3C7BD321BE1B}" srcId="{E9862A7A-7541-4DC1-8814-3408F7E4E854}" destId="{749DD60A-91A1-4015-875A-BADD69503F9F}" srcOrd="0" destOrd="0" parTransId="{06803E15-3938-48A5-AEFA-57EDE2648EB0}" sibTransId="{CD40C59C-1C38-4FB6-9B04-A6A5D2014555}"/>
    <dgm:cxn modelId="{85C9831C-7DDE-4BFB-9E1F-590D41BF46AD}" srcId="{E9862A7A-7541-4DC1-8814-3408F7E4E854}" destId="{B81864C5-F9ED-4CC5-8E30-D6752B4D9B08}" srcOrd="3" destOrd="0" parTransId="{002573FD-4ED2-42A5-AB2B-717A9579F98C}" sibTransId="{8EE99EDA-42C7-4DAD-A2A5-9E544D3D66EB}"/>
    <dgm:cxn modelId="{8C14B058-34B3-4A8A-9EDC-149F7A5D1D1A}" type="presOf" srcId="{749DD60A-91A1-4015-875A-BADD69503F9F}" destId="{DA78DDA8-2006-41AE-8F66-CF65CDD7E5C7}" srcOrd="0" destOrd="0" presId="urn:microsoft.com/office/officeart/2005/8/layout/pyramid3"/>
    <dgm:cxn modelId="{B1841005-EF82-4251-8A25-2054F94B08E8}" type="presOf" srcId="{92041005-7CCF-49F4-90A7-DF4ED395E0B8}" destId="{4AF31A65-3C70-4B70-80CC-166D039FDA82}" srcOrd="1" destOrd="0" presId="urn:microsoft.com/office/officeart/2005/8/layout/pyramid3"/>
    <dgm:cxn modelId="{57BECE00-D3B2-4304-9737-0DB94F366225}" srcId="{E9862A7A-7541-4DC1-8814-3408F7E4E854}" destId="{2658FA61-D09D-4AE6-A893-ED8BBBFB743F}" srcOrd="1" destOrd="0" parTransId="{C14310AA-EC63-4C6E-A53B-D5D459E57F8E}" sibTransId="{243ECA83-D354-40EA-B099-9D5A9EFFDCCE}"/>
    <dgm:cxn modelId="{814A0B70-43C6-41DE-9A8C-1CED446949D8}" type="presOf" srcId="{E9862A7A-7541-4DC1-8814-3408F7E4E854}" destId="{D8E67FA3-3DFF-450A-9728-50AFE3A6D6CF}" srcOrd="0" destOrd="0" presId="urn:microsoft.com/office/officeart/2005/8/layout/pyramid3"/>
    <dgm:cxn modelId="{5A70022B-CD4F-4483-9836-D1874ABA23C5}" type="presParOf" srcId="{D8E67FA3-3DFF-450A-9728-50AFE3A6D6CF}" destId="{E5622589-F80A-4FCD-9A9F-F21D4591F3E3}" srcOrd="0" destOrd="0" presId="urn:microsoft.com/office/officeart/2005/8/layout/pyramid3"/>
    <dgm:cxn modelId="{F2B4B8EE-2E44-45F9-9B80-3194CAD555A4}" type="presParOf" srcId="{E5622589-F80A-4FCD-9A9F-F21D4591F3E3}" destId="{DA78DDA8-2006-41AE-8F66-CF65CDD7E5C7}" srcOrd="0" destOrd="0" presId="urn:microsoft.com/office/officeart/2005/8/layout/pyramid3"/>
    <dgm:cxn modelId="{0600AD23-AD57-4D64-B615-BCF069B54E23}" type="presParOf" srcId="{E5622589-F80A-4FCD-9A9F-F21D4591F3E3}" destId="{7CDCAEAC-438F-40D2-87AA-614560F9948E}" srcOrd="1" destOrd="0" presId="urn:microsoft.com/office/officeart/2005/8/layout/pyramid3"/>
    <dgm:cxn modelId="{A36F4049-4C34-45BE-9FEB-7BC0FD2BA83F}" type="presParOf" srcId="{D8E67FA3-3DFF-450A-9728-50AFE3A6D6CF}" destId="{6E370D19-AB9E-4CC8-929A-56B8F56088E3}" srcOrd="1" destOrd="0" presId="urn:microsoft.com/office/officeart/2005/8/layout/pyramid3"/>
    <dgm:cxn modelId="{6526B9D4-5142-4892-AC32-262F953E2BC3}" type="presParOf" srcId="{6E370D19-AB9E-4CC8-929A-56B8F56088E3}" destId="{54128749-34AF-4621-9427-DC31FCF84493}" srcOrd="0" destOrd="0" presId="urn:microsoft.com/office/officeart/2005/8/layout/pyramid3"/>
    <dgm:cxn modelId="{A7B5A9F5-EB4B-4ED6-85F4-2D1D5244B2B0}" type="presParOf" srcId="{6E370D19-AB9E-4CC8-929A-56B8F56088E3}" destId="{6D77F35C-37B1-458A-95FE-31DE268DE2DD}" srcOrd="1" destOrd="0" presId="urn:microsoft.com/office/officeart/2005/8/layout/pyramid3"/>
    <dgm:cxn modelId="{A603A8D4-C8A9-40F8-890C-C20C38B041DC}" type="presParOf" srcId="{D8E67FA3-3DFF-450A-9728-50AFE3A6D6CF}" destId="{62BAF8FA-D8ED-42EF-B675-6A08D38D9ED0}" srcOrd="2" destOrd="0" presId="urn:microsoft.com/office/officeart/2005/8/layout/pyramid3"/>
    <dgm:cxn modelId="{1BB46086-8E45-4895-BA6D-5B56CA665004}" type="presParOf" srcId="{62BAF8FA-D8ED-42EF-B675-6A08D38D9ED0}" destId="{559C9F24-E48C-4D6F-86C4-1C1CBD07BD32}" srcOrd="0" destOrd="0" presId="urn:microsoft.com/office/officeart/2005/8/layout/pyramid3"/>
    <dgm:cxn modelId="{1F4C46C4-801A-4BF8-BF6F-623BAB7BD858}" type="presParOf" srcId="{62BAF8FA-D8ED-42EF-B675-6A08D38D9ED0}" destId="{649EF30E-B1B8-4E75-9089-BE878C7043AE}" srcOrd="1" destOrd="0" presId="urn:microsoft.com/office/officeart/2005/8/layout/pyramid3"/>
    <dgm:cxn modelId="{A51A6510-D8BB-4FFF-8A0B-0EEF37E08655}" type="presParOf" srcId="{D8E67FA3-3DFF-450A-9728-50AFE3A6D6CF}" destId="{14626F34-7442-4170-8BA8-5AF5173CFDEE}" srcOrd="3" destOrd="0" presId="urn:microsoft.com/office/officeart/2005/8/layout/pyramid3"/>
    <dgm:cxn modelId="{28919D02-E8D6-4BFB-BFD6-1E670BECFDB5}" type="presParOf" srcId="{14626F34-7442-4170-8BA8-5AF5173CFDEE}" destId="{103B9767-018F-4016-B5C4-5DE55D8F55AD}" srcOrd="0" destOrd="0" presId="urn:microsoft.com/office/officeart/2005/8/layout/pyramid3"/>
    <dgm:cxn modelId="{61A9E732-852F-4050-977D-27F812CF692E}" type="presParOf" srcId="{14626F34-7442-4170-8BA8-5AF5173CFDEE}" destId="{8211C2AF-23D3-42A8-BDC7-47D5C85D93E6}" srcOrd="1" destOrd="0" presId="urn:microsoft.com/office/officeart/2005/8/layout/pyramid3"/>
    <dgm:cxn modelId="{C26C3810-D392-47A6-B2FF-3AC2AAA6D97A}" type="presParOf" srcId="{D8E67FA3-3DFF-450A-9728-50AFE3A6D6CF}" destId="{573A8BAA-D90B-4475-A759-F193FA1DB43F}" srcOrd="4" destOrd="0" presId="urn:microsoft.com/office/officeart/2005/8/layout/pyramid3"/>
    <dgm:cxn modelId="{0EAC2B84-0EB7-4F3A-9496-98176A912177}" type="presParOf" srcId="{573A8BAA-D90B-4475-A759-F193FA1DB43F}" destId="{A2EC8383-7E6D-4C18-9804-292C93B34036}" srcOrd="0" destOrd="0" presId="urn:microsoft.com/office/officeart/2005/8/layout/pyramid3"/>
    <dgm:cxn modelId="{206CD03A-E93D-4F00-8426-186500E4585A}" type="presParOf" srcId="{573A8BAA-D90B-4475-A759-F193FA1DB43F}" destId="{4AF31A65-3C70-4B70-80CC-166D039FDA82}"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78DDA8-2006-41AE-8F66-CF65CDD7E5C7}">
      <dsp:nvSpPr>
        <dsp:cNvPr id="0" name=""/>
        <dsp:cNvSpPr/>
      </dsp:nvSpPr>
      <dsp:spPr>
        <a:xfrm rot="10800000">
          <a:off x="0" y="0"/>
          <a:ext cx="7239000" cy="878840"/>
        </a:xfrm>
        <a:prstGeom prst="trapezoid">
          <a:avLst>
            <a:gd name="adj" fmla="val 8237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bg1"/>
              </a:solidFill>
            </a:rPr>
            <a:t>Recruitment</a:t>
          </a:r>
          <a:br>
            <a:rPr lang="en-US" sz="1400" b="1" kern="1200" dirty="0" smtClean="0">
              <a:solidFill>
                <a:schemeClr val="bg1"/>
              </a:solidFill>
            </a:rPr>
          </a:br>
          <a:r>
            <a:rPr lang="en-US" sz="1400" b="0" kern="1200" dirty="0" smtClean="0">
              <a:solidFill>
                <a:schemeClr val="bg1"/>
              </a:solidFill>
            </a:rPr>
            <a:t>R</a:t>
          </a:r>
          <a:r>
            <a:rPr lang="en-US" sz="1400" kern="1200" dirty="0" smtClean="0">
              <a:solidFill>
                <a:schemeClr val="bg1"/>
              </a:solidFill>
            </a:rPr>
            <a:t>esearch the best local and national operators and </a:t>
          </a:r>
        </a:p>
        <a:p>
          <a:pPr lvl="0" algn="ctr" defTabSz="622300">
            <a:lnSpc>
              <a:spcPct val="90000"/>
            </a:lnSpc>
            <a:spcBef>
              <a:spcPct val="0"/>
            </a:spcBef>
            <a:spcAft>
              <a:spcPct val="35000"/>
            </a:spcAft>
          </a:pPr>
          <a:r>
            <a:rPr lang="en-US" sz="1400" kern="1200" dirty="0" smtClean="0">
              <a:solidFill>
                <a:schemeClr val="bg1"/>
              </a:solidFill>
            </a:rPr>
            <a:t>recruit them to apply for a school in Indianapolis</a:t>
          </a:r>
          <a:endParaRPr lang="en-US" sz="1400" kern="1200" dirty="0">
            <a:solidFill>
              <a:schemeClr val="bg1"/>
            </a:solidFill>
          </a:endParaRPr>
        </a:p>
      </dsp:txBody>
      <dsp:txXfrm rot="-10800000">
        <a:off x="1266824" y="0"/>
        <a:ext cx="4705350" cy="878840"/>
      </dsp:txXfrm>
    </dsp:sp>
    <dsp:sp modelId="{54128749-34AF-4621-9427-DC31FCF84493}">
      <dsp:nvSpPr>
        <dsp:cNvPr id="0" name=""/>
        <dsp:cNvSpPr/>
      </dsp:nvSpPr>
      <dsp:spPr>
        <a:xfrm rot="10800000">
          <a:off x="723900" y="878840"/>
          <a:ext cx="5791199" cy="878840"/>
        </a:xfrm>
        <a:prstGeom prst="trapezoid">
          <a:avLst>
            <a:gd name="adj" fmla="val 8237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bg1"/>
              </a:solidFill>
            </a:rPr>
            <a:t>Prospectus</a:t>
          </a:r>
          <a:br>
            <a:rPr lang="en-US" sz="1400" b="1" kern="1200" dirty="0" smtClean="0">
              <a:solidFill>
                <a:schemeClr val="bg1"/>
              </a:solidFill>
            </a:rPr>
          </a:br>
          <a:r>
            <a:rPr lang="en-US" sz="1400" b="0" kern="1200" dirty="0" smtClean="0">
              <a:solidFill>
                <a:schemeClr val="bg1"/>
              </a:solidFill>
            </a:rPr>
            <a:t>The Mayor </a:t>
          </a:r>
          <a:r>
            <a:rPr lang="en-US" sz="1400" b="0" kern="1200" dirty="0" smtClean="0">
              <a:solidFill>
                <a:schemeClr val="bg1"/>
              </a:solidFill>
            </a:rPr>
            <a:t>and Indianapolis Charter School Board review </a:t>
          </a:r>
          <a:r>
            <a:rPr lang="en-US" sz="1400" b="0" kern="1200" dirty="0" smtClean="0">
              <a:solidFill>
                <a:schemeClr val="bg1"/>
              </a:solidFill>
            </a:rPr>
            <a:t>candidates’ </a:t>
          </a:r>
          <a:r>
            <a:rPr lang="en-US" sz="1400" b="0" kern="1200" dirty="0" smtClean="0">
              <a:solidFill>
                <a:schemeClr val="bg1"/>
              </a:solidFill>
            </a:rPr>
            <a:t>prospectuses and </a:t>
          </a:r>
          <a:r>
            <a:rPr lang="en-US" sz="1400" b="0" kern="1200" dirty="0" smtClean="0">
              <a:solidFill>
                <a:schemeClr val="bg1"/>
              </a:solidFill>
            </a:rPr>
            <a:t>invite the most promising to </a:t>
          </a:r>
          <a:r>
            <a:rPr lang="en-US" sz="1400" b="0" kern="1200" dirty="0" smtClean="0">
              <a:solidFill>
                <a:schemeClr val="bg1"/>
              </a:solidFill>
            </a:rPr>
            <a:t>submit a full application</a:t>
          </a:r>
          <a:endParaRPr lang="en-US" sz="1400" b="0" kern="1200" dirty="0">
            <a:solidFill>
              <a:schemeClr val="bg1"/>
            </a:solidFill>
          </a:endParaRPr>
        </a:p>
      </dsp:txBody>
      <dsp:txXfrm rot="-10800000">
        <a:off x="1737359" y="878840"/>
        <a:ext cx="3764280" cy="878840"/>
      </dsp:txXfrm>
    </dsp:sp>
    <dsp:sp modelId="{559C9F24-E48C-4D6F-86C4-1C1CBD07BD32}">
      <dsp:nvSpPr>
        <dsp:cNvPr id="0" name=""/>
        <dsp:cNvSpPr/>
      </dsp:nvSpPr>
      <dsp:spPr>
        <a:xfrm rot="10800000">
          <a:off x="1447800" y="1757680"/>
          <a:ext cx="4343399" cy="878840"/>
        </a:xfrm>
        <a:prstGeom prst="trapezoid">
          <a:avLst>
            <a:gd name="adj" fmla="val 8237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bg1"/>
              </a:solidFill>
            </a:rPr>
            <a:t>Full Application</a:t>
          </a:r>
          <a:br>
            <a:rPr lang="en-US" sz="1400" b="1" kern="1200" dirty="0" smtClean="0">
              <a:solidFill>
                <a:schemeClr val="bg1"/>
              </a:solidFill>
            </a:rPr>
          </a:br>
          <a:r>
            <a:rPr lang="en-US" sz="1400" b="0" kern="1200" dirty="0" smtClean="0">
              <a:solidFill>
                <a:schemeClr val="bg1"/>
              </a:solidFill>
            </a:rPr>
            <a:t>The </a:t>
          </a:r>
          <a:r>
            <a:rPr lang="en-US" sz="1400" b="0" kern="1200" dirty="0" smtClean="0">
              <a:solidFill>
                <a:schemeClr val="bg1"/>
              </a:solidFill>
            </a:rPr>
            <a:t>Mayor and Indianapolis Charter School Board review proposals</a:t>
          </a:r>
          <a:endParaRPr lang="en-US" sz="1400" b="1" kern="1200" dirty="0">
            <a:solidFill>
              <a:schemeClr val="bg1"/>
            </a:solidFill>
          </a:endParaRPr>
        </a:p>
      </dsp:txBody>
      <dsp:txXfrm rot="-10800000">
        <a:off x="2207894" y="1757680"/>
        <a:ext cx="2823210" cy="878840"/>
      </dsp:txXfrm>
    </dsp:sp>
    <dsp:sp modelId="{103B9767-018F-4016-B5C4-5DE55D8F55AD}">
      <dsp:nvSpPr>
        <dsp:cNvPr id="0" name=""/>
        <dsp:cNvSpPr/>
      </dsp:nvSpPr>
      <dsp:spPr>
        <a:xfrm rot="10800000">
          <a:off x="2171700" y="2636519"/>
          <a:ext cx="2895599" cy="878840"/>
        </a:xfrm>
        <a:prstGeom prst="trapezoid">
          <a:avLst>
            <a:gd name="adj" fmla="val 8237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bg1"/>
              </a:solidFill>
            </a:rPr>
            <a:t>Pre-Opening</a:t>
          </a:r>
          <a:br>
            <a:rPr lang="en-US" sz="1400" b="1" kern="1200" dirty="0" smtClean="0">
              <a:solidFill>
                <a:schemeClr val="bg1"/>
              </a:solidFill>
            </a:rPr>
          </a:br>
          <a:r>
            <a:rPr lang="en-US" sz="1400" b="0" kern="1200" dirty="0" smtClean="0">
              <a:solidFill>
                <a:schemeClr val="bg1"/>
              </a:solidFill>
            </a:rPr>
            <a:t>Schools meet rigorous pre-opening requirements</a:t>
          </a:r>
          <a:endParaRPr lang="en-US" sz="1400" b="1" kern="1200" dirty="0">
            <a:solidFill>
              <a:schemeClr val="bg1"/>
            </a:solidFill>
          </a:endParaRPr>
        </a:p>
      </dsp:txBody>
      <dsp:txXfrm rot="-10800000">
        <a:off x="2678430" y="2636519"/>
        <a:ext cx="1882140" cy="878840"/>
      </dsp:txXfrm>
    </dsp:sp>
    <dsp:sp modelId="{A2EC8383-7E6D-4C18-9804-292C93B34036}">
      <dsp:nvSpPr>
        <dsp:cNvPr id="0" name=""/>
        <dsp:cNvSpPr/>
      </dsp:nvSpPr>
      <dsp:spPr>
        <a:xfrm rot="10800000">
          <a:off x="2895600" y="3515360"/>
          <a:ext cx="1447799" cy="878840"/>
        </a:xfrm>
        <a:prstGeom prst="trapezoid">
          <a:avLst>
            <a:gd name="adj" fmla="val 8237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t" anchorCtr="0">
          <a:noAutofit/>
        </a:bodyPr>
        <a:lstStyle/>
        <a:p>
          <a:pPr lvl="0" algn="ctr" defTabSz="622300">
            <a:lnSpc>
              <a:spcPct val="90000"/>
            </a:lnSpc>
            <a:spcBef>
              <a:spcPct val="0"/>
            </a:spcBef>
            <a:spcAft>
              <a:spcPct val="35000"/>
            </a:spcAft>
          </a:pPr>
          <a:r>
            <a:rPr lang="en-US" sz="1400" b="1" kern="1200" dirty="0" smtClean="0">
              <a:solidFill>
                <a:schemeClr val="bg1"/>
              </a:solidFill>
            </a:rPr>
            <a:t/>
          </a:r>
          <a:br>
            <a:rPr lang="en-US" sz="1400" b="1" kern="1200" dirty="0" smtClean="0">
              <a:solidFill>
                <a:schemeClr val="bg1"/>
              </a:solidFill>
            </a:rPr>
          </a:br>
          <a:r>
            <a:rPr lang="en-US" sz="1400" b="1" kern="1200" dirty="0" smtClean="0">
              <a:solidFill>
                <a:schemeClr val="bg1"/>
              </a:solidFill>
            </a:rPr>
            <a:t>Schools</a:t>
          </a:r>
          <a:endParaRPr lang="en-US" sz="1400" b="1" kern="1200" dirty="0" smtClean="0">
            <a:solidFill>
              <a:schemeClr val="bg1"/>
            </a:solidFill>
          </a:endParaRPr>
        </a:p>
      </dsp:txBody>
      <dsp:txXfrm rot="-10800000">
        <a:off x="2895600" y="3515360"/>
        <a:ext cx="1447799" cy="878840"/>
      </dsp:txXfrm>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D79A98F-02A1-4858-9206-DD3E007F5E9E}" type="datetimeFigureOut">
              <a:rPr lang="en-US" smtClean="0"/>
              <a:pPr/>
              <a:t>8/3/2014</a:t>
            </a:fld>
            <a:endParaRPr lang="en-US" dirty="0"/>
          </a:p>
        </p:txBody>
      </p:sp>
      <p:sp>
        <p:nvSpPr>
          <p:cNvPr id="4" name="Footer Placeholder 3"/>
          <p:cNvSpPr>
            <a:spLocks noGrp="1"/>
          </p:cNvSpPr>
          <p:nvPr>
            <p:ph type="ftr" sz="quarter" idx="2"/>
          </p:nvPr>
        </p:nvSpPr>
        <p:spPr>
          <a:xfrm>
            <a:off x="1"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D5D331AE-A85E-48DE-A8C9-760F59E78E02}" type="slidenum">
              <a:rPr lang="en-US" smtClean="0"/>
              <a:pPr/>
              <a:t>‹#›</a:t>
            </a:fld>
            <a:endParaRPr lang="en-US" dirty="0"/>
          </a:p>
        </p:txBody>
      </p:sp>
    </p:spTree>
    <p:extLst>
      <p:ext uri="{BB962C8B-B14F-4D97-AF65-F5344CB8AC3E}">
        <p14:creationId xmlns:p14="http://schemas.microsoft.com/office/powerpoint/2010/main" val="42222884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994FFE6-90DC-4050-B55A-7F9D1F43CC46}" type="datetimeFigureOut">
              <a:rPr lang="en-US" smtClean="0"/>
              <a:pPr/>
              <a:t>8/3/2014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071A102-95DF-467D-941D-4C78923FE2CF}" type="slidenum">
              <a:rPr lang="en-US" smtClean="0"/>
              <a:pPr/>
              <a:t>‹#›</a:t>
            </a:fld>
            <a:endParaRPr lang="en-US" dirty="0"/>
          </a:p>
        </p:txBody>
      </p:sp>
    </p:spTree>
    <p:extLst>
      <p:ext uri="{BB962C8B-B14F-4D97-AF65-F5344CB8AC3E}">
        <p14:creationId xmlns:p14="http://schemas.microsoft.com/office/powerpoint/2010/main" val="843319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pPr marL="171450" indent="-171450">
              <a:buFont typeface="Wingdings" pitchFamily="2" charset="2"/>
              <a:buChar char="§"/>
            </a:pPr>
            <a:r>
              <a:rPr lang="en-US" dirty="0" smtClean="0"/>
              <a:t>Box</a:t>
            </a:r>
            <a:r>
              <a:rPr lang="en-US" baseline="0" dirty="0" smtClean="0"/>
              <a:t> with the vision </a:t>
            </a:r>
          </a:p>
          <a:p>
            <a:pPr marL="171450" indent="-171450">
              <a:buFont typeface="Wingdings" pitchFamily="2" charset="2"/>
              <a:buChar char="§"/>
            </a:pPr>
            <a:endParaRPr lang="en-US" dirty="0"/>
          </a:p>
        </p:txBody>
      </p:sp>
      <p:sp>
        <p:nvSpPr>
          <p:cNvPr id="4" name="Slide Number Placeholder 3"/>
          <p:cNvSpPr>
            <a:spLocks noGrp="1"/>
          </p:cNvSpPr>
          <p:nvPr>
            <p:ph type="sldNum" sz="quarter" idx="10"/>
          </p:nvPr>
        </p:nvSpPr>
        <p:spPr/>
        <p:txBody>
          <a:bodyPr/>
          <a:lstStyle/>
          <a:p>
            <a:fld id="{D071A102-95DF-467D-941D-4C78923FE2CF}"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071A102-95DF-467D-941D-4C78923FE2CF}"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071A102-95DF-467D-941D-4C78923FE2CF}"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Excel Centers serve 1,631 students in Indianapolis</a:t>
            </a:r>
            <a:endParaRPr lang="en-US" dirty="0"/>
          </a:p>
        </p:txBody>
      </p:sp>
      <p:sp>
        <p:nvSpPr>
          <p:cNvPr id="4" name="Slide Number Placeholder 3"/>
          <p:cNvSpPr>
            <a:spLocks noGrp="1"/>
          </p:cNvSpPr>
          <p:nvPr>
            <p:ph type="sldNum" sz="quarter" idx="10"/>
          </p:nvPr>
        </p:nvSpPr>
        <p:spPr/>
        <p:txBody>
          <a:bodyPr/>
          <a:lstStyle/>
          <a:p>
            <a:fld id="{D071A102-95DF-467D-941D-4C78923FE2CF}" type="slidenum">
              <a:rPr lang="en-US" smtClean="0"/>
              <a:pPr/>
              <a:t>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Excel Centers serve 1,631 students in Indianapolis</a:t>
            </a:r>
            <a:endParaRPr lang="en-US" dirty="0"/>
          </a:p>
        </p:txBody>
      </p:sp>
      <p:sp>
        <p:nvSpPr>
          <p:cNvPr id="4" name="Slide Number Placeholder 3"/>
          <p:cNvSpPr>
            <a:spLocks noGrp="1"/>
          </p:cNvSpPr>
          <p:nvPr>
            <p:ph type="sldNum" sz="quarter" idx="10"/>
          </p:nvPr>
        </p:nvSpPr>
        <p:spPr/>
        <p:txBody>
          <a:bodyPr/>
          <a:lstStyle/>
          <a:p>
            <a:fld id="{D071A102-95DF-467D-941D-4C78923FE2CF}" type="slidenum">
              <a:rPr lang="en-US" smtClean="0"/>
              <a:pPr/>
              <a:t>10</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pPr marL="171450" indent="-171450">
              <a:buFont typeface="Wingdings" pitchFamily="2" charset="2"/>
              <a:buChar char="§"/>
            </a:pPr>
            <a:r>
              <a:rPr lang="en-US" dirty="0" smtClean="0"/>
              <a:t>Box</a:t>
            </a:r>
            <a:r>
              <a:rPr lang="en-US" baseline="0" dirty="0" smtClean="0"/>
              <a:t> with the vision </a:t>
            </a:r>
          </a:p>
          <a:p>
            <a:pPr marL="171450" indent="-171450">
              <a:buFont typeface="Wingdings" pitchFamily="2" charset="2"/>
              <a:buChar char="§"/>
            </a:pPr>
            <a:endParaRPr lang="en-US" dirty="0"/>
          </a:p>
        </p:txBody>
      </p:sp>
      <p:sp>
        <p:nvSpPr>
          <p:cNvPr id="4" name="Slide Number Placeholder 3"/>
          <p:cNvSpPr>
            <a:spLocks noGrp="1"/>
          </p:cNvSpPr>
          <p:nvPr>
            <p:ph type="sldNum" sz="quarter" idx="10"/>
          </p:nvPr>
        </p:nvSpPr>
        <p:spPr/>
        <p:txBody>
          <a:bodyPr/>
          <a:lstStyle/>
          <a:p>
            <a:fld id="{D071A102-95DF-467D-941D-4C78923FE2CF}" type="slidenum">
              <a:rPr lang="en-US" smtClean="0"/>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Rectangle 10"/>
          <p:cNvSpPr/>
          <p:nvPr userDrawn="1"/>
        </p:nvSpPr>
        <p:spPr>
          <a:xfrm>
            <a:off x="0" y="0"/>
            <a:ext cx="9144000" cy="6858000"/>
          </a:xfrm>
          <a:prstGeom prst="rect">
            <a:avLst/>
          </a:prstGeom>
          <a:pattFill prst="ltUpDiag">
            <a:fgClr>
              <a:schemeClr val="bg2"/>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4"/>
              </a:solidFill>
            </a:endParaRPr>
          </a:p>
        </p:txBody>
      </p:sp>
      <p:sp>
        <p:nvSpPr>
          <p:cNvPr id="2" name="Title 1"/>
          <p:cNvSpPr>
            <a:spLocks noGrp="1"/>
          </p:cNvSpPr>
          <p:nvPr>
            <p:ph type="ctrTitle"/>
          </p:nvPr>
        </p:nvSpPr>
        <p:spPr>
          <a:xfrm>
            <a:off x="685800" y="5313735"/>
            <a:ext cx="7772400" cy="937573"/>
          </a:xfrm>
        </p:spPr>
        <p:txBody>
          <a:bodyPr>
            <a:normAutofit/>
          </a:bodyPr>
          <a:lstStyle>
            <a:lvl1pPr algn="l">
              <a:lnSpc>
                <a:spcPts val="2800"/>
              </a:lnSpc>
              <a:defRPr sz="2000" b="1" i="0" baseline="0">
                <a:solidFill>
                  <a:schemeClr val="accent4"/>
                </a:solidFill>
              </a:defRPr>
            </a:lvl1pPr>
          </a:lstStyle>
          <a:p>
            <a:r>
              <a:rPr lang="en-US" dirty="0" smtClean="0"/>
              <a:t>Click to edit Master title style</a:t>
            </a:r>
            <a:endParaRPr lang="en-US" dirty="0"/>
          </a:p>
        </p:txBody>
      </p:sp>
      <p:sp>
        <p:nvSpPr>
          <p:cNvPr id="7" name="TextBox 6"/>
          <p:cNvSpPr txBox="1"/>
          <p:nvPr userDrawn="1"/>
        </p:nvSpPr>
        <p:spPr>
          <a:xfrm>
            <a:off x="8032685" y="-22280"/>
            <a:ext cx="184731" cy="369332"/>
          </a:xfrm>
          <a:prstGeom prst="rect">
            <a:avLst/>
          </a:prstGeom>
          <a:noFill/>
        </p:spPr>
        <p:txBody>
          <a:bodyPr wrap="none" rtlCol="0">
            <a:spAutoFit/>
          </a:bodyPr>
          <a:lstStyle/>
          <a:p>
            <a:endParaRPr lang="en-US" dirty="0"/>
          </a:p>
        </p:txBody>
      </p:sp>
      <p:sp>
        <p:nvSpPr>
          <p:cNvPr id="8" name="TextBox 7"/>
          <p:cNvSpPr txBox="1"/>
          <p:nvPr userDrawn="1"/>
        </p:nvSpPr>
        <p:spPr>
          <a:xfrm>
            <a:off x="8868263" y="0"/>
            <a:ext cx="184731" cy="369332"/>
          </a:xfrm>
          <a:prstGeom prst="rect">
            <a:avLst/>
          </a:prstGeom>
          <a:noFill/>
        </p:spPr>
        <p:txBody>
          <a:bodyPr wrap="none" rtlCol="0">
            <a:spAutoFit/>
          </a:bodyPr>
          <a:lstStyle/>
          <a:p>
            <a:endParaRPr lang="en-US" dirty="0"/>
          </a:p>
        </p:txBody>
      </p:sp>
      <p:pic>
        <p:nvPicPr>
          <p:cNvPr id="10" name="Picture 9" descr="oei_logo_004_600.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2003" y="2277891"/>
            <a:ext cx="6547103" cy="1855013"/>
          </a:xfrm>
          <a:prstGeom prst="rect">
            <a:avLst/>
          </a:prstGeom>
        </p:spPr>
      </p:pic>
    </p:spTree>
    <p:extLst>
      <p:ext uri="{BB962C8B-B14F-4D97-AF65-F5344CB8AC3E}">
        <p14:creationId xmlns:p14="http://schemas.microsoft.com/office/powerpoint/2010/main" val="562358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6800851" cy="382616"/>
          </a:xfrm>
        </p:spPr>
        <p:txBody>
          <a:bodyPr>
            <a:noAutofit/>
          </a:bodyPr>
          <a:lstStyle>
            <a:lvl1pPr algn="l">
              <a:defRPr sz="1800" b="1">
                <a:solidFill>
                  <a:schemeClr val="accent4"/>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966658"/>
            <a:ext cx="8229600" cy="792221"/>
          </a:xfrm>
        </p:spPr>
        <p:txBody>
          <a:bodyPr>
            <a:noAutofit/>
          </a:bodyPr>
          <a:lstStyle>
            <a:lvl1pPr marL="0" indent="0">
              <a:buNone/>
              <a:defRPr sz="1600" b="1" i="1" baseline="0">
                <a:solidFill>
                  <a:schemeClr val="bg1">
                    <a:lumMod val="65000"/>
                  </a:schemeClr>
                </a:solidFill>
              </a:defRPr>
            </a:lvl1pPr>
            <a:lvl2pPr marL="742950" indent="-285750">
              <a:buFont typeface="Arial"/>
              <a:buChar char="•"/>
              <a:defRPr sz="1400" b="0">
                <a:solidFill>
                  <a:schemeClr val="tx1"/>
                </a:solidFill>
              </a:defRPr>
            </a:lvl2pPr>
            <a:lvl3pPr marL="1200150" indent="-285750">
              <a:buSzPct val="100000"/>
              <a:buFontTx/>
              <a:buBlip>
                <a:blip r:embed="rId2"/>
              </a:buBlip>
              <a:defRPr sz="1400" b="0">
                <a:solidFill>
                  <a:schemeClr val="tx1"/>
                </a:solidFill>
              </a:defRPr>
            </a:lvl3pPr>
            <a:lvl4pPr marL="1600200" indent="-228600">
              <a:buSzPct val="100000"/>
              <a:buFontTx/>
              <a:buBlip>
                <a:blip r:embed="rId3"/>
              </a:buBlip>
              <a:defRPr sz="1400">
                <a:solidFill>
                  <a:schemeClr val="tx1"/>
                </a:solidFill>
              </a:defRPr>
            </a:lvl4pPr>
            <a:lvl5pPr>
              <a:defRPr sz="1400">
                <a:solidFill>
                  <a:schemeClr val="tx1"/>
                </a:solidFill>
              </a:defRPr>
            </a:lvl5pPr>
          </a:lstStyle>
          <a:p>
            <a:pPr lvl="0"/>
            <a:r>
              <a:rPr lang="en-US" dirty="0" smtClean="0"/>
              <a:t>Click to edit Master text styles</a:t>
            </a:r>
          </a:p>
        </p:txBody>
      </p:sp>
      <p:cxnSp>
        <p:nvCxnSpPr>
          <p:cNvPr id="10" name="Straight Connector 9"/>
          <p:cNvCxnSpPr/>
          <p:nvPr userDrawn="1"/>
        </p:nvCxnSpPr>
        <p:spPr>
          <a:xfrm>
            <a:off x="457200" y="878658"/>
            <a:ext cx="8229600" cy="0"/>
          </a:xfrm>
          <a:prstGeom prst="line">
            <a:avLst/>
          </a:prstGeom>
          <a:ln w="38100" cap="rnd">
            <a:solidFill>
              <a:schemeClr val="bg2"/>
            </a:solidFill>
            <a:round/>
          </a:ln>
          <a:effectLst/>
        </p:spPr>
        <p:style>
          <a:lnRef idx="2">
            <a:schemeClr val="accent1"/>
          </a:lnRef>
          <a:fillRef idx="0">
            <a:schemeClr val="accent1"/>
          </a:fillRef>
          <a:effectRef idx="1">
            <a:schemeClr val="accent1"/>
          </a:effectRef>
          <a:fontRef idx="minor">
            <a:schemeClr val="tx1"/>
          </a:fontRef>
        </p:style>
      </p:cxnSp>
      <p:sp>
        <p:nvSpPr>
          <p:cNvPr id="11" name="Date Placeholder 3"/>
          <p:cNvSpPr>
            <a:spLocks noGrp="1"/>
          </p:cNvSpPr>
          <p:nvPr>
            <p:ph type="dt" sz="half" idx="10"/>
          </p:nvPr>
        </p:nvSpPr>
        <p:spPr>
          <a:xfrm>
            <a:off x="3509843" y="6356353"/>
            <a:ext cx="2133600" cy="365125"/>
          </a:xfrm>
        </p:spPr>
        <p:txBody>
          <a:bodyPr/>
          <a:lstStyle>
            <a:lvl1pPr algn="ctr">
              <a:defRPr sz="1000" b="1">
                <a:solidFill>
                  <a:schemeClr val="bg2"/>
                </a:solidFill>
              </a:defRPr>
            </a:lvl1pPr>
          </a:lstStyle>
          <a:p>
            <a:fld id="{FD080B55-DFBB-DF44-9E13-AF2BF30E79F3}" type="datetimeFigureOut">
              <a:rPr lang="en-US" smtClean="0"/>
              <a:pPr/>
              <a:t>8/3/2014</a:t>
            </a:fld>
            <a:endParaRPr lang="en-US" dirty="0"/>
          </a:p>
        </p:txBody>
      </p:sp>
      <p:sp>
        <p:nvSpPr>
          <p:cNvPr id="13" name="Slide Number Placeholder 5"/>
          <p:cNvSpPr>
            <a:spLocks noGrp="1"/>
          </p:cNvSpPr>
          <p:nvPr>
            <p:ph type="sldNum" sz="quarter" idx="12"/>
          </p:nvPr>
        </p:nvSpPr>
        <p:spPr>
          <a:xfrm>
            <a:off x="6553200" y="6356353"/>
            <a:ext cx="2133600" cy="365125"/>
          </a:xfrm>
        </p:spPr>
        <p:txBody>
          <a:bodyPr/>
          <a:lstStyle>
            <a:lvl1pPr>
              <a:defRPr sz="1000" b="1">
                <a:solidFill>
                  <a:schemeClr val="accent3"/>
                </a:solidFill>
              </a:defRPr>
            </a:lvl1pPr>
          </a:lstStyle>
          <a:p>
            <a:fld id="{E9BC1445-F432-FE44-9CD9-D366A4306E7B}" type="slidenum">
              <a:rPr lang="en-US" smtClean="0"/>
              <a:pPr/>
              <a:t>‹#›</a:t>
            </a:fld>
            <a:endParaRPr lang="en-US" dirty="0"/>
          </a:p>
        </p:txBody>
      </p:sp>
      <p:pic>
        <p:nvPicPr>
          <p:cNvPr id="8" name="Pictur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463011" y="185190"/>
            <a:ext cx="1197599" cy="550895"/>
          </a:xfrm>
          <a:prstGeom prst="rect">
            <a:avLst/>
          </a:prstGeom>
        </p:spPr>
      </p:pic>
    </p:spTree>
    <p:extLst>
      <p:ext uri="{BB962C8B-B14F-4D97-AF65-F5344CB8AC3E}">
        <p14:creationId xmlns:p14="http://schemas.microsoft.com/office/powerpoint/2010/main" val="3195721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p:cNvSpPr/>
          <p:nvPr userDrawn="1"/>
        </p:nvSpPr>
        <p:spPr>
          <a:xfrm>
            <a:off x="0" y="1"/>
            <a:ext cx="9144000" cy="6172200"/>
          </a:xfrm>
          <a:prstGeom prst="rect">
            <a:avLst/>
          </a:prstGeom>
          <a:pattFill prst="ltUpDiag">
            <a:fgClr>
              <a:schemeClr val="tx2">
                <a:lumMod val="75000"/>
              </a:schemeClr>
            </a:fgClr>
            <a:bgClr>
              <a:schemeClr val="tx2"/>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22313" y="2813894"/>
            <a:ext cx="7772400" cy="1362075"/>
          </a:xfrm>
        </p:spPr>
        <p:txBody>
          <a:bodyPr anchor="t"/>
          <a:lstStyle>
            <a:lvl1pPr algn="l">
              <a:lnSpc>
                <a:spcPts val="3800"/>
              </a:lnSpc>
              <a:defRPr sz="4000" b="1" cap="none">
                <a:solidFill>
                  <a:schemeClr val="bg1"/>
                </a:solidFill>
              </a:defRPr>
            </a:lvl1pPr>
          </a:lstStyle>
          <a:p>
            <a:r>
              <a:rPr lang="en-US" smtClean="0"/>
              <a:t>Click to edit Master title style</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545" y="6195101"/>
            <a:ext cx="2297731" cy="651024"/>
          </a:xfrm>
          <a:prstGeom prst="rect">
            <a:avLst/>
          </a:prstGeom>
        </p:spPr>
      </p:pic>
    </p:spTree>
    <p:extLst>
      <p:ext uri="{BB962C8B-B14F-4D97-AF65-F5344CB8AC3E}">
        <p14:creationId xmlns:p14="http://schemas.microsoft.com/office/powerpoint/2010/main" val="359173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1"/>
          <p:cNvSpPr>
            <a:spLocks noGrp="1"/>
          </p:cNvSpPr>
          <p:nvPr>
            <p:ph type="title"/>
          </p:nvPr>
        </p:nvSpPr>
        <p:spPr>
          <a:xfrm>
            <a:off x="457200" y="274639"/>
            <a:ext cx="6800851" cy="382616"/>
          </a:xfrm>
        </p:spPr>
        <p:txBody>
          <a:bodyPr>
            <a:noAutofit/>
          </a:bodyPr>
          <a:lstStyle>
            <a:lvl1pPr algn="l">
              <a:defRPr sz="1800" b="1">
                <a:solidFill>
                  <a:schemeClr val="accent4"/>
                </a:solidFill>
              </a:defRPr>
            </a:lvl1pPr>
          </a:lstStyle>
          <a:p>
            <a:r>
              <a:rPr lang="en-US" dirty="0" smtClean="0"/>
              <a:t>Click to edit Master title style</a:t>
            </a:r>
            <a:endParaRPr lang="en-US" dirty="0"/>
          </a:p>
        </p:txBody>
      </p:sp>
      <p:cxnSp>
        <p:nvCxnSpPr>
          <p:cNvPr id="10" name="Straight Connector 9"/>
          <p:cNvCxnSpPr/>
          <p:nvPr userDrawn="1"/>
        </p:nvCxnSpPr>
        <p:spPr>
          <a:xfrm>
            <a:off x="457200" y="822960"/>
            <a:ext cx="8229600" cy="0"/>
          </a:xfrm>
          <a:prstGeom prst="line">
            <a:avLst/>
          </a:prstGeom>
          <a:ln w="38100" cap="rnd">
            <a:solidFill>
              <a:schemeClr val="bg2"/>
            </a:solidFill>
            <a:round/>
          </a:ln>
          <a:effectLst/>
        </p:spPr>
        <p:style>
          <a:lnRef idx="2">
            <a:schemeClr val="accent1"/>
          </a:lnRef>
          <a:fillRef idx="0">
            <a:schemeClr val="accent1"/>
          </a:fillRef>
          <a:effectRef idx="1">
            <a:schemeClr val="accent1"/>
          </a:effectRef>
          <a:fontRef idx="minor">
            <a:schemeClr val="tx1"/>
          </a:fontRef>
        </p:style>
      </p:cxnSp>
      <p:sp>
        <p:nvSpPr>
          <p:cNvPr id="14" name="Date Placeholder 3"/>
          <p:cNvSpPr>
            <a:spLocks noGrp="1"/>
          </p:cNvSpPr>
          <p:nvPr>
            <p:ph type="dt" sz="half" idx="10"/>
          </p:nvPr>
        </p:nvSpPr>
        <p:spPr>
          <a:xfrm>
            <a:off x="3509843" y="6356353"/>
            <a:ext cx="2133600" cy="365125"/>
          </a:xfrm>
        </p:spPr>
        <p:txBody>
          <a:bodyPr/>
          <a:lstStyle>
            <a:lvl1pPr algn="ctr">
              <a:defRPr sz="1000" b="1">
                <a:solidFill>
                  <a:schemeClr val="bg2"/>
                </a:solidFill>
              </a:defRPr>
            </a:lvl1pPr>
          </a:lstStyle>
          <a:p>
            <a:fld id="{FD080B55-DFBB-DF44-9E13-AF2BF30E79F3}" type="datetimeFigureOut">
              <a:rPr lang="en-US" smtClean="0"/>
              <a:pPr/>
              <a:t>8/3/2014</a:t>
            </a:fld>
            <a:endParaRPr lang="en-US" dirty="0"/>
          </a:p>
        </p:txBody>
      </p:sp>
      <p:sp>
        <p:nvSpPr>
          <p:cNvPr id="15" name="Slide Number Placeholder 5"/>
          <p:cNvSpPr>
            <a:spLocks noGrp="1"/>
          </p:cNvSpPr>
          <p:nvPr>
            <p:ph type="sldNum" sz="quarter" idx="12"/>
          </p:nvPr>
        </p:nvSpPr>
        <p:spPr>
          <a:xfrm>
            <a:off x="6553200" y="6356353"/>
            <a:ext cx="2133600" cy="365125"/>
          </a:xfrm>
        </p:spPr>
        <p:txBody>
          <a:bodyPr/>
          <a:lstStyle>
            <a:lvl1pPr>
              <a:defRPr sz="1000" b="1">
                <a:solidFill>
                  <a:schemeClr val="accent3"/>
                </a:solidFill>
              </a:defRPr>
            </a:lvl1pPr>
          </a:lstStyle>
          <a:p>
            <a:fld id="{E9BC1445-F432-FE44-9CD9-D366A4306E7B}" type="slidenum">
              <a:rPr lang="en-US" smtClean="0"/>
              <a:pPr/>
              <a:t>‹#›</a:t>
            </a:fld>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58053" y="106360"/>
            <a:ext cx="1428751" cy="657225"/>
          </a:xfrm>
          <a:prstGeom prst="rect">
            <a:avLst/>
          </a:prstGeom>
        </p:spPr>
      </p:pic>
      <p:sp>
        <p:nvSpPr>
          <p:cNvPr id="9" name="Content Placeholder 2"/>
          <p:cNvSpPr>
            <a:spLocks noGrp="1"/>
          </p:cNvSpPr>
          <p:nvPr>
            <p:ph idx="13"/>
          </p:nvPr>
        </p:nvSpPr>
        <p:spPr>
          <a:xfrm>
            <a:off x="457200" y="934384"/>
            <a:ext cx="8229600" cy="792221"/>
          </a:xfrm>
        </p:spPr>
        <p:txBody>
          <a:bodyPr>
            <a:noAutofit/>
          </a:bodyPr>
          <a:lstStyle>
            <a:lvl1pPr marL="0" indent="0">
              <a:buNone/>
              <a:defRPr sz="1600" b="1" i="1">
                <a:solidFill>
                  <a:schemeClr val="bg1">
                    <a:lumMod val="65000"/>
                  </a:schemeClr>
                </a:solidFill>
              </a:defRPr>
            </a:lvl1pPr>
            <a:lvl2pPr marL="742950" indent="-285750">
              <a:buFont typeface="Arial"/>
              <a:buChar char="•"/>
              <a:defRPr sz="1400" b="0">
                <a:solidFill>
                  <a:schemeClr val="tx1"/>
                </a:solidFill>
              </a:defRPr>
            </a:lvl2pPr>
            <a:lvl3pPr marL="1200150" indent="-285750">
              <a:buSzPct val="100000"/>
              <a:buFontTx/>
              <a:buBlip>
                <a:blip r:embed="rId3"/>
              </a:buBlip>
              <a:defRPr sz="1400" b="0">
                <a:solidFill>
                  <a:schemeClr val="tx1"/>
                </a:solidFill>
              </a:defRPr>
            </a:lvl3pPr>
            <a:lvl4pPr marL="1600200" indent="-228600">
              <a:buSzPct val="100000"/>
              <a:buFontTx/>
              <a:buBlip>
                <a:blip r:embed="rId4"/>
              </a:buBlip>
              <a:defRPr sz="1400">
                <a:solidFill>
                  <a:schemeClr val="tx1"/>
                </a:solidFill>
              </a:defRPr>
            </a:lvl4pPr>
            <a:lvl5pPr>
              <a:defRPr sz="1400">
                <a:solidFill>
                  <a:schemeClr val="tx1"/>
                </a:solidFill>
              </a:defRPr>
            </a:lvl5pPr>
          </a:lstStyle>
          <a:p>
            <a:pPr lvl="0"/>
            <a:r>
              <a:rPr lang="en-US" dirty="0" smtClean="0"/>
              <a:t>Click to edit Master text styles</a:t>
            </a:r>
          </a:p>
        </p:txBody>
      </p:sp>
    </p:spTree>
    <p:extLst>
      <p:ext uri="{BB962C8B-B14F-4D97-AF65-F5344CB8AC3E}">
        <p14:creationId xmlns:p14="http://schemas.microsoft.com/office/powerpoint/2010/main" val="1422703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9"/>
            <a:ext cx="6800851" cy="382616"/>
          </a:xfrm>
        </p:spPr>
        <p:txBody>
          <a:bodyPr>
            <a:noAutofit/>
          </a:bodyPr>
          <a:lstStyle>
            <a:lvl1pPr algn="l">
              <a:defRPr sz="1800" b="1">
                <a:solidFill>
                  <a:schemeClr val="accent4"/>
                </a:solidFill>
              </a:defRPr>
            </a:lvl1pPr>
          </a:lstStyle>
          <a:p>
            <a:r>
              <a:rPr lang="en-US" dirty="0" smtClean="0"/>
              <a:t>Click to edit Master title style</a:t>
            </a:r>
            <a:endParaRPr lang="en-US" dirty="0"/>
          </a:p>
        </p:txBody>
      </p:sp>
      <p:cxnSp>
        <p:nvCxnSpPr>
          <p:cNvPr id="8" name="Straight Connector 7"/>
          <p:cNvCxnSpPr/>
          <p:nvPr userDrawn="1"/>
        </p:nvCxnSpPr>
        <p:spPr>
          <a:xfrm>
            <a:off x="457200" y="822960"/>
            <a:ext cx="8229600" cy="0"/>
          </a:xfrm>
          <a:prstGeom prst="line">
            <a:avLst/>
          </a:prstGeom>
          <a:ln w="38100" cap="rnd">
            <a:solidFill>
              <a:schemeClr val="bg2"/>
            </a:solidFill>
            <a:round/>
          </a:ln>
          <a:effectLst/>
        </p:spPr>
        <p:style>
          <a:lnRef idx="2">
            <a:schemeClr val="accent1"/>
          </a:lnRef>
          <a:fillRef idx="0">
            <a:schemeClr val="accent1"/>
          </a:fillRef>
          <a:effectRef idx="1">
            <a:schemeClr val="accent1"/>
          </a:effectRef>
          <a:fontRef idx="minor">
            <a:schemeClr val="tx1"/>
          </a:fontRef>
        </p:style>
      </p:cxnSp>
      <p:sp>
        <p:nvSpPr>
          <p:cNvPr id="12" name="Date Placeholder 3"/>
          <p:cNvSpPr>
            <a:spLocks noGrp="1"/>
          </p:cNvSpPr>
          <p:nvPr>
            <p:ph type="dt" sz="half" idx="10"/>
          </p:nvPr>
        </p:nvSpPr>
        <p:spPr>
          <a:xfrm>
            <a:off x="3509843" y="6356353"/>
            <a:ext cx="2133600" cy="365125"/>
          </a:xfrm>
        </p:spPr>
        <p:txBody>
          <a:bodyPr/>
          <a:lstStyle>
            <a:lvl1pPr algn="ctr">
              <a:defRPr sz="1000" b="1">
                <a:solidFill>
                  <a:schemeClr val="bg2"/>
                </a:solidFill>
              </a:defRPr>
            </a:lvl1pPr>
          </a:lstStyle>
          <a:p>
            <a:fld id="{FD080B55-DFBB-DF44-9E13-AF2BF30E79F3}" type="datetimeFigureOut">
              <a:rPr lang="en-US" smtClean="0"/>
              <a:pPr/>
              <a:t>8/3/2014</a:t>
            </a:fld>
            <a:endParaRPr lang="en-US" dirty="0"/>
          </a:p>
        </p:txBody>
      </p:sp>
      <p:sp>
        <p:nvSpPr>
          <p:cNvPr id="13" name="Slide Number Placeholder 5"/>
          <p:cNvSpPr>
            <a:spLocks noGrp="1"/>
          </p:cNvSpPr>
          <p:nvPr>
            <p:ph type="sldNum" sz="quarter" idx="12"/>
          </p:nvPr>
        </p:nvSpPr>
        <p:spPr>
          <a:xfrm>
            <a:off x="6553200" y="6356353"/>
            <a:ext cx="2133600" cy="365125"/>
          </a:xfrm>
        </p:spPr>
        <p:txBody>
          <a:bodyPr/>
          <a:lstStyle>
            <a:lvl1pPr>
              <a:defRPr sz="1000" b="1">
                <a:solidFill>
                  <a:schemeClr val="accent3"/>
                </a:solidFill>
              </a:defRPr>
            </a:lvl1pPr>
          </a:lstStyle>
          <a:p>
            <a:fld id="{E9BC1445-F432-FE44-9CD9-D366A4306E7B}"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58053" y="106360"/>
            <a:ext cx="1428751" cy="657225"/>
          </a:xfrm>
          <a:prstGeom prst="rect">
            <a:avLst/>
          </a:prstGeom>
        </p:spPr>
      </p:pic>
      <p:sp>
        <p:nvSpPr>
          <p:cNvPr id="7" name="Content Placeholder 2"/>
          <p:cNvSpPr>
            <a:spLocks noGrp="1"/>
          </p:cNvSpPr>
          <p:nvPr>
            <p:ph idx="1"/>
          </p:nvPr>
        </p:nvSpPr>
        <p:spPr>
          <a:xfrm>
            <a:off x="457200" y="934384"/>
            <a:ext cx="8229600" cy="792221"/>
          </a:xfrm>
        </p:spPr>
        <p:txBody>
          <a:bodyPr>
            <a:noAutofit/>
          </a:bodyPr>
          <a:lstStyle>
            <a:lvl1pPr marL="0" indent="0">
              <a:buNone/>
              <a:defRPr sz="1600" b="1" i="1">
                <a:solidFill>
                  <a:schemeClr val="bg1">
                    <a:lumMod val="65000"/>
                  </a:schemeClr>
                </a:solidFill>
              </a:defRPr>
            </a:lvl1pPr>
            <a:lvl2pPr marL="742950" indent="-285750">
              <a:buFont typeface="Arial"/>
              <a:buChar char="•"/>
              <a:defRPr sz="1400" b="0">
                <a:solidFill>
                  <a:schemeClr val="tx1"/>
                </a:solidFill>
              </a:defRPr>
            </a:lvl2pPr>
            <a:lvl3pPr marL="1200150" indent="-285750">
              <a:buSzPct val="100000"/>
              <a:buFontTx/>
              <a:buBlip>
                <a:blip r:embed="rId3"/>
              </a:buBlip>
              <a:defRPr sz="1400" b="0">
                <a:solidFill>
                  <a:schemeClr val="tx1"/>
                </a:solidFill>
              </a:defRPr>
            </a:lvl3pPr>
            <a:lvl4pPr marL="1600200" indent="-228600">
              <a:buSzPct val="100000"/>
              <a:buFontTx/>
              <a:buBlip>
                <a:blip r:embed="rId4"/>
              </a:buBlip>
              <a:defRPr sz="1400">
                <a:solidFill>
                  <a:schemeClr val="tx1"/>
                </a:solidFill>
              </a:defRPr>
            </a:lvl4pPr>
            <a:lvl5pPr>
              <a:defRPr sz="1400">
                <a:solidFill>
                  <a:schemeClr val="tx1"/>
                </a:solidFill>
              </a:defRPr>
            </a:lvl5pPr>
          </a:lstStyle>
          <a:p>
            <a:pPr lvl="0"/>
            <a:r>
              <a:rPr lang="en-US" dirty="0" smtClean="0"/>
              <a:t>Click to edit Master text styles</a:t>
            </a:r>
          </a:p>
        </p:txBody>
      </p:sp>
    </p:spTree>
    <p:extLst>
      <p:ext uri="{BB962C8B-B14F-4D97-AF65-F5344CB8AC3E}">
        <p14:creationId xmlns:p14="http://schemas.microsoft.com/office/powerpoint/2010/main" val="17907439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080B55-DFBB-DF44-9E13-AF2BF30E79F3}" type="datetimeFigureOut">
              <a:rPr lang="en-US" smtClean="0"/>
              <a:pPr/>
              <a:t>8/3/2014</a:t>
            </a:fld>
            <a:endParaRPr lang="en-US" dirty="0"/>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BC1445-F432-FE44-9CD9-D366A4306E7B}" type="slidenum">
              <a:rPr lang="en-US" smtClean="0"/>
              <a:pPr/>
              <a:t>‹#›</a:t>
            </a:fld>
            <a:endParaRPr lang="en-US" dirty="0"/>
          </a:p>
        </p:txBody>
      </p:sp>
    </p:spTree>
    <p:extLst>
      <p:ext uri="{BB962C8B-B14F-4D97-AF65-F5344CB8AC3E}">
        <p14:creationId xmlns:p14="http://schemas.microsoft.com/office/powerpoint/2010/main" val="2603814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9321" y="5075434"/>
            <a:ext cx="8496728" cy="1175875"/>
          </a:xfrm>
        </p:spPr>
        <p:txBody>
          <a:bodyPr>
            <a:normAutofit/>
          </a:bodyPr>
          <a:lstStyle/>
          <a:p>
            <a:pPr algn="ctr"/>
            <a:r>
              <a:rPr lang="en-US" dirty="0" smtClean="0"/>
              <a:t>Presentation to State Board of Education</a:t>
            </a:r>
            <a:br>
              <a:rPr lang="en-US" dirty="0" smtClean="0"/>
            </a:br>
            <a:r>
              <a:rPr lang="en-US" dirty="0" smtClean="0"/>
              <a:t>August 6, 2014</a:t>
            </a:r>
            <a:endParaRPr lang="en-US" dirty="0"/>
          </a:p>
        </p:txBody>
      </p:sp>
    </p:spTree>
    <p:extLst>
      <p:ext uri="{BB962C8B-B14F-4D97-AF65-F5344CB8AC3E}">
        <p14:creationId xmlns:p14="http://schemas.microsoft.com/office/powerpoint/2010/main" val="39584200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6916994" cy="382616"/>
          </a:xfrm>
        </p:spPr>
        <p:txBody>
          <a:bodyPr/>
          <a:lstStyle/>
          <a:p>
            <a:r>
              <a:rPr lang="en-US" dirty="0" smtClean="0"/>
              <a:t>OEI prioritizes innovative school models to address community needs</a:t>
            </a:r>
            <a:endParaRPr lang="en-US" dirty="0"/>
          </a:p>
        </p:txBody>
      </p:sp>
      <p:sp>
        <p:nvSpPr>
          <p:cNvPr id="5" name="Rectangle 4"/>
          <p:cNvSpPr/>
          <p:nvPr/>
        </p:nvSpPr>
        <p:spPr>
          <a:xfrm>
            <a:off x="1179924" y="2009798"/>
            <a:ext cx="1723779" cy="1005840"/>
          </a:xfrm>
          <a:prstGeom prst="rect">
            <a:avLst/>
          </a:prstGeom>
          <a:solidFill>
            <a:schemeClr val="accent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chemeClr val="bg1"/>
                </a:solidFill>
              </a:rPr>
              <a:t>Francis Marion Academy</a:t>
            </a:r>
          </a:p>
        </p:txBody>
      </p:sp>
      <p:sp>
        <p:nvSpPr>
          <p:cNvPr id="8" name="Rectangle 7"/>
          <p:cNvSpPr/>
          <p:nvPr/>
        </p:nvSpPr>
        <p:spPr>
          <a:xfrm>
            <a:off x="3054927" y="2009798"/>
            <a:ext cx="5631872" cy="1005840"/>
          </a:xfrm>
          <a:prstGeom prst="rect">
            <a:avLst/>
          </a:prstGeom>
          <a:solidFill>
            <a:schemeClr val="bg1"/>
          </a:solidFill>
          <a:ln>
            <a:solidFill>
              <a:schemeClr val="accent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171450" indent="-171450">
              <a:buFont typeface="Wingdings" pitchFamily="2" charset="2"/>
              <a:buChar char="§"/>
            </a:pPr>
            <a:r>
              <a:rPr lang="en-US" sz="1200" dirty="0" smtClean="0">
                <a:solidFill>
                  <a:schemeClr val="tx1"/>
                </a:solidFill>
              </a:rPr>
              <a:t>To motivate positive change in the lives of our city’s highest risk youth by providing them with the skills to be positive contributors to the community. The school is designed to provide </a:t>
            </a:r>
            <a:r>
              <a:rPr lang="en-US" sz="1200" b="1" i="1" dirty="0" smtClean="0">
                <a:solidFill>
                  <a:schemeClr val="tx1"/>
                </a:solidFill>
              </a:rPr>
              <a:t>students who have been in the juvenile justice system, have been expelled, or are at-risk for expulsion</a:t>
            </a:r>
            <a:r>
              <a:rPr lang="en-US" sz="1200" dirty="0" smtClean="0">
                <a:solidFill>
                  <a:schemeClr val="tx1"/>
                </a:solidFill>
              </a:rPr>
              <a:t> with highly structured opportunities to complete high school and earn an industry-recognized credential.</a:t>
            </a:r>
          </a:p>
        </p:txBody>
      </p:sp>
      <p:sp>
        <p:nvSpPr>
          <p:cNvPr id="15" name="Rectangle 14"/>
          <p:cNvSpPr/>
          <p:nvPr/>
        </p:nvSpPr>
        <p:spPr>
          <a:xfrm>
            <a:off x="1179924" y="3144914"/>
            <a:ext cx="1723779" cy="1005840"/>
          </a:xfrm>
          <a:prstGeom prst="rect">
            <a:avLst/>
          </a:prstGeom>
          <a:solidFill>
            <a:schemeClr val="accent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chemeClr val="bg1"/>
                </a:solidFill>
              </a:rPr>
              <a:t>Hope Academy</a:t>
            </a:r>
          </a:p>
        </p:txBody>
      </p:sp>
      <p:sp>
        <p:nvSpPr>
          <p:cNvPr id="16" name="Rectangle 15"/>
          <p:cNvSpPr/>
          <p:nvPr/>
        </p:nvSpPr>
        <p:spPr>
          <a:xfrm>
            <a:off x="3054927" y="3144914"/>
            <a:ext cx="5631872" cy="1005840"/>
          </a:xfrm>
          <a:prstGeom prst="rect">
            <a:avLst/>
          </a:prstGeom>
          <a:solidFill>
            <a:schemeClr val="bg1"/>
          </a:solidFill>
          <a:ln>
            <a:solidFill>
              <a:schemeClr val="accent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171450" indent="-171450">
              <a:buFont typeface="Wingdings" pitchFamily="2" charset="2"/>
              <a:buChar char="§"/>
            </a:pPr>
            <a:r>
              <a:rPr lang="en-US" sz="1200" dirty="0" smtClean="0">
                <a:solidFill>
                  <a:schemeClr val="tx1"/>
                </a:solidFill>
              </a:rPr>
              <a:t>To provide a safe, sober, restorative and challenging school experience for high school </a:t>
            </a:r>
            <a:r>
              <a:rPr lang="en-US" sz="1200" b="1" i="1" dirty="0" smtClean="0">
                <a:solidFill>
                  <a:schemeClr val="tx1"/>
                </a:solidFill>
              </a:rPr>
              <a:t>students recovering from alcoholism and/or drug addiction</a:t>
            </a:r>
            <a:r>
              <a:rPr lang="en-US" sz="1200" dirty="0" smtClean="0">
                <a:solidFill>
                  <a:schemeClr val="tx1"/>
                </a:solidFill>
              </a:rPr>
              <a:t> who have made a commitment to personal recovery, have a desire to learn, want to attain a high school diploma and are willing to be an active part of a school community of like-minded students and faculty.</a:t>
            </a:r>
          </a:p>
        </p:txBody>
      </p:sp>
      <p:sp>
        <p:nvSpPr>
          <p:cNvPr id="14" name="Rectangle 13"/>
          <p:cNvSpPr/>
          <p:nvPr/>
        </p:nvSpPr>
        <p:spPr>
          <a:xfrm>
            <a:off x="1179924" y="4280030"/>
            <a:ext cx="1723779" cy="1005840"/>
          </a:xfrm>
          <a:prstGeom prst="rect">
            <a:avLst/>
          </a:prstGeom>
          <a:solidFill>
            <a:schemeClr val="accent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chemeClr val="bg1"/>
                </a:solidFill>
              </a:rPr>
              <a:t>The Excel Centers</a:t>
            </a:r>
          </a:p>
        </p:txBody>
      </p:sp>
      <p:sp>
        <p:nvSpPr>
          <p:cNvPr id="17" name="Rectangle 16"/>
          <p:cNvSpPr/>
          <p:nvPr/>
        </p:nvSpPr>
        <p:spPr>
          <a:xfrm>
            <a:off x="3054927" y="4280030"/>
            <a:ext cx="5631872" cy="1005840"/>
          </a:xfrm>
          <a:prstGeom prst="rect">
            <a:avLst/>
          </a:prstGeom>
          <a:solidFill>
            <a:schemeClr val="bg1"/>
          </a:solidFill>
          <a:ln>
            <a:solidFill>
              <a:schemeClr val="accent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171450" indent="-171450">
              <a:buFont typeface="Wingdings" pitchFamily="2" charset="2"/>
              <a:buChar char="§"/>
            </a:pPr>
            <a:r>
              <a:rPr lang="en-US" sz="1200" dirty="0" smtClean="0">
                <a:solidFill>
                  <a:schemeClr val="tx1"/>
                </a:solidFill>
              </a:rPr>
              <a:t>To provide adults the opportunity and support to earn a high school diploma and post-secondary education while developing career paths that offer </a:t>
            </a:r>
            <a:r>
              <a:rPr lang="en-US" sz="1200" b="1" i="1" dirty="0" smtClean="0">
                <a:solidFill>
                  <a:schemeClr val="tx1"/>
                </a:solidFill>
              </a:rPr>
              <a:t>greater employment and career growth opportunities. </a:t>
            </a:r>
          </a:p>
        </p:txBody>
      </p:sp>
      <p:sp>
        <p:nvSpPr>
          <p:cNvPr id="12" name="Rectangle 11"/>
          <p:cNvSpPr/>
          <p:nvPr/>
        </p:nvSpPr>
        <p:spPr>
          <a:xfrm>
            <a:off x="1179924" y="5415147"/>
            <a:ext cx="1723779" cy="1005840"/>
          </a:xfrm>
          <a:prstGeom prst="rect">
            <a:avLst/>
          </a:prstGeom>
          <a:solidFill>
            <a:schemeClr val="accent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err="1" smtClean="0">
                <a:solidFill>
                  <a:schemeClr val="bg1"/>
                </a:solidFill>
              </a:rPr>
              <a:t>Christel</a:t>
            </a:r>
            <a:r>
              <a:rPr lang="en-US" sz="1400" b="1" dirty="0" smtClean="0">
                <a:solidFill>
                  <a:schemeClr val="bg1"/>
                </a:solidFill>
              </a:rPr>
              <a:t> House DORS</a:t>
            </a:r>
          </a:p>
        </p:txBody>
      </p:sp>
      <p:sp>
        <p:nvSpPr>
          <p:cNvPr id="19" name="Rectangle 18"/>
          <p:cNvSpPr/>
          <p:nvPr/>
        </p:nvSpPr>
        <p:spPr>
          <a:xfrm>
            <a:off x="3054927" y="5415147"/>
            <a:ext cx="5631872" cy="1005840"/>
          </a:xfrm>
          <a:prstGeom prst="rect">
            <a:avLst/>
          </a:prstGeom>
          <a:solidFill>
            <a:schemeClr val="bg1"/>
          </a:solidFill>
          <a:ln>
            <a:solidFill>
              <a:schemeClr val="accent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171450" indent="-171450">
              <a:buFont typeface="Wingdings" pitchFamily="2" charset="2"/>
              <a:buChar char="§"/>
            </a:pPr>
            <a:r>
              <a:rPr lang="en-US" sz="1200" dirty="0" err="1" smtClean="0">
                <a:solidFill>
                  <a:schemeClr val="tx1"/>
                </a:solidFill>
              </a:rPr>
              <a:t>Christel</a:t>
            </a:r>
            <a:r>
              <a:rPr lang="en-US" sz="1200" dirty="0" smtClean="0">
                <a:solidFill>
                  <a:schemeClr val="tx1"/>
                </a:solidFill>
              </a:rPr>
              <a:t> House DORS empowers students by providing them the tools necessary to achieve high school graduation and post-secondary success. </a:t>
            </a:r>
            <a:r>
              <a:rPr lang="en-US" sz="1200" b="1" i="1" dirty="0" smtClean="0">
                <a:solidFill>
                  <a:schemeClr val="tx1"/>
                </a:solidFill>
              </a:rPr>
              <a:t>DORS will re-engage students who have previously left the educational system</a:t>
            </a:r>
            <a:r>
              <a:rPr lang="en-US" sz="1200" dirty="0" smtClean="0">
                <a:solidFill>
                  <a:schemeClr val="tx1"/>
                </a:solidFill>
              </a:rPr>
              <a:t> and allow students to choose their individual pathway to academic success.</a:t>
            </a:r>
          </a:p>
        </p:txBody>
      </p:sp>
      <p:sp>
        <p:nvSpPr>
          <p:cNvPr id="13" name="Rectangle 12"/>
          <p:cNvSpPr/>
          <p:nvPr/>
        </p:nvSpPr>
        <p:spPr>
          <a:xfrm rot="16200000">
            <a:off x="-327527" y="5064759"/>
            <a:ext cx="2140959" cy="571499"/>
          </a:xfrm>
          <a:prstGeom prst="rect">
            <a:avLst/>
          </a:prstGeom>
          <a:solidFill>
            <a:schemeClr val="accent4"/>
          </a:solidFill>
          <a:ln>
            <a:solidFill>
              <a:schemeClr val="accent4"/>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i="1" dirty="0" smtClean="0">
                <a:solidFill>
                  <a:schemeClr val="bg1"/>
                </a:solidFill>
              </a:rPr>
              <a:t>Dropout recovery</a:t>
            </a:r>
            <a:endParaRPr lang="en-US" sz="1400" b="1" i="1" dirty="0">
              <a:solidFill>
                <a:schemeClr val="bg1"/>
              </a:solidFill>
            </a:endParaRPr>
          </a:p>
        </p:txBody>
      </p:sp>
      <p:sp>
        <p:nvSpPr>
          <p:cNvPr id="18" name="Rectangle 17"/>
          <p:cNvSpPr/>
          <p:nvPr/>
        </p:nvSpPr>
        <p:spPr>
          <a:xfrm rot="16200000">
            <a:off x="-327528" y="2794526"/>
            <a:ext cx="2140960" cy="571499"/>
          </a:xfrm>
          <a:prstGeom prst="rect">
            <a:avLst/>
          </a:prstGeom>
          <a:solidFill>
            <a:schemeClr val="accent4"/>
          </a:solidFill>
          <a:ln>
            <a:solidFill>
              <a:schemeClr val="accent4"/>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i="1" dirty="0" smtClean="0">
                <a:solidFill>
                  <a:schemeClr val="bg1"/>
                </a:solidFill>
              </a:rPr>
              <a:t>At-risk students</a:t>
            </a:r>
            <a:endParaRPr lang="en-US" sz="1400" b="1" i="1" dirty="0">
              <a:solidFill>
                <a:schemeClr val="bg1"/>
              </a:solidFill>
            </a:endParaRPr>
          </a:p>
        </p:txBody>
      </p:sp>
      <p:sp>
        <p:nvSpPr>
          <p:cNvPr id="3" name="Content Placeholder 2"/>
          <p:cNvSpPr>
            <a:spLocks noGrp="1"/>
          </p:cNvSpPr>
          <p:nvPr>
            <p:ph idx="1"/>
          </p:nvPr>
        </p:nvSpPr>
        <p:spPr/>
        <p:txBody>
          <a:bodyPr/>
          <a:lstStyle/>
          <a:p>
            <a:r>
              <a:rPr lang="en-US" dirty="0"/>
              <a:t>While academic outcomes are the primary focus for Mayor-sponsored charter schools, OEI has placed </a:t>
            </a:r>
            <a:r>
              <a:rPr lang="en-US" dirty="0">
                <a:solidFill>
                  <a:schemeClr val="accent1"/>
                </a:solidFill>
              </a:rPr>
              <a:t>priority on schools that provide quality instruction </a:t>
            </a:r>
            <a:r>
              <a:rPr lang="en-US" dirty="0"/>
              <a:t>in settings and through designs that </a:t>
            </a:r>
            <a:r>
              <a:rPr lang="en-US" dirty="0">
                <a:solidFill>
                  <a:schemeClr val="accent1"/>
                </a:solidFill>
              </a:rPr>
              <a:t>innovatively address community needs.</a:t>
            </a:r>
          </a:p>
        </p:txBody>
      </p:sp>
    </p:spTree>
    <p:extLst>
      <p:ext uri="{BB962C8B-B14F-4D97-AF65-F5344CB8AC3E}">
        <p14:creationId xmlns:p14="http://schemas.microsoft.com/office/powerpoint/2010/main" val="29360832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Our vision</a:t>
            </a:r>
            <a:endParaRPr lang="en-US" dirty="0"/>
          </a:p>
        </p:txBody>
      </p:sp>
      <p:sp>
        <p:nvSpPr>
          <p:cNvPr id="9" name="Content Placeholder 2"/>
          <p:cNvSpPr txBox="1">
            <a:spLocks/>
          </p:cNvSpPr>
          <p:nvPr/>
        </p:nvSpPr>
        <p:spPr>
          <a:xfrm>
            <a:off x="457200" y="2226366"/>
            <a:ext cx="8229600" cy="1258836"/>
          </a:xfrm>
          <a:prstGeom prst="rect">
            <a:avLst/>
          </a:prstGeom>
        </p:spPr>
        <p:txBody>
          <a:bodyPr vert="horz" lIns="91440" tIns="45720" rIns="91440" bIns="45720" rtlCol="0" anchor="ctr">
            <a:no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1400" b="0" kern="1200">
                <a:solidFill>
                  <a:schemeClr val="tx1"/>
                </a:solidFill>
                <a:latin typeface="+mn-lt"/>
                <a:ea typeface="+mn-ea"/>
                <a:cs typeface="+mn-cs"/>
              </a:defRPr>
            </a:lvl2pPr>
            <a:lvl3pPr marL="1200150" indent="-285750" algn="l" defTabSz="457200" rtl="0" eaLnBrk="1" latinLnBrk="0" hangingPunct="1">
              <a:spcBef>
                <a:spcPct val="20000"/>
              </a:spcBef>
              <a:buSzPct val="100000"/>
              <a:buFontTx/>
              <a:buBlip>
                <a:blip r:embed="rId3"/>
              </a:buBlip>
              <a:defRPr sz="1400" b="0" kern="1200">
                <a:solidFill>
                  <a:schemeClr val="tx1"/>
                </a:solidFill>
                <a:latin typeface="+mn-lt"/>
                <a:ea typeface="+mn-ea"/>
                <a:cs typeface="+mn-cs"/>
              </a:defRPr>
            </a:lvl3pPr>
            <a:lvl4pPr marL="1600200" indent="-228600" algn="l" defTabSz="457200" rtl="0" eaLnBrk="1" latinLnBrk="0" hangingPunct="1">
              <a:spcBef>
                <a:spcPct val="20000"/>
              </a:spcBef>
              <a:buSzPct val="100000"/>
              <a:buFontTx/>
              <a:buBlip>
                <a:blip r:embed="rId4"/>
              </a:buBlip>
              <a:defRPr sz="14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en-US" sz="2400" b="1" i="1" dirty="0" smtClean="0">
                <a:solidFill>
                  <a:schemeClr val="accent1"/>
                </a:solidFill>
              </a:rPr>
              <a:t>All children in </a:t>
            </a:r>
            <a:r>
              <a:rPr lang="en-US" sz="2400" b="1" i="1" dirty="0">
                <a:solidFill>
                  <a:schemeClr val="accent1"/>
                </a:solidFill>
              </a:rPr>
              <a:t>every </a:t>
            </a:r>
            <a:r>
              <a:rPr lang="en-US" sz="2400" b="1" i="1" dirty="0">
                <a:solidFill>
                  <a:schemeClr val="tx2"/>
                </a:solidFill>
              </a:rPr>
              <a:t>neighborhood </a:t>
            </a:r>
            <a:r>
              <a:rPr lang="en-US" sz="2400" b="1" i="1" dirty="0" smtClean="0">
                <a:solidFill>
                  <a:schemeClr val="tx2"/>
                </a:solidFill>
              </a:rPr>
              <a:t>deserve </a:t>
            </a:r>
            <a:r>
              <a:rPr lang="en-US" sz="2400" b="1" i="1" dirty="0">
                <a:solidFill>
                  <a:schemeClr val="tx2"/>
                </a:solidFill>
              </a:rPr>
              <a:t>access to an education that enables them to define their own life </a:t>
            </a:r>
            <a:r>
              <a:rPr lang="en-US" sz="2400" b="1" i="1" dirty="0" smtClean="0">
                <a:solidFill>
                  <a:schemeClr val="tx2"/>
                </a:solidFill>
              </a:rPr>
              <a:t>paths. </a:t>
            </a:r>
            <a:endParaRPr lang="en-US" sz="2400" b="1" i="1" dirty="0">
              <a:solidFill>
                <a:schemeClr val="tx2"/>
              </a:solidFill>
            </a:endParaRPr>
          </a:p>
        </p:txBody>
      </p:sp>
      <p:sp>
        <p:nvSpPr>
          <p:cNvPr id="5" name="Content Placeholder 4"/>
          <p:cNvSpPr>
            <a:spLocks noGrp="1"/>
          </p:cNvSpPr>
          <p:nvPr>
            <p:ph idx="1"/>
          </p:nvPr>
        </p:nvSpPr>
        <p:spPr/>
        <p:txBody>
          <a:bodyPr/>
          <a:lstStyle/>
          <a:p>
            <a:endParaRPr lang="en-US"/>
          </a:p>
        </p:txBody>
      </p:sp>
    </p:spTree>
    <p:extLst>
      <p:ext uri="{BB962C8B-B14F-4D97-AF65-F5344CB8AC3E}">
        <p14:creationId xmlns:p14="http://schemas.microsoft.com/office/powerpoint/2010/main" val="28675590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Our vision for charter school authorizing</a:t>
            </a:r>
            <a:endParaRPr lang="en-US" dirty="0"/>
          </a:p>
        </p:txBody>
      </p:sp>
      <p:sp>
        <p:nvSpPr>
          <p:cNvPr id="9" name="Content Placeholder 2"/>
          <p:cNvSpPr txBox="1">
            <a:spLocks/>
          </p:cNvSpPr>
          <p:nvPr/>
        </p:nvSpPr>
        <p:spPr>
          <a:xfrm>
            <a:off x="457200" y="2226366"/>
            <a:ext cx="8229600" cy="1258836"/>
          </a:xfrm>
          <a:prstGeom prst="rect">
            <a:avLst/>
          </a:prstGeom>
        </p:spPr>
        <p:txBody>
          <a:bodyPr vert="horz" lIns="91440" tIns="45720" rIns="91440" bIns="45720" rtlCol="0" anchor="ctr">
            <a:no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1400" b="0" kern="1200">
                <a:solidFill>
                  <a:schemeClr val="tx1"/>
                </a:solidFill>
                <a:latin typeface="+mn-lt"/>
                <a:ea typeface="+mn-ea"/>
                <a:cs typeface="+mn-cs"/>
              </a:defRPr>
            </a:lvl2pPr>
            <a:lvl3pPr marL="1200150" indent="-285750" algn="l" defTabSz="457200" rtl="0" eaLnBrk="1" latinLnBrk="0" hangingPunct="1">
              <a:spcBef>
                <a:spcPct val="20000"/>
              </a:spcBef>
              <a:buSzPct val="100000"/>
              <a:buFontTx/>
              <a:buBlip>
                <a:blip r:embed="rId3"/>
              </a:buBlip>
              <a:defRPr sz="1400" b="0" kern="1200">
                <a:solidFill>
                  <a:schemeClr val="tx1"/>
                </a:solidFill>
                <a:latin typeface="+mn-lt"/>
                <a:ea typeface="+mn-ea"/>
                <a:cs typeface="+mn-cs"/>
              </a:defRPr>
            </a:lvl3pPr>
            <a:lvl4pPr marL="1600200" indent="-228600" algn="l" defTabSz="457200" rtl="0" eaLnBrk="1" latinLnBrk="0" hangingPunct="1">
              <a:spcBef>
                <a:spcPct val="20000"/>
              </a:spcBef>
              <a:buSzPct val="100000"/>
              <a:buFontTx/>
              <a:buBlip>
                <a:blip r:embed="rId4"/>
              </a:buBlip>
              <a:defRPr sz="14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en-US" sz="2400" b="1" i="1" dirty="0" smtClean="0">
                <a:solidFill>
                  <a:schemeClr val="accent1"/>
                </a:solidFill>
              </a:rPr>
              <a:t>We will work collaboratively with the community to provide high-quality and innovative school options that meet the diverse needs of students, families, and our city.</a:t>
            </a:r>
            <a:endParaRPr lang="en-US" sz="2400" b="1" i="1" dirty="0">
              <a:solidFill>
                <a:schemeClr val="tx2"/>
              </a:solidFill>
            </a:endParaRPr>
          </a:p>
        </p:txBody>
      </p:sp>
    </p:spTree>
    <p:extLst>
      <p:ext uri="{BB962C8B-B14F-4D97-AF65-F5344CB8AC3E}">
        <p14:creationId xmlns:p14="http://schemas.microsoft.com/office/powerpoint/2010/main" val="28675590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Mayor-sponsored schools continue to </a:t>
            </a:r>
            <a:r>
              <a:rPr lang="en-US" dirty="0" smtClean="0"/>
              <a:t>provide innovative options</a:t>
            </a:r>
            <a:endParaRPr lang="en-US" dirty="0"/>
          </a:p>
        </p:txBody>
      </p:sp>
      <p:graphicFrame>
        <p:nvGraphicFramePr>
          <p:cNvPr id="10" name="Chart 9"/>
          <p:cNvGraphicFramePr/>
          <p:nvPr>
            <p:extLst>
              <p:ext uri="{D42A27DB-BD31-4B8C-83A1-F6EECF244321}">
                <p14:modId xmlns:p14="http://schemas.microsoft.com/office/powerpoint/2010/main" val="3482921306"/>
              </p:ext>
            </p:extLst>
          </p:nvPr>
        </p:nvGraphicFramePr>
        <p:xfrm>
          <a:off x="457200" y="2106997"/>
          <a:ext cx="82296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3713040" y="3502676"/>
            <a:ext cx="1828800" cy="548640"/>
          </a:xfrm>
          <a:prstGeom prst="rect">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b="1" i="1" dirty="0">
                <a:solidFill>
                  <a:schemeClr val="accent2"/>
                </a:solidFill>
              </a:rPr>
              <a:t>Greg Ballard assumes office as Mayor</a:t>
            </a:r>
          </a:p>
        </p:txBody>
      </p:sp>
      <p:cxnSp>
        <p:nvCxnSpPr>
          <p:cNvPr id="12" name="Straight Arrow Connector 11"/>
          <p:cNvCxnSpPr/>
          <p:nvPr/>
        </p:nvCxnSpPr>
        <p:spPr>
          <a:xfrm>
            <a:off x="4627440" y="4051316"/>
            <a:ext cx="0" cy="1516084"/>
          </a:xfrm>
          <a:prstGeom prst="straightConnector1">
            <a:avLst/>
          </a:prstGeom>
          <a:ln>
            <a:solidFill>
              <a:schemeClr val="accent2"/>
            </a:solidFill>
            <a:tailEnd type="arrow"/>
          </a:ln>
        </p:spPr>
        <p:style>
          <a:lnRef idx="2">
            <a:schemeClr val="accent3"/>
          </a:lnRef>
          <a:fillRef idx="0">
            <a:schemeClr val="accent3"/>
          </a:fillRef>
          <a:effectRef idx="1">
            <a:schemeClr val="accent3"/>
          </a:effectRef>
          <a:fontRef idx="minor">
            <a:schemeClr val="tx1"/>
          </a:fontRef>
        </p:style>
      </p:cxnSp>
      <p:sp>
        <p:nvSpPr>
          <p:cNvPr id="4" name="Content Placeholder 3"/>
          <p:cNvSpPr>
            <a:spLocks noGrp="1"/>
          </p:cNvSpPr>
          <p:nvPr>
            <p:ph idx="1"/>
          </p:nvPr>
        </p:nvSpPr>
        <p:spPr/>
        <p:txBody>
          <a:bodyPr/>
          <a:lstStyle/>
          <a:p>
            <a:r>
              <a:rPr lang="en-US" dirty="0"/>
              <a:t>Since his election in 2007, Mayor Ballard has </a:t>
            </a:r>
            <a:r>
              <a:rPr lang="en-US" dirty="0">
                <a:solidFill>
                  <a:schemeClr val="accent1"/>
                </a:solidFill>
              </a:rPr>
              <a:t>accelerated the growth </a:t>
            </a:r>
            <a:r>
              <a:rPr lang="en-US" dirty="0"/>
              <a:t>of Mayor-sponsored schools in response to community demand. The number of Mayor-sponsored schools has </a:t>
            </a:r>
            <a:r>
              <a:rPr lang="en-US" dirty="0" smtClean="0"/>
              <a:t>grown by 150% over </a:t>
            </a:r>
            <a:r>
              <a:rPr lang="en-US" dirty="0"/>
              <a:t>the past </a:t>
            </a:r>
            <a:r>
              <a:rPr lang="en-US" dirty="0" smtClean="0"/>
              <a:t>seven years</a:t>
            </a:r>
            <a:r>
              <a:rPr lang="en-US" dirty="0"/>
              <a:t>, and </a:t>
            </a:r>
            <a:r>
              <a:rPr lang="en-US" dirty="0">
                <a:solidFill>
                  <a:schemeClr val="accent1"/>
                </a:solidFill>
              </a:rPr>
              <a:t>five new schools are </a:t>
            </a:r>
            <a:r>
              <a:rPr lang="en-US" dirty="0" smtClean="0">
                <a:solidFill>
                  <a:schemeClr val="accent1"/>
                </a:solidFill>
              </a:rPr>
              <a:t>opening this fall.</a:t>
            </a:r>
            <a:endParaRPr lang="en-US" dirty="0">
              <a:solidFill>
                <a:schemeClr val="accent1"/>
              </a:solidFill>
            </a:endParaRPr>
          </a:p>
        </p:txBody>
      </p:sp>
    </p:spTree>
    <p:extLst>
      <p:ext uri="{BB962C8B-B14F-4D97-AF65-F5344CB8AC3E}">
        <p14:creationId xmlns:p14="http://schemas.microsoft.com/office/powerpoint/2010/main" val="17018491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Enrollment in Mayor-sponsored schools has tripled since Mayor Ballard took office</a:t>
            </a:r>
            <a:endParaRPr lang="en-US" dirty="0"/>
          </a:p>
        </p:txBody>
      </p:sp>
      <p:graphicFrame>
        <p:nvGraphicFramePr>
          <p:cNvPr id="5" name="Chart 4"/>
          <p:cNvGraphicFramePr/>
          <p:nvPr>
            <p:extLst>
              <p:ext uri="{D42A27DB-BD31-4B8C-83A1-F6EECF244321}">
                <p14:modId xmlns:p14="http://schemas.microsoft.com/office/powerpoint/2010/main" val="4141607323"/>
              </p:ext>
            </p:extLst>
          </p:nvPr>
        </p:nvGraphicFramePr>
        <p:xfrm>
          <a:off x="457200" y="2012505"/>
          <a:ext cx="82296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p:cNvSpPr txBox="1"/>
          <p:nvPr/>
        </p:nvSpPr>
        <p:spPr>
          <a:xfrm>
            <a:off x="5450725" y="6127305"/>
            <a:ext cx="3084392" cy="292388"/>
          </a:xfrm>
          <a:prstGeom prst="rect">
            <a:avLst/>
          </a:prstGeom>
          <a:noFill/>
        </p:spPr>
        <p:txBody>
          <a:bodyPr wrap="square" rtlCol="0">
            <a:spAutoFit/>
          </a:bodyPr>
          <a:lstStyle/>
          <a:p>
            <a:pPr algn="r"/>
            <a:r>
              <a:rPr lang="en-US" sz="1300" i="1" dirty="0" smtClean="0"/>
              <a:t>*Data for 2014 is projected</a:t>
            </a:r>
            <a:endParaRPr lang="en-US" sz="1300" i="1" dirty="0"/>
          </a:p>
        </p:txBody>
      </p:sp>
      <p:sp>
        <p:nvSpPr>
          <p:cNvPr id="4" name="Content Placeholder 3"/>
          <p:cNvSpPr>
            <a:spLocks noGrp="1"/>
          </p:cNvSpPr>
          <p:nvPr>
            <p:ph idx="1"/>
          </p:nvPr>
        </p:nvSpPr>
        <p:spPr/>
        <p:txBody>
          <a:bodyPr/>
          <a:lstStyle/>
          <a:p>
            <a:r>
              <a:rPr lang="en-US" dirty="0"/>
              <a:t>Mayor-sponsored schools will serve </a:t>
            </a:r>
            <a:r>
              <a:rPr lang="en-US" dirty="0">
                <a:solidFill>
                  <a:schemeClr val="accent1"/>
                </a:solidFill>
              </a:rPr>
              <a:t>over 15,000 Indianapolis students in </a:t>
            </a:r>
            <a:r>
              <a:rPr lang="en-US" dirty="0" smtClean="0">
                <a:solidFill>
                  <a:schemeClr val="accent1"/>
                </a:solidFill>
              </a:rPr>
              <a:t>Fall 2014. </a:t>
            </a:r>
            <a:r>
              <a:rPr lang="en-US" dirty="0" smtClean="0"/>
              <a:t>Anticipated enrollment </a:t>
            </a:r>
            <a:r>
              <a:rPr lang="en-US" dirty="0"/>
              <a:t>in Mayor-sponsored schools </a:t>
            </a:r>
            <a:r>
              <a:rPr lang="en-US" dirty="0">
                <a:solidFill>
                  <a:schemeClr val="accent1"/>
                </a:solidFill>
              </a:rPr>
              <a:t>will </a:t>
            </a:r>
            <a:r>
              <a:rPr lang="en-US" dirty="0" smtClean="0">
                <a:solidFill>
                  <a:schemeClr val="accent1"/>
                </a:solidFill>
              </a:rPr>
              <a:t>meet or exceed </a:t>
            </a:r>
            <a:r>
              <a:rPr lang="en-US" dirty="0">
                <a:solidFill>
                  <a:schemeClr val="accent1"/>
                </a:solidFill>
              </a:rPr>
              <a:t>every </a:t>
            </a:r>
            <a:r>
              <a:rPr lang="en-US" dirty="0" smtClean="0">
                <a:solidFill>
                  <a:schemeClr val="accent1"/>
                </a:solidFill>
              </a:rPr>
              <a:t>Indianapolis district except IPS.</a:t>
            </a:r>
            <a:endParaRPr lang="en-US" dirty="0">
              <a:solidFill>
                <a:schemeClr val="accent1"/>
              </a:solidFill>
            </a:endParaRPr>
          </a:p>
        </p:txBody>
      </p:sp>
      <p:sp>
        <p:nvSpPr>
          <p:cNvPr id="3" name="TextBox 2"/>
          <p:cNvSpPr txBox="1"/>
          <p:nvPr/>
        </p:nvSpPr>
        <p:spPr>
          <a:xfrm>
            <a:off x="8211481" y="3726762"/>
            <a:ext cx="647272" cy="261610"/>
          </a:xfrm>
          <a:prstGeom prst="rect">
            <a:avLst/>
          </a:prstGeom>
          <a:noFill/>
        </p:spPr>
        <p:txBody>
          <a:bodyPr wrap="square" rtlCol="0">
            <a:spAutoFit/>
          </a:bodyPr>
          <a:lstStyle/>
          <a:p>
            <a:pPr algn="ctr">
              <a:defRPr sz="1100" b="1" i="0" u="none" strike="noStrike" kern="1200" baseline="0">
                <a:solidFill>
                  <a:srgbClr val="D63D25"/>
                </a:solidFill>
                <a:latin typeface="+mn-lt"/>
                <a:ea typeface="+mn-ea"/>
                <a:cs typeface="+mn-cs"/>
              </a:defRPr>
            </a:pPr>
            <a:r>
              <a:rPr lang="en-US" sz="1100" b="1" dirty="0" smtClean="0">
                <a:solidFill>
                  <a:srgbClr val="D63D25"/>
                </a:solidFill>
              </a:rPr>
              <a:t>31,000</a:t>
            </a:r>
            <a:endParaRPr lang="en-US" sz="1100" b="1" dirty="0">
              <a:solidFill>
                <a:srgbClr val="D63D25"/>
              </a:solidFill>
            </a:endParaRPr>
          </a:p>
        </p:txBody>
      </p:sp>
      <p:sp>
        <p:nvSpPr>
          <p:cNvPr id="26" name="TextBox 25"/>
          <p:cNvSpPr txBox="1"/>
          <p:nvPr/>
        </p:nvSpPr>
        <p:spPr>
          <a:xfrm>
            <a:off x="8211481" y="4297269"/>
            <a:ext cx="647272" cy="261610"/>
          </a:xfrm>
          <a:prstGeom prst="rect">
            <a:avLst/>
          </a:prstGeom>
          <a:noFill/>
        </p:spPr>
        <p:txBody>
          <a:bodyPr wrap="square" rtlCol="0">
            <a:spAutoFit/>
          </a:bodyPr>
          <a:lstStyle/>
          <a:p>
            <a:pPr algn="ctr">
              <a:defRPr sz="1100" b="1" i="0" u="none" strike="noStrike" kern="1200" baseline="0">
                <a:solidFill>
                  <a:srgbClr val="007CBD"/>
                </a:solidFill>
                <a:latin typeface="+mn-lt"/>
                <a:ea typeface="+mn-ea"/>
                <a:cs typeface="+mn-cs"/>
              </a:defRPr>
            </a:pPr>
            <a:r>
              <a:rPr lang="en-US" sz="1100" b="1" dirty="0">
                <a:solidFill>
                  <a:srgbClr val="007CBD"/>
                </a:solidFill>
              </a:rPr>
              <a:t>15,630</a:t>
            </a:r>
          </a:p>
        </p:txBody>
      </p:sp>
      <p:sp>
        <p:nvSpPr>
          <p:cNvPr id="27" name="TextBox 26"/>
          <p:cNvSpPr txBox="1"/>
          <p:nvPr/>
        </p:nvSpPr>
        <p:spPr>
          <a:xfrm>
            <a:off x="8211481" y="4687682"/>
            <a:ext cx="647272" cy="261610"/>
          </a:xfrm>
          <a:prstGeom prst="rect">
            <a:avLst/>
          </a:prstGeom>
          <a:noFill/>
        </p:spPr>
        <p:txBody>
          <a:bodyPr wrap="square" rtlCol="0">
            <a:spAutoFit/>
          </a:bodyPr>
          <a:lstStyle/>
          <a:p>
            <a:pPr algn="ctr">
              <a:defRPr sz="1100" b="1" i="0" u="none" strike="noStrike" kern="1200" baseline="0">
                <a:solidFill>
                  <a:srgbClr val="E9AC1F"/>
                </a:solidFill>
                <a:latin typeface="+mn-lt"/>
                <a:ea typeface="+mn-ea"/>
                <a:cs typeface="+mn-cs"/>
              </a:defRPr>
            </a:pPr>
            <a:r>
              <a:rPr lang="en-US" sz="1100" b="1" dirty="0">
                <a:solidFill>
                  <a:srgbClr val="E9AC1F"/>
                </a:solidFill>
              </a:rPr>
              <a:t>15,500</a:t>
            </a:r>
          </a:p>
        </p:txBody>
      </p:sp>
      <p:sp>
        <p:nvSpPr>
          <p:cNvPr id="28" name="TextBox 27"/>
          <p:cNvSpPr txBox="1"/>
          <p:nvPr/>
        </p:nvSpPr>
        <p:spPr>
          <a:xfrm>
            <a:off x="8211481" y="4985346"/>
            <a:ext cx="647272" cy="261610"/>
          </a:xfrm>
          <a:prstGeom prst="rect">
            <a:avLst/>
          </a:prstGeom>
          <a:noFill/>
        </p:spPr>
        <p:txBody>
          <a:bodyPr wrap="square" rtlCol="0">
            <a:spAutoFit/>
          </a:bodyPr>
          <a:lstStyle/>
          <a:p>
            <a:pPr algn="ctr">
              <a:defRPr sz="1100" b="1" i="0" u="none" strike="noStrike" kern="1200" baseline="0">
                <a:solidFill>
                  <a:srgbClr val="31A67E"/>
                </a:solidFill>
                <a:latin typeface="+mn-lt"/>
                <a:ea typeface="+mn-ea"/>
                <a:cs typeface="+mn-cs"/>
              </a:defRPr>
            </a:pPr>
            <a:r>
              <a:rPr lang="en-US" sz="1100" b="1" dirty="0">
                <a:solidFill>
                  <a:srgbClr val="31A67E"/>
                </a:solidFill>
              </a:rPr>
              <a:t>11,000</a:t>
            </a:r>
          </a:p>
        </p:txBody>
      </p:sp>
      <p:sp>
        <p:nvSpPr>
          <p:cNvPr id="29" name="TextBox 28"/>
          <p:cNvSpPr txBox="1"/>
          <p:nvPr/>
        </p:nvSpPr>
        <p:spPr>
          <a:xfrm>
            <a:off x="8211481" y="5375292"/>
            <a:ext cx="647272" cy="261610"/>
          </a:xfrm>
          <a:prstGeom prst="rect">
            <a:avLst/>
          </a:prstGeom>
          <a:noFill/>
        </p:spPr>
        <p:txBody>
          <a:bodyPr wrap="square" rtlCol="0">
            <a:spAutoFit/>
          </a:bodyPr>
          <a:lstStyle/>
          <a:p>
            <a:pPr algn="ctr">
              <a:defRPr sz="1100" b="1" i="0" u="none" strike="noStrike" kern="1200" baseline="0">
                <a:solidFill>
                  <a:srgbClr val="931958"/>
                </a:solidFill>
                <a:latin typeface="+mn-lt"/>
                <a:ea typeface="+mn-ea"/>
                <a:cs typeface="+mn-cs"/>
              </a:defRPr>
            </a:pPr>
            <a:r>
              <a:rPr lang="en-US" sz="1100" b="1" dirty="0">
                <a:solidFill>
                  <a:srgbClr val="931958"/>
                </a:solidFill>
              </a:rPr>
              <a:t>6,300</a:t>
            </a:r>
          </a:p>
        </p:txBody>
      </p:sp>
    </p:spTree>
    <p:extLst>
      <p:ext uri="{BB962C8B-B14F-4D97-AF65-F5344CB8AC3E}">
        <p14:creationId xmlns:p14="http://schemas.microsoft.com/office/powerpoint/2010/main" val="3377853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charter application process is rigorous and multi-staged, with only the best applicants receiving a charter</a:t>
            </a:r>
            <a:endParaRPr lang="en-US" dirty="0"/>
          </a:p>
        </p:txBody>
      </p:sp>
      <p:sp>
        <p:nvSpPr>
          <p:cNvPr id="3" name="Content Placeholder 2"/>
          <p:cNvSpPr>
            <a:spLocks noGrp="1"/>
          </p:cNvSpPr>
          <p:nvPr>
            <p:ph idx="1"/>
          </p:nvPr>
        </p:nvSpPr>
        <p:spPr/>
        <p:txBody>
          <a:bodyPr/>
          <a:lstStyle/>
          <a:p>
            <a:r>
              <a:rPr lang="en-US" dirty="0" smtClean="0"/>
              <a:t>Applicants go through a </a:t>
            </a:r>
            <a:r>
              <a:rPr lang="en-US" dirty="0">
                <a:solidFill>
                  <a:schemeClr val="accent1"/>
                </a:solidFill>
              </a:rPr>
              <a:t>rigorous, multi-stage </a:t>
            </a:r>
            <a:r>
              <a:rPr lang="en-US" dirty="0" smtClean="0"/>
              <a:t>application process.  Historically, </a:t>
            </a:r>
            <a:r>
              <a:rPr lang="en-US" dirty="0">
                <a:solidFill>
                  <a:schemeClr val="accent1"/>
                </a:solidFill>
              </a:rPr>
              <a:t>only 18% </a:t>
            </a:r>
            <a:r>
              <a:rPr lang="en-US" dirty="0">
                <a:solidFill>
                  <a:schemeClr val="accent1"/>
                </a:solidFill>
              </a:rPr>
              <a:t>of applicants </a:t>
            </a:r>
            <a:r>
              <a:rPr lang="en-US" dirty="0" smtClean="0"/>
              <a:t>are awarded a charter. </a:t>
            </a:r>
            <a:r>
              <a:rPr lang="en-US" dirty="0"/>
              <a:t>The </a:t>
            </a:r>
            <a:r>
              <a:rPr lang="en-US" dirty="0">
                <a:solidFill>
                  <a:schemeClr val="accent1"/>
                </a:solidFill>
              </a:rPr>
              <a:t>Indianapolis Charter School Board </a:t>
            </a:r>
            <a:r>
              <a:rPr lang="en-US" dirty="0"/>
              <a:t>makes the final decision on whether or not to grant a </a:t>
            </a:r>
            <a:r>
              <a:rPr lang="en-US" dirty="0" smtClean="0"/>
              <a:t>charter to an applicant.</a:t>
            </a:r>
            <a:endParaRPr lang="en-US" dirty="0"/>
          </a:p>
          <a:p>
            <a:endParaRPr lang="en-US" dirty="0"/>
          </a:p>
        </p:txBody>
      </p:sp>
      <p:graphicFrame>
        <p:nvGraphicFramePr>
          <p:cNvPr id="16" name="Diagram 15"/>
          <p:cNvGraphicFramePr/>
          <p:nvPr>
            <p:extLst>
              <p:ext uri="{D42A27DB-BD31-4B8C-83A1-F6EECF244321}">
                <p14:modId xmlns:p14="http://schemas.microsoft.com/office/powerpoint/2010/main" val="1681733938"/>
              </p:ext>
            </p:extLst>
          </p:nvPr>
        </p:nvGraphicFramePr>
        <p:xfrm>
          <a:off x="304800" y="2312540"/>
          <a:ext cx="7239000" cy="439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 name="Right Brace 16"/>
          <p:cNvSpPr/>
          <p:nvPr/>
        </p:nvSpPr>
        <p:spPr bwMode="auto">
          <a:xfrm>
            <a:off x="7467600" y="2343546"/>
            <a:ext cx="152400" cy="822960"/>
          </a:xfrm>
          <a:prstGeom prst="rightBrace">
            <a:avLst/>
          </a:prstGeom>
          <a:no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p:txBody>
      </p:sp>
      <p:sp>
        <p:nvSpPr>
          <p:cNvPr id="18" name="TextBox 17"/>
          <p:cNvSpPr txBox="1"/>
          <p:nvPr/>
        </p:nvSpPr>
        <p:spPr>
          <a:xfrm>
            <a:off x="7620000" y="2601138"/>
            <a:ext cx="987552" cy="307777"/>
          </a:xfrm>
          <a:prstGeom prst="rect">
            <a:avLst/>
          </a:prstGeom>
          <a:noFill/>
        </p:spPr>
        <p:txBody>
          <a:bodyPr wrap="square" rtlCol="0">
            <a:spAutoFit/>
          </a:bodyPr>
          <a:lstStyle/>
          <a:p>
            <a:pPr algn="ctr"/>
            <a:r>
              <a:rPr lang="en-US" sz="1400" dirty="0" smtClean="0">
                <a:latin typeface="+mn-lt"/>
              </a:rPr>
              <a:t>1 - 2 years</a:t>
            </a:r>
            <a:endParaRPr lang="en-US" sz="1400" dirty="0">
              <a:latin typeface="+mn-lt"/>
            </a:endParaRPr>
          </a:p>
        </p:txBody>
      </p:sp>
      <p:sp>
        <p:nvSpPr>
          <p:cNvPr id="19" name="TextBox 18"/>
          <p:cNvSpPr txBox="1"/>
          <p:nvPr/>
        </p:nvSpPr>
        <p:spPr>
          <a:xfrm>
            <a:off x="7620000" y="3561083"/>
            <a:ext cx="987552" cy="307777"/>
          </a:xfrm>
          <a:prstGeom prst="rect">
            <a:avLst/>
          </a:prstGeom>
          <a:noFill/>
        </p:spPr>
        <p:txBody>
          <a:bodyPr wrap="square" rtlCol="0">
            <a:spAutoFit/>
          </a:bodyPr>
          <a:lstStyle/>
          <a:p>
            <a:pPr algn="ctr"/>
            <a:r>
              <a:rPr lang="en-US" sz="1400" dirty="0" smtClean="0"/>
              <a:t>6</a:t>
            </a:r>
            <a:r>
              <a:rPr lang="en-US" sz="1400" dirty="0" smtClean="0">
                <a:latin typeface="+mn-lt"/>
              </a:rPr>
              <a:t> </a:t>
            </a:r>
            <a:r>
              <a:rPr lang="en-US" sz="1400" dirty="0" smtClean="0">
                <a:latin typeface="+mn-lt"/>
              </a:rPr>
              <a:t>weeks </a:t>
            </a:r>
            <a:endParaRPr lang="en-US" sz="1400" dirty="0">
              <a:latin typeface="+mn-lt"/>
            </a:endParaRPr>
          </a:p>
        </p:txBody>
      </p:sp>
      <p:sp>
        <p:nvSpPr>
          <p:cNvPr id="20" name="TextBox 19"/>
          <p:cNvSpPr txBox="1"/>
          <p:nvPr/>
        </p:nvSpPr>
        <p:spPr>
          <a:xfrm>
            <a:off x="304800" y="1897786"/>
            <a:ext cx="7239000" cy="307777"/>
          </a:xfrm>
          <a:prstGeom prst="rect">
            <a:avLst/>
          </a:prstGeom>
          <a:solidFill>
            <a:schemeClr val="accent4"/>
          </a:solidFill>
          <a:ln>
            <a:solidFill>
              <a:schemeClr val="accent4"/>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ctr">
              <a:defRPr sz="1400" b="1" i="1">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t>Application Process </a:t>
            </a:r>
            <a:endParaRPr lang="en-US" dirty="0"/>
          </a:p>
        </p:txBody>
      </p:sp>
      <p:sp>
        <p:nvSpPr>
          <p:cNvPr id="21" name="TextBox 20"/>
          <p:cNvSpPr txBox="1"/>
          <p:nvPr/>
        </p:nvSpPr>
        <p:spPr>
          <a:xfrm>
            <a:off x="7620000" y="1897786"/>
            <a:ext cx="914400" cy="307777"/>
          </a:xfrm>
          <a:prstGeom prst="rect">
            <a:avLst/>
          </a:prstGeom>
          <a:solidFill>
            <a:schemeClr val="accent4"/>
          </a:solidFill>
          <a:ln>
            <a:solidFill>
              <a:schemeClr val="accent4"/>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ctr">
              <a:defRPr sz="1400" b="1" i="1">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t>Timing</a:t>
            </a:r>
            <a:endParaRPr lang="en-US" dirty="0"/>
          </a:p>
        </p:txBody>
      </p:sp>
      <p:sp>
        <p:nvSpPr>
          <p:cNvPr id="22" name="Right Brace 21"/>
          <p:cNvSpPr/>
          <p:nvPr/>
        </p:nvSpPr>
        <p:spPr bwMode="auto">
          <a:xfrm>
            <a:off x="7467600" y="3303491"/>
            <a:ext cx="152400" cy="822960"/>
          </a:xfrm>
          <a:prstGeom prst="rightBrace">
            <a:avLst/>
          </a:prstGeom>
          <a:no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p:txBody>
      </p:sp>
      <p:sp>
        <p:nvSpPr>
          <p:cNvPr id="23" name="TextBox 22"/>
          <p:cNvSpPr txBox="1"/>
          <p:nvPr/>
        </p:nvSpPr>
        <p:spPr>
          <a:xfrm>
            <a:off x="7620000" y="4521028"/>
            <a:ext cx="987552" cy="307777"/>
          </a:xfrm>
          <a:prstGeom prst="rect">
            <a:avLst/>
          </a:prstGeom>
          <a:noFill/>
        </p:spPr>
        <p:txBody>
          <a:bodyPr wrap="square" rtlCol="0">
            <a:spAutoFit/>
          </a:bodyPr>
          <a:lstStyle/>
          <a:p>
            <a:pPr algn="ctr"/>
            <a:r>
              <a:rPr lang="en-US" sz="1400" dirty="0" smtClean="0">
                <a:latin typeface="+mn-lt"/>
              </a:rPr>
              <a:t>4 </a:t>
            </a:r>
            <a:r>
              <a:rPr lang="en-US" sz="1400" dirty="0" smtClean="0">
                <a:latin typeface="+mn-lt"/>
              </a:rPr>
              <a:t>weeks </a:t>
            </a:r>
            <a:endParaRPr lang="en-US" sz="1400" dirty="0">
              <a:latin typeface="+mn-lt"/>
            </a:endParaRPr>
          </a:p>
        </p:txBody>
      </p:sp>
      <p:sp>
        <p:nvSpPr>
          <p:cNvPr id="24" name="Right Brace 23"/>
          <p:cNvSpPr/>
          <p:nvPr/>
        </p:nvSpPr>
        <p:spPr bwMode="auto">
          <a:xfrm>
            <a:off x="7467600" y="4263436"/>
            <a:ext cx="152400" cy="822960"/>
          </a:xfrm>
          <a:prstGeom prst="rightBrace">
            <a:avLst/>
          </a:prstGeom>
          <a:no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p:txBody>
      </p:sp>
      <p:sp>
        <p:nvSpPr>
          <p:cNvPr id="25" name="TextBox 24"/>
          <p:cNvSpPr txBox="1"/>
          <p:nvPr/>
        </p:nvSpPr>
        <p:spPr>
          <a:xfrm>
            <a:off x="7620000" y="5480972"/>
            <a:ext cx="1219200" cy="307777"/>
          </a:xfrm>
          <a:prstGeom prst="rect">
            <a:avLst/>
          </a:prstGeom>
          <a:noFill/>
        </p:spPr>
        <p:txBody>
          <a:bodyPr wrap="square" rtlCol="0">
            <a:spAutoFit/>
          </a:bodyPr>
          <a:lstStyle/>
          <a:p>
            <a:pPr algn="ctr"/>
            <a:r>
              <a:rPr lang="en-US" sz="1400" dirty="0" smtClean="0">
                <a:latin typeface="+mn-lt"/>
              </a:rPr>
              <a:t>6 - 12  months</a:t>
            </a:r>
            <a:endParaRPr lang="en-US" sz="1400" dirty="0">
              <a:latin typeface="+mn-lt"/>
            </a:endParaRPr>
          </a:p>
        </p:txBody>
      </p:sp>
      <p:sp>
        <p:nvSpPr>
          <p:cNvPr id="26" name="Right Brace 25"/>
          <p:cNvSpPr/>
          <p:nvPr/>
        </p:nvSpPr>
        <p:spPr bwMode="auto">
          <a:xfrm>
            <a:off x="7467600" y="5223380"/>
            <a:ext cx="152400" cy="822960"/>
          </a:xfrm>
          <a:prstGeom prst="rightBrace">
            <a:avLst/>
          </a:prstGeom>
          <a:no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20522664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Mayor’s Performance Framework holistically measures the performance of our schools</a:t>
            </a:r>
            <a:endParaRPr lang="en-US" dirty="0"/>
          </a:p>
        </p:txBody>
      </p:sp>
      <p:sp>
        <p:nvSpPr>
          <p:cNvPr id="3" name="Content Placeholder 2"/>
          <p:cNvSpPr>
            <a:spLocks noGrp="1"/>
          </p:cNvSpPr>
          <p:nvPr>
            <p:ph idx="1"/>
          </p:nvPr>
        </p:nvSpPr>
        <p:spPr/>
        <p:txBody>
          <a:bodyPr/>
          <a:lstStyle/>
          <a:p>
            <a:r>
              <a:rPr lang="en-US" dirty="0" smtClean="0"/>
              <a:t>Mayor-sponsored charter schools are evaluated using the </a:t>
            </a:r>
            <a:r>
              <a:rPr lang="en-US" dirty="0">
                <a:solidFill>
                  <a:schemeClr val="accent1"/>
                </a:solidFill>
              </a:rPr>
              <a:t>Mayor’s Performance </a:t>
            </a:r>
            <a:r>
              <a:rPr lang="en-US" dirty="0">
                <a:solidFill>
                  <a:schemeClr val="accent1"/>
                </a:solidFill>
              </a:rPr>
              <a:t>Framework</a:t>
            </a:r>
            <a:r>
              <a:rPr lang="en-US" dirty="0">
                <a:solidFill>
                  <a:schemeClr val="accent1"/>
                </a:solidFill>
              </a:rPr>
              <a:t>.  </a:t>
            </a:r>
            <a:r>
              <a:rPr lang="en-US" dirty="0" smtClean="0"/>
              <a:t>The Mayor believes that schools should be measured by a </a:t>
            </a:r>
            <a:r>
              <a:rPr lang="en-US" dirty="0">
                <a:solidFill>
                  <a:schemeClr val="accent1"/>
                </a:solidFill>
              </a:rPr>
              <a:t>variety of academic, financial, governance, and operational </a:t>
            </a:r>
            <a:r>
              <a:rPr lang="en-US" dirty="0" smtClean="0">
                <a:solidFill>
                  <a:schemeClr val="accent1"/>
                </a:solidFill>
              </a:rPr>
              <a:t>indicators</a:t>
            </a:r>
            <a:r>
              <a:rPr lang="en-US" dirty="0">
                <a:solidFill>
                  <a:schemeClr val="accent1"/>
                </a:solidFill>
              </a:rPr>
              <a:t>.</a:t>
            </a:r>
            <a:endParaRPr lang="en-US" dirty="0">
              <a:solidFill>
                <a:schemeClr val="accent1"/>
              </a:solidFill>
            </a:endParaRPr>
          </a:p>
        </p:txBody>
      </p:sp>
      <p:grpSp>
        <p:nvGrpSpPr>
          <p:cNvPr id="4" name="Group 3"/>
          <p:cNvGrpSpPr/>
          <p:nvPr/>
        </p:nvGrpSpPr>
        <p:grpSpPr>
          <a:xfrm>
            <a:off x="381000" y="2079658"/>
            <a:ext cx="8229600" cy="4038600"/>
            <a:chOff x="381000" y="1905000"/>
            <a:chExt cx="8229600" cy="4038600"/>
          </a:xfrm>
        </p:grpSpPr>
        <p:grpSp>
          <p:nvGrpSpPr>
            <p:cNvPr id="5" name="Group 13"/>
            <p:cNvGrpSpPr/>
            <p:nvPr/>
          </p:nvGrpSpPr>
          <p:grpSpPr>
            <a:xfrm>
              <a:off x="2819400" y="1905000"/>
              <a:ext cx="3657600" cy="1151617"/>
              <a:chOff x="609600" y="3429000"/>
              <a:chExt cx="7772400" cy="1151617"/>
            </a:xfrm>
          </p:grpSpPr>
          <p:sp>
            <p:nvSpPr>
              <p:cNvPr id="19" name="TextBox 18"/>
              <p:cNvSpPr txBox="1"/>
              <p:nvPr/>
            </p:nvSpPr>
            <p:spPr>
              <a:xfrm>
                <a:off x="609600" y="3429000"/>
                <a:ext cx="7772400" cy="310896"/>
              </a:xfrm>
              <a:prstGeom prst="rect">
                <a:avLst/>
              </a:prstGeom>
              <a:solidFill>
                <a:srgbClr val="4F81BD"/>
              </a:solidFill>
              <a:ln>
                <a:solidFill>
                  <a:srgbClr val="4F81BD"/>
                </a:solidFill>
              </a:ln>
            </p:spPr>
            <p:txBody>
              <a:bodyPr wrap="square" rtlCol="0">
                <a:noAutofit/>
              </a:bodyPr>
              <a:lstStyle/>
              <a:p>
                <a:pPr algn="ctr"/>
                <a:r>
                  <a:rPr lang="en-US" sz="1200" b="1" dirty="0" smtClean="0">
                    <a:solidFill>
                      <a:schemeClr val="bg1"/>
                    </a:solidFill>
                    <a:latin typeface="+mn-lt"/>
                  </a:rPr>
                  <a:t>Question 2: Is the school effective and well-run?</a:t>
                </a:r>
              </a:p>
              <a:p>
                <a:pPr algn="ctr"/>
                <a:r>
                  <a:rPr lang="en-US" sz="1200" b="1" dirty="0" smtClean="0">
                    <a:solidFill>
                      <a:schemeClr val="bg1"/>
                    </a:solidFill>
                    <a:latin typeface="+mn-lt"/>
                  </a:rPr>
                  <a:t> </a:t>
                </a:r>
                <a:endParaRPr lang="en-US" sz="1200" b="1" dirty="0">
                  <a:solidFill>
                    <a:schemeClr val="bg1"/>
                  </a:solidFill>
                  <a:latin typeface="+mn-lt"/>
                </a:endParaRPr>
              </a:p>
            </p:txBody>
          </p:sp>
          <p:sp>
            <p:nvSpPr>
              <p:cNvPr id="20" name="TextBox 19"/>
              <p:cNvSpPr txBox="1"/>
              <p:nvPr/>
            </p:nvSpPr>
            <p:spPr>
              <a:xfrm>
                <a:off x="609600" y="3711937"/>
                <a:ext cx="7772400" cy="868680"/>
              </a:xfrm>
              <a:prstGeom prst="rect">
                <a:avLst/>
              </a:prstGeom>
              <a:noFill/>
              <a:ln>
                <a:solidFill>
                  <a:srgbClr val="4F81BD"/>
                </a:solidFill>
              </a:ln>
            </p:spPr>
            <p:txBody>
              <a:bodyPr wrap="square" rtlCol="0">
                <a:noAutofit/>
              </a:bodyPr>
              <a:lstStyle/>
              <a:p>
                <a:pPr marL="111125" indent="-111125">
                  <a:buFont typeface="Wingdings" pitchFamily="2" charset="2"/>
                  <a:buChar char="§"/>
                </a:pPr>
                <a:r>
                  <a:rPr lang="en-US" sz="1000" dirty="0" smtClean="0">
                    <a:latin typeface="+mn-lt"/>
                  </a:rPr>
                  <a:t>Is the school in </a:t>
                </a:r>
                <a:r>
                  <a:rPr lang="en-US" sz="1000" dirty="0" smtClean="0">
                    <a:latin typeface="+mn-lt"/>
                  </a:rPr>
                  <a:t>strong fiscal </a:t>
                </a:r>
                <a:r>
                  <a:rPr lang="en-US" sz="1000" dirty="0" smtClean="0">
                    <a:latin typeface="+mn-lt"/>
                  </a:rPr>
                  <a:t>health?</a:t>
                </a:r>
              </a:p>
              <a:p>
                <a:pPr marL="111125" indent="-111125">
                  <a:buFont typeface="Wingdings" pitchFamily="2" charset="2"/>
                  <a:buChar char="§"/>
                </a:pPr>
                <a:r>
                  <a:rPr lang="en-US" sz="1000" dirty="0" smtClean="0">
                    <a:latin typeface="+mn-lt"/>
                  </a:rPr>
                  <a:t>Are the school’s student enrollment, attendance, and retention rates strong?</a:t>
                </a:r>
              </a:p>
              <a:p>
                <a:pPr marL="111125" indent="-111125">
                  <a:buFont typeface="Wingdings" pitchFamily="2" charset="2"/>
                  <a:buChar char="§"/>
                </a:pPr>
                <a:r>
                  <a:rPr lang="en-US" sz="1000" dirty="0" smtClean="0">
                    <a:latin typeface="+mn-lt"/>
                  </a:rPr>
                  <a:t>Is there a high-level of parent satisfaction with the school?</a:t>
                </a:r>
              </a:p>
              <a:p>
                <a:pPr marL="111125" indent="-111125">
                  <a:buFont typeface="Wingdings" pitchFamily="2" charset="2"/>
                  <a:buChar char="§"/>
                </a:pPr>
                <a:r>
                  <a:rPr lang="en-US" sz="1000" dirty="0" smtClean="0">
                    <a:latin typeface="+mn-lt"/>
                  </a:rPr>
                  <a:t>Is the school meeting its school-specific goals? </a:t>
                </a:r>
              </a:p>
            </p:txBody>
          </p:sp>
        </p:grpSp>
        <p:grpSp>
          <p:nvGrpSpPr>
            <p:cNvPr id="6" name="Group 13"/>
            <p:cNvGrpSpPr/>
            <p:nvPr/>
          </p:nvGrpSpPr>
          <p:grpSpPr>
            <a:xfrm>
              <a:off x="381000" y="3325119"/>
              <a:ext cx="3429000" cy="1152144"/>
              <a:chOff x="609600" y="3429000"/>
              <a:chExt cx="7772400" cy="1151617"/>
            </a:xfrm>
          </p:grpSpPr>
          <p:sp>
            <p:nvSpPr>
              <p:cNvPr id="17" name="TextBox 16"/>
              <p:cNvSpPr txBox="1"/>
              <p:nvPr/>
            </p:nvSpPr>
            <p:spPr>
              <a:xfrm>
                <a:off x="609600" y="3429000"/>
                <a:ext cx="7772400" cy="310896"/>
              </a:xfrm>
              <a:prstGeom prst="rect">
                <a:avLst/>
              </a:prstGeom>
              <a:solidFill>
                <a:srgbClr val="4F81BD"/>
              </a:solidFill>
              <a:ln>
                <a:solidFill>
                  <a:srgbClr val="4F81BD"/>
                </a:solidFill>
              </a:ln>
            </p:spPr>
            <p:txBody>
              <a:bodyPr wrap="square" rtlCol="0">
                <a:noAutofit/>
              </a:bodyPr>
              <a:lstStyle/>
              <a:p>
                <a:pPr algn="ctr"/>
                <a:r>
                  <a:rPr lang="en-US" sz="1200" b="1" dirty="0" smtClean="0">
                    <a:solidFill>
                      <a:schemeClr val="bg1"/>
                    </a:solidFill>
                    <a:latin typeface="+mn-lt"/>
                  </a:rPr>
                  <a:t>Question 1: Is the educational program a success?</a:t>
                </a:r>
              </a:p>
              <a:p>
                <a:pPr algn="ctr"/>
                <a:r>
                  <a:rPr lang="en-US" sz="1200" b="1" dirty="0" smtClean="0">
                    <a:solidFill>
                      <a:schemeClr val="bg1"/>
                    </a:solidFill>
                    <a:latin typeface="+mn-lt"/>
                  </a:rPr>
                  <a:t> </a:t>
                </a:r>
                <a:endParaRPr lang="en-US" sz="1200" b="1" dirty="0">
                  <a:solidFill>
                    <a:schemeClr val="bg1"/>
                  </a:solidFill>
                  <a:latin typeface="+mn-lt"/>
                </a:endParaRPr>
              </a:p>
            </p:txBody>
          </p:sp>
          <p:sp>
            <p:nvSpPr>
              <p:cNvPr id="18" name="TextBox 17"/>
              <p:cNvSpPr txBox="1"/>
              <p:nvPr/>
            </p:nvSpPr>
            <p:spPr>
              <a:xfrm>
                <a:off x="609600" y="3711937"/>
                <a:ext cx="7772400" cy="868680"/>
              </a:xfrm>
              <a:prstGeom prst="rect">
                <a:avLst/>
              </a:prstGeom>
              <a:noFill/>
              <a:ln>
                <a:solidFill>
                  <a:srgbClr val="4F81BD"/>
                </a:solidFill>
              </a:ln>
            </p:spPr>
            <p:txBody>
              <a:bodyPr wrap="square" rtlCol="0">
                <a:noAutofit/>
              </a:bodyPr>
              <a:lstStyle/>
              <a:p>
                <a:pPr marL="111125" lvl="0" indent="-111125">
                  <a:buFont typeface="Wingdings" pitchFamily="2" charset="2"/>
                  <a:buChar char="§"/>
                </a:pPr>
                <a:r>
                  <a:rPr lang="en-US" sz="1000" dirty="0" smtClean="0">
                    <a:solidFill>
                      <a:srgbClr val="000000"/>
                    </a:solidFill>
                    <a:latin typeface="Calibri"/>
                  </a:rPr>
                  <a:t>Is the school making adequate yearly academic progress? </a:t>
                </a:r>
              </a:p>
              <a:p>
                <a:pPr marL="111125" lvl="0" indent="-111125">
                  <a:buFont typeface="Wingdings" pitchFamily="2" charset="2"/>
                  <a:buChar char="§"/>
                </a:pPr>
                <a:r>
                  <a:rPr lang="en-US" sz="1000" dirty="0" smtClean="0">
                    <a:solidFill>
                      <a:srgbClr val="000000"/>
                    </a:solidFill>
                    <a:latin typeface="Calibri"/>
                  </a:rPr>
                  <a:t>Are students making adequate gains over time? </a:t>
                </a:r>
              </a:p>
              <a:p>
                <a:pPr marL="111125" lvl="0" indent="-111125">
                  <a:buFont typeface="Wingdings" pitchFamily="2" charset="2"/>
                  <a:buChar char="§"/>
                </a:pPr>
                <a:r>
                  <a:rPr lang="en-US" sz="1000" dirty="0" smtClean="0">
                    <a:solidFill>
                      <a:srgbClr val="000000"/>
                    </a:solidFill>
                    <a:latin typeface="Calibri"/>
                  </a:rPr>
                  <a:t>Is the school outperforming schools that the students would have been assigned to attend?</a:t>
                </a:r>
              </a:p>
              <a:p>
                <a:pPr marL="111125" indent="-111125">
                  <a:buFont typeface="Wingdings" pitchFamily="2" charset="2"/>
                  <a:buChar char="§"/>
                </a:pPr>
                <a:r>
                  <a:rPr lang="en-US" sz="1000" dirty="0" smtClean="0">
                    <a:solidFill>
                      <a:srgbClr val="000000"/>
                    </a:solidFill>
                    <a:latin typeface="Calibri"/>
                  </a:rPr>
                  <a:t>Is the school meeting its school-specific educational goals?</a:t>
                </a:r>
              </a:p>
            </p:txBody>
          </p:sp>
        </p:grpSp>
        <p:grpSp>
          <p:nvGrpSpPr>
            <p:cNvPr id="7" name="Group 13"/>
            <p:cNvGrpSpPr/>
            <p:nvPr/>
          </p:nvGrpSpPr>
          <p:grpSpPr>
            <a:xfrm>
              <a:off x="2819400" y="4791983"/>
              <a:ext cx="3657600" cy="1151617"/>
              <a:chOff x="609600" y="3429000"/>
              <a:chExt cx="7772400" cy="1151617"/>
            </a:xfrm>
          </p:grpSpPr>
          <p:sp>
            <p:nvSpPr>
              <p:cNvPr id="15" name="TextBox 14"/>
              <p:cNvSpPr txBox="1"/>
              <p:nvPr/>
            </p:nvSpPr>
            <p:spPr>
              <a:xfrm>
                <a:off x="609600" y="3429000"/>
                <a:ext cx="7772400" cy="276999"/>
              </a:xfrm>
              <a:prstGeom prst="rect">
                <a:avLst/>
              </a:prstGeom>
              <a:solidFill>
                <a:srgbClr val="4F81BD"/>
              </a:solidFill>
              <a:ln>
                <a:solidFill>
                  <a:srgbClr val="4F81BD"/>
                </a:solidFill>
              </a:ln>
            </p:spPr>
            <p:txBody>
              <a:bodyPr wrap="square" rtlCol="0">
                <a:noAutofit/>
              </a:bodyPr>
              <a:lstStyle/>
              <a:p>
                <a:pPr algn="ctr"/>
                <a:r>
                  <a:rPr lang="en-US" sz="1200" b="1" dirty="0" smtClean="0">
                    <a:solidFill>
                      <a:schemeClr val="bg1"/>
                    </a:solidFill>
                    <a:latin typeface="+mn-lt"/>
                  </a:rPr>
                  <a:t>Question 4: Are conditions for success provided?</a:t>
                </a:r>
              </a:p>
              <a:p>
                <a:pPr algn="ctr"/>
                <a:r>
                  <a:rPr lang="en-US" sz="1200" b="1" dirty="0" smtClean="0">
                    <a:solidFill>
                      <a:schemeClr val="bg1"/>
                    </a:solidFill>
                    <a:latin typeface="+mn-lt"/>
                  </a:rPr>
                  <a:t>  </a:t>
                </a:r>
                <a:endParaRPr lang="en-US" sz="1200" b="1" dirty="0">
                  <a:solidFill>
                    <a:schemeClr val="bg1"/>
                  </a:solidFill>
                  <a:latin typeface="+mn-lt"/>
                </a:endParaRPr>
              </a:p>
            </p:txBody>
          </p:sp>
          <p:sp>
            <p:nvSpPr>
              <p:cNvPr id="16" name="TextBox 15"/>
              <p:cNvSpPr txBox="1"/>
              <p:nvPr/>
            </p:nvSpPr>
            <p:spPr>
              <a:xfrm>
                <a:off x="609600" y="3711937"/>
                <a:ext cx="7772400" cy="868680"/>
              </a:xfrm>
              <a:prstGeom prst="rect">
                <a:avLst/>
              </a:prstGeom>
              <a:noFill/>
              <a:ln>
                <a:solidFill>
                  <a:srgbClr val="4F81BD"/>
                </a:solidFill>
              </a:ln>
            </p:spPr>
            <p:txBody>
              <a:bodyPr wrap="square" rtlCol="0">
                <a:noAutofit/>
              </a:bodyPr>
              <a:lstStyle/>
              <a:p>
                <a:pPr marL="111125" lvl="0" indent="-111125">
                  <a:buFont typeface="Wingdings" pitchFamily="2" charset="2"/>
                  <a:buChar char="§"/>
                </a:pPr>
                <a:r>
                  <a:rPr lang="en-US" sz="1000" dirty="0" smtClean="0">
                    <a:solidFill>
                      <a:srgbClr val="000000"/>
                    </a:solidFill>
                    <a:latin typeface="Calibri"/>
                  </a:rPr>
                  <a:t>Does the school have a high-quality curriculum? </a:t>
                </a:r>
              </a:p>
              <a:p>
                <a:pPr marL="111125" lvl="0" indent="-111125">
                  <a:buFont typeface="Wingdings" pitchFamily="2" charset="2"/>
                  <a:buChar char="§"/>
                </a:pPr>
                <a:r>
                  <a:rPr lang="en-US" sz="1000" dirty="0" smtClean="0">
                    <a:solidFill>
                      <a:srgbClr val="000000"/>
                    </a:solidFill>
                    <a:latin typeface="Calibri"/>
                  </a:rPr>
                  <a:t>Are the teaching processes consistent with the mission?</a:t>
                </a:r>
              </a:p>
              <a:p>
                <a:pPr marL="111125" lvl="0" indent="-111125">
                  <a:buFont typeface="Wingdings" pitchFamily="2" charset="2"/>
                  <a:buChar char="§"/>
                </a:pPr>
                <a:r>
                  <a:rPr lang="en-US" sz="1000" dirty="0" smtClean="0">
                    <a:solidFill>
                      <a:srgbClr val="000000"/>
                    </a:solidFill>
                    <a:latin typeface="Calibri"/>
                  </a:rPr>
                  <a:t>Does the school effectively use learning standards and assessments to inform and improve instruction?</a:t>
                </a:r>
              </a:p>
              <a:p>
                <a:pPr marL="111125" lvl="0" indent="-111125">
                  <a:buFont typeface="Wingdings" pitchFamily="2" charset="2"/>
                  <a:buChar char="§"/>
                </a:pPr>
                <a:r>
                  <a:rPr lang="en-US" sz="1000" dirty="0" smtClean="0">
                    <a:solidFill>
                      <a:srgbClr val="000000"/>
                    </a:solidFill>
                    <a:latin typeface="Calibri"/>
                  </a:rPr>
                  <a:t>Is ongoing communication with students and parents clear? </a:t>
                </a:r>
              </a:p>
            </p:txBody>
          </p:sp>
        </p:grpSp>
        <p:grpSp>
          <p:nvGrpSpPr>
            <p:cNvPr id="8" name="Group 13"/>
            <p:cNvGrpSpPr/>
            <p:nvPr/>
          </p:nvGrpSpPr>
          <p:grpSpPr>
            <a:xfrm>
              <a:off x="5181600" y="3325119"/>
              <a:ext cx="3429000" cy="1152144"/>
              <a:chOff x="609600" y="3429000"/>
              <a:chExt cx="7772400" cy="1407241"/>
            </a:xfrm>
          </p:grpSpPr>
          <p:sp>
            <p:nvSpPr>
              <p:cNvPr id="13" name="TextBox 12"/>
              <p:cNvSpPr txBox="1"/>
              <p:nvPr/>
            </p:nvSpPr>
            <p:spPr>
              <a:xfrm>
                <a:off x="609600" y="3429000"/>
                <a:ext cx="7772400" cy="374904"/>
              </a:xfrm>
              <a:prstGeom prst="rect">
                <a:avLst/>
              </a:prstGeom>
              <a:solidFill>
                <a:srgbClr val="4F81BD"/>
              </a:solidFill>
              <a:ln>
                <a:solidFill>
                  <a:srgbClr val="4F81BD"/>
                </a:solidFill>
              </a:ln>
            </p:spPr>
            <p:txBody>
              <a:bodyPr wrap="square" rtlCol="0">
                <a:noAutofit/>
              </a:bodyPr>
              <a:lstStyle/>
              <a:p>
                <a:pPr algn="ctr"/>
                <a:r>
                  <a:rPr lang="en-US" sz="1200" b="1" dirty="0" smtClean="0">
                    <a:solidFill>
                      <a:schemeClr val="bg1"/>
                    </a:solidFill>
                    <a:latin typeface="+mn-lt"/>
                  </a:rPr>
                  <a:t>Question 3: Is the school meeting  its obligations?</a:t>
                </a:r>
              </a:p>
              <a:p>
                <a:pPr algn="ctr"/>
                <a:r>
                  <a:rPr lang="en-US" sz="1200" b="1" dirty="0" smtClean="0">
                    <a:solidFill>
                      <a:schemeClr val="bg1"/>
                    </a:solidFill>
                    <a:latin typeface="+mn-lt"/>
                  </a:rPr>
                  <a:t> </a:t>
                </a:r>
                <a:endParaRPr lang="en-US" sz="1200" b="1" dirty="0">
                  <a:solidFill>
                    <a:schemeClr val="bg1"/>
                  </a:solidFill>
                  <a:latin typeface="+mn-lt"/>
                </a:endParaRPr>
              </a:p>
            </p:txBody>
          </p:sp>
          <p:sp>
            <p:nvSpPr>
              <p:cNvPr id="14" name="TextBox 13"/>
              <p:cNvSpPr txBox="1"/>
              <p:nvPr/>
            </p:nvSpPr>
            <p:spPr>
              <a:xfrm>
                <a:off x="609600" y="3793825"/>
                <a:ext cx="7772400" cy="1042416"/>
              </a:xfrm>
              <a:prstGeom prst="rect">
                <a:avLst/>
              </a:prstGeom>
              <a:noFill/>
              <a:ln>
                <a:solidFill>
                  <a:srgbClr val="4F81BD"/>
                </a:solidFill>
              </a:ln>
            </p:spPr>
            <p:txBody>
              <a:bodyPr wrap="square" rtlCol="0">
                <a:noAutofit/>
              </a:bodyPr>
              <a:lstStyle/>
              <a:p>
                <a:pPr marL="111125" lvl="0" indent="-111125">
                  <a:buFont typeface="Wingdings" pitchFamily="2" charset="2"/>
                  <a:buChar char="§"/>
                </a:pPr>
                <a:r>
                  <a:rPr lang="en-US" sz="1000" dirty="0" smtClean="0">
                    <a:solidFill>
                      <a:srgbClr val="000000"/>
                    </a:solidFill>
                    <a:latin typeface="Calibri"/>
                  </a:rPr>
                  <a:t>Is the school’s building safe and conducive to learning?</a:t>
                </a:r>
              </a:p>
              <a:p>
                <a:pPr marL="111125" lvl="0" indent="-111125">
                  <a:buFont typeface="Wingdings" pitchFamily="2" charset="2"/>
                  <a:buChar char="§"/>
                </a:pPr>
                <a:r>
                  <a:rPr lang="en-US" sz="1000" dirty="0" smtClean="0">
                    <a:solidFill>
                      <a:srgbClr val="000000"/>
                    </a:solidFill>
                    <a:latin typeface="Calibri"/>
                  </a:rPr>
                  <a:t>Has the school implemented a fair enrollment process?</a:t>
                </a:r>
              </a:p>
              <a:p>
                <a:pPr marL="111125" lvl="0" indent="-111125">
                  <a:buFont typeface="Wingdings" pitchFamily="2" charset="2"/>
                  <a:buChar char="§"/>
                </a:pPr>
                <a:r>
                  <a:rPr lang="en-US" sz="1000" dirty="0" smtClean="0">
                    <a:solidFill>
                      <a:srgbClr val="000000"/>
                    </a:solidFill>
                    <a:latin typeface="Calibri"/>
                  </a:rPr>
                  <a:t>Are the school’s special education files in compliance? </a:t>
                </a:r>
              </a:p>
              <a:p>
                <a:pPr marL="111125" lvl="0" indent="-111125">
                  <a:buFont typeface="Wingdings" pitchFamily="2" charset="2"/>
                  <a:buChar char="§"/>
                </a:pPr>
                <a:r>
                  <a:rPr lang="en-US" sz="1000" dirty="0" smtClean="0">
                    <a:solidFill>
                      <a:srgbClr val="000000"/>
                    </a:solidFill>
                    <a:latin typeface="Calibri"/>
                  </a:rPr>
                  <a:t>Is the school fulfilling its legal obligations related to access and services to students with limited English proficiency?</a:t>
                </a:r>
              </a:p>
            </p:txBody>
          </p:sp>
        </p:grpSp>
        <p:sp>
          <p:nvSpPr>
            <p:cNvPr id="9" name="Bent Arrow 8"/>
            <p:cNvSpPr/>
            <p:nvPr/>
          </p:nvSpPr>
          <p:spPr bwMode="auto">
            <a:xfrm>
              <a:off x="1752600" y="2286000"/>
              <a:ext cx="685800" cy="838200"/>
            </a:xfrm>
            <a:prstGeom prst="bentArrow">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p:txBody>
        </p:sp>
        <p:sp>
          <p:nvSpPr>
            <p:cNvPr id="10" name="Bent Arrow 9"/>
            <p:cNvSpPr/>
            <p:nvPr/>
          </p:nvSpPr>
          <p:spPr bwMode="auto">
            <a:xfrm rot="5400000">
              <a:off x="6781800" y="2286000"/>
              <a:ext cx="685800" cy="838200"/>
            </a:xfrm>
            <a:prstGeom prst="bentArrow">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p:txBody>
        </p:sp>
        <p:sp>
          <p:nvSpPr>
            <p:cNvPr id="11" name="Bent Arrow 10"/>
            <p:cNvSpPr/>
            <p:nvPr/>
          </p:nvSpPr>
          <p:spPr bwMode="auto">
            <a:xfrm rot="10800000">
              <a:off x="6705601" y="4724400"/>
              <a:ext cx="685800" cy="838200"/>
            </a:xfrm>
            <a:prstGeom prst="bentArrow">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p:txBody>
        </p:sp>
        <p:sp>
          <p:nvSpPr>
            <p:cNvPr id="12" name="Bent Arrow 11"/>
            <p:cNvSpPr/>
            <p:nvPr/>
          </p:nvSpPr>
          <p:spPr bwMode="auto">
            <a:xfrm rot="16200000">
              <a:off x="1676400" y="4724400"/>
              <a:ext cx="685800" cy="838200"/>
            </a:xfrm>
            <a:prstGeom prst="bentArrow">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p:txBody>
        </p:sp>
      </p:grpSp>
    </p:spTree>
    <p:extLst>
      <p:ext uri="{BB962C8B-B14F-4D97-AF65-F5344CB8AC3E}">
        <p14:creationId xmlns:p14="http://schemas.microsoft.com/office/powerpoint/2010/main" val="22763729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Mayor-sponsored schools have sustained results during rapid growth</a:t>
            </a:r>
            <a:endParaRPr lang="en-US" dirty="0"/>
          </a:p>
        </p:txBody>
      </p:sp>
      <p:graphicFrame>
        <p:nvGraphicFramePr>
          <p:cNvPr id="6" name="Chart 5"/>
          <p:cNvGraphicFramePr/>
          <p:nvPr>
            <p:extLst>
              <p:ext uri="{D42A27DB-BD31-4B8C-83A1-F6EECF244321}">
                <p14:modId xmlns:p14="http://schemas.microsoft.com/office/powerpoint/2010/main" val="3310589287"/>
              </p:ext>
            </p:extLst>
          </p:nvPr>
        </p:nvGraphicFramePr>
        <p:xfrm>
          <a:off x="4583875" y="2017296"/>
          <a:ext cx="4102925" cy="444761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p:nvPr>
            <p:extLst>
              <p:ext uri="{D42A27DB-BD31-4B8C-83A1-F6EECF244321}">
                <p14:modId xmlns:p14="http://schemas.microsoft.com/office/powerpoint/2010/main" val="3413357399"/>
              </p:ext>
            </p:extLst>
          </p:nvPr>
        </p:nvGraphicFramePr>
        <p:xfrm>
          <a:off x="457200" y="2017296"/>
          <a:ext cx="4102925" cy="4447611"/>
        </p:xfrm>
        <a:graphic>
          <a:graphicData uri="http://schemas.openxmlformats.org/drawingml/2006/chart">
            <c:chart xmlns:c="http://schemas.openxmlformats.org/drawingml/2006/chart" xmlns:r="http://schemas.openxmlformats.org/officeDocument/2006/relationships" r:id="rId3"/>
          </a:graphicData>
        </a:graphic>
      </p:graphicFrame>
      <p:grpSp>
        <p:nvGrpSpPr>
          <p:cNvPr id="5" name="Group 13"/>
          <p:cNvGrpSpPr/>
          <p:nvPr/>
        </p:nvGrpSpPr>
        <p:grpSpPr>
          <a:xfrm rot="488135">
            <a:off x="2860810" y="2543749"/>
            <a:ext cx="1012864" cy="774516"/>
            <a:chOff x="2027856" y="2631905"/>
            <a:chExt cx="2078434" cy="774516"/>
          </a:xfrm>
        </p:grpSpPr>
        <p:sp>
          <p:nvSpPr>
            <p:cNvPr id="9" name="TextBox 8"/>
            <p:cNvSpPr txBox="1"/>
            <p:nvPr/>
          </p:nvSpPr>
          <p:spPr>
            <a:xfrm rot="92508">
              <a:off x="2511781" y="2631905"/>
              <a:ext cx="1166441" cy="276999"/>
            </a:xfrm>
            <a:prstGeom prst="rect">
              <a:avLst/>
            </a:prstGeom>
            <a:noFill/>
          </p:spPr>
          <p:txBody>
            <a:bodyPr wrap="square" rtlCol="0">
              <a:spAutoFit/>
            </a:bodyPr>
            <a:lstStyle/>
            <a:p>
              <a:pPr algn="ctr"/>
              <a:r>
                <a:rPr lang="en-US" sz="1200" b="1" i="1" dirty="0" smtClean="0">
                  <a:solidFill>
                    <a:schemeClr val="accent2"/>
                  </a:solidFill>
                </a:rPr>
                <a:t>14%</a:t>
              </a:r>
              <a:endParaRPr lang="en-US" sz="1200" b="1" i="1" dirty="0">
                <a:solidFill>
                  <a:schemeClr val="accent2"/>
                </a:solidFill>
              </a:endParaRPr>
            </a:p>
          </p:txBody>
        </p:sp>
        <p:sp>
          <p:nvSpPr>
            <p:cNvPr id="10" name="Right Brace 9"/>
            <p:cNvSpPr/>
            <p:nvPr/>
          </p:nvSpPr>
          <p:spPr>
            <a:xfrm rot="16200000">
              <a:off x="2855809" y="2155940"/>
              <a:ext cx="422528" cy="2078434"/>
            </a:xfrm>
            <a:prstGeom prst="rightBrace">
              <a:avLst/>
            </a:prstGeom>
            <a:ln>
              <a:solidFill>
                <a:schemeClr val="accent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grpSp>
      <p:grpSp>
        <p:nvGrpSpPr>
          <p:cNvPr id="7" name="Group 14"/>
          <p:cNvGrpSpPr/>
          <p:nvPr/>
        </p:nvGrpSpPr>
        <p:grpSpPr>
          <a:xfrm rot="504642">
            <a:off x="6956533" y="2539214"/>
            <a:ext cx="980503" cy="780972"/>
            <a:chOff x="2027856" y="2625449"/>
            <a:chExt cx="2078434" cy="780972"/>
          </a:xfrm>
        </p:grpSpPr>
        <p:sp>
          <p:nvSpPr>
            <p:cNvPr id="16" name="TextBox 15"/>
            <p:cNvSpPr txBox="1"/>
            <p:nvPr/>
          </p:nvSpPr>
          <p:spPr>
            <a:xfrm>
              <a:off x="2545022" y="2625449"/>
              <a:ext cx="1166440" cy="276999"/>
            </a:xfrm>
            <a:prstGeom prst="rect">
              <a:avLst/>
            </a:prstGeom>
            <a:noFill/>
          </p:spPr>
          <p:txBody>
            <a:bodyPr wrap="square" rtlCol="0">
              <a:spAutoFit/>
            </a:bodyPr>
            <a:lstStyle/>
            <a:p>
              <a:pPr algn="ctr"/>
              <a:r>
                <a:rPr lang="en-US" sz="1200" b="1" i="1" dirty="0" smtClean="0">
                  <a:solidFill>
                    <a:schemeClr val="accent2"/>
                  </a:solidFill>
                </a:rPr>
                <a:t>8%</a:t>
              </a:r>
              <a:endParaRPr lang="en-US" sz="1200" b="1" i="1" dirty="0">
                <a:solidFill>
                  <a:schemeClr val="accent2"/>
                </a:solidFill>
              </a:endParaRPr>
            </a:p>
          </p:txBody>
        </p:sp>
        <p:sp>
          <p:nvSpPr>
            <p:cNvPr id="17" name="Right Brace 16"/>
            <p:cNvSpPr/>
            <p:nvPr/>
          </p:nvSpPr>
          <p:spPr>
            <a:xfrm rot="16200000">
              <a:off x="2855809" y="2155940"/>
              <a:ext cx="422528" cy="2078434"/>
            </a:xfrm>
            <a:prstGeom prst="rightBrace">
              <a:avLst/>
            </a:prstGeom>
            <a:ln>
              <a:solidFill>
                <a:schemeClr val="accent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grpSp>
      <p:sp>
        <p:nvSpPr>
          <p:cNvPr id="8" name="Content Placeholder 7"/>
          <p:cNvSpPr>
            <a:spLocks noGrp="1"/>
          </p:cNvSpPr>
          <p:nvPr>
            <p:ph idx="1"/>
          </p:nvPr>
        </p:nvSpPr>
        <p:spPr/>
        <p:txBody>
          <a:bodyPr/>
          <a:lstStyle/>
          <a:p>
            <a:pPr lvl="0"/>
            <a:r>
              <a:rPr lang="en-US" dirty="0">
                <a:solidFill>
                  <a:schemeClr val="accent6"/>
                </a:solidFill>
              </a:rPr>
              <a:t>On average, </a:t>
            </a:r>
            <a:r>
              <a:rPr lang="en-US" dirty="0">
                <a:solidFill>
                  <a:schemeClr val="accent1"/>
                </a:solidFill>
              </a:rPr>
              <a:t>students attending Mayor-sponsored charter schools outperform their peers</a:t>
            </a:r>
            <a:r>
              <a:rPr lang="en-US" dirty="0">
                <a:solidFill>
                  <a:schemeClr val="accent6"/>
                </a:solidFill>
              </a:rPr>
              <a:t> </a:t>
            </a:r>
            <a:r>
              <a:rPr lang="en-US" dirty="0" smtClean="0">
                <a:solidFill>
                  <a:schemeClr val="accent6"/>
                </a:solidFill>
              </a:rPr>
              <a:t>enrolled in IPS and perform similarly to Marion County students as a whole.</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Mayor-sponsored schools have sustained results during rapid growth</a:t>
            </a:r>
            <a:endParaRPr lang="en-US" dirty="0"/>
          </a:p>
        </p:txBody>
      </p:sp>
      <p:sp>
        <p:nvSpPr>
          <p:cNvPr id="8" name="Content Placeholder 7"/>
          <p:cNvSpPr>
            <a:spLocks noGrp="1"/>
          </p:cNvSpPr>
          <p:nvPr>
            <p:ph idx="1"/>
          </p:nvPr>
        </p:nvSpPr>
        <p:spPr/>
        <p:txBody>
          <a:bodyPr/>
          <a:lstStyle/>
          <a:p>
            <a:pPr lvl="0"/>
            <a:r>
              <a:rPr lang="en-US" dirty="0">
                <a:solidFill>
                  <a:schemeClr val="accent6"/>
                </a:solidFill>
              </a:rPr>
              <a:t>Students attending Mayor-sponsored charter </a:t>
            </a:r>
            <a:r>
              <a:rPr lang="en-US" dirty="0" smtClean="0">
                <a:solidFill>
                  <a:schemeClr val="accent6"/>
                </a:solidFill>
              </a:rPr>
              <a:t>schools have an attendance rate of 95%.  They </a:t>
            </a:r>
            <a:r>
              <a:rPr lang="en-US" dirty="0" smtClean="0">
                <a:solidFill>
                  <a:schemeClr val="accent1"/>
                </a:solidFill>
              </a:rPr>
              <a:t>graduate </a:t>
            </a:r>
            <a:r>
              <a:rPr lang="en-US" dirty="0">
                <a:solidFill>
                  <a:schemeClr val="accent1"/>
                </a:solidFill>
              </a:rPr>
              <a:t>at higher rates and use fewer waivers</a:t>
            </a:r>
            <a:r>
              <a:rPr lang="en-US" dirty="0">
                <a:solidFill>
                  <a:schemeClr val="accent6"/>
                </a:solidFill>
              </a:rPr>
              <a:t> than students enrolled in IPS and Marion County as a whole. </a:t>
            </a:r>
          </a:p>
        </p:txBody>
      </p:sp>
      <p:graphicFrame>
        <p:nvGraphicFramePr>
          <p:cNvPr id="3" name="Chart 2"/>
          <p:cNvGraphicFramePr/>
          <p:nvPr>
            <p:extLst>
              <p:ext uri="{D42A27DB-BD31-4B8C-83A1-F6EECF244321}">
                <p14:modId xmlns:p14="http://schemas.microsoft.com/office/powerpoint/2010/main" val="2194586572"/>
              </p:ext>
            </p:extLst>
          </p:nvPr>
        </p:nvGraphicFramePr>
        <p:xfrm>
          <a:off x="1638087" y="2332006"/>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p:cNvSpPr txBox="1"/>
          <p:nvPr/>
        </p:nvSpPr>
        <p:spPr>
          <a:xfrm>
            <a:off x="2763749" y="3242418"/>
            <a:ext cx="616449" cy="261610"/>
          </a:xfrm>
          <a:prstGeom prst="rect">
            <a:avLst/>
          </a:prstGeom>
          <a:noFill/>
        </p:spPr>
        <p:txBody>
          <a:bodyPr wrap="square" rtlCol="0">
            <a:spAutoFit/>
          </a:bodyPr>
          <a:lstStyle/>
          <a:p>
            <a:r>
              <a:rPr lang="en-US" sz="1100" dirty="0" smtClean="0">
                <a:solidFill>
                  <a:schemeClr val="bg1"/>
                </a:solidFill>
              </a:rPr>
              <a:t>4.8%</a:t>
            </a:r>
            <a:endParaRPr lang="en-US" sz="1100" dirty="0">
              <a:solidFill>
                <a:schemeClr val="bg1"/>
              </a:solidFill>
            </a:endParaRPr>
          </a:p>
        </p:txBody>
      </p:sp>
      <p:sp>
        <p:nvSpPr>
          <p:cNvPr id="15" name="TextBox 14"/>
          <p:cNvSpPr txBox="1"/>
          <p:nvPr/>
        </p:nvSpPr>
        <p:spPr>
          <a:xfrm>
            <a:off x="3941851" y="3736194"/>
            <a:ext cx="616449" cy="261610"/>
          </a:xfrm>
          <a:prstGeom prst="rect">
            <a:avLst/>
          </a:prstGeom>
          <a:noFill/>
        </p:spPr>
        <p:txBody>
          <a:bodyPr wrap="square" rtlCol="0">
            <a:spAutoFit/>
          </a:bodyPr>
          <a:lstStyle/>
          <a:p>
            <a:r>
              <a:rPr lang="en-US" sz="1100" dirty="0" smtClean="0">
                <a:solidFill>
                  <a:schemeClr val="bg1"/>
                </a:solidFill>
              </a:rPr>
              <a:t>8.8%</a:t>
            </a:r>
            <a:endParaRPr lang="en-US" sz="1100" dirty="0">
              <a:solidFill>
                <a:schemeClr val="bg1"/>
              </a:solidFill>
            </a:endParaRPr>
          </a:p>
        </p:txBody>
      </p:sp>
      <p:sp>
        <p:nvSpPr>
          <p:cNvPr id="18" name="TextBox 17"/>
          <p:cNvSpPr txBox="1"/>
          <p:nvPr/>
        </p:nvSpPr>
        <p:spPr>
          <a:xfrm>
            <a:off x="6336792" y="3095277"/>
            <a:ext cx="616449" cy="261610"/>
          </a:xfrm>
          <a:prstGeom prst="rect">
            <a:avLst/>
          </a:prstGeom>
          <a:noFill/>
        </p:spPr>
        <p:txBody>
          <a:bodyPr wrap="square" rtlCol="0">
            <a:spAutoFit/>
          </a:bodyPr>
          <a:lstStyle/>
          <a:p>
            <a:r>
              <a:rPr lang="en-US" sz="1100" dirty="0" smtClean="0">
                <a:solidFill>
                  <a:schemeClr val="bg1"/>
                </a:solidFill>
              </a:rPr>
              <a:t>6.9%</a:t>
            </a:r>
            <a:endParaRPr lang="en-US" sz="1100" dirty="0">
              <a:solidFill>
                <a:schemeClr val="bg1"/>
              </a:solidFill>
            </a:endParaRPr>
          </a:p>
        </p:txBody>
      </p:sp>
      <p:sp>
        <p:nvSpPr>
          <p:cNvPr id="19" name="TextBox 18"/>
          <p:cNvSpPr txBox="1"/>
          <p:nvPr/>
        </p:nvSpPr>
        <p:spPr>
          <a:xfrm>
            <a:off x="5148072" y="3406926"/>
            <a:ext cx="616449" cy="261610"/>
          </a:xfrm>
          <a:prstGeom prst="rect">
            <a:avLst/>
          </a:prstGeom>
          <a:noFill/>
        </p:spPr>
        <p:txBody>
          <a:bodyPr wrap="square" rtlCol="0">
            <a:spAutoFit/>
          </a:bodyPr>
          <a:lstStyle/>
          <a:p>
            <a:r>
              <a:rPr lang="en-US" sz="1100" dirty="0" smtClean="0">
                <a:solidFill>
                  <a:schemeClr val="bg1"/>
                </a:solidFill>
              </a:rPr>
              <a:t>7.9%</a:t>
            </a:r>
            <a:endParaRPr lang="en-US" sz="1100" dirty="0">
              <a:solidFill>
                <a:schemeClr val="bg1"/>
              </a:solidFill>
            </a:endParaRPr>
          </a:p>
        </p:txBody>
      </p:sp>
      <p:sp>
        <p:nvSpPr>
          <p:cNvPr id="20" name="TextBox 19"/>
          <p:cNvSpPr txBox="1"/>
          <p:nvPr/>
        </p:nvSpPr>
        <p:spPr>
          <a:xfrm>
            <a:off x="2715768" y="4326082"/>
            <a:ext cx="616449" cy="261610"/>
          </a:xfrm>
          <a:prstGeom prst="rect">
            <a:avLst/>
          </a:prstGeom>
          <a:noFill/>
        </p:spPr>
        <p:txBody>
          <a:bodyPr wrap="square" rtlCol="0">
            <a:spAutoFit/>
          </a:bodyPr>
          <a:lstStyle/>
          <a:p>
            <a:r>
              <a:rPr lang="en-US" sz="1100" dirty="0" smtClean="0">
                <a:solidFill>
                  <a:schemeClr val="bg1"/>
                </a:solidFill>
              </a:rPr>
              <a:t>77.0%</a:t>
            </a:r>
            <a:endParaRPr lang="en-US" sz="1100" dirty="0">
              <a:solidFill>
                <a:schemeClr val="bg1"/>
              </a:solidFill>
            </a:endParaRPr>
          </a:p>
        </p:txBody>
      </p:sp>
      <p:sp>
        <p:nvSpPr>
          <p:cNvPr id="21" name="TextBox 20"/>
          <p:cNvSpPr txBox="1"/>
          <p:nvPr/>
        </p:nvSpPr>
        <p:spPr>
          <a:xfrm>
            <a:off x="3886200" y="4456887"/>
            <a:ext cx="616449" cy="261610"/>
          </a:xfrm>
          <a:prstGeom prst="rect">
            <a:avLst/>
          </a:prstGeom>
          <a:noFill/>
        </p:spPr>
        <p:txBody>
          <a:bodyPr wrap="square" rtlCol="0">
            <a:spAutoFit/>
          </a:bodyPr>
          <a:lstStyle/>
          <a:p>
            <a:r>
              <a:rPr lang="en-US" sz="1100" dirty="0" smtClean="0">
                <a:solidFill>
                  <a:schemeClr val="bg1"/>
                </a:solidFill>
              </a:rPr>
              <a:t>59.5%</a:t>
            </a:r>
            <a:endParaRPr lang="en-US" sz="1100" dirty="0">
              <a:solidFill>
                <a:schemeClr val="bg1"/>
              </a:solidFill>
            </a:endParaRPr>
          </a:p>
        </p:txBody>
      </p:sp>
      <p:sp>
        <p:nvSpPr>
          <p:cNvPr id="22" name="TextBox 21"/>
          <p:cNvSpPr txBox="1"/>
          <p:nvPr/>
        </p:nvSpPr>
        <p:spPr>
          <a:xfrm>
            <a:off x="5093208" y="4326082"/>
            <a:ext cx="616449" cy="261610"/>
          </a:xfrm>
          <a:prstGeom prst="rect">
            <a:avLst/>
          </a:prstGeom>
          <a:noFill/>
        </p:spPr>
        <p:txBody>
          <a:bodyPr wrap="square" rtlCol="0">
            <a:spAutoFit/>
          </a:bodyPr>
          <a:lstStyle/>
          <a:p>
            <a:r>
              <a:rPr lang="en-US" sz="1100" dirty="0" smtClean="0">
                <a:solidFill>
                  <a:schemeClr val="bg1"/>
                </a:solidFill>
              </a:rPr>
              <a:t>70.7%</a:t>
            </a:r>
            <a:endParaRPr lang="en-US" sz="1100" dirty="0">
              <a:solidFill>
                <a:schemeClr val="bg1"/>
              </a:solidFill>
            </a:endParaRPr>
          </a:p>
        </p:txBody>
      </p:sp>
      <p:sp>
        <p:nvSpPr>
          <p:cNvPr id="23" name="TextBox 22"/>
          <p:cNvSpPr txBox="1"/>
          <p:nvPr/>
        </p:nvSpPr>
        <p:spPr>
          <a:xfrm>
            <a:off x="6309360" y="4195277"/>
            <a:ext cx="616449" cy="261610"/>
          </a:xfrm>
          <a:prstGeom prst="rect">
            <a:avLst/>
          </a:prstGeom>
          <a:noFill/>
        </p:spPr>
        <p:txBody>
          <a:bodyPr wrap="square" rtlCol="0">
            <a:spAutoFit/>
          </a:bodyPr>
          <a:lstStyle/>
          <a:p>
            <a:r>
              <a:rPr lang="en-US" sz="1100" dirty="0" smtClean="0">
                <a:solidFill>
                  <a:schemeClr val="bg1"/>
                </a:solidFill>
              </a:rPr>
              <a:t>81.7%</a:t>
            </a:r>
            <a:endParaRPr lang="en-US" sz="1100" dirty="0">
              <a:solidFill>
                <a:schemeClr val="bg1"/>
              </a:solidFill>
            </a:endParaRPr>
          </a:p>
        </p:txBody>
      </p:sp>
      <p:sp>
        <p:nvSpPr>
          <p:cNvPr id="13" name="TextBox 12"/>
          <p:cNvSpPr txBox="1"/>
          <p:nvPr/>
        </p:nvSpPr>
        <p:spPr>
          <a:xfrm>
            <a:off x="2360693" y="1986901"/>
            <a:ext cx="4592548" cy="307777"/>
          </a:xfrm>
          <a:prstGeom prst="rect">
            <a:avLst/>
          </a:prstGeom>
          <a:noFill/>
        </p:spPr>
        <p:txBody>
          <a:bodyPr wrap="square" rtlCol="0">
            <a:spAutoFit/>
          </a:bodyPr>
          <a:lstStyle/>
          <a:p>
            <a:pPr algn="ctr">
              <a:defRPr sz="1400" b="1" i="1" u="none" strike="noStrike" kern="1200" baseline="0">
                <a:solidFill>
                  <a:srgbClr val="007CBD"/>
                </a:solidFill>
                <a:latin typeface="+mn-lt"/>
                <a:ea typeface="+mn-ea"/>
                <a:cs typeface="+mn-cs"/>
              </a:defRPr>
            </a:pPr>
            <a:r>
              <a:rPr lang="en-US" sz="1400" b="1" i="1" dirty="0">
                <a:solidFill>
                  <a:schemeClr val="accent1"/>
                </a:solidFill>
              </a:rPr>
              <a:t>Waiver and Non-Waiver Graduation Rates</a:t>
            </a:r>
          </a:p>
        </p:txBody>
      </p:sp>
    </p:spTree>
    <p:extLst>
      <p:ext uri="{BB962C8B-B14F-4D97-AF65-F5344CB8AC3E}">
        <p14:creationId xmlns:p14="http://schemas.microsoft.com/office/powerpoint/2010/main" val="6432186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6916994" cy="382616"/>
          </a:xfrm>
        </p:spPr>
        <p:txBody>
          <a:bodyPr/>
          <a:lstStyle/>
          <a:p>
            <a:r>
              <a:rPr lang="en-US" dirty="0" smtClean="0"/>
              <a:t>OEI continues to open new schools that meet community needs while holding low performing schools accountable</a:t>
            </a:r>
            <a:endParaRPr lang="en-US" dirty="0"/>
          </a:p>
        </p:txBody>
      </p:sp>
      <p:sp>
        <p:nvSpPr>
          <p:cNvPr id="5" name="Rectangle 4"/>
          <p:cNvSpPr/>
          <p:nvPr/>
        </p:nvSpPr>
        <p:spPr>
          <a:xfrm>
            <a:off x="1179924" y="2009798"/>
            <a:ext cx="1723779" cy="548640"/>
          </a:xfrm>
          <a:prstGeom prst="rect">
            <a:avLst/>
          </a:prstGeom>
          <a:solidFill>
            <a:schemeClr val="accent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chemeClr val="bg1"/>
                </a:solidFill>
              </a:rPr>
              <a:t>Christel House Academy West</a:t>
            </a:r>
            <a:endParaRPr lang="en-US" sz="1400" b="1" dirty="0" smtClean="0">
              <a:solidFill>
                <a:schemeClr val="bg1"/>
              </a:solidFill>
            </a:endParaRPr>
          </a:p>
        </p:txBody>
      </p:sp>
      <p:sp>
        <p:nvSpPr>
          <p:cNvPr id="8" name="Rectangle 7"/>
          <p:cNvSpPr/>
          <p:nvPr/>
        </p:nvSpPr>
        <p:spPr>
          <a:xfrm>
            <a:off x="3054927" y="2009798"/>
            <a:ext cx="5631872" cy="548640"/>
          </a:xfrm>
          <a:prstGeom prst="rect">
            <a:avLst/>
          </a:prstGeom>
          <a:solidFill>
            <a:schemeClr val="bg1"/>
          </a:solidFill>
          <a:ln>
            <a:solidFill>
              <a:schemeClr val="accent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171450" indent="-171450">
              <a:buFont typeface="Wingdings" pitchFamily="2" charset="2"/>
              <a:buChar char="§"/>
            </a:pPr>
            <a:r>
              <a:rPr lang="en-US" sz="1200" dirty="0" smtClean="0">
                <a:solidFill>
                  <a:schemeClr val="tx1"/>
                </a:solidFill>
              </a:rPr>
              <a:t>K-2; Replication of the successful Christel House Academy South</a:t>
            </a:r>
          </a:p>
          <a:p>
            <a:pPr marL="171450" indent="-171450">
              <a:buFont typeface="Wingdings" pitchFamily="2" charset="2"/>
              <a:buChar char="§"/>
            </a:pPr>
            <a:r>
              <a:rPr lang="en-US" sz="1200" dirty="0" smtClean="0">
                <a:solidFill>
                  <a:schemeClr val="tx1"/>
                </a:solidFill>
              </a:rPr>
              <a:t>Located at Central Greens on the west side of Indianapolis</a:t>
            </a:r>
            <a:endParaRPr lang="en-US" sz="1200" dirty="0" smtClean="0">
              <a:solidFill>
                <a:schemeClr val="tx1"/>
              </a:solidFill>
            </a:endParaRPr>
          </a:p>
        </p:txBody>
      </p:sp>
      <p:sp>
        <p:nvSpPr>
          <p:cNvPr id="15" name="Rectangle 14"/>
          <p:cNvSpPr/>
          <p:nvPr/>
        </p:nvSpPr>
        <p:spPr>
          <a:xfrm>
            <a:off x="1179924" y="2723680"/>
            <a:ext cx="1723779" cy="548640"/>
          </a:xfrm>
          <a:prstGeom prst="rect">
            <a:avLst/>
          </a:prstGeom>
          <a:solidFill>
            <a:schemeClr val="accent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chemeClr val="bg1"/>
                </a:solidFill>
              </a:rPr>
              <a:t>KIPP Indy Unite Elementary</a:t>
            </a:r>
            <a:endParaRPr lang="en-US" sz="1400" b="1" dirty="0" smtClean="0">
              <a:solidFill>
                <a:schemeClr val="bg1"/>
              </a:solidFill>
            </a:endParaRPr>
          </a:p>
        </p:txBody>
      </p:sp>
      <p:sp>
        <p:nvSpPr>
          <p:cNvPr id="16" name="Rectangle 15"/>
          <p:cNvSpPr/>
          <p:nvPr/>
        </p:nvSpPr>
        <p:spPr>
          <a:xfrm>
            <a:off x="3054927" y="2723680"/>
            <a:ext cx="5631872" cy="548640"/>
          </a:xfrm>
          <a:prstGeom prst="rect">
            <a:avLst/>
          </a:prstGeom>
          <a:solidFill>
            <a:schemeClr val="bg1"/>
          </a:solidFill>
          <a:ln>
            <a:solidFill>
              <a:schemeClr val="accent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171450" indent="-171450">
              <a:buFont typeface="Wingdings" pitchFamily="2" charset="2"/>
              <a:buChar char="§"/>
            </a:pPr>
            <a:r>
              <a:rPr lang="en-US" sz="1200" dirty="0" smtClean="0">
                <a:solidFill>
                  <a:schemeClr val="tx1"/>
                </a:solidFill>
              </a:rPr>
              <a:t>K; Replication of KIPP Indy College Prep</a:t>
            </a:r>
          </a:p>
          <a:p>
            <a:pPr marL="171450" indent="-171450">
              <a:buFont typeface="Wingdings" pitchFamily="2" charset="2"/>
              <a:buChar char="§"/>
            </a:pPr>
            <a:r>
              <a:rPr lang="en-US" sz="1200" dirty="0" smtClean="0">
                <a:solidFill>
                  <a:schemeClr val="tx1"/>
                </a:solidFill>
              </a:rPr>
              <a:t>Located at School  110 in Indianapolis Public Schools</a:t>
            </a:r>
            <a:endParaRPr lang="en-US" sz="1200" dirty="0" smtClean="0">
              <a:solidFill>
                <a:schemeClr val="tx1"/>
              </a:solidFill>
            </a:endParaRPr>
          </a:p>
        </p:txBody>
      </p:sp>
      <p:sp>
        <p:nvSpPr>
          <p:cNvPr id="14" name="Rectangle 13"/>
          <p:cNvSpPr/>
          <p:nvPr/>
        </p:nvSpPr>
        <p:spPr>
          <a:xfrm>
            <a:off x="1179924" y="3468384"/>
            <a:ext cx="1723779" cy="548640"/>
          </a:xfrm>
          <a:prstGeom prst="rect">
            <a:avLst/>
          </a:prstGeom>
          <a:solidFill>
            <a:schemeClr val="accent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err="1" smtClean="0">
                <a:solidFill>
                  <a:schemeClr val="bg1"/>
                </a:solidFill>
              </a:rPr>
              <a:t>Tindley</a:t>
            </a:r>
            <a:r>
              <a:rPr lang="en-US" sz="1400" b="1" dirty="0" smtClean="0">
                <a:solidFill>
                  <a:schemeClr val="bg1"/>
                </a:solidFill>
              </a:rPr>
              <a:t> Summit Academy</a:t>
            </a:r>
            <a:endParaRPr lang="en-US" sz="1400" b="1" dirty="0" smtClean="0">
              <a:solidFill>
                <a:schemeClr val="bg1"/>
              </a:solidFill>
            </a:endParaRPr>
          </a:p>
        </p:txBody>
      </p:sp>
      <p:sp>
        <p:nvSpPr>
          <p:cNvPr id="17" name="Rectangle 16"/>
          <p:cNvSpPr/>
          <p:nvPr/>
        </p:nvSpPr>
        <p:spPr>
          <a:xfrm>
            <a:off x="3054927" y="3468384"/>
            <a:ext cx="5631872" cy="548640"/>
          </a:xfrm>
          <a:prstGeom prst="rect">
            <a:avLst/>
          </a:prstGeom>
          <a:solidFill>
            <a:schemeClr val="bg1"/>
          </a:solidFill>
          <a:ln>
            <a:solidFill>
              <a:schemeClr val="accent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171450" indent="-171450">
              <a:buFont typeface="Wingdings" pitchFamily="2" charset="2"/>
              <a:buChar char="§"/>
            </a:pPr>
            <a:r>
              <a:rPr lang="en-US" sz="1200" dirty="0" smtClean="0">
                <a:solidFill>
                  <a:schemeClr val="tx1"/>
                </a:solidFill>
              </a:rPr>
              <a:t>K-2; </a:t>
            </a:r>
            <a:r>
              <a:rPr lang="en-US" sz="1200" dirty="0" err="1" smtClean="0">
                <a:solidFill>
                  <a:schemeClr val="tx1"/>
                </a:solidFill>
              </a:rPr>
              <a:t>Tindley’s</a:t>
            </a:r>
            <a:r>
              <a:rPr lang="en-US" sz="1200" dirty="0" smtClean="0">
                <a:solidFill>
                  <a:schemeClr val="tx1"/>
                </a:solidFill>
              </a:rPr>
              <a:t> second elementary school</a:t>
            </a:r>
          </a:p>
          <a:p>
            <a:pPr marL="171450" indent="-171450">
              <a:buFont typeface="Wingdings" pitchFamily="2" charset="2"/>
              <a:buChar char="§"/>
            </a:pPr>
            <a:r>
              <a:rPr lang="en-US" sz="1200" dirty="0" smtClean="0">
                <a:solidFill>
                  <a:schemeClr val="tx1"/>
                </a:solidFill>
              </a:rPr>
              <a:t>Located in the former Monument Lighthouse building on the far eastside</a:t>
            </a:r>
            <a:endParaRPr lang="en-US" sz="1200" dirty="0" smtClean="0">
              <a:solidFill>
                <a:schemeClr val="tx1"/>
              </a:solidFill>
            </a:endParaRPr>
          </a:p>
        </p:txBody>
      </p:sp>
      <p:sp>
        <p:nvSpPr>
          <p:cNvPr id="12" name="Rectangle 11"/>
          <p:cNvSpPr/>
          <p:nvPr/>
        </p:nvSpPr>
        <p:spPr>
          <a:xfrm>
            <a:off x="1179924" y="4202815"/>
            <a:ext cx="1723779" cy="548640"/>
          </a:xfrm>
          <a:prstGeom prst="rect">
            <a:avLst/>
          </a:prstGeom>
          <a:solidFill>
            <a:schemeClr val="accent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chemeClr val="bg1"/>
                </a:solidFill>
              </a:rPr>
              <a:t>Vision Academy</a:t>
            </a:r>
            <a:endParaRPr lang="en-US" sz="1400" b="1" dirty="0" smtClean="0">
              <a:solidFill>
                <a:schemeClr val="bg1"/>
              </a:solidFill>
            </a:endParaRPr>
          </a:p>
        </p:txBody>
      </p:sp>
      <p:sp>
        <p:nvSpPr>
          <p:cNvPr id="19" name="Rectangle 18"/>
          <p:cNvSpPr/>
          <p:nvPr/>
        </p:nvSpPr>
        <p:spPr>
          <a:xfrm>
            <a:off x="3054927" y="4202815"/>
            <a:ext cx="5631872" cy="548640"/>
          </a:xfrm>
          <a:prstGeom prst="rect">
            <a:avLst/>
          </a:prstGeom>
          <a:solidFill>
            <a:schemeClr val="bg1"/>
          </a:solidFill>
          <a:ln>
            <a:solidFill>
              <a:schemeClr val="accent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171450" indent="-171450">
              <a:buFont typeface="Wingdings" pitchFamily="2" charset="2"/>
              <a:buChar char="§"/>
            </a:pPr>
            <a:r>
              <a:rPr lang="en-US" sz="1200" dirty="0" smtClean="0">
                <a:solidFill>
                  <a:schemeClr val="tx1"/>
                </a:solidFill>
              </a:rPr>
              <a:t>K-6; Replication of the successful Avondale Meadows Academy</a:t>
            </a:r>
          </a:p>
          <a:p>
            <a:pPr marL="171450" indent="-171450">
              <a:buFont typeface="Wingdings" pitchFamily="2" charset="2"/>
              <a:buChar char="§"/>
            </a:pPr>
            <a:r>
              <a:rPr lang="en-US" sz="1200" dirty="0" smtClean="0">
                <a:solidFill>
                  <a:schemeClr val="tx1"/>
                </a:solidFill>
              </a:rPr>
              <a:t>Located at 16 Tech on the near west side across from Bush Stadium</a:t>
            </a:r>
            <a:endParaRPr lang="en-US" sz="1200" dirty="0" smtClean="0">
              <a:solidFill>
                <a:schemeClr val="tx1"/>
              </a:solidFill>
            </a:endParaRPr>
          </a:p>
        </p:txBody>
      </p:sp>
      <p:sp>
        <p:nvSpPr>
          <p:cNvPr id="13" name="Rectangle 12"/>
          <p:cNvSpPr/>
          <p:nvPr/>
        </p:nvSpPr>
        <p:spPr>
          <a:xfrm rot="16200000">
            <a:off x="369490" y="5762128"/>
            <a:ext cx="746946" cy="571499"/>
          </a:xfrm>
          <a:prstGeom prst="rect">
            <a:avLst/>
          </a:prstGeom>
          <a:solidFill>
            <a:schemeClr val="accent4"/>
          </a:solidFill>
          <a:ln>
            <a:solidFill>
              <a:schemeClr val="accent4"/>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i="1" dirty="0" smtClean="0">
                <a:solidFill>
                  <a:schemeClr val="bg1"/>
                </a:solidFill>
              </a:rPr>
              <a:t>Closed</a:t>
            </a:r>
            <a:endParaRPr lang="en-US" sz="1400" b="1" i="1" dirty="0">
              <a:solidFill>
                <a:schemeClr val="bg1"/>
              </a:solidFill>
            </a:endParaRPr>
          </a:p>
        </p:txBody>
      </p:sp>
      <p:sp>
        <p:nvSpPr>
          <p:cNvPr id="18" name="Rectangle 17"/>
          <p:cNvSpPr/>
          <p:nvPr/>
        </p:nvSpPr>
        <p:spPr>
          <a:xfrm rot="16200000">
            <a:off x="-986611" y="3453609"/>
            <a:ext cx="3459130" cy="571499"/>
          </a:xfrm>
          <a:prstGeom prst="rect">
            <a:avLst/>
          </a:prstGeom>
          <a:solidFill>
            <a:schemeClr val="accent4"/>
          </a:solidFill>
          <a:ln>
            <a:solidFill>
              <a:schemeClr val="accent4"/>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i="1" dirty="0" smtClean="0">
                <a:solidFill>
                  <a:schemeClr val="bg1"/>
                </a:solidFill>
              </a:rPr>
              <a:t>New Schools</a:t>
            </a:r>
            <a:endParaRPr lang="en-US" sz="1400" b="1" i="1" dirty="0">
              <a:solidFill>
                <a:schemeClr val="bg1"/>
              </a:solidFill>
            </a:endParaRPr>
          </a:p>
        </p:txBody>
      </p:sp>
      <p:sp>
        <p:nvSpPr>
          <p:cNvPr id="3" name="Content Placeholder 2"/>
          <p:cNvSpPr>
            <a:spLocks noGrp="1"/>
          </p:cNvSpPr>
          <p:nvPr>
            <p:ph idx="1"/>
          </p:nvPr>
        </p:nvSpPr>
        <p:spPr/>
        <p:txBody>
          <a:bodyPr/>
          <a:lstStyle/>
          <a:p>
            <a:r>
              <a:rPr lang="en-US" dirty="0" smtClean="0"/>
              <a:t>OEI recently </a:t>
            </a:r>
            <a:r>
              <a:rPr lang="en-US" dirty="0">
                <a:solidFill>
                  <a:schemeClr val="accent1"/>
                </a:solidFill>
              </a:rPr>
              <a:t>opened four new schools and transferred  a school</a:t>
            </a:r>
            <a:r>
              <a:rPr lang="en-US" dirty="0" smtClean="0"/>
              <a:t> from Ball State University.  Additionally, the board of Monument Lighthouse Charter School decided </a:t>
            </a:r>
            <a:r>
              <a:rPr lang="en-US" dirty="0">
                <a:solidFill>
                  <a:schemeClr val="accent1"/>
                </a:solidFill>
              </a:rPr>
              <a:t>not </a:t>
            </a:r>
            <a:r>
              <a:rPr lang="en-US" dirty="0" smtClean="0">
                <a:solidFill>
                  <a:schemeClr val="accent1"/>
                </a:solidFill>
              </a:rPr>
              <a:t>to seek </a:t>
            </a:r>
            <a:r>
              <a:rPr lang="en-US" dirty="0">
                <a:solidFill>
                  <a:schemeClr val="accent1"/>
                </a:solidFill>
              </a:rPr>
              <a:t>charter renewal </a:t>
            </a:r>
            <a:r>
              <a:rPr lang="en-US" dirty="0" smtClean="0"/>
              <a:t>due to persistently low performance.</a:t>
            </a:r>
            <a:endParaRPr lang="en-US" dirty="0">
              <a:solidFill>
                <a:schemeClr val="accent1"/>
              </a:solidFill>
            </a:endParaRPr>
          </a:p>
        </p:txBody>
      </p:sp>
      <p:sp>
        <p:nvSpPr>
          <p:cNvPr id="20" name="Rectangle 19"/>
          <p:cNvSpPr/>
          <p:nvPr/>
        </p:nvSpPr>
        <p:spPr>
          <a:xfrm>
            <a:off x="1188488" y="4920285"/>
            <a:ext cx="1723779" cy="548640"/>
          </a:xfrm>
          <a:prstGeom prst="rect">
            <a:avLst/>
          </a:prstGeom>
          <a:solidFill>
            <a:schemeClr val="accent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chemeClr val="bg1"/>
                </a:solidFill>
              </a:rPr>
              <a:t>Indiana Math &amp; Science Academy W</a:t>
            </a:r>
            <a:endParaRPr lang="en-US" sz="1400" b="1" dirty="0" smtClean="0">
              <a:solidFill>
                <a:schemeClr val="bg1"/>
              </a:solidFill>
            </a:endParaRPr>
          </a:p>
        </p:txBody>
      </p:sp>
      <p:sp>
        <p:nvSpPr>
          <p:cNvPr id="21" name="Rectangle 20"/>
          <p:cNvSpPr/>
          <p:nvPr/>
        </p:nvSpPr>
        <p:spPr>
          <a:xfrm>
            <a:off x="3063491" y="4920285"/>
            <a:ext cx="5631872" cy="548640"/>
          </a:xfrm>
          <a:prstGeom prst="rect">
            <a:avLst/>
          </a:prstGeom>
          <a:solidFill>
            <a:schemeClr val="bg1"/>
          </a:solidFill>
          <a:ln>
            <a:solidFill>
              <a:schemeClr val="accent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171450" indent="-171450">
              <a:buFont typeface="Wingdings" pitchFamily="2" charset="2"/>
              <a:buChar char="§"/>
            </a:pPr>
            <a:r>
              <a:rPr lang="en-US" sz="1200" dirty="0" smtClean="0">
                <a:solidFill>
                  <a:schemeClr val="tx1"/>
                </a:solidFill>
              </a:rPr>
              <a:t>K-8; Transfer from Ball State University</a:t>
            </a:r>
          </a:p>
          <a:p>
            <a:pPr marL="171450" indent="-171450">
              <a:buFont typeface="Wingdings" pitchFamily="2" charset="2"/>
              <a:buChar char="§"/>
            </a:pPr>
            <a:r>
              <a:rPr lang="en-US" sz="1200" dirty="0" smtClean="0">
                <a:solidFill>
                  <a:schemeClr val="tx1"/>
                </a:solidFill>
              </a:rPr>
              <a:t>OEI also authorizes IMSA North and IMSA South</a:t>
            </a:r>
            <a:endParaRPr lang="en-US" sz="1200" dirty="0" smtClean="0">
              <a:solidFill>
                <a:schemeClr val="tx1"/>
              </a:solidFill>
            </a:endParaRPr>
          </a:p>
        </p:txBody>
      </p:sp>
      <p:sp>
        <p:nvSpPr>
          <p:cNvPr id="22" name="Rectangle 21"/>
          <p:cNvSpPr/>
          <p:nvPr/>
        </p:nvSpPr>
        <p:spPr>
          <a:xfrm>
            <a:off x="1197052" y="5781591"/>
            <a:ext cx="1723779" cy="548640"/>
          </a:xfrm>
          <a:prstGeom prst="rect">
            <a:avLst/>
          </a:prstGeom>
          <a:solidFill>
            <a:schemeClr val="accent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chemeClr val="bg1"/>
                </a:solidFill>
              </a:rPr>
              <a:t>Monument Lighthouse</a:t>
            </a:r>
            <a:endParaRPr lang="en-US" sz="1400" b="1" dirty="0" smtClean="0">
              <a:solidFill>
                <a:schemeClr val="bg1"/>
              </a:solidFill>
            </a:endParaRPr>
          </a:p>
        </p:txBody>
      </p:sp>
      <p:sp>
        <p:nvSpPr>
          <p:cNvPr id="23" name="Rectangle 22"/>
          <p:cNvSpPr/>
          <p:nvPr/>
        </p:nvSpPr>
        <p:spPr>
          <a:xfrm>
            <a:off x="3072055" y="5781591"/>
            <a:ext cx="5631872" cy="548640"/>
          </a:xfrm>
          <a:prstGeom prst="rect">
            <a:avLst/>
          </a:prstGeom>
          <a:solidFill>
            <a:schemeClr val="bg1"/>
          </a:solidFill>
          <a:ln>
            <a:solidFill>
              <a:schemeClr val="accent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171450" indent="-171450">
              <a:buFont typeface="Wingdings" pitchFamily="2" charset="2"/>
              <a:buChar char="§"/>
            </a:pPr>
            <a:r>
              <a:rPr lang="en-US" sz="1200" dirty="0" smtClean="0">
                <a:solidFill>
                  <a:schemeClr val="tx1"/>
                </a:solidFill>
              </a:rPr>
              <a:t>The MLCS board voted to close the school due to low performance</a:t>
            </a:r>
          </a:p>
          <a:p>
            <a:pPr marL="171450" indent="-171450">
              <a:buFont typeface="Wingdings" pitchFamily="2" charset="2"/>
              <a:buChar char="§"/>
            </a:pPr>
            <a:r>
              <a:rPr lang="en-US" sz="1200" dirty="0" smtClean="0">
                <a:solidFill>
                  <a:schemeClr val="tx1"/>
                </a:solidFill>
              </a:rPr>
              <a:t>The successful Indianapolis Lighthouse College Prep  Academy will open in 2015</a:t>
            </a:r>
            <a:endParaRPr lang="en-US" sz="1200" dirty="0" smtClean="0">
              <a:solidFill>
                <a:schemeClr val="tx1"/>
              </a:solidFill>
            </a:endParaRPr>
          </a:p>
        </p:txBody>
      </p:sp>
    </p:spTree>
    <p:extLst>
      <p:ext uri="{BB962C8B-B14F-4D97-AF65-F5344CB8AC3E}">
        <p14:creationId xmlns:p14="http://schemas.microsoft.com/office/powerpoint/2010/main" val="216400154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Custom 1">
      <a:dk1>
        <a:srgbClr val="191919"/>
      </a:dk1>
      <a:lt1>
        <a:sysClr val="window" lastClr="FFFFFF"/>
      </a:lt1>
      <a:dk2>
        <a:srgbClr val="007CBD"/>
      </a:dk2>
      <a:lt2>
        <a:srgbClr val="E5E5E5"/>
      </a:lt2>
      <a:accent1>
        <a:srgbClr val="007CBD"/>
      </a:accent1>
      <a:accent2>
        <a:srgbClr val="D63D25"/>
      </a:accent2>
      <a:accent3>
        <a:srgbClr val="E9AC1F"/>
      </a:accent3>
      <a:accent4>
        <a:srgbClr val="31A67E"/>
      </a:accent4>
      <a:accent5>
        <a:srgbClr val="931958"/>
      </a:accent5>
      <a:accent6>
        <a:srgbClr val="A5A6A5"/>
      </a:accent6>
      <a:hlink>
        <a:srgbClr val="177B96"/>
      </a:hlink>
      <a:folHlink>
        <a:srgbClr val="0C42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10218</TotalTime>
  <Words>1118</Words>
  <Application>Microsoft Office PowerPoint</Application>
  <PresentationFormat>On-screen Show (4:3)</PresentationFormat>
  <Paragraphs>131</Paragraphs>
  <Slides>11</Slides>
  <Notes>6</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Theme</vt:lpstr>
      <vt:lpstr>Presentation to State Board of Education August 6, 2014</vt:lpstr>
      <vt:lpstr>Our vision for charter school authorizing</vt:lpstr>
      <vt:lpstr>Mayor-sponsored schools continue to provide innovative options</vt:lpstr>
      <vt:lpstr>Enrollment in Mayor-sponsored schools has tripled since Mayor Ballard took office</vt:lpstr>
      <vt:lpstr>The charter application process is rigorous and multi-staged, with only the best applicants receiving a charter</vt:lpstr>
      <vt:lpstr>The Mayor’s Performance Framework holistically measures the performance of our schools</vt:lpstr>
      <vt:lpstr>Mayor-sponsored schools have sustained results during rapid growth</vt:lpstr>
      <vt:lpstr>Mayor-sponsored schools have sustained results during rapid growth</vt:lpstr>
      <vt:lpstr>OEI continues to open new schools that meet community needs while holding low performing schools accountable</vt:lpstr>
      <vt:lpstr>OEI prioritizes innovative school models to address community needs</vt:lpstr>
      <vt:lpstr>Our vision</vt:lpstr>
    </vt:vector>
  </TitlesOfParts>
  <Company>Teach For America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Zachary Whitesell</dc:creator>
  <cp:lastModifiedBy>Brown, Brandon</cp:lastModifiedBy>
  <cp:revision>2513</cp:revision>
  <cp:lastPrinted>2013-10-08T18:35:06Z</cp:lastPrinted>
  <dcterms:created xsi:type="dcterms:W3CDTF">2013-04-16T12:35:24Z</dcterms:created>
  <dcterms:modified xsi:type="dcterms:W3CDTF">2014-08-04T02:01:31Z</dcterms:modified>
</cp:coreProperties>
</file>