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1"/>
  </p:notesMasterIdLst>
  <p:sldIdLst>
    <p:sldId id="256" r:id="rId6"/>
    <p:sldId id="258" r:id="rId7"/>
    <p:sldId id="257" r:id="rId8"/>
    <p:sldId id="259" r:id="rId9"/>
    <p:sldId id="260" r:id="rId10"/>
    <p:sldId id="271" r:id="rId11"/>
    <p:sldId id="272" r:id="rId12"/>
    <p:sldId id="263" r:id="rId13"/>
    <p:sldId id="275" r:id="rId14"/>
    <p:sldId id="274" r:id="rId15"/>
    <p:sldId id="273" r:id="rId16"/>
    <p:sldId id="279" r:id="rId17"/>
    <p:sldId id="277" r:id="rId18"/>
    <p:sldId id="278" r:id="rId19"/>
    <p:sldId id="276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1" autoAdjust="0"/>
    <p:restoredTop sz="94364" autoAdjust="0"/>
  </p:normalViewPr>
  <p:slideViewPr>
    <p:cSldViewPr snapToGrid="0" snapToObjects="1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eatson\Desktop\Data\Copy%20of%20APRA%20-%20Beatson%2002142017%20EERating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Roles!$J$2:$N$2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Roles!$J$3:$N$3</c:f>
              <c:numCache>
                <c:formatCode>General</c:formatCode>
                <c:ptCount val="5"/>
                <c:pt idx="0">
                  <c:v>32887</c:v>
                </c:pt>
                <c:pt idx="1">
                  <c:v>37902</c:v>
                </c:pt>
                <c:pt idx="2">
                  <c:v>1153</c:v>
                </c:pt>
                <c:pt idx="3">
                  <c:v>224</c:v>
                </c:pt>
                <c:pt idx="4">
                  <c:v>5578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School Corporations</a:t>
            </a:r>
            <a:endParaRPr lang="en-US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Corporations!$K$1:$O$1</c:f>
              <c:strCache>
                <c:ptCount val="5"/>
                <c:pt idx="0">
                  <c:v>Highly Effective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Corporations!$K$2:$O$2</c:f>
              <c:numCache>
                <c:formatCode>General</c:formatCode>
                <c:ptCount val="5"/>
                <c:pt idx="0">
                  <c:v>31714</c:v>
                </c:pt>
                <c:pt idx="1">
                  <c:v>36364</c:v>
                </c:pt>
                <c:pt idx="2">
                  <c:v>942</c:v>
                </c:pt>
                <c:pt idx="3">
                  <c:v>195</c:v>
                </c:pt>
                <c:pt idx="4">
                  <c:v>4957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'A-F Accountability Grade'!$B$12</c:f>
              <c:strCache>
                <c:ptCount val="1"/>
                <c:pt idx="0">
                  <c:v>Ineffective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'A-F Accountability Grade'!$A$13:$A$17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'A-F Accountability Grade'!$B$13:$B$17</c:f>
              <c:numCache>
                <c:formatCode>0.00%</c:formatCode>
                <c:ptCount val="5"/>
                <c:pt idx="0">
                  <c:v>1.2626262626262627E-3</c:v>
                </c:pt>
                <c:pt idx="1">
                  <c:v>1.1797578391803789E-3</c:v>
                </c:pt>
                <c:pt idx="2">
                  <c:v>3.0421306394214213E-3</c:v>
                </c:pt>
                <c:pt idx="3">
                  <c:v>7.3059360730593605E-3</c:v>
                </c:pt>
                <c:pt idx="4">
                  <c:v>1.463656660878194E-2</c:v>
                </c:pt>
              </c:numCache>
            </c:numRef>
          </c:val>
        </c:ser>
        <c:ser>
          <c:idx val="1"/>
          <c:order val="1"/>
          <c:tx>
            <c:strRef>
              <c:f>'A-F Accountability Grade'!$C$12</c:f>
              <c:strCache>
                <c:ptCount val="1"/>
                <c:pt idx="0">
                  <c:v>Improvement Necessary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'A-F Accountability Grade'!$A$13:$A$17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'A-F Accountability Grade'!$C$13:$C$17</c:f>
              <c:numCache>
                <c:formatCode>0.00%</c:formatCode>
                <c:ptCount val="5"/>
                <c:pt idx="0">
                  <c:v>6.313131313131313E-3</c:v>
                </c:pt>
                <c:pt idx="1">
                  <c:v>9.1276001241850351E-3</c:v>
                </c:pt>
                <c:pt idx="2">
                  <c:v>1.4751463666628401E-2</c:v>
                </c:pt>
                <c:pt idx="3">
                  <c:v>3.5768645357686452E-2</c:v>
                </c:pt>
                <c:pt idx="4">
                  <c:v>5.7802034234681221E-2</c:v>
                </c:pt>
              </c:numCache>
            </c:numRef>
          </c:val>
        </c:ser>
        <c:ser>
          <c:idx val="2"/>
          <c:order val="2"/>
          <c:tx>
            <c:strRef>
              <c:f>'A-F Accountability Grade'!$D$12</c:f>
              <c:strCache>
                <c:ptCount val="1"/>
                <c:pt idx="0">
                  <c:v>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'A-F Accountability Grade'!$A$13:$A$17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'A-F Accountability Grade'!$D$13:$D$17</c:f>
              <c:numCache>
                <c:formatCode>0.00%</c:formatCode>
                <c:ptCount val="5"/>
                <c:pt idx="0">
                  <c:v>0.39393939393939392</c:v>
                </c:pt>
                <c:pt idx="1">
                  <c:v>0.4889164855634896</c:v>
                </c:pt>
                <c:pt idx="2">
                  <c:v>0.53001951555504534</c:v>
                </c:pt>
                <c:pt idx="3">
                  <c:v>0.58356164383561648</c:v>
                </c:pt>
                <c:pt idx="4">
                  <c:v>0.5604068469362441</c:v>
                </c:pt>
              </c:numCache>
            </c:numRef>
          </c:val>
        </c:ser>
        <c:ser>
          <c:idx val="3"/>
          <c:order val="3"/>
          <c:tx>
            <c:strRef>
              <c:f>'A-F Accountability Grade'!$E$12</c:f>
              <c:strCache>
                <c:ptCount val="1"/>
                <c:pt idx="0">
                  <c:v>Highly Effective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'A-F Accountability Grade'!$A$13:$A$17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'A-F Accountability Grade'!$E$13:$E$17</c:f>
              <c:numCache>
                <c:formatCode>0.00%</c:formatCode>
                <c:ptCount val="5"/>
                <c:pt idx="0">
                  <c:v>0.54671717171717171</c:v>
                </c:pt>
                <c:pt idx="1">
                  <c:v>0.44185035703197767</c:v>
                </c:pt>
                <c:pt idx="2">
                  <c:v>0.37297669613132822</c:v>
                </c:pt>
                <c:pt idx="3">
                  <c:v>0.28660578386605784</c:v>
                </c:pt>
                <c:pt idx="4">
                  <c:v>0.27139667576283799</c:v>
                </c:pt>
              </c:numCache>
            </c:numRef>
          </c:val>
        </c:ser>
        <c:ser>
          <c:idx val="4"/>
          <c:order val="4"/>
          <c:tx>
            <c:strRef>
              <c:f>'A-F Accountability Grade'!$F$12</c:f>
              <c:strCache>
                <c:ptCount val="1"/>
                <c:pt idx="0">
                  <c:v>Not Rated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'A-F Accountability Grade'!$A$13:$A$17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'A-F Accountability Grade'!$F$13:$F$17</c:f>
              <c:numCache>
                <c:formatCode>0.00%</c:formatCode>
                <c:ptCount val="5"/>
                <c:pt idx="0">
                  <c:v>5.1767676767676768E-2</c:v>
                </c:pt>
                <c:pt idx="1">
                  <c:v>5.892579944116734E-2</c:v>
                </c:pt>
                <c:pt idx="2">
                  <c:v>7.9210194007576631E-2</c:v>
                </c:pt>
                <c:pt idx="3">
                  <c:v>8.6757990867579904E-2</c:v>
                </c:pt>
                <c:pt idx="4">
                  <c:v>9.5757876457454733E-2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400288"/>
        <c:axId val="226512072"/>
      </c:barChart>
      <c:catAx>
        <c:axId val="227400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School</a:t>
                </a:r>
                <a:r>
                  <a:rPr lang="en-US" baseline="0" dirty="0" smtClean="0"/>
                  <a:t> Accountability Grade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7687563408084603"/>
              <c:y val="0.934662643919703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12072"/>
        <c:crosses val="autoZero"/>
        <c:auto val="1"/>
        <c:lblAlgn val="ctr"/>
        <c:lblOffset val="100"/>
        <c:noMultiLvlLbl val="0"/>
      </c:catAx>
      <c:valAx>
        <c:axId val="226512072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Percentage of Certificated Employees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23442014026976E-2"/>
              <c:y val="0.225333150844445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0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'Yrs Experience'!$B$34:$B$35</c:f>
              <c:strCache>
                <c:ptCount val="2"/>
                <c:pt idx="1">
                  <c:v>Ineffective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'Yrs Experience'!$A$36:$A$42</c:f>
              <c:strCache>
                <c:ptCount val="7"/>
                <c:pt idx="0">
                  <c:v>0-5 </c:v>
                </c:pt>
                <c:pt idx="1">
                  <c:v>6-10</c:v>
                </c:pt>
                <c:pt idx="2">
                  <c:v>11-15</c:v>
                </c:pt>
                <c:pt idx="3">
                  <c:v>16-20 </c:v>
                </c:pt>
                <c:pt idx="4">
                  <c:v>21-25 </c:v>
                </c:pt>
                <c:pt idx="5">
                  <c:v>26-30 </c:v>
                </c:pt>
                <c:pt idx="6">
                  <c:v>31+ </c:v>
                </c:pt>
              </c:strCache>
            </c:strRef>
          </c:cat>
          <c:val>
            <c:numRef>
              <c:f>'Yrs Experience'!$B$36:$B$42</c:f>
              <c:numCache>
                <c:formatCode>0.00%</c:formatCode>
                <c:ptCount val="7"/>
                <c:pt idx="0">
                  <c:v>4.9071153172099546E-3</c:v>
                </c:pt>
                <c:pt idx="1">
                  <c:v>2.1551724137931034E-3</c:v>
                </c:pt>
                <c:pt idx="2">
                  <c:v>2.0122281557155017E-3</c:v>
                </c:pt>
                <c:pt idx="3">
                  <c:v>2.0047384727537817E-3</c:v>
                </c:pt>
                <c:pt idx="4">
                  <c:v>2.0397062822953495E-3</c:v>
                </c:pt>
                <c:pt idx="5">
                  <c:v>2.7552953332185292E-3</c:v>
                </c:pt>
                <c:pt idx="6">
                  <c:v>2.5011034279829336E-3</c:v>
                </c:pt>
              </c:numCache>
            </c:numRef>
          </c:val>
        </c:ser>
        <c:ser>
          <c:idx val="1"/>
          <c:order val="1"/>
          <c:tx>
            <c:strRef>
              <c:f>'Yrs Experience'!$C$34:$C$35</c:f>
              <c:strCache>
                <c:ptCount val="2"/>
                <c:pt idx="1">
                  <c:v>Improvement Necessary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'Yrs Experience'!$A$36:$A$42</c:f>
              <c:strCache>
                <c:ptCount val="7"/>
                <c:pt idx="0">
                  <c:v>0-5 </c:v>
                </c:pt>
                <c:pt idx="1">
                  <c:v>6-10</c:v>
                </c:pt>
                <c:pt idx="2">
                  <c:v>11-15</c:v>
                </c:pt>
                <c:pt idx="3">
                  <c:v>16-20 </c:v>
                </c:pt>
                <c:pt idx="4">
                  <c:v>21-25 </c:v>
                </c:pt>
                <c:pt idx="5">
                  <c:v>26-30 </c:v>
                </c:pt>
                <c:pt idx="6">
                  <c:v>31+ </c:v>
                </c:pt>
              </c:strCache>
            </c:strRef>
          </c:cat>
          <c:val>
            <c:numRef>
              <c:f>'Yrs Experience'!$C$36:$C$42</c:f>
              <c:numCache>
                <c:formatCode>0.00%</c:formatCode>
                <c:ptCount val="7"/>
                <c:pt idx="0">
                  <c:v>2.3233688848830803E-2</c:v>
                </c:pt>
                <c:pt idx="1">
                  <c:v>1.0416666666666666E-2</c:v>
                </c:pt>
                <c:pt idx="2">
                  <c:v>1.3389056574568532E-2</c:v>
                </c:pt>
                <c:pt idx="3">
                  <c:v>1.0934937124111536E-2</c:v>
                </c:pt>
                <c:pt idx="4">
                  <c:v>1.0470492249116127E-2</c:v>
                </c:pt>
                <c:pt idx="5">
                  <c:v>1.4293094541071121E-2</c:v>
                </c:pt>
                <c:pt idx="6">
                  <c:v>1.3388259526261586E-2</c:v>
                </c:pt>
              </c:numCache>
            </c:numRef>
          </c:val>
        </c:ser>
        <c:ser>
          <c:idx val="2"/>
          <c:order val="2"/>
          <c:tx>
            <c:strRef>
              <c:f>'Yrs Experience'!$D$34:$D$35</c:f>
              <c:strCache>
                <c:ptCount val="2"/>
                <c:pt idx="1">
                  <c:v>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'Yrs Experience'!$A$36:$A$42</c:f>
              <c:strCache>
                <c:ptCount val="7"/>
                <c:pt idx="0">
                  <c:v>0-5 </c:v>
                </c:pt>
                <c:pt idx="1">
                  <c:v>6-10</c:v>
                </c:pt>
                <c:pt idx="2">
                  <c:v>11-15</c:v>
                </c:pt>
                <c:pt idx="3">
                  <c:v>16-20 </c:v>
                </c:pt>
                <c:pt idx="4">
                  <c:v>21-25 </c:v>
                </c:pt>
                <c:pt idx="5">
                  <c:v>26-30 </c:v>
                </c:pt>
                <c:pt idx="6">
                  <c:v>31+ </c:v>
                </c:pt>
              </c:strCache>
            </c:strRef>
          </c:cat>
          <c:val>
            <c:numRef>
              <c:f>'Yrs Experience'!$D$36:$D$42</c:f>
              <c:numCache>
                <c:formatCode>0.00%</c:formatCode>
                <c:ptCount val="7"/>
                <c:pt idx="0">
                  <c:v>0.58830303940714035</c:v>
                </c:pt>
                <c:pt idx="1">
                  <c:v>0.47356321839080462</c:v>
                </c:pt>
                <c:pt idx="2">
                  <c:v>0.45530531692593451</c:v>
                </c:pt>
                <c:pt idx="3">
                  <c:v>0.4564425004556224</c:v>
                </c:pt>
                <c:pt idx="4">
                  <c:v>0.43268969268425345</c:v>
                </c:pt>
                <c:pt idx="5">
                  <c:v>0.43757534010676769</c:v>
                </c:pt>
                <c:pt idx="6">
                  <c:v>0.43342651169633661</c:v>
                </c:pt>
              </c:numCache>
            </c:numRef>
          </c:val>
        </c:ser>
        <c:ser>
          <c:idx val="3"/>
          <c:order val="3"/>
          <c:tx>
            <c:strRef>
              <c:f>'Yrs Experience'!$E$34:$E$35</c:f>
              <c:strCache>
                <c:ptCount val="2"/>
                <c:pt idx="1">
                  <c:v>Highly Effective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'Yrs Experience'!$A$36:$A$42</c:f>
              <c:strCache>
                <c:ptCount val="7"/>
                <c:pt idx="0">
                  <c:v>0-5 </c:v>
                </c:pt>
                <c:pt idx="1">
                  <c:v>6-10</c:v>
                </c:pt>
                <c:pt idx="2">
                  <c:v>11-15</c:v>
                </c:pt>
                <c:pt idx="3">
                  <c:v>16-20 </c:v>
                </c:pt>
                <c:pt idx="4">
                  <c:v>21-25 </c:v>
                </c:pt>
                <c:pt idx="5">
                  <c:v>26-30 </c:v>
                </c:pt>
                <c:pt idx="6">
                  <c:v>31+ </c:v>
                </c:pt>
              </c:strCache>
            </c:strRef>
          </c:cat>
          <c:val>
            <c:numRef>
              <c:f>'Yrs Experience'!$E$36:$E$42</c:f>
              <c:numCache>
                <c:formatCode>0.00%</c:formatCode>
                <c:ptCount val="7"/>
                <c:pt idx="0">
                  <c:v>0.29072154624205099</c:v>
                </c:pt>
                <c:pt idx="1">
                  <c:v>0.44935344827586204</c:v>
                </c:pt>
                <c:pt idx="2">
                  <c:v>0.46792043959445861</c:v>
                </c:pt>
                <c:pt idx="3">
                  <c:v>0.47931474394022233</c:v>
                </c:pt>
                <c:pt idx="4">
                  <c:v>0.50326353005167257</c:v>
                </c:pt>
                <c:pt idx="5">
                  <c:v>0.47683829860513172</c:v>
                </c:pt>
                <c:pt idx="6">
                  <c:v>0.44872737972634985</c:v>
                </c:pt>
              </c:numCache>
            </c:numRef>
          </c:val>
        </c:ser>
        <c:ser>
          <c:idx val="4"/>
          <c:order val="4"/>
          <c:tx>
            <c:strRef>
              <c:f>'Yrs Experience'!$F$34:$F$35</c:f>
              <c:strCache>
                <c:ptCount val="2"/>
                <c:pt idx="1">
                  <c:v>Not Rated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'Yrs Experience'!$A$36:$A$42</c:f>
              <c:strCache>
                <c:ptCount val="7"/>
                <c:pt idx="0">
                  <c:v>0-5 </c:v>
                </c:pt>
                <c:pt idx="1">
                  <c:v>6-10</c:v>
                </c:pt>
                <c:pt idx="2">
                  <c:v>11-15</c:v>
                </c:pt>
                <c:pt idx="3">
                  <c:v>16-20 </c:v>
                </c:pt>
                <c:pt idx="4">
                  <c:v>21-25 </c:v>
                </c:pt>
                <c:pt idx="5">
                  <c:v>26-30 </c:v>
                </c:pt>
                <c:pt idx="6">
                  <c:v>31+ </c:v>
                </c:pt>
              </c:strCache>
            </c:strRef>
          </c:cat>
          <c:val>
            <c:numRef>
              <c:f>'Yrs Experience'!$F$36:$F$42</c:f>
              <c:numCache>
                <c:formatCode>0.00%</c:formatCode>
                <c:ptCount val="7"/>
                <c:pt idx="0">
                  <c:v>9.2834610184767907E-2</c:v>
                </c:pt>
                <c:pt idx="1">
                  <c:v>6.4511494252873558E-2</c:v>
                </c:pt>
                <c:pt idx="2">
                  <c:v>6.137295874932281E-2</c:v>
                </c:pt>
                <c:pt idx="3">
                  <c:v>5.1303080007289961E-2</c:v>
                </c:pt>
                <c:pt idx="4">
                  <c:v>5.15365787326625E-2</c:v>
                </c:pt>
                <c:pt idx="5">
                  <c:v>6.8537971413810919E-2</c:v>
                </c:pt>
                <c:pt idx="6">
                  <c:v>0.101956745623069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310656"/>
        <c:axId val="357242904"/>
      </c:barChart>
      <c:catAx>
        <c:axId val="226310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Years of Experience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3681123878915042"/>
              <c:y val="0.93873500441014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42904"/>
        <c:crosses val="autoZero"/>
        <c:auto val="1"/>
        <c:lblAlgn val="ctr"/>
        <c:lblOffset val="100"/>
        <c:noMultiLvlLbl val="0"/>
      </c:catAx>
      <c:valAx>
        <c:axId val="35724290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Percentage of Certificated Employees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071214058872706E-2"/>
              <c:y val="0.222574092660905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1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'Yrs Experience'!$A$18</c:f>
              <c:strCache>
                <c:ptCount val="1"/>
                <c:pt idx="0">
                  <c:v>Inexperienced Non-admin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'Yrs Experience'!$B$17:$F$17</c:f>
              <c:strCache>
                <c:ptCount val="5"/>
                <c:pt idx="0">
                  <c:v>Highly Effective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'Yrs Experience'!$B$18:$F$18</c:f>
              <c:numCache>
                <c:formatCode>General</c:formatCode>
                <c:ptCount val="5"/>
                <c:pt idx="0">
                  <c:v>1162</c:v>
                </c:pt>
                <c:pt idx="1">
                  <c:v>4362</c:v>
                </c:pt>
                <c:pt idx="2">
                  <c:v>261</c:v>
                </c:pt>
                <c:pt idx="3">
                  <c:v>53</c:v>
                </c:pt>
                <c:pt idx="4">
                  <c:v>778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'Not Rated'!$A$2:$A$7</c:f>
              <c:strCache>
                <c:ptCount val="6"/>
                <c:pt idx="0">
                  <c:v>Deceased</c:v>
                </c:pt>
                <c:pt idx="1">
                  <c:v>FMLA</c:v>
                </c:pt>
                <c:pt idx="2">
                  <c:v>Long Term Substitute</c:v>
                </c:pt>
                <c:pt idx="3">
                  <c:v>No longer with Corp/Charter</c:v>
                </c:pt>
                <c:pt idx="4">
                  <c:v>Other</c:v>
                </c:pt>
                <c:pt idx="5">
                  <c:v>Retired</c:v>
                </c:pt>
              </c:strCache>
            </c:strRef>
          </c:cat>
          <c:val>
            <c:numRef>
              <c:f>'Not Rated'!$B$2:$B$7</c:f>
              <c:numCache>
                <c:formatCode>General</c:formatCode>
                <c:ptCount val="6"/>
                <c:pt idx="0">
                  <c:v>31</c:v>
                </c:pt>
                <c:pt idx="1">
                  <c:v>190</c:v>
                </c:pt>
                <c:pt idx="2">
                  <c:v>305</c:v>
                </c:pt>
                <c:pt idx="3">
                  <c:v>2154</c:v>
                </c:pt>
                <c:pt idx="4">
                  <c:v>2316</c:v>
                </c:pt>
                <c:pt idx="5">
                  <c:v>569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99648229011722"/>
          <c:y val="7.3732438564342154E-2"/>
          <c:w val="0.30758006565406887"/>
          <c:h val="0.9262675614356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Teachers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Roles!$J$33:$N$34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Roles!$J$35:$N$35</c:f>
              <c:numCache>
                <c:formatCode>General</c:formatCode>
                <c:ptCount val="5"/>
                <c:pt idx="0">
                  <c:v>24653</c:v>
                </c:pt>
                <c:pt idx="1">
                  <c:v>31860</c:v>
                </c:pt>
                <c:pt idx="2">
                  <c:v>954</c:v>
                </c:pt>
                <c:pt idx="3">
                  <c:v>188</c:v>
                </c:pt>
                <c:pt idx="4">
                  <c:v>3954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Principals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Roles!$J$61:$N$61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Roles!$J$62:$N$62</c:f>
              <c:numCache>
                <c:formatCode>General</c:formatCode>
                <c:ptCount val="5"/>
                <c:pt idx="0">
                  <c:v>7052</c:v>
                </c:pt>
                <c:pt idx="1">
                  <c:v>5258</c:v>
                </c:pt>
                <c:pt idx="2">
                  <c:v>184</c:v>
                </c:pt>
                <c:pt idx="3">
                  <c:v>33</c:v>
                </c:pt>
                <c:pt idx="4">
                  <c:v>1189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069884266143674"/>
          <c:w val="1"/>
          <c:h val="0.18644457265167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Superintendents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Roles!$J$88:$N$88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Roles!$J$89:$N$89</c:f>
              <c:numCache>
                <c:formatCode>General</c:formatCode>
                <c:ptCount val="5"/>
                <c:pt idx="0">
                  <c:v>1182</c:v>
                </c:pt>
                <c:pt idx="1">
                  <c:v>784</c:v>
                </c:pt>
                <c:pt idx="2">
                  <c:v>15</c:v>
                </c:pt>
                <c:pt idx="3">
                  <c:v>3</c:v>
                </c:pt>
                <c:pt idx="4">
                  <c:v>435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Roles!$J$33:$N$34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Roles!$J$35:$N$35</c:f>
              <c:numCache>
                <c:formatCode>General</c:formatCode>
                <c:ptCount val="5"/>
                <c:pt idx="0">
                  <c:v>24653</c:v>
                </c:pt>
                <c:pt idx="1">
                  <c:v>31860</c:v>
                </c:pt>
                <c:pt idx="2">
                  <c:v>954</c:v>
                </c:pt>
                <c:pt idx="3">
                  <c:v>188</c:v>
                </c:pt>
                <c:pt idx="4">
                  <c:v>3954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Roles!$J$61:$N$61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Roles!$J$62:$N$62</c:f>
              <c:numCache>
                <c:formatCode>General</c:formatCode>
                <c:ptCount val="5"/>
                <c:pt idx="0">
                  <c:v>7052</c:v>
                </c:pt>
                <c:pt idx="1">
                  <c:v>5258</c:v>
                </c:pt>
                <c:pt idx="2">
                  <c:v>184</c:v>
                </c:pt>
                <c:pt idx="3">
                  <c:v>33</c:v>
                </c:pt>
                <c:pt idx="4">
                  <c:v>1189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Roles!$J$88:$N$88</c:f>
              <c:strCache>
                <c:ptCount val="5"/>
                <c:pt idx="0">
                  <c:v>Highly Effective 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Roles!$J$89:$N$89</c:f>
              <c:numCache>
                <c:formatCode>General</c:formatCode>
                <c:ptCount val="5"/>
                <c:pt idx="0">
                  <c:v>1182</c:v>
                </c:pt>
                <c:pt idx="1">
                  <c:v>784</c:v>
                </c:pt>
                <c:pt idx="2">
                  <c:v>15</c:v>
                </c:pt>
                <c:pt idx="3">
                  <c:v>3</c:v>
                </c:pt>
                <c:pt idx="4">
                  <c:v>435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Charter Schools</a:t>
            </a:r>
            <a:endParaRPr lang="en-US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934942038646539"/>
          <c:y val="0.16788776092592284"/>
          <c:w val="0.38788455585851789"/>
          <c:h val="0.626940869668411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Charters!$M$1:$Q$1</c:f>
              <c:strCache>
                <c:ptCount val="5"/>
                <c:pt idx="0">
                  <c:v>Highly Effective</c:v>
                </c:pt>
                <c:pt idx="1">
                  <c:v>Effective</c:v>
                </c:pt>
                <c:pt idx="2">
                  <c:v>Improvement Necessary</c:v>
                </c:pt>
                <c:pt idx="3">
                  <c:v>Ineffective</c:v>
                </c:pt>
                <c:pt idx="4">
                  <c:v>Not Rated</c:v>
                </c:pt>
              </c:strCache>
            </c:strRef>
          </c:cat>
          <c:val>
            <c:numRef>
              <c:f>Charters!$M$2:$Q$2</c:f>
              <c:numCache>
                <c:formatCode>General</c:formatCode>
                <c:ptCount val="5"/>
                <c:pt idx="0">
                  <c:v>450</c:v>
                </c:pt>
                <c:pt idx="1">
                  <c:v>1016</c:v>
                </c:pt>
                <c:pt idx="2">
                  <c:v>150</c:v>
                </c:pt>
                <c:pt idx="3">
                  <c:v>25</c:v>
                </c:pt>
                <c:pt idx="4">
                  <c:v>495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475451971359671"/>
          <c:w val="0.58218001350125026"/>
          <c:h val="0.23561073779378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B5280-245D-46D9-9596-3A55B91A20D2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0A7951-BDFA-4597-94D2-79879448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7951-BDFA-4597-94D2-798794480C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beatson@doe.in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735" y="1122363"/>
            <a:ext cx="11377534" cy="23876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Staff Performance Evaluation Results</a:t>
            </a:r>
            <a:br>
              <a:rPr lang="en-US" sz="5000" b="1" dirty="0" smtClean="0"/>
            </a:br>
            <a:r>
              <a:rPr lang="en-US" sz="5000" b="1" dirty="0" smtClean="0"/>
              <a:t>2015-16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045" y="3751939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/>
              <a:t>Caitlin Beatson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dirty="0" smtClean="0"/>
              <a:t>Senior Specialist</a:t>
            </a:r>
            <a:r>
              <a:rPr lang="en-US" sz="1600" dirty="0" smtClean="0"/>
              <a:t>, Office of Educator Effectiveness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hlinkClick r:id="rId2"/>
              </a:rPr>
              <a:t>cbeatson@doe.in.gov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Principals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796743"/>
              </p:ext>
            </p:extLst>
          </p:nvPr>
        </p:nvGraphicFramePr>
        <p:xfrm>
          <a:off x="4580483" y="720929"/>
          <a:ext cx="7204474" cy="656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454542"/>
            <a:ext cx="3492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Includes assistants and other school-based administrators to total 13,716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Less than 9% not rated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98% of total rated deemed Highly Effective or Effective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886395"/>
              </p:ext>
            </p:extLst>
          </p:nvPr>
        </p:nvGraphicFramePr>
        <p:xfrm>
          <a:off x="9259410" y="365125"/>
          <a:ext cx="2487745" cy="11166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551"/>
                <a:gridCol w="703483"/>
                <a:gridCol w="709711"/>
              </a:tblGrid>
              <a:tr h="215946">
                <a:tc>
                  <a:txBody>
                    <a:bodyPr/>
                    <a:lstStyle/>
                    <a:p>
                      <a:pPr algn="ctr"/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2014-15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2015-16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Highly</a:t>
                      </a:r>
                      <a:r>
                        <a:rPr lang="en-US" sz="1000" b="0" i="1" baseline="0" dirty="0" smtClean="0"/>
                        <a:t> 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55.62%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56.29%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42.88%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41.97%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</a:rPr>
                        <a:t>(of</a:t>
                      </a:r>
                      <a:r>
                        <a:rPr lang="en-US" sz="1000" b="1" i="0" baseline="0" dirty="0" smtClean="0">
                          <a:solidFill>
                            <a:schemeClr val="tx1"/>
                          </a:solidFill>
                        </a:rPr>
                        <a:t> total rated)</a:t>
                      </a:r>
                      <a:endParaRPr lang="en-US" sz="1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98.50%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98.26%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Superintendents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589489"/>
              </p:ext>
            </p:extLst>
          </p:nvPr>
        </p:nvGraphicFramePr>
        <p:xfrm>
          <a:off x="4592920" y="1027906"/>
          <a:ext cx="7179600" cy="595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528682"/>
            <a:ext cx="34928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Includes central office personnel to total 2,419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Nearly 20% not rated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99% of total rated deemed Highly Effective or Effective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001"/>
              </p:ext>
            </p:extLst>
          </p:nvPr>
        </p:nvGraphicFramePr>
        <p:xfrm>
          <a:off x="9259410" y="365125"/>
          <a:ext cx="2487745" cy="11166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551"/>
                <a:gridCol w="703483"/>
                <a:gridCol w="709711"/>
              </a:tblGrid>
              <a:tr h="215946">
                <a:tc>
                  <a:txBody>
                    <a:bodyPr/>
                    <a:lstStyle/>
                    <a:p>
                      <a:pPr algn="ctr"/>
                      <a:endParaRPr lang="en-US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2014-15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2015-16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Highly</a:t>
                      </a:r>
                      <a:r>
                        <a:rPr lang="en-US" sz="1000" b="0" i="1" baseline="0" dirty="0" smtClean="0"/>
                        <a:t> 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61.73%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59.58%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37.28%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39.52%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</a:rPr>
                        <a:t>(of</a:t>
                      </a:r>
                      <a:r>
                        <a:rPr lang="en-US" sz="1000" b="1" i="0" baseline="0" dirty="0" smtClean="0">
                          <a:solidFill>
                            <a:schemeClr val="tx1"/>
                          </a:solidFill>
                        </a:rPr>
                        <a:t> total rated)</a:t>
                      </a:r>
                      <a:endParaRPr lang="en-US" sz="1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99.01%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99.10%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Types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16598"/>
              </p:ext>
            </p:extLst>
          </p:nvPr>
        </p:nvGraphicFramePr>
        <p:xfrm>
          <a:off x="4261280" y="1690688"/>
          <a:ext cx="7487595" cy="462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462840"/>
              </p:ext>
            </p:extLst>
          </p:nvPr>
        </p:nvGraphicFramePr>
        <p:xfrm>
          <a:off x="954656" y="1690688"/>
          <a:ext cx="6221215" cy="401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196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Accountability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48194"/>
              </p:ext>
            </p:extLst>
          </p:nvPr>
        </p:nvGraphicFramePr>
        <p:xfrm>
          <a:off x="4278819" y="1690688"/>
          <a:ext cx="7913181" cy="460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201202"/>
            <a:ext cx="34928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Over half Highly Effective in “A” schools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Less than one third Highly Effective in “F” schools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Nearly double the percentage not rated in “F” schools as compared with “A”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Years of Experience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324073"/>
              </p:ext>
            </p:extLst>
          </p:nvPr>
        </p:nvGraphicFramePr>
        <p:xfrm>
          <a:off x="4162167" y="1690688"/>
          <a:ext cx="8029833" cy="460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851991"/>
            <a:ext cx="34928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Highest percentage of Highly Effective in years 21-25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Lowest percentage of Highly Effective in years 0-5</a:t>
            </a:r>
          </a:p>
        </p:txBody>
      </p:sp>
    </p:spTree>
    <p:extLst>
      <p:ext uri="{BB962C8B-B14F-4D97-AF65-F5344CB8AC3E}">
        <p14:creationId xmlns:p14="http://schemas.microsoft.com/office/powerpoint/2010/main" val="25107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“Inexperienced” Teachers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416297"/>
              </p:ext>
            </p:extLst>
          </p:nvPr>
        </p:nvGraphicFramePr>
        <p:xfrm>
          <a:off x="4595083" y="1431125"/>
          <a:ext cx="7114736" cy="514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462779"/>
            <a:ext cx="3492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First- and second-year non-administrators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than half of not rated were not retained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95% of total rated deemed Highly Effective or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73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Ratings for all certificated employees, including teachers, principals, superintendents, and other school/corporation personnel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Educator preparation program institutions reported for first-, second-, and third-year teachers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School corporations under unexpired contracts not required to implement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 Totals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school corporations and public charter schools</a:t>
            </a:r>
          </a:p>
          <a:p>
            <a:pPr lvl="1"/>
            <a:r>
              <a:rPr lang="en-US" dirty="0" smtClean="0"/>
              <a:t>282 corporations</a:t>
            </a:r>
          </a:p>
          <a:p>
            <a:pPr lvl="1"/>
            <a:r>
              <a:rPr lang="en-US" dirty="0" smtClean="0"/>
              <a:t>7 unexpired contracts</a:t>
            </a:r>
          </a:p>
          <a:p>
            <a:pPr lvl="1"/>
            <a:r>
              <a:rPr lang="en-US" dirty="0" smtClean="0"/>
              <a:t>79 charters</a:t>
            </a:r>
          </a:p>
          <a:p>
            <a:pPr lvl="1"/>
            <a:r>
              <a:rPr lang="en-US" dirty="0" smtClean="0"/>
              <a:t>13 career centers/</a:t>
            </a:r>
            <a:r>
              <a:rPr lang="en-US" dirty="0" err="1" smtClean="0"/>
              <a:t>interlocals</a:t>
            </a:r>
            <a:r>
              <a:rPr lang="en-US" dirty="0" smtClean="0"/>
              <a:t> and special education cooperatives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All certificated employees</a:t>
            </a:r>
          </a:p>
          <a:p>
            <a:pPr lvl="1"/>
            <a:r>
              <a:rPr lang="en-US" dirty="0" smtClean="0"/>
              <a:t>77,744 educators</a:t>
            </a:r>
          </a:p>
          <a:p>
            <a:pPr lvl="2"/>
            <a:r>
              <a:rPr lang="en-US" dirty="0" smtClean="0"/>
              <a:t>16,135 administrators</a:t>
            </a:r>
          </a:p>
          <a:p>
            <a:pPr lvl="2"/>
            <a:r>
              <a:rPr lang="en-US" dirty="0" smtClean="0"/>
              <a:t>61,609 non-administrators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Statewide 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02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Distribution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629277"/>
              </p:ext>
            </p:extLst>
          </p:nvPr>
        </p:nvGraphicFramePr>
        <p:xfrm>
          <a:off x="4431957" y="1560876"/>
          <a:ext cx="7315200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2870720"/>
            <a:ext cx="3492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Distribution includes </a:t>
            </a:r>
            <a:r>
              <a:rPr lang="en-US" sz="2000" b="1" i="1" dirty="0" smtClean="0"/>
              <a:t>all </a:t>
            </a:r>
            <a:r>
              <a:rPr lang="en-US" sz="2000" dirty="0" smtClean="0"/>
              <a:t>certificated employees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98% of total rated deemed Highly Effective or 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961298"/>
              </p:ext>
            </p:extLst>
          </p:nvPr>
        </p:nvGraphicFramePr>
        <p:xfrm>
          <a:off x="9259410" y="365125"/>
          <a:ext cx="2487745" cy="11166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551"/>
                <a:gridCol w="703483"/>
                <a:gridCol w="709711"/>
              </a:tblGrid>
              <a:tr h="215946"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2014-15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2015-16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Highly</a:t>
                      </a:r>
                      <a:r>
                        <a:rPr lang="en-US" sz="1000" b="0" i="1" baseline="0" dirty="0" smtClean="0"/>
                        <a:t> 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46.49%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45.57%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51.46%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52.52%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</a:rPr>
                        <a:t>(of</a:t>
                      </a:r>
                      <a:r>
                        <a:rPr lang="en-US" sz="1000" b="1" i="0" baseline="0" dirty="0" smtClean="0">
                          <a:solidFill>
                            <a:schemeClr val="tx1"/>
                          </a:solidFill>
                        </a:rPr>
                        <a:t> total rated)</a:t>
                      </a:r>
                      <a:endParaRPr lang="en-US" sz="1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97.95%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98.09%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Rated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514604"/>
              </p:ext>
            </p:extLst>
          </p:nvPr>
        </p:nvGraphicFramePr>
        <p:xfrm>
          <a:off x="4455254" y="1577779"/>
          <a:ext cx="7310438" cy="476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759342"/>
            <a:ext cx="34928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“Other” includes corporations with unexpired contracts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than 1/3 of total not rated were not retained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Educator Roles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605021"/>
              </p:ext>
            </p:extLst>
          </p:nvPr>
        </p:nvGraphicFramePr>
        <p:xfrm>
          <a:off x="377490" y="1457774"/>
          <a:ext cx="4276725" cy="380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791519"/>
              </p:ext>
            </p:extLst>
          </p:nvPr>
        </p:nvGraphicFramePr>
        <p:xfrm>
          <a:off x="3503580" y="1457774"/>
          <a:ext cx="5117477" cy="486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585458"/>
              </p:ext>
            </p:extLst>
          </p:nvPr>
        </p:nvGraphicFramePr>
        <p:xfrm>
          <a:off x="7470421" y="1457774"/>
          <a:ext cx="4271963" cy="380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99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269574"/>
              </p:ext>
            </p:extLst>
          </p:nvPr>
        </p:nvGraphicFramePr>
        <p:xfrm>
          <a:off x="4595082" y="843727"/>
          <a:ext cx="7175276" cy="632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462779"/>
            <a:ext cx="3492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Includes all non-administrators to total 61,609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Less than 7% not rated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98% of total rated deemed Highly Effective or Effective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4715"/>
              </p:ext>
            </p:extLst>
          </p:nvPr>
        </p:nvGraphicFramePr>
        <p:xfrm>
          <a:off x="9259410" y="365125"/>
          <a:ext cx="2487745" cy="11166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551"/>
                <a:gridCol w="703483"/>
                <a:gridCol w="709711"/>
              </a:tblGrid>
              <a:tr h="215946">
                <a:tc>
                  <a:txBody>
                    <a:bodyPr/>
                    <a:lstStyle/>
                    <a:p>
                      <a:pPr algn="ctr"/>
                      <a:endParaRPr lang="en-US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2014-15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2015-16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Highly</a:t>
                      </a:r>
                      <a:r>
                        <a:rPr lang="en-US" sz="1000" b="0" i="1" baseline="0" dirty="0" smtClean="0"/>
                        <a:t> 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44.11%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42.76%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 smtClean="0"/>
                        <a:t>Effective</a:t>
                      </a:r>
                      <a:endParaRPr lang="en-US" sz="1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53.69%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55.26%</a:t>
                      </a:r>
                      <a:endParaRPr lang="en-US" sz="1000" dirty="0"/>
                    </a:p>
                  </a:txBody>
                  <a:tcPr anchor="ctr"/>
                </a:tc>
              </a:tr>
              <a:tr h="29095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</a:rPr>
                        <a:t>(of</a:t>
                      </a:r>
                      <a:r>
                        <a:rPr lang="en-US" sz="1000" b="1" i="0" baseline="0" dirty="0" smtClean="0">
                          <a:solidFill>
                            <a:schemeClr val="tx1"/>
                          </a:solidFill>
                        </a:rPr>
                        <a:t> total rated)</a:t>
                      </a:r>
                      <a:endParaRPr lang="en-US" sz="1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97.80%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98.02%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6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356fc40a-2c05-4234-aca6-3aac47c4303b">Template</Document_x0020_Type>
    <_dlc_DocId xmlns="356fc40a-2c05-4234-aca6-3aac47c4303b">NV2ZH7633T4V-918364394-37</_dlc_DocId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E9852-A2DE-46A2-BE00-55D6CB33318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8EA3DD9-F8AA-447E-87CF-8E87B41FE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34EDE4-7E18-421A-863E-6F6F8184DC68}">
  <ds:schemaRefs>
    <ds:schemaRef ds:uri="http://purl.org/dc/terms/"/>
    <ds:schemaRef ds:uri="http://schemas.microsoft.com/office/infopath/2007/PartnerControls"/>
    <ds:schemaRef ds:uri="356fc40a-2c05-4234-aca6-3aac47c4303b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FC526C8-6135-481B-99D5-4B65E7656E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398</Words>
  <Application>Microsoft Office PowerPoint</Application>
  <PresentationFormat>Widescreen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Staff Performance Evaluation Results 2015-16</vt:lpstr>
      <vt:lpstr>Background</vt:lpstr>
      <vt:lpstr>Requirements</vt:lpstr>
      <vt:lpstr>Reporting Totals</vt:lpstr>
      <vt:lpstr>Statewide Results</vt:lpstr>
      <vt:lpstr>Total Distribution</vt:lpstr>
      <vt:lpstr>Not Rated</vt:lpstr>
      <vt:lpstr>Educator Roles</vt:lpstr>
      <vt:lpstr>Teachers</vt:lpstr>
      <vt:lpstr>Principals</vt:lpstr>
      <vt:lpstr>Superintendents</vt:lpstr>
      <vt:lpstr>School Types</vt:lpstr>
      <vt:lpstr>School Accountability</vt:lpstr>
      <vt:lpstr>Years of Experience</vt:lpstr>
      <vt:lpstr>“Inexperienced” Teachers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Beatson, Caitlin</cp:lastModifiedBy>
  <cp:revision>63</cp:revision>
  <cp:lastPrinted>2017-02-23T14:50:19Z</cp:lastPrinted>
  <dcterms:created xsi:type="dcterms:W3CDTF">2017-01-23T18:11:18Z</dcterms:created>
  <dcterms:modified xsi:type="dcterms:W3CDTF">2017-02-28T20:18:39Z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0x010100CDF09AFB16DBA246AA1829C99C4EC51500BE04A5D6E7FA1447A0D86780DC66C8B3</vt:lpwstr>
  </property>
  <property fmtid="{D5CDD505-2E9C-101B-9397-08002B2CF9AE}" pid="3" name="_dlc_DocIdItemGuid">
    <vt:lpwstr>31ca1202-4648-42f2-9688-137bdb37050b</vt:lpwstr>
  </property>
</Properties>
</file>