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349" r:id="rId5"/>
    <p:sldId id="351" r:id="rId6"/>
    <p:sldId id="401" r:id="rId7"/>
    <p:sldId id="383" r:id="rId8"/>
    <p:sldId id="402" r:id="rId9"/>
    <p:sldId id="429" r:id="rId10"/>
    <p:sldId id="420" r:id="rId11"/>
    <p:sldId id="428" r:id="rId12"/>
    <p:sldId id="293" r:id="rId1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F6E1B"/>
    <a:srgbClr val="FFFFFF"/>
    <a:srgbClr val="04407E"/>
    <a:srgbClr val="DA6708"/>
    <a:srgbClr val="046EB9"/>
    <a:srgbClr val="1A6441"/>
    <a:srgbClr val="0E3824"/>
    <a:srgbClr val="F4BB1D"/>
    <a:srgbClr val="1A65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3" autoAdjust="0"/>
    <p:restoredTop sz="93673" autoAdjust="0"/>
  </p:normalViewPr>
  <p:slideViewPr>
    <p:cSldViewPr snapToGrid="0" snapToObjects="1">
      <p:cViewPr varScale="1">
        <p:scale>
          <a:sx n="105" d="100"/>
          <a:sy n="105" d="100"/>
        </p:scale>
        <p:origin x="175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280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39D1A-9680-494A-B986-FA386EEC4102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122C31-5229-4221-BDD1-5F6E5C3AC54E}">
      <dgm:prSet phldrT="[Text]" custT="1"/>
      <dgm:spPr>
        <a:solidFill>
          <a:srgbClr val="000000"/>
        </a:solidFill>
      </dgm:spPr>
      <dgm:t>
        <a:bodyPr/>
        <a:lstStyle/>
        <a:p>
          <a:r>
            <a:rPr lang="en-US" sz="2400" dirty="0" smtClean="0"/>
            <a:t>Graduation Rate</a:t>
          </a:r>
          <a:endParaRPr lang="en-US" sz="2400" dirty="0"/>
        </a:p>
      </dgm:t>
    </dgm:pt>
    <dgm:pt modelId="{6E01AE1E-8430-4723-BC91-333C99F9FA00}" type="parTrans" cxnId="{648C4B1E-5516-4038-A278-4B6B9994C599}">
      <dgm:prSet/>
      <dgm:spPr/>
      <dgm:t>
        <a:bodyPr/>
        <a:lstStyle/>
        <a:p>
          <a:endParaRPr lang="en-US" sz="2400"/>
        </a:p>
      </dgm:t>
    </dgm:pt>
    <dgm:pt modelId="{D29226DB-B663-4C96-A470-35AB6F7E4D14}" type="sibTrans" cxnId="{648C4B1E-5516-4038-A278-4B6B9994C599}">
      <dgm:prSet/>
      <dgm:spPr>
        <a:ln w="25400">
          <a:solidFill>
            <a:srgbClr val="8F6E1B"/>
          </a:solidFill>
        </a:ln>
      </dgm:spPr>
      <dgm:t>
        <a:bodyPr/>
        <a:lstStyle/>
        <a:p>
          <a:endParaRPr lang="en-US" sz="2400"/>
        </a:p>
      </dgm:t>
    </dgm:pt>
    <dgm:pt modelId="{D6117E7F-AB60-495D-A0E1-1C9E38765C0B}">
      <dgm:prSet phldrT="[Text]" custT="1"/>
      <dgm:spPr>
        <a:solidFill>
          <a:srgbClr val="000000"/>
        </a:solidFill>
      </dgm:spPr>
      <dgm:t>
        <a:bodyPr/>
        <a:lstStyle/>
        <a:p>
          <a:r>
            <a:rPr lang="en-US" sz="2400" dirty="0" smtClean="0"/>
            <a:t>End of Course Assessment (ECA)</a:t>
          </a:r>
          <a:endParaRPr lang="en-US" sz="2400" dirty="0"/>
        </a:p>
      </dgm:t>
    </dgm:pt>
    <dgm:pt modelId="{DA1B6D1E-9DCE-4613-A3A5-15B1490BF03C}" type="parTrans" cxnId="{A73DB1EB-8E4B-48CB-88D5-89797244B522}">
      <dgm:prSet/>
      <dgm:spPr/>
      <dgm:t>
        <a:bodyPr/>
        <a:lstStyle/>
        <a:p>
          <a:endParaRPr lang="en-US" sz="2400"/>
        </a:p>
      </dgm:t>
    </dgm:pt>
    <dgm:pt modelId="{6C82B736-7544-4157-9A1E-574134471C2E}" type="sibTrans" cxnId="{A73DB1EB-8E4B-48CB-88D5-89797244B522}">
      <dgm:prSet/>
      <dgm:spPr/>
      <dgm:t>
        <a:bodyPr/>
        <a:lstStyle/>
        <a:p>
          <a:endParaRPr lang="en-US" sz="2400"/>
        </a:p>
      </dgm:t>
    </dgm:pt>
    <dgm:pt modelId="{C21836F5-6302-4FE9-81C2-A82314958160}">
      <dgm:prSet custT="1"/>
      <dgm:spPr>
        <a:solidFill>
          <a:srgbClr val="000000"/>
        </a:solidFill>
      </dgm:spPr>
      <dgm:t>
        <a:bodyPr/>
        <a:lstStyle/>
        <a:p>
          <a:r>
            <a:rPr lang="en-US" sz="2400" dirty="0" smtClean="0"/>
            <a:t>Academic Supports</a:t>
          </a:r>
          <a:endParaRPr lang="en-US" sz="2400" dirty="0"/>
        </a:p>
      </dgm:t>
    </dgm:pt>
    <dgm:pt modelId="{6D1267AA-A2DC-4F0E-91FA-9EE4153FB405}" type="parTrans" cxnId="{702270D8-ADE5-4048-9ADB-4AF210EE879F}">
      <dgm:prSet/>
      <dgm:spPr/>
      <dgm:t>
        <a:bodyPr/>
        <a:lstStyle/>
        <a:p>
          <a:endParaRPr lang="en-US" sz="2400"/>
        </a:p>
      </dgm:t>
    </dgm:pt>
    <dgm:pt modelId="{00F6760E-85D2-4F0B-8A22-A1FE76C46835}" type="sibTrans" cxnId="{702270D8-ADE5-4048-9ADB-4AF210EE879F}">
      <dgm:prSet/>
      <dgm:spPr/>
      <dgm:t>
        <a:bodyPr/>
        <a:lstStyle/>
        <a:p>
          <a:endParaRPr lang="en-US" sz="2400"/>
        </a:p>
      </dgm:t>
    </dgm:pt>
    <dgm:pt modelId="{5BACC0FE-FC8F-408D-80AA-471562FEF2B8}">
      <dgm:prSet custT="1"/>
      <dgm:spPr>
        <a:solidFill>
          <a:srgbClr val="000000"/>
        </a:solidFill>
      </dgm:spPr>
      <dgm:t>
        <a:bodyPr/>
        <a:lstStyle/>
        <a:p>
          <a:r>
            <a:rPr lang="en-US" sz="2400" dirty="0"/>
            <a:t>Next Steps</a:t>
          </a:r>
        </a:p>
      </dgm:t>
    </dgm:pt>
    <dgm:pt modelId="{884F7B27-4F28-45B6-9A13-C49855001766}" type="parTrans" cxnId="{48A67B53-3451-486A-97DF-993819F9CE28}">
      <dgm:prSet/>
      <dgm:spPr/>
      <dgm:t>
        <a:bodyPr/>
        <a:lstStyle/>
        <a:p>
          <a:endParaRPr lang="en-US" sz="2400"/>
        </a:p>
      </dgm:t>
    </dgm:pt>
    <dgm:pt modelId="{08C21558-A10F-4B6B-AFD2-ADC5EDBDCF0B}" type="sibTrans" cxnId="{48A67B53-3451-486A-97DF-993819F9CE28}">
      <dgm:prSet/>
      <dgm:spPr/>
      <dgm:t>
        <a:bodyPr/>
        <a:lstStyle/>
        <a:p>
          <a:endParaRPr lang="en-US" sz="2400"/>
        </a:p>
      </dgm:t>
    </dgm:pt>
    <dgm:pt modelId="{BA1804A7-92B9-46F6-B3D4-8C8B645F8C79}">
      <dgm:prSet custT="1"/>
      <dgm:spPr>
        <a:solidFill>
          <a:srgbClr val="000000"/>
        </a:solidFill>
      </dgm:spPr>
      <dgm:t>
        <a:bodyPr/>
        <a:lstStyle/>
        <a:p>
          <a:r>
            <a:rPr lang="en-US" sz="2400" dirty="0" smtClean="0"/>
            <a:t>Scholarship Dollars</a:t>
          </a:r>
          <a:endParaRPr lang="en-US" sz="2400" dirty="0"/>
        </a:p>
      </dgm:t>
    </dgm:pt>
    <dgm:pt modelId="{A9B76CC7-62EB-4B90-947D-4E5721F9BB08}" type="parTrans" cxnId="{70852E42-EA6F-47BC-BEE8-1D0E48205D8B}">
      <dgm:prSet/>
      <dgm:spPr/>
      <dgm:t>
        <a:bodyPr/>
        <a:lstStyle/>
        <a:p>
          <a:endParaRPr lang="en-US"/>
        </a:p>
      </dgm:t>
    </dgm:pt>
    <dgm:pt modelId="{BB728500-8BA6-447A-B689-2C7617838BA0}" type="sibTrans" cxnId="{70852E42-EA6F-47BC-BEE8-1D0E48205D8B}">
      <dgm:prSet/>
      <dgm:spPr/>
      <dgm:t>
        <a:bodyPr/>
        <a:lstStyle/>
        <a:p>
          <a:endParaRPr lang="en-US"/>
        </a:p>
      </dgm:t>
    </dgm:pt>
    <dgm:pt modelId="{2FCE6909-7BB8-48A3-820F-CB52D7E8ADDD}" type="pres">
      <dgm:prSet presAssocID="{70439D1A-9680-494A-B986-FA386EEC410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2564FED-FF4C-4E4C-AEC2-1AC9C9FA0629}" type="pres">
      <dgm:prSet presAssocID="{70439D1A-9680-494A-B986-FA386EEC4102}" presName="Name1" presStyleCnt="0"/>
      <dgm:spPr/>
    </dgm:pt>
    <dgm:pt modelId="{81F6D1F6-C92A-480E-B4BF-0CED4FC4E76B}" type="pres">
      <dgm:prSet presAssocID="{70439D1A-9680-494A-B986-FA386EEC4102}" presName="cycle" presStyleCnt="0"/>
      <dgm:spPr/>
    </dgm:pt>
    <dgm:pt modelId="{C5962355-6116-4116-9DE4-578FCB2452A1}" type="pres">
      <dgm:prSet presAssocID="{70439D1A-9680-494A-B986-FA386EEC4102}" presName="srcNode" presStyleLbl="node1" presStyleIdx="0" presStyleCnt="5"/>
      <dgm:spPr/>
    </dgm:pt>
    <dgm:pt modelId="{39614237-F78F-4372-82B7-C35A76EA6BE1}" type="pres">
      <dgm:prSet presAssocID="{70439D1A-9680-494A-B986-FA386EEC4102}" presName="conn" presStyleLbl="parChTrans1D2" presStyleIdx="0" presStyleCnt="1"/>
      <dgm:spPr/>
      <dgm:t>
        <a:bodyPr/>
        <a:lstStyle/>
        <a:p>
          <a:endParaRPr lang="en-US"/>
        </a:p>
      </dgm:t>
    </dgm:pt>
    <dgm:pt modelId="{B4C7185D-C3A9-4554-B5DC-2B0050B335CC}" type="pres">
      <dgm:prSet presAssocID="{70439D1A-9680-494A-B986-FA386EEC4102}" presName="extraNode" presStyleLbl="node1" presStyleIdx="0" presStyleCnt="5"/>
      <dgm:spPr/>
    </dgm:pt>
    <dgm:pt modelId="{DE237601-F3CC-4AA6-968C-31D4AE514C41}" type="pres">
      <dgm:prSet presAssocID="{70439D1A-9680-494A-B986-FA386EEC4102}" presName="dstNode" presStyleLbl="node1" presStyleIdx="0" presStyleCnt="5"/>
      <dgm:spPr/>
    </dgm:pt>
    <dgm:pt modelId="{8CF5AF69-76C1-4BAD-8B80-BF3A91D517F7}" type="pres">
      <dgm:prSet presAssocID="{4E122C31-5229-4221-BDD1-5F6E5C3AC54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5C60CB-54C3-4F39-92DB-2AAC300C5EF9}" type="pres">
      <dgm:prSet presAssocID="{4E122C31-5229-4221-BDD1-5F6E5C3AC54E}" presName="accent_1" presStyleCnt="0"/>
      <dgm:spPr/>
    </dgm:pt>
    <dgm:pt modelId="{6E707A5A-3045-4856-AFD2-29A4E1E3B5D9}" type="pres">
      <dgm:prSet presAssocID="{4E122C31-5229-4221-BDD1-5F6E5C3AC54E}" presName="accentRepeatNode" presStyleLbl="solidFgAcc1" presStyleIdx="0" presStyleCnt="5"/>
      <dgm:spPr>
        <a:ln w="50800">
          <a:solidFill>
            <a:srgbClr val="8F6E1B"/>
          </a:solidFill>
        </a:ln>
      </dgm:spPr>
      <dgm:t>
        <a:bodyPr/>
        <a:lstStyle/>
        <a:p>
          <a:endParaRPr lang="en-US"/>
        </a:p>
      </dgm:t>
    </dgm:pt>
    <dgm:pt modelId="{1FAA59B6-86A7-4867-8613-542DA8BFACAF}" type="pres">
      <dgm:prSet presAssocID="{D6117E7F-AB60-495D-A0E1-1C9E38765C0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835830-0D27-4FBE-957E-058714D4784D}" type="pres">
      <dgm:prSet presAssocID="{D6117E7F-AB60-495D-A0E1-1C9E38765C0B}" presName="accent_2" presStyleCnt="0"/>
      <dgm:spPr/>
    </dgm:pt>
    <dgm:pt modelId="{FB73112D-F475-41BE-8F93-E1924145664D}" type="pres">
      <dgm:prSet presAssocID="{D6117E7F-AB60-495D-A0E1-1C9E38765C0B}" presName="accentRepeatNode" presStyleLbl="solidFgAcc1" presStyleIdx="1" presStyleCnt="5"/>
      <dgm:spPr>
        <a:ln w="50800">
          <a:solidFill>
            <a:srgbClr val="8F6E1B"/>
          </a:solidFill>
        </a:ln>
      </dgm:spPr>
      <dgm:t>
        <a:bodyPr/>
        <a:lstStyle/>
        <a:p>
          <a:endParaRPr lang="en-US"/>
        </a:p>
      </dgm:t>
    </dgm:pt>
    <dgm:pt modelId="{3F8B0A68-89AA-45CA-919B-57C8D8B0E765}" type="pres">
      <dgm:prSet presAssocID="{C21836F5-6302-4FE9-81C2-A8231495816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D2FE9-23C6-4944-9767-76A39EC5A5D6}" type="pres">
      <dgm:prSet presAssocID="{C21836F5-6302-4FE9-81C2-A82314958160}" presName="accent_3" presStyleCnt="0"/>
      <dgm:spPr/>
    </dgm:pt>
    <dgm:pt modelId="{03F538C7-8F10-4043-ADE8-2C0BA17A57D1}" type="pres">
      <dgm:prSet presAssocID="{C21836F5-6302-4FE9-81C2-A82314958160}" presName="accentRepeatNode" presStyleLbl="solidFgAcc1" presStyleIdx="2" presStyleCnt="5"/>
      <dgm:spPr>
        <a:ln w="50800">
          <a:solidFill>
            <a:srgbClr val="8F6E1B"/>
          </a:solidFill>
        </a:ln>
      </dgm:spPr>
      <dgm:t>
        <a:bodyPr/>
        <a:lstStyle/>
        <a:p>
          <a:endParaRPr lang="en-US"/>
        </a:p>
      </dgm:t>
    </dgm:pt>
    <dgm:pt modelId="{0170A861-3ED3-4996-91A2-EB9920E5C65C}" type="pres">
      <dgm:prSet presAssocID="{BA1804A7-92B9-46F6-B3D4-8C8B645F8C7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D4D801-3D6C-4ACD-BFD0-F471AED3D214}" type="pres">
      <dgm:prSet presAssocID="{BA1804A7-92B9-46F6-B3D4-8C8B645F8C79}" presName="accent_4" presStyleCnt="0"/>
      <dgm:spPr/>
    </dgm:pt>
    <dgm:pt modelId="{9034F7A3-80D4-4615-86C3-FBC9365D64C3}" type="pres">
      <dgm:prSet presAssocID="{BA1804A7-92B9-46F6-B3D4-8C8B645F8C79}" presName="accentRepeatNode" presStyleLbl="solidFgAcc1" presStyleIdx="3" presStyleCnt="5"/>
      <dgm:spPr>
        <a:ln w="57150">
          <a:solidFill>
            <a:srgbClr val="8F6E1B"/>
          </a:solidFill>
        </a:ln>
      </dgm:spPr>
      <dgm:t>
        <a:bodyPr/>
        <a:lstStyle/>
        <a:p>
          <a:endParaRPr lang="en-US"/>
        </a:p>
      </dgm:t>
    </dgm:pt>
    <dgm:pt modelId="{4C02B2EF-4296-42B2-BA47-2DE8FC434451}" type="pres">
      <dgm:prSet presAssocID="{5BACC0FE-FC8F-408D-80AA-471562FEF2B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5CCA0-3ADE-4DAC-92DD-A529ED39339A}" type="pres">
      <dgm:prSet presAssocID="{5BACC0FE-FC8F-408D-80AA-471562FEF2B8}" presName="accent_5" presStyleCnt="0"/>
      <dgm:spPr/>
    </dgm:pt>
    <dgm:pt modelId="{2D005ECF-110D-4831-B787-8CE55AC14D70}" type="pres">
      <dgm:prSet presAssocID="{5BACC0FE-FC8F-408D-80AA-471562FEF2B8}" presName="accentRepeatNode" presStyleLbl="solidFgAcc1" presStyleIdx="4" presStyleCnt="5"/>
      <dgm:spPr>
        <a:ln w="50800">
          <a:solidFill>
            <a:srgbClr val="8F6E1B"/>
          </a:solidFill>
        </a:ln>
      </dgm:spPr>
      <dgm:t>
        <a:bodyPr/>
        <a:lstStyle/>
        <a:p>
          <a:endParaRPr lang="en-US"/>
        </a:p>
      </dgm:t>
    </dgm:pt>
  </dgm:ptLst>
  <dgm:cxnLst>
    <dgm:cxn modelId="{9F4C2058-A48D-4284-BBEC-1686D32A5379}" type="presOf" srcId="{D6117E7F-AB60-495D-A0E1-1C9E38765C0B}" destId="{1FAA59B6-86A7-4867-8613-542DA8BFACAF}" srcOrd="0" destOrd="0" presId="urn:microsoft.com/office/officeart/2008/layout/VerticalCurvedList"/>
    <dgm:cxn modelId="{702270D8-ADE5-4048-9ADB-4AF210EE879F}" srcId="{70439D1A-9680-494A-B986-FA386EEC4102}" destId="{C21836F5-6302-4FE9-81C2-A82314958160}" srcOrd="2" destOrd="0" parTransId="{6D1267AA-A2DC-4F0E-91FA-9EE4153FB405}" sibTransId="{00F6760E-85D2-4F0B-8A22-A1FE76C46835}"/>
    <dgm:cxn modelId="{9A40C1D3-2E1F-471F-B124-1E79A0D81361}" type="presOf" srcId="{BA1804A7-92B9-46F6-B3D4-8C8B645F8C79}" destId="{0170A861-3ED3-4996-91A2-EB9920E5C65C}" srcOrd="0" destOrd="0" presId="urn:microsoft.com/office/officeart/2008/layout/VerticalCurvedList"/>
    <dgm:cxn modelId="{22C49286-2A14-4BB1-9825-911568C4165F}" type="presOf" srcId="{70439D1A-9680-494A-B986-FA386EEC4102}" destId="{2FCE6909-7BB8-48A3-820F-CB52D7E8ADDD}" srcOrd="0" destOrd="0" presId="urn:microsoft.com/office/officeart/2008/layout/VerticalCurvedList"/>
    <dgm:cxn modelId="{48A67B53-3451-486A-97DF-993819F9CE28}" srcId="{70439D1A-9680-494A-B986-FA386EEC4102}" destId="{5BACC0FE-FC8F-408D-80AA-471562FEF2B8}" srcOrd="4" destOrd="0" parTransId="{884F7B27-4F28-45B6-9A13-C49855001766}" sibTransId="{08C21558-A10F-4B6B-AFD2-ADC5EDBDCF0B}"/>
    <dgm:cxn modelId="{5F2577DA-E194-426D-8555-1A0A3032BAB9}" type="presOf" srcId="{D29226DB-B663-4C96-A470-35AB6F7E4D14}" destId="{39614237-F78F-4372-82B7-C35A76EA6BE1}" srcOrd="0" destOrd="0" presId="urn:microsoft.com/office/officeart/2008/layout/VerticalCurvedList"/>
    <dgm:cxn modelId="{E7D299FE-3BF4-491A-A94D-48DCE83EFFB2}" type="presOf" srcId="{5BACC0FE-FC8F-408D-80AA-471562FEF2B8}" destId="{4C02B2EF-4296-42B2-BA47-2DE8FC434451}" srcOrd="0" destOrd="0" presId="urn:microsoft.com/office/officeart/2008/layout/VerticalCurvedList"/>
    <dgm:cxn modelId="{648C4B1E-5516-4038-A278-4B6B9994C599}" srcId="{70439D1A-9680-494A-B986-FA386EEC4102}" destId="{4E122C31-5229-4221-BDD1-5F6E5C3AC54E}" srcOrd="0" destOrd="0" parTransId="{6E01AE1E-8430-4723-BC91-333C99F9FA00}" sibTransId="{D29226DB-B663-4C96-A470-35AB6F7E4D14}"/>
    <dgm:cxn modelId="{4A5C7C20-90C2-46CD-910E-801B04D43CF7}" type="presOf" srcId="{4E122C31-5229-4221-BDD1-5F6E5C3AC54E}" destId="{8CF5AF69-76C1-4BAD-8B80-BF3A91D517F7}" srcOrd="0" destOrd="0" presId="urn:microsoft.com/office/officeart/2008/layout/VerticalCurvedList"/>
    <dgm:cxn modelId="{A73DB1EB-8E4B-48CB-88D5-89797244B522}" srcId="{70439D1A-9680-494A-B986-FA386EEC4102}" destId="{D6117E7F-AB60-495D-A0E1-1C9E38765C0B}" srcOrd="1" destOrd="0" parTransId="{DA1B6D1E-9DCE-4613-A3A5-15B1490BF03C}" sibTransId="{6C82B736-7544-4157-9A1E-574134471C2E}"/>
    <dgm:cxn modelId="{33229BBD-4269-411E-9B1E-E06B94A86F7C}" type="presOf" srcId="{C21836F5-6302-4FE9-81C2-A82314958160}" destId="{3F8B0A68-89AA-45CA-919B-57C8D8B0E765}" srcOrd="0" destOrd="0" presId="urn:microsoft.com/office/officeart/2008/layout/VerticalCurvedList"/>
    <dgm:cxn modelId="{70852E42-EA6F-47BC-BEE8-1D0E48205D8B}" srcId="{70439D1A-9680-494A-B986-FA386EEC4102}" destId="{BA1804A7-92B9-46F6-B3D4-8C8B645F8C79}" srcOrd="3" destOrd="0" parTransId="{A9B76CC7-62EB-4B90-947D-4E5721F9BB08}" sibTransId="{BB728500-8BA6-447A-B689-2C7617838BA0}"/>
    <dgm:cxn modelId="{AAAEC5C2-8B1A-4B5C-B29C-9876876D1560}" type="presParOf" srcId="{2FCE6909-7BB8-48A3-820F-CB52D7E8ADDD}" destId="{C2564FED-FF4C-4E4C-AEC2-1AC9C9FA0629}" srcOrd="0" destOrd="0" presId="urn:microsoft.com/office/officeart/2008/layout/VerticalCurvedList"/>
    <dgm:cxn modelId="{1F85D098-3BF9-4E89-AA62-60FBB599EDA3}" type="presParOf" srcId="{C2564FED-FF4C-4E4C-AEC2-1AC9C9FA0629}" destId="{81F6D1F6-C92A-480E-B4BF-0CED4FC4E76B}" srcOrd="0" destOrd="0" presId="urn:microsoft.com/office/officeart/2008/layout/VerticalCurvedList"/>
    <dgm:cxn modelId="{A310C09B-D784-48F2-9B7B-4C36DBBDF631}" type="presParOf" srcId="{81F6D1F6-C92A-480E-B4BF-0CED4FC4E76B}" destId="{C5962355-6116-4116-9DE4-578FCB2452A1}" srcOrd="0" destOrd="0" presId="urn:microsoft.com/office/officeart/2008/layout/VerticalCurvedList"/>
    <dgm:cxn modelId="{A8955E43-4A55-4CA4-9304-29E4B338FC17}" type="presParOf" srcId="{81F6D1F6-C92A-480E-B4BF-0CED4FC4E76B}" destId="{39614237-F78F-4372-82B7-C35A76EA6BE1}" srcOrd="1" destOrd="0" presId="urn:microsoft.com/office/officeart/2008/layout/VerticalCurvedList"/>
    <dgm:cxn modelId="{3441023E-271C-42A4-82C2-822721E7F918}" type="presParOf" srcId="{81F6D1F6-C92A-480E-B4BF-0CED4FC4E76B}" destId="{B4C7185D-C3A9-4554-B5DC-2B0050B335CC}" srcOrd="2" destOrd="0" presId="urn:microsoft.com/office/officeart/2008/layout/VerticalCurvedList"/>
    <dgm:cxn modelId="{74A6F378-C2A4-446A-BC80-64371FCEDF1A}" type="presParOf" srcId="{81F6D1F6-C92A-480E-B4BF-0CED4FC4E76B}" destId="{DE237601-F3CC-4AA6-968C-31D4AE514C41}" srcOrd="3" destOrd="0" presId="urn:microsoft.com/office/officeart/2008/layout/VerticalCurvedList"/>
    <dgm:cxn modelId="{899883F2-FE19-4A74-9AEA-1D2D21A5E64B}" type="presParOf" srcId="{C2564FED-FF4C-4E4C-AEC2-1AC9C9FA0629}" destId="{8CF5AF69-76C1-4BAD-8B80-BF3A91D517F7}" srcOrd="1" destOrd="0" presId="urn:microsoft.com/office/officeart/2008/layout/VerticalCurvedList"/>
    <dgm:cxn modelId="{F139ED8D-3403-478C-9E92-C4DAB4519E16}" type="presParOf" srcId="{C2564FED-FF4C-4E4C-AEC2-1AC9C9FA0629}" destId="{4C5C60CB-54C3-4F39-92DB-2AAC300C5EF9}" srcOrd="2" destOrd="0" presId="urn:microsoft.com/office/officeart/2008/layout/VerticalCurvedList"/>
    <dgm:cxn modelId="{E1CD6642-A0FD-4F7F-AA4A-2A6DAD3C5EBB}" type="presParOf" srcId="{4C5C60CB-54C3-4F39-92DB-2AAC300C5EF9}" destId="{6E707A5A-3045-4856-AFD2-29A4E1E3B5D9}" srcOrd="0" destOrd="0" presId="urn:microsoft.com/office/officeart/2008/layout/VerticalCurvedList"/>
    <dgm:cxn modelId="{8CEA1CC0-B7DB-419F-A93C-9763E335F472}" type="presParOf" srcId="{C2564FED-FF4C-4E4C-AEC2-1AC9C9FA0629}" destId="{1FAA59B6-86A7-4867-8613-542DA8BFACAF}" srcOrd="3" destOrd="0" presId="urn:microsoft.com/office/officeart/2008/layout/VerticalCurvedList"/>
    <dgm:cxn modelId="{182AF56F-53CD-400A-877E-D5AF51E1A4A9}" type="presParOf" srcId="{C2564FED-FF4C-4E4C-AEC2-1AC9C9FA0629}" destId="{00835830-0D27-4FBE-957E-058714D4784D}" srcOrd="4" destOrd="0" presId="urn:microsoft.com/office/officeart/2008/layout/VerticalCurvedList"/>
    <dgm:cxn modelId="{AE22BF9C-529F-4ABA-A290-0C8C6D3E6BC0}" type="presParOf" srcId="{00835830-0D27-4FBE-957E-058714D4784D}" destId="{FB73112D-F475-41BE-8F93-E1924145664D}" srcOrd="0" destOrd="0" presId="urn:microsoft.com/office/officeart/2008/layout/VerticalCurvedList"/>
    <dgm:cxn modelId="{25C1D707-6D73-4855-910C-445FE0247534}" type="presParOf" srcId="{C2564FED-FF4C-4E4C-AEC2-1AC9C9FA0629}" destId="{3F8B0A68-89AA-45CA-919B-57C8D8B0E765}" srcOrd="5" destOrd="0" presId="urn:microsoft.com/office/officeart/2008/layout/VerticalCurvedList"/>
    <dgm:cxn modelId="{D2934B75-E088-4C5A-9531-F0F2B690CF95}" type="presParOf" srcId="{C2564FED-FF4C-4E4C-AEC2-1AC9C9FA0629}" destId="{8CFD2FE9-23C6-4944-9767-76A39EC5A5D6}" srcOrd="6" destOrd="0" presId="urn:microsoft.com/office/officeart/2008/layout/VerticalCurvedList"/>
    <dgm:cxn modelId="{44662918-5E47-4141-AEC8-3C6D75F6C8DB}" type="presParOf" srcId="{8CFD2FE9-23C6-4944-9767-76A39EC5A5D6}" destId="{03F538C7-8F10-4043-ADE8-2C0BA17A57D1}" srcOrd="0" destOrd="0" presId="urn:microsoft.com/office/officeart/2008/layout/VerticalCurvedList"/>
    <dgm:cxn modelId="{5C2AF413-3D2B-4BBD-BACE-EA0A76CE4632}" type="presParOf" srcId="{C2564FED-FF4C-4E4C-AEC2-1AC9C9FA0629}" destId="{0170A861-3ED3-4996-91A2-EB9920E5C65C}" srcOrd="7" destOrd="0" presId="urn:microsoft.com/office/officeart/2008/layout/VerticalCurvedList"/>
    <dgm:cxn modelId="{F08AAAC4-4AB4-4DB0-9D3D-B7296CDE9355}" type="presParOf" srcId="{C2564FED-FF4C-4E4C-AEC2-1AC9C9FA0629}" destId="{A1D4D801-3D6C-4ACD-BFD0-F471AED3D214}" srcOrd="8" destOrd="0" presId="urn:microsoft.com/office/officeart/2008/layout/VerticalCurvedList"/>
    <dgm:cxn modelId="{03135B54-DD66-4108-A1F5-5B0233E5D9DE}" type="presParOf" srcId="{A1D4D801-3D6C-4ACD-BFD0-F471AED3D214}" destId="{9034F7A3-80D4-4615-86C3-FBC9365D64C3}" srcOrd="0" destOrd="0" presId="urn:microsoft.com/office/officeart/2008/layout/VerticalCurvedList"/>
    <dgm:cxn modelId="{943F8D92-9EFD-4373-9226-53F2314FF388}" type="presParOf" srcId="{C2564FED-FF4C-4E4C-AEC2-1AC9C9FA0629}" destId="{4C02B2EF-4296-42B2-BA47-2DE8FC434451}" srcOrd="9" destOrd="0" presId="urn:microsoft.com/office/officeart/2008/layout/VerticalCurvedList"/>
    <dgm:cxn modelId="{399E7746-76C2-425F-984C-2119D6B3FB5C}" type="presParOf" srcId="{C2564FED-FF4C-4E4C-AEC2-1AC9C9FA0629}" destId="{E2D5CCA0-3ADE-4DAC-92DD-A529ED39339A}" srcOrd="10" destOrd="0" presId="urn:microsoft.com/office/officeart/2008/layout/VerticalCurvedList"/>
    <dgm:cxn modelId="{519D70F5-B65D-4977-9C2F-B36D94072585}" type="presParOf" srcId="{E2D5CCA0-3ADE-4DAC-92DD-A529ED39339A}" destId="{2D005ECF-110D-4831-B787-8CE55AC14D7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14237-F78F-4372-82B7-C35A76EA6BE1}">
      <dsp:nvSpPr>
        <dsp:cNvPr id="0" name=""/>
        <dsp:cNvSpPr/>
      </dsp:nvSpPr>
      <dsp:spPr>
        <a:xfrm>
          <a:off x="-5323108" y="-815200"/>
          <a:ext cx="6338545" cy="6338545"/>
        </a:xfrm>
        <a:prstGeom prst="blockArc">
          <a:avLst>
            <a:gd name="adj1" fmla="val 18900000"/>
            <a:gd name="adj2" fmla="val 2700000"/>
            <a:gd name="adj3" fmla="val 341"/>
          </a:avLst>
        </a:prstGeom>
        <a:noFill/>
        <a:ln w="25400" cap="flat" cmpd="sng" algn="ctr">
          <a:solidFill>
            <a:srgbClr val="8F6E1B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F5AF69-76C1-4BAD-8B80-BF3A91D517F7}">
      <dsp:nvSpPr>
        <dsp:cNvPr id="0" name=""/>
        <dsp:cNvSpPr/>
      </dsp:nvSpPr>
      <dsp:spPr>
        <a:xfrm>
          <a:off x="444061" y="294164"/>
          <a:ext cx="7013042" cy="588706"/>
        </a:xfrm>
        <a:prstGeom prst="rect">
          <a:avLst/>
        </a:prstGeom>
        <a:solidFill>
          <a:srgbClr val="0000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728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Graduation Rate</a:t>
          </a:r>
          <a:endParaRPr lang="en-US" sz="2400" kern="1200" dirty="0"/>
        </a:p>
      </dsp:txBody>
      <dsp:txXfrm>
        <a:off x="444061" y="294164"/>
        <a:ext cx="7013042" cy="588706"/>
      </dsp:txXfrm>
    </dsp:sp>
    <dsp:sp modelId="{6E707A5A-3045-4856-AFD2-29A4E1E3B5D9}">
      <dsp:nvSpPr>
        <dsp:cNvPr id="0" name=""/>
        <dsp:cNvSpPr/>
      </dsp:nvSpPr>
      <dsp:spPr>
        <a:xfrm>
          <a:off x="76119" y="220576"/>
          <a:ext cx="735882" cy="7358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8F6E1B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AA59B6-86A7-4867-8613-542DA8BFACAF}">
      <dsp:nvSpPr>
        <dsp:cNvPr id="0" name=""/>
        <dsp:cNvSpPr/>
      </dsp:nvSpPr>
      <dsp:spPr>
        <a:xfrm>
          <a:off x="865910" y="1176941"/>
          <a:ext cx="6591193" cy="588706"/>
        </a:xfrm>
        <a:prstGeom prst="rect">
          <a:avLst/>
        </a:prstGeom>
        <a:solidFill>
          <a:srgbClr val="0000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728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End of Course Assessment (ECA)</a:t>
          </a:r>
          <a:endParaRPr lang="en-US" sz="2400" kern="1200" dirty="0"/>
        </a:p>
      </dsp:txBody>
      <dsp:txXfrm>
        <a:off x="865910" y="1176941"/>
        <a:ext cx="6591193" cy="588706"/>
      </dsp:txXfrm>
    </dsp:sp>
    <dsp:sp modelId="{FB73112D-F475-41BE-8F93-E1924145664D}">
      <dsp:nvSpPr>
        <dsp:cNvPr id="0" name=""/>
        <dsp:cNvSpPr/>
      </dsp:nvSpPr>
      <dsp:spPr>
        <a:xfrm>
          <a:off x="497969" y="1103353"/>
          <a:ext cx="735882" cy="7358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8F6E1B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8B0A68-89AA-45CA-919B-57C8D8B0E765}">
      <dsp:nvSpPr>
        <dsp:cNvPr id="0" name=""/>
        <dsp:cNvSpPr/>
      </dsp:nvSpPr>
      <dsp:spPr>
        <a:xfrm>
          <a:off x="995384" y="2059718"/>
          <a:ext cx="6461719" cy="588706"/>
        </a:xfrm>
        <a:prstGeom prst="rect">
          <a:avLst/>
        </a:prstGeom>
        <a:solidFill>
          <a:srgbClr val="0000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728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Academic Supports</a:t>
          </a:r>
          <a:endParaRPr lang="en-US" sz="2400" kern="1200" dirty="0"/>
        </a:p>
      </dsp:txBody>
      <dsp:txXfrm>
        <a:off x="995384" y="2059718"/>
        <a:ext cx="6461719" cy="588706"/>
      </dsp:txXfrm>
    </dsp:sp>
    <dsp:sp modelId="{03F538C7-8F10-4043-ADE8-2C0BA17A57D1}">
      <dsp:nvSpPr>
        <dsp:cNvPr id="0" name=""/>
        <dsp:cNvSpPr/>
      </dsp:nvSpPr>
      <dsp:spPr>
        <a:xfrm>
          <a:off x="627443" y="1986130"/>
          <a:ext cx="735882" cy="7358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8F6E1B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70A861-3ED3-4996-91A2-EB9920E5C65C}">
      <dsp:nvSpPr>
        <dsp:cNvPr id="0" name=""/>
        <dsp:cNvSpPr/>
      </dsp:nvSpPr>
      <dsp:spPr>
        <a:xfrm>
          <a:off x="865910" y="2942495"/>
          <a:ext cx="6591193" cy="588706"/>
        </a:xfrm>
        <a:prstGeom prst="rect">
          <a:avLst/>
        </a:prstGeom>
        <a:solidFill>
          <a:srgbClr val="0000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728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Scholarship Dollars</a:t>
          </a:r>
          <a:endParaRPr lang="en-US" sz="2400" kern="1200" dirty="0"/>
        </a:p>
      </dsp:txBody>
      <dsp:txXfrm>
        <a:off x="865910" y="2942495"/>
        <a:ext cx="6591193" cy="588706"/>
      </dsp:txXfrm>
    </dsp:sp>
    <dsp:sp modelId="{9034F7A3-80D4-4615-86C3-FBC9365D64C3}">
      <dsp:nvSpPr>
        <dsp:cNvPr id="0" name=""/>
        <dsp:cNvSpPr/>
      </dsp:nvSpPr>
      <dsp:spPr>
        <a:xfrm>
          <a:off x="497969" y="2868907"/>
          <a:ext cx="735882" cy="7358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8F6E1B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02B2EF-4296-42B2-BA47-2DE8FC434451}">
      <dsp:nvSpPr>
        <dsp:cNvPr id="0" name=""/>
        <dsp:cNvSpPr/>
      </dsp:nvSpPr>
      <dsp:spPr>
        <a:xfrm>
          <a:off x="444061" y="3825272"/>
          <a:ext cx="7013042" cy="588706"/>
        </a:xfrm>
        <a:prstGeom prst="rect">
          <a:avLst/>
        </a:prstGeom>
        <a:solidFill>
          <a:srgbClr val="0000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728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Next Steps</a:t>
          </a:r>
        </a:p>
      </dsp:txBody>
      <dsp:txXfrm>
        <a:off x="444061" y="3825272"/>
        <a:ext cx="7013042" cy="588706"/>
      </dsp:txXfrm>
    </dsp:sp>
    <dsp:sp modelId="{2D005ECF-110D-4831-B787-8CE55AC14D70}">
      <dsp:nvSpPr>
        <dsp:cNvPr id="0" name=""/>
        <dsp:cNvSpPr/>
      </dsp:nvSpPr>
      <dsp:spPr>
        <a:xfrm>
          <a:off x="76119" y="3751684"/>
          <a:ext cx="735882" cy="7358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8F6E1B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052" cy="4654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60" y="0"/>
            <a:ext cx="3038052" cy="4654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02F0F-E84C-46DB-AD7D-E2345F0508CF}" type="datetimeFigureOut">
              <a:rPr lang="en-US" smtClean="0"/>
              <a:t>4/3/18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947"/>
            <a:ext cx="3038052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60" y="8830947"/>
            <a:ext cx="3038052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524C6-7477-47F6-A042-EF575722AD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871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1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1"/>
          </a:xfrm>
          <a:prstGeom prst="rect">
            <a:avLst/>
          </a:prstGeom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0667010-DE41-4260-AEC4-2AD0DDE0C3ED}" type="datetime1">
              <a:rPr lang="en-US"/>
              <a:pPr>
                <a:defRPr/>
              </a:pPr>
              <a:t>4/3/18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1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1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1"/>
          </a:xfrm>
          <a:prstGeom prst="rect">
            <a:avLst/>
          </a:prstGeom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DB35A36-5D4A-4676-97BA-DF2B9C985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945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612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97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2114550"/>
            <a:ext cx="5708650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150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35" y="-523152"/>
            <a:ext cx="9343893" cy="7441477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348343" y="1052513"/>
            <a:ext cx="9840687" cy="4752975"/>
          </a:xfrm>
          <a:prstGeom prst="rect">
            <a:avLst/>
          </a:prstGeom>
          <a:solidFill>
            <a:srgbClr val="046EB9"/>
          </a:solidFill>
          <a:ln w="76200">
            <a:solidFill>
              <a:srgbClr val="04407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219200" y="2045154"/>
            <a:ext cx="6705600" cy="1793420"/>
          </a:xfrm>
        </p:spPr>
        <p:txBody>
          <a:bodyPr anchor="ctr"/>
          <a:lstStyle>
            <a:lvl1pPr algn="ctr">
              <a:defRPr sz="45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3838574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1219200" y="4527550"/>
            <a:ext cx="6705600" cy="6080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2000" b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471" y="-336884"/>
            <a:ext cx="4397059" cy="236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07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649"/>
            <a:ext cx="9144000" cy="545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05052" y="337514"/>
            <a:ext cx="6460996" cy="530352"/>
          </a:xfrm>
        </p:spPr>
        <p:txBody>
          <a:bodyPr/>
          <a:lstStyle>
            <a:lvl1pPr algn="r">
              <a:defRPr sz="2800" b="1">
                <a:solidFill>
                  <a:srgbClr val="04407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37745" y="2028622"/>
            <a:ext cx="8289391" cy="4495800"/>
          </a:xfrm>
          <a:prstGeom prst="rect">
            <a:avLst/>
          </a:prstGeom>
        </p:spPr>
        <p:txBody>
          <a:bodyPr/>
          <a:lstStyle>
            <a:lvl1pPr marL="319088" indent="-319088">
              <a:buClr>
                <a:srgbClr val="04407E"/>
              </a:buClr>
              <a:buFont typeface="Wingdings" panose="05000000000000000000" pitchFamily="2" charset="2"/>
              <a:buChar char="q"/>
              <a:defRPr>
                <a:solidFill>
                  <a:srgbClr val="04407E"/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defRPr>
                <a:solidFill>
                  <a:srgbClr val="04407E"/>
                </a:solidFill>
              </a:defRPr>
            </a:lvl2pPr>
            <a:lvl3pPr>
              <a:buClr>
                <a:srgbClr val="0070C0"/>
              </a:buClr>
              <a:defRPr>
                <a:solidFill>
                  <a:srgbClr val="04407E"/>
                </a:solidFill>
              </a:defRPr>
            </a:lvl3pPr>
            <a:lvl4pPr>
              <a:buClr>
                <a:srgbClr val="DA6708"/>
              </a:buClr>
              <a:defRPr>
                <a:solidFill>
                  <a:srgbClr val="04407E"/>
                </a:solidFill>
              </a:defRPr>
            </a:lvl4pPr>
            <a:lvl5pPr>
              <a:buClr>
                <a:schemeClr val="bg2">
                  <a:lumMod val="50000"/>
                </a:schemeClr>
              </a:buClr>
              <a:defRPr>
                <a:solidFill>
                  <a:srgbClr val="04407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>
          <a:xfrm>
            <a:off x="171450" y="1214437"/>
            <a:ext cx="533400" cy="33813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20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100771" y="1150506"/>
            <a:ext cx="6675005" cy="36576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2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sub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281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para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90708"/>
            <a:ext cx="9144000" cy="1292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05052" y="2230251"/>
            <a:ext cx="6460996" cy="530352"/>
          </a:xfrm>
        </p:spPr>
        <p:txBody>
          <a:bodyPr/>
          <a:lstStyle>
            <a:lvl1pPr algn="r">
              <a:defRPr sz="2400" b="1">
                <a:solidFill>
                  <a:srgbClr val="04407E"/>
                </a:solidFill>
              </a:defRPr>
            </a:lvl1pPr>
          </a:lstStyle>
          <a:p>
            <a:r>
              <a:rPr lang="en-US" dirty="0" smtClean="0"/>
              <a:t>click to edit master sub style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>
          <a:xfrm>
            <a:off x="168676" y="1366459"/>
            <a:ext cx="949910" cy="62782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35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100771" y="1453893"/>
            <a:ext cx="6675005" cy="36576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35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18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649"/>
            <a:ext cx="9144000" cy="545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05052" y="337514"/>
            <a:ext cx="6460996" cy="530352"/>
          </a:xfrm>
        </p:spPr>
        <p:txBody>
          <a:bodyPr/>
          <a:lstStyle>
            <a:lvl1pPr algn="r">
              <a:defRPr sz="2800" b="1">
                <a:solidFill>
                  <a:srgbClr val="04407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>
          <a:xfrm>
            <a:off x="171450" y="1214437"/>
            <a:ext cx="533400" cy="33813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20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100771" y="1150506"/>
            <a:ext cx="6675005" cy="36576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2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sub styles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742950" y="1901886"/>
            <a:ext cx="7903029" cy="4457700"/>
            <a:chOff x="742950" y="1743625"/>
            <a:chExt cx="7903029" cy="4457700"/>
          </a:xfrm>
        </p:grpSpPr>
        <p:pic>
          <p:nvPicPr>
            <p:cNvPr id="7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850" y="2857500"/>
              <a:ext cx="5708650" cy="270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 userDrawn="1"/>
          </p:nvSpPr>
          <p:spPr>
            <a:xfrm>
              <a:off x="742950" y="1743625"/>
              <a:ext cx="7903029" cy="4457700"/>
            </a:xfrm>
            <a:prstGeom prst="rect">
              <a:avLst/>
            </a:prstGeom>
            <a:solidFill>
              <a:schemeClr val="dk1">
                <a:alpha val="90000"/>
              </a:schemeClr>
            </a:solidFill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37745" y="2028622"/>
            <a:ext cx="8289391" cy="4495800"/>
          </a:xfrm>
          <a:prstGeom prst="rect">
            <a:avLst/>
          </a:prstGeom>
        </p:spPr>
        <p:txBody>
          <a:bodyPr/>
          <a:lstStyle>
            <a:lvl1pPr marL="319088" indent="-319088">
              <a:buClr>
                <a:srgbClr val="04407E"/>
              </a:buClr>
              <a:buFont typeface="Wingdings" panose="05000000000000000000" pitchFamily="2" charset="2"/>
              <a:buChar char="q"/>
              <a:defRPr>
                <a:solidFill>
                  <a:srgbClr val="04407E"/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defRPr>
                <a:solidFill>
                  <a:srgbClr val="04407E"/>
                </a:solidFill>
              </a:defRPr>
            </a:lvl2pPr>
            <a:lvl3pPr>
              <a:buClr>
                <a:srgbClr val="0070C0"/>
              </a:buClr>
              <a:defRPr>
                <a:solidFill>
                  <a:srgbClr val="04407E"/>
                </a:solidFill>
              </a:defRPr>
            </a:lvl3pPr>
            <a:lvl4pPr>
              <a:buClr>
                <a:srgbClr val="DA6708"/>
              </a:buClr>
              <a:defRPr>
                <a:solidFill>
                  <a:srgbClr val="04407E"/>
                </a:solidFill>
              </a:defRPr>
            </a:lvl4pPr>
            <a:lvl5pPr>
              <a:buClr>
                <a:schemeClr val="bg2">
                  <a:lumMod val="50000"/>
                </a:schemeClr>
              </a:buClr>
              <a:defRPr>
                <a:solidFill>
                  <a:srgbClr val="04407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61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2114550"/>
            <a:ext cx="5708650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397" y="6279176"/>
            <a:ext cx="2505249" cy="45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37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3.png"/><Relationship Id="rId9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1508125" y="228600"/>
            <a:ext cx="74120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55" y="388144"/>
            <a:ext cx="1165414" cy="592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billupie\AppData\Local\Microsoft\Windows\INetCache\Content.Outlook\KL8FAQ29\seal (005).jpg"/>
          <p:cNvPicPr/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284330"/>
            <a:ext cx="697611" cy="63007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55" r:id="rId2"/>
    <p:sldLayoutId id="2147483856" r:id="rId3"/>
    <p:sldLayoutId id="2147483873" r:id="rId4"/>
    <p:sldLayoutId id="2147483872" r:id="rId5"/>
    <p:sldLayoutId id="2147483861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  <a:ea typeface="MS PGothic" panose="020B0600070205080204" pitchFamily="34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  <a:ea typeface="MS PGothic" panose="020B0600070205080204" pitchFamily="34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  <a:ea typeface="MS PGothic" panose="020B0600070205080204" pitchFamily="34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  <a:ea typeface="MS PGothic" panose="020B0600070205080204" pitchFamily="34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rgbClr val="004080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7F8FA9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4A66A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8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4460" y="2662235"/>
            <a:ext cx="8835081" cy="1247650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sz="4400" dirty="0" smtClean="0"/>
              <a:t>ARLINGTON</a:t>
            </a:r>
            <a:r>
              <a:rPr lang="en-US" sz="4400" dirty="0"/>
              <a:t> </a:t>
            </a:r>
            <a:r>
              <a:rPr lang="en-US" sz="4400" dirty="0" smtClean="0"/>
              <a:t>HIGH SCHOOL </a:t>
            </a:r>
            <a:endParaRPr lang="en-US" sz="3800" b="1" dirty="0">
              <a:solidFill>
                <a:srgbClr val="004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0336" y="4353129"/>
            <a:ext cx="2243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April 5, 2018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050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4407E"/>
                </a:solidFill>
              </a:rPr>
              <a:t>overview</a:t>
            </a:r>
            <a:endParaRPr lang="en-US" dirty="0">
              <a:solidFill>
                <a:srgbClr val="04407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82476" y="2313449"/>
            <a:ext cx="1057923" cy="3656209"/>
            <a:chOff x="696726" y="2121633"/>
            <a:chExt cx="1057923" cy="3656209"/>
          </a:xfrm>
        </p:grpSpPr>
        <p:sp>
          <p:nvSpPr>
            <p:cNvPr id="20" name="TextBox 19"/>
            <p:cNvSpPr txBox="1"/>
            <p:nvPr/>
          </p:nvSpPr>
          <p:spPr>
            <a:xfrm>
              <a:off x="712592" y="2121633"/>
              <a:ext cx="66319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 smtClean="0">
                  <a:solidFill>
                    <a:schemeClr val="bg1"/>
                  </a:solidFill>
                  <a:latin typeface="+mj-lt"/>
                </a:rPr>
                <a:t>1</a:t>
              </a:r>
              <a:endParaRPr lang="en-US" sz="3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91458" y="3137207"/>
              <a:ext cx="66319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 smtClean="0">
                  <a:solidFill>
                    <a:schemeClr val="bg1"/>
                  </a:solidFill>
                  <a:latin typeface="+mj-lt"/>
                </a:rPr>
                <a:t>2</a:t>
              </a:r>
              <a:endParaRPr lang="en-US" sz="3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91458" y="4149618"/>
              <a:ext cx="66319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 smtClean="0">
                  <a:solidFill>
                    <a:schemeClr val="bg1"/>
                  </a:solidFill>
                  <a:latin typeface="+mj-lt"/>
                </a:rPr>
                <a:t>3</a:t>
              </a:r>
              <a:endParaRPr lang="en-US" sz="3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6726" y="5162289"/>
              <a:ext cx="66319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 smtClean="0">
                  <a:solidFill>
                    <a:schemeClr val="bg1"/>
                  </a:solidFill>
                  <a:latin typeface="+mj-lt"/>
                </a:rPr>
                <a:t>4</a:t>
              </a:r>
              <a:endParaRPr lang="en-US" sz="3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125767035"/>
              </p:ext>
            </p:extLst>
          </p:nvPr>
        </p:nvGraphicFramePr>
        <p:xfrm>
          <a:off x="633984" y="1784096"/>
          <a:ext cx="7522464" cy="470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10793" y="2007629"/>
            <a:ext cx="54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+mj-lt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28178" y="2895840"/>
            <a:ext cx="54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+mj-lt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57423" y="3767840"/>
            <a:ext cx="54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+mj-lt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7491" y="4649612"/>
            <a:ext cx="54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+mj-lt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7648" y="5551048"/>
            <a:ext cx="54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+mj-lt"/>
              </a:rPr>
              <a:t>5</a:t>
            </a:r>
            <a:endParaRPr lang="en-US" sz="40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672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raduation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ncreases and predictions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779347"/>
              </p:ext>
            </p:extLst>
          </p:nvPr>
        </p:nvGraphicFramePr>
        <p:xfrm>
          <a:off x="871998" y="2221463"/>
          <a:ext cx="7400005" cy="11328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4048">
                  <a:extLst>
                    <a:ext uri="{9D8B030D-6E8A-4147-A177-3AD203B41FA5}">
                      <a16:colId xmlns="" xmlns:a16="http://schemas.microsoft.com/office/drawing/2014/main" val="1811068671"/>
                    </a:ext>
                  </a:extLst>
                </a:gridCol>
                <a:gridCol w="3695957">
                  <a:extLst>
                    <a:ext uri="{9D8B030D-6E8A-4147-A177-3AD203B41FA5}">
                      <a16:colId xmlns="" xmlns:a16="http://schemas.microsoft.com/office/drawing/2014/main" val="750518315"/>
                    </a:ext>
                  </a:extLst>
                </a:gridCol>
              </a:tblGrid>
              <a:tr h="47563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Increased Graduation Rate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04393814"/>
                  </a:ext>
                </a:extLst>
              </a:tr>
              <a:tr h="3286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Graduation Rate 2016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6E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77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6144125"/>
                  </a:ext>
                </a:extLst>
              </a:tr>
              <a:tr h="3286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Graduation Rate 2017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6E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82%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5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0919670"/>
                  </a:ext>
                </a:extLst>
              </a:tr>
            </a:tbl>
          </a:graphicData>
        </a:graphic>
      </p:graphicFrame>
      <p:sp>
        <p:nvSpPr>
          <p:cNvPr id="7" name="Text Placeholder 1"/>
          <p:cNvSpPr txBox="1">
            <a:spLocks/>
          </p:cNvSpPr>
          <p:nvPr/>
        </p:nvSpPr>
        <p:spPr>
          <a:xfrm>
            <a:off x="440433" y="1749657"/>
            <a:ext cx="8263135" cy="471805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4407E"/>
              </a:buClr>
              <a:buSzPct val="60000"/>
              <a:buFont typeface="Wingdings" panose="05000000000000000000" pitchFamily="2" charset="2"/>
              <a:buChar char="q"/>
              <a:defRPr sz="2900" kern="1200">
                <a:solidFill>
                  <a:srgbClr val="04407E"/>
                </a:solidFill>
                <a:latin typeface="+mn-lt"/>
                <a:ea typeface="MS PGothic" panose="020B0600070205080204" pitchFamily="34" charset="-128"/>
                <a:cs typeface="ＭＳ Ｐゴシック" charset="-128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70000"/>
              <a:buFont typeface="Wingdings 2" panose="05020102010507070707" pitchFamily="18" charset="2"/>
              <a:buChar char=""/>
              <a:defRPr sz="2600" kern="1200">
                <a:solidFill>
                  <a:srgbClr val="04407E"/>
                </a:solidFill>
                <a:latin typeface="+mn-lt"/>
                <a:ea typeface="MS PGothic" panose="020B0600070205080204" pitchFamily="34" charset="-128"/>
                <a:cs typeface="ＭＳ Ｐゴシック" charset="-128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70C0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rgbClr val="04407E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DA6708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rgbClr val="04407E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rgbClr val="04407E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Arlington’s graduation rate has increased over the past two years.</a:t>
            </a: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1043885" y="3807399"/>
            <a:ext cx="7056230" cy="762663"/>
          </a:xfrm>
          <a:prstGeom prst="rect">
            <a:avLst/>
          </a:prstGeom>
        </p:spPr>
        <p:txBody>
          <a:bodyPr anchor="ctr"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4407E"/>
              </a:buClr>
              <a:buSzPct val="60000"/>
              <a:buFont typeface="Wingdings" panose="05000000000000000000" pitchFamily="2" charset="2"/>
              <a:buChar char="q"/>
              <a:defRPr sz="2900" kern="1200">
                <a:solidFill>
                  <a:srgbClr val="04407E"/>
                </a:solidFill>
                <a:latin typeface="+mn-lt"/>
                <a:ea typeface="MS PGothic" panose="020B0600070205080204" pitchFamily="34" charset="-128"/>
                <a:cs typeface="ＭＳ Ｐゴシック" charset="-128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70000"/>
              <a:buFont typeface="Wingdings 2" panose="05020102010507070707" pitchFamily="18" charset="2"/>
              <a:buChar char=""/>
              <a:defRPr sz="2600" kern="1200">
                <a:solidFill>
                  <a:srgbClr val="04407E"/>
                </a:solidFill>
                <a:latin typeface="+mn-lt"/>
                <a:ea typeface="MS PGothic" panose="020B0600070205080204" pitchFamily="34" charset="-128"/>
                <a:cs typeface="ＭＳ Ｐゴシック" charset="-128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70C0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rgbClr val="04407E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DA6708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rgbClr val="04407E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rgbClr val="04407E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Arlington’s predicted graduation rate for SY 2017–18 is       expected to be lower than the previous two years.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14022" y="4709608"/>
            <a:ext cx="7715957" cy="1771700"/>
            <a:chOff x="4827814" y="2186306"/>
            <a:chExt cx="3472913" cy="2875911"/>
          </a:xfrm>
        </p:grpSpPr>
        <p:sp>
          <p:nvSpPr>
            <p:cNvPr id="11" name="Rectangle 10"/>
            <p:cNvSpPr/>
            <p:nvPr/>
          </p:nvSpPr>
          <p:spPr>
            <a:xfrm>
              <a:off x="4981042" y="2186306"/>
              <a:ext cx="3175973" cy="2875911"/>
            </a:xfrm>
            <a:prstGeom prst="rect">
              <a:avLst/>
            </a:prstGeom>
            <a:noFill/>
            <a:ln w="38100">
              <a:solidFill>
                <a:srgbClr val="8F6E1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827814" y="2639340"/>
              <a:ext cx="3472913" cy="638005"/>
            </a:xfrm>
            <a:prstGeom prst="roundRect">
              <a:avLst/>
            </a:prstGeom>
            <a:solidFill>
              <a:srgbClr val="0000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sz="2000" b="1" dirty="0" smtClean="0"/>
                <a:t>Factors</a:t>
              </a:r>
              <a:endParaRPr lang="en" sz="2000" b="1" dirty="0"/>
            </a:p>
          </p:txBody>
        </p:sp>
        <p:sp>
          <p:nvSpPr>
            <p:cNvPr id="13" name="Shape 97"/>
            <p:cNvSpPr txBox="1">
              <a:spLocks/>
            </p:cNvSpPr>
            <p:nvPr/>
          </p:nvSpPr>
          <p:spPr bwMode="auto">
            <a:xfrm>
              <a:off x="5049366" y="3344186"/>
              <a:ext cx="3046238" cy="1415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9" tIns="68569" rIns="68569" bIns="68569" numCol="1" anchor="t" anchorCtr="0" compatLnSpc="1">
              <a:prstTxWarp prst="textNoShape">
                <a:avLst/>
              </a:prstTxWarp>
              <a:noAutofit/>
            </a:bodyPr>
            <a:lstStyle>
              <a:lvl1pPr marL="319088" indent="-319088" algn="l" rtl="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 kern="1200">
                  <a:solidFill>
                    <a:srgbClr val="004080"/>
                  </a:solidFill>
                  <a:latin typeface="+mn-lt"/>
                  <a:ea typeface="MS PGothic" panose="020B0600070205080204" pitchFamily="34" charset="-128"/>
                  <a:cs typeface="ＭＳ Ｐゴシック" charset="-128"/>
                </a:defRPr>
              </a:lvl1pPr>
              <a:lvl2pPr marL="639763" indent="-273050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itchFamily="18" charset="2"/>
                <a:buChar char=""/>
                <a:defRPr sz="2600" kern="1200">
                  <a:solidFill>
                    <a:srgbClr val="004080"/>
                  </a:solidFill>
                  <a:latin typeface="+mn-lt"/>
                  <a:ea typeface="MS PGothic" panose="020B0600070205080204" pitchFamily="34" charset="-128"/>
                  <a:cs typeface="ＭＳ Ｐゴシック" charset="-128"/>
                </a:defRPr>
              </a:lvl2pPr>
              <a:lvl3pPr marL="914400" indent="-228600" algn="l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-228600" algn="l" rtl="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7F8FA9"/>
                </a:buClr>
                <a:buSzPct val="75000"/>
                <a:buFont typeface="Wingdings" pitchFamily="2" charset="2"/>
                <a:buChar char=""/>
                <a:defRPr sz="20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-228600" algn="l" rtl="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4A66AC"/>
                </a:buClr>
                <a:buSzPct val="65000"/>
                <a:buFont typeface="Wingdings" pitchFamily="2" charset="2"/>
                <a:buChar char=""/>
                <a:defRPr sz="20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5425" lvl="3" indent="-225425">
                <a:lnSpc>
                  <a:spcPts val="1800"/>
                </a:lnSpc>
                <a:buClr>
                  <a:srgbClr val="8F6E1B"/>
                </a:buClr>
                <a:buSzPct val="90000"/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</a:rPr>
                <a:t>Heightened number of students needing to pass the ECA</a:t>
              </a:r>
            </a:p>
            <a:p>
              <a:pPr marL="225425" lvl="3" indent="-225425">
                <a:lnSpc>
                  <a:spcPts val="1800"/>
                </a:lnSpc>
                <a:buClr>
                  <a:srgbClr val="8F6E1B"/>
                </a:buClr>
                <a:buSzPct val="90000"/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</a:rPr>
                <a:t>Heightened number of </a:t>
              </a:r>
              <a:r>
                <a:rPr lang="en-US" sz="1600" dirty="0" smtClean="0">
                  <a:solidFill>
                    <a:srgbClr val="000000"/>
                  </a:solidFill>
                </a:rPr>
                <a:t>under-credit, over-age students</a:t>
              </a:r>
            </a:p>
            <a:p>
              <a:pPr marL="225425" lvl="3" indent="-225425">
                <a:lnSpc>
                  <a:spcPts val="1800"/>
                </a:lnSpc>
                <a:buClr>
                  <a:srgbClr val="8F6E1B"/>
                </a:buClr>
                <a:buSzPct val="90000"/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</a:rPr>
                <a:t>John Marshall High School </a:t>
              </a:r>
              <a:r>
                <a:rPr lang="en-US" sz="1600" dirty="0" smtClean="0">
                  <a:solidFill>
                    <a:srgbClr val="000000"/>
                  </a:solidFill>
                </a:rPr>
                <a:t>merging with </a:t>
              </a:r>
              <a:r>
                <a:rPr lang="en-US" sz="1600" dirty="0">
                  <a:solidFill>
                    <a:srgbClr val="000000"/>
                  </a:solidFill>
                </a:rPr>
                <a:t>Arlington High School for SY </a:t>
              </a:r>
              <a:r>
                <a:rPr lang="en-US" sz="1600" dirty="0" smtClean="0">
                  <a:solidFill>
                    <a:srgbClr val="000000"/>
                  </a:solidFill>
                </a:rPr>
                <a:t>2017–18</a:t>
              </a:r>
              <a:endParaRPr lang="en-US" sz="1600" dirty="0">
                <a:solidFill>
                  <a:srgbClr val="000000"/>
                </a:solidFill>
              </a:endParaRPr>
            </a:p>
            <a:p>
              <a:pPr lvl="2">
                <a:buClr>
                  <a:srgbClr val="04407E"/>
                </a:buClr>
                <a:buFont typeface="Wingdings" charset="2"/>
                <a:buChar char="q"/>
              </a:pPr>
              <a:endParaRPr lang="en-US" sz="1300" dirty="0">
                <a:solidFill>
                  <a:srgbClr val="04407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297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2018 graduation rate improvement strategies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844934"/>
              </p:ext>
            </p:extLst>
          </p:nvPr>
        </p:nvGraphicFramePr>
        <p:xfrm>
          <a:off x="796413" y="1956620"/>
          <a:ext cx="7521677" cy="4444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1966">
                  <a:extLst>
                    <a:ext uri="{9D8B030D-6E8A-4147-A177-3AD203B41FA5}">
                      <a16:colId xmlns="" xmlns:a16="http://schemas.microsoft.com/office/drawing/2014/main" val="1011980881"/>
                    </a:ext>
                  </a:extLst>
                </a:gridCol>
                <a:gridCol w="3719711">
                  <a:extLst>
                    <a:ext uri="{9D8B030D-6E8A-4147-A177-3AD203B41FA5}">
                      <a16:colId xmlns="" xmlns:a16="http://schemas.microsoft.com/office/drawing/2014/main" val="3605514118"/>
                    </a:ext>
                  </a:extLst>
                </a:gridCol>
              </a:tblGrid>
              <a:tr h="80893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</a:rPr>
                        <a:t>Arlington’s Strategies to Improve the 2018 </a:t>
                      </a:r>
                      <a:r>
                        <a:rPr lang="en-US" sz="1800" dirty="0" smtClean="0">
                          <a:solidFill>
                            <a:srgbClr val="FFFFFF"/>
                          </a:solidFill>
                          <a:effectLst/>
                        </a:rPr>
                        <a:t>Graduation 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</a:rPr>
                        <a:t>Rate</a:t>
                      </a:r>
                      <a:endParaRPr lang="en-US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22137804"/>
                  </a:ext>
                </a:extLst>
              </a:tr>
              <a:tr h="8254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8F6E1B"/>
                          </a:solidFill>
                          <a:effectLst/>
                        </a:rPr>
                        <a:t>Graduation Coach</a:t>
                      </a:r>
                      <a:endParaRPr lang="en-US" sz="1800" b="1" dirty="0">
                        <a:solidFill>
                          <a:srgbClr val="8F6E1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8F6E1B"/>
                          </a:solidFill>
                          <a:effectLst/>
                        </a:rPr>
                        <a:t>After-School </a:t>
                      </a:r>
                      <a:r>
                        <a:rPr lang="en-US" sz="1800" b="1" dirty="0">
                          <a:solidFill>
                            <a:srgbClr val="8F6E1B"/>
                          </a:solidFill>
                          <a:effectLst/>
                        </a:rPr>
                        <a:t>Tutoring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8F6E1B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Monday–Thursday 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33743741"/>
                  </a:ext>
                </a:extLst>
              </a:tr>
              <a:tr h="8254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8F6E1B"/>
                          </a:solidFill>
                          <a:effectLst/>
                        </a:rPr>
                        <a:t>Satellite Programs </a:t>
                      </a:r>
                      <a:r>
                        <a:rPr lang="en-US" sz="1800" b="1" dirty="0" smtClean="0">
                          <a:solidFill>
                            <a:srgbClr val="8F6E1B"/>
                          </a:solidFill>
                          <a:effectLst/>
                        </a:rPr>
                        <a:t>That                Provide </a:t>
                      </a:r>
                      <a:r>
                        <a:rPr lang="en-US" sz="1800" b="1" dirty="0">
                          <a:solidFill>
                            <a:srgbClr val="8F6E1B"/>
                          </a:solidFill>
                          <a:effectLst/>
                        </a:rPr>
                        <a:t>S</a:t>
                      </a:r>
                      <a:r>
                        <a:rPr lang="en-US" sz="1800" b="1" dirty="0" smtClean="0">
                          <a:solidFill>
                            <a:srgbClr val="8F6E1B"/>
                          </a:solidFill>
                          <a:effectLst/>
                        </a:rPr>
                        <a:t>maller Settings</a:t>
                      </a:r>
                      <a:endParaRPr lang="en-US" sz="1800" b="1" dirty="0">
                        <a:solidFill>
                          <a:srgbClr val="8F6E1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8F6E1B"/>
                          </a:solidFill>
                          <a:effectLst/>
                        </a:rPr>
                        <a:t>Individual </a:t>
                      </a:r>
                      <a:r>
                        <a:rPr lang="en-US" sz="1800" b="1" dirty="0" smtClean="0">
                          <a:solidFill>
                            <a:srgbClr val="8F6E1B"/>
                          </a:solidFill>
                          <a:effectLst/>
                        </a:rPr>
                        <a:t>On-Track </a:t>
                      </a:r>
                      <a:r>
                        <a:rPr lang="en-US" sz="1800" b="1" dirty="0">
                          <a:solidFill>
                            <a:srgbClr val="8F6E1B"/>
                          </a:solidFill>
                          <a:effectLst/>
                        </a:rPr>
                        <a:t>Graduation </a:t>
                      </a:r>
                      <a:r>
                        <a:rPr lang="en-US" sz="1800" b="1" dirty="0" smtClean="0">
                          <a:solidFill>
                            <a:srgbClr val="8F6E1B"/>
                          </a:solidFill>
                          <a:effectLst/>
                        </a:rPr>
                        <a:t>Meetings</a:t>
                      </a:r>
                      <a:r>
                        <a:rPr lang="en-US" sz="1800" b="1" baseline="0" dirty="0" smtClean="0">
                          <a:solidFill>
                            <a:srgbClr val="8F6E1B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8F6E1B"/>
                          </a:solidFill>
                          <a:effectLst/>
                        </a:rPr>
                        <a:t>with </a:t>
                      </a:r>
                      <a:r>
                        <a:rPr lang="en-US" sz="1800" b="1" dirty="0">
                          <a:solidFill>
                            <a:srgbClr val="8F6E1B"/>
                          </a:solidFill>
                          <a:effectLst/>
                        </a:rPr>
                        <a:t>Students and Teachers</a:t>
                      </a:r>
                      <a:endParaRPr lang="en-US" sz="1800" b="1" dirty="0">
                        <a:solidFill>
                          <a:srgbClr val="8F6E1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3488484"/>
                  </a:ext>
                </a:extLst>
              </a:tr>
              <a:tr h="7748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8F6E1B"/>
                          </a:solidFill>
                          <a:effectLst/>
                        </a:rPr>
                        <a:t>Fall and Spring Intersession</a:t>
                      </a:r>
                      <a:endParaRPr lang="en-US" sz="1800" b="1" dirty="0">
                        <a:solidFill>
                          <a:srgbClr val="8F6E1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8F6E1B"/>
                          </a:solidFill>
                          <a:effectLst/>
                        </a:rPr>
                        <a:t>Parent Meetings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One 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a 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Month: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Morning 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and 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Evening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2747450"/>
                  </a:ext>
                </a:extLst>
              </a:tr>
              <a:tr h="4031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8F6E1B"/>
                          </a:solidFill>
                          <a:effectLst/>
                        </a:rPr>
                        <a:t>Supplemental </a:t>
                      </a:r>
                      <a:r>
                        <a:rPr lang="en-US" sz="1800" b="1" dirty="0">
                          <a:solidFill>
                            <a:srgbClr val="8F6E1B"/>
                          </a:solidFill>
                          <a:effectLst/>
                        </a:rPr>
                        <a:t>Teachers</a:t>
                      </a:r>
                      <a:endParaRPr lang="en-US" sz="1800" b="1" dirty="0">
                        <a:solidFill>
                          <a:srgbClr val="8F6E1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8F6E1B"/>
                          </a:solidFill>
                          <a:effectLst/>
                        </a:rPr>
                        <a:t>ECA Labs and Math Labs </a:t>
                      </a:r>
                      <a:endParaRPr lang="en-US" sz="1800" b="1" dirty="0">
                        <a:solidFill>
                          <a:srgbClr val="8F6E1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6900436"/>
                  </a:ext>
                </a:extLst>
              </a:tr>
              <a:tr h="4031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8F6E1B"/>
                          </a:solidFill>
                          <a:effectLst/>
                        </a:rPr>
                        <a:t>Plato </a:t>
                      </a:r>
                      <a:r>
                        <a:rPr lang="en-US" sz="1800" b="1" dirty="0" smtClean="0">
                          <a:solidFill>
                            <a:srgbClr val="8F6E1B"/>
                          </a:solidFill>
                          <a:effectLst/>
                        </a:rPr>
                        <a:t>With </a:t>
                      </a:r>
                      <a:r>
                        <a:rPr lang="en-US" sz="1800" b="1" dirty="0">
                          <a:solidFill>
                            <a:srgbClr val="8F6E1B"/>
                          </a:solidFill>
                          <a:effectLst/>
                        </a:rPr>
                        <a:t>T</a:t>
                      </a:r>
                      <a:r>
                        <a:rPr lang="en-US" sz="1800" b="1" dirty="0" smtClean="0">
                          <a:solidFill>
                            <a:srgbClr val="8F6E1B"/>
                          </a:solidFill>
                          <a:effectLst/>
                        </a:rPr>
                        <a:t>utors</a:t>
                      </a:r>
                      <a:endParaRPr lang="en-US" sz="1800" b="1" dirty="0">
                        <a:solidFill>
                          <a:srgbClr val="8F6E1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8F6E1B"/>
                          </a:solidFill>
                          <a:effectLst/>
                        </a:rPr>
                        <a:t>Success Agents </a:t>
                      </a:r>
                      <a:endParaRPr lang="en-US" sz="1800" b="1" dirty="0">
                        <a:solidFill>
                          <a:srgbClr val="8F6E1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488837"/>
                  </a:ext>
                </a:extLst>
              </a:tr>
              <a:tr h="4031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8F6E1B"/>
                          </a:solidFill>
                          <a:effectLst/>
                        </a:rPr>
                        <a:t>Student Progress </a:t>
                      </a:r>
                      <a:r>
                        <a:rPr lang="en-US" sz="1800" b="1" dirty="0" smtClean="0">
                          <a:solidFill>
                            <a:srgbClr val="8F6E1B"/>
                          </a:solidFill>
                          <a:effectLst/>
                        </a:rPr>
                        <a:t>Monitoring</a:t>
                      </a:r>
                      <a:endParaRPr lang="en-US" sz="1800" b="1" dirty="0">
                        <a:solidFill>
                          <a:srgbClr val="8F6E1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4089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56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ECA strategies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05052" y="337514"/>
            <a:ext cx="6460996" cy="530352"/>
          </a:xfrm>
        </p:spPr>
        <p:txBody>
          <a:bodyPr/>
          <a:lstStyle/>
          <a:p>
            <a:r>
              <a:rPr lang="en-US" dirty="0" smtClean="0"/>
              <a:t>ECA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796363"/>
              </p:ext>
            </p:extLst>
          </p:nvPr>
        </p:nvGraphicFramePr>
        <p:xfrm>
          <a:off x="704850" y="1897626"/>
          <a:ext cx="7809885" cy="3065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4969">
                  <a:extLst>
                    <a:ext uri="{9D8B030D-6E8A-4147-A177-3AD203B41FA5}">
                      <a16:colId xmlns="" xmlns:a16="http://schemas.microsoft.com/office/drawing/2014/main" val="952624762"/>
                    </a:ext>
                  </a:extLst>
                </a:gridCol>
                <a:gridCol w="3814916">
                  <a:extLst>
                    <a:ext uri="{9D8B030D-6E8A-4147-A177-3AD203B41FA5}">
                      <a16:colId xmlns="" xmlns:a16="http://schemas.microsoft.com/office/drawing/2014/main" val="3103376782"/>
                    </a:ext>
                  </a:extLst>
                </a:gridCol>
              </a:tblGrid>
              <a:tr h="65876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Academic Supports 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52967165"/>
                  </a:ext>
                </a:extLst>
              </a:tr>
              <a:tr h="11307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8F6E1B"/>
                          </a:solidFill>
                          <a:effectLst/>
                        </a:rPr>
                        <a:t>Block Scheduling</a:t>
                      </a:r>
                      <a:endParaRPr lang="en-US" sz="1800" dirty="0">
                        <a:solidFill>
                          <a:srgbClr val="8F6E1B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Students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effectLst/>
                        </a:rPr>
                        <a:t> have 90 minutes in class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(Rigor and engagement)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8F6E1B"/>
                          </a:solidFill>
                          <a:effectLst/>
                        </a:rPr>
                        <a:t>ELA and Math Lab Classes </a:t>
                      </a:r>
                      <a:endParaRPr lang="en-US" sz="1800" b="1" dirty="0">
                        <a:solidFill>
                          <a:srgbClr val="8F6E1B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Students 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</a:rPr>
                        <a:t>and teachers use 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this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as remediation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effectLst/>
                        </a:rPr>
                        <a:t>    time and to complete portfolios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5851197"/>
                  </a:ext>
                </a:extLst>
              </a:tr>
              <a:tr h="1275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8F6E1B"/>
                          </a:solidFill>
                          <a:effectLst/>
                        </a:rPr>
                        <a:t>Targeted Tutoring</a:t>
                      </a:r>
                      <a:endParaRPr lang="en-US" sz="1800" dirty="0">
                        <a:solidFill>
                          <a:srgbClr val="8F6E1B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Small-group instruction with focus on individual students’ needs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8F6E1B"/>
                          </a:solidFill>
                          <a:effectLst/>
                        </a:rPr>
                        <a:t>Boot Camp</a:t>
                      </a:r>
                      <a:endParaRPr lang="en-US" sz="1800" b="1" dirty="0">
                        <a:solidFill>
                          <a:srgbClr val="8F6E1B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A 3-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effectLst/>
                        </a:rPr>
                        <a:t> to 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5-day intense intervention that occurs              1–2 weeks before the assessment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8192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34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cholarship dollars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-157914" y="1872980"/>
            <a:ext cx="8470543" cy="4512513"/>
            <a:chOff x="-457252" y="1941802"/>
            <a:chExt cx="8470543" cy="4512513"/>
          </a:xfrm>
        </p:grpSpPr>
        <p:grpSp>
          <p:nvGrpSpPr>
            <p:cNvPr id="12" name="Group 11"/>
            <p:cNvGrpSpPr/>
            <p:nvPr/>
          </p:nvGrpSpPr>
          <p:grpSpPr>
            <a:xfrm>
              <a:off x="1259543" y="2276029"/>
              <a:ext cx="6753748" cy="3990066"/>
              <a:chOff x="1116532" y="2381904"/>
              <a:chExt cx="6753748" cy="3990066"/>
            </a:xfrm>
          </p:grpSpPr>
          <p:sp>
            <p:nvSpPr>
              <p:cNvPr id="13" name="Flowchart: Alternate Process 12"/>
              <p:cNvSpPr/>
              <p:nvPr/>
            </p:nvSpPr>
            <p:spPr>
              <a:xfrm>
                <a:off x="1116532" y="5428694"/>
                <a:ext cx="6753748" cy="943276"/>
              </a:xfrm>
              <a:prstGeom prst="flowChartAlternateProcess">
                <a:avLst/>
              </a:prstGeom>
              <a:ln w="38100">
                <a:solidFill>
                  <a:srgbClr val="8F6E1B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Alternate Process 13"/>
              <p:cNvSpPr/>
              <p:nvPr/>
            </p:nvSpPr>
            <p:spPr>
              <a:xfrm>
                <a:off x="1193533" y="2381904"/>
                <a:ext cx="6676747" cy="943276"/>
              </a:xfrm>
              <a:prstGeom prst="flowChartAlternateProcess">
                <a:avLst/>
              </a:prstGeom>
              <a:ln w="38100">
                <a:solidFill>
                  <a:srgbClr val="8F6E1B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lowchart: Alternate Process 14"/>
              <p:cNvSpPr/>
              <p:nvPr/>
            </p:nvSpPr>
            <p:spPr>
              <a:xfrm>
                <a:off x="1626669" y="3884395"/>
                <a:ext cx="6243611" cy="943276"/>
              </a:xfrm>
              <a:prstGeom prst="flowChartAlternateProcess">
                <a:avLst/>
              </a:prstGeom>
              <a:ln w="38100">
                <a:solidFill>
                  <a:srgbClr val="8F6E1B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870952" y="2603498"/>
                <a:ext cx="429669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>
                    <a:solidFill>
                      <a:srgbClr val="000000"/>
                    </a:solidFill>
                    <a:latin typeface="+mj-lt"/>
                  </a:rPr>
                  <a:t>2017: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+mj-lt"/>
                  </a:rPr>
                  <a:t>$</a:t>
                </a:r>
                <a:r>
                  <a:rPr lang="en-US" sz="2400" spc="-150" dirty="0" smtClean="0">
                    <a:solidFill>
                      <a:srgbClr val="000000"/>
                    </a:solidFill>
                    <a:latin typeface="+mj-lt"/>
                  </a:rPr>
                  <a:t>1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+mj-lt"/>
                  </a:rPr>
                  <a:t>,063,250</a:t>
                </a:r>
                <a:endParaRPr lang="en-US" sz="24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397030" y="4098050"/>
                <a:ext cx="547325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>
                    <a:solidFill>
                      <a:srgbClr val="000000"/>
                    </a:solidFill>
                    <a:latin typeface="+mj-lt"/>
                  </a:rPr>
                  <a:t>2018 Projection: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+mj-lt"/>
                  </a:rPr>
                  <a:t>$</a:t>
                </a:r>
                <a:r>
                  <a:rPr lang="en-US" sz="2400" spc="-150" dirty="0" smtClean="0">
                    <a:solidFill>
                      <a:srgbClr val="000000"/>
                    </a:solidFill>
                    <a:latin typeface="+mj-lt"/>
                  </a:rPr>
                  <a:t>1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+mj-lt"/>
                  </a:rPr>
                  <a:t>,645,608+</a:t>
                </a:r>
                <a:endParaRPr lang="en-US" sz="24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730479" y="5652931"/>
                <a:ext cx="613980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>
                    <a:solidFill>
                      <a:srgbClr val="000000"/>
                    </a:solidFill>
                    <a:latin typeface="+mj-lt"/>
                  </a:rPr>
                  <a:t>2017–18 Goal: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+mj-lt"/>
                  </a:rPr>
                  <a:t>$</a:t>
                </a:r>
                <a:r>
                  <a:rPr lang="en-US" sz="2400" spc="-150" dirty="0" smtClean="0">
                    <a:solidFill>
                      <a:srgbClr val="000000"/>
                    </a:solidFill>
                    <a:latin typeface="+mj-lt"/>
                  </a:rPr>
                  <a:t>1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+mj-lt"/>
                  </a:rPr>
                  <a:t>,645,608</a:t>
                </a:r>
                <a:endParaRPr lang="en-US" sz="24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57252" y="1941802"/>
              <a:ext cx="2924485" cy="45125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05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083067"/>
              </p:ext>
            </p:extLst>
          </p:nvPr>
        </p:nvGraphicFramePr>
        <p:xfrm>
          <a:off x="704850" y="1897626"/>
          <a:ext cx="7809885" cy="44343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4969">
                  <a:extLst>
                    <a:ext uri="{9D8B030D-6E8A-4147-A177-3AD203B41FA5}">
                      <a16:colId xmlns="" xmlns:a16="http://schemas.microsoft.com/office/drawing/2014/main" val="952624762"/>
                    </a:ext>
                  </a:extLst>
                </a:gridCol>
                <a:gridCol w="3814916">
                  <a:extLst>
                    <a:ext uri="{9D8B030D-6E8A-4147-A177-3AD203B41FA5}">
                      <a16:colId xmlns="" xmlns:a16="http://schemas.microsoft.com/office/drawing/2014/main" val="3103376782"/>
                    </a:ext>
                  </a:extLst>
                </a:gridCol>
              </a:tblGrid>
              <a:tr h="69470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Next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</a:rPr>
                        <a:t> Steps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52967165"/>
                  </a:ext>
                </a:extLst>
              </a:tr>
              <a:tr h="1192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8F6E1B"/>
                          </a:solidFill>
                          <a:effectLst/>
                        </a:rPr>
                        <a:t>Grade-Level </a:t>
                      </a:r>
                      <a:r>
                        <a:rPr lang="en-US" sz="1800" dirty="0">
                          <a:solidFill>
                            <a:srgbClr val="8F6E1B"/>
                          </a:solidFill>
                          <a:effectLst/>
                        </a:rPr>
                        <a:t>Town Halls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Students 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</a:rPr>
                        <a:t>receive graduation advice and 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information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8F6E1B"/>
                          </a:solidFill>
                          <a:effectLst/>
                        </a:rPr>
                        <a:t>Knight </a:t>
                      </a:r>
                      <a:r>
                        <a:rPr lang="en-US" sz="1800" b="1" dirty="0">
                          <a:solidFill>
                            <a:srgbClr val="8F6E1B"/>
                          </a:solidFill>
                          <a:effectLst/>
                        </a:rPr>
                        <a:t>Time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Students 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</a:rPr>
                        <a:t>and teachers use this time 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for remediation and 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</a:rPr>
                        <a:t>any other graduation 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necessity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5851197"/>
                  </a:ext>
                </a:extLst>
              </a:tr>
              <a:tr h="1345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8F6E1B"/>
                          </a:solidFill>
                          <a:effectLst/>
                        </a:rPr>
                        <a:t>Targeted Meetings</a:t>
                      </a:r>
                      <a:endParaRPr lang="en-US" sz="1800" dirty="0">
                        <a:solidFill>
                          <a:srgbClr val="8F6E1B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Students 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</a:rPr>
                        <a:t>are constantly informed about graduation 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requirements; 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</a:rPr>
                        <a:t>and the importance of graduation and staying informed about their personal graduation 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status,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as 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</a:rPr>
                        <a:t>well as 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scholarships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8F6E1B"/>
                          </a:solidFill>
                          <a:effectLst/>
                        </a:rPr>
                        <a:t>Proactive </a:t>
                      </a:r>
                      <a:r>
                        <a:rPr lang="en-US" sz="1800" b="1" dirty="0">
                          <a:solidFill>
                            <a:srgbClr val="8F6E1B"/>
                          </a:solidFill>
                          <a:effectLst/>
                        </a:rPr>
                        <a:t>Support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Teachers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counselors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</a:rPr>
                        <a:t>, staff, 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administrators,            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uccess agents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8192352"/>
                  </a:ext>
                </a:extLst>
              </a:tr>
              <a:tr h="12016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8F6E1B"/>
                          </a:solidFill>
                          <a:effectLst/>
                        </a:rPr>
                        <a:t>Walker Foundation </a:t>
                      </a:r>
                      <a:r>
                        <a:rPr lang="en-US" sz="1800" dirty="0" smtClean="0">
                          <a:solidFill>
                            <a:srgbClr val="8F6E1B"/>
                          </a:solidFill>
                          <a:effectLst/>
                        </a:rPr>
                        <a:t>Scholarship – Seniors</a:t>
                      </a:r>
                      <a:endParaRPr lang="en-US" sz="1800" dirty="0">
                        <a:solidFill>
                          <a:srgbClr val="8F6E1B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Students 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</a:rPr>
                        <a:t>can receive scholarship money that will </a:t>
                      </a:r>
                      <a:endParaRPr lang="en-US" sz="1400" b="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pay 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</a:rPr>
                        <a:t>for 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2–4 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</a:rPr>
                        <a:t>years of 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college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8F6E1B"/>
                          </a:solidFill>
                          <a:effectLst/>
                        </a:rPr>
                        <a:t>Success </a:t>
                      </a:r>
                      <a:r>
                        <a:rPr lang="en-US" sz="1800" b="1" dirty="0" smtClean="0">
                          <a:solidFill>
                            <a:srgbClr val="8F6E1B"/>
                          </a:solidFill>
                          <a:effectLst/>
                        </a:rPr>
                        <a:t>Agents –</a:t>
                      </a:r>
                      <a:r>
                        <a:rPr lang="en-US" sz="1800" b="1" baseline="0" dirty="0" smtClean="0">
                          <a:solidFill>
                            <a:srgbClr val="8F6E1B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8F6E1B"/>
                          </a:solidFill>
                          <a:effectLst/>
                        </a:rPr>
                        <a:t>Seniors</a:t>
                      </a:r>
                      <a:endParaRPr lang="en-US" sz="1800" b="1" dirty="0">
                        <a:solidFill>
                          <a:srgbClr val="8F6E1B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Teachers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counselors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staff 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</a:rPr>
                        <a:t>or 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administrators       who 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</a:rPr>
                        <a:t>ensure that every senior is on track for 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                     one 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</a:rPr>
                        <a:t>of the 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3Es (Enrolled, Enlisted,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effectLst/>
                        </a:rPr>
                        <a:t> Employed)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080979"/>
                  </a:ext>
                </a:extLst>
              </a:tr>
            </a:tbl>
          </a:graphicData>
        </a:graphic>
      </p:graphicFrame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100771" y="1150506"/>
            <a:ext cx="6675005" cy="365760"/>
          </a:xfrm>
        </p:spPr>
        <p:txBody>
          <a:bodyPr/>
          <a:lstStyle/>
          <a:p>
            <a:r>
              <a:rPr lang="en-US" dirty="0" smtClean="0"/>
              <a:t>schoolwide graduation awareness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6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31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rest_crisupus_attucks_ppt_template">
  <a:themeElements>
    <a:clrScheme name="Custom 2">
      <a:dk1>
        <a:srgbClr val="FFFFFF"/>
      </a:dk1>
      <a:lt1>
        <a:sysClr val="window" lastClr="FFFFFF"/>
      </a:lt1>
      <a:dk2>
        <a:srgbClr val="FFFFFF"/>
      </a:dk2>
      <a:lt2>
        <a:srgbClr val="9A9A9A"/>
      </a:lt2>
      <a:accent1>
        <a:srgbClr val="9A9A9A"/>
      </a:accent1>
      <a:accent2>
        <a:srgbClr val="276EA9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idtown Presentation_09 25 14 [Read-Only]" id="{79E34D12-8E5B-40EE-A390-6C912F5E5B35}" vid="{23FFA952-241F-4793-9FBC-00ED15C070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">
    <a:dk1>
      <a:srgbClr val="FFFFFF"/>
    </a:dk1>
    <a:lt1>
      <a:sysClr val="window" lastClr="FFFFFF"/>
    </a:lt1>
    <a:dk2>
      <a:srgbClr val="FFFFFF"/>
    </a:dk2>
    <a:lt2>
      <a:srgbClr val="9A9A9A"/>
    </a:lt2>
    <a:accent1>
      <a:srgbClr val="9A9A9A"/>
    </a:accent1>
    <a:accent2>
      <a:srgbClr val="276EA9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1007F8DFA9E34794818C618FAA5D5C" ma:contentTypeVersion="5" ma:contentTypeDescription="Create a new document." ma:contentTypeScope="" ma:versionID="89e3a993b5269471c1e47720f89816f8">
  <xsd:schema xmlns:xsd="http://www.w3.org/2001/XMLSchema" xmlns:xs="http://www.w3.org/2001/XMLSchema" xmlns:p="http://schemas.microsoft.com/office/2006/metadata/properties" xmlns:ns2="61a0897a-6231-4796-b539-bc5c0da590ff" targetNamespace="http://schemas.microsoft.com/office/2006/metadata/properties" ma:root="true" ma:fieldsID="eb5d484cb228d4adaee3dee441f22c1f" ns2:_="">
    <xsd:import namespace="61a0897a-6231-4796-b539-bc5c0da590f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0897a-6231-4796-b539-bc5c0da590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F5C95B-D821-4295-855D-6082F71DFA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6E3CD4-8DF3-4292-B056-6580D214D8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a0897a-6231-4796-b539-bc5c0da590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EEC515-E391-4A3C-9A4A-482D0E57B042}">
  <ds:schemaRefs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61a0897a-6231-4796-b539-bc5c0da590ff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30720</TotalTime>
  <Words>381</Words>
  <Application>Microsoft Macintosh PowerPoint</Application>
  <PresentationFormat>On-screen Show (4:3)</PresentationFormat>
  <Paragraphs>87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Calibri</vt:lpstr>
      <vt:lpstr>MS PGothic</vt:lpstr>
      <vt:lpstr>ＭＳ Ｐゴシック</vt:lpstr>
      <vt:lpstr>Times New Roman</vt:lpstr>
      <vt:lpstr>Tw Cen MT</vt:lpstr>
      <vt:lpstr>Wingdings</vt:lpstr>
      <vt:lpstr>Wingdings 2</vt:lpstr>
      <vt:lpstr>Arial</vt:lpstr>
      <vt:lpstr>crest_crisupus_attucks_ppt_template</vt:lpstr>
      <vt:lpstr>PowerPoint Presentation</vt:lpstr>
      <vt:lpstr>ARLINGTON HIGH SCHOOL </vt:lpstr>
      <vt:lpstr>overview</vt:lpstr>
      <vt:lpstr>graduation rate</vt:lpstr>
      <vt:lpstr>graduation rate</vt:lpstr>
      <vt:lpstr>ECA</vt:lpstr>
      <vt:lpstr>scholarship dollars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Sylvia D. Phillips</dc:creator>
  <cp:lastModifiedBy>Lewis Ferebee</cp:lastModifiedBy>
  <cp:revision>720</cp:revision>
  <cp:lastPrinted>2018-03-29T17:42:59Z</cp:lastPrinted>
  <dcterms:created xsi:type="dcterms:W3CDTF">2015-02-11T14:45:39Z</dcterms:created>
  <dcterms:modified xsi:type="dcterms:W3CDTF">2018-04-03T18:13:32Z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0x010100951007F8DFA9E34794818C618FAA5D5C</vt:lpwstr>
  </property>
</Properties>
</file>