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10"/>
  </p:notesMasterIdLst>
  <p:handoutMasterIdLst>
    <p:handoutMasterId r:id="rId11"/>
  </p:handoutMasterIdLst>
  <p:sldIdLst>
    <p:sldId id="269" r:id="rId2"/>
    <p:sldId id="280" r:id="rId3"/>
    <p:sldId id="309" r:id="rId4"/>
    <p:sldId id="310" r:id="rId5"/>
    <p:sldId id="311" r:id="rId6"/>
    <p:sldId id="312" r:id="rId7"/>
    <p:sldId id="313"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265"/>
    <a:srgbClr val="12435C"/>
    <a:srgbClr val="00BA6E"/>
    <a:srgbClr val="00AFD0"/>
    <a:srgbClr val="0C3842"/>
    <a:srgbClr val="0D2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7"/>
    <p:restoredTop sz="94679"/>
  </p:normalViewPr>
  <p:slideViewPr>
    <p:cSldViewPr snapToGrid="0" snapToObjects="1">
      <p:cViewPr varScale="1">
        <p:scale>
          <a:sx n="105" d="100"/>
          <a:sy n="105" d="100"/>
        </p:scale>
        <p:origin x="1116"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7FFDAF-05AF-2045-B174-AFB9F2864002}" type="datetimeFigureOut">
              <a:rPr lang="en-US" smtClean="0"/>
              <a:t>7/8/2019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F61839-5768-DF44-84C0-28B97C7DBD74}" type="slidenum">
              <a:rPr lang="en-US" smtClean="0"/>
              <a:t>‹#›</a:t>
            </a:fld>
            <a:endParaRPr lang="en-US" dirty="0"/>
          </a:p>
        </p:txBody>
      </p:sp>
    </p:spTree>
    <p:extLst>
      <p:ext uri="{BB962C8B-B14F-4D97-AF65-F5344CB8AC3E}">
        <p14:creationId xmlns:p14="http://schemas.microsoft.com/office/powerpoint/2010/main" val="68228866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C1AFA1-234A-8540-ABFF-228182BF60DC}" type="datetimeFigureOut">
              <a:rPr lang="en-US" smtClean="0"/>
              <a:t>7/8/2019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CC7DA-550A-494B-8553-7F85ED4EB08E}" type="slidenum">
              <a:rPr lang="en-US" smtClean="0"/>
              <a:t>‹#›</a:t>
            </a:fld>
            <a:endParaRPr lang="en-US" dirty="0"/>
          </a:p>
        </p:txBody>
      </p:sp>
    </p:spTree>
    <p:extLst>
      <p:ext uri="{BB962C8B-B14F-4D97-AF65-F5344CB8AC3E}">
        <p14:creationId xmlns:p14="http://schemas.microsoft.com/office/powerpoint/2010/main" val="59944496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Blue">
    <p:bg>
      <p:bgPr>
        <a:gradFill>
          <a:gsLst>
            <a:gs pos="0">
              <a:srgbClr val="0D2A44"/>
            </a:gs>
            <a:gs pos="6000">
              <a:srgbClr val="12435C"/>
            </a:gs>
            <a:gs pos="50000">
              <a:srgbClr val="12435C"/>
            </a:gs>
            <a:gs pos="100000">
              <a:srgbClr val="12435C"/>
            </a:gs>
          </a:gsLst>
          <a:lin ang="19800000" scaled="0"/>
        </a:gra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524000" y="2601469"/>
            <a:ext cx="9144000" cy="674031"/>
          </a:xfrm>
        </p:spPr>
        <p:txBody>
          <a:bodyPr anchor="b">
            <a:spAutoFit/>
          </a:bodyPr>
          <a:lstStyle>
            <a:lvl1pPr algn="ctr">
              <a:defRPr sz="4200" b="1" i="0" baseline="0">
                <a:solidFill>
                  <a:schemeClr val="tx1"/>
                </a:solidFill>
              </a:defRPr>
            </a:lvl1pPr>
          </a:lstStyle>
          <a:p>
            <a:r>
              <a:rPr lang="en-US"/>
              <a:t>Click to edit Master title style</a:t>
            </a:r>
            <a:endParaRPr lang="en-US" dirty="0"/>
          </a:p>
        </p:txBody>
      </p:sp>
      <p:sp>
        <p:nvSpPr>
          <p:cNvPr id="6" name="Subtitle 2"/>
          <p:cNvSpPr>
            <a:spLocks noGrp="1"/>
          </p:cNvSpPr>
          <p:nvPr>
            <p:ph type="subTitle" idx="1" hasCustomPrompt="1"/>
          </p:nvPr>
        </p:nvSpPr>
        <p:spPr>
          <a:xfrm>
            <a:off x="1524000" y="3367575"/>
            <a:ext cx="9144000" cy="1655762"/>
          </a:xfrm>
        </p:spPr>
        <p:txBody>
          <a:bodyPr>
            <a:normAutofit/>
          </a:bodyPr>
          <a:lstStyle>
            <a:lvl1pPr marL="0" indent="0" algn="ctr">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p>
          <a:p>
            <a:r>
              <a:rPr lang="en-US" dirty="0"/>
              <a:t>Click to edit Master subtitle style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497" y="1156910"/>
            <a:ext cx="3369006" cy="1172348"/>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497" y="1156910"/>
            <a:ext cx="3369006" cy="11723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dient + Text">
    <p:bg>
      <p:bgPr>
        <a:gradFill>
          <a:gsLst>
            <a:gs pos="0">
              <a:schemeClr val="accent2"/>
            </a:gs>
            <a:gs pos="45000">
              <a:schemeClr val="accent1"/>
            </a:gs>
            <a:gs pos="55000">
              <a:schemeClr val="accent1"/>
            </a:gs>
            <a:gs pos="100000">
              <a:schemeClr val="accent4"/>
            </a:gs>
            <a:gs pos="100000">
              <a:schemeClr val="accent4"/>
            </a:gs>
          </a:gsLst>
          <a:lin ang="2400000" scaled="0"/>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38200" y="1481129"/>
            <a:ext cx="10515600" cy="4094957"/>
          </a:xfrm>
        </p:spPr>
        <p:txBody>
          <a:bodyPr anchor="ctr" anchorCtr="1"/>
          <a:lstStyle>
            <a:lvl1pPr>
              <a:defRPr>
                <a:solidFill>
                  <a:schemeClr val="tx1"/>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7136"/>
            <a:ext cx="12192000" cy="70086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buClr>
                <a:schemeClr val="accent1"/>
              </a:buClr>
              <a:defRPr sz="2800" baseline="0">
                <a:solidFill>
                  <a:schemeClr val="accent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7136"/>
            <a:ext cx="12192000" cy="70086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accent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7136"/>
            <a:ext cx="12192000" cy="7008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hite">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524000" y="2601469"/>
            <a:ext cx="9144000" cy="674031"/>
          </a:xfrm>
        </p:spPr>
        <p:txBody>
          <a:bodyPr anchor="b">
            <a:spAutoFit/>
          </a:bodyPr>
          <a:lstStyle>
            <a:lvl1pPr algn="ctr">
              <a:defRPr sz="4200" b="1" i="0" baseline="0">
                <a:solidFill>
                  <a:schemeClr val="bg2"/>
                </a:solidFill>
              </a:defRPr>
            </a:lvl1pPr>
          </a:lstStyle>
          <a:p>
            <a:r>
              <a:rPr lang="en-US" dirty="0"/>
              <a:t>Click to edit Master title style</a:t>
            </a:r>
          </a:p>
        </p:txBody>
      </p:sp>
      <p:sp>
        <p:nvSpPr>
          <p:cNvPr id="8" name="Subtitle 2"/>
          <p:cNvSpPr>
            <a:spLocks noGrp="1"/>
          </p:cNvSpPr>
          <p:nvPr>
            <p:ph type="subTitle" idx="1" hasCustomPrompt="1"/>
          </p:nvPr>
        </p:nvSpPr>
        <p:spPr>
          <a:xfrm>
            <a:off x="1524000" y="3367575"/>
            <a:ext cx="9144000" cy="1655762"/>
          </a:xfrm>
        </p:spPr>
        <p:txBody>
          <a:bodyPr>
            <a:normAutofit/>
          </a:bodyPr>
          <a:lstStyle>
            <a:lvl1pPr marL="0" indent="0" algn="ctr">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p>
          <a:p>
            <a:r>
              <a:rPr lang="en-US" dirty="0"/>
              <a:t>Click to edit Master subtitle style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497" y="1156442"/>
            <a:ext cx="3369006" cy="1172816"/>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497" y="1156442"/>
            <a:ext cx="3369006" cy="1172816"/>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57135"/>
            <a:ext cx="12192000" cy="700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45389"/>
            <a:ext cx="10515600" cy="845299"/>
          </a:xfrm>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1"/>
              </a:buClr>
              <a:defRPr>
                <a:solidFill>
                  <a:schemeClr val="accent3"/>
                </a:solidFill>
              </a:defRPr>
            </a:lvl1pPr>
            <a:lvl2pPr>
              <a:defRPr baseline="0">
                <a:latin typeface="Georgia"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7136"/>
            <a:ext cx="12192000" cy="70086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buClr>
                <a:schemeClr val="accent1"/>
              </a:buClr>
              <a:defRPr>
                <a:solidFill>
                  <a:schemeClr val="accent3"/>
                </a:solidFill>
              </a:defRPr>
            </a:lvl1pPr>
            <a:lvl2pPr>
              <a:defRPr baseline="0">
                <a:latin typeface="Georgia"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1"/>
              </a:buClr>
              <a:defRPr>
                <a:solidFill>
                  <a:schemeClr val="accent3"/>
                </a:solidFill>
              </a:defRPr>
            </a:lvl1pPr>
            <a:lvl2pPr>
              <a:defRPr baseline="0">
                <a:latin typeface="Georgia"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7136"/>
            <a:ext cx="12192000" cy="700864"/>
          </a:xfrm>
          <a:prstGeom prst="rect">
            <a:avLst/>
          </a:prstGeom>
        </p:spPr>
      </p:pic>
      <p:sp>
        <p:nvSpPr>
          <p:cNvPr id="9" name="Title 1"/>
          <p:cNvSpPr>
            <a:spLocks noGrp="1"/>
          </p:cNvSpPr>
          <p:nvPr>
            <p:ph type="title"/>
          </p:nvPr>
        </p:nvSpPr>
        <p:spPr>
          <a:xfrm>
            <a:off x="838200" y="845389"/>
            <a:ext cx="10515600" cy="845299"/>
          </a:xfrm>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ntent Color">
    <p:bg>
      <p:bgPr>
        <a:solidFill>
          <a:schemeClr val="tx1"/>
        </a:solidFill>
        <a:effectLst/>
      </p:bgPr>
    </p:bg>
    <p:spTree>
      <p:nvGrpSpPr>
        <p:cNvPr id="1" name=""/>
        <p:cNvGrpSpPr/>
        <p:nvPr/>
      </p:nvGrpSpPr>
      <p:grpSpPr>
        <a:xfrm>
          <a:off x="0" y="0"/>
          <a:ext cx="0" cy="0"/>
          <a:chOff x="0" y="0"/>
          <a:chExt cx="0" cy="0"/>
        </a:xfrm>
      </p:grpSpPr>
      <p:sp>
        <p:nvSpPr>
          <p:cNvPr id="5" name="Rectangle 4"/>
          <p:cNvSpPr/>
          <p:nvPr userDrawn="1"/>
        </p:nvSpPr>
        <p:spPr>
          <a:xfrm>
            <a:off x="0" y="1"/>
            <a:ext cx="5985628" cy="6157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85604" y="1401570"/>
            <a:ext cx="5006419" cy="845299"/>
          </a:xfrm>
        </p:spPr>
        <p:txBody>
          <a:bodyPr>
            <a:noAutofit/>
          </a:bodyPr>
          <a:lstStyle>
            <a:lvl1pPr>
              <a:defRPr sz="3200" baseline="0"/>
            </a:lvl1pPr>
          </a:lstStyle>
          <a:p>
            <a:r>
              <a:rPr lang="en-US" dirty="0"/>
              <a:t>Click to edit Master title style</a:t>
            </a:r>
          </a:p>
        </p:txBody>
      </p:sp>
      <p:sp>
        <p:nvSpPr>
          <p:cNvPr id="3" name="Content Placeholder 2"/>
          <p:cNvSpPr>
            <a:spLocks noGrp="1"/>
          </p:cNvSpPr>
          <p:nvPr>
            <p:ph idx="1"/>
          </p:nvPr>
        </p:nvSpPr>
        <p:spPr>
          <a:xfrm>
            <a:off x="6585604" y="2560916"/>
            <a:ext cx="5006419" cy="3227142"/>
          </a:xfrm>
        </p:spPr>
        <p:txBody>
          <a:bodyPr/>
          <a:lstStyle>
            <a:lvl1pPr>
              <a:buClr>
                <a:schemeClr val="accent1"/>
              </a:buCl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7136"/>
            <a:ext cx="12192000" cy="700864"/>
          </a:xfrm>
          <a:prstGeom prst="rect">
            <a:avLst/>
          </a:prstGeom>
        </p:spPr>
      </p:pic>
      <p:sp>
        <p:nvSpPr>
          <p:cNvPr id="7" name="Title 1"/>
          <p:cNvSpPr txBox="1">
            <a:spLocks/>
          </p:cNvSpPr>
          <p:nvPr userDrawn="1"/>
        </p:nvSpPr>
        <p:spPr>
          <a:xfrm>
            <a:off x="564430" y="1401570"/>
            <a:ext cx="5006419" cy="845299"/>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3800" kern="1200" baseline="0">
                <a:solidFill>
                  <a:schemeClr val="bg2"/>
                </a:solidFill>
                <a:latin typeface="+mj-lt"/>
                <a:ea typeface="+mj-ea"/>
                <a:cs typeface="+mj-cs"/>
              </a:defRPr>
            </a:lvl1pPr>
          </a:lstStyle>
          <a:p>
            <a:r>
              <a:rPr lang="en-US" dirty="0"/>
              <a:t>Click to edit Master title style</a:t>
            </a:r>
          </a:p>
        </p:txBody>
      </p:sp>
      <p:sp>
        <p:nvSpPr>
          <p:cNvPr id="9" name="Content Placeholder 2"/>
          <p:cNvSpPr>
            <a:spLocks noGrp="1"/>
          </p:cNvSpPr>
          <p:nvPr>
            <p:ph idx="13"/>
          </p:nvPr>
        </p:nvSpPr>
        <p:spPr>
          <a:xfrm>
            <a:off x="564430" y="2560916"/>
            <a:ext cx="5006419" cy="3227142"/>
          </a:xfrm>
        </p:spPr>
        <p:txBody>
          <a:bodyPr/>
          <a:lstStyle>
            <a:lvl1pPr>
              <a:buClr>
                <a:schemeClr val="bg2"/>
              </a:buClr>
              <a:defRPr baseline="0">
                <a:solidFill>
                  <a:schemeClr val="tx1"/>
                </a:solidFill>
              </a:defRPr>
            </a:lvl1pPr>
            <a:lvl2pPr>
              <a:buClr>
                <a:schemeClr val="bg2"/>
              </a:buClr>
              <a:defRPr baseline="0">
                <a:solidFill>
                  <a:schemeClr val="tx1"/>
                </a:solidFill>
              </a:defRPr>
            </a:lvl2pPr>
            <a:lvl3pPr>
              <a:buClr>
                <a:schemeClr val="bg2"/>
              </a:buClr>
              <a:defRPr baseline="0">
                <a:solidFill>
                  <a:schemeClr val="tx1"/>
                </a:solidFill>
              </a:defRPr>
            </a:lvl3pPr>
            <a:lvl4pPr>
              <a:buClr>
                <a:schemeClr val="bg2"/>
              </a:buClr>
              <a:defRPr baseline="0">
                <a:solidFill>
                  <a:schemeClr val="tx1"/>
                </a:solidFill>
              </a:defRPr>
            </a:lvl4pPr>
            <a:lvl5pPr>
              <a:buClr>
                <a:schemeClr val="bg2"/>
              </a:buClr>
              <a:defRPr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748145"/>
            <a:ext cx="10515600" cy="94254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1"/>
              </a:buCl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1"/>
              </a:buClr>
              <a:defRPr>
                <a:solidFill>
                  <a:schemeClr val="accent3"/>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8" y="6157136"/>
            <a:ext cx="12192000" cy="70086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189707"/>
            <a:ext cx="10515600" cy="910914"/>
          </a:xfrm>
        </p:spPr>
        <p:txBody>
          <a:bodyPr anchor="b">
            <a:normAutofit/>
          </a:bodyPr>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3308098"/>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7136"/>
            <a:ext cx="12192000" cy="70086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25835"/>
            <a:ext cx="10515600" cy="1325563"/>
          </a:xfrm>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57136"/>
            <a:ext cx="12192000" cy="70086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ue + Text">
    <p:bg>
      <p:bgPr>
        <a:gradFill>
          <a:gsLst>
            <a:gs pos="0">
              <a:srgbClr val="0D2A44"/>
            </a:gs>
            <a:gs pos="42000">
              <a:srgbClr val="12435C"/>
            </a:gs>
            <a:gs pos="83000">
              <a:srgbClr val="12435C"/>
            </a:gs>
            <a:gs pos="100000">
              <a:srgbClr val="12435C"/>
            </a:gs>
          </a:gsLst>
          <a:lin ang="20400000" scaled="0"/>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38200" y="1221761"/>
            <a:ext cx="10515600" cy="4094957"/>
          </a:xfrm>
        </p:spPr>
        <p:txBody>
          <a:bodyPr anchor="ctr" anchorCtr="1"/>
          <a:lstStyle>
            <a:lvl1pPr>
              <a:defRPr>
                <a:solidFill>
                  <a:schemeClr val="accent1"/>
                </a:solidFil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700865"/>
            <a:ext cx="10515600" cy="9898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7989659"/>
      </p:ext>
    </p:extLst>
  </p:cSld>
  <p:clrMap bg1="dk1" tx1="lt1" bg2="dk2" tx2="lt2" accent1="accent1" accent2="accent2" accent3="accent3" accent4="accent4" accent5="accent5" accent6="accent6" hlink="hlink" folHlink="folHlink"/>
  <p:sldLayoutIdLst>
    <p:sldLayoutId id="2147483660" r:id="rId1"/>
    <p:sldLayoutId id="2147483661" r:id="rId2"/>
    <p:sldLayoutId id="2147483662" r:id="rId3"/>
    <p:sldLayoutId id="2147483664" r:id="rId4"/>
    <p:sldLayoutId id="2147483671" r:id="rId5"/>
    <p:sldLayoutId id="2147483665" r:id="rId6"/>
    <p:sldLayoutId id="2147483663" r:id="rId7"/>
    <p:sldLayoutId id="2147483666" r:id="rId8"/>
    <p:sldLayoutId id="2147483667" r:id="rId9"/>
    <p:sldLayoutId id="2147483670" r:id="rId10"/>
    <p:sldLayoutId id="2147483668" r:id="rId11"/>
    <p:sldLayoutId id="2147483669" r:id="rId12"/>
  </p:sldLayoutIdLst>
  <p:hf hdr="0" ftr="0"/>
  <p:txStyles>
    <p:titleStyle>
      <a:lvl1pPr algn="l" defTabSz="914400" rtl="0" eaLnBrk="1" latinLnBrk="0" hangingPunct="1">
        <a:lnSpc>
          <a:spcPct val="90000"/>
        </a:lnSpc>
        <a:spcBef>
          <a:spcPct val="0"/>
        </a:spcBef>
        <a:buNone/>
        <a:defRPr sz="3600" kern="1200" baseline="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a:buChar char="•"/>
        <a:defRPr sz="2400" kern="1200" baseline="0">
          <a:solidFill>
            <a:schemeClr val="accent3"/>
          </a:solidFill>
          <a:latin typeface="Georgia" charset="0"/>
          <a:ea typeface="+mn-ea"/>
          <a:cs typeface="+mn-cs"/>
        </a:defRPr>
      </a:lvl2pPr>
      <a:lvl3pPr marL="1143000" indent="-228600" algn="l" defTabSz="914400" rtl="0" eaLnBrk="1" latinLnBrk="0" hangingPunct="1">
        <a:lnSpc>
          <a:spcPct val="90000"/>
        </a:lnSpc>
        <a:spcBef>
          <a:spcPts val="500"/>
        </a:spcBef>
        <a:buClr>
          <a:schemeClr val="accent1"/>
        </a:buClr>
        <a:buFont typeface="Arial"/>
        <a:buChar char="•"/>
        <a:defRPr sz="2000" kern="1200" baseline="0">
          <a:solidFill>
            <a:schemeClr val="accent3"/>
          </a:solidFill>
          <a:latin typeface="Georgia" charset="0"/>
          <a:ea typeface="+mn-ea"/>
          <a:cs typeface="+mn-cs"/>
        </a:defRPr>
      </a:lvl3pPr>
      <a:lvl4pPr marL="1600200" indent="-228600" algn="l" defTabSz="914400" rtl="0" eaLnBrk="1" latinLnBrk="0" hangingPunct="1">
        <a:lnSpc>
          <a:spcPct val="90000"/>
        </a:lnSpc>
        <a:spcBef>
          <a:spcPts val="500"/>
        </a:spcBef>
        <a:buClr>
          <a:schemeClr val="accent1"/>
        </a:buClr>
        <a:buFont typeface="Arial"/>
        <a:buChar char="•"/>
        <a:defRPr sz="1800" kern="1200" baseline="0">
          <a:solidFill>
            <a:schemeClr val="accent3"/>
          </a:solidFill>
          <a:latin typeface="Georgia" charset="0"/>
          <a:ea typeface="+mn-ea"/>
          <a:cs typeface="+mn-cs"/>
        </a:defRPr>
      </a:lvl4pPr>
      <a:lvl5pPr marL="2057400" indent="-228600" algn="l" defTabSz="914400" rtl="0" eaLnBrk="1" latinLnBrk="0" hangingPunct="1">
        <a:lnSpc>
          <a:spcPct val="90000"/>
        </a:lnSpc>
        <a:spcBef>
          <a:spcPts val="500"/>
        </a:spcBef>
        <a:buClr>
          <a:schemeClr val="accent1"/>
        </a:buClr>
        <a:buFont typeface="Arial"/>
        <a:buChar char="•"/>
        <a:defRPr sz="1800" kern="1200" baseline="0">
          <a:solidFill>
            <a:schemeClr val="accent3"/>
          </a:solidFill>
          <a:latin typeface="Georgi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rmff.org/" TargetMode="External"/><Relationship Id="rId2" Type="http://schemas.openxmlformats.org/officeDocument/2006/relationships/hyperlink" Target="http://www.norc.org/" TargetMode="External"/><Relationship Id="rId1" Type="http://schemas.openxmlformats.org/officeDocument/2006/relationships/slideLayout" Target="../slideLayouts/slideLayout10.xml"/><Relationship Id="rId4" Type="http://schemas.openxmlformats.org/officeDocument/2006/relationships/hyperlink" Target="http://www.welbornfd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5168" y="2348956"/>
            <a:ext cx="9144000" cy="1421928"/>
          </a:xfrm>
        </p:spPr>
        <p:txBody>
          <a:bodyPr/>
          <a:lstStyle/>
          <a:p>
            <a:r>
              <a:rPr lang="en-US" sz="3600" dirty="0"/>
              <a:t>Kindergarten Readiness Indicators (KRI)</a:t>
            </a:r>
            <a:br>
              <a:rPr lang="en-US" sz="3600" dirty="0"/>
            </a:br>
            <a:br>
              <a:rPr lang="en-US" sz="3600" dirty="0"/>
            </a:br>
            <a:r>
              <a:rPr lang="en-US" sz="2400" dirty="0"/>
              <a:t>Pilot Update for the Indiana State Board of Education</a:t>
            </a:r>
            <a:endParaRPr lang="en-US" sz="3600" dirty="0"/>
          </a:p>
        </p:txBody>
      </p:sp>
      <p:sp>
        <p:nvSpPr>
          <p:cNvPr id="3" name="Subtitle 2"/>
          <p:cNvSpPr>
            <a:spLocks noGrp="1"/>
          </p:cNvSpPr>
          <p:nvPr>
            <p:ph type="subTitle" idx="1"/>
          </p:nvPr>
        </p:nvSpPr>
        <p:spPr>
          <a:xfrm>
            <a:off x="1524000" y="4045772"/>
            <a:ext cx="9144000" cy="2089583"/>
          </a:xfrm>
        </p:spPr>
        <p:txBody>
          <a:bodyPr>
            <a:normAutofit/>
          </a:bodyPr>
          <a:lstStyle/>
          <a:p>
            <a:r>
              <a:rPr lang="en-US" sz="2400" dirty="0"/>
              <a:t>Presented by:</a:t>
            </a:r>
          </a:p>
          <a:p>
            <a:r>
              <a:rPr lang="en-US" sz="2400" dirty="0"/>
              <a:t>Claire Fiddian-Green, Richard M. Fairbanks Foundation</a:t>
            </a:r>
          </a:p>
          <a:p>
            <a:r>
              <a:rPr lang="en-US" sz="2400" dirty="0"/>
              <a:t>Dr. Marc Hernandez, NORC at the University of Chicago</a:t>
            </a:r>
            <a:endParaRPr lang="en-US" b="1" dirty="0"/>
          </a:p>
          <a:p>
            <a:r>
              <a:rPr lang="en-US" sz="2400" b="1" dirty="0"/>
              <a:t>July 10, 2019</a:t>
            </a:r>
          </a:p>
        </p:txBody>
      </p:sp>
    </p:spTree>
    <p:extLst>
      <p:ext uri="{BB962C8B-B14F-4D97-AF65-F5344CB8AC3E}">
        <p14:creationId xmlns:p14="http://schemas.microsoft.com/office/powerpoint/2010/main" val="55242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153"/>
            <a:ext cx="10515600" cy="845299"/>
          </a:xfrm>
        </p:spPr>
        <p:txBody>
          <a:bodyPr/>
          <a:lstStyle/>
          <a:p>
            <a:r>
              <a:rPr lang="en-US" dirty="0"/>
              <a:t>KRI Overview</a:t>
            </a:r>
          </a:p>
        </p:txBody>
      </p:sp>
      <p:sp>
        <p:nvSpPr>
          <p:cNvPr id="3" name="Content Placeholder 2"/>
          <p:cNvSpPr>
            <a:spLocks noGrp="1"/>
          </p:cNvSpPr>
          <p:nvPr>
            <p:ph idx="1"/>
          </p:nvPr>
        </p:nvSpPr>
        <p:spPr>
          <a:xfrm>
            <a:off x="838200" y="1493931"/>
            <a:ext cx="10515600" cy="4351338"/>
          </a:xfrm>
        </p:spPr>
        <p:txBody>
          <a:bodyPr>
            <a:normAutofit fontScale="85000" lnSpcReduction="10000"/>
          </a:bodyPr>
          <a:lstStyle/>
          <a:p>
            <a:r>
              <a:rPr lang="en-US" dirty="0"/>
              <a:t>The Kindergarten Readiness Indicators (KRI) is a brief assessment of literacy, oral language and math skills for use by Indiana Pre-K providers</a:t>
            </a:r>
          </a:p>
          <a:p>
            <a:r>
              <a:rPr lang="en-US" dirty="0"/>
              <a:t>Key features:</a:t>
            </a:r>
          </a:p>
          <a:p>
            <a:pPr lvl="1"/>
            <a:r>
              <a:rPr lang="en-US" dirty="0">
                <a:latin typeface="+mj-lt"/>
              </a:rPr>
              <a:t>15 to 20 minutes to administer</a:t>
            </a:r>
          </a:p>
          <a:p>
            <a:pPr lvl="1"/>
            <a:r>
              <a:rPr lang="en-US" dirty="0">
                <a:latin typeface="+mj-lt"/>
              </a:rPr>
              <a:t>Easy to use and optimized for use on mobile devices</a:t>
            </a:r>
          </a:p>
          <a:p>
            <a:pPr lvl="1"/>
            <a:r>
              <a:rPr lang="en-US" dirty="0">
                <a:latin typeface="+mj-lt"/>
              </a:rPr>
              <a:t>Direct measures versus dependent on teacher observation</a:t>
            </a:r>
          </a:p>
          <a:p>
            <a:pPr lvl="1"/>
            <a:r>
              <a:rPr lang="en-US" dirty="0">
                <a:latin typeface="+mj-lt"/>
              </a:rPr>
              <a:t>Aligned with Indiana Early Learning Development Framework Foundations</a:t>
            </a:r>
          </a:p>
          <a:p>
            <a:pPr lvl="1"/>
            <a:r>
              <a:rPr lang="en-US" dirty="0">
                <a:latin typeface="+mj-lt"/>
              </a:rPr>
              <a:t>Subjected to rigorous statistical validation</a:t>
            </a:r>
          </a:p>
          <a:p>
            <a:r>
              <a:rPr lang="en-US" dirty="0"/>
              <a:t>Developed by NORC and the University of Chicago with funding from the Richard M. Fairbanks Foundation (Indianapolis) and Welborn Baptist Foundation (Evansville) totaling $525K</a:t>
            </a:r>
          </a:p>
          <a:p>
            <a:r>
              <a:rPr lang="en-US" dirty="0"/>
              <a:t>Royalty-free license in perpetuity so will not require use of public dollars for development or licensing costs</a:t>
            </a:r>
          </a:p>
          <a:p>
            <a:endParaRPr lang="en-US" dirty="0">
              <a:latin typeface="+mj-lt"/>
            </a:endParaRPr>
          </a:p>
          <a:p>
            <a:pPr lvl="1"/>
            <a:endParaRPr lang="en-US" dirty="0"/>
          </a:p>
        </p:txBody>
      </p:sp>
      <p:sp>
        <p:nvSpPr>
          <p:cNvPr id="4" name="Slide Number Placeholder 3"/>
          <p:cNvSpPr>
            <a:spLocks noGrp="1"/>
          </p:cNvSpPr>
          <p:nvPr>
            <p:ph type="sldNum" sz="quarter" idx="4294967295"/>
          </p:nvPr>
        </p:nvSpPr>
        <p:spPr>
          <a:xfrm>
            <a:off x="9269818" y="6351621"/>
            <a:ext cx="2743200" cy="365125"/>
          </a:xfrm>
          <a:prstGeom prst="rect">
            <a:avLst/>
          </a:prstGeom>
        </p:spPr>
        <p:txBody>
          <a:bodyPr/>
          <a:lstStyle/>
          <a:p>
            <a:pPr algn="r"/>
            <a:fld id="{DE9B089D-DE7C-5D47-AE7A-E623216C9326}" type="slidenum">
              <a:rPr lang="en-US" smtClean="0"/>
              <a:pPr algn="r"/>
              <a:t>2</a:t>
            </a:fld>
            <a:endParaRPr lang="en-US" dirty="0"/>
          </a:p>
        </p:txBody>
      </p:sp>
      <p:sp>
        <p:nvSpPr>
          <p:cNvPr id="5" name="Date Placeholder 4"/>
          <p:cNvSpPr>
            <a:spLocks noGrp="1"/>
          </p:cNvSpPr>
          <p:nvPr>
            <p:ph type="dt" sz="half" idx="4294967295"/>
          </p:nvPr>
        </p:nvSpPr>
        <p:spPr>
          <a:xfrm>
            <a:off x="9269818" y="188251"/>
            <a:ext cx="2743200" cy="365125"/>
          </a:xfrm>
          <a:prstGeom prst="rect">
            <a:avLst/>
          </a:prstGeom>
        </p:spPr>
        <p:txBody>
          <a:bodyPr/>
          <a:lstStyle/>
          <a:p>
            <a:fld id="{BADACB74-2167-C546-9059-764A22A7906B}" type="datetime3">
              <a:rPr lang="en-US" smtClean="0"/>
              <a:pPr/>
              <a:t>8 July 2019</a:t>
            </a:fld>
            <a:endParaRPr lang="en-US" dirty="0"/>
          </a:p>
        </p:txBody>
      </p:sp>
    </p:spTree>
    <p:extLst>
      <p:ext uri="{BB962C8B-B14F-4D97-AF65-F5344CB8AC3E}">
        <p14:creationId xmlns:p14="http://schemas.microsoft.com/office/powerpoint/2010/main" val="148360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153"/>
            <a:ext cx="10515600" cy="845299"/>
          </a:xfrm>
        </p:spPr>
        <p:txBody>
          <a:bodyPr/>
          <a:lstStyle/>
          <a:p>
            <a:r>
              <a:rPr lang="en-US" dirty="0"/>
              <a:t>NORC at the University of Chicago</a:t>
            </a:r>
          </a:p>
        </p:txBody>
      </p:sp>
      <p:sp>
        <p:nvSpPr>
          <p:cNvPr id="3" name="Content Placeholder 2"/>
          <p:cNvSpPr>
            <a:spLocks noGrp="1"/>
          </p:cNvSpPr>
          <p:nvPr>
            <p:ph idx="1"/>
          </p:nvPr>
        </p:nvSpPr>
        <p:spPr>
          <a:xfrm>
            <a:off x="838200" y="1493931"/>
            <a:ext cx="10515600" cy="4351338"/>
          </a:xfrm>
        </p:spPr>
        <p:txBody>
          <a:bodyPr>
            <a:normAutofit/>
          </a:bodyPr>
          <a:lstStyle/>
          <a:p>
            <a:r>
              <a:rPr lang="en-US" dirty="0"/>
              <a:t>NORC is a public policy and social science research organization with a mission to conduct high-quality research in the public interest </a:t>
            </a:r>
          </a:p>
          <a:p>
            <a:r>
              <a:rPr lang="en-US" dirty="0"/>
              <a:t>Dr. Marc Hernandez, Principal Research Scientist at NORC, is an expert in early childhood and elementary education and has led development of the KRI</a:t>
            </a:r>
            <a:endParaRPr lang="en-US" dirty="0">
              <a:latin typeface="+mj-lt"/>
            </a:endParaRPr>
          </a:p>
          <a:p>
            <a:pPr lvl="1"/>
            <a:endParaRPr lang="en-US" dirty="0"/>
          </a:p>
        </p:txBody>
      </p:sp>
      <p:sp>
        <p:nvSpPr>
          <p:cNvPr id="4" name="Slide Number Placeholder 3"/>
          <p:cNvSpPr>
            <a:spLocks noGrp="1"/>
          </p:cNvSpPr>
          <p:nvPr>
            <p:ph type="sldNum" sz="quarter" idx="4294967295"/>
          </p:nvPr>
        </p:nvSpPr>
        <p:spPr>
          <a:xfrm>
            <a:off x="9269818" y="6351621"/>
            <a:ext cx="2743200" cy="365125"/>
          </a:xfrm>
          <a:prstGeom prst="rect">
            <a:avLst/>
          </a:prstGeom>
        </p:spPr>
        <p:txBody>
          <a:bodyPr/>
          <a:lstStyle/>
          <a:p>
            <a:pPr algn="r"/>
            <a:fld id="{DE9B089D-DE7C-5D47-AE7A-E623216C9326}" type="slidenum">
              <a:rPr lang="en-US" smtClean="0"/>
              <a:pPr algn="r"/>
              <a:t>3</a:t>
            </a:fld>
            <a:endParaRPr lang="en-US" dirty="0"/>
          </a:p>
        </p:txBody>
      </p:sp>
      <p:sp>
        <p:nvSpPr>
          <p:cNvPr id="5" name="Date Placeholder 4"/>
          <p:cNvSpPr>
            <a:spLocks noGrp="1"/>
          </p:cNvSpPr>
          <p:nvPr>
            <p:ph type="dt" sz="half" idx="4294967295"/>
          </p:nvPr>
        </p:nvSpPr>
        <p:spPr>
          <a:xfrm>
            <a:off x="9269818" y="188251"/>
            <a:ext cx="2743200" cy="365125"/>
          </a:xfrm>
          <a:prstGeom prst="rect">
            <a:avLst/>
          </a:prstGeom>
        </p:spPr>
        <p:txBody>
          <a:bodyPr/>
          <a:lstStyle/>
          <a:p>
            <a:fld id="{BADACB74-2167-C546-9059-764A22A7906B}" type="datetime3">
              <a:rPr lang="en-US" smtClean="0"/>
              <a:pPr/>
              <a:t>8 July 2019</a:t>
            </a:fld>
            <a:endParaRPr lang="en-US" dirty="0"/>
          </a:p>
        </p:txBody>
      </p:sp>
    </p:spTree>
    <p:extLst>
      <p:ext uri="{BB962C8B-B14F-4D97-AF65-F5344CB8AC3E}">
        <p14:creationId xmlns:p14="http://schemas.microsoft.com/office/powerpoint/2010/main" val="173338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153"/>
            <a:ext cx="10515600" cy="845299"/>
          </a:xfrm>
        </p:spPr>
        <p:txBody>
          <a:bodyPr/>
          <a:lstStyle/>
          <a:p>
            <a:r>
              <a:rPr lang="en-US" dirty="0"/>
              <a:t>Getting on Track</a:t>
            </a:r>
          </a:p>
        </p:txBody>
      </p:sp>
      <p:sp>
        <p:nvSpPr>
          <p:cNvPr id="3" name="Content Placeholder 2"/>
          <p:cNvSpPr>
            <a:spLocks noGrp="1"/>
          </p:cNvSpPr>
          <p:nvPr>
            <p:ph idx="1"/>
          </p:nvPr>
        </p:nvSpPr>
        <p:spPr>
          <a:xfrm>
            <a:off x="838200" y="1493931"/>
            <a:ext cx="10515600" cy="4351338"/>
          </a:xfrm>
        </p:spPr>
        <p:txBody>
          <a:bodyPr>
            <a:normAutofit lnSpcReduction="10000"/>
          </a:bodyPr>
          <a:lstStyle/>
          <a:p>
            <a:r>
              <a:rPr lang="en-US" dirty="0"/>
              <a:t>KRI is adapted from Getting On Track Early for School Success (GoT), a more comprehensive formative assessment being used in Northwest Indiana</a:t>
            </a:r>
          </a:p>
          <a:p>
            <a:r>
              <a:rPr lang="en-US" dirty="0"/>
              <a:t>GoT has been iteratively developed by the University of Chicago and NORC with input from teachers and students, reviewed by experts in the field of early education and subjected to rigorous statistical validation</a:t>
            </a:r>
          </a:p>
          <a:p>
            <a:r>
              <a:rPr lang="en-US" dirty="0"/>
              <a:t>NORC selected a subset of items from GoT to keep KRI short while maximizing alignment with Indiana Foundations</a:t>
            </a:r>
          </a:p>
          <a:p>
            <a:pPr lvl="1"/>
            <a:r>
              <a:rPr lang="en-US" dirty="0">
                <a:latin typeface="+mj-lt"/>
              </a:rPr>
              <a:t>KRI covers 2/3 ELA Foundations and 4/5 math Foundations</a:t>
            </a:r>
          </a:p>
          <a:p>
            <a:pPr lvl="1"/>
            <a:r>
              <a:rPr lang="en-US" dirty="0">
                <a:latin typeface="+mj-lt"/>
              </a:rPr>
              <a:t>Average assessment time is 15 minutes</a:t>
            </a:r>
            <a:endParaRPr lang="en-US" b="1" dirty="0">
              <a:latin typeface="+mj-lt"/>
            </a:endParaRPr>
          </a:p>
        </p:txBody>
      </p:sp>
      <p:sp>
        <p:nvSpPr>
          <p:cNvPr id="4" name="Slide Number Placeholder 3"/>
          <p:cNvSpPr>
            <a:spLocks noGrp="1"/>
          </p:cNvSpPr>
          <p:nvPr>
            <p:ph type="sldNum" sz="quarter" idx="4294967295"/>
          </p:nvPr>
        </p:nvSpPr>
        <p:spPr>
          <a:xfrm>
            <a:off x="9269818" y="6351621"/>
            <a:ext cx="2743200" cy="365125"/>
          </a:xfrm>
          <a:prstGeom prst="rect">
            <a:avLst/>
          </a:prstGeom>
        </p:spPr>
        <p:txBody>
          <a:bodyPr/>
          <a:lstStyle/>
          <a:p>
            <a:pPr algn="r"/>
            <a:fld id="{DE9B089D-DE7C-5D47-AE7A-E623216C9326}" type="slidenum">
              <a:rPr lang="en-US" smtClean="0"/>
              <a:pPr algn="r"/>
              <a:t>4</a:t>
            </a:fld>
            <a:endParaRPr lang="en-US" dirty="0"/>
          </a:p>
        </p:txBody>
      </p:sp>
      <p:sp>
        <p:nvSpPr>
          <p:cNvPr id="5" name="Date Placeholder 4"/>
          <p:cNvSpPr>
            <a:spLocks noGrp="1"/>
          </p:cNvSpPr>
          <p:nvPr>
            <p:ph type="dt" sz="half" idx="4294967295"/>
          </p:nvPr>
        </p:nvSpPr>
        <p:spPr>
          <a:xfrm>
            <a:off x="9269818" y="188251"/>
            <a:ext cx="2743200" cy="365125"/>
          </a:xfrm>
          <a:prstGeom prst="rect">
            <a:avLst/>
          </a:prstGeom>
        </p:spPr>
        <p:txBody>
          <a:bodyPr/>
          <a:lstStyle/>
          <a:p>
            <a:fld id="{BADACB74-2167-C546-9059-764A22A7906B}" type="datetime3">
              <a:rPr lang="en-US" smtClean="0"/>
              <a:pPr/>
              <a:t>8 July 2019</a:t>
            </a:fld>
            <a:endParaRPr lang="en-US" dirty="0"/>
          </a:p>
        </p:txBody>
      </p:sp>
    </p:spTree>
    <p:extLst>
      <p:ext uri="{BB962C8B-B14F-4D97-AF65-F5344CB8AC3E}">
        <p14:creationId xmlns:p14="http://schemas.microsoft.com/office/powerpoint/2010/main" val="191512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153"/>
            <a:ext cx="10515600" cy="845299"/>
          </a:xfrm>
        </p:spPr>
        <p:txBody>
          <a:bodyPr/>
          <a:lstStyle/>
          <a:p>
            <a:r>
              <a:rPr lang="en-US" dirty="0"/>
              <a:t>KRI Pilot Validation Results</a:t>
            </a:r>
          </a:p>
        </p:txBody>
      </p:sp>
      <p:sp>
        <p:nvSpPr>
          <p:cNvPr id="3" name="Content Placeholder 2"/>
          <p:cNvSpPr>
            <a:spLocks noGrp="1"/>
          </p:cNvSpPr>
          <p:nvPr>
            <p:ph idx="1"/>
          </p:nvPr>
        </p:nvSpPr>
        <p:spPr>
          <a:xfrm>
            <a:off x="838200" y="1493931"/>
            <a:ext cx="10515600" cy="4351338"/>
          </a:xfrm>
        </p:spPr>
        <p:txBody>
          <a:bodyPr>
            <a:normAutofit lnSpcReduction="10000"/>
          </a:bodyPr>
          <a:lstStyle/>
          <a:p>
            <a:r>
              <a:rPr lang="en-US" dirty="0"/>
              <a:t>Spring 2018: NORC partnered with Early Learning Indiana and 4C to administer the KRI in Marion and Vanderburgh counties</a:t>
            </a:r>
          </a:p>
          <a:p>
            <a:pPr lvl="1"/>
            <a:r>
              <a:rPr lang="en-US" dirty="0">
                <a:latin typeface="+mj-lt"/>
              </a:rPr>
              <a:t>415 Pre-K students total</a:t>
            </a:r>
          </a:p>
          <a:p>
            <a:pPr lvl="1"/>
            <a:r>
              <a:rPr lang="en-US" dirty="0">
                <a:latin typeface="+mj-lt"/>
              </a:rPr>
              <a:t>Students of diverse racial and socio-economic backgrounds</a:t>
            </a:r>
          </a:p>
          <a:p>
            <a:pPr lvl="1"/>
            <a:r>
              <a:rPr lang="en-US" dirty="0">
                <a:latin typeface="+mj-lt"/>
              </a:rPr>
              <a:t>Pre-K providers with varying quality, including informal programs</a:t>
            </a:r>
          </a:p>
          <a:p>
            <a:r>
              <a:rPr lang="en-US" dirty="0"/>
              <a:t>Fall 2018: NORC followed up with 182 of the spring pilot students to ensure results from Pre-K predicted readiness at Kindergarten entry</a:t>
            </a:r>
          </a:p>
          <a:p>
            <a:r>
              <a:rPr lang="en-US" dirty="0">
                <a:latin typeface="+mj-lt"/>
              </a:rPr>
              <a:t>Results: </a:t>
            </a:r>
          </a:p>
          <a:p>
            <a:pPr lvl="1"/>
            <a:r>
              <a:rPr lang="en-US" dirty="0">
                <a:latin typeface="+mj-lt"/>
              </a:rPr>
              <a:t>Strong psychometric properties </a:t>
            </a:r>
          </a:p>
          <a:p>
            <a:pPr lvl="1"/>
            <a:r>
              <a:rPr lang="en-US" dirty="0">
                <a:latin typeface="+mj-lt"/>
              </a:rPr>
              <a:t>Pre-K KRI results were predictive of results at Kindergarten entry</a:t>
            </a:r>
            <a:endParaRPr lang="en-US" dirty="0"/>
          </a:p>
          <a:p>
            <a:endParaRPr lang="en-US" dirty="0"/>
          </a:p>
          <a:p>
            <a:endParaRPr lang="en-US" dirty="0">
              <a:latin typeface="+mj-lt"/>
            </a:endParaRPr>
          </a:p>
          <a:p>
            <a:pPr lvl="1"/>
            <a:endParaRPr lang="en-US" dirty="0"/>
          </a:p>
        </p:txBody>
      </p:sp>
      <p:sp>
        <p:nvSpPr>
          <p:cNvPr id="4" name="Slide Number Placeholder 3"/>
          <p:cNvSpPr>
            <a:spLocks noGrp="1"/>
          </p:cNvSpPr>
          <p:nvPr>
            <p:ph type="sldNum" sz="quarter" idx="4294967295"/>
          </p:nvPr>
        </p:nvSpPr>
        <p:spPr>
          <a:xfrm>
            <a:off x="9269818" y="6351621"/>
            <a:ext cx="2743200" cy="365125"/>
          </a:xfrm>
          <a:prstGeom prst="rect">
            <a:avLst/>
          </a:prstGeom>
        </p:spPr>
        <p:txBody>
          <a:bodyPr/>
          <a:lstStyle/>
          <a:p>
            <a:pPr algn="r"/>
            <a:fld id="{DE9B089D-DE7C-5D47-AE7A-E623216C9326}" type="slidenum">
              <a:rPr lang="en-US" smtClean="0"/>
              <a:pPr algn="r"/>
              <a:t>5</a:t>
            </a:fld>
            <a:endParaRPr lang="en-US" dirty="0"/>
          </a:p>
        </p:txBody>
      </p:sp>
      <p:sp>
        <p:nvSpPr>
          <p:cNvPr id="5" name="Date Placeholder 4"/>
          <p:cNvSpPr>
            <a:spLocks noGrp="1"/>
          </p:cNvSpPr>
          <p:nvPr>
            <p:ph type="dt" sz="half" idx="4294967295"/>
          </p:nvPr>
        </p:nvSpPr>
        <p:spPr>
          <a:xfrm>
            <a:off x="9269818" y="188251"/>
            <a:ext cx="2743200" cy="365125"/>
          </a:xfrm>
          <a:prstGeom prst="rect">
            <a:avLst/>
          </a:prstGeom>
        </p:spPr>
        <p:txBody>
          <a:bodyPr/>
          <a:lstStyle/>
          <a:p>
            <a:fld id="{BADACB74-2167-C546-9059-764A22A7906B}" type="datetime3">
              <a:rPr lang="en-US" smtClean="0"/>
              <a:pPr/>
              <a:t>8 July 2019</a:t>
            </a:fld>
            <a:endParaRPr lang="en-US" dirty="0"/>
          </a:p>
        </p:txBody>
      </p:sp>
    </p:spTree>
    <p:extLst>
      <p:ext uri="{BB962C8B-B14F-4D97-AF65-F5344CB8AC3E}">
        <p14:creationId xmlns:p14="http://schemas.microsoft.com/office/powerpoint/2010/main" val="2028644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153"/>
            <a:ext cx="10515600" cy="845299"/>
          </a:xfrm>
        </p:spPr>
        <p:txBody>
          <a:bodyPr/>
          <a:lstStyle/>
          <a:p>
            <a:r>
              <a:rPr lang="en-US" dirty="0"/>
              <a:t>Expanded Pilot</a:t>
            </a:r>
          </a:p>
        </p:txBody>
      </p:sp>
      <p:sp>
        <p:nvSpPr>
          <p:cNvPr id="3" name="Content Placeholder 2"/>
          <p:cNvSpPr>
            <a:spLocks noGrp="1"/>
          </p:cNvSpPr>
          <p:nvPr>
            <p:ph idx="1"/>
          </p:nvPr>
        </p:nvSpPr>
        <p:spPr>
          <a:xfrm>
            <a:off x="838200" y="1493931"/>
            <a:ext cx="10515600" cy="4351338"/>
          </a:xfrm>
        </p:spPr>
        <p:txBody>
          <a:bodyPr>
            <a:normAutofit/>
          </a:bodyPr>
          <a:lstStyle/>
          <a:p>
            <a:r>
              <a:rPr lang="en-US" dirty="0"/>
              <a:t>Spring 2019: NORC conducted an implementation pilot</a:t>
            </a:r>
          </a:p>
          <a:p>
            <a:pPr lvl="1"/>
            <a:r>
              <a:rPr lang="en-US" dirty="0">
                <a:latin typeface="+mj-lt"/>
              </a:rPr>
              <a:t>650 Pre-K students in Marion and Vanderburgh counties</a:t>
            </a:r>
          </a:p>
          <a:p>
            <a:pPr lvl="1"/>
            <a:r>
              <a:rPr lang="en-US" dirty="0">
                <a:latin typeface="+mj-lt"/>
              </a:rPr>
              <a:t>Variety of Pre-K settings (e.g., school, faith-based, childcare homes) </a:t>
            </a:r>
            <a:endParaRPr lang="en-US" dirty="0">
              <a:solidFill>
                <a:srgbClr val="FF0000"/>
              </a:solidFill>
              <a:latin typeface="+mj-lt"/>
            </a:endParaRPr>
          </a:p>
          <a:p>
            <a:pPr lvl="1"/>
            <a:r>
              <a:rPr lang="en-US" dirty="0">
                <a:latin typeface="+mj-lt"/>
              </a:rPr>
              <a:t>Mix of teachers and third parties administering the assessment</a:t>
            </a:r>
          </a:p>
          <a:p>
            <a:r>
              <a:rPr lang="en-US" dirty="0">
                <a:latin typeface="+mj-lt"/>
              </a:rPr>
              <a:t>Purpose is to confirm KRI’s applicability across provider types and collect additional feedback on ease of administration</a:t>
            </a:r>
          </a:p>
          <a:p>
            <a:r>
              <a:rPr lang="en-US" dirty="0">
                <a:latin typeface="+mj-lt"/>
              </a:rPr>
              <a:t>2018 and 2019 administrations, combined with research from GoT, provides strong evidence for the validity of the KRI as a tool to quickly assess Pre-K students’ kindergarten readiness</a:t>
            </a:r>
          </a:p>
        </p:txBody>
      </p:sp>
      <p:sp>
        <p:nvSpPr>
          <p:cNvPr id="4" name="Slide Number Placeholder 3"/>
          <p:cNvSpPr>
            <a:spLocks noGrp="1"/>
          </p:cNvSpPr>
          <p:nvPr>
            <p:ph type="sldNum" sz="quarter" idx="4294967295"/>
          </p:nvPr>
        </p:nvSpPr>
        <p:spPr>
          <a:xfrm>
            <a:off x="9269818" y="6351621"/>
            <a:ext cx="2743200" cy="365125"/>
          </a:xfrm>
          <a:prstGeom prst="rect">
            <a:avLst/>
          </a:prstGeom>
        </p:spPr>
        <p:txBody>
          <a:bodyPr/>
          <a:lstStyle/>
          <a:p>
            <a:pPr algn="r"/>
            <a:fld id="{DE9B089D-DE7C-5D47-AE7A-E623216C9326}" type="slidenum">
              <a:rPr lang="en-US" smtClean="0"/>
              <a:pPr algn="r"/>
              <a:t>6</a:t>
            </a:fld>
            <a:endParaRPr lang="en-US" dirty="0"/>
          </a:p>
        </p:txBody>
      </p:sp>
      <p:sp>
        <p:nvSpPr>
          <p:cNvPr id="5" name="Date Placeholder 4"/>
          <p:cNvSpPr>
            <a:spLocks noGrp="1"/>
          </p:cNvSpPr>
          <p:nvPr>
            <p:ph type="dt" sz="half" idx="4294967295"/>
          </p:nvPr>
        </p:nvSpPr>
        <p:spPr>
          <a:xfrm>
            <a:off x="9269818" y="188251"/>
            <a:ext cx="2743200" cy="365125"/>
          </a:xfrm>
          <a:prstGeom prst="rect">
            <a:avLst/>
          </a:prstGeom>
        </p:spPr>
        <p:txBody>
          <a:bodyPr/>
          <a:lstStyle/>
          <a:p>
            <a:fld id="{BADACB74-2167-C546-9059-764A22A7906B}" type="datetime3">
              <a:rPr lang="en-US" smtClean="0"/>
              <a:pPr/>
              <a:t>8 July 2019</a:t>
            </a:fld>
            <a:endParaRPr lang="en-US" dirty="0"/>
          </a:p>
        </p:txBody>
      </p:sp>
    </p:spTree>
    <p:extLst>
      <p:ext uri="{BB962C8B-B14F-4D97-AF65-F5344CB8AC3E}">
        <p14:creationId xmlns:p14="http://schemas.microsoft.com/office/powerpoint/2010/main" val="39399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8153"/>
            <a:ext cx="10515600" cy="845299"/>
          </a:xfrm>
        </p:spPr>
        <p:txBody>
          <a:bodyPr/>
          <a:lstStyle/>
          <a:p>
            <a:r>
              <a:rPr lang="en-US" dirty="0"/>
              <a:t>KRI Application</a:t>
            </a:r>
          </a:p>
        </p:txBody>
      </p:sp>
      <p:sp>
        <p:nvSpPr>
          <p:cNvPr id="3" name="Content Placeholder 2"/>
          <p:cNvSpPr>
            <a:spLocks noGrp="1"/>
          </p:cNvSpPr>
          <p:nvPr>
            <p:ph idx="1"/>
          </p:nvPr>
        </p:nvSpPr>
        <p:spPr>
          <a:xfrm>
            <a:off x="838200" y="1493931"/>
            <a:ext cx="10515600" cy="4351338"/>
          </a:xfrm>
        </p:spPr>
        <p:txBody>
          <a:bodyPr>
            <a:normAutofit/>
          </a:bodyPr>
          <a:lstStyle/>
          <a:p>
            <a:r>
              <a:rPr lang="en-US" dirty="0"/>
              <a:t>The KRI is designed to be used statewide across Pre-K provider types</a:t>
            </a:r>
          </a:p>
          <a:p>
            <a:r>
              <a:rPr lang="en-US" dirty="0">
                <a:latin typeface="+mj-lt"/>
              </a:rPr>
              <a:t>The data can be aggregated at the classroom, Pre-K provider, local, regional and state levels to inform education stakeholders, policymakers, and the general public about the academic readiness of Indiana’s Pre-K children</a:t>
            </a:r>
          </a:p>
          <a:p>
            <a:r>
              <a:rPr lang="en-US" dirty="0">
                <a:latin typeface="+mj-lt"/>
              </a:rPr>
              <a:t>KRI data will enable stakeholders to identify areas for improvement (e.g., curriculum, geographies) and will also enable better allocation of public and private resources</a:t>
            </a:r>
          </a:p>
        </p:txBody>
      </p:sp>
      <p:sp>
        <p:nvSpPr>
          <p:cNvPr id="4" name="Slide Number Placeholder 3"/>
          <p:cNvSpPr>
            <a:spLocks noGrp="1"/>
          </p:cNvSpPr>
          <p:nvPr>
            <p:ph type="sldNum" sz="quarter" idx="4294967295"/>
          </p:nvPr>
        </p:nvSpPr>
        <p:spPr>
          <a:xfrm>
            <a:off x="9269818" y="6351621"/>
            <a:ext cx="2743200" cy="365125"/>
          </a:xfrm>
          <a:prstGeom prst="rect">
            <a:avLst/>
          </a:prstGeom>
        </p:spPr>
        <p:txBody>
          <a:bodyPr/>
          <a:lstStyle/>
          <a:p>
            <a:pPr algn="r"/>
            <a:fld id="{DE9B089D-DE7C-5D47-AE7A-E623216C9326}" type="slidenum">
              <a:rPr lang="en-US" smtClean="0"/>
              <a:pPr algn="r"/>
              <a:t>7</a:t>
            </a:fld>
            <a:endParaRPr lang="en-US" dirty="0"/>
          </a:p>
        </p:txBody>
      </p:sp>
      <p:sp>
        <p:nvSpPr>
          <p:cNvPr id="5" name="Date Placeholder 4"/>
          <p:cNvSpPr>
            <a:spLocks noGrp="1"/>
          </p:cNvSpPr>
          <p:nvPr>
            <p:ph type="dt" sz="half" idx="4294967295"/>
          </p:nvPr>
        </p:nvSpPr>
        <p:spPr>
          <a:xfrm>
            <a:off x="9269818" y="188251"/>
            <a:ext cx="2743200" cy="365125"/>
          </a:xfrm>
          <a:prstGeom prst="rect">
            <a:avLst/>
          </a:prstGeom>
        </p:spPr>
        <p:txBody>
          <a:bodyPr/>
          <a:lstStyle/>
          <a:p>
            <a:fld id="{BADACB74-2167-C546-9059-764A22A7906B}" type="datetime3">
              <a:rPr lang="en-US" smtClean="0"/>
              <a:pPr/>
              <a:t>8 July 2019</a:t>
            </a:fld>
            <a:endParaRPr lang="en-US" dirty="0"/>
          </a:p>
        </p:txBody>
      </p:sp>
    </p:spTree>
    <p:extLst>
      <p:ext uri="{BB962C8B-B14F-4D97-AF65-F5344CB8AC3E}">
        <p14:creationId xmlns:p14="http://schemas.microsoft.com/office/powerpoint/2010/main" val="423560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E0E751-D484-4857-889C-2E6CC595B451}"/>
              </a:ext>
            </a:extLst>
          </p:cNvPr>
          <p:cNvSpPr txBox="1"/>
          <p:nvPr/>
        </p:nvSpPr>
        <p:spPr>
          <a:xfrm>
            <a:off x="3083052" y="1091922"/>
            <a:ext cx="6025896" cy="584775"/>
          </a:xfrm>
          <a:prstGeom prst="rect">
            <a:avLst/>
          </a:prstGeom>
          <a:noFill/>
        </p:spPr>
        <p:txBody>
          <a:bodyPr wrap="square" rtlCol="0">
            <a:spAutoFit/>
          </a:bodyPr>
          <a:lstStyle/>
          <a:p>
            <a:pPr algn="ctr"/>
            <a:r>
              <a:rPr lang="en-US" sz="3200" b="1" dirty="0"/>
              <a:t>THANK YOU!</a:t>
            </a:r>
          </a:p>
        </p:txBody>
      </p:sp>
      <p:sp>
        <p:nvSpPr>
          <p:cNvPr id="3" name="TextBox 2">
            <a:extLst>
              <a:ext uri="{FF2B5EF4-FFF2-40B4-BE49-F238E27FC236}">
                <a16:creationId xmlns:a16="http://schemas.microsoft.com/office/drawing/2014/main" id="{E33BCAA2-07AC-44DE-948F-3C979A606265}"/>
              </a:ext>
            </a:extLst>
          </p:cNvPr>
          <p:cNvSpPr txBox="1"/>
          <p:nvPr/>
        </p:nvSpPr>
        <p:spPr>
          <a:xfrm>
            <a:off x="1507236" y="2195078"/>
            <a:ext cx="9730740" cy="3170099"/>
          </a:xfrm>
          <a:prstGeom prst="rect">
            <a:avLst/>
          </a:prstGeom>
          <a:noFill/>
        </p:spPr>
        <p:txBody>
          <a:bodyPr wrap="square" rtlCol="0">
            <a:spAutoFit/>
          </a:bodyPr>
          <a:lstStyle/>
          <a:p>
            <a:r>
              <a:rPr lang="en-US" sz="2000" b="1" u="sng" dirty="0"/>
              <a:t>ABOUT US</a:t>
            </a:r>
            <a:endParaRPr lang="en-US" sz="2000" u="sng" dirty="0"/>
          </a:p>
          <a:p>
            <a:endParaRPr lang="en-US" sz="2000" dirty="0"/>
          </a:p>
          <a:p>
            <a:r>
              <a:rPr lang="en-US" sz="2000" dirty="0"/>
              <a:t>NORC at the University of Chicago</a:t>
            </a:r>
          </a:p>
          <a:p>
            <a:r>
              <a:rPr lang="en-US" sz="2000" dirty="0"/>
              <a:t>Website:  </a:t>
            </a:r>
            <a:r>
              <a:rPr lang="en-US" sz="2000" dirty="0">
                <a:hlinkClick r:id="rId2"/>
              </a:rPr>
              <a:t>www.norc.org</a:t>
            </a:r>
            <a:r>
              <a:rPr lang="en-US" sz="2000" dirty="0"/>
              <a:t>, Twitter: @</a:t>
            </a:r>
            <a:r>
              <a:rPr lang="en-US" sz="2000" dirty="0" err="1"/>
              <a:t>NORCNews</a:t>
            </a:r>
            <a:endParaRPr lang="en-US" sz="2000" dirty="0"/>
          </a:p>
          <a:p>
            <a:endParaRPr lang="en-US" sz="2000" dirty="0"/>
          </a:p>
          <a:p>
            <a:r>
              <a:rPr lang="en-US" sz="2000" dirty="0"/>
              <a:t>Richard M. Fairbanks Foundation</a:t>
            </a:r>
          </a:p>
          <a:p>
            <a:r>
              <a:rPr lang="en-US" sz="2000" dirty="0"/>
              <a:t>Website: </a:t>
            </a:r>
            <a:r>
              <a:rPr lang="en-US" sz="2000" dirty="0">
                <a:hlinkClick r:id="rId3"/>
              </a:rPr>
              <a:t>www.rmff.org</a:t>
            </a:r>
            <a:r>
              <a:rPr lang="en-US" sz="2000" dirty="0"/>
              <a:t>, Twitter: @</a:t>
            </a:r>
            <a:r>
              <a:rPr lang="en-US" sz="2000" dirty="0" err="1"/>
              <a:t>RMFFIndy</a:t>
            </a:r>
            <a:endParaRPr lang="en-US" sz="2000" dirty="0"/>
          </a:p>
          <a:p>
            <a:endParaRPr lang="en-US" sz="2000" dirty="0"/>
          </a:p>
          <a:p>
            <a:r>
              <a:rPr lang="en-US" sz="2000" dirty="0"/>
              <a:t>Welborn Baptist Foundation</a:t>
            </a:r>
          </a:p>
          <a:p>
            <a:r>
              <a:rPr lang="en-US" sz="2000" dirty="0"/>
              <a:t>Website: </a:t>
            </a:r>
            <a:r>
              <a:rPr lang="en-US" sz="2000" dirty="0">
                <a:hlinkClick r:id="rId4"/>
              </a:rPr>
              <a:t>www.welbornfdn.org/</a:t>
            </a:r>
            <a:r>
              <a:rPr lang="en-US" sz="2000" dirty="0"/>
              <a:t>, Facebook: @</a:t>
            </a:r>
            <a:r>
              <a:rPr lang="en-US" sz="2000" dirty="0" err="1"/>
              <a:t>WelbornBaptistFoundation</a:t>
            </a:r>
            <a:endParaRPr lang="en-US" sz="2000" dirty="0"/>
          </a:p>
        </p:txBody>
      </p:sp>
    </p:spTree>
    <p:extLst>
      <p:ext uri="{BB962C8B-B14F-4D97-AF65-F5344CB8AC3E}">
        <p14:creationId xmlns:p14="http://schemas.microsoft.com/office/powerpoint/2010/main" val="1498059685"/>
      </p:ext>
    </p:extLst>
  </p:cSld>
  <p:clrMapOvr>
    <a:masterClrMapping/>
  </p:clrMapOvr>
</p:sld>
</file>

<file path=ppt/theme/theme1.xml><?xml version="1.0" encoding="utf-8"?>
<a:theme xmlns:a="http://schemas.openxmlformats.org/drawingml/2006/main" name="RMFF">
  <a:themeElements>
    <a:clrScheme name="Richard M Fairbanks">
      <a:dk1>
        <a:srgbClr val="000000"/>
      </a:dk1>
      <a:lt1>
        <a:srgbClr val="FFFFFF"/>
      </a:lt1>
      <a:dk2>
        <a:srgbClr val="133851"/>
      </a:dk2>
      <a:lt2>
        <a:srgbClr val="FFFFFF"/>
      </a:lt2>
      <a:accent1>
        <a:srgbClr val="27C4B1"/>
      </a:accent1>
      <a:accent2>
        <a:srgbClr val="00ACD2"/>
      </a:accent2>
      <a:accent3>
        <a:srgbClr val="697071"/>
      </a:accent3>
      <a:accent4>
        <a:srgbClr val="00B96E"/>
      </a:accent4>
      <a:accent5>
        <a:srgbClr val="FFAE3A"/>
      </a:accent5>
      <a:accent6>
        <a:srgbClr val="00ACD2"/>
      </a:accent6>
      <a:hlink>
        <a:srgbClr val="DE4242"/>
      </a:hlink>
      <a:folHlink>
        <a:srgbClr val="6970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MFF" id="{DC1F5A53-6856-334C-A7D2-0375331A3CF3}" vid="{41CD84B9-63A9-0647-A08B-878A56C529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2492</TotalTime>
  <Words>614</Words>
  <Application>Microsoft Office PowerPoint</Application>
  <PresentationFormat>Widescreen</PresentationFormat>
  <Paragraphs>68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Georgia</vt:lpstr>
      <vt:lpstr>RMFF</vt:lpstr>
      <vt:lpstr>Kindergarten Readiness Indicators (KRI)  Pilot Update for the Indiana State Board of Education</vt:lpstr>
      <vt:lpstr>KRI Overview</vt:lpstr>
      <vt:lpstr>NORC at the University of Chicago</vt:lpstr>
      <vt:lpstr>Getting on Track</vt:lpstr>
      <vt:lpstr>KRI Pilot Validation Results</vt:lpstr>
      <vt:lpstr>Expanded Pilot</vt:lpstr>
      <vt:lpstr>KRI 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User 1</dc:creator>
  <cp:lastModifiedBy>Claire Fiddian-Green</cp:lastModifiedBy>
  <cp:revision>96</cp:revision>
  <cp:lastPrinted>2017-10-24T21:05:54Z</cp:lastPrinted>
  <dcterms:created xsi:type="dcterms:W3CDTF">2016-12-12T15:11:02Z</dcterms:created>
  <dcterms:modified xsi:type="dcterms:W3CDTF">2019-07-08T21:17:49Z</dcterms:modified>
</cp:coreProperties>
</file>