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8"/>
  </p:notesMasterIdLst>
  <p:sldIdLst>
    <p:sldId id="262" r:id="rId2"/>
    <p:sldId id="263" r:id="rId3"/>
    <p:sldId id="266" r:id="rId4"/>
    <p:sldId id="270" r:id="rId5"/>
    <p:sldId id="265" r:id="rId6"/>
    <p:sldId id="26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07B4A7-60BF-45C5-9431-94C0515C7B17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024800-EA7D-4E1B-8010-DF993352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4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23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Agenda – </a:t>
            </a:r>
          </a:p>
          <a:p>
            <a:endParaRPr lang="en-US" dirty="0" smtClean="0"/>
          </a:p>
          <a:p>
            <a:r>
              <a:rPr lang="en-US" dirty="0" smtClean="0"/>
              <a:t>Ground this presentation in the Board’s principles for school turnaround</a:t>
            </a:r>
          </a:p>
          <a:p>
            <a:endParaRPr lang="en-US" dirty="0" smtClean="0"/>
          </a:p>
          <a:p>
            <a:r>
              <a:rPr lang="en-US" dirty="0" smtClean="0"/>
              <a:t>Clarify key</a:t>
            </a:r>
            <a:r>
              <a:rPr lang="en-US" baseline="0" dirty="0" smtClean="0"/>
              <a:t> legislative updates related to Transformation Zones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Overview of key interventions within IPS’s TZ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Present staff recommendations related to John Marshall and the IPS TZ plan.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0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Agenda – </a:t>
            </a:r>
          </a:p>
          <a:p>
            <a:endParaRPr lang="en-US" dirty="0" smtClean="0"/>
          </a:p>
          <a:p>
            <a:r>
              <a:rPr lang="en-US" dirty="0" smtClean="0"/>
              <a:t>Ground this presentation in the Board’s principles for school turnaround</a:t>
            </a:r>
          </a:p>
          <a:p>
            <a:endParaRPr lang="en-US" dirty="0" smtClean="0"/>
          </a:p>
          <a:p>
            <a:r>
              <a:rPr lang="en-US" dirty="0" smtClean="0"/>
              <a:t>Clarify key</a:t>
            </a:r>
            <a:r>
              <a:rPr lang="en-US" baseline="0" dirty="0" smtClean="0"/>
              <a:t> legislative updates related to Transformation Zones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Overview of key interventions within IPS’s TZ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Present staff recommendations related to John Marshall and the IPS TZ plan.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984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Agenda – </a:t>
            </a:r>
          </a:p>
          <a:p>
            <a:endParaRPr lang="en-US" dirty="0" smtClean="0"/>
          </a:p>
          <a:p>
            <a:r>
              <a:rPr lang="en-US" dirty="0" smtClean="0"/>
              <a:t>Ground this presentation in the Board’s principles for school turnaround</a:t>
            </a:r>
          </a:p>
          <a:p>
            <a:endParaRPr lang="en-US" dirty="0" smtClean="0"/>
          </a:p>
          <a:p>
            <a:r>
              <a:rPr lang="en-US" dirty="0" smtClean="0"/>
              <a:t>Clarify key</a:t>
            </a:r>
            <a:r>
              <a:rPr lang="en-US" baseline="0" dirty="0" smtClean="0"/>
              <a:t> legislative updates related to Transformation Zones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Overview of key interventions within IPS’s TZ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Present staff recommendations related to John Marshall and the IPS TZ plan.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4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Agenda – </a:t>
            </a:r>
          </a:p>
          <a:p>
            <a:endParaRPr lang="en-US" dirty="0" smtClean="0"/>
          </a:p>
          <a:p>
            <a:r>
              <a:rPr lang="en-US" dirty="0" smtClean="0"/>
              <a:t>Ground this presentation in the Board’s principles for school turnaround</a:t>
            </a:r>
          </a:p>
          <a:p>
            <a:endParaRPr lang="en-US" dirty="0" smtClean="0"/>
          </a:p>
          <a:p>
            <a:r>
              <a:rPr lang="en-US" dirty="0" smtClean="0"/>
              <a:t>Clarify key</a:t>
            </a:r>
            <a:r>
              <a:rPr lang="en-US" baseline="0" dirty="0" smtClean="0"/>
              <a:t> legislative updates related to Transformation Zones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Overview of key interventions within IPS’s TZ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Present staff recommendations related to John Marshall and the IPS TZ plan.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673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Agenda – </a:t>
            </a:r>
          </a:p>
          <a:p>
            <a:endParaRPr lang="en-US" dirty="0" smtClean="0"/>
          </a:p>
          <a:p>
            <a:r>
              <a:rPr lang="en-US" dirty="0" smtClean="0"/>
              <a:t>Ground this presentation in the Board’s principles for school turnaround</a:t>
            </a:r>
          </a:p>
          <a:p>
            <a:endParaRPr lang="en-US" dirty="0" smtClean="0"/>
          </a:p>
          <a:p>
            <a:r>
              <a:rPr lang="en-US" dirty="0" smtClean="0"/>
              <a:t>Clarify key</a:t>
            </a:r>
            <a:r>
              <a:rPr lang="en-US" baseline="0" dirty="0" smtClean="0"/>
              <a:t> legislative updates related to Transformation Zones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Overview of key interventions within IPS’s TZ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Present staff recommendations related to John Marshall and the IPS TZ plan.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69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EDB-3A6D-4DC6-A268-2FABEFA438B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27C-8464-4291-87BE-18136BBB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55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EDB-3A6D-4DC6-A268-2FABEFA438B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27C-8464-4291-87BE-18136BBB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3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EDB-3A6D-4DC6-A268-2FABEFA438B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27C-8464-4291-87BE-18136BBB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01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Indiana State Torch Vector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2" t="9361" r="22211" b="7362"/>
          <a:stretch/>
        </p:blipFill>
        <p:spPr bwMode="auto">
          <a:xfrm>
            <a:off x="1828801" y="2"/>
            <a:ext cx="73152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-622300" y="-165100"/>
            <a:ext cx="11099800" cy="70231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26" name="Picture 23" descr="\\iotfilp70pw\ICSB\Home\SHatchett\Communications\SBOE Logo.PN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334001"/>
            <a:ext cx="920326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921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Indiana State Torch Vector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2" t="4964" r="22211" b="7362"/>
          <a:stretch/>
        </p:blipFill>
        <p:spPr bwMode="auto">
          <a:xfrm>
            <a:off x="3048001" y="841169"/>
            <a:ext cx="6096000" cy="60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-292100" y="228600"/>
            <a:ext cx="9436101" cy="662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1026" name="Picture 23" descr="\\iotfilp70pw\ICSB\Home\SHatchett\Communications\SBOE Logo.PN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84519"/>
            <a:ext cx="5509364" cy="82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944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EDB-3A6D-4DC6-A268-2FABEFA438B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27C-8464-4291-87BE-18136BBB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7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EDB-3A6D-4DC6-A268-2FABEFA438B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27C-8464-4291-87BE-18136BBB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9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EDB-3A6D-4DC6-A268-2FABEFA438B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27C-8464-4291-87BE-18136BBB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9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EDB-3A6D-4DC6-A268-2FABEFA438B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27C-8464-4291-87BE-18136BBB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2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EDB-3A6D-4DC6-A268-2FABEFA438B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27C-8464-4291-87BE-18136BBB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7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EDB-3A6D-4DC6-A268-2FABEFA438B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27C-8464-4291-87BE-18136BBB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8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EDB-3A6D-4DC6-A268-2FABEFA438B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27C-8464-4291-87BE-18136BBB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EDB-3A6D-4DC6-A268-2FABEFA438B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27C-8464-4291-87BE-18136BBB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0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59EDB-3A6D-4DC6-A268-2FABEFA438B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2827C-8464-4291-87BE-18136BBB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4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9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85750" y="2228850"/>
            <a:ext cx="8267700" cy="3810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700" b="1" dirty="0" smtClean="0">
                <a:solidFill>
                  <a:schemeClr val="tx1"/>
                </a:solidFill>
              </a:rPr>
              <a:t>Accountability Panel Overview</a:t>
            </a:r>
            <a:r>
              <a:rPr lang="en-US" sz="3000" b="1" u="sng" dirty="0">
                <a:solidFill>
                  <a:schemeClr val="tx1"/>
                </a:solidFill>
              </a:rPr>
              <a:t/>
            </a:r>
            <a:br>
              <a:rPr lang="en-US" sz="3000" b="1" u="sng" dirty="0">
                <a:solidFill>
                  <a:schemeClr val="tx1"/>
                </a:solidFill>
              </a:rPr>
            </a:br>
            <a:r>
              <a:rPr lang="en-US" sz="2100" dirty="0" smtClean="0">
                <a:solidFill>
                  <a:schemeClr val="tx1"/>
                </a:solidFill>
              </a:rPr>
              <a:t>November 6, 2019</a:t>
            </a:r>
            <a:endParaRPr lang="en-US" sz="2325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Accountability Panel: Overview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50" y="1978025"/>
            <a:ext cx="8134350" cy="2746375"/>
          </a:xfrm>
          <a:prstGeom prst="rect">
            <a:avLst/>
          </a:prstGeom>
        </p:spPr>
        <p:txBody>
          <a:bodyPr anchor="ctr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800" dirty="0" smtClean="0"/>
              <a:t>Panel met 5 times over 4 months</a:t>
            </a:r>
          </a:p>
          <a:p>
            <a:pPr>
              <a:buClr>
                <a:schemeClr val="tx2"/>
              </a:buClr>
            </a:pPr>
            <a:r>
              <a:rPr lang="en-US" sz="2800" dirty="0" smtClean="0"/>
              <a:t>Presentations from </a:t>
            </a:r>
            <a:r>
              <a:rPr lang="en-US" sz="2800" dirty="0" smtClean="0"/>
              <a:t>the Indiana Department of Education and the Indiana Commission for Higher Education</a:t>
            </a:r>
            <a:endParaRPr lang="en-US" sz="2800" dirty="0" smtClean="0"/>
          </a:p>
          <a:p>
            <a:pPr>
              <a:buClr>
                <a:schemeClr val="tx2"/>
              </a:buClr>
            </a:pPr>
            <a:r>
              <a:rPr lang="en-US" sz="2800" dirty="0" smtClean="0"/>
              <a:t>Public </a:t>
            </a:r>
            <a:r>
              <a:rPr lang="en-US" sz="2800" dirty="0" smtClean="0"/>
              <a:t>comment at every meeting</a:t>
            </a:r>
          </a:p>
          <a:p>
            <a:pPr>
              <a:buClr>
                <a:schemeClr val="tx2"/>
              </a:buClr>
            </a:pPr>
            <a:r>
              <a:rPr lang="en-US" sz="2800" dirty="0" smtClean="0"/>
              <a:t>Final recommendations </a:t>
            </a:r>
            <a:r>
              <a:rPr lang="en-US" sz="2800" dirty="0" smtClean="0"/>
              <a:t>approved by vote of 12-3</a:t>
            </a:r>
          </a:p>
          <a:p>
            <a:pPr>
              <a:buClr>
                <a:schemeClr val="tx2"/>
              </a:buClr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21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Recommendations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4851" y="2130425"/>
            <a:ext cx="8615965" cy="2746375"/>
          </a:xfrm>
          <a:prstGeom prst="rect">
            <a:avLst/>
          </a:prstGeom>
        </p:spPr>
        <p:txBody>
          <a:bodyPr anchor="ctr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tx2"/>
              </a:buClr>
              <a:buNone/>
            </a:pPr>
            <a:r>
              <a:rPr lang="en-US" sz="2800" b="1" u="sng" dirty="0" smtClean="0"/>
              <a:t>High School Accountability Framework: 3 </a:t>
            </a:r>
            <a:r>
              <a:rPr lang="en-US" sz="2800" b="1" u="sng" dirty="0" smtClean="0"/>
              <a:t>Parts</a:t>
            </a:r>
            <a:endParaRPr lang="en-US" sz="400" b="1" u="sng" dirty="0" smtClean="0"/>
          </a:p>
          <a:p>
            <a:pPr marL="0" indent="0" algn="ctr">
              <a:buClr>
                <a:schemeClr val="tx2"/>
              </a:buClr>
              <a:buNone/>
            </a:pPr>
            <a:endParaRPr lang="en-US" sz="400" b="1" u="sng" dirty="0"/>
          </a:p>
          <a:p>
            <a:pPr marL="0" indent="0">
              <a:buClr>
                <a:schemeClr val="tx2"/>
              </a:buClr>
              <a:buNone/>
            </a:pPr>
            <a:r>
              <a:rPr lang="en-US" sz="2800" b="1" i="1" dirty="0" smtClean="0"/>
              <a:t>#1: Academic Proficiency Indicator</a:t>
            </a:r>
          </a:p>
          <a:p>
            <a:pPr lvl="1">
              <a:buClr>
                <a:schemeClr val="tx2"/>
              </a:buClr>
            </a:pPr>
            <a:r>
              <a:rPr lang="en-US" sz="2600" dirty="0" smtClean="0"/>
              <a:t>College and career ready proficiency benchmark on statewide high school assessment</a:t>
            </a:r>
          </a:p>
          <a:p>
            <a:pPr lvl="1">
              <a:buClr>
                <a:schemeClr val="tx2"/>
              </a:buClr>
            </a:pPr>
            <a:r>
              <a:rPr lang="en-US" sz="2600" dirty="0" smtClean="0"/>
              <a:t>Assessment administered once in 11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grade</a:t>
            </a:r>
          </a:p>
          <a:p>
            <a:pPr lvl="1">
              <a:buClr>
                <a:schemeClr val="tx2"/>
              </a:buClr>
            </a:pPr>
            <a:r>
              <a:rPr lang="en-US" sz="2600" dirty="0" smtClean="0"/>
              <a:t>Recommended weighting is 15</a:t>
            </a:r>
            <a:r>
              <a:rPr lang="en-US" sz="2600" dirty="0" smtClean="0"/>
              <a:t>% of a school’s overall grade</a:t>
            </a:r>
          </a:p>
        </p:txBody>
      </p:sp>
    </p:spTree>
    <p:extLst>
      <p:ext uri="{BB962C8B-B14F-4D97-AF65-F5344CB8AC3E}">
        <p14:creationId xmlns:p14="http://schemas.microsoft.com/office/powerpoint/2010/main" val="395141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Recommendations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5003" y="2130425"/>
            <a:ext cx="8525813" cy="2746375"/>
          </a:xfrm>
          <a:prstGeom prst="rect">
            <a:avLst/>
          </a:prstGeom>
        </p:spPr>
        <p:txBody>
          <a:bodyPr anchor="ctr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tx2"/>
              </a:buClr>
              <a:buNone/>
            </a:pPr>
            <a:r>
              <a:rPr lang="en-US" sz="2800" b="1" u="sng" dirty="0" smtClean="0"/>
              <a:t>High School Accountability Framework: 3 </a:t>
            </a:r>
            <a:r>
              <a:rPr lang="en-US" sz="2800" b="1" u="sng" dirty="0" smtClean="0"/>
              <a:t>Parts</a:t>
            </a:r>
          </a:p>
          <a:p>
            <a:pPr marL="0" indent="0" algn="ctr">
              <a:buClr>
                <a:schemeClr val="tx2"/>
              </a:buClr>
              <a:buNone/>
            </a:pPr>
            <a:endParaRPr lang="en-US" sz="1000" b="1" i="1" u="sng" dirty="0"/>
          </a:p>
          <a:p>
            <a:pPr marL="0" indent="0">
              <a:buClr>
                <a:schemeClr val="tx2"/>
              </a:buClr>
              <a:buNone/>
            </a:pPr>
            <a:r>
              <a:rPr lang="en-US" sz="2800" b="1" i="1" dirty="0"/>
              <a:t>#2: High School Graduation Indicator</a:t>
            </a:r>
          </a:p>
          <a:p>
            <a:pPr lvl="1">
              <a:buClr>
                <a:schemeClr val="tx2"/>
              </a:buClr>
            </a:pPr>
            <a:r>
              <a:rPr lang="en-US" sz="2600" dirty="0" smtClean="0"/>
              <a:t>Recommended weighting is </a:t>
            </a:r>
            <a:r>
              <a:rPr lang="en-US" sz="2600" dirty="0"/>
              <a:t>15% of a school’s overall grade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sz="2800" b="1" i="1" dirty="0" smtClean="0"/>
              <a:t>#3: College &amp; Career Readiness Indicator</a:t>
            </a:r>
          </a:p>
          <a:p>
            <a:pPr lvl="1">
              <a:buClr>
                <a:schemeClr val="tx2"/>
              </a:buClr>
            </a:pPr>
            <a:r>
              <a:rPr lang="en-US" sz="2600" dirty="0" smtClean="0"/>
              <a:t>Enrollment</a:t>
            </a:r>
          </a:p>
          <a:p>
            <a:pPr lvl="1">
              <a:buClr>
                <a:schemeClr val="tx2"/>
              </a:buClr>
            </a:pPr>
            <a:r>
              <a:rPr lang="en-US" sz="2600" dirty="0" smtClean="0"/>
              <a:t>Employment</a:t>
            </a:r>
          </a:p>
          <a:p>
            <a:pPr lvl="1">
              <a:buClr>
                <a:schemeClr val="tx2"/>
              </a:buClr>
            </a:pPr>
            <a:r>
              <a:rPr lang="en-US" sz="2600" dirty="0" smtClean="0"/>
              <a:t>Enlistment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5316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Additional Recommendations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50" y="2206625"/>
            <a:ext cx="8134350" cy="2746375"/>
          </a:xfrm>
          <a:prstGeom prst="rect">
            <a:avLst/>
          </a:prstGeom>
        </p:spPr>
        <p:txBody>
          <a:bodyPr anchor="ctr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800" dirty="0" smtClean="0"/>
              <a:t>Develop a longitudinal dashboard to highlight KPIs for each high school related to postsecondary readiness</a:t>
            </a:r>
          </a:p>
          <a:p>
            <a:pPr>
              <a:buClr>
                <a:schemeClr val="tx2"/>
              </a:buClr>
            </a:pPr>
            <a:r>
              <a:rPr lang="en-US" sz="2800" dirty="0" smtClean="0"/>
              <a:t>Dashboard would replace current school improvement plan requirements</a:t>
            </a:r>
          </a:p>
          <a:p>
            <a:pPr>
              <a:buClr>
                <a:schemeClr val="tx2"/>
              </a:buClr>
            </a:pPr>
            <a:r>
              <a:rPr lang="en-US" sz="2800" dirty="0" smtClean="0"/>
              <a:t>Further consideration of incorporating these dashboard elements into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354428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Additional Recommendations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50" y="2206625"/>
            <a:ext cx="8134350" cy="2746375"/>
          </a:xfrm>
          <a:prstGeom prst="rect">
            <a:avLst/>
          </a:prstGeom>
        </p:spPr>
        <p:txBody>
          <a:bodyPr anchor="ctr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800" dirty="0" smtClean="0"/>
              <a:t>Continued discussion of elementary and middle school accountability by IGA and SBOE</a:t>
            </a:r>
          </a:p>
          <a:p>
            <a:pPr>
              <a:buClr>
                <a:schemeClr val="tx2"/>
              </a:buClr>
            </a:pPr>
            <a:r>
              <a:rPr lang="en-US" sz="2800" dirty="0" smtClean="0"/>
              <a:t>Continued discussion of diploma requirements</a:t>
            </a:r>
          </a:p>
          <a:p>
            <a:pPr>
              <a:buClr>
                <a:schemeClr val="tx2"/>
              </a:buClr>
            </a:pPr>
            <a:r>
              <a:rPr lang="en-US" sz="2800" dirty="0" smtClean="0"/>
              <a:t>IGA </a:t>
            </a:r>
            <a:r>
              <a:rPr lang="en-US" sz="2800" dirty="0" smtClean="0"/>
              <a:t>should consider </a:t>
            </a:r>
            <a:r>
              <a:rPr lang="en-US" sz="2800" dirty="0" smtClean="0"/>
              <a:t>replacing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ILEARN with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exam provided by same vendor as statewide high school assessment</a:t>
            </a:r>
          </a:p>
          <a:p>
            <a:pPr>
              <a:buClr>
                <a:schemeClr val="tx2"/>
              </a:buClr>
            </a:pPr>
            <a:r>
              <a:rPr lang="en-US" sz="2800" dirty="0" smtClean="0"/>
              <a:t>IGA </a:t>
            </a:r>
            <a:r>
              <a:rPr lang="en-US" sz="2800" dirty="0" smtClean="0"/>
              <a:t>should review </a:t>
            </a:r>
            <a:r>
              <a:rPr lang="en-US" sz="2800" dirty="0" smtClean="0"/>
              <a:t>and consider changes to graduation rate calculation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5382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411</Words>
  <Application>Microsoft Office PowerPoint</Application>
  <PresentationFormat>On-screen Show (4:3)</PresentationFormat>
  <Paragraphs>82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Board of Education</dc:title>
  <dc:creator>Murphy, Brian (SBOE)</dc:creator>
  <cp:lastModifiedBy>Craft, Molly E (SBOE)</cp:lastModifiedBy>
  <cp:revision>49</cp:revision>
  <cp:lastPrinted>2019-10-29T16:39:50Z</cp:lastPrinted>
  <dcterms:created xsi:type="dcterms:W3CDTF">2019-09-26T14:14:44Z</dcterms:created>
  <dcterms:modified xsi:type="dcterms:W3CDTF">2019-10-29T16:49:47Z</dcterms:modified>
</cp:coreProperties>
</file>