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ISTEP+ Part One Window: February 27-March 10</a:t>
            </a:r>
          </a:p>
          <a:p>
            <a:pPr lvl="1"/>
            <a:r>
              <a:rPr lang="en-US" dirty="0" smtClean="0"/>
              <a:t>Approximately 15% online, 85% paper and pencil</a:t>
            </a:r>
          </a:p>
          <a:p>
            <a:pPr lvl="1"/>
            <a:r>
              <a:rPr lang="en-US" dirty="0" smtClean="0"/>
              <a:t>Support materials provided for showing work on Mathematics items and interaction with Equation Editor</a:t>
            </a:r>
          </a:p>
          <a:p>
            <a:r>
              <a:rPr lang="en-US" smtClean="0"/>
              <a:t>Preparations for IREAD-3: March 13-17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 with Amazon Web Services (AWS)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Outage experienced at 12:39 p.m. Eastern</a:t>
            </a:r>
          </a:p>
          <a:p>
            <a:pPr lvl="1"/>
            <a:r>
              <a:rPr lang="en-US" u="sng" dirty="0" smtClean="0"/>
              <a:t>Error </a:t>
            </a:r>
            <a:r>
              <a:rPr lang="en-US" u="sng" dirty="0"/>
              <a:t>1009</a:t>
            </a:r>
            <a:r>
              <a:rPr lang="en-US" dirty="0"/>
              <a:t>:  </a:t>
            </a:r>
            <a:r>
              <a:rPr lang="en-US" i="1" dirty="0"/>
              <a:t>Unable to download test content.</a:t>
            </a:r>
            <a:r>
              <a:rPr lang="en-US" dirty="0"/>
              <a:t>  Happens while a student is in a test and TestNav is unsuccessful in pulling down a test item.</a:t>
            </a:r>
          </a:p>
          <a:p>
            <a:pPr lvl="1"/>
            <a:r>
              <a:rPr lang="en-US" u="sng" dirty="0"/>
              <a:t>Error 5035</a:t>
            </a:r>
            <a:r>
              <a:rPr lang="en-US" dirty="0"/>
              <a:t>:  </a:t>
            </a:r>
            <a:r>
              <a:rPr lang="en-US" i="1" dirty="0"/>
              <a:t>Unable to communicate with the testing server. Please contact your administrator.</a:t>
            </a:r>
            <a:r>
              <a:rPr lang="en-US" dirty="0"/>
              <a:t>  Happens when a student first tries to log into TestNav</a:t>
            </a:r>
          </a:p>
          <a:p>
            <a:r>
              <a:rPr lang="en-US" dirty="0"/>
              <a:t> </a:t>
            </a:r>
            <a:r>
              <a:rPr lang="en-US" b="1" dirty="0" smtClean="0"/>
              <a:t>1,300 </a:t>
            </a:r>
            <a:r>
              <a:rPr lang="en-US" b="1" dirty="0"/>
              <a:t>students</a:t>
            </a:r>
            <a:r>
              <a:rPr lang="en-US" dirty="0"/>
              <a:t> were impacted by at least one of two notable error codes during the impacted timeframe.</a:t>
            </a:r>
          </a:p>
          <a:p>
            <a:pPr lvl="1"/>
            <a:r>
              <a:rPr lang="en-US" b="1" dirty="0"/>
              <a:t>1,247 students</a:t>
            </a:r>
            <a:r>
              <a:rPr lang="en-US" dirty="0"/>
              <a:t> encountered the Error 1009 </a:t>
            </a:r>
          </a:p>
          <a:p>
            <a:pPr lvl="1"/>
            <a:r>
              <a:rPr lang="en-US" b="1" dirty="0"/>
              <a:t>53 </a:t>
            </a:r>
            <a:r>
              <a:rPr lang="en-US" b="1" dirty="0" smtClean="0"/>
              <a:t>students</a:t>
            </a:r>
            <a:r>
              <a:rPr lang="en-US" dirty="0" smtClean="0"/>
              <a:t> </a:t>
            </a:r>
            <a:r>
              <a:rPr lang="en-US" dirty="0"/>
              <a:t>encountered the Error 5035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Student Logins by Day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566551"/>
              </p:ext>
            </p:extLst>
          </p:nvPr>
        </p:nvGraphicFramePr>
        <p:xfrm>
          <a:off x="1082898" y="1690688"/>
          <a:ext cx="3192888" cy="414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444"/>
                <a:gridCol w="1596444"/>
              </a:tblGrid>
              <a:tr h="4935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Number of Student Logins</a:t>
                      </a:r>
                      <a:endParaRPr lang="en-US" dirty="0"/>
                    </a:p>
                  </a:txBody>
                  <a:tcPr anchor="ctr"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2/27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33,072</a:t>
                      </a:r>
                      <a:endParaRPr lang="en-US" dirty="0"/>
                    </a:p>
                  </a:txBody>
                  <a:tcPr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2/28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72,776</a:t>
                      </a:r>
                      <a:endParaRPr lang="en-US" dirty="0"/>
                    </a:p>
                  </a:txBody>
                  <a:tcPr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3/1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68,761</a:t>
                      </a:r>
                      <a:endParaRPr lang="en-US" dirty="0"/>
                    </a:p>
                  </a:txBody>
                  <a:tcPr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43,945</a:t>
                      </a:r>
                      <a:endParaRPr lang="en-US" dirty="0"/>
                    </a:p>
                  </a:txBody>
                  <a:tcPr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31,101</a:t>
                      </a:r>
                      <a:endParaRPr lang="en-US" dirty="0"/>
                    </a:p>
                  </a:txBody>
                  <a:tcPr/>
                </a:tc>
              </a:tr>
              <a:tr h="493530"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28,670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226" y="1690688"/>
            <a:ext cx="6904257" cy="41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CTCs, Superintendents and Principals noted:</a:t>
            </a:r>
            <a:endParaRPr lang="en-US" dirty="0"/>
          </a:p>
          <a:p>
            <a:pPr lvl="1"/>
            <a:r>
              <a:rPr lang="en-US" dirty="0" smtClean="0"/>
              <a:t>Purpose </a:t>
            </a:r>
            <a:r>
              <a:rPr lang="en-US" dirty="0"/>
              <a:t>of monitoring </a:t>
            </a:r>
            <a:r>
              <a:rPr lang="en-US" dirty="0" smtClean="0"/>
              <a:t>to </a:t>
            </a:r>
            <a:r>
              <a:rPr lang="en-US" dirty="0"/>
              <a:t>ensure fidelity of the test administration and test security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 smtClean="0"/>
              <a:t>Selection based on previous test irregularities and representative sample</a:t>
            </a:r>
          </a:p>
          <a:p>
            <a:pPr lvl="1"/>
            <a:r>
              <a:rPr lang="en-US" dirty="0" smtClean="0"/>
              <a:t>Process includes completion of onsite monitoring checklist</a:t>
            </a:r>
          </a:p>
          <a:p>
            <a:pPr lvl="1"/>
            <a:r>
              <a:rPr lang="en-US" dirty="0" smtClean="0"/>
              <a:t>Feedback provided to CTC within two weeks of test administration</a:t>
            </a:r>
          </a:p>
          <a:p>
            <a:pPr lvl="1"/>
            <a:r>
              <a:rPr lang="en-US" dirty="0" smtClean="0"/>
              <a:t>Visited 17 sites during week </a:t>
            </a:r>
            <a:r>
              <a:rPr lang="en-US" dirty="0" smtClean="0"/>
              <a:t>one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significant concerns identified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00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ISTEP+/IREAD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1600" dirty="0" smtClean="0"/>
              <a:t>For </a:t>
            </a:r>
            <a:r>
              <a:rPr lang="en-US" sz="1600" dirty="0"/>
              <a:t>students who do not achieve a passing score on IREAD-3 and are not eligible for a Good Cause Exemption, schools should design a program that meets the learning needs of individual students and make decisions regarding organization of students for instruction. Local flexibility for this includes: </a:t>
            </a:r>
            <a:endParaRPr lang="en-US" sz="1600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lvl="2"/>
            <a:r>
              <a:rPr lang="en-US" sz="1600" dirty="0" smtClean="0"/>
              <a:t>retention </a:t>
            </a:r>
            <a:r>
              <a:rPr lang="en-US" sz="1600" dirty="0"/>
              <a:t>in the traditional sense (i.e., receiving all content instruction </a:t>
            </a:r>
            <a:r>
              <a:rPr lang="en-US" sz="1600" b="1" dirty="0"/>
              <a:t>at Grade 3 level </a:t>
            </a:r>
            <a:r>
              <a:rPr lang="en-US" sz="1600" dirty="0"/>
              <a:t>in a Grade 3 classroom). The student would </a:t>
            </a:r>
            <a:r>
              <a:rPr lang="en-US" sz="1600" b="1" dirty="0"/>
              <a:t>participate in Grade 3 ISTEP+ in all subject areas and the IREAD-3 retest. </a:t>
            </a:r>
            <a:endParaRPr lang="en-US" sz="1600" b="1" dirty="0" smtClean="0"/>
          </a:p>
          <a:p>
            <a:pPr marL="914400" lvl="2" indent="0">
              <a:buNone/>
            </a:pPr>
            <a:endParaRPr lang="en-US" sz="800" b="1" dirty="0"/>
          </a:p>
          <a:p>
            <a:pPr lvl="2"/>
            <a:r>
              <a:rPr lang="en-US" sz="1600" dirty="0" smtClean="0"/>
              <a:t>providing </a:t>
            </a:r>
            <a:r>
              <a:rPr lang="en-US" sz="1600" b="1" dirty="0"/>
              <a:t>Grade 4 instruction in some subject areas </a:t>
            </a:r>
            <a:r>
              <a:rPr lang="en-US" sz="1600" dirty="0"/>
              <a:t>(e.g., mathematics). The school must decide if the student would participate in </a:t>
            </a:r>
            <a:r>
              <a:rPr lang="en-US" sz="1600" b="1" dirty="0"/>
              <a:t>Grade 3 ISTEP+ in all subject areas or Grade 4 ISTEP+ in all subject areas. The student would also participate in the IREAD-3 retest. </a:t>
            </a:r>
            <a:endParaRPr lang="en-US" sz="1600" b="1" dirty="0" smtClean="0"/>
          </a:p>
          <a:p>
            <a:pPr marL="914400" lvl="2" indent="0">
              <a:buNone/>
            </a:pPr>
            <a:endParaRPr lang="en-US" sz="800" b="1" dirty="0"/>
          </a:p>
          <a:p>
            <a:pPr lvl="2"/>
            <a:r>
              <a:rPr lang="en-US" sz="1600" dirty="0" smtClean="0"/>
              <a:t>providing </a:t>
            </a:r>
            <a:r>
              <a:rPr lang="en-US" sz="1600" dirty="0"/>
              <a:t>instruction in all content areas (including reading/literacy) </a:t>
            </a:r>
            <a:r>
              <a:rPr lang="en-US" sz="1600" b="1" dirty="0"/>
              <a:t>at a Grade 4 level </a:t>
            </a:r>
            <a:r>
              <a:rPr lang="en-US" sz="1600" dirty="0"/>
              <a:t>in a Grade 4 classroom, in addition to the Grade 3 reading/literacy instruction. The school must decide if the student would participate in </a:t>
            </a:r>
            <a:r>
              <a:rPr lang="en-US" sz="1600" b="1" dirty="0"/>
              <a:t>Grade 3 ISTEP+ in all subject areas or Grade 4 ISTEP+ in all subject areas. The student would also participate in the IREAD-3 retest.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Local decisions should be based on a student’s performance on IREAD-3 and other local assessment data collected regarding the learning needs of each student.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36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 Summer Retest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requested from the field about test window defined</a:t>
            </a:r>
          </a:p>
          <a:p>
            <a:r>
              <a:rPr lang="en-US" dirty="0" smtClean="0"/>
              <a:t>Allows for flexibility for corporations offering services during the summer</a:t>
            </a:r>
          </a:p>
          <a:p>
            <a:r>
              <a:rPr lang="en-US" dirty="0" smtClean="0"/>
              <a:t>We recommend based on feedback:</a:t>
            </a:r>
          </a:p>
          <a:p>
            <a:pPr lvl="1"/>
            <a:r>
              <a:rPr lang="en-US" dirty="0" smtClean="0"/>
              <a:t>June 22-28 (Thursday-Wednesday)</a:t>
            </a:r>
          </a:p>
          <a:p>
            <a:pPr lvl="1"/>
            <a:r>
              <a:rPr lang="en-US" dirty="0" smtClean="0"/>
              <a:t>August 24-30 (Thursday-Wednesday)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3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Assessment Update</vt:lpstr>
      <vt:lpstr>Outage with Amazon Web Services (AWS)</vt:lpstr>
      <vt:lpstr>Online Student Logins by Day</vt:lpstr>
      <vt:lpstr>Monitoring Plan</vt:lpstr>
      <vt:lpstr>ISTEP+/IREAD Guidance</vt:lpstr>
      <vt:lpstr>ECA Summer Retest Windows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7</cp:revision>
  <dcterms:created xsi:type="dcterms:W3CDTF">2017-01-23T18:11:18Z</dcterms:created>
  <dcterms:modified xsi:type="dcterms:W3CDTF">2017-03-07T18:39:20Z</dcterms:modified>
</cp:coreProperties>
</file>