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7"/>
  </p:notesMasterIdLst>
  <p:sldIdLst>
    <p:sldId id="256" r:id="rId4"/>
    <p:sldId id="271" r:id="rId5"/>
    <p:sldId id="325" r:id="rId6"/>
    <p:sldId id="303" r:id="rId7"/>
    <p:sldId id="307" r:id="rId8"/>
    <p:sldId id="299" r:id="rId9"/>
    <p:sldId id="293" r:id="rId10"/>
    <p:sldId id="259" r:id="rId11"/>
    <p:sldId id="261" r:id="rId12"/>
    <p:sldId id="282" r:id="rId13"/>
    <p:sldId id="281" r:id="rId14"/>
    <p:sldId id="326" r:id="rId15"/>
    <p:sldId id="314" r:id="rId16"/>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0AC6"/>
    <a:srgbClr val="CC0000"/>
    <a:srgbClr val="3333CC"/>
    <a:srgbClr val="4141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6" autoAdjust="0"/>
    <p:restoredTop sz="85235" autoAdjust="0"/>
  </p:normalViewPr>
  <p:slideViewPr>
    <p:cSldViewPr>
      <p:cViewPr varScale="1">
        <p:scale>
          <a:sx n="78" d="100"/>
          <a:sy n="78" d="100"/>
        </p:scale>
        <p:origin x="1422" y="7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eaLnBrk="1" hangingPunct="1">
              <a:defRPr sz="1300" smtClean="0">
                <a:latin typeface="Arial" panose="020B0604020202020204" pitchFamily="34" charset="0"/>
                <a:cs typeface="Arial" panose="020B0604020202020204" pitchFamily="34" charset="0"/>
              </a:defRPr>
            </a:lvl1pPr>
          </a:lstStyle>
          <a:p>
            <a:pPr>
              <a:defRPr/>
            </a:pPr>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eaLnBrk="1" hangingPunct="1">
              <a:defRPr sz="1300" smtClean="0">
                <a:latin typeface="Arial" panose="020B0604020202020204" pitchFamily="34" charset="0"/>
                <a:cs typeface="Arial" panose="020B0604020202020204" pitchFamily="34" charset="0"/>
              </a:defRPr>
            </a:lvl1pPr>
          </a:lstStyle>
          <a:p>
            <a:pPr>
              <a:defRPr/>
            </a:pPr>
            <a:fld id="{1B432DD3-8051-4847-B516-766935548D02}" type="datetimeFigureOut">
              <a:rPr lang="en-US"/>
              <a:pPr>
                <a:defRPr/>
              </a:pPr>
              <a:t>10/3/2014</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pPr lvl="0"/>
            <a:endParaRPr lang="en-US" noProof="0" dirty="0" smtClean="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eaLnBrk="1" hangingPunct="1">
              <a:defRPr sz="1300" smtClean="0">
                <a:latin typeface="Arial" panose="020B0604020202020204" pitchFamily="34" charset="0"/>
                <a:cs typeface="Arial" panose="020B0604020202020204" pitchFamily="34" charset="0"/>
              </a:defRPr>
            </a:lvl1pPr>
          </a:lstStyle>
          <a:p>
            <a:pPr>
              <a:defRPr/>
            </a:pPr>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vl1pPr>
          </a:lstStyle>
          <a:p>
            <a:fld id="{D53C0CCF-D2D6-4D0A-9CD9-6DCDEDB0E1F7}" type="slidenum">
              <a:rPr lang="en-US"/>
              <a:pPr/>
              <a:t>‹#›</a:t>
            </a:fld>
            <a:endParaRPr lang="en-US" dirty="0"/>
          </a:p>
        </p:txBody>
      </p:sp>
    </p:spTree>
    <p:extLst>
      <p:ext uri="{BB962C8B-B14F-4D97-AF65-F5344CB8AC3E}">
        <p14:creationId xmlns:p14="http://schemas.microsoft.com/office/powerpoint/2010/main" val="38318411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85372" indent="-302066">
              <a:defRPr>
                <a:solidFill>
                  <a:schemeClr val="tx1"/>
                </a:solidFill>
                <a:latin typeface="Arial" charset="0"/>
                <a:cs typeface="Arial" charset="0"/>
              </a:defRPr>
            </a:lvl2pPr>
            <a:lvl3pPr marL="1208265" indent="-241653">
              <a:defRPr>
                <a:solidFill>
                  <a:schemeClr val="tx1"/>
                </a:solidFill>
                <a:latin typeface="Arial" charset="0"/>
                <a:cs typeface="Arial" charset="0"/>
              </a:defRPr>
            </a:lvl3pPr>
            <a:lvl4pPr marL="1691571" indent="-241653">
              <a:defRPr>
                <a:solidFill>
                  <a:schemeClr val="tx1"/>
                </a:solidFill>
                <a:latin typeface="Arial" charset="0"/>
                <a:cs typeface="Arial" charset="0"/>
              </a:defRPr>
            </a:lvl4pPr>
            <a:lvl5pPr marL="2174878" indent="-241653">
              <a:defRPr>
                <a:solidFill>
                  <a:schemeClr val="tx1"/>
                </a:solidFill>
                <a:latin typeface="Arial" charset="0"/>
                <a:cs typeface="Arial" charset="0"/>
              </a:defRPr>
            </a:lvl5pPr>
            <a:lvl6pPr marL="2658184" indent="-241653" eaLnBrk="0" fontAlgn="base" hangingPunct="0">
              <a:spcBef>
                <a:spcPct val="0"/>
              </a:spcBef>
              <a:spcAft>
                <a:spcPct val="0"/>
              </a:spcAft>
              <a:defRPr>
                <a:solidFill>
                  <a:schemeClr val="tx1"/>
                </a:solidFill>
                <a:latin typeface="Arial" charset="0"/>
                <a:cs typeface="Arial" charset="0"/>
              </a:defRPr>
            </a:lvl6pPr>
            <a:lvl7pPr marL="3141490" indent="-241653" eaLnBrk="0" fontAlgn="base" hangingPunct="0">
              <a:spcBef>
                <a:spcPct val="0"/>
              </a:spcBef>
              <a:spcAft>
                <a:spcPct val="0"/>
              </a:spcAft>
              <a:defRPr>
                <a:solidFill>
                  <a:schemeClr val="tx1"/>
                </a:solidFill>
                <a:latin typeface="Arial" charset="0"/>
                <a:cs typeface="Arial" charset="0"/>
              </a:defRPr>
            </a:lvl7pPr>
            <a:lvl8pPr marL="3624796" indent="-241653" eaLnBrk="0" fontAlgn="base" hangingPunct="0">
              <a:spcBef>
                <a:spcPct val="0"/>
              </a:spcBef>
              <a:spcAft>
                <a:spcPct val="0"/>
              </a:spcAft>
              <a:defRPr>
                <a:solidFill>
                  <a:schemeClr val="tx1"/>
                </a:solidFill>
                <a:latin typeface="Arial" charset="0"/>
                <a:cs typeface="Arial" charset="0"/>
              </a:defRPr>
            </a:lvl8pPr>
            <a:lvl9pPr marL="4108102" indent="-241653" eaLnBrk="0" fontAlgn="base" hangingPunct="0">
              <a:spcBef>
                <a:spcPct val="0"/>
              </a:spcBef>
              <a:spcAft>
                <a:spcPct val="0"/>
              </a:spcAft>
              <a:defRPr>
                <a:solidFill>
                  <a:schemeClr val="tx1"/>
                </a:solidFill>
                <a:latin typeface="Arial" charset="0"/>
                <a:cs typeface="Arial" charset="0"/>
              </a:defRPr>
            </a:lvl9pPr>
          </a:lstStyle>
          <a:p>
            <a:fld id="{02649B4B-FC6B-4392-9485-387DC259F790}" type="slidenum">
              <a:rPr lang="en-US">
                <a:ea typeface="ＭＳ Ｐゴシック" pitchFamily="34" charset="-128"/>
              </a:rPr>
              <a:pPr/>
              <a:t>2</a:t>
            </a:fld>
            <a:endParaRPr lang="en-US" dirty="0">
              <a:ea typeface="ＭＳ Ｐゴシック" pitchFamily="34" charset="-128"/>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buAutoNum type="arabicPeriod"/>
            </a:pPr>
            <a:r>
              <a:rPr lang="en-US" sz="1200" b="1" u="sng" dirty="0" smtClean="0">
                <a:latin typeface="+mn-lt"/>
                <a:ea typeface="ＭＳ Ｐゴシック" pitchFamily="34" charset="-128"/>
                <a:cs typeface="Calibri"/>
              </a:rPr>
              <a:t>Enrollment stabilization</a:t>
            </a:r>
            <a:r>
              <a:rPr lang="en-US" sz="1200" dirty="0" smtClean="0">
                <a:latin typeface="+mn-lt"/>
                <a:ea typeface="ＭＳ Ｐゴシック" pitchFamily="34" charset="-128"/>
                <a:cs typeface="Calibri"/>
              </a:rPr>
              <a:t>. Enrollment challenges have caused much of the financial and academic instability at the turnarounds.  Creating feeder patterns and allowing for flexible grade configurations could solve enrollment deficits and make more efficient use of facility space.</a:t>
            </a:r>
          </a:p>
          <a:p>
            <a:pPr>
              <a:buAutoNum type="arabicPeriod"/>
            </a:pPr>
            <a:r>
              <a:rPr lang="en-US" sz="1200" b="1" u="sng" dirty="0" smtClean="0">
                <a:latin typeface="+mn-lt"/>
                <a:ea typeface="ＭＳ Ｐゴシック" pitchFamily="34" charset="-128"/>
                <a:cs typeface="Calibri"/>
              </a:rPr>
              <a:t>Early intervention. </a:t>
            </a:r>
            <a:r>
              <a:rPr lang="en-US" sz="1200" dirty="0" smtClean="0">
                <a:latin typeface="+mn-lt"/>
                <a:ea typeface="ＭＳ Ｐゴシック" pitchFamily="34" charset="-128"/>
                <a:cs typeface="Calibri"/>
              </a:rPr>
              <a:t>We know that students are averaging well over a year’s growth each year they are in our Turnaround Academies, but many are several years behind when they come to us.  Implementation of the proven CSUSA academic model beginning in the early grades, creating a complete k-12 solution, would support much greater long term academic success. </a:t>
            </a:r>
          </a:p>
          <a:p>
            <a:pPr>
              <a:buFontTx/>
              <a:buAutoNum type="arabicPeriod"/>
            </a:pPr>
            <a:r>
              <a:rPr lang="en-US" sz="1200" b="1" u="sng" dirty="0" smtClean="0">
                <a:latin typeface="+mn-lt"/>
                <a:ea typeface="ＭＳ Ｐゴシック" pitchFamily="34" charset="-128"/>
                <a:cs typeface="Calibri"/>
              </a:rPr>
              <a:t>Financial support</a:t>
            </a:r>
            <a:r>
              <a:rPr lang="en-US" sz="1200" dirty="0" smtClean="0">
                <a:latin typeface="+mn-lt"/>
                <a:ea typeface="ＭＳ Ｐゴシック" pitchFamily="34" charset="-128"/>
                <a:cs typeface="Calibri"/>
              </a:rPr>
              <a:t>.  Funding must be provided at levels that ensure academic achievement.</a:t>
            </a:r>
          </a:p>
          <a:p>
            <a:pPr>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1431763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85372" indent="-302066">
              <a:defRPr>
                <a:solidFill>
                  <a:schemeClr val="tx1"/>
                </a:solidFill>
                <a:latin typeface="Arial" charset="0"/>
                <a:cs typeface="Arial" charset="0"/>
              </a:defRPr>
            </a:lvl2pPr>
            <a:lvl3pPr marL="1208265" indent="-241653">
              <a:defRPr>
                <a:solidFill>
                  <a:schemeClr val="tx1"/>
                </a:solidFill>
                <a:latin typeface="Arial" charset="0"/>
                <a:cs typeface="Arial" charset="0"/>
              </a:defRPr>
            </a:lvl3pPr>
            <a:lvl4pPr marL="1691571" indent="-241653">
              <a:defRPr>
                <a:solidFill>
                  <a:schemeClr val="tx1"/>
                </a:solidFill>
                <a:latin typeface="Arial" charset="0"/>
                <a:cs typeface="Arial" charset="0"/>
              </a:defRPr>
            </a:lvl4pPr>
            <a:lvl5pPr marL="2174878" indent="-241653">
              <a:defRPr>
                <a:solidFill>
                  <a:schemeClr val="tx1"/>
                </a:solidFill>
                <a:latin typeface="Arial" charset="0"/>
                <a:cs typeface="Arial" charset="0"/>
              </a:defRPr>
            </a:lvl5pPr>
            <a:lvl6pPr marL="2658184" indent="-241653" eaLnBrk="0" fontAlgn="base" hangingPunct="0">
              <a:spcBef>
                <a:spcPct val="0"/>
              </a:spcBef>
              <a:spcAft>
                <a:spcPct val="0"/>
              </a:spcAft>
              <a:defRPr>
                <a:solidFill>
                  <a:schemeClr val="tx1"/>
                </a:solidFill>
                <a:latin typeface="Arial" charset="0"/>
                <a:cs typeface="Arial" charset="0"/>
              </a:defRPr>
            </a:lvl6pPr>
            <a:lvl7pPr marL="3141490" indent="-241653" eaLnBrk="0" fontAlgn="base" hangingPunct="0">
              <a:spcBef>
                <a:spcPct val="0"/>
              </a:spcBef>
              <a:spcAft>
                <a:spcPct val="0"/>
              </a:spcAft>
              <a:defRPr>
                <a:solidFill>
                  <a:schemeClr val="tx1"/>
                </a:solidFill>
                <a:latin typeface="Arial" charset="0"/>
                <a:cs typeface="Arial" charset="0"/>
              </a:defRPr>
            </a:lvl7pPr>
            <a:lvl8pPr marL="3624796" indent="-241653" eaLnBrk="0" fontAlgn="base" hangingPunct="0">
              <a:spcBef>
                <a:spcPct val="0"/>
              </a:spcBef>
              <a:spcAft>
                <a:spcPct val="0"/>
              </a:spcAft>
              <a:defRPr>
                <a:solidFill>
                  <a:schemeClr val="tx1"/>
                </a:solidFill>
                <a:latin typeface="Arial" charset="0"/>
                <a:cs typeface="Arial" charset="0"/>
              </a:defRPr>
            </a:lvl8pPr>
            <a:lvl9pPr marL="4108102" indent="-241653" eaLnBrk="0" fontAlgn="base" hangingPunct="0">
              <a:spcBef>
                <a:spcPct val="0"/>
              </a:spcBef>
              <a:spcAft>
                <a:spcPct val="0"/>
              </a:spcAft>
              <a:defRPr>
                <a:solidFill>
                  <a:schemeClr val="tx1"/>
                </a:solidFill>
                <a:latin typeface="Arial" charset="0"/>
                <a:cs typeface="Arial" charset="0"/>
              </a:defRPr>
            </a:lvl9pPr>
          </a:lstStyle>
          <a:p>
            <a:fld id="{02649B4B-FC6B-4392-9485-387DC259F790}" type="slidenum">
              <a:rPr lang="en-US">
                <a:ea typeface="ＭＳ Ｐゴシック" pitchFamily="34" charset="-128"/>
              </a:rPr>
              <a:pPr/>
              <a:t>3</a:t>
            </a:fld>
            <a:endParaRPr lang="en-US" dirty="0">
              <a:ea typeface="ＭＳ Ｐゴシック" pitchFamily="34" charset="-128"/>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1200" dirty="0" smtClean="0">
                <a:latin typeface="+mn-lt"/>
                <a:ea typeface="ＭＳ Ｐゴシック" pitchFamily="34" charset="-128"/>
                <a:cs typeface="Calibri"/>
              </a:rPr>
              <a:t>The law and policies for its implementation need to be refined to clearly articulate three things: </a:t>
            </a:r>
          </a:p>
          <a:p>
            <a:pPr>
              <a:buAutoNum type="arabicPeriod"/>
            </a:pPr>
            <a:r>
              <a:rPr lang="en-US" sz="1200" b="1" u="sng" dirty="0" smtClean="0">
                <a:latin typeface="+mn-lt"/>
                <a:ea typeface="ＭＳ Ｐゴシック" pitchFamily="34" charset="-128"/>
                <a:cs typeface="Calibri"/>
              </a:rPr>
              <a:t>The status of the buildings </a:t>
            </a:r>
            <a:r>
              <a:rPr lang="en-US" sz="1200" dirty="0" smtClean="0">
                <a:latin typeface="+mn-lt"/>
                <a:ea typeface="ＭＳ Ｐゴシック" pitchFamily="34" charset="-128"/>
                <a:cs typeface="Calibri"/>
              </a:rPr>
              <a:t>(who really has control of these buildings and what can happen within them; should district get to decide via MOU or otherwise what the operator can do with the facility space?  What is the role of the State?)</a:t>
            </a:r>
          </a:p>
          <a:p>
            <a:pPr>
              <a:buAutoNum type="arabicPeriod"/>
            </a:pPr>
            <a:r>
              <a:rPr lang="en-US" sz="1200" dirty="0" smtClean="0">
                <a:latin typeface="+mn-lt"/>
                <a:ea typeface="ＭＳ Ｐゴシック" pitchFamily="34" charset="-128"/>
                <a:cs typeface="Calibri"/>
              </a:rPr>
              <a:t> A clear set of triggers and processes for </a:t>
            </a:r>
            <a:r>
              <a:rPr lang="en-US" sz="1200" b="1" u="sng" dirty="0" smtClean="0">
                <a:latin typeface="+mn-lt"/>
                <a:ea typeface="ＭＳ Ｐゴシック" pitchFamily="34" charset="-128"/>
                <a:cs typeface="Calibri"/>
              </a:rPr>
              <a:t>the long term future of the school</a:t>
            </a:r>
            <a:r>
              <a:rPr lang="en-US" sz="1200" dirty="0" smtClean="0">
                <a:latin typeface="+mn-lt"/>
                <a:ea typeface="ＭＳ Ｐゴシック" pitchFamily="34" charset="-128"/>
                <a:cs typeface="Calibri"/>
              </a:rPr>
              <a:t>; for example, if all terms of the contract are met, it should mean automatic renewal of some sort to continue positive trajectory, but what does that look like? If, for example, they are to become charters, who acts as their governing board? Who is the authorizer? What if an operator is unable or unwilling to continue to operate the schools?</a:t>
            </a:r>
          </a:p>
          <a:p>
            <a:pPr>
              <a:buAutoNum type="arabicPeriod"/>
            </a:pPr>
            <a:r>
              <a:rPr lang="en-US" sz="1200" b="1" u="sng" dirty="0" smtClean="0">
                <a:latin typeface="+mn-lt"/>
                <a:ea typeface="ＭＳ Ｐゴシック" pitchFamily="34" charset="-128"/>
                <a:cs typeface="Calibri"/>
              </a:rPr>
              <a:t>Role delineation and oversigh</a:t>
            </a:r>
            <a:r>
              <a:rPr lang="en-US" sz="1200" dirty="0" smtClean="0">
                <a:latin typeface="+mn-lt"/>
                <a:ea typeface="ＭＳ Ｐゴシック" pitchFamily="34" charset="-128"/>
                <a:cs typeface="Calibri"/>
              </a:rPr>
              <a:t>t: What is the role of DOE? SBOE? District? Turnaround Provider?</a:t>
            </a:r>
            <a:endParaRPr lang="en-US" dirty="0" smtClean="0">
              <a:ea typeface="ＭＳ Ｐゴシック" pitchFamily="34" charset="-128"/>
            </a:endParaRPr>
          </a:p>
        </p:txBody>
      </p:sp>
    </p:spTree>
    <p:extLst>
      <p:ext uri="{BB962C8B-B14F-4D97-AF65-F5344CB8AC3E}">
        <p14:creationId xmlns:p14="http://schemas.microsoft.com/office/powerpoint/2010/main" val="4084839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85372" indent="-302066">
              <a:defRPr>
                <a:solidFill>
                  <a:schemeClr val="tx1"/>
                </a:solidFill>
                <a:latin typeface="Arial" charset="0"/>
                <a:cs typeface="Arial" charset="0"/>
              </a:defRPr>
            </a:lvl2pPr>
            <a:lvl3pPr marL="1208265" indent="-241653">
              <a:defRPr>
                <a:solidFill>
                  <a:schemeClr val="tx1"/>
                </a:solidFill>
                <a:latin typeface="Arial" charset="0"/>
                <a:cs typeface="Arial" charset="0"/>
              </a:defRPr>
            </a:lvl3pPr>
            <a:lvl4pPr marL="1691571" indent="-241653">
              <a:defRPr>
                <a:solidFill>
                  <a:schemeClr val="tx1"/>
                </a:solidFill>
                <a:latin typeface="Arial" charset="0"/>
                <a:cs typeface="Arial" charset="0"/>
              </a:defRPr>
            </a:lvl4pPr>
            <a:lvl5pPr marL="2174878" indent="-241653">
              <a:defRPr>
                <a:solidFill>
                  <a:schemeClr val="tx1"/>
                </a:solidFill>
                <a:latin typeface="Arial" charset="0"/>
                <a:cs typeface="Arial" charset="0"/>
              </a:defRPr>
            </a:lvl5pPr>
            <a:lvl6pPr marL="2658184" indent="-241653" eaLnBrk="0" fontAlgn="base" hangingPunct="0">
              <a:spcBef>
                <a:spcPct val="0"/>
              </a:spcBef>
              <a:spcAft>
                <a:spcPct val="0"/>
              </a:spcAft>
              <a:defRPr>
                <a:solidFill>
                  <a:schemeClr val="tx1"/>
                </a:solidFill>
                <a:latin typeface="Arial" charset="0"/>
                <a:cs typeface="Arial" charset="0"/>
              </a:defRPr>
            </a:lvl6pPr>
            <a:lvl7pPr marL="3141490" indent="-241653" eaLnBrk="0" fontAlgn="base" hangingPunct="0">
              <a:spcBef>
                <a:spcPct val="0"/>
              </a:spcBef>
              <a:spcAft>
                <a:spcPct val="0"/>
              </a:spcAft>
              <a:defRPr>
                <a:solidFill>
                  <a:schemeClr val="tx1"/>
                </a:solidFill>
                <a:latin typeface="Arial" charset="0"/>
                <a:cs typeface="Arial" charset="0"/>
              </a:defRPr>
            </a:lvl7pPr>
            <a:lvl8pPr marL="3624796" indent="-241653" eaLnBrk="0" fontAlgn="base" hangingPunct="0">
              <a:spcBef>
                <a:spcPct val="0"/>
              </a:spcBef>
              <a:spcAft>
                <a:spcPct val="0"/>
              </a:spcAft>
              <a:defRPr>
                <a:solidFill>
                  <a:schemeClr val="tx1"/>
                </a:solidFill>
                <a:latin typeface="Arial" charset="0"/>
                <a:cs typeface="Arial" charset="0"/>
              </a:defRPr>
            </a:lvl8pPr>
            <a:lvl9pPr marL="4108102" indent="-241653" eaLnBrk="0" fontAlgn="base" hangingPunct="0">
              <a:spcBef>
                <a:spcPct val="0"/>
              </a:spcBef>
              <a:spcAft>
                <a:spcPct val="0"/>
              </a:spcAft>
              <a:defRPr>
                <a:solidFill>
                  <a:schemeClr val="tx1"/>
                </a:solidFill>
                <a:latin typeface="Arial" charset="0"/>
                <a:cs typeface="Arial" charset="0"/>
              </a:defRPr>
            </a:lvl9pPr>
          </a:lstStyle>
          <a:p>
            <a:fld id="{8FFD6723-E907-49E8-A89A-BE7DE5880D72}" type="slidenum">
              <a:rPr lang="en-US">
                <a:ea typeface="ＭＳ Ｐゴシック" pitchFamily="34" charset="-128"/>
              </a:rPr>
              <a:pPr/>
              <a:t>4</a:t>
            </a:fld>
            <a:endParaRPr lang="en-US" dirty="0">
              <a:ea typeface="ＭＳ Ｐゴシック" pitchFamily="34" charset="-128"/>
            </a:endParaRPr>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3371776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85372" indent="-302066">
              <a:defRPr>
                <a:solidFill>
                  <a:schemeClr val="tx1"/>
                </a:solidFill>
                <a:latin typeface="Arial" charset="0"/>
                <a:cs typeface="Arial" charset="0"/>
              </a:defRPr>
            </a:lvl2pPr>
            <a:lvl3pPr marL="1208265" indent="-241653">
              <a:defRPr>
                <a:solidFill>
                  <a:schemeClr val="tx1"/>
                </a:solidFill>
                <a:latin typeface="Arial" charset="0"/>
                <a:cs typeface="Arial" charset="0"/>
              </a:defRPr>
            </a:lvl3pPr>
            <a:lvl4pPr marL="1691571" indent="-241653">
              <a:defRPr>
                <a:solidFill>
                  <a:schemeClr val="tx1"/>
                </a:solidFill>
                <a:latin typeface="Arial" charset="0"/>
                <a:cs typeface="Arial" charset="0"/>
              </a:defRPr>
            </a:lvl4pPr>
            <a:lvl5pPr marL="2174878" indent="-241653">
              <a:defRPr>
                <a:solidFill>
                  <a:schemeClr val="tx1"/>
                </a:solidFill>
                <a:latin typeface="Arial" charset="0"/>
                <a:cs typeface="Arial" charset="0"/>
              </a:defRPr>
            </a:lvl5pPr>
            <a:lvl6pPr marL="2658184" indent="-241653" eaLnBrk="0" fontAlgn="base" hangingPunct="0">
              <a:spcBef>
                <a:spcPct val="0"/>
              </a:spcBef>
              <a:spcAft>
                <a:spcPct val="0"/>
              </a:spcAft>
              <a:defRPr>
                <a:solidFill>
                  <a:schemeClr val="tx1"/>
                </a:solidFill>
                <a:latin typeface="Arial" charset="0"/>
                <a:cs typeface="Arial" charset="0"/>
              </a:defRPr>
            </a:lvl6pPr>
            <a:lvl7pPr marL="3141490" indent="-241653" eaLnBrk="0" fontAlgn="base" hangingPunct="0">
              <a:spcBef>
                <a:spcPct val="0"/>
              </a:spcBef>
              <a:spcAft>
                <a:spcPct val="0"/>
              </a:spcAft>
              <a:defRPr>
                <a:solidFill>
                  <a:schemeClr val="tx1"/>
                </a:solidFill>
                <a:latin typeface="Arial" charset="0"/>
                <a:cs typeface="Arial" charset="0"/>
              </a:defRPr>
            </a:lvl7pPr>
            <a:lvl8pPr marL="3624796" indent="-241653" eaLnBrk="0" fontAlgn="base" hangingPunct="0">
              <a:spcBef>
                <a:spcPct val="0"/>
              </a:spcBef>
              <a:spcAft>
                <a:spcPct val="0"/>
              </a:spcAft>
              <a:defRPr>
                <a:solidFill>
                  <a:schemeClr val="tx1"/>
                </a:solidFill>
                <a:latin typeface="Arial" charset="0"/>
                <a:cs typeface="Arial" charset="0"/>
              </a:defRPr>
            </a:lvl8pPr>
            <a:lvl9pPr marL="4108102" indent="-241653" eaLnBrk="0" fontAlgn="base" hangingPunct="0">
              <a:spcBef>
                <a:spcPct val="0"/>
              </a:spcBef>
              <a:spcAft>
                <a:spcPct val="0"/>
              </a:spcAft>
              <a:defRPr>
                <a:solidFill>
                  <a:schemeClr val="tx1"/>
                </a:solidFill>
                <a:latin typeface="Arial" charset="0"/>
                <a:cs typeface="Arial" charset="0"/>
              </a:defRPr>
            </a:lvl9pPr>
          </a:lstStyle>
          <a:p>
            <a:fld id="{F44060B5-A337-4F3D-8FA6-023611B6C37F}" type="slidenum">
              <a:rPr lang="en-US">
                <a:ea typeface="ＭＳ Ｐゴシック" pitchFamily="34" charset="-128"/>
              </a:rPr>
              <a:pPr/>
              <a:t>6</a:t>
            </a:fld>
            <a:endParaRPr lang="en-US" dirty="0">
              <a:ea typeface="ＭＳ Ｐゴシック" pitchFamily="34" charset="-128"/>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2001989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85372" indent="-302066">
              <a:defRPr>
                <a:solidFill>
                  <a:schemeClr val="tx1"/>
                </a:solidFill>
                <a:latin typeface="Arial" charset="0"/>
                <a:cs typeface="Arial" charset="0"/>
              </a:defRPr>
            </a:lvl2pPr>
            <a:lvl3pPr marL="1208265" indent="-241653">
              <a:defRPr>
                <a:solidFill>
                  <a:schemeClr val="tx1"/>
                </a:solidFill>
                <a:latin typeface="Arial" charset="0"/>
                <a:cs typeface="Arial" charset="0"/>
              </a:defRPr>
            </a:lvl3pPr>
            <a:lvl4pPr marL="1691571" indent="-241653">
              <a:defRPr>
                <a:solidFill>
                  <a:schemeClr val="tx1"/>
                </a:solidFill>
                <a:latin typeface="Arial" charset="0"/>
                <a:cs typeface="Arial" charset="0"/>
              </a:defRPr>
            </a:lvl4pPr>
            <a:lvl5pPr marL="2174878" indent="-241653">
              <a:defRPr>
                <a:solidFill>
                  <a:schemeClr val="tx1"/>
                </a:solidFill>
                <a:latin typeface="Arial" charset="0"/>
                <a:cs typeface="Arial" charset="0"/>
              </a:defRPr>
            </a:lvl5pPr>
            <a:lvl6pPr marL="2658184" indent="-241653" eaLnBrk="0" fontAlgn="base" hangingPunct="0">
              <a:spcBef>
                <a:spcPct val="0"/>
              </a:spcBef>
              <a:spcAft>
                <a:spcPct val="0"/>
              </a:spcAft>
              <a:defRPr>
                <a:solidFill>
                  <a:schemeClr val="tx1"/>
                </a:solidFill>
                <a:latin typeface="Arial" charset="0"/>
                <a:cs typeface="Arial" charset="0"/>
              </a:defRPr>
            </a:lvl6pPr>
            <a:lvl7pPr marL="3141490" indent="-241653" eaLnBrk="0" fontAlgn="base" hangingPunct="0">
              <a:spcBef>
                <a:spcPct val="0"/>
              </a:spcBef>
              <a:spcAft>
                <a:spcPct val="0"/>
              </a:spcAft>
              <a:defRPr>
                <a:solidFill>
                  <a:schemeClr val="tx1"/>
                </a:solidFill>
                <a:latin typeface="Arial" charset="0"/>
                <a:cs typeface="Arial" charset="0"/>
              </a:defRPr>
            </a:lvl7pPr>
            <a:lvl8pPr marL="3624796" indent="-241653" eaLnBrk="0" fontAlgn="base" hangingPunct="0">
              <a:spcBef>
                <a:spcPct val="0"/>
              </a:spcBef>
              <a:spcAft>
                <a:spcPct val="0"/>
              </a:spcAft>
              <a:defRPr>
                <a:solidFill>
                  <a:schemeClr val="tx1"/>
                </a:solidFill>
                <a:latin typeface="Arial" charset="0"/>
                <a:cs typeface="Arial" charset="0"/>
              </a:defRPr>
            </a:lvl8pPr>
            <a:lvl9pPr marL="4108102" indent="-241653" eaLnBrk="0" fontAlgn="base" hangingPunct="0">
              <a:spcBef>
                <a:spcPct val="0"/>
              </a:spcBef>
              <a:spcAft>
                <a:spcPct val="0"/>
              </a:spcAft>
              <a:defRPr>
                <a:solidFill>
                  <a:schemeClr val="tx1"/>
                </a:solidFill>
                <a:latin typeface="Arial" charset="0"/>
                <a:cs typeface="Arial" charset="0"/>
              </a:defRPr>
            </a:lvl9pPr>
          </a:lstStyle>
          <a:p>
            <a:fld id="{8FFD6723-E907-49E8-A89A-BE7DE5880D72}" type="slidenum">
              <a:rPr lang="en-US">
                <a:ea typeface="ＭＳ Ｐゴシック" pitchFamily="34" charset="-128"/>
              </a:rPr>
              <a:pPr/>
              <a:t>8</a:t>
            </a:fld>
            <a:endParaRPr lang="en-US" dirty="0">
              <a:ea typeface="ＭＳ Ｐゴシック" pitchFamily="34" charset="-128"/>
            </a:endParaRPr>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3718642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85372" indent="-302066">
              <a:defRPr>
                <a:solidFill>
                  <a:schemeClr val="tx1"/>
                </a:solidFill>
                <a:latin typeface="Arial" charset="0"/>
                <a:cs typeface="Arial" charset="0"/>
              </a:defRPr>
            </a:lvl2pPr>
            <a:lvl3pPr marL="1208265" indent="-241653">
              <a:defRPr>
                <a:solidFill>
                  <a:schemeClr val="tx1"/>
                </a:solidFill>
                <a:latin typeface="Arial" charset="0"/>
                <a:cs typeface="Arial" charset="0"/>
              </a:defRPr>
            </a:lvl3pPr>
            <a:lvl4pPr marL="1691571" indent="-241653">
              <a:defRPr>
                <a:solidFill>
                  <a:schemeClr val="tx1"/>
                </a:solidFill>
                <a:latin typeface="Arial" charset="0"/>
                <a:cs typeface="Arial" charset="0"/>
              </a:defRPr>
            </a:lvl4pPr>
            <a:lvl5pPr marL="2174878" indent="-241653">
              <a:defRPr>
                <a:solidFill>
                  <a:schemeClr val="tx1"/>
                </a:solidFill>
                <a:latin typeface="Arial" charset="0"/>
                <a:cs typeface="Arial" charset="0"/>
              </a:defRPr>
            </a:lvl5pPr>
            <a:lvl6pPr marL="2658184" indent="-241653" eaLnBrk="0" fontAlgn="base" hangingPunct="0">
              <a:spcBef>
                <a:spcPct val="0"/>
              </a:spcBef>
              <a:spcAft>
                <a:spcPct val="0"/>
              </a:spcAft>
              <a:defRPr>
                <a:solidFill>
                  <a:schemeClr val="tx1"/>
                </a:solidFill>
                <a:latin typeface="Arial" charset="0"/>
                <a:cs typeface="Arial" charset="0"/>
              </a:defRPr>
            </a:lvl6pPr>
            <a:lvl7pPr marL="3141490" indent="-241653" eaLnBrk="0" fontAlgn="base" hangingPunct="0">
              <a:spcBef>
                <a:spcPct val="0"/>
              </a:spcBef>
              <a:spcAft>
                <a:spcPct val="0"/>
              </a:spcAft>
              <a:defRPr>
                <a:solidFill>
                  <a:schemeClr val="tx1"/>
                </a:solidFill>
                <a:latin typeface="Arial" charset="0"/>
                <a:cs typeface="Arial" charset="0"/>
              </a:defRPr>
            </a:lvl7pPr>
            <a:lvl8pPr marL="3624796" indent="-241653" eaLnBrk="0" fontAlgn="base" hangingPunct="0">
              <a:spcBef>
                <a:spcPct val="0"/>
              </a:spcBef>
              <a:spcAft>
                <a:spcPct val="0"/>
              </a:spcAft>
              <a:defRPr>
                <a:solidFill>
                  <a:schemeClr val="tx1"/>
                </a:solidFill>
                <a:latin typeface="Arial" charset="0"/>
                <a:cs typeface="Arial" charset="0"/>
              </a:defRPr>
            </a:lvl8pPr>
            <a:lvl9pPr marL="4108102" indent="-241653" eaLnBrk="0" fontAlgn="base" hangingPunct="0">
              <a:spcBef>
                <a:spcPct val="0"/>
              </a:spcBef>
              <a:spcAft>
                <a:spcPct val="0"/>
              </a:spcAft>
              <a:defRPr>
                <a:solidFill>
                  <a:schemeClr val="tx1"/>
                </a:solidFill>
                <a:latin typeface="Arial" charset="0"/>
                <a:cs typeface="Arial" charset="0"/>
              </a:defRPr>
            </a:lvl9pPr>
          </a:lstStyle>
          <a:p>
            <a:fld id="{307299D2-A170-46FE-8469-1A4CFC70D0A1}" type="slidenum">
              <a:rPr lang="en-US">
                <a:ea typeface="ＭＳ Ｐゴシック" pitchFamily="34" charset="-128"/>
              </a:rPr>
              <a:pPr/>
              <a:t>9</a:t>
            </a:fld>
            <a:endParaRPr lang="en-US" dirty="0">
              <a:ea typeface="ＭＳ Ｐゴシック" pitchFamily="34" charset="-128"/>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1435065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85372" indent="-302066">
              <a:defRPr>
                <a:solidFill>
                  <a:schemeClr val="tx1"/>
                </a:solidFill>
                <a:latin typeface="Arial" charset="0"/>
                <a:cs typeface="Arial" charset="0"/>
              </a:defRPr>
            </a:lvl2pPr>
            <a:lvl3pPr marL="1208265" indent="-241653">
              <a:defRPr>
                <a:solidFill>
                  <a:schemeClr val="tx1"/>
                </a:solidFill>
                <a:latin typeface="Arial" charset="0"/>
                <a:cs typeface="Arial" charset="0"/>
              </a:defRPr>
            </a:lvl3pPr>
            <a:lvl4pPr marL="1691571" indent="-241653">
              <a:defRPr>
                <a:solidFill>
                  <a:schemeClr val="tx1"/>
                </a:solidFill>
                <a:latin typeface="Arial" charset="0"/>
                <a:cs typeface="Arial" charset="0"/>
              </a:defRPr>
            </a:lvl4pPr>
            <a:lvl5pPr marL="2174878" indent="-241653">
              <a:defRPr>
                <a:solidFill>
                  <a:schemeClr val="tx1"/>
                </a:solidFill>
                <a:latin typeface="Arial" charset="0"/>
                <a:cs typeface="Arial" charset="0"/>
              </a:defRPr>
            </a:lvl5pPr>
            <a:lvl6pPr marL="2658184" indent="-241653" eaLnBrk="0" fontAlgn="base" hangingPunct="0">
              <a:spcBef>
                <a:spcPct val="0"/>
              </a:spcBef>
              <a:spcAft>
                <a:spcPct val="0"/>
              </a:spcAft>
              <a:defRPr>
                <a:solidFill>
                  <a:schemeClr val="tx1"/>
                </a:solidFill>
                <a:latin typeface="Arial" charset="0"/>
                <a:cs typeface="Arial" charset="0"/>
              </a:defRPr>
            </a:lvl6pPr>
            <a:lvl7pPr marL="3141490" indent="-241653" eaLnBrk="0" fontAlgn="base" hangingPunct="0">
              <a:spcBef>
                <a:spcPct val="0"/>
              </a:spcBef>
              <a:spcAft>
                <a:spcPct val="0"/>
              </a:spcAft>
              <a:defRPr>
                <a:solidFill>
                  <a:schemeClr val="tx1"/>
                </a:solidFill>
                <a:latin typeface="Arial" charset="0"/>
                <a:cs typeface="Arial" charset="0"/>
              </a:defRPr>
            </a:lvl7pPr>
            <a:lvl8pPr marL="3624796" indent="-241653" eaLnBrk="0" fontAlgn="base" hangingPunct="0">
              <a:spcBef>
                <a:spcPct val="0"/>
              </a:spcBef>
              <a:spcAft>
                <a:spcPct val="0"/>
              </a:spcAft>
              <a:defRPr>
                <a:solidFill>
                  <a:schemeClr val="tx1"/>
                </a:solidFill>
                <a:latin typeface="Arial" charset="0"/>
                <a:cs typeface="Arial" charset="0"/>
              </a:defRPr>
            </a:lvl8pPr>
            <a:lvl9pPr marL="4108102" indent="-241653" eaLnBrk="0" fontAlgn="base" hangingPunct="0">
              <a:spcBef>
                <a:spcPct val="0"/>
              </a:spcBef>
              <a:spcAft>
                <a:spcPct val="0"/>
              </a:spcAft>
              <a:defRPr>
                <a:solidFill>
                  <a:schemeClr val="tx1"/>
                </a:solidFill>
                <a:latin typeface="Arial" charset="0"/>
                <a:cs typeface="Arial" charset="0"/>
              </a:defRPr>
            </a:lvl9pPr>
          </a:lstStyle>
          <a:p>
            <a:fld id="{5770338A-A995-4B41-B793-4DBF2D91F026}" type="slidenum">
              <a:rPr lang="en-US">
                <a:ea typeface="ＭＳ Ｐゴシック" pitchFamily="34" charset="-128"/>
              </a:rPr>
              <a:pPr/>
              <a:t>10</a:t>
            </a:fld>
            <a:endParaRPr lang="en-US" dirty="0">
              <a:ea typeface="ＭＳ Ｐゴシック" pitchFamily="34" charset="-128"/>
            </a:endParaRPr>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3359269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85372" indent="-302066">
              <a:defRPr>
                <a:solidFill>
                  <a:schemeClr val="tx1"/>
                </a:solidFill>
                <a:latin typeface="Arial" charset="0"/>
                <a:cs typeface="Arial" charset="0"/>
              </a:defRPr>
            </a:lvl2pPr>
            <a:lvl3pPr marL="1208265" indent="-241653">
              <a:defRPr>
                <a:solidFill>
                  <a:schemeClr val="tx1"/>
                </a:solidFill>
                <a:latin typeface="Arial" charset="0"/>
                <a:cs typeface="Arial" charset="0"/>
              </a:defRPr>
            </a:lvl3pPr>
            <a:lvl4pPr marL="1691571" indent="-241653">
              <a:defRPr>
                <a:solidFill>
                  <a:schemeClr val="tx1"/>
                </a:solidFill>
                <a:latin typeface="Arial" charset="0"/>
                <a:cs typeface="Arial" charset="0"/>
              </a:defRPr>
            </a:lvl4pPr>
            <a:lvl5pPr marL="2174878" indent="-241653">
              <a:defRPr>
                <a:solidFill>
                  <a:schemeClr val="tx1"/>
                </a:solidFill>
                <a:latin typeface="Arial" charset="0"/>
                <a:cs typeface="Arial" charset="0"/>
              </a:defRPr>
            </a:lvl5pPr>
            <a:lvl6pPr marL="2658184" indent="-241653" eaLnBrk="0" fontAlgn="base" hangingPunct="0">
              <a:spcBef>
                <a:spcPct val="0"/>
              </a:spcBef>
              <a:spcAft>
                <a:spcPct val="0"/>
              </a:spcAft>
              <a:defRPr>
                <a:solidFill>
                  <a:schemeClr val="tx1"/>
                </a:solidFill>
                <a:latin typeface="Arial" charset="0"/>
                <a:cs typeface="Arial" charset="0"/>
              </a:defRPr>
            </a:lvl6pPr>
            <a:lvl7pPr marL="3141490" indent="-241653" eaLnBrk="0" fontAlgn="base" hangingPunct="0">
              <a:spcBef>
                <a:spcPct val="0"/>
              </a:spcBef>
              <a:spcAft>
                <a:spcPct val="0"/>
              </a:spcAft>
              <a:defRPr>
                <a:solidFill>
                  <a:schemeClr val="tx1"/>
                </a:solidFill>
                <a:latin typeface="Arial" charset="0"/>
                <a:cs typeface="Arial" charset="0"/>
              </a:defRPr>
            </a:lvl7pPr>
            <a:lvl8pPr marL="3624796" indent="-241653" eaLnBrk="0" fontAlgn="base" hangingPunct="0">
              <a:spcBef>
                <a:spcPct val="0"/>
              </a:spcBef>
              <a:spcAft>
                <a:spcPct val="0"/>
              </a:spcAft>
              <a:defRPr>
                <a:solidFill>
                  <a:schemeClr val="tx1"/>
                </a:solidFill>
                <a:latin typeface="Arial" charset="0"/>
                <a:cs typeface="Arial" charset="0"/>
              </a:defRPr>
            </a:lvl8pPr>
            <a:lvl9pPr marL="4108102" indent="-241653" eaLnBrk="0" fontAlgn="base" hangingPunct="0">
              <a:spcBef>
                <a:spcPct val="0"/>
              </a:spcBef>
              <a:spcAft>
                <a:spcPct val="0"/>
              </a:spcAft>
              <a:defRPr>
                <a:solidFill>
                  <a:schemeClr val="tx1"/>
                </a:solidFill>
                <a:latin typeface="Arial" charset="0"/>
                <a:cs typeface="Arial" charset="0"/>
              </a:defRPr>
            </a:lvl9pPr>
          </a:lstStyle>
          <a:p>
            <a:fld id="{F44060B5-A337-4F3D-8FA6-023611B6C37F}" type="slidenum">
              <a:rPr lang="en-US">
                <a:ea typeface="ＭＳ Ｐゴシック" pitchFamily="34" charset="-128"/>
              </a:rPr>
              <a:pPr/>
              <a:t>12</a:t>
            </a:fld>
            <a:endParaRPr lang="en-US" dirty="0">
              <a:ea typeface="ＭＳ Ｐゴシック" pitchFamily="34" charset="-128"/>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1651727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7848600" y="0"/>
            <a:ext cx="1295400" cy="5715000"/>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endParaRPr lang="en-US" dirty="0"/>
          </a:p>
        </p:txBody>
      </p:sp>
      <p:sp>
        <p:nvSpPr>
          <p:cNvPr id="5" name="Rectangle 8"/>
          <p:cNvSpPr>
            <a:spLocks noChangeArrowheads="1"/>
          </p:cNvSpPr>
          <p:nvPr/>
        </p:nvSpPr>
        <p:spPr bwMode="auto">
          <a:xfrm rot="5400000">
            <a:off x="2476500" y="3238500"/>
            <a:ext cx="1143000" cy="6096000"/>
          </a:xfrm>
          <a:prstGeom prst="rect">
            <a:avLst/>
          </a:prstGeom>
          <a:solidFill>
            <a:srgbClr val="C0C0C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endParaRPr lang="en-US" dirty="0"/>
          </a:p>
        </p:txBody>
      </p:sp>
      <p:sp>
        <p:nvSpPr>
          <p:cNvPr id="6" name="Rectangle 9"/>
          <p:cNvSpPr>
            <a:spLocks noChangeArrowheads="1"/>
          </p:cNvSpPr>
          <p:nvPr/>
        </p:nvSpPr>
        <p:spPr bwMode="auto">
          <a:xfrm>
            <a:off x="0" y="0"/>
            <a:ext cx="7848600" cy="5715000"/>
          </a:xfrm>
          <a:prstGeom prst="rect">
            <a:avLst/>
          </a:prstGeom>
          <a:solidFill>
            <a:srgbClr val="3333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endParaRPr lang="en-US" dirty="0"/>
          </a:p>
        </p:txBody>
      </p:sp>
      <p:pic>
        <p:nvPicPr>
          <p:cNvPr id="7" name="Picture 10" descr="charter schools logo_600dpi"/>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24600" y="5791200"/>
            <a:ext cx="2609850"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4" name="Rectangle 2"/>
          <p:cNvSpPr>
            <a:spLocks noGrp="1" noChangeArrowheads="1"/>
          </p:cNvSpPr>
          <p:nvPr>
            <p:ph type="ctrTitle"/>
          </p:nvPr>
        </p:nvSpPr>
        <p:spPr>
          <a:xfrm>
            <a:off x="762000" y="3200400"/>
            <a:ext cx="6400800" cy="1470025"/>
          </a:xfrm>
        </p:spPr>
        <p:txBody>
          <a:bodyPr/>
          <a:lstStyle>
            <a:lvl1pPr algn="ct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762000" y="4876800"/>
            <a:ext cx="6400800" cy="762000"/>
          </a:xfrm>
        </p:spPr>
        <p:txBody>
          <a:bodyPr/>
          <a:lstStyle>
            <a:lvl1pPr marL="0" indent="0" algn="ctr">
              <a:buFontTx/>
              <a:buNone/>
              <a:defRPr sz="2400" i="1">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1513384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3124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6996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0568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114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65321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6408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5102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96194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895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935306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872022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0" y="0"/>
            <a:ext cx="9144000" cy="1219200"/>
          </a:xfrm>
          <a:prstGeom prst="rect">
            <a:avLst/>
          </a:prstGeom>
          <a:solidFill>
            <a:srgbClr val="3333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endParaRPr lang="en-US" dirty="0"/>
          </a:p>
        </p:txBody>
      </p:sp>
      <p:sp>
        <p:nvSpPr>
          <p:cNvPr id="1027" name="Rectangle 2"/>
          <p:cNvSpPr>
            <a:spLocks noGrp="1" noChangeArrowheads="1"/>
          </p:cNvSpPr>
          <p:nvPr>
            <p:ph type="title"/>
          </p:nvPr>
        </p:nvSpPr>
        <p:spPr bwMode="auto">
          <a:xfrm>
            <a:off x="457200" y="274638"/>
            <a:ext cx="8153400" cy="868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8" name="Picture 8" descr="charter schools logo_600dpi"/>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010400" y="5876925"/>
            <a:ext cx="1847850" cy="68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Text Box 9"/>
          <p:cNvSpPr txBox="1">
            <a:spLocks noChangeArrowheads="1"/>
          </p:cNvSpPr>
          <p:nvPr/>
        </p:nvSpPr>
        <p:spPr bwMode="auto">
          <a:xfrm>
            <a:off x="533400" y="6278563"/>
            <a:ext cx="54864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200" i="1" dirty="0">
                <a:solidFill>
                  <a:srgbClr val="CC0000"/>
                </a:solidFill>
                <a:latin typeface="Georgia" pitchFamily="18" charset="0"/>
              </a:rPr>
              <a:t>Putting Students First</a:t>
            </a:r>
            <a:r>
              <a:rPr lang="en-US" sz="1200" dirty="0">
                <a:solidFill>
                  <a:srgbClr val="CC0000"/>
                </a:solidFill>
                <a:latin typeface="Georgia" pitchFamily="18" charset="0"/>
              </a:rPr>
              <a:t>   -    www.charterschoolsusa.com</a:t>
            </a:r>
          </a:p>
        </p:txBody>
      </p:sp>
      <p:sp>
        <p:nvSpPr>
          <p:cNvPr id="1030"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rtl="0" eaLnBrk="1" fontAlgn="base" hangingPunct="1">
        <a:spcBef>
          <a:spcPct val="0"/>
        </a:spcBef>
        <a:spcAft>
          <a:spcPct val="0"/>
        </a:spcAft>
        <a:defRPr sz="4400" b="1" kern="1200">
          <a:solidFill>
            <a:schemeClr val="bg1"/>
          </a:solidFill>
          <a:latin typeface="+mj-lt"/>
          <a:ea typeface="+mj-ea"/>
          <a:cs typeface="+mj-cs"/>
        </a:defRPr>
      </a:lvl1pPr>
      <a:lvl2pPr algn="l" rtl="0" eaLnBrk="1" fontAlgn="base" hangingPunct="1">
        <a:spcBef>
          <a:spcPct val="0"/>
        </a:spcBef>
        <a:spcAft>
          <a:spcPct val="0"/>
        </a:spcAft>
        <a:defRPr sz="4400" b="1">
          <a:solidFill>
            <a:schemeClr val="bg1"/>
          </a:solidFill>
          <a:latin typeface="Arial Narrow" panose="020B0606020202030204" pitchFamily="34" charset="0"/>
          <a:cs typeface="Arial" panose="020B0604020202020204" pitchFamily="34" charset="0"/>
        </a:defRPr>
      </a:lvl2pPr>
      <a:lvl3pPr algn="l" rtl="0" eaLnBrk="1" fontAlgn="base" hangingPunct="1">
        <a:spcBef>
          <a:spcPct val="0"/>
        </a:spcBef>
        <a:spcAft>
          <a:spcPct val="0"/>
        </a:spcAft>
        <a:defRPr sz="4400" b="1">
          <a:solidFill>
            <a:schemeClr val="bg1"/>
          </a:solidFill>
          <a:latin typeface="Arial Narrow" panose="020B0606020202030204" pitchFamily="34" charset="0"/>
          <a:cs typeface="Arial" panose="020B0604020202020204" pitchFamily="34" charset="0"/>
        </a:defRPr>
      </a:lvl3pPr>
      <a:lvl4pPr algn="l" rtl="0" eaLnBrk="1" fontAlgn="base" hangingPunct="1">
        <a:spcBef>
          <a:spcPct val="0"/>
        </a:spcBef>
        <a:spcAft>
          <a:spcPct val="0"/>
        </a:spcAft>
        <a:defRPr sz="4400" b="1">
          <a:solidFill>
            <a:schemeClr val="bg1"/>
          </a:solidFill>
          <a:latin typeface="Arial Narrow" panose="020B0606020202030204" pitchFamily="34" charset="0"/>
          <a:cs typeface="Arial" panose="020B0604020202020204" pitchFamily="34" charset="0"/>
        </a:defRPr>
      </a:lvl4pPr>
      <a:lvl5pPr algn="l" rtl="0" eaLnBrk="1" fontAlgn="base" hangingPunct="1">
        <a:spcBef>
          <a:spcPct val="0"/>
        </a:spcBef>
        <a:spcAft>
          <a:spcPct val="0"/>
        </a:spcAft>
        <a:defRPr sz="4400" b="1">
          <a:solidFill>
            <a:schemeClr val="bg1"/>
          </a:solidFill>
          <a:latin typeface="Arial Narrow" panose="020B0606020202030204" pitchFamily="34" charset="0"/>
          <a:cs typeface="Arial" panose="020B0604020202020204" pitchFamily="34" charset="0"/>
        </a:defRPr>
      </a:lvl5pPr>
      <a:lvl6pPr marL="457200" algn="l" rtl="0" eaLnBrk="1" fontAlgn="base" hangingPunct="1">
        <a:spcBef>
          <a:spcPct val="0"/>
        </a:spcBef>
        <a:spcAft>
          <a:spcPct val="0"/>
        </a:spcAft>
        <a:defRPr sz="4400" b="1">
          <a:solidFill>
            <a:schemeClr val="bg1"/>
          </a:solidFill>
          <a:latin typeface="Arial Narrow" panose="020B0606020202030204" pitchFamily="34" charset="0"/>
          <a:cs typeface="Arial" panose="020B0604020202020204" pitchFamily="34" charset="0"/>
        </a:defRPr>
      </a:lvl6pPr>
      <a:lvl7pPr marL="914400" algn="l" rtl="0" eaLnBrk="1" fontAlgn="base" hangingPunct="1">
        <a:spcBef>
          <a:spcPct val="0"/>
        </a:spcBef>
        <a:spcAft>
          <a:spcPct val="0"/>
        </a:spcAft>
        <a:defRPr sz="4400" b="1">
          <a:solidFill>
            <a:schemeClr val="bg1"/>
          </a:solidFill>
          <a:latin typeface="Arial Narrow" panose="020B0606020202030204" pitchFamily="34" charset="0"/>
          <a:cs typeface="Arial" panose="020B0604020202020204" pitchFamily="34" charset="0"/>
        </a:defRPr>
      </a:lvl7pPr>
      <a:lvl8pPr marL="1371600" algn="l" rtl="0" eaLnBrk="1" fontAlgn="base" hangingPunct="1">
        <a:spcBef>
          <a:spcPct val="0"/>
        </a:spcBef>
        <a:spcAft>
          <a:spcPct val="0"/>
        </a:spcAft>
        <a:defRPr sz="4400" b="1">
          <a:solidFill>
            <a:schemeClr val="bg1"/>
          </a:solidFill>
          <a:latin typeface="Arial Narrow" panose="020B0606020202030204" pitchFamily="34" charset="0"/>
          <a:cs typeface="Arial" panose="020B0604020202020204" pitchFamily="34" charset="0"/>
        </a:defRPr>
      </a:lvl8pPr>
      <a:lvl9pPr marL="1828800" algn="l" rtl="0" eaLnBrk="1" fontAlgn="base" hangingPunct="1">
        <a:spcBef>
          <a:spcPct val="0"/>
        </a:spcBef>
        <a:spcAft>
          <a:spcPct val="0"/>
        </a:spcAft>
        <a:defRPr sz="4400" b="1">
          <a:solidFill>
            <a:schemeClr val="bg1"/>
          </a:solidFill>
          <a:latin typeface="Arial Narrow" panose="020B0606020202030204" pitchFamily="34" charset="0"/>
          <a:cs typeface="Arial" panose="020B0604020202020204" pitchFamily="34" charset="0"/>
        </a:defRPr>
      </a:lvl9pPr>
    </p:titleStyle>
    <p:bodyStyle>
      <a:lvl1pPr marL="342900" indent="-342900" algn="l" rtl="0" eaLnBrk="1" fontAlgn="base" hangingPunct="1">
        <a:spcBef>
          <a:spcPct val="40000"/>
        </a:spcBef>
        <a:spcAft>
          <a:spcPct val="0"/>
        </a:spcAft>
        <a:buChar char="•"/>
        <a:defRPr sz="2800" kern="1200">
          <a:solidFill>
            <a:schemeClr val="tx1"/>
          </a:solidFill>
          <a:latin typeface="+mn-lt"/>
          <a:ea typeface="+mn-ea"/>
          <a:cs typeface="+mn-cs"/>
        </a:defRPr>
      </a:lvl1pPr>
      <a:lvl2pPr marL="742950" indent="-285750" algn="l" rtl="0" eaLnBrk="1" fontAlgn="base" hangingPunct="1">
        <a:spcBef>
          <a:spcPct val="4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4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4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4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SUSA INDY FO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92960" y="5715000"/>
            <a:ext cx="2819400" cy="1143000"/>
          </a:xfrm>
          <a:prstGeom prst="rect">
            <a:avLst/>
          </a:prstGeom>
        </p:spPr>
      </p:pic>
      <p:pic>
        <p:nvPicPr>
          <p:cNvPr id="9" name="Picture 8" descr="EDMS_Logo.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599" y="5943600"/>
            <a:ext cx="1641537" cy="645643"/>
          </a:xfrm>
          <a:prstGeom prst="rect">
            <a:avLst/>
          </a:prstGeom>
        </p:spPr>
      </p:pic>
      <p:pic>
        <p:nvPicPr>
          <p:cNvPr id="10" name="Picture 9" descr="EMHS_185_k.ep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33600" y="5867400"/>
            <a:ext cx="1600200" cy="800100"/>
          </a:xfrm>
          <a:prstGeom prst="rect">
            <a:avLst/>
          </a:prstGeom>
        </p:spPr>
      </p:pic>
      <p:pic>
        <p:nvPicPr>
          <p:cNvPr id="11" name="Picture 10" descr="tc howe logo-new.ep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86200" y="5867400"/>
            <a:ext cx="2086707" cy="762000"/>
          </a:xfrm>
          <a:prstGeom prst="rect">
            <a:avLst/>
          </a:prstGeom>
        </p:spPr>
      </p:pic>
      <p:sp>
        <p:nvSpPr>
          <p:cNvPr id="2050" name="Rectangle 2"/>
          <p:cNvSpPr>
            <a:spLocks noGrp="1" noChangeArrowheads="1"/>
          </p:cNvSpPr>
          <p:nvPr>
            <p:ph type="ctrTitle"/>
          </p:nvPr>
        </p:nvSpPr>
        <p:spPr>
          <a:xfrm>
            <a:off x="0" y="15240"/>
            <a:ext cx="9150885" cy="1737360"/>
          </a:xfrm>
          <a:solidFill>
            <a:schemeClr val="tx1">
              <a:lumMod val="65000"/>
              <a:lumOff val="35000"/>
            </a:schemeClr>
          </a:solidFill>
        </p:spPr>
        <p:txBody>
          <a:bodyPr/>
          <a:lstStyle/>
          <a:p>
            <a:pPr eaLnBrk="1" hangingPunct="1">
              <a:defRPr/>
            </a:pPr>
            <a:r>
              <a:rPr lang="en-US" sz="3600" dirty="0" smtClean="0">
                <a:latin typeface="Calibri"/>
                <a:cs typeface="Calibri"/>
              </a:rPr>
              <a:t>Indiana Turnaround Committee</a:t>
            </a:r>
            <a:br>
              <a:rPr lang="en-US" sz="3600" dirty="0" smtClean="0">
                <a:latin typeface="Calibri"/>
                <a:cs typeface="Calibri"/>
              </a:rPr>
            </a:br>
            <a:r>
              <a:rPr lang="en-US" sz="2800" b="0" i="1" dirty="0" smtClean="0">
                <a:latin typeface="Calibri"/>
                <a:cs typeface="Calibri"/>
              </a:rPr>
              <a:t>October 2014</a:t>
            </a:r>
          </a:p>
        </p:txBody>
      </p:sp>
      <p:pic>
        <p:nvPicPr>
          <p:cNvPr id="13" name="Picture 12" descr="Screen Shot 2014-08-18 at 3.36.37 PM.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1752600"/>
            <a:ext cx="9161638" cy="3276600"/>
          </a:xfrm>
          <a:prstGeom prst="rect">
            <a:avLst/>
          </a:prstGeom>
        </p:spPr>
      </p:pic>
      <p:sp>
        <p:nvSpPr>
          <p:cNvPr id="14" name="Text Placeholder 2"/>
          <p:cNvSpPr txBox="1">
            <a:spLocks/>
          </p:cNvSpPr>
          <p:nvPr/>
        </p:nvSpPr>
        <p:spPr bwMode="auto">
          <a:xfrm>
            <a:off x="0" y="5029200"/>
            <a:ext cx="9163495" cy="697094"/>
          </a:xfrm>
          <a:prstGeom prst="rect">
            <a:avLst/>
          </a:prstGeom>
          <a:solidFill>
            <a:schemeClr val="tx1">
              <a:lumMod val="65000"/>
              <a:lumOff val="35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0" indent="0" algn="ctr" rtl="0" eaLnBrk="1" fontAlgn="base" hangingPunct="1">
              <a:spcBef>
                <a:spcPct val="40000"/>
              </a:spcBef>
              <a:spcAft>
                <a:spcPct val="0"/>
              </a:spcAft>
              <a:buFontTx/>
              <a:buNone/>
              <a:defRPr sz="2400" i="1" kern="1200">
                <a:solidFill>
                  <a:schemeClr val="bg1"/>
                </a:solidFill>
                <a:latin typeface="+mn-lt"/>
                <a:ea typeface="+mn-ea"/>
                <a:cs typeface="+mn-cs"/>
              </a:defRPr>
            </a:lvl1pPr>
            <a:lvl2pPr marL="742950" indent="-285750" algn="l" rtl="0" eaLnBrk="1" fontAlgn="base" hangingPunct="1">
              <a:spcBef>
                <a:spcPct val="4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4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4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4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800" b="1" smtClean="0">
                <a:latin typeface="Calibri"/>
                <a:cs typeface="Calibri"/>
              </a:rPr>
              <a:t>CSUSA INDY</a:t>
            </a:r>
            <a:endParaRPr lang="en-US" sz="2800" b="1" dirty="0" smtClean="0">
              <a:latin typeface="Calibri"/>
              <a:cs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1368318"/>
          </a:xfrm>
          <a:solidFill>
            <a:schemeClr val="tx1">
              <a:lumMod val="65000"/>
              <a:lumOff val="35000"/>
            </a:schemeClr>
          </a:solidFill>
        </p:spPr>
        <p:txBody>
          <a:bodyPr/>
          <a:lstStyle/>
          <a:p>
            <a:pPr algn="ctr" eaLnBrk="1" hangingPunct="1"/>
            <a:r>
              <a:rPr lang="en-US" sz="3200" dirty="0" smtClean="0">
                <a:solidFill>
                  <a:srgbClr val="FFFFFF"/>
                </a:solidFill>
                <a:latin typeface="Calibri"/>
                <a:ea typeface="ＭＳ Ｐゴシック" pitchFamily="34" charset="-128"/>
                <a:cs typeface="Calibri"/>
              </a:rPr>
              <a:t>Component 3:</a:t>
            </a:r>
            <a:br>
              <a:rPr lang="en-US" sz="3200" dirty="0" smtClean="0">
                <a:solidFill>
                  <a:srgbClr val="FFFFFF"/>
                </a:solidFill>
                <a:latin typeface="Calibri"/>
                <a:ea typeface="ＭＳ Ｐゴシック" pitchFamily="34" charset="-128"/>
                <a:cs typeface="Calibri"/>
              </a:rPr>
            </a:br>
            <a:r>
              <a:rPr lang="en-US" sz="3200" dirty="0" smtClean="0">
                <a:solidFill>
                  <a:srgbClr val="FFFFFF"/>
                </a:solidFill>
                <a:latin typeface="Calibri"/>
                <a:ea typeface="ＭＳ Ｐゴシック" pitchFamily="34" charset="-128"/>
                <a:cs typeface="Calibri"/>
              </a:rPr>
              <a:t>Allow Flexibility to Re-configure </a:t>
            </a:r>
            <a:br>
              <a:rPr lang="en-US" sz="3200" dirty="0" smtClean="0">
                <a:solidFill>
                  <a:srgbClr val="FFFFFF"/>
                </a:solidFill>
                <a:latin typeface="Calibri"/>
                <a:ea typeface="ＭＳ Ｐゴシック" pitchFamily="34" charset="-128"/>
                <a:cs typeface="Calibri"/>
              </a:rPr>
            </a:br>
            <a:r>
              <a:rPr lang="en-US" sz="3200" dirty="0" smtClean="0">
                <a:solidFill>
                  <a:srgbClr val="FFFFFF"/>
                </a:solidFill>
                <a:latin typeface="Calibri"/>
                <a:ea typeface="ＭＳ Ｐゴシック" pitchFamily="34" charset="-128"/>
                <a:cs typeface="Calibri"/>
              </a:rPr>
              <a:t>(grade levels served in each building)</a:t>
            </a:r>
          </a:p>
        </p:txBody>
      </p:sp>
      <p:sp>
        <p:nvSpPr>
          <p:cNvPr id="11267" name="Rectangle 3"/>
          <p:cNvSpPr>
            <a:spLocks noGrp="1" noChangeArrowheads="1"/>
          </p:cNvSpPr>
          <p:nvPr>
            <p:ph idx="1"/>
          </p:nvPr>
        </p:nvSpPr>
        <p:spPr>
          <a:xfrm>
            <a:off x="457200" y="2179007"/>
            <a:ext cx="8229600" cy="5105400"/>
          </a:xfrm>
        </p:spPr>
        <p:txBody>
          <a:bodyPr/>
          <a:lstStyle/>
          <a:p>
            <a:pPr marL="0" indent="0">
              <a:buNone/>
            </a:pPr>
            <a:endParaRPr lang="en-US" sz="1800" b="1" dirty="0"/>
          </a:p>
          <a:p>
            <a:pPr lvl="0"/>
            <a:r>
              <a:rPr lang="en-US" sz="2000" dirty="0"/>
              <a:t>C</a:t>
            </a:r>
            <a:r>
              <a:rPr lang="en-US" sz="2000" dirty="0" smtClean="0"/>
              <a:t>ould fundamentally change </a:t>
            </a:r>
            <a:r>
              <a:rPr lang="en-US" sz="2000" dirty="0"/>
              <a:t>the EMMA 65% turnover rate</a:t>
            </a:r>
          </a:p>
          <a:p>
            <a:pPr lvl="0"/>
            <a:r>
              <a:rPr lang="en-US" sz="2000" dirty="0"/>
              <a:t>Establishes a feeder system</a:t>
            </a:r>
          </a:p>
          <a:p>
            <a:pPr lvl="0"/>
            <a:r>
              <a:rPr lang="en-US" sz="2000" dirty="0"/>
              <a:t>Allows for more </a:t>
            </a:r>
            <a:r>
              <a:rPr lang="en-US" sz="2000" dirty="0" smtClean="0"/>
              <a:t>efficiencies and innovative use of space</a:t>
            </a:r>
            <a:endParaRPr lang="en-US" sz="2000" dirty="0"/>
          </a:p>
          <a:p>
            <a:pPr lvl="0"/>
            <a:r>
              <a:rPr lang="en-US" sz="2000" dirty="0"/>
              <a:t>Opportunity to maximize resources</a:t>
            </a:r>
          </a:p>
          <a:p>
            <a:pPr lvl="0"/>
            <a:r>
              <a:rPr lang="en-US" sz="2000" dirty="0"/>
              <a:t>Creates a more fluid transition pathway elementary-middle/high</a:t>
            </a:r>
          </a:p>
          <a:p>
            <a:pPr marL="0" indent="0">
              <a:buNone/>
            </a:pPr>
            <a:endParaRPr lang="en-US" sz="1800" dirty="0"/>
          </a:p>
          <a:p>
            <a:pPr eaLnBrk="1" hangingPunct="1">
              <a:lnSpc>
                <a:spcPct val="90000"/>
              </a:lnSpc>
            </a:pPr>
            <a:endParaRPr lang="en-US" sz="1800" dirty="0" smtClean="0">
              <a:latin typeface="Calibri"/>
              <a:ea typeface="ＭＳ Ｐゴシック" pitchFamily="34" charset="-128"/>
              <a:cs typeface="Calibri"/>
            </a:endParaRPr>
          </a:p>
          <a:p>
            <a:pPr eaLnBrk="1" hangingPunct="1">
              <a:lnSpc>
                <a:spcPct val="90000"/>
              </a:lnSpc>
            </a:pPr>
            <a:endParaRPr lang="en-US" sz="1800" dirty="0" smtClean="0">
              <a:latin typeface="Calibri"/>
              <a:ea typeface="ＭＳ Ｐゴシック" pitchFamily="34" charset="-128"/>
              <a:cs typeface="Calibri"/>
            </a:endParaRPr>
          </a:p>
        </p:txBody>
      </p:sp>
      <p:sp>
        <p:nvSpPr>
          <p:cNvPr id="11268" name="TextBox 3"/>
          <p:cNvSpPr txBox="1">
            <a:spLocks noChangeArrowheads="1"/>
          </p:cNvSpPr>
          <p:nvPr/>
        </p:nvSpPr>
        <p:spPr bwMode="auto">
          <a:xfrm>
            <a:off x="152400" y="6019800"/>
            <a:ext cx="4724400" cy="685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pic>
        <p:nvPicPr>
          <p:cNvPr id="5" name="Picture 4" descr="Screen Shot 2014-08-18 at 4.11.53 PM.png"/>
          <p:cNvPicPr>
            <a:picLocks noChangeAspect="1"/>
          </p:cNvPicPr>
          <p:nvPr/>
        </p:nvPicPr>
        <p:blipFill rotWithShape="1">
          <a:blip r:embed="rId3" cstate="screen">
            <a:extLst>
              <a:ext uri="{28A0092B-C50C-407E-A947-70E740481C1C}">
                <a14:useLocalDpi xmlns:a14="http://schemas.microsoft.com/office/drawing/2010/main"/>
              </a:ext>
            </a:extLst>
          </a:blip>
          <a:srcRect t="2338" b="-1"/>
          <a:stretch/>
        </p:blipFill>
        <p:spPr>
          <a:xfrm>
            <a:off x="0" y="5726295"/>
            <a:ext cx="9144000" cy="1131705"/>
          </a:xfrm>
          <a:prstGeom prst="rect">
            <a:avLst/>
          </a:prstGeom>
        </p:spPr>
      </p:pic>
      <p:sp>
        <p:nvSpPr>
          <p:cNvPr id="2" name="Rectangle 1"/>
          <p:cNvSpPr/>
          <p:nvPr/>
        </p:nvSpPr>
        <p:spPr>
          <a:xfrm>
            <a:off x="1295400" y="1368318"/>
            <a:ext cx="6096000" cy="646331"/>
          </a:xfrm>
          <a:prstGeom prst="rect">
            <a:avLst/>
          </a:prstGeom>
        </p:spPr>
        <p:txBody>
          <a:bodyPr wrap="square">
            <a:spAutoFit/>
          </a:bodyPr>
          <a:lstStyle/>
          <a:p>
            <a:pPr marL="0" indent="0" algn="ctr">
              <a:buNone/>
            </a:pPr>
            <a:r>
              <a:rPr lang="en-US" i="1" dirty="0"/>
              <a:t>Addresses underutilization of space and the EMMA issues specific to a stand-alone 7-8.</a:t>
            </a:r>
            <a:endParaRPr lang="en-US" dirty="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Box 3"/>
          <p:cNvSpPr txBox="1">
            <a:spLocks noChangeArrowheads="1"/>
          </p:cNvSpPr>
          <p:nvPr/>
        </p:nvSpPr>
        <p:spPr bwMode="auto">
          <a:xfrm>
            <a:off x="152400" y="6019800"/>
            <a:ext cx="4724400" cy="685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pic>
        <p:nvPicPr>
          <p:cNvPr id="5" name="Picture 4" descr="Screen Shot 2014-08-18 at 4.11.53 PM.png"/>
          <p:cNvPicPr>
            <a:picLocks noChangeAspect="1"/>
          </p:cNvPicPr>
          <p:nvPr/>
        </p:nvPicPr>
        <p:blipFill rotWithShape="1">
          <a:blip r:embed="rId2" cstate="screen">
            <a:extLst>
              <a:ext uri="{28A0092B-C50C-407E-A947-70E740481C1C}">
                <a14:useLocalDpi xmlns:a14="http://schemas.microsoft.com/office/drawing/2010/main"/>
              </a:ext>
            </a:extLst>
          </a:blip>
          <a:srcRect t="2338" b="-1"/>
          <a:stretch/>
        </p:blipFill>
        <p:spPr>
          <a:xfrm>
            <a:off x="0" y="5726295"/>
            <a:ext cx="9144000" cy="1131705"/>
          </a:xfrm>
          <a:prstGeom prst="rect">
            <a:avLst/>
          </a:prstGeom>
        </p:spPr>
      </p:pic>
      <p:pic>
        <p:nvPicPr>
          <p:cNvPr id="2" name="Picture 1" descr="howe_866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40400"/>
          </a:xfrm>
          <a:prstGeom prst="rect">
            <a:avLst/>
          </a:prstGeom>
        </p:spPr>
      </p:pic>
      <p:sp>
        <p:nvSpPr>
          <p:cNvPr id="3" name="Text Placeholder 2"/>
          <p:cNvSpPr>
            <a:spLocks noGrp="1"/>
          </p:cNvSpPr>
          <p:nvPr>
            <p:ph type="body" idx="1"/>
          </p:nvPr>
        </p:nvSpPr>
        <p:spPr>
          <a:xfrm>
            <a:off x="4876800" y="1143000"/>
            <a:ext cx="4267200" cy="609599"/>
          </a:xfrm>
          <a:solidFill>
            <a:srgbClr val="595959"/>
          </a:solidFill>
        </p:spPr>
        <p:txBody>
          <a:bodyPr/>
          <a:lstStyle/>
          <a:p>
            <a:pPr eaLnBrk="1" hangingPunct="1">
              <a:defRPr/>
            </a:pPr>
            <a:r>
              <a:rPr lang="en-US" sz="2800" b="1" dirty="0" smtClean="0">
                <a:solidFill>
                  <a:srgbClr val="FFFFFF"/>
                </a:solidFill>
                <a:latin typeface="Calibri"/>
                <a:cs typeface="Calibri"/>
              </a:rPr>
              <a:t>CSUSA:  Solutions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8"/>
          <p:cNvSpPr txBox="1">
            <a:spLocks noChangeArrowheads="1"/>
          </p:cNvSpPr>
          <p:nvPr/>
        </p:nvSpPr>
        <p:spPr bwMode="auto">
          <a:xfrm>
            <a:off x="4419600" y="5908675"/>
            <a:ext cx="4724400" cy="685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41987" name="Rectangle 2"/>
          <p:cNvSpPr>
            <a:spLocks noGrp="1" noChangeArrowheads="1"/>
          </p:cNvSpPr>
          <p:nvPr>
            <p:ph type="title"/>
          </p:nvPr>
        </p:nvSpPr>
        <p:spPr>
          <a:xfrm>
            <a:off x="0" y="0"/>
            <a:ext cx="9144000" cy="1219200"/>
          </a:xfrm>
          <a:solidFill>
            <a:srgbClr val="595959"/>
          </a:solidFill>
        </p:spPr>
        <p:txBody>
          <a:bodyPr/>
          <a:lstStyle/>
          <a:p>
            <a:pPr algn="ctr" eaLnBrk="1" hangingPunct="1"/>
            <a:r>
              <a:rPr lang="en-US" sz="3200" dirty="0" smtClean="0">
                <a:latin typeface="Calibri"/>
                <a:ea typeface="ＭＳ Ｐゴシック" pitchFamily="34" charset="-128"/>
                <a:cs typeface="Calibri"/>
              </a:rPr>
              <a:t>Arlington</a:t>
            </a:r>
          </a:p>
        </p:txBody>
      </p:sp>
      <p:sp>
        <p:nvSpPr>
          <p:cNvPr id="3" name="Content Placeholder 2"/>
          <p:cNvSpPr>
            <a:spLocks noGrp="1"/>
          </p:cNvSpPr>
          <p:nvPr>
            <p:ph idx="1"/>
          </p:nvPr>
        </p:nvSpPr>
        <p:spPr/>
        <p:txBody>
          <a:bodyPr/>
          <a:lstStyle/>
          <a:p>
            <a:pPr marL="0" indent="0">
              <a:buNone/>
            </a:pPr>
            <a:r>
              <a:rPr lang="en-US" sz="2000" dirty="0" smtClean="0">
                <a:latin typeface="Calibri"/>
                <a:cs typeface="Calibri"/>
              </a:rPr>
              <a:t>CSUSA would be willing to discuss taking over management of Arlington if:</a:t>
            </a:r>
          </a:p>
          <a:p>
            <a:r>
              <a:rPr lang="en-US" sz="2000" dirty="0" smtClean="0">
                <a:latin typeface="Calibri"/>
                <a:cs typeface="Calibri"/>
              </a:rPr>
              <a:t>The SBOE believes that CSUSA would best serve students and families</a:t>
            </a:r>
          </a:p>
          <a:p>
            <a:r>
              <a:rPr lang="en-US" sz="2000" dirty="0" smtClean="0">
                <a:latin typeface="Calibri"/>
                <a:cs typeface="Calibri"/>
              </a:rPr>
              <a:t>There were flexibility to re-configure grade levels served (Create a k-12 Community School)</a:t>
            </a:r>
          </a:p>
          <a:p>
            <a:r>
              <a:rPr lang="en-US" sz="2000" dirty="0" smtClean="0">
                <a:latin typeface="Calibri"/>
                <a:cs typeface="Calibri"/>
              </a:rPr>
              <a:t>A new 5-year contract was put in place</a:t>
            </a:r>
          </a:p>
          <a:p>
            <a:pPr marL="0" indent="0">
              <a:buNone/>
            </a:pPr>
            <a:endParaRPr lang="en-US" sz="2000" dirty="0">
              <a:latin typeface="Calibri"/>
              <a:cs typeface="Calibri"/>
            </a:endParaRPr>
          </a:p>
        </p:txBody>
      </p:sp>
      <p:sp>
        <p:nvSpPr>
          <p:cNvPr id="41989" name="TextBox 3"/>
          <p:cNvSpPr txBox="1">
            <a:spLocks noChangeArrowheads="1"/>
          </p:cNvSpPr>
          <p:nvPr/>
        </p:nvSpPr>
        <p:spPr bwMode="auto">
          <a:xfrm>
            <a:off x="152400" y="6049963"/>
            <a:ext cx="4724400" cy="685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pic>
        <p:nvPicPr>
          <p:cNvPr id="6" name="Picture 5" descr="Screen Shot 2014-08-18 at 4.11.53 PM.png"/>
          <p:cNvPicPr>
            <a:picLocks noChangeAspect="1"/>
          </p:cNvPicPr>
          <p:nvPr/>
        </p:nvPicPr>
        <p:blipFill rotWithShape="1">
          <a:blip r:embed="rId3" cstate="screen">
            <a:extLst>
              <a:ext uri="{28A0092B-C50C-407E-A947-70E740481C1C}">
                <a14:useLocalDpi xmlns:a14="http://schemas.microsoft.com/office/drawing/2010/main"/>
              </a:ext>
            </a:extLst>
          </a:blip>
          <a:srcRect t="2338" b="-1"/>
          <a:stretch/>
        </p:blipFill>
        <p:spPr>
          <a:xfrm>
            <a:off x="0" y="5726295"/>
            <a:ext cx="9144000" cy="1131705"/>
          </a:xfrm>
          <a:prstGeom prst="rect">
            <a:avLst/>
          </a:prstGeom>
        </p:spPr>
      </p:pic>
    </p:spTree>
    <p:extLst>
      <p:ext uri="{BB962C8B-B14F-4D97-AF65-F5344CB8AC3E}">
        <p14:creationId xmlns:p14="http://schemas.microsoft.com/office/powerpoint/2010/main" val="102295281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descr="Screen Shot 2014-08-18 at 4.11.53 PM.png"/>
          <p:cNvPicPr>
            <a:picLocks noChangeAspect="1"/>
          </p:cNvPicPr>
          <p:nvPr/>
        </p:nvPicPr>
        <p:blipFill rotWithShape="1">
          <a:blip r:embed="rId2" cstate="screen">
            <a:extLst>
              <a:ext uri="{28A0092B-C50C-407E-A947-70E740481C1C}">
                <a14:useLocalDpi xmlns:a14="http://schemas.microsoft.com/office/drawing/2010/main"/>
              </a:ext>
            </a:extLst>
          </a:blip>
          <a:srcRect t="2338" b="-1"/>
          <a:stretch/>
        </p:blipFill>
        <p:spPr>
          <a:xfrm>
            <a:off x="0" y="5726295"/>
            <a:ext cx="9144000" cy="1131705"/>
          </a:xfrm>
          <a:prstGeom prst="rect">
            <a:avLst/>
          </a:prstGeom>
        </p:spPr>
      </p:pic>
      <p:pic>
        <p:nvPicPr>
          <p:cNvPr id="7" name="Picture 6" descr="manual_graduate_995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08" y="-1"/>
            <a:ext cx="9155408" cy="5719692"/>
          </a:xfrm>
          <a:prstGeom prst="rect">
            <a:avLst/>
          </a:prstGeom>
        </p:spPr>
      </p:pic>
      <p:sp>
        <p:nvSpPr>
          <p:cNvPr id="4" name="Title 1"/>
          <p:cNvSpPr txBox="1">
            <a:spLocks/>
          </p:cNvSpPr>
          <p:nvPr/>
        </p:nvSpPr>
        <p:spPr bwMode="auto">
          <a:xfrm>
            <a:off x="-4935" y="3505200"/>
            <a:ext cx="9144000" cy="914400"/>
          </a:xfrm>
          <a:prstGeom prst="rect">
            <a:avLst/>
          </a:prstGeom>
          <a:solidFill>
            <a:srgbClr val="59595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kern="1200">
                <a:solidFill>
                  <a:schemeClr val="bg1"/>
                </a:solidFill>
                <a:latin typeface="+mj-lt"/>
                <a:ea typeface="+mj-ea"/>
                <a:cs typeface="+mj-cs"/>
              </a:defRPr>
            </a:lvl1pPr>
            <a:lvl2pPr algn="l" rtl="0" eaLnBrk="1" fontAlgn="base" hangingPunct="1">
              <a:spcBef>
                <a:spcPct val="0"/>
              </a:spcBef>
              <a:spcAft>
                <a:spcPct val="0"/>
              </a:spcAft>
              <a:defRPr sz="4400" b="1">
                <a:solidFill>
                  <a:schemeClr val="bg1"/>
                </a:solidFill>
                <a:latin typeface="Arial Narrow" panose="020B0606020202030204" pitchFamily="34" charset="0"/>
                <a:cs typeface="Arial" panose="020B0604020202020204" pitchFamily="34" charset="0"/>
              </a:defRPr>
            </a:lvl2pPr>
            <a:lvl3pPr algn="l" rtl="0" eaLnBrk="1" fontAlgn="base" hangingPunct="1">
              <a:spcBef>
                <a:spcPct val="0"/>
              </a:spcBef>
              <a:spcAft>
                <a:spcPct val="0"/>
              </a:spcAft>
              <a:defRPr sz="4400" b="1">
                <a:solidFill>
                  <a:schemeClr val="bg1"/>
                </a:solidFill>
                <a:latin typeface="Arial Narrow" panose="020B0606020202030204" pitchFamily="34" charset="0"/>
                <a:cs typeface="Arial" panose="020B0604020202020204" pitchFamily="34" charset="0"/>
              </a:defRPr>
            </a:lvl3pPr>
            <a:lvl4pPr algn="l" rtl="0" eaLnBrk="1" fontAlgn="base" hangingPunct="1">
              <a:spcBef>
                <a:spcPct val="0"/>
              </a:spcBef>
              <a:spcAft>
                <a:spcPct val="0"/>
              </a:spcAft>
              <a:defRPr sz="4400" b="1">
                <a:solidFill>
                  <a:schemeClr val="bg1"/>
                </a:solidFill>
                <a:latin typeface="Arial Narrow" panose="020B0606020202030204" pitchFamily="34" charset="0"/>
                <a:cs typeface="Arial" panose="020B0604020202020204" pitchFamily="34" charset="0"/>
              </a:defRPr>
            </a:lvl4pPr>
            <a:lvl5pPr algn="l" rtl="0" eaLnBrk="1" fontAlgn="base" hangingPunct="1">
              <a:spcBef>
                <a:spcPct val="0"/>
              </a:spcBef>
              <a:spcAft>
                <a:spcPct val="0"/>
              </a:spcAft>
              <a:defRPr sz="4400" b="1">
                <a:solidFill>
                  <a:schemeClr val="bg1"/>
                </a:solidFill>
                <a:latin typeface="Arial Narrow" panose="020B0606020202030204" pitchFamily="34" charset="0"/>
                <a:cs typeface="Arial" panose="020B0604020202020204" pitchFamily="34" charset="0"/>
              </a:defRPr>
            </a:lvl5pPr>
            <a:lvl6pPr marL="457200" algn="l" rtl="0" eaLnBrk="1" fontAlgn="base" hangingPunct="1">
              <a:spcBef>
                <a:spcPct val="0"/>
              </a:spcBef>
              <a:spcAft>
                <a:spcPct val="0"/>
              </a:spcAft>
              <a:defRPr sz="4400" b="1">
                <a:solidFill>
                  <a:schemeClr val="bg1"/>
                </a:solidFill>
                <a:latin typeface="Arial Narrow" panose="020B0606020202030204" pitchFamily="34" charset="0"/>
                <a:cs typeface="Arial" panose="020B0604020202020204" pitchFamily="34" charset="0"/>
              </a:defRPr>
            </a:lvl6pPr>
            <a:lvl7pPr marL="914400" algn="l" rtl="0" eaLnBrk="1" fontAlgn="base" hangingPunct="1">
              <a:spcBef>
                <a:spcPct val="0"/>
              </a:spcBef>
              <a:spcAft>
                <a:spcPct val="0"/>
              </a:spcAft>
              <a:defRPr sz="4400" b="1">
                <a:solidFill>
                  <a:schemeClr val="bg1"/>
                </a:solidFill>
                <a:latin typeface="Arial Narrow" panose="020B0606020202030204" pitchFamily="34" charset="0"/>
                <a:cs typeface="Arial" panose="020B0604020202020204" pitchFamily="34" charset="0"/>
              </a:defRPr>
            </a:lvl7pPr>
            <a:lvl8pPr marL="1371600" algn="l" rtl="0" eaLnBrk="1" fontAlgn="base" hangingPunct="1">
              <a:spcBef>
                <a:spcPct val="0"/>
              </a:spcBef>
              <a:spcAft>
                <a:spcPct val="0"/>
              </a:spcAft>
              <a:defRPr sz="4400" b="1">
                <a:solidFill>
                  <a:schemeClr val="bg1"/>
                </a:solidFill>
                <a:latin typeface="Arial Narrow" panose="020B0606020202030204" pitchFamily="34" charset="0"/>
                <a:cs typeface="Arial" panose="020B0604020202020204" pitchFamily="34" charset="0"/>
              </a:defRPr>
            </a:lvl8pPr>
            <a:lvl9pPr marL="1828800" algn="l" rtl="0" eaLnBrk="1" fontAlgn="base" hangingPunct="1">
              <a:spcBef>
                <a:spcPct val="0"/>
              </a:spcBef>
              <a:spcAft>
                <a:spcPct val="0"/>
              </a:spcAft>
              <a:defRPr sz="4400" b="1">
                <a:solidFill>
                  <a:schemeClr val="bg1"/>
                </a:solidFill>
                <a:latin typeface="Arial Narrow" panose="020B0606020202030204" pitchFamily="34" charset="0"/>
                <a:cs typeface="Arial" panose="020B0604020202020204" pitchFamily="34" charset="0"/>
              </a:defRPr>
            </a:lvl9pPr>
          </a:lstStyle>
          <a:p>
            <a:pPr algn="ctr"/>
            <a:r>
              <a:rPr lang="en-US" sz="3200" dirty="0" smtClean="0">
                <a:latin typeface="Calibri"/>
                <a:cs typeface="Calibri"/>
              </a:rPr>
              <a:t>CSUSA: Great by Choice.</a:t>
            </a:r>
            <a:endParaRPr lang="en-US" sz="3200" dirty="0">
              <a:latin typeface="Calibri"/>
              <a:cs typeface="Calibri"/>
            </a:endParaRPr>
          </a:p>
        </p:txBody>
      </p:sp>
    </p:spTree>
    <p:extLst>
      <p:ext uri="{BB962C8B-B14F-4D97-AF65-F5344CB8AC3E}">
        <p14:creationId xmlns:p14="http://schemas.microsoft.com/office/powerpoint/2010/main" val="2959268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219200"/>
          </a:xfrm>
          <a:solidFill>
            <a:srgbClr val="595959"/>
          </a:solidFill>
        </p:spPr>
        <p:txBody>
          <a:bodyPr/>
          <a:lstStyle/>
          <a:p>
            <a:pPr algn="ctr" eaLnBrk="1" hangingPunct="1">
              <a:defRPr/>
            </a:pPr>
            <a:r>
              <a:rPr lang="en-US" sz="3200" dirty="0" smtClean="0">
                <a:latin typeface="Calibri"/>
                <a:cs typeface="Calibri"/>
              </a:rPr>
              <a:t>Review of Policy Refinement </a:t>
            </a:r>
          </a:p>
        </p:txBody>
      </p:sp>
      <p:sp>
        <p:nvSpPr>
          <p:cNvPr id="39939" name="Content Placeholder 1"/>
          <p:cNvSpPr>
            <a:spLocks noGrp="1"/>
          </p:cNvSpPr>
          <p:nvPr>
            <p:ph idx="1"/>
          </p:nvPr>
        </p:nvSpPr>
        <p:spPr>
          <a:xfrm>
            <a:off x="457200" y="1371600"/>
            <a:ext cx="8229600" cy="4354695"/>
          </a:xfrm>
        </p:spPr>
        <p:txBody>
          <a:bodyPr/>
          <a:lstStyle/>
          <a:p>
            <a:pPr marL="0" indent="0">
              <a:buNone/>
            </a:pPr>
            <a:r>
              <a:rPr lang="en-US" sz="1800" dirty="0">
                <a:latin typeface="Calibri"/>
                <a:ea typeface="ＭＳ Ｐゴシック" pitchFamily="34" charset="-128"/>
                <a:cs typeface="Calibri"/>
              </a:rPr>
              <a:t>The </a:t>
            </a:r>
            <a:r>
              <a:rPr lang="en-US" sz="1800" dirty="0" smtClean="0">
                <a:latin typeface="Calibri"/>
                <a:ea typeface="ＭＳ Ｐゴシック" pitchFamily="34" charset="-128"/>
                <a:cs typeface="Calibri"/>
              </a:rPr>
              <a:t>primary focus of any policy refinements should be unwavering dedication to </a:t>
            </a:r>
            <a:r>
              <a:rPr lang="en-US" sz="1800" b="1" dirty="0" smtClean="0">
                <a:latin typeface="Calibri"/>
                <a:ea typeface="ＭＳ Ｐゴシック" pitchFamily="34" charset="-128"/>
                <a:cs typeface="Calibri"/>
              </a:rPr>
              <a:t>Academic Success </a:t>
            </a:r>
            <a:r>
              <a:rPr lang="en-US" sz="1800" dirty="0" smtClean="0">
                <a:latin typeface="Calibri"/>
                <a:ea typeface="ＭＳ Ｐゴシック" pitchFamily="34" charset="-128"/>
                <a:cs typeface="Calibri"/>
              </a:rPr>
              <a:t>for the students being served. Three foundational elements are key to ensuring sustainable academic improvement: </a:t>
            </a:r>
          </a:p>
          <a:p>
            <a:pPr marL="0" indent="0">
              <a:buNone/>
            </a:pPr>
            <a:endParaRPr lang="en-US" sz="1800" dirty="0">
              <a:latin typeface="Calibri"/>
              <a:ea typeface="ＭＳ Ｐゴシック" pitchFamily="34" charset="-128"/>
              <a:cs typeface="Calibri"/>
            </a:endParaRPr>
          </a:p>
          <a:p>
            <a:pPr>
              <a:buAutoNum type="arabicPeriod"/>
            </a:pPr>
            <a:r>
              <a:rPr lang="en-US" b="1" dirty="0" smtClean="0">
                <a:latin typeface="Calibri"/>
                <a:ea typeface="ＭＳ Ｐゴシック" pitchFamily="34" charset="-128"/>
                <a:cs typeface="Calibri"/>
              </a:rPr>
              <a:t>Enrollment stabilization</a:t>
            </a:r>
            <a:r>
              <a:rPr lang="en-US" dirty="0" smtClean="0">
                <a:latin typeface="Calibri"/>
                <a:ea typeface="ＭＳ Ｐゴシック" pitchFamily="34" charset="-128"/>
                <a:cs typeface="Calibri"/>
              </a:rPr>
              <a:t>. </a:t>
            </a:r>
          </a:p>
          <a:p>
            <a:pPr>
              <a:buAutoNum type="arabicPeriod"/>
            </a:pPr>
            <a:r>
              <a:rPr lang="en-US" b="1" dirty="0" smtClean="0">
                <a:latin typeface="Calibri"/>
                <a:ea typeface="ＭＳ Ｐゴシック" pitchFamily="34" charset="-128"/>
                <a:cs typeface="Calibri"/>
              </a:rPr>
              <a:t>Early intervention. </a:t>
            </a:r>
          </a:p>
          <a:p>
            <a:pPr>
              <a:buAutoNum type="arabicPeriod"/>
            </a:pPr>
            <a:r>
              <a:rPr lang="en-US" b="1" dirty="0" smtClean="0">
                <a:latin typeface="Calibri"/>
                <a:ea typeface="ＭＳ Ｐゴシック" pitchFamily="34" charset="-128"/>
                <a:cs typeface="Calibri"/>
              </a:rPr>
              <a:t>Financial sustainability</a:t>
            </a:r>
            <a:r>
              <a:rPr lang="en-US" dirty="0" smtClean="0">
                <a:latin typeface="Calibri"/>
                <a:ea typeface="ＭＳ Ｐゴシック" pitchFamily="34" charset="-128"/>
                <a:cs typeface="Calibri"/>
              </a:rPr>
              <a:t>.  </a:t>
            </a:r>
            <a:endParaRPr lang="en-US" dirty="0">
              <a:latin typeface="Calibri"/>
              <a:ea typeface="ＭＳ Ｐゴシック" pitchFamily="34" charset="-128"/>
              <a:cs typeface="Calibri"/>
            </a:endParaRPr>
          </a:p>
        </p:txBody>
      </p:sp>
      <p:sp>
        <p:nvSpPr>
          <p:cNvPr id="4" name="TextBox 4"/>
          <p:cNvSpPr txBox="1">
            <a:spLocks noChangeArrowheads="1"/>
          </p:cNvSpPr>
          <p:nvPr/>
        </p:nvSpPr>
        <p:spPr bwMode="auto">
          <a:xfrm>
            <a:off x="152400" y="6019800"/>
            <a:ext cx="4724400" cy="685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pic>
        <p:nvPicPr>
          <p:cNvPr id="5" name="Picture 4" descr="Screen Shot 2014-08-18 at 4.11.53 PM.png"/>
          <p:cNvPicPr>
            <a:picLocks noChangeAspect="1"/>
          </p:cNvPicPr>
          <p:nvPr/>
        </p:nvPicPr>
        <p:blipFill rotWithShape="1">
          <a:blip r:embed="rId3" cstate="screen">
            <a:extLst>
              <a:ext uri="{28A0092B-C50C-407E-A947-70E740481C1C}">
                <a14:useLocalDpi xmlns:a14="http://schemas.microsoft.com/office/drawing/2010/main"/>
              </a:ext>
            </a:extLst>
          </a:blip>
          <a:srcRect t="2338" b="-1"/>
          <a:stretch/>
        </p:blipFill>
        <p:spPr>
          <a:xfrm>
            <a:off x="0" y="5726295"/>
            <a:ext cx="9144000" cy="1131705"/>
          </a:xfrm>
          <a:prstGeom prst="rect">
            <a:avLst/>
          </a:prstGeom>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219200"/>
          </a:xfrm>
          <a:solidFill>
            <a:srgbClr val="595959"/>
          </a:solidFill>
        </p:spPr>
        <p:txBody>
          <a:bodyPr/>
          <a:lstStyle/>
          <a:p>
            <a:pPr algn="ctr" eaLnBrk="1" hangingPunct="1">
              <a:defRPr/>
            </a:pPr>
            <a:r>
              <a:rPr lang="en-US" sz="3200" dirty="0" smtClean="0">
                <a:latin typeface="Calibri"/>
                <a:cs typeface="Calibri"/>
              </a:rPr>
              <a:t>Review of Policy Refinement</a:t>
            </a:r>
          </a:p>
        </p:txBody>
      </p:sp>
      <p:sp>
        <p:nvSpPr>
          <p:cNvPr id="39939" name="Content Placeholder 1"/>
          <p:cNvSpPr>
            <a:spLocks noGrp="1"/>
          </p:cNvSpPr>
          <p:nvPr>
            <p:ph idx="1"/>
          </p:nvPr>
        </p:nvSpPr>
        <p:spPr>
          <a:xfrm>
            <a:off x="457200" y="1600201"/>
            <a:ext cx="8229600" cy="3886200"/>
          </a:xfrm>
        </p:spPr>
        <p:txBody>
          <a:bodyPr/>
          <a:lstStyle/>
          <a:p>
            <a:pPr marL="0" indent="0">
              <a:buNone/>
            </a:pPr>
            <a:r>
              <a:rPr lang="en-US" sz="1800" dirty="0">
                <a:latin typeface="Calibri"/>
                <a:ea typeface="ＭＳ Ｐゴシック" pitchFamily="34" charset="-128"/>
                <a:cs typeface="Calibri"/>
              </a:rPr>
              <a:t>The law and policies for its implementation need to be refined to clearly articulate three things: </a:t>
            </a:r>
            <a:endParaRPr lang="en-US" sz="1800" dirty="0" smtClean="0">
              <a:latin typeface="Calibri"/>
              <a:ea typeface="ＭＳ Ｐゴシック" pitchFamily="34" charset="-128"/>
              <a:cs typeface="Calibri"/>
            </a:endParaRPr>
          </a:p>
          <a:p>
            <a:pPr marL="0" indent="0">
              <a:buNone/>
            </a:pPr>
            <a:endParaRPr lang="en-US" sz="1800" dirty="0">
              <a:latin typeface="Calibri"/>
              <a:ea typeface="ＭＳ Ｐゴシック" pitchFamily="34" charset="-128"/>
              <a:cs typeface="Calibri"/>
            </a:endParaRPr>
          </a:p>
          <a:p>
            <a:pPr>
              <a:buAutoNum type="arabicPeriod"/>
            </a:pPr>
            <a:r>
              <a:rPr lang="en-US" b="1" dirty="0">
                <a:latin typeface="Calibri"/>
                <a:ea typeface="ＭＳ Ｐゴシック" pitchFamily="34" charset="-128"/>
                <a:cs typeface="Calibri"/>
              </a:rPr>
              <a:t>The status of the buildings </a:t>
            </a:r>
            <a:endParaRPr lang="en-US" b="1" dirty="0" smtClean="0">
              <a:latin typeface="Calibri"/>
              <a:ea typeface="ＭＳ Ｐゴシック" pitchFamily="34" charset="-128"/>
              <a:cs typeface="Calibri"/>
            </a:endParaRPr>
          </a:p>
          <a:p>
            <a:pPr>
              <a:buAutoNum type="arabicPeriod"/>
            </a:pPr>
            <a:r>
              <a:rPr lang="en-US" b="1" dirty="0">
                <a:latin typeface="Calibri"/>
                <a:ea typeface="ＭＳ Ｐゴシック" pitchFamily="34" charset="-128"/>
                <a:cs typeface="Calibri"/>
              </a:rPr>
              <a:t>T</a:t>
            </a:r>
            <a:r>
              <a:rPr lang="en-US" b="1" dirty="0" smtClean="0">
                <a:latin typeface="Calibri"/>
                <a:ea typeface="ＭＳ Ｐゴシック" pitchFamily="34" charset="-128"/>
                <a:cs typeface="Calibri"/>
              </a:rPr>
              <a:t>he </a:t>
            </a:r>
            <a:r>
              <a:rPr lang="en-US" b="1" dirty="0">
                <a:latin typeface="Calibri"/>
                <a:ea typeface="ＭＳ Ｐゴシック" pitchFamily="34" charset="-128"/>
                <a:cs typeface="Calibri"/>
              </a:rPr>
              <a:t>long term future of the </a:t>
            </a:r>
            <a:r>
              <a:rPr lang="en-US" b="1" dirty="0" smtClean="0">
                <a:latin typeface="Calibri"/>
                <a:ea typeface="ＭＳ Ｐゴシック" pitchFamily="34" charset="-128"/>
                <a:cs typeface="Calibri"/>
              </a:rPr>
              <a:t>school</a:t>
            </a:r>
          </a:p>
          <a:p>
            <a:pPr>
              <a:buAutoNum type="arabicPeriod"/>
            </a:pPr>
            <a:r>
              <a:rPr lang="en-US" b="1" dirty="0" smtClean="0">
                <a:latin typeface="Calibri"/>
                <a:ea typeface="ＭＳ Ｐゴシック" pitchFamily="34" charset="-128"/>
                <a:cs typeface="Calibri"/>
              </a:rPr>
              <a:t>Role </a:t>
            </a:r>
            <a:r>
              <a:rPr lang="en-US" b="1" dirty="0">
                <a:latin typeface="Calibri"/>
                <a:ea typeface="ＭＳ Ｐゴシック" pitchFamily="34" charset="-128"/>
                <a:cs typeface="Calibri"/>
              </a:rPr>
              <a:t>delineation and </a:t>
            </a:r>
            <a:r>
              <a:rPr lang="en-US" b="1" dirty="0" smtClean="0">
                <a:latin typeface="Calibri"/>
                <a:ea typeface="ＭＳ Ｐゴシック" pitchFamily="34" charset="-128"/>
                <a:cs typeface="Calibri"/>
              </a:rPr>
              <a:t>oversigh</a:t>
            </a:r>
            <a:r>
              <a:rPr lang="en-US" dirty="0" smtClean="0">
                <a:latin typeface="Calibri"/>
                <a:ea typeface="ＭＳ Ｐゴシック" pitchFamily="34" charset="-128"/>
                <a:cs typeface="Calibri"/>
              </a:rPr>
              <a:t>t</a:t>
            </a:r>
            <a:endParaRPr lang="en-US" dirty="0">
              <a:latin typeface="Calibri"/>
              <a:ea typeface="ＭＳ Ｐゴシック" pitchFamily="34" charset="-128"/>
              <a:cs typeface="Calibri"/>
            </a:endParaRPr>
          </a:p>
        </p:txBody>
      </p:sp>
      <p:sp>
        <p:nvSpPr>
          <p:cNvPr id="4" name="TextBox 4"/>
          <p:cNvSpPr txBox="1">
            <a:spLocks noChangeArrowheads="1"/>
          </p:cNvSpPr>
          <p:nvPr/>
        </p:nvSpPr>
        <p:spPr bwMode="auto">
          <a:xfrm>
            <a:off x="152400" y="6019800"/>
            <a:ext cx="4724400" cy="685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pic>
        <p:nvPicPr>
          <p:cNvPr id="5" name="Picture 4" descr="Screen Shot 2014-08-18 at 4.11.53 PM.png"/>
          <p:cNvPicPr>
            <a:picLocks noChangeAspect="1"/>
          </p:cNvPicPr>
          <p:nvPr/>
        </p:nvPicPr>
        <p:blipFill rotWithShape="1">
          <a:blip r:embed="rId3" cstate="screen">
            <a:extLst>
              <a:ext uri="{28A0092B-C50C-407E-A947-70E740481C1C}">
                <a14:useLocalDpi xmlns:a14="http://schemas.microsoft.com/office/drawing/2010/main"/>
              </a:ext>
            </a:extLst>
          </a:blip>
          <a:srcRect t="2338" b="-1"/>
          <a:stretch/>
        </p:blipFill>
        <p:spPr>
          <a:xfrm>
            <a:off x="0" y="5726295"/>
            <a:ext cx="9144000" cy="1131705"/>
          </a:xfrm>
          <a:prstGeom prst="rect">
            <a:avLst/>
          </a:prstGeom>
        </p:spPr>
      </p:pic>
    </p:spTree>
    <p:extLst>
      <p:ext uri="{BB962C8B-B14F-4D97-AF65-F5344CB8AC3E}">
        <p14:creationId xmlns:p14="http://schemas.microsoft.com/office/powerpoint/2010/main" val="127625545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219200"/>
          </a:xfrm>
          <a:solidFill>
            <a:srgbClr val="595959"/>
          </a:solidFill>
        </p:spPr>
        <p:txBody>
          <a:bodyPr/>
          <a:lstStyle/>
          <a:p>
            <a:pPr algn="ctr" eaLnBrk="1" hangingPunct="1"/>
            <a:r>
              <a:rPr lang="en-US" sz="3200" dirty="0" smtClean="0">
                <a:latin typeface="Calibri"/>
                <a:ea typeface="ＭＳ Ｐゴシック" pitchFamily="34" charset="-128"/>
                <a:cs typeface="Calibri"/>
              </a:rPr>
              <a:t>Flexibility and Freedom</a:t>
            </a:r>
          </a:p>
        </p:txBody>
      </p:sp>
      <p:sp>
        <p:nvSpPr>
          <p:cNvPr id="7171" name="Rectangle 3"/>
          <p:cNvSpPr>
            <a:spLocks noGrp="1" noChangeArrowheads="1"/>
          </p:cNvSpPr>
          <p:nvPr>
            <p:ph type="body" idx="1"/>
          </p:nvPr>
        </p:nvSpPr>
        <p:spPr>
          <a:xfrm>
            <a:off x="457200" y="1524000"/>
            <a:ext cx="8229600" cy="4267200"/>
          </a:xfrm>
        </p:spPr>
        <p:txBody>
          <a:bodyPr/>
          <a:lstStyle/>
          <a:p>
            <a:r>
              <a:rPr lang="en-US" sz="2000" dirty="0">
                <a:latin typeface="Calibri"/>
                <a:ea typeface="ＭＳ Ｐゴシック" pitchFamily="34" charset="-128"/>
                <a:cs typeface="Calibri"/>
              </a:rPr>
              <a:t>T</a:t>
            </a:r>
            <a:r>
              <a:rPr lang="en-US" sz="2000" dirty="0" smtClean="0">
                <a:latin typeface="Calibri"/>
                <a:ea typeface="ＭＳ Ｐゴシック" pitchFamily="34" charset="-128"/>
                <a:cs typeface="Calibri"/>
              </a:rPr>
              <a:t>o expand or reconfigure grades served</a:t>
            </a:r>
          </a:p>
          <a:p>
            <a:r>
              <a:rPr lang="en-US" sz="2000" dirty="0">
                <a:latin typeface="Calibri"/>
                <a:ea typeface="ＭＳ Ｐゴシック" pitchFamily="34" charset="-128"/>
                <a:cs typeface="Calibri"/>
              </a:rPr>
              <a:t>T</a:t>
            </a:r>
            <a:r>
              <a:rPr lang="en-US" sz="2000" dirty="0" smtClean="0">
                <a:latin typeface="Calibri"/>
                <a:ea typeface="ＭＳ Ｐゴシック" pitchFamily="34" charset="-128"/>
                <a:cs typeface="Calibri"/>
              </a:rPr>
              <a:t>o creatively use underutilized facilities space</a:t>
            </a:r>
          </a:p>
          <a:p>
            <a:r>
              <a:rPr lang="en-US" sz="2000" dirty="0">
                <a:latin typeface="Calibri"/>
                <a:ea typeface="ＭＳ Ｐゴシック" pitchFamily="34" charset="-128"/>
                <a:cs typeface="Calibri"/>
              </a:rPr>
              <a:t>T</a:t>
            </a:r>
            <a:r>
              <a:rPr lang="en-US" sz="2000" dirty="0" smtClean="0">
                <a:latin typeface="Calibri"/>
                <a:ea typeface="ＭＳ Ｐゴシック" pitchFamily="34" charset="-128"/>
                <a:cs typeface="Calibri"/>
              </a:rPr>
              <a:t>o implement comprehensive k-12 solutions</a:t>
            </a:r>
          </a:p>
          <a:p>
            <a:r>
              <a:rPr lang="en-US" sz="2000" dirty="0">
                <a:latin typeface="Calibri"/>
                <a:ea typeface="ＭＳ Ｐゴシック" pitchFamily="34" charset="-128"/>
                <a:cs typeface="Calibri"/>
              </a:rPr>
              <a:t>T</a:t>
            </a:r>
            <a:r>
              <a:rPr lang="en-US" sz="2000" dirty="0" smtClean="0">
                <a:latin typeface="Calibri"/>
                <a:ea typeface="ＭＳ Ｐゴシック" pitchFamily="34" charset="-128"/>
                <a:cs typeface="Calibri"/>
              </a:rPr>
              <a:t>o use mutually agreed upon accountability metrics that take into consideration other factors for years 1 &amp; 2</a:t>
            </a:r>
          </a:p>
          <a:p>
            <a:endParaRPr lang="en-US" sz="2000" dirty="0" smtClean="0">
              <a:latin typeface="Calibri"/>
              <a:ea typeface="ＭＳ Ｐゴシック" pitchFamily="34" charset="-128"/>
              <a:cs typeface="Calibri"/>
            </a:endParaRPr>
          </a:p>
          <a:p>
            <a:pPr marL="0" indent="0" eaLnBrk="1" hangingPunct="1">
              <a:buNone/>
            </a:pPr>
            <a:endParaRPr lang="en-US" sz="2000" dirty="0" smtClean="0">
              <a:latin typeface="Calibri"/>
              <a:ea typeface="ＭＳ Ｐゴシック" pitchFamily="34" charset="-128"/>
              <a:cs typeface="Calibri"/>
            </a:endParaRPr>
          </a:p>
        </p:txBody>
      </p:sp>
      <p:sp>
        <p:nvSpPr>
          <p:cNvPr id="7173" name="TextBox 2"/>
          <p:cNvSpPr txBox="1">
            <a:spLocks noChangeArrowheads="1"/>
          </p:cNvSpPr>
          <p:nvPr/>
        </p:nvSpPr>
        <p:spPr bwMode="auto">
          <a:xfrm>
            <a:off x="152400" y="6019800"/>
            <a:ext cx="4724400" cy="685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pic>
        <p:nvPicPr>
          <p:cNvPr id="5" name="Picture 4" descr="Screen Shot 2014-08-18 at 4.11.53 PM.png"/>
          <p:cNvPicPr>
            <a:picLocks noChangeAspect="1"/>
          </p:cNvPicPr>
          <p:nvPr/>
        </p:nvPicPr>
        <p:blipFill rotWithShape="1">
          <a:blip r:embed="rId3" cstate="screen">
            <a:extLst>
              <a:ext uri="{28A0092B-C50C-407E-A947-70E740481C1C}">
                <a14:useLocalDpi xmlns:a14="http://schemas.microsoft.com/office/drawing/2010/main"/>
              </a:ext>
            </a:extLst>
          </a:blip>
          <a:srcRect t="2338" b="-1"/>
          <a:stretch/>
        </p:blipFill>
        <p:spPr>
          <a:xfrm>
            <a:off x="0" y="5726295"/>
            <a:ext cx="9144000" cy="1131705"/>
          </a:xfrm>
          <a:prstGeom prst="rect">
            <a:avLst/>
          </a:prstGeom>
        </p:spPr>
      </p:pic>
    </p:spTree>
    <p:extLst>
      <p:ext uri="{BB962C8B-B14F-4D97-AF65-F5344CB8AC3E}">
        <p14:creationId xmlns:p14="http://schemas.microsoft.com/office/powerpoint/2010/main" val="44582678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595959"/>
          </a:solidFill>
        </p:spPr>
        <p:txBody>
          <a:bodyPr/>
          <a:lstStyle/>
          <a:p>
            <a:pPr algn="ctr"/>
            <a:r>
              <a:rPr lang="en-US" sz="3200" dirty="0" smtClean="0">
                <a:latin typeface="Calibri"/>
                <a:cs typeface="Calibri"/>
              </a:rPr>
              <a:t>Feedback and Communication</a:t>
            </a:r>
            <a:endParaRPr lang="en-US" sz="3200" dirty="0">
              <a:latin typeface="Calibri"/>
              <a:cs typeface="Calibri"/>
            </a:endParaRPr>
          </a:p>
        </p:txBody>
      </p:sp>
      <p:sp>
        <p:nvSpPr>
          <p:cNvPr id="3" name="Content Placeholder 2"/>
          <p:cNvSpPr>
            <a:spLocks noGrp="1"/>
          </p:cNvSpPr>
          <p:nvPr>
            <p:ph idx="1"/>
          </p:nvPr>
        </p:nvSpPr>
        <p:spPr/>
        <p:txBody>
          <a:bodyPr/>
          <a:lstStyle/>
          <a:p>
            <a:r>
              <a:rPr lang="en-US" sz="2000" dirty="0" smtClean="0">
                <a:latin typeface="Calibri"/>
                <a:cs typeface="Calibri"/>
              </a:rPr>
              <a:t>Feedback should be provided directly to SBOE from the operator (no intermediary)</a:t>
            </a:r>
          </a:p>
          <a:p>
            <a:r>
              <a:rPr lang="en-US" sz="2000" dirty="0">
                <a:latin typeface="Calibri"/>
                <a:cs typeface="Calibri"/>
              </a:rPr>
              <a:t>A</a:t>
            </a:r>
            <a:r>
              <a:rPr lang="en-US" sz="2000" dirty="0" smtClean="0">
                <a:latin typeface="Calibri"/>
                <a:cs typeface="Calibri"/>
              </a:rPr>
              <a:t> transparent process for timely, 2-way communication between operators and SBOE should be developed</a:t>
            </a:r>
            <a:endParaRPr lang="en-US" sz="2000" dirty="0">
              <a:latin typeface="Calibri"/>
              <a:cs typeface="Calibri"/>
            </a:endParaRPr>
          </a:p>
        </p:txBody>
      </p:sp>
      <p:pic>
        <p:nvPicPr>
          <p:cNvPr id="4" name="Picture 3" descr="Screen Shot 2014-08-18 at 4.11.53 PM.png"/>
          <p:cNvPicPr>
            <a:picLocks noChangeAspect="1"/>
          </p:cNvPicPr>
          <p:nvPr/>
        </p:nvPicPr>
        <p:blipFill rotWithShape="1">
          <a:blip r:embed="rId2" cstate="screen">
            <a:extLst>
              <a:ext uri="{28A0092B-C50C-407E-A947-70E740481C1C}">
                <a14:useLocalDpi xmlns:a14="http://schemas.microsoft.com/office/drawing/2010/main"/>
              </a:ext>
            </a:extLst>
          </a:blip>
          <a:srcRect t="2338" b="-1"/>
          <a:stretch/>
        </p:blipFill>
        <p:spPr>
          <a:xfrm>
            <a:off x="0" y="5726295"/>
            <a:ext cx="9144000" cy="1131705"/>
          </a:xfrm>
          <a:prstGeom prst="rect">
            <a:avLst/>
          </a:prstGeom>
        </p:spPr>
      </p:pic>
    </p:spTree>
    <p:extLst>
      <p:ext uri="{BB962C8B-B14F-4D97-AF65-F5344CB8AC3E}">
        <p14:creationId xmlns:p14="http://schemas.microsoft.com/office/powerpoint/2010/main" val="3311456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8"/>
          <p:cNvSpPr txBox="1">
            <a:spLocks noChangeArrowheads="1"/>
          </p:cNvSpPr>
          <p:nvPr/>
        </p:nvSpPr>
        <p:spPr bwMode="auto">
          <a:xfrm>
            <a:off x="4419600" y="5908675"/>
            <a:ext cx="4724400" cy="685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41987" name="Rectangle 2"/>
          <p:cNvSpPr>
            <a:spLocks noGrp="1" noChangeArrowheads="1"/>
          </p:cNvSpPr>
          <p:nvPr>
            <p:ph type="title"/>
          </p:nvPr>
        </p:nvSpPr>
        <p:spPr>
          <a:xfrm>
            <a:off x="0" y="0"/>
            <a:ext cx="9144000" cy="1219200"/>
          </a:xfrm>
          <a:solidFill>
            <a:srgbClr val="595959"/>
          </a:solidFill>
        </p:spPr>
        <p:txBody>
          <a:bodyPr/>
          <a:lstStyle/>
          <a:p>
            <a:pPr algn="ctr" eaLnBrk="1" hangingPunct="1"/>
            <a:r>
              <a:rPr lang="en-US" sz="3200" dirty="0" smtClean="0">
                <a:latin typeface="Calibri"/>
                <a:ea typeface="ＭＳ Ｐゴシック" pitchFamily="34" charset="-128"/>
                <a:cs typeface="Calibri"/>
              </a:rPr>
              <a:t>Governance/Oversight</a:t>
            </a:r>
          </a:p>
        </p:txBody>
      </p:sp>
      <p:sp>
        <p:nvSpPr>
          <p:cNvPr id="3" name="Content Placeholder 2"/>
          <p:cNvSpPr>
            <a:spLocks noGrp="1"/>
          </p:cNvSpPr>
          <p:nvPr>
            <p:ph idx="1"/>
          </p:nvPr>
        </p:nvSpPr>
        <p:spPr/>
        <p:txBody>
          <a:bodyPr/>
          <a:lstStyle/>
          <a:p>
            <a:r>
              <a:rPr lang="en-US" sz="2000" dirty="0" smtClean="0">
                <a:latin typeface="Calibri"/>
                <a:cs typeface="Calibri"/>
              </a:rPr>
              <a:t>Oversight and decision making authority should be centralized </a:t>
            </a:r>
          </a:p>
          <a:p>
            <a:r>
              <a:rPr lang="en-US" sz="2000" dirty="0" smtClean="0">
                <a:latin typeface="Calibri"/>
                <a:cs typeface="Calibri"/>
              </a:rPr>
              <a:t>All operators should have the same structure, regardless of location</a:t>
            </a:r>
          </a:p>
          <a:p>
            <a:r>
              <a:rPr lang="en-US" sz="2000" dirty="0" smtClean="0">
                <a:latin typeface="Calibri"/>
                <a:cs typeface="Calibri"/>
              </a:rPr>
              <a:t>Expectations should be aligned with the contract</a:t>
            </a:r>
            <a:endParaRPr lang="en-US" sz="2000" dirty="0">
              <a:latin typeface="Calibri"/>
              <a:cs typeface="Calibri"/>
            </a:endParaRPr>
          </a:p>
        </p:txBody>
      </p:sp>
      <p:sp>
        <p:nvSpPr>
          <p:cNvPr id="41989" name="TextBox 3"/>
          <p:cNvSpPr txBox="1">
            <a:spLocks noChangeArrowheads="1"/>
          </p:cNvSpPr>
          <p:nvPr/>
        </p:nvSpPr>
        <p:spPr bwMode="auto">
          <a:xfrm>
            <a:off x="152400" y="6049963"/>
            <a:ext cx="4724400" cy="685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pic>
        <p:nvPicPr>
          <p:cNvPr id="6" name="Picture 5" descr="Screen Shot 2014-08-18 at 4.11.53 PM.png"/>
          <p:cNvPicPr>
            <a:picLocks noChangeAspect="1"/>
          </p:cNvPicPr>
          <p:nvPr/>
        </p:nvPicPr>
        <p:blipFill rotWithShape="1">
          <a:blip r:embed="rId3" cstate="screen">
            <a:extLst>
              <a:ext uri="{28A0092B-C50C-407E-A947-70E740481C1C}">
                <a14:useLocalDpi xmlns:a14="http://schemas.microsoft.com/office/drawing/2010/main"/>
              </a:ext>
            </a:extLst>
          </a:blip>
          <a:srcRect t="2338" b="-1"/>
          <a:stretch/>
        </p:blipFill>
        <p:spPr>
          <a:xfrm>
            <a:off x="0" y="5726295"/>
            <a:ext cx="9144000" cy="1131705"/>
          </a:xfrm>
          <a:prstGeom prst="rect">
            <a:avLst/>
          </a:prstGeom>
        </p:spPr>
      </p:pic>
    </p:spTree>
    <p:extLst>
      <p:ext uri="{BB962C8B-B14F-4D97-AF65-F5344CB8AC3E}">
        <p14:creationId xmlns:p14="http://schemas.microsoft.com/office/powerpoint/2010/main" val="166608882"/>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Box 3"/>
          <p:cNvSpPr txBox="1">
            <a:spLocks noChangeArrowheads="1"/>
          </p:cNvSpPr>
          <p:nvPr/>
        </p:nvSpPr>
        <p:spPr bwMode="auto">
          <a:xfrm>
            <a:off x="152400" y="6019800"/>
            <a:ext cx="4724400" cy="685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pic>
        <p:nvPicPr>
          <p:cNvPr id="5" name="Picture 4" descr="Screen Shot 2014-08-18 at 4.11.53 PM.png"/>
          <p:cNvPicPr>
            <a:picLocks noChangeAspect="1"/>
          </p:cNvPicPr>
          <p:nvPr/>
        </p:nvPicPr>
        <p:blipFill rotWithShape="1">
          <a:blip r:embed="rId2" cstate="screen">
            <a:extLst>
              <a:ext uri="{28A0092B-C50C-407E-A947-70E740481C1C}">
                <a14:useLocalDpi xmlns:a14="http://schemas.microsoft.com/office/drawing/2010/main"/>
              </a:ext>
            </a:extLst>
          </a:blip>
          <a:srcRect t="2338" b="-1"/>
          <a:stretch/>
        </p:blipFill>
        <p:spPr>
          <a:xfrm>
            <a:off x="0" y="5726295"/>
            <a:ext cx="9144000" cy="1131705"/>
          </a:xfrm>
          <a:prstGeom prst="rect">
            <a:avLst/>
          </a:prstGeom>
        </p:spPr>
      </p:pic>
      <p:pic>
        <p:nvPicPr>
          <p:cNvPr id="4" name="Picture 3" descr="emma_921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04800"/>
            <a:ext cx="9144000" cy="6019800"/>
          </a:xfrm>
          <a:prstGeom prst="rect">
            <a:avLst/>
          </a:prstGeom>
        </p:spPr>
      </p:pic>
      <p:sp>
        <p:nvSpPr>
          <p:cNvPr id="3" name="Text Placeholder 2"/>
          <p:cNvSpPr>
            <a:spLocks noGrp="1"/>
          </p:cNvSpPr>
          <p:nvPr>
            <p:ph type="body" idx="1"/>
          </p:nvPr>
        </p:nvSpPr>
        <p:spPr>
          <a:xfrm>
            <a:off x="3893124" y="3886200"/>
            <a:ext cx="5257800" cy="762000"/>
          </a:xfrm>
          <a:solidFill>
            <a:srgbClr val="595959"/>
          </a:solidFill>
        </p:spPr>
        <p:txBody>
          <a:bodyPr anchor="ctr"/>
          <a:lstStyle/>
          <a:p>
            <a:pPr eaLnBrk="1" hangingPunct="1">
              <a:defRPr/>
            </a:pPr>
            <a:r>
              <a:rPr lang="en-US" sz="3200" b="1" dirty="0" smtClean="0">
                <a:solidFill>
                  <a:srgbClr val="FFFFFF"/>
                </a:solidFill>
                <a:latin typeface="Calibri"/>
                <a:cs typeface="Calibri"/>
              </a:rPr>
              <a:t>CSUSA:</a:t>
            </a:r>
            <a:r>
              <a:rPr lang="en-US" sz="3200" b="1" dirty="0">
                <a:solidFill>
                  <a:srgbClr val="FFFFFF"/>
                </a:solidFill>
                <a:latin typeface="Calibri"/>
                <a:cs typeface="Calibri"/>
              </a:rPr>
              <a:t> </a:t>
            </a:r>
            <a:r>
              <a:rPr lang="en-US" sz="3200" b="1" dirty="0" smtClean="0">
                <a:solidFill>
                  <a:srgbClr val="FFFFFF"/>
                </a:solidFill>
                <a:latin typeface="Calibri"/>
                <a:cs typeface="Calibri"/>
              </a:rPr>
              <a:t>The Proposal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219200"/>
          </a:xfrm>
          <a:solidFill>
            <a:schemeClr val="tx1">
              <a:lumMod val="65000"/>
              <a:lumOff val="35000"/>
            </a:schemeClr>
          </a:solidFill>
        </p:spPr>
        <p:txBody>
          <a:bodyPr/>
          <a:lstStyle/>
          <a:p>
            <a:pPr algn="ctr" eaLnBrk="1" hangingPunct="1"/>
            <a:r>
              <a:rPr lang="en-US" sz="3200" dirty="0" smtClean="0">
                <a:solidFill>
                  <a:srgbClr val="FFFFFF"/>
                </a:solidFill>
                <a:latin typeface="Calibri"/>
                <a:ea typeface="ＭＳ Ｐゴシック" pitchFamily="34" charset="-128"/>
                <a:cs typeface="Calibri"/>
              </a:rPr>
              <a:t>Component 1: </a:t>
            </a:r>
            <a:br>
              <a:rPr lang="en-US" sz="3200" dirty="0" smtClean="0">
                <a:solidFill>
                  <a:srgbClr val="FFFFFF"/>
                </a:solidFill>
                <a:latin typeface="Calibri"/>
                <a:ea typeface="ＭＳ Ｐゴシック" pitchFamily="34" charset="-128"/>
                <a:cs typeface="Calibri"/>
              </a:rPr>
            </a:br>
            <a:r>
              <a:rPr lang="en-US" sz="3200" dirty="0" smtClean="0">
                <a:solidFill>
                  <a:srgbClr val="FFFFFF"/>
                </a:solidFill>
                <a:latin typeface="Calibri"/>
                <a:ea typeface="ＭＳ Ｐゴシック" pitchFamily="34" charset="-128"/>
                <a:cs typeface="Calibri"/>
              </a:rPr>
              <a:t> 5 Year Contract Extension with SBOE</a:t>
            </a:r>
          </a:p>
        </p:txBody>
      </p:sp>
      <p:sp>
        <p:nvSpPr>
          <p:cNvPr id="7171" name="Rectangle 3"/>
          <p:cNvSpPr>
            <a:spLocks noGrp="1" noChangeArrowheads="1"/>
          </p:cNvSpPr>
          <p:nvPr>
            <p:ph type="body" idx="1"/>
          </p:nvPr>
        </p:nvSpPr>
        <p:spPr>
          <a:xfrm>
            <a:off x="457200" y="2120527"/>
            <a:ext cx="8229600" cy="2590800"/>
          </a:xfrm>
        </p:spPr>
        <p:txBody>
          <a:bodyPr/>
          <a:lstStyle/>
          <a:p>
            <a:pPr lvl="0"/>
            <a:r>
              <a:rPr lang="en-US" sz="2000" dirty="0"/>
              <a:t>Provides continuity and stability for students</a:t>
            </a:r>
          </a:p>
          <a:p>
            <a:pPr lvl="0"/>
            <a:r>
              <a:rPr lang="en-US" sz="2000" dirty="0"/>
              <a:t>Allows for better talent acquisition, recruitment/retention of </a:t>
            </a:r>
            <a:r>
              <a:rPr lang="en-US" sz="2000" dirty="0" smtClean="0"/>
              <a:t>the best educators</a:t>
            </a:r>
            <a:endParaRPr lang="en-US" sz="2000" dirty="0"/>
          </a:p>
          <a:p>
            <a:pPr lvl="0"/>
            <a:r>
              <a:rPr lang="en-US" sz="2000" dirty="0"/>
              <a:t>Creates opportunity for continued academic progress</a:t>
            </a:r>
          </a:p>
          <a:p>
            <a:pPr lvl="0"/>
            <a:r>
              <a:rPr lang="en-US" sz="2000" dirty="0"/>
              <a:t>Gives time to show the turnaround work to be a successful intervention (only 3 years of operations will have been completed at decision </a:t>
            </a:r>
            <a:r>
              <a:rPr lang="en-US" sz="2000" dirty="0" smtClean="0"/>
              <a:t>point otherwise)</a:t>
            </a:r>
            <a:endParaRPr lang="en-US" sz="2000" dirty="0"/>
          </a:p>
          <a:p>
            <a:pPr lvl="0"/>
            <a:r>
              <a:rPr lang="en-US" sz="2000" dirty="0"/>
              <a:t>Generates time to develop a final transition plan for the </a:t>
            </a:r>
            <a:r>
              <a:rPr lang="en-US" sz="2000" dirty="0" smtClean="0"/>
              <a:t>schools (whether/how to convert to charter, etc.)</a:t>
            </a:r>
            <a:endParaRPr lang="en-US" sz="2000" dirty="0"/>
          </a:p>
          <a:p>
            <a:pPr marL="0" indent="0" algn="ctr" eaLnBrk="1" hangingPunct="1">
              <a:buFontTx/>
              <a:buNone/>
            </a:pPr>
            <a:endParaRPr lang="en-US" sz="2000" dirty="0" smtClean="0">
              <a:latin typeface="Calibri"/>
              <a:ea typeface="ＭＳ Ｐゴシック" pitchFamily="34" charset="-128"/>
              <a:cs typeface="Calibri"/>
            </a:endParaRPr>
          </a:p>
        </p:txBody>
      </p:sp>
      <p:sp>
        <p:nvSpPr>
          <p:cNvPr id="7173" name="TextBox 2"/>
          <p:cNvSpPr txBox="1">
            <a:spLocks noChangeArrowheads="1"/>
          </p:cNvSpPr>
          <p:nvPr/>
        </p:nvSpPr>
        <p:spPr bwMode="auto">
          <a:xfrm>
            <a:off x="152400" y="6019800"/>
            <a:ext cx="4724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t>v</a:t>
            </a:r>
            <a:endParaRPr lang="en-US" dirty="0"/>
          </a:p>
        </p:txBody>
      </p:sp>
      <p:pic>
        <p:nvPicPr>
          <p:cNvPr id="5" name="Picture 4" descr="Screen Shot 2014-08-18 at 4.11.53 PM.png"/>
          <p:cNvPicPr>
            <a:picLocks noChangeAspect="1"/>
          </p:cNvPicPr>
          <p:nvPr/>
        </p:nvPicPr>
        <p:blipFill rotWithShape="1">
          <a:blip r:embed="rId3" cstate="screen">
            <a:extLst>
              <a:ext uri="{28A0092B-C50C-407E-A947-70E740481C1C}">
                <a14:useLocalDpi xmlns:a14="http://schemas.microsoft.com/office/drawing/2010/main"/>
              </a:ext>
            </a:extLst>
          </a:blip>
          <a:srcRect t="2338" b="-1"/>
          <a:stretch/>
        </p:blipFill>
        <p:spPr>
          <a:xfrm>
            <a:off x="0" y="5726295"/>
            <a:ext cx="9144000" cy="1131705"/>
          </a:xfrm>
          <a:prstGeom prst="rect">
            <a:avLst/>
          </a:prstGeom>
        </p:spPr>
      </p:pic>
      <p:sp>
        <p:nvSpPr>
          <p:cNvPr id="2" name="Rectangle 1"/>
          <p:cNvSpPr/>
          <p:nvPr/>
        </p:nvSpPr>
        <p:spPr>
          <a:xfrm>
            <a:off x="685800" y="1327334"/>
            <a:ext cx="8001000" cy="685059"/>
          </a:xfrm>
          <a:prstGeom prst="rect">
            <a:avLst/>
          </a:prstGeom>
        </p:spPr>
        <p:txBody>
          <a:bodyPr wrap="square">
            <a:spAutoFit/>
          </a:bodyPr>
          <a:lstStyle/>
          <a:p>
            <a:pPr marL="0" marR="0" algn="ctr">
              <a:lnSpc>
                <a:spcPct val="107000"/>
              </a:lnSpc>
              <a:spcBef>
                <a:spcPts val="0"/>
              </a:spcBef>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Addresses concerns about disruption to students’ education and uncertainty for the state, the city and the operator.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219200"/>
          </a:xfrm>
          <a:solidFill>
            <a:schemeClr val="tx1">
              <a:lumMod val="65000"/>
              <a:lumOff val="35000"/>
            </a:schemeClr>
          </a:solidFill>
        </p:spPr>
        <p:txBody>
          <a:bodyPr/>
          <a:lstStyle/>
          <a:p>
            <a:pPr algn="ctr" eaLnBrk="1" hangingPunct="1"/>
            <a:r>
              <a:rPr lang="en-US" sz="3200" dirty="0" smtClean="0">
                <a:latin typeface="Calibri"/>
                <a:ea typeface="ＭＳ Ｐゴシック" pitchFamily="34" charset="-128"/>
                <a:cs typeface="Calibri"/>
              </a:rPr>
              <a:t>Component 2:  </a:t>
            </a:r>
            <a:br>
              <a:rPr lang="en-US" sz="3200" dirty="0" smtClean="0">
                <a:latin typeface="Calibri"/>
                <a:ea typeface="ＭＳ Ｐゴシック" pitchFamily="34" charset="-128"/>
                <a:cs typeface="Calibri"/>
              </a:rPr>
            </a:br>
            <a:r>
              <a:rPr lang="en-US" sz="3200" dirty="0" smtClean="0">
                <a:latin typeface="Calibri"/>
                <a:ea typeface="ＭＳ Ｐゴシック" pitchFamily="34" charset="-128"/>
                <a:cs typeface="Calibri"/>
              </a:rPr>
              <a:t>Allow Expanded Grade Levels (k-12) beginning SY ‘15</a:t>
            </a:r>
          </a:p>
        </p:txBody>
      </p:sp>
      <p:sp>
        <p:nvSpPr>
          <p:cNvPr id="9220" name="TextBox 3"/>
          <p:cNvSpPr txBox="1">
            <a:spLocks noChangeArrowheads="1"/>
          </p:cNvSpPr>
          <p:nvPr/>
        </p:nvSpPr>
        <p:spPr bwMode="auto">
          <a:xfrm>
            <a:off x="152400" y="6019800"/>
            <a:ext cx="4724400" cy="685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2" name="Content Placeholder 1"/>
          <p:cNvSpPr>
            <a:spLocks noGrp="1"/>
          </p:cNvSpPr>
          <p:nvPr>
            <p:ph idx="1"/>
          </p:nvPr>
        </p:nvSpPr>
        <p:spPr>
          <a:xfrm>
            <a:off x="685800" y="2128556"/>
            <a:ext cx="8229600" cy="4525963"/>
          </a:xfrm>
        </p:spPr>
        <p:txBody>
          <a:bodyPr/>
          <a:lstStyle/>
          <a:p>
            <a:pPr lvl="0"/>
            <a:r>
              <a:rPr lang="en-US" sz="2000" dirty="0" smtClean="0"/>
              <a:t>Establishes </a:t>
            </a:r>
            <a:r>
              <a:rPr lang="en-US" sz="2000" dirty="0"/>
              <a:t>a </a:t>
            </a:r>
            <a:r>
              <a:rPr lang="en-US" sz="2000" dirty="0" smtClean="0"/>
              <a:t>feeder pattern</a:t>
            </a:r>
            <a:endParaRPr lang="en-US" sz="2000" dirty="0"/>
          </a:p>
          <a:p>
            <a:pPr lvl="0"/>
            <a:r>
              <a:rPr lang="en-US" sz="2000" dirty="0"/>
              <a:t>Creates </a:t>
            </a:r>
            <a:r>
              <a:rPr lang="en-US" sz="2000" dirty="0" smtClean="0"/>
              <a:t>comprehensive </a:t>
            </a:r>
            <a:r>
              <a:rPr lang="en-US" sz="2000" dirty="0"/>
              <a:t>k-12 system for CSUSA academic model to be fully implemented</a:t>
            </a:r>
          </a:p>
          <a:p>
            <a:pPr lvl="0"/>
            <a:r>
              <a:rPr lang="en-US" sz="2000" dirty="0"/>
              <a:t>Aids in building </a:t>
            </a:r>
            <a:r>
              <a:rPr lang="en-US" sz="2000" dirty="0" smtClean="0"/>
              <a:t>culture </a:t>
            </a:r>
            <a:endParaRPr lang="en-US" sz="2000" dirty="0"/>
          </a:p>
          <a:p>
            <a:pPr lvl="0"/>
            <a:r>
              <a:rPr lang="en-US" sz="2000" dirty="0"/>
              <a:t>Responds to needs of families (calendar, transportation)</a:t>
            </a:r>
          </a:p>
          <a:p>
            <a:pPr lvl="0"/>
            <a:r>
              <a:rPr lang="en-US" sz="2000" dirty="0"/>
              <a:t>Leads to better academic outcomes </a:t>
            </a:r>
          </a:p>
          <a:p>
            <a:pPr marL="0" indent="0">
              <a:buNone/>
            </a:pPr>
            <a:endParaRPr lang="en-US" sz="2000" dirty="0">
              <a:latin typeface="Calibri"/>
              <a:cs typeface="Calibri"/>
            </a:endParaRPr>
          </a:p>
        </p:txBody>
      </p:sp>
      <p:pic>
        <p:nvPicPr>
          <p:cNvPr id="5" name="Picture 4" descr="Screen Shot 2014-08-18 at 4.11.53 PM.png"/>
          <p:cNvPicPr>
            <a:picLocks noChangeAspect="1"/>
          </p:cNvPicPr>
          <p:nvPr/>
        </p:nvPicPr>
        <p:blipFill rotWithShape="1">
          <a:blip r:embed="rId3" cstate="screen">
            <a:extLst>
              <a:ext uri="{28A0092B-C50C-407E-A947-70E740481C1C}">
                <a14:useLocalDpi xmlns:a14="http://schemas.microsoft.com/office/drawing/2010/main"/>
              </a:ext>
            </a:extLst>
          </a:blip>
          <a:srcRect t="2338" b="-1"/>
          <a:stretch/>
        </p:blipFill>
        <p:spPr>
          <a:xfrm>
            <a:off x="0" y="5726295"/>
            <a:ext cx="9144000" cy="1131705"/>
          </a:xfrm>
          <a:prstGeom prst="rect">
            <a:avLst/>
          </a:prstGeom>
        </p:spPr>
      </p:pic>
      <p:sp>
        <p:nvSpPr>
          <p:cNvPr id="3" name="Rectangle 2"/>
          <p:cNvSpPr/>
          <p:nvPr/>
        </p:nvSpPr>
        <p:spPr>
          <a:xfrm>
            <a:off x="685800" y="1219200"/>
            <a:ext cx="7505700" cy="646331"/>
          </a:xfrm>
          <a:prstGeom prst="rect">
            <a:avLst/>
          </a:prstGeom>
        </p:spPr>
        <p:txBody>
          <a:bodyPr wrap="square">
            <a:spAutoFit/>
          </a:bodyPr>
          <a:lstStyle/>
          <a:p>
            <a:pPr algn="ctr"/>
            <a:r>
              <a:rPr lang="en-US" i="1" dirty="0"/>
              <a:t>Offsets financial loss from SIG reduction by creating opportunity for increased enrollment and long term sustainability.</a:t>
            </a:r>
            <a:endParaRPr lang="en-US" dirty="0"/>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York CEC Presentation_08132014 v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Narrow"/>
        <a:ea typeface=""/>
        <a:cs typeface="Arial"/>
      </a:majorFont>
      <a:minorFont>
        <a:latin typeface="Georgi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H PRES [Compatibility Mode]" id="{C066529E-0C0E-4681-BDB2-7830E96C7C55}" vid="{462D6594-5202-484C-977F-EFDF836F3C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27E93481BEF742B41839A848103C56" ma:contentTypeVersion="0" ma:contentTypeDescription="Create a new document." ma:contentTypeScope="" ma:versionID="07b40dc0f29c497809095cafc2abb074">
  <xsd:schema xmlns:xsd="http://www.w3.org/2001/XMLSchema" xmlns:xs="http://www.w3.org/2001/XMLSchema" xmlns:p="http://schemas.microsoft.com/office/2006/metadata/properties" targetNamespace="http://schemas.microsoft.com/office/2006/metadata/properties" ma:root="true" ma:fieldsID="edcfe7aba00f2d1c7eec7339c8e90d9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DABF86-1B53-4DA3-8BF6-85636BF900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8C96B6A-501B-4D8E-9AE5-0CD7086A70D0}">
  <ds:schemaRefs>
    <ds:schemaRef ds:uri="http://purl.org/dc/elements/1.1/"/>
    <ds:schemaRef ds:uri="http://schemas.microsoft.com/office/infopath/2007/PartnerControls"/>
    <ds:schemaRef ds:uri="http://purl.org/dc/terms/"/>
    <ds:schemaRef ds:uri="http://www.w3.org/XML/1998/namespace"/>
    <ds:schemaRef ds:uri="http://schemas.microsoft.com/office/2006/metadata/properties"/>
    <ds:schemaRef ds:uri="http://purl.org/dc/dcmitype/"/>
    <ds:schemaRef ds:uri="http://schemas.microsoft.com/office/2006/documentManagement/typ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York CEC Presentation_08132014 v2</Template>
  <TotalTime>4869</TotalTime>
  <Words>738</Words>
  <Application>Microsoft Office PowerPoint</Application>
  <PresentationFormat>On-screen Show (4:3)</PresentationFormat>
  <Paragraphs>73</Paragraphs>
  <Slides>13</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ＭＳ Ｐゴシック</vt:lpstr>
      <vt:lpstr>Arial</vt:lpstr>
      <vt:lpstr>Arial Narrow</vt:lpstr>
      <vt:lpstr>Calibri</vt:lpstr>
      <vt:lpstr>Georgia</vt:lpstr>
      <vt:lpstr>Times New Roman</vt:lpstr>
      <vt:lpstr>York CEC Presentation_08132014 v2</vt:lpstr>
      <vt:lpstr>Indiana Turnaround Committee October 2014</vt:lpstr>
      <vt:lpstr>Review of Policy Refinement </vt:lpstr>
      <vt:lpstr>Review of Policy Refinement</vt:lpstr>
      <vt:lpstr>Flexibility and Freedom</vt:lpstr>
      <vt:lpstr>Feedback and Communication</vt:lpstr>
      <vt:lpstr>Governance/Oversight</vt:lpstr>
      <vt:lpstr>PowerPoint Presentation</vt:lpstr>
      <vt:lpstr>Component 1:   5 Year Contract Extension with SBOE</vt:lpstr>
      <vt:lpstr>Component 2:   Allow Expanded Grade Levels (k-12) beginning SY ‘15</vt:lpstr>
      <vt:lpstr>Component 3: Allow Flexibility to Re-configure  (grade levels served in each building)</vt:lpstr>
      <vt:lpstr>PowerPoint Presentation</vt:lpstr>
      <vt:lpstr>Arlington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York Community Education Council Meeting</dc:title>
  <dc:creator>Page, Richard</dc:creator>
  <cp:lastModifiedBy>Rossier, Sarah</cp:lastModifiedBy>
  <cp:revision>132</cp:revision>
  <cp:lastPrinted>2014-08-11T20:44:28Z</cp:lastPrinted>
  <dcterms:created xsi:type="dcterms:W3CDTF">2014-08-10T20:06:41Z</dcterms:created>
  <dcterms:modified xsi:type="dcterms:W3CDTF">2014-10-03T19:54:01Z</dcterms:modified>
</cp:coreProperties>
</file>