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handoutMasterIdLst>
    <p:handoutMasterId r:id="rId7"/>
  </p:handoutMasterIdLst>
  <p:sldIdLst>
    <p:sldId id="305" r:id="rId2"/>
    <p:sldId id="306" r:id="rId3"/>
    <p:sldId id="307" r:id="rId4"/>
    <p:sldId id="308" r:id="rId5"/>
  </p:sldIdLst>
  <p:sldSz cx="9144000" cy="6858000" type="screen4x3"/>
  <p:notesSz cx="7010400" cy="92964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m Harris" initials="KH" lastIdx="9" clrIdx="0">
    <p:extLst>
      <p:ext uri="{19B8F6BF-5375-455C-9EA6-DF929625EA0E}">
        <p15:presenceInfo xmlns:p15="http://schemas.microsoft.com/office/powerpoint/2012/main" userId="S-1-5-21-2035452808-1193247925-3595194585-1232" providerId="AD"/>
      </p:ext>
    </p:extLst>
  </p:cmAuthor>
  <p:cmAuthor id="2" name="brenda johnson" initials="bj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81867" autoAdjust="0"/>
  </p:normalViewPr>
  <p:slideViewPr>
    <p:cSldViewPr>
      <p:cViewPr varScale="1">
        <p:scale>
          <a:sx n="61" d="100"/>
          <a:sy n="61" d="100"/>
        </p:scale>
        <p:origin x="147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70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7FBE15-C455-4510-8967-301ACF36CCFE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8EC410-647F-4DA5-B659-18A8F7F6F5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03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8E39B-0361-4D2E-A36E-4AC673405516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7C34F-BA4F-44AE-AB0C-E72E606C85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12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7C34F-BA4F-44AE-AB0C-E72E606C85F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142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715233-5541-4CDE-96DC-5C8B6221225A}" type="datetimeFigureOut">
              <a:rPr lang="en-US" smtClean="0"/>
              <a:pPr>
                <a:defRPr/>
              </a:pPr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35BD99-713F-45A0-A021-896440F52A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328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9E689A-4672-409C-B0ED-CC6BF0B217BE}" type="datetimeFigureOut">
              <a:rPr lang="en-US" smtClean="0"/>
              <a:pPr>
                <a:defRPr/>
              </a:pPr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6E573A-F5C2-4545-901A-C6F471038A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55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9E689A-4672-409C-B0ED-CC6BF0B217BE}" type="datetimeFigureOut">
              <a:rPr lang="en-US" smtClean="0"/>
              <a:pPr>
                <a:defRPr/>
              </a:pPr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6E573A-F5C2-4545-901A-C6F471038A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759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9E689A-4672-409C-B0ED-CC6BF0B217BE}" type="datetimeFigureOut">
              <a:rPr lang="en-US" smtClean="0"/>
              <a:pPr>
                <a:defRPr/>
              </a:pPr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6E573A-F5C2-4545-901A-C6F471038A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33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9E689A-4672-409C-B0ED-CC6BF0B217BE}" type="datetimeFigureOut">
              <a:rPr lang="en-US" smtClean="0"/>
              <a:pPr>
                <a:defRPr/>
              </a:pPr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6E573A-F5C2-4545-901A-C6F471038A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3129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9E689A-4672-409C-B0ED-CC6BF0B217BE}" type="datetimeFigureOut">
              <a:rPr lang="en-US" smtClean="0"/>
              <a:pPr>
                <a:defRPr/>
              </a:pPr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6E573A-F5C2-4545-901A-C6F471038A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32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66EF62-02C4-4FAB-B0F1-51800A3566AE}" type="datetimeFigureOut">
              <a:rPr lang="en-US" smtClean="0"/>
              <a:pPr>
                <a:defRPr/>
              </a:pPr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998146-BFB3-4D50-8CA8-2F78B3F7DB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51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46540A-6073-4C75-9DA1-B841EB4D270E}" type="datetimeFigureOut">
              <a:rPr lang="en-US" smtClean="0"/>
              <a:pPr>
                <a:defRPr/>
              </a:pPr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DB63DC-BEDA-40E6-AD56-E781E8F4E3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82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AF38FF-2413-495B-A6DB-87B1683EBEF4}" type="datetimeFigureOut">
              <a:rPr lang="en-US" smtClean="0"/>
              <a:pPr>
                <a:defRPr/>
              </a:pPr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735986-14A8-4BA8-B0C8-F3453CCD68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B4EF46-8918-4C8F-BE5C-263FB9D88412}" type="datetimeFigureOut">
              <a:rPr lang="en-US" smtClean="0"/>
              <a:pPr>
                <a:defRPr/>
              </a:pPr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4C7DA-ECD1-4ED2-B06C-43666BC291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16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886A72-2807-45BD-9C6E-1458C295875B}" type="datetimeFigureOut">
              <a:rPr lang="en-US" smtClean="0"/>
              <a:pPr>
                <a:defRPr/>
              </a:pPr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9A2972-5963-4F2D-B64C-F70CA6472C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05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90599E-E170-472B-B332-34E5666DBCB2}" type="datetimeFigureOut">
              <a:rPr lang="en-US" smtClean="0"/>
              <a:pPr>
                <a:defRPr/>
              </a:pPr>
              <a:t>6/1/2017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FD0D8-DEFB-41FA-B8EB-6E548F5079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44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61E3EA-590A-4F0C-A29A-AE7323C4FDBA}" type="datetimeFigureOut">
              <a:rPr lang="en-US" smtClean="0"/>
              <a:pPr>
                <a:defRPr/>
              </a:pPr>
              <a:t>6/1/2017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5349-F0DD-4E77-B622-73FB29C744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888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5DCC0C-5B36-497B-AC7F-0F291307AFE0}" type="datetimeFigureOut">
              <a:rPr lang="en-US" smtClean="0"/>
              <a:pPr>
                <a:defRPr/>
              </a:pPr>
              <a:t>6/1/2017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4DBA68-6889-4E5C-B193-F6EB29E886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05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0F8EBB-42AB-459B-BAAD-4E447DBB1677}" type="datetimeFigureOut">
              <a:rPr lang="en-US" smtClean="0"/>
              <a:pPr>
                <a:defRPr/>
              </a:pPr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3ECF8A-C986-44D9-AC1B-06B7C76AD6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174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1E66AE-B28A-4EA0-9A30-7106579FAEF4}" type="datetimeFigureOut">
              <a:rPr lang="en-US" smtClean="0"/>
              <a:pPr>
                <a:defRPr/>
              </a:pPr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5A51C-B93B-45E5-BE6C-CE0BCDA56E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69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29E689A-4672-409C-B0ED-CC6BF0B217BE}" type="datetimeFigureOut">
              <a:rPr lang="en-US" smtClean="0"/>
              <a:pPr>
                <a:defRPr/>
              </a:pPr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46E573A-F5C2-4545-901A-C6F471038A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27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Graduation Pathways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77433"/>
            <a:ext cx="6324600" cy="1182900"/>
          </a:xfrm>
          <a:prstGeom prst="rect">
            <a:avLst/>
          </a:prstGeom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/>
          <a:p>
            <a:r>
              <a:rPr lang="en-US" dirty="0" smtClean="0"/>
              <a:t>John Snethen, Executive Director</a:t>
            </a:r>
          </a:p>
          <a:p>
            <a:r>
              <a:rPr lang="en-US" dirty="0" smtClean="0"/>
              <a:t>Cynthia Roach, Sr. Dir. of Accountability and Assessment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62000"/>
          </a:xfrm>
        </p:spPr>
        <p:txBody>
          <a:bodyPr/>
          <a:lstStyle/>
          <a:p>
            <a:r>
              <a:rPr lang="en-US" dirty="0" smtClean="0"/>
              <a:t>HB 1003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371600"/>
            <a:ext cx="6629401" cy="4724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(c) The state board shall establish graduation pathway requirements under subsection (b)(1) in consultation with the department of workforce development and the commission for higher education. A graduation pathway requirement may include the following options approved by the state board:</a:t>
            </a:r>
          </a:p>
          <a:p>
            <a:pPr marL="457200" lvl="1" indent="0">
              <a:buNone/>
            </a:pPr>
            <a:r>
              <a:rPr lang="en-US" dirty="0"/>
              <a:t>(1) End of course assessments measuring academic standards in subjects determined by the state board.</a:t>
            </a:r>
          </a:p>
          <a:p>
            <a:pPr marL="457200" lvl="1" indent="0">
              <a:buNone/>
            </a:pPr>
            <a:r>
              <a:rPr lang="en-US" dirty="0"/>
              <a:t>(2) International baccalaureate exams.</a:t>
            </a:r>
          </a:p>
          <a:p>
            <a:pPr marL="457200" lvl="1" indent="0">
              <a:buNone/>
            </a:pPr>
            <a:r>
              <a:rPr lang="en-US" dirty="0"/>
              <a:t>(3) Nationally recognized college entrance assessments.</a:t>
            </a:r>
          </a:p>
          <a:p>
            <a:pPr marL="457200" lvl="1" indent="0">
              <a:buNone/>
            </a:pPr>
            <a:r>
              <a:rPr lang="en-US" dirty="0"/>
              <a:t>(4) Advanced placement exams.</a:t>
            </a:r>
          </a:p>
          <a:p>
            <a:pPr marL="457200" lvl="1" indent="0">
              <a:buNone/>
            </a:pPr>
            <a:r>
              <a:rPr lang="en-US" dirty="0"/>
              <a:t>(5) Assessments necessary to receive college credit for dual credit courses.</a:t>
            </a:r>
          </a:p>
          <a:p>
            <a:pPr marL="457200" lvl="1" indent="0">
              <a:buNone/>
            </a:pPr>
            <a:r>
              <a:rPr lang="en-US" dirty="0"/>
              <a:t>(6) Industry recognized certificates.</a:t>
            </a:r>
          </a:p>
          <a:p>
            <a:pPr marL="457200" lvl="1" indent="0">
              <a:buNone/>
            </a:pPr>
            <a:r>
              <a:rPr lang="en-US" dirty="0"/>
              <a:t>(7) The Armed Services Vocational Aptitude Battery.</a:t>
            </a:r>
          </a:p>
          <a:p>
            <a:pPr marL="457200" lvl="1" indent="0">
              <a:buNone/>
            </a:pPr>
            <a:r>
              <a:rPr lang="en-US" dirty="0"/>
              <a:t>(8) Any other pathway approved by the state board.</a:t>
            </a:r>
          </a:p>
          <a:p>
            <a:pPr marL="0" indent="0">
              <a:buNone/>
            </a:pPr>
            <a:r>
              <a:rPr lang="en-US" dirty="0"/>
              <a:t>(d) If the state board establishes a nationally recognized college entrance exam as a graduation pathway requirement, the nationally recognized college entrance exam must be offered to a student at the school in which the student is enrolled and during the normal school day.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223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62000"/>
          </a:xfrm>
        </p:spPr>
        <p:txBody>
          <a:bodyPr/>
          <a:lstStyle/>
          <a:p>
            <a:r>
              <a:rPr lang="en-US" dirty="0" smtClean="0"/>
              <a:t>Topics for Consideration: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00200"/>
            <a:ext cx="6347714" cy="4441163"/>
          </a:xfrm>
        </p:spPr>
        <p:txBody>
          <a:bodyPr/>
          <a:lstStyle/>
          <a:p>
            <a:pPr lvl="0"/>
            <a:r>
              <a:rPr lang="en-US" sz="2400" smtClean="0"/>
              <a:t>What </a:t>
            </a:r>
            <a:r>
              <a:rPr lang="en-US" sz="2400" dirty="0"/>
              <a:t>other criteria are required for meeting pathway?</a:t>
            </a:r>
          </a:p>
          <a:p>
            <a:pPr lvl="0"/>
            <a:r>
              <a:rPr lang="en-US" sz="2400" dirty="0"/>
              <a:t>How can we incorporate the Graduation Plan requirement in Grade 6 to track early and often?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137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62000"/>
          </a:xfrm>
        </p:spPr>
        <p:txBody>
          <a:bodyPr/>
          <a:lstStyle/>
          <a:p>
            <a:r>
              <a:rPr lang="en-US" dirty="0" smtClean="0"/>
              <a:t>Proposed Timeline: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71600"/>
            <a:ext cx="6347714" cy="4669763"/>
          </a:xfrm>
        </p:spPr>
        <p:txBody>
          <a:bodyPr/>
          <a:lstStyle/>
          <a:p>
            <a:pPr lvl="0"/>
            <a:r>
              <a:rPr lang="en-US" sz="2400" u="sng" dirty="0"/>
              <a:t>June 7, 2017</a:t>
            </a:r>
            <a:r>
              <a:rPr lang="en-US" sz="2400" dirty="0"/>
              <a:t>:  Approval by the SBOE for SBOE Staff to create a committee to draft a proposal.</a:t>
            </a:r>
          </a:p>
          <a:p>
            <a:pPr lvl="0"/>
            <a:r>
              <a:rPr lang="en-US" sz="2400" u="sng" dirty="0"/>
              <a:t>Week of June 12th</a:t>
            </a:r>
            <a:r>
              <a:rPr lang="en-US" sz="2400" dirty="0"/>
              <a:t>:  First meeting for Draft development.</a:t>
            </a:r>
          </a:p>
          <a:p>
            <a:pPr lvl="0"/>
            <a:r>
              <a:rPr lang="en-US" sz="2400" u="sng" dirty="0"/>
              <a:t>Week of June 26th</a:t>
            </a:r>
            <a:r>
              <a:rPr lang="en-US" sz="2400" dirty="0"/>
              <a:t>:  Meet to discuss and edit draft to be presented to the SBOE</a:t>
            </a:r>
          </a:p>
          <a:p>
            <a:pPr lvl="0"/>
            <a:r>
              <a:rPr lang="en-US" sz="2400" u="sng" dirty="0"/>
              <a:t>July 12, 2017</a:t>
            </a:r>
            <a:r>
              <a:rPr lang="en-US" sz="2400" dirty="0"/>
              <a:t>:  SBOE Approval for distribution to the schools.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705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Facet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17678</TotalTime>
  <Words>296</Words>
  <Application>Microsoft Office PowerPoint</Application>
  <PresentationFormat>On-screen Show (4:3)</PresentationFormat>
  <Paragraphs>23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Trebuchet MS</vt:lpstr>
      <vt:lpstr>Wingdings 3</vt:lpstr>
      <vt:lpstr>Facet</vt:lpstr>
      <vt:lpstr>Graduation Pathways</vt:lpstr>
      <vt:lpstr>HB 1003</vt:lpstr>
      <vt:lpstr>Topics for Consideration:</vt:lpstr>
      <vt:lpstr>Proposed Timeline:</vt:lpstr>
    </vt:vector>
  </TitlesOfParts>
  <Company>State of Indiana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Nate Klinch</dc:creator>
  <cp:lastModifiedBy>Murphy, Brian (SBOE)</cp:lastModifiedBy>
  <cp:revision>191</cp:revision>
  <cp:lastPrinted>2014-07-16T21:38:00Z</cp:lastPrinted>
  <dcterms:created xsi:type="dcterms:W3CDTF">2013-07-25T20:07:33Z</dcterms:created>
  <dcterms:modified xsi:type="dcterms:W3CDTF">2017-06-01T23:04:37Z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48CE2CC3-5A3C-411A-8BB8-A4445D459869</vt:lpwstr>
  </property>
  <property fmtid="{D5CDD505-2E9C-101B-9397-08002B2CF9AE}" pid="3" name="ArticulatePath">
    <vt:lpwstr>IYI Presentation</vt:lpwstr>
  </property>
</Properties>
</file>