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Lst>
  <p:notesMasterIdLst>
    <p:notesMasterId r:id="rId13"/>
  </p:notesMasterIdLst>
  <p:sldIdLst>
    <p:sldId id="256" r:id="rId3"/>
    <p:sldId id="267" r:id="rId4"/>
    <p:sldId id="257" r:id="rId5"/>
    <p:sldId id="272" r:id="rId6"/>
    <p:sldId id="264" r:id="rId7"/>
    <p:sldId id="269" r:id="rId8"/>
    <p:sldId id="263" r:id="rId9"/>
    <p:sldId id="266" r:id="rId10"/>
    <p:sldId id="260" r:id="rId11"/>
    <p:sldId id="25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000" autoAdjust="0"/>
    <p:restoredTop sz="92460" autoAdjust="0"/>
  </p:normalViewPr>
  <p:slideViewPr>
    <p:cSldViewPr>
      <p:cViewPr varScale="1">
        <p:scale>
          <a:sx n="69" d="100"/>
          <a:sy n="69" d="100"/>
        </p:scale>
        <p:origin x="123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95262E3-0FBE-48F7-BDE2-0BE69B60C29E}" type="datetimeFigureOut">
              <a:rPr lang="en-US" smtClean="0"/>
              <a:pPr/>
              <a:t>8/4/2014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6890779-1638-4205-BCC0-2FF8080CBAD7}" type="slidenum">
              <a:rPr lang="en-US" smtClean="0"/>
              <a:pPr/>
              <a:t>‹#›</a:t>
            </a:fld>
            <a:endParaRPr lang="en-US"/>
          </a:p>
        </p:txBody>
      </p:sp>
    </p:spTree>
    <p:extLst>
      <p:ext uri="{BB962C8B-B14F-4D97-AF65-F5344CB8AC3E}">
        <p14:creationId xmlns:p14="http://schemas.microsoft.com/office/powerpoint/2010/main" val="2614422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Students First.</a:t>
            </a:r>
            <a:r>
              <a:rPr lang="en-US" sz="1400" dirty="0"/>
              <a:t> </a:t>
            </a:r>
            <a:r>
              <a:rPr lang="en-US" dirty="0"/>
              <a:t>When performing its duties, the ICSB always assesses whether its actions will further the best interests of students. </a:t>
            </a:r>
          </a:p>
          <a:p>
            <a:r>
              <a:rPr lang="en-US" sz="1400" b="1" dirty="0"/>
              <a:t>High Expectations.</a:t>
            </a:r>
            <a:r>
              <a:rPr lang="en-US" dirty="0"/>
              <a:t> The ICSB expects the charter schools it authorizes to set high academic achievement expectations, develop strong plans for family and community engagement, and adhere to high ethical standards for students, staff and board members. Similarly, the ICSB establishes high performance expectations, engagement plans and ethical standards for itself. </a:t>
            </a:r>
          </a:p>
          <a:p>
            <a:r>
              <a:rPr lang="en-US" sz="1400" b="1" dirty="0"/>
              <a:t>Excellence in Leadership.</a:t>
            </a:r>
            <a:r>
              <a:rPr lang="en-US" dirty="0"/>
              <a:t> Operating a high-performing charter school requires excellent leadership from school boards and staff. The ICSB authorizes schools that can demonstrate strong leadership at both the school governance and administrative levels. </a:t>
            </a:r>
          </a:p>
          <a:p>
            <a:r>
              <a:rPr lang="en-US" sz="1400" b="1" dirty="0"/>
              <a:t>Commitment to Innovation.</a:t>
            </a:r>
            <a:r>
              <a:rPr lang="en-US" sz="1400" i="1" dirty="0"/>
              <a:t> </a:t>
            </a:r>
            <a:r>
              <a:rPr lang="en-US" dirty="0"/>
              <a:t>The ICSB is particularly interested in operators that show strong potential to accelerate student success through dramatically different school models, instructional strategies, uses of technology, staffing models, governance arrangements, family and community engagement strategies, and other approaches. </a:t>
            </a:r>
          </a:p>
          <a:p>
            <a:r>
              <a:rPr lang="en-US" sz="1400" b="1" dirty="0"/>
              <a:t>Rigorous and Transparent Accountability.</a:t>
            </a:r>
            <a:r>
              <a:rPr lang="en-US" dirty="0"/>
              <a:t> The ICSB holds schools accountable for performance through rigorous and transparent</a:t>
            </a:r>
            <a:r>
              <a:rPr lang="en-US" b="1" dirty="0"/>
              <a:t> </a:t>
            </a:r>
            <a:r>
              <a:rPr lang="en-US" dirty="0"/>
              <a:t>accountability mechanisms that uphold schools’ autonomy, foster excellence, and protect student and public interests. In turn, the ICSB is held to a high performance bar by the State Board of Education. </a:t>
            </a:r>
          </a:p>
          <a:p>
            <a:endParaRPr lang="en-US" dirty="0"/>
          </a:p>
        </p:txBody>
      </p:sp>
      <p:sp>
        <p:nvSpPr>
          <p:cNvPr id="4" name="Slide Number Placeholder 3"/>
          <p:cNvSpPr>
            <a:spLocks noGrp="1"/>
          </p:cNvSpPr>
          <p:nvPr>
            <p:ph type="sldNum" sz="quarter" idx="10"/>
          </p:nvPr>
        </p:nvSpPr>
        <p:spPr/>
        <p:txBody>
          <a:bodyPr/>
          <a:lstStyle/>
          <a:p>
            <a:fld id="{86890779-1638-4205-BCC0-2FF8080CBAD7}" type="slidenum">
              <a:rPr lang="en-US" smtClean="0"/>
              <a:pPr/>
              <a:t>5</a:t>
            </a:fld>
            <a:endParaRPr lang="en-US"/>
          </a:p>
        </p:txBody>
      </p:sp>
    </p:spTree>
    <p:extLst>
      <p:ext uri="{BB962C8B-B14F-4D97-AF65-F5344CB8AC3E}">
        <p14:creationId xmlns:p14="http://schemas.microsoft.com/office/powerpoint/2010/main" val="2923378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Example of Accountability</a:t>
            </a:r>
          </a:p>
          <a:p>
            <a:endParaRPr lang="en-US" dirty="0" smtClean="0"/>
          </a:p>
          <a:p>
            <a:r>
              <a:rPr lang="en-US" sz="1800" dirty="0"/>
              <a:t>Academic Success Goals and Outcomes for all schools by end of 5-Year charter term</a:t>
            </a:r>
          </a:p>
          <a:p>
            <a:r>
              <a:rPr lang="en-US" sz="1400" dirty="0"/>
              <a:t>School receives a B or higher under P.L. 221/ A-F Model</a:t>
            </a:r>
          </a:p>
          <a:p>
            <a:r>
              <a:rPr lang="en-US" sz="1400" dirty="0"/>
              <a:t>School outperforms comparable schools on state assessments</a:t>
            </a:r>
            <a:endParaRPr lang="en-US" sz="1100" dirty="0"/>
          </a:p>
          <a:p>
            <a:r>
              <a:rPr lang="en-US" sz="1800" dirty="0"/>
              <a:t>Additional Goal for K-8 Schools</a:t>
            </a:r>
          </a:p>
          <a:p>
            <a:pPr marL="291179" indent="-291179">
              <a:buFont typeface="Arial" panose="020B0604020202020204" pitchFamily="34" charset="0"/>
              <a:buChar char="•"/>
            </a:pPr>
            <a:r>
              <a:rPr lang="en-US" sz="1400" dirty="0"/>
              <a:t>81% or more of students pass the IREAD assessment in grade 3. </a:t>
            </a:r>
            <a:r>
              <a:rPr lang="en-US" sz="1800" dirty="0"/>
              <a:t>	</a:t>
            </a:r>
          </a:p>
          <a:p>
            <a:r>
              <a:rPr lang="en-US" sz="1800" dirty="0"/>
              <a:t>Additional Goals for Grades 9-12</a:t>
            </a:r>
          </a:p>
          <a:p>
            <a:pPr marL="291179" indent="-291179">
              <a:buFont typeface="Arial" panose="020B0604020202020204" pitchFamily="34" charset="0"/>
              <a:buChar char="•"/>
            </a:pPr>
            <a:r>
              <a:rPr lang="en-US" sz="1400" dirty="0"/>
              <a:t>75% or more of graduating students in the current school year achieve at least one of the following college and career readiness indicators: </a:t>
            </a:r>
          </a:p>
          <a:p>
            <a:pPr lvl="1"/>
            <a:r>
              <a:rPr lang="en-US" sz="1100" dirty="0"/>
              <a:t>Scored a composite PSAT score of at least 145 or 152 (if administered in either 10th or 11th grade) and a combined SAT score of at least 1550. </a:t>
            </a:r>
          </a:p>
          <a:p>
            <a:pPr lvl="1"/>
            <a:r>
              <a:rPr lang="en-US" sz="1100" dirty="0"/>
              <a:t>Scored minimum PLAN composite score of 18; and minimum ACT composite score of 21. </a:t>
            </a:r>
          </a:p>
          <a:p>
            <a:pPr lvl="1"/>
            <a:r>
              <a:rPr lang="en-US" sz="1100" dirty="0"/>
              <a:t>Scored a 3, 4 or a 5 on the AP exam. </a:t>
            </a:r>
          </a:p>
          <a:p>
            <a:pPr lvl="1"/>
            <a:r>
              <a:rPr lang="en-US" sz="1100" dirty="0"/>
              <a:t>Scored a 4, 5, 6 or 7 on the IB exam. </a:t>
            </a:r>
          </a:p>
          <a:p>
            <a:pPr lvl="1"/>
            <a:r>
              <a:rPr lang="en-US" sz="1100" dirty="0"/>
              <a:t>Earned 3 or more college </a:t>
            </a:r>
            <a:r>
              <a:rPr lang="en-US" sz="1100" dirty="0" err="1"/>
              <a:t>transcripted</a:t>
            </a:r>
            <a:r>
              <a:rPr lang="en-US" sz="1100" dirty="0"/>
              <a:t> and verifiable credits from the Priority Liberal Arts or CTE course lists. </a:t>
            </a:r>
          </a:p>
          <a:p>
            <a:pPr lvl="1"/>
            <a:r>
              <a:rPr lang="en-US" sz="1100" dirty="0"/>
              <a:t>Earned an industry certification approved by the Indiana Department of Education and Indiana Department of Workforce Development. </a:t>
            </a:r>
          </a:p>
          <a:p>
            <a:r>
              <a:rPr lang="en-US" sz="1400" dirty="0"/>
              <a:t>80% or more of high school graduates enroll in a post-secondary institution or are employed within 5 months following graduation.</a:t>
            </a:r>
          </a:p>
          <a:p>
            <a:r>
              <a:rPr lang="en-US" sz="1400" dirty="0"/>
              <a:t>95% of graduates who receive a waiver diploma must also receive an industry certification</a:t>
            </a:r>
          </a:p>
          <a:p>
            <a:r>
              <a:rPr lang="en-US" sz="1800" dirty="0"/>
              <a:t>Financial Health and Organizational Compliance Goals and Outcomes are consistent for all schools. Examples include: clean audits, material compliance with Open Door Law.</a:t>
            </a:r>
          </a:p>
          <a:p>
            <a:endParaRPr lang="en-US" dirty="0"/>
          </a:p>
        </p:txBody>
      </p:sp>
      <p:sp>
        <p:nvSpPr>
          <p:cNvPr id="4" name="Slide Number Placeholder 3"/>
          <p:cNvSpPr>
            <a:spLocks noGrp="1"/>
          </p:cNvSpPr>
          <p:nvPr>
            <p:ph type="sldNum" sz="quarter" idx="10"/>
          </p:nvPr>
        </p:nvSpPr>
        <p:spPr/>
        <p:txBody>
          <a:bodyPr/>
          <a:lstStyle/>
          <a:p>
            <a:fld id="{86890779-1638-4205-BCC0-2FF8080CBAD7}" type="slidenum">
              <a:rPr lang="en-US" smtClean="0"/>
              <a:pPr/>
              <a:t>7</a:t>
            </a:fld>
            <a:endParaRPr lang="en-US"/>
          </a:p>
        </p:txBody>
      </p:sp>
    </p:spTree>
    <p:extLst>
      <p:ext uri="{BB962C8B-B14F-4D97-AF65-F5344CB8AC3E}">
        <p14:creationId xmlns:p14="http://schemas.microsoft.com/office/powerpoint/2010/main" val="1187727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A3DAF4-89C2-43B8-BC9F-595E3F54DB41}"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A1DBA-B67C-4B8A-A15D-C46436E3D0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3CAEE5-7524-40F4-9466-A7902F626949}"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A1DBA-B67C-4B8A-A15D-C46436E3D0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CF2666-9A10-480D-B6B8-6619D46425CB}"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A1DBA-B67C-4B8A-A15D-C46436E3D09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36E04A-BDAA-4FE6-B84A-3187306D1C6A}"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r>
              <a:rPr lang="en-US" smtClean="0"/>
              <a:t>1</a:t>
            </a:r>
            <a:endParaRPr lang="en-US" dirty="0"/>
          </a:p>
        </p:txBody>
      </p:sp>
      <p:pic>
        <p:nvPicPr>
          <p:cNvPr id="7" name="Picture 6" descr="Picture2.emf"/>
          <p:cNvPicPr>
            <a:picLocks noChangeAspect="1"/>
          </p:cNvPicPr>
          <p:nvPr userDrawn="1"/>
        </p:nvPicPr>
        <p:blipFill>
          <a:blip r:embed="rId2" cstate="print"/>
          <a:stretch>
            <a:fillRect/>
          </a:stretch>
        </p:blipFill>
        <p:spPr>
          <a:xfrm>
            <a:off x="1600200" y="5999777"/>
            <a:ext cx="5950955" cy="858223"/>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46F41C-B378-4028-A11C-DF3CE38AD68F}" type="datetime1">
              <a:rPr lang="en-US" smtClean="0"/>
              <a:pPr/>
              <a:t>8/4/2014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E8E3F-4596-4F75-8C28-FD170C857B5B}"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CF990-91C8-46F7-8ED9-FF695FCEB87B}"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00222F-3F3A-4386-A196-E7CDA306F832}" type="datetime1">
              <a:rPr lang="en-US" smtClean="0"/>
              <a:pPr/>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6FBB21-9FDE-4F1D-9D80-31558ED58370}" type="datetime1">
              <a:rPr lang="en-US" smtClean="0"/>
              <a:pPr/>
              <a:t>8/4/2014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60CF7D-B42F-4247-889E-6A280E7B7D04}" type="datetime1">
              <a:rPr lang="en-US" smtClean="0"/>
              <a:pPr/>
              <a:t>8/4/2014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6577B-CC9F-4A2A-8378-3A6F33CF78AF}" type="datetime1">
              <a:rPr lang="en-US" smtClean="0"/>
              <a:pPr/>
              <a:t>8/4/2014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DAD973-54D7-4471-A4D0-A5CBD67BD444}"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A1DBA-B67C-4B8A-A15D-C46436E3D09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E6FCE-6C28-407D-9C22-D8357ADE842D}" type="datetime1">
              <a:rPr lang="en-US" smtClean="0"/>
              <a:pPr/>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A2C4C-C25B-4F86-8BDC-B10DB8070418}" type="datetime1">
              <a:rPr lang="en-US" smtClean="0"/>
              <a:pPr/>
              <a:t>8/4/2014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28417D-EF78-4C7C-BB22-F6527FD03E4A}"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C13F3-8AA0-4A3C-A9F3-123557C6656C}"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B8811A-A746-45A9-A690-32B336BDE2E8}" type="datetime1">
              <a:rPr lang="en-US" smtClean="0"/>
              <a:pPr/>
              <a:t>8/4/2014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5D4730-B080-44E2-9FA9-33D6E810EC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98CCAC-D56F-45DC-BFD5-C6FD1F19ED5B}"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A1DBA-B67C-4B8A-A15D-C46436E3D0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904C50-A506-4A3E-926D-E6DA8EF150FD}" type="datetime1">
              <a:rPr lang="en-US" smtClean="0"/>
              <a:pPr/>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A1DBA-B67C-4B8A-A15D-C46436E3D0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54296C-62E9-460E-AE6F-EB8B37AFE717}" type="datetime1">
              <a:rPr lang="en-US" smtClean="0"/>
              <a:pPr/>
              <a:t>8/4/2014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FA1DBA-B67C-4B8A-A15D-C46436E3D0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3D3F70-E041-4001-9253-4D778558698E}" type="datetime1">
              <a:rPr lang="en-US" smtClean="0"/>
              <a:pPr/>
              <a:t>8/4/2014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FA1DBA-B67C-4B8A-A15D-C46436E3D0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6E0DC-4703-4E9F-8496-CF113BA7267B}" type="datetime1">
              <a:rPr lang="en-US" smtClean="0"/>
              <a:pPr/>
              <a:t>8/4/2014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FA1DBA-B67C-4B8A-A15D-C46436E3D0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A68A32-3F74-4EDB-BC5A-C7CF17B2A084}" type="datetime1">
              <a:rPr lang="en-US" smtClean="0"/>
              <a:pPr/>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A1DBA-B67C-4B8A-A15D-C46436E3D0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206812-84AD-4E20-9B45-85C668B94D6E}" type="datetime1">
              <a:rPr lang="en-US" smtClean="0"/>
              <a:pPr/>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A1DBA-B67C-4B8A-A15D-C46436E3D0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C138E-53E5-4D31-9891-28850F104071}" type="datetime1">
              <a:rPr lang="en-US" smtClean="0"/>
              <a:pPr/>
              <a:t>8/4/2014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A1DBA-B67C-4B8A-A15D-C46436E3D0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6F41C-B378-4028-A11C-DF3CE38AD68F}" type="datetime1">
              <a:rPr lang="en-US" smtClean="0"/>
              <a:pPr/>
              <a:t>8/4/2014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4730-B080-44E2-9FA9-33D6E810EC7D}" type="slidenum">
              <a:rPr lang="en-US" smtClean="0"/>
              <a:pPr/>
              <a:t>‹#›</a:t>
            </a:fld>
            <a:endParaRPr lang="en-US"/>
          </a:p>
        </p:txBody>
      </p:sp>
      <p:pic>
        <p:nvPicPr>
          <p:cNvPr id="7" name="Picture 6" descr="Picture2.emf"/>
          <p:cNvPicPr>
            <a:picLocks noChangeAspect="1"/>
          </p:cNvPicPr>
          <p:nvPr userDrawn="1"/>
        </p:nvPicPr>
        <p:blipFill>
          <a:blip r:embed="rId15" cstate="print"/>
          <a:stretch>
            <a:fillRect/>
          </a:stretch>
        </p:blipFill>
        <p:spPr>
          <a:xfrm>
            <a:off x="1600200" y="5999777"/>
            <a:ext cx="5950955" cy="858223"/>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87"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73"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hyperlink" Target="http://www.in.gov/sboe/2532.htm"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http://in.gov/icsb/2434.htm"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 Board of Education Meeting</a:t>
            </a:r>
            <a:endParaRPr lang="en-US" dirty="0"/>
          </a:p>
        </p:txBody>
      </p:sp>
      <p:sp>
        <p:nvSpPr>
          <p:cNvPr id="3" name="Subtitle 2"/>
          <p:cNvSpPr>
            <a:spLocks noGrp="1"/>
          </p:cNvSpPr>
          <p:nvPr>
            <p:ph type="subTitle" idx="1"/>
          </p:nvPr>
        </p:nvSpPr>
        <p:spPr/>
        <p:txBody>
          <a:bodyPr/>
          <a:lstStyle/>
          <a:p>
            <a:r>
              <a:rPr lang="en-US" dirty="0" smtClean="0"/>
              <a:t>August 6, 2014</a:t>
            </a:r>
          </a:p>
          <a:p>
            <a:r>
              <a:rPr lang="en-US" dirty="0" smtClean="0"/>
              <a:t>Nick LeRoy, Executive Director</a:t>
            </a:r>
            <a:endParaRPr lang="en-US" dirty="0"/>
          </a:p>
        </p:txBody>
      </p:sp>
      <p:sp>
        <p:nvSpPr>
          <p:cNvPr id="5" name="Slide Number Placeholder 4"/>
          <p:cNvSpPr>
            <a:spLocks noGrp="1"/>
          </p:cNvSpPr>
          <p:nvPr>
            <p:ph type="sldNum" sz="quarter" idx="12"/>
          </p:nvPr>
        </p:nvSpPr>
        <p:spPr/>
        <p:txBody>
          <a:bodyPr/>
          <a:lstStyle/>
          <a:p>
            <a:r>
              <a:rPr lang="en-US" smtClean="0"/>
              <a:t>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055D4730-B080-44E2-9FA9-33D6E810EC7D}"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lstStyle/>
          <a:p>
            <a:r>
              <a:rPr lang="en-US" dirty="0" smtClean="0"/>
              <a:t>Overview of the ICSB history and organizational structure</a:t>
            </a:r>
          </a:p>
          <a:p>
            <a:r>
              <a:rPr lang="en-US" dirty="0" smtClean="0"/>
              <a:t>ICSB results to date on chartering activities</a:t>
            </a:r>
          </a:p>
          <a:p>
            <a:r>
              <a:rPr lang="en-US" dirty="0" smtClean="0"/>
              <a:t>School performance</a:t>
            </a:r>
          </a:p>
          <a:p>
            <a:endParaRPr lang="en-US" dirty="0"/>
          </a:p>
        </p:txBody>
      </p:sp>
      <p:sp>
        <p:nvSpPr>
          <p:cNvPr id="3" name="Slide Number Placeholder 2"/>
          <p:cNvSpPr>
            <a:spLocks noGrp="1"/>
          </p:cNvSpPr>
          <p:nvPr>
            <p:ph type="sldNum" sz="quarter" idx="12"/>
          </p:nvPr>
        </p:nvSpPr>
        <p:spPr/>
        <p:txBody>
          <a:bodyPr/>
          <a:lstStyle/>
          <a:p>
            <a:fld id="{055D4730-B080-44E2-9FA9-33D6E810EC7D}" type="slidenum">
              <a:rPr lang="en-US" smtClean="0"/>
              <a:pPr/>
              <a:t>2</a:t>
            </a:fld>
            <a:endParaRPr lang="en-US"/>
          </a:p>
        </p:txBody>
      </p:sp>
    </p:spTree>
    <p:extLst>
      <p:ext uri="{BB962C8B-B14F-4D97-AF65-F5344CB8AC3E}">
        <p14:creationId xmlns:p14="http://schemas.microsoft.com/office/powerpoint/2010/main" val="1658640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0251"/>
          </a:xfrm>
        </p:spPr>
        <p:txBody>
          <a:bodyPr>
            <a:normAutofit fontScale="90000"/>
          </a:bodyPr>
          <a:lstStyle/>
          <a:p>
            <a:r>
              <a:rPr lang="en-US" sz="3600" dirty="0" smtClean="0"/>
              <a:t>Overview of the Indiana Charter School Board (ICSB)</a:t>
            </a:r>
            <a:endParaRPr lang="en-US" sz="3600" dirty="0"/>
          </a:p>
        </p:txBody>
      </p:sp>
      <p:sp>
        <p:nvSpPr>
          <p:cNvPr id="4" name="Content Placeholder 3"/>
          <p:cNvSpPr>
            <a:spLocks noGrp="1"/>
          </p:cNvSpPr>
          <p:nvPr>
            <p:ph idx="1"/>
          </p:nvPr>
        </p:nvSpPr>
        <p:spPr>
          <a:xfrm>
            <a:off x="457200" y="1219199"/>
            <a:ext cx="5029200" cy="4873883"/>
          </a:xfrm>
        </p:spPr>
        <p:txBody>
          <a:bodyPr>
            <a:normAutofit/>
          </a:bodyPr>
          <a:lstStyle/>
          <a:p>
            <a:r>
              <a:rPr lang="en-US" sz="1800" dirty="0"/>
              <a:t>Established in July 2011 as a statewide charter school authorizer and is an independent state agency.</a:t>
            </a:r>
          </a:p>
          <a:p>
            <a:r>
              <a:rPr lang="en-US" sz="1800" dirty="0"/>
              <a:t>Per IC 20-24-2.1-2, the Indiana Charter School Board’s duties are the following: establish a process to: </a:t>
            </a:r>
            <a:endParaRPr lang="en-US" sz="1800" dirty="0" smtClean="0"/>
          </a:p>
          <a:p>
            <a:pPr lvl="1"/>
            <a:r>
              <a:rPr lang="en-US" sz="1600" dirty="0" smtClean="0"/>
              <a:t>(</a:t>
            </a:r>
            <a:r>
              <a:rPr lang="en-US" sz="1600" dirty="0"/>
              <a:t>a) review a proposal to establish a charter school </a:t>
            </a:r>
            <a:endParaRPr lang="en-US" sz="1600" dirty="0" smtClean="0"/>
          </a:p>
          <a:p>
            <a:pPr lvl="1"/>
            <a:r>
              <a:rPr lang="en-US" sz="1600" dirty="0" smtClean="0"/>
              <a:t>(</a:t>
            </a:r>
            <a:r>
              <a:rPr lang="en-US" sz="1600" dirty="0"/>
              <a:t>b) make a decision on the proposal; and </a:t>
            </a:r>
            <a:endParaRPr lang="en-US" sz="1600" dirty="0" smtClean="0"/>
          </a:p>
          <a:p>
            <a:pPr lvl="1"/>
            <a:r>
              <a:rPr lang="en-US" sz="1600" dirty="0" smtClean="0"/>
              <a:t>(</a:t>
            </a:r>
            <a:r>
              <a:rPr lang="en-US" sz="1600" dirty="0"/>
              <a:t>c) monitor charter schools sponsored by the charter board.</a:t>
            </a:r>
          </a:p>
          <a:p>
            <a:r>
              <a:rPr lang="en-US" sz="1800" dirty="0"/>
              <a:t>Seven (7) voting board members are appointed to the ICSB for four-year terms. </a:t>
            </a:r>
            <a:endParaRPr lang="en-US" sz="1800" dirty="0" smtClean="0"/>
          </a:p>
          <a:p>
            <a:r>
              <a:rPr lang="en-US" sz="1800" dirty="0" smtClean="0"/>
              <a:t>Per statute – can charge up to 3% of basic state grant</a:t>
            </a:r>
          </a:p>
          <a:p>
            <a:pPr lvl="1"/>
            <a:r>
              <a:rPr lang="en-US" sz="1600" dirty="0" smtClean="0"/>
              <a:t>ICSB currently charges 2% and maintains a state appropriation</a:t>
            </a:r>
          </a:p>
          <a:p>
            <a:r>
              <a:rPr lang="en-US" sz="2000" dirty="0" smtClean="0"/>
              <a:t>In FY2013 – the ICSB charged the 3 schools in our portfolio $64,182</a:t>
            </a:r>
          </a:p>
          <a:p>
            <a:pPr marL="0" indent="0">
              <a:buNone/>
            </a:pPr>
            <a:endParaRPr lang="en-US" sz="1800" dirty="0"/>
          </a:p>
        </p:txBody>
      </p:sp>
      <p:sp>
        <p:nvSpPr>
          <p:cNvPr id="3" name="Slide Number Placeholder 2"/>
          <p:cNvSpPr>
            <a:spLocks noGrp="1"/>
          </p:cNvSpPr>
          <p:nvPr>
            <p:ph type="sldNum" sz="quarter" idx="12"/>
          </p:nvPr>
        </p:nvSpPr>
        <p:spPr/>
        <p:txBody>
          <a:bodyPr/>
          <a:lstStyle/>
          <a:p>
            <a:fld id="{055D4730-B080-44E2-9FA9-33D6E810EC7D}"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18062727"/>
              </p:ext>
            </p:extLst>
          </p:nvPr>
        </p:nvGraphicFramePr>
        <p:xfrm>
          <a:off x="5715000" y="1268159"/>
          <a:ext cx="3429000" cy="4099989"/>
        </p:xfrm>
        <a:graphic>
          <a:graphicData uri="http://schemas.openxmlformats.org/drawingml/2006/table">
            <a:tbl>
              <a:tblPr firstRow="1" bandRow="1">
                <a:tableStyleId>{5C22544A-7EE6-4342-B048-85BDC9FD1C3A}</a:tableStyleId>
              </a:tblPr>
              <a:tblGrid>
                <a:gridCol w="1714500"/>
                <a:gridCol w="1714500"/>
              </a:tblGrid>
              <a:tr h="447383">
                <a:tc>
                  <a:txBody>
                    <a:bodyPr/>
                    <a:lstStyle/>
                    <a:p>
                      <a:r>
                        <a:rPr lang="en-US" sz="1200" dirty="0" smtClean="0"/>
                        <a:t>ICSB</a:t>
                      </a:r>
                      <a:r>
                        <a:rPr lang="en-US" sz="1200" baseline="0" dirty="0" smtClean="0"/>
                        <a:t> Board Members</a:t>
                      </a:r>
                      <a:endParaRPr lang="en-US" sz="1200" dirty="0"/>
                    </a:p>
                  </a:txBody>
                  <a:tcPr/>
                </a:tc>
                <a:tc>
                  <a:txBody>
                    <a:bodyPr/>
                    <a:lstStyle/>
                    <a:p>
                      <a:r>
                        <a:rPr lang="en-US" sz="1200" dirty="0" smtClean="0"/>
                        <a:t>Appointing Body</a:t>
                      </a:r>
                      <a:endParaRPr lang="en-US" sz="1200" dirty="0"/>
                    </a:p>
                  </a:txBody>
                  <a:tcPr/>
                </a:tc>
              </a:tr>
              <a:tr h="551568">
                <a:tc>
                  <a:txBody>
                    <a:bodyPr/>
                    <a:lstStyle/>
                    <a:p>
                      <a:r>
                        <a:rPr lang="en-US" sz="1200" dirty="0" smtClean="0"/>
                        <a:t>Maureen Weber (Chair)</a:t>
                      </a:r>
                      <a:endParaRPr lang="en-US" sz="1200" dirty="0"/>
                    </a:p>
                  </a:txBody>
                  <a:tcPr/>
                </a:tc>
                <a:tc>
                  <a:txBody>
                    <a:bodyPr/>
                    <a:lstStyle/>
                    <a:p>
                      <a:r>
                        <a:rPr lang="en-US" sz="1200" dirty="0" smtClean="0"/>
                        <a:t>State Superintendent of Public Instruction - Bennett</a:t>
                      </a:r>
                      <a:endParaRPr lang="en-US" sz="1200" dirty="0"/>
                    </a:p>
                  </a:txBody>
                  <a:tcPr/>
                </a:tc>
              </a:tr>
              <a:tr h="447383">
                <a:tc>
                  <a:txBody>
                    <a:bodyPr/>
                    <a:lstStyle/>
                    <a:p>
                      <a:r>
                        <a:rPr lang="en-US" sz="1200" dirty="0" smtClean="0"/>
                        <a:t>David </a:t>
                      </a:r>
                      <a:r>
                        <a:rPr lang="en-US" sz="1200" dirty="0" err="1" smtClean="0"/>
                        <a:t>Kogan</a:t>
                      </a:r>
                      <a:endParaRPr lang="en-US" sz="1200" dirty="0"/>
                    </a:p>
                  </a:txBody>
                  <a:tcPr/>
                </a:tc>
                <a:tc>
                  <a:txBody>
                    <a:bodyPr/>
                    <a:lstStyle/>
                    <a:p>
                      <a:r>
                        <a:rPr lang="en-US" sz="1200" dirty="0" smtClean="0"/>
                        <a:t>Governor - Daniels</a:t>
                      </a:r>
                      <a:endParaRPr lang="en-US" sz="1200" dirty="0"/>
                    </a:p>
                  </a:txBody>
                  <a:tcPr/>
                </a:tc>
              </a:tr>
              <a:tr h="447383">
                <a:tc>
                  <a:txBody>
                    <a:bodyPr/>
                    <a:lstStyle/>
                    <a:p>
                      <a:r>
                        <a:rPr lang="en-US" sz="1200" dirty="0" smtClean="0"/>
                        <a:t>BR Lane</a:t>
                      </a:r>
                      <a:endParaRPr lang="en-US" sz="1200" dirty="0"/>
                    </a:p>
                  </a:txBody>
                  <a:tcPr/>
                </a:tc>
                <a:tc>
                  <a:txBody>
                    <a:bodyPr/>
                    <a:lstStyle/>
                    <a:p>
                      <a:r>
                        <a:rPr lang="en-US" sz="1200" dirty="0" smtClean="0"/>
                        <a:t>Governor - Pence</a:t>
                      </a:r>
                      <a:endParaRPr lang="en-US" sz="1200" dirty="0"/>
                    </a:p>
                  </a:txBody>
                  <a:tcPr/>
                </a:tc>
              </a:tr>
              <a:tr h="551568">
                <a:tc>
                  <a:txBody>
                    <a:bodyPr/>
                    <a:lstStyle/>
                    <a:p>
                      <a:r>
                        <a:rPr lang="en-US" sz="1200" dirty="0" smtClean="0"/>
                        <a:t>Dr.</a:t>
                      </a:r>
                      <a:r>
                        <a:rPr lang="en-US" sz="1200" baseline="0" dirty="0" smtClean="0"/>
                        <a:t> Virginia Calvin</a:t>
                      </a:r>
                      <a:endParaRPr lang="en-US" sz="1200" dirty="0"/>
                    </a:p>
                  </a:txBody>
                  <a:tcPr/>
                </a:tc>
                <a:tc>
                  <a:txBody>
                    <a:bodyPr/>
                    <a:lstStyle/>
                    <a:p>
                      <a:r>
                        <a:rPr lang="en-US" sz="1200" dirty="0" smtClean="0"/>
                        <a:t>House Minority</a:t>
                      </a:r>
                      <a:r>
                        <a:rPr lang="en-US" sz="1200" baseline="0" dirty="0" smtClean="0"/>
                        <a:t> Leader - Bauer</a:t>
                      </a:r>
                      <a:endParaRPr lang="en-US" sz="1200" dirty="0"/>
                    </a:p>
                  </a:txBody>
                  <a:tcPr/>
                </a:tc>
              </a:tr>
              <a:tr h="551568">
                <a:tc>
                  <a:txBody>
                    <a:bodyPr/>
                    <a:lstStyle/>
                    <a:p>
                      <a:r>
                        <a:rPr lang="en-US" sz="1200" dirty="0" smtClean="0"/>
                        <a:t>Larry </a:t>
                      </a:r>
                      <a:r>
                        <a:rPr lang="en-US" sz="1200" dirty="0" err="1" smtClean="0"/>
                        <a:t>DeMoss</a:t>
                      </a:r>
                      <a:endParaRPr lang="en-US" sz="1200" dirty="0"/>
                    </a:p>
                  </a:txBody>
                  <a:tcPr/>
                </a:tc>
                <a:tc>
                  <a:txBody>
                    <a:bodyPr/>
                    <a:lstStyle/>
                    <a:p>
                      <a:r>
                        <a:rPr lang="en-US" sz="1200" dirty="0" smtClean="0"/>
                        <a:t>Senate</a:t>
                      </a:r>
                      <a:r>
                        <a:rPr lang="en-US" sz="1200" baseline="0" dirty="0" smtClean="0"/>
                        <a:t> Minority Leader - Simpson</a:t>
                      </a:r>
                      <a:endParaRPr lang="en-US" sz="1200" dirty="0"/>
                    </a:p>
                  </a:txBody>
                  <a:tcPr/>
                </a:tc>
              </a:tr>
              <a:tr h="551568">
                <a:tc>
                  <a:txBody>
                    <a:bodyPr/>
                    <a:lstStyle/>
                    <a:p>
                      <a:r>
                        <a:rPr lang="en-US" sz="1200" dirty="0" smtClean="0"/>
                        <a:t>Jamie Garwood</a:t>
                      </a:r>
                      <a:endParaRPr lang="en-US" sz="1200" dirty="0"/>
                    </a:p>
                  </a:txBody>
                  <a:tcPr/>
                </a:tc>
                <a:tc>
                  <a:txBody>
                    <a:bodyPr/>
                    <a:lstStyle/>
                    <a:p>
                      <a:r>
                        <a:rPr lang="en-US" sz="1200" dirty="0" smtClean="0"/>
                        <a:t>Senate President Pro Tempore - Long</a:t>
                      </a:r>
                      <a:endParaRPr lang="en-US" sz="1200" dirty="0"/>
                    </a:p>
                  </a:txBody>
                  <a:tcPr/>
                </a:tc>
              </a:tr>
              <a:tr h="551568">
                <a:tc>
                  <a:txBody>
                    <a:bodyPr/>
                    <a:lstStyle/>
                    <a:p>
                      <a:r>
                        <a:rPr lang="en-US" sz="1200" dirty="0" smtClean="0"/>
                        <a:t>Vacant</a:t>
                      </a:r>
                      <a:endParaRPr lang="en-US" sz="1200" dirty="0"/>
                    </a:p>
                  </a:txBody>
                  <a:tcPr/>
                </a:tc>
                <a:tc>
                  <a:txBody>
                    <a:bodyPr/>
                    <a:lstStyle/>
                    <a:p>
                      <a:r>
                        <a:rPr lang="en-US" sz="1200" dirty="0" smtClean="0"/>
                        <a:t>House</a:t>
                      </a:r>
                      <a:r>
                        <a:rPr lang="en-US" sz="1200" baseline="0" dirty="0" smtClean="0"/>
                        <a:t> Speaker Brian </a:t>
                      </a:r>
                      <a:r>
                        <a:rPr lang="en-US" sz="1200" baseline="0" dirty="0" err="1" smtClean="0"/>
                        <a:t>Bosma</a:t>
                      </a:r>
                      <a:endParaRPr lang="en-US" sz="1200" dirty="0"/>
                    </a:p>
                  </a:txBody>
                  <a:tcPr/>
                </a:tc>
              </a:tr>
            </a:tbl>
          </a:graphicData>
        </a:graphic>
      </p:graphicFrame>
      <p:sp>
        <p:nvSpPr>
          <p:cNvPr id="6" name="TextBox 5"/>
          <p:cNvSpPr txBox="1"/>
          <p:nvPr/>
        </p:nvSpPr>
        <p:spPr>
          <a:xfrm>
            <a:off x="5791201" y="5631418"/>
            <a:ext cx="3200400" cy="646331"/>
          </a:xfrm>
          <a:prstGeom prst="rect">
            <a:avLst/>
          </a:prstGeom>
          <a:noFill/>
        </p:spPr>
        <p:txBody>
          <a:bodyPr wrap="square" rtlCol="0">
            <a:spAutoFit/>
          </a:bodyPr>
          <a:lstStyle/>
          <a:p>
            <a:pPr algn="ctr"/>
            <a:r>
              <a:rPr lang="en-US" sz="1200" dirty="0" smtClean="0"/>
              <a:t>A full copy of the ICSB annual report can be found </a:t>
            </a:r>
            <a:r>
              <a:rPr lang="en-US" sz="1200" dirty="0"/>
              <a:t>at </a:t>
            </a:r>
            <a:r>
              <a:rPr lang="en-US" sz="1200" dirty="0">
                <a:hlinkClick r:id="rId2"/>
              </a:rPr>
              <a:t>http://</a:t>
            </a:r>
            <a:r>
              <a:rPr lang="en-US" sz="1200" dirty="0" smtClean="0">
                <a:hlinkClick r:id="rId2"/>
              </a:rPr>
              <a:t>www.in.gov/sboe/2532.htm</a:t>
            </a:r>
            <a:endParaRPr lang="en-US" sz="1200" dirty="0"/>
          </a:p>
          <a:p>
            <a:pPr algn="ctr"/>
            <a:endParaRPr lang="en-US" sz="1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2013 Budget</a:t>
            </a:r>
            <a:endParaRPr lang="en-US" dirty="0"/>
          </a:p>
        </p:txBody>
      </p:sp>
      <p:sp>
        <p:nvSpPr>
          <p:cNvPr id="4" name="Slide Number Placeholder 3"/>
          <p:cNvSpPr>
            <a:spLocks noGrp="1"/>
          </p:cNvSpPr>
          <p:nvPr>
            <p:ph type="sldNum" sz="quarter" idx="12"/>
          </p:nvPr>
        </p:nvSpPr>
        <p:spPr/>
        <p:txBody>
          <a:bodyPr/>
          <a:lstStyle/>
          <a:p>
            <a:fld id="{055D4730-B080-44E2-9FA9-33D6E810EC7D}" type="slidenum">
              <a:rPr lang="en-US" smtClean="0"/>
              <a:pPr/>
              <a:t>4</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580965452"/>
              </p:ext>
            </p:extLst>
          </p:nvPr>
        </p:nvGraphicFramePr>
        <p:xfrm>
          <a:off x="1752600" y="1417638"/>
          <a:ext cx="6505317" cy="4525960"/>
        </p:xfrm>
        <a:graphic>
          <a:graphicData uri="http://schemas.openxmlformats.org/drawingml/2006/table">
            <a:tbl>
              <a:tblPr/>
              <a:tblGrid>
                <a:gridCol w="2899306"/>
                <a:gridCol w="362413"/>
                <a:gridCol w="924154"/>
                <a:gridCol w="579861"/>
                <a:gridCol w="579861"/>
                <a:gridCol w="579861"/>
                <a:gridCol w="579861"/>
              </a:tblGrid>
              <a:tr h="226298">
                <a:tc gridSpan="3">
                  <a:txBody>
                    <a:bodyPr/>
                    <a:lstStyle/>
                    <a:p>
                      <a:pPr algn="l" fontAlgn="b"/>
                      <a:r>
                        <a:rPr lang="en-US" sz="1300" b="1" i="0" u="none" strike="noStrike">
                          <a:solidFill>
                            <a:srgbClr val="000000"/>
                          </a:solidFill>
                          <a:effectLst/>
                          <a:latin typeface="Calibri" panose="020F0502020204030204" pitchFamily="34" charset="0"/>
                        </a:rPr>
                        <a:t>ICSB Expenditures for Second Half of Fiscal Year 2013</a:t>
                      </a:r>
                    </a:p>
                  </a:txBody>
                  <a:tcPr marL="9052" marR="9052" marT="9052"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r>
                        <a:rPr lang="en-US" sz="1300" b="1" i="0" u="none" strike="noStrike">
                          <a:solidFill>
                            <a:srgbClr val="000000"/>
                          </a:solidFill>
                          <a:effectLst/>
                          <a:latin typeface="Calibri" panose="020F0502020204030204" pitchFamily="34" charset="0"/>
                        </a:rPr>
                        <a:t>Revenue</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r>
                        <a:rPr lang="en-US" sz="1300" b="0" i="0" u="none" strike="noStrike">
                          <a:solidFill>
                            <a:srgbClr val="000000"/>
                          </a:solidFill>
                          <a:effectLst/>
                          <a:latin typeface="Calibri" panose="020F0502020204030204" pitchFamily="34" charset="0"/>
                        </a:rPr>
                        <a:t>Administrative Fees</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     64,182 </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r>
                        <a:rPr lang="en-US" sz="1300" b="0" i="0" u="none" strike="noStrike">
                          <a:solidFill>
                            <a:srgbClr val="000000"/>
                          </a:solidFill>
                          <a:effectLst/>
                          <a:latin typeface="Calibri" panose="020F0502020204030204" pitchFamily="34" charset="0"/>
                        </a:rPr>
                        <a:t>Appropriation</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   300,000 </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r>
                        <a:rPr lang="en-US" sz="1300" b="1" i="0" u="none" strike="noStrike">
                          <a:solidFill>
                            <a:srgbClr val="000000"/>
                          </a:solidFill>
                          <a:effectLst/>
                          <a:latin typeface="Calibri" panose="020F0502020204030204" pitchFamily="34" charset="0"/>
                        </a:rPr>
                        <a:t>Total</a:t>
                      </a:r>
                    </a:p>
                  </a:txBody>
                  <a:tcPr marL="9052" marR="9052" marT="9052" marB="0" anchor="b">
                    <a:lnL>
                      <a:noFill/>
                    </a:lnL>
                    <a:lnR>
                      <a:noFill/>
                    </a:lnR>
                    <a:lnT>
                      <a:noFill/>
                    </a:lnT>
                    <a:lnB>
                      <a:noFill/>
                    </a:lnB>
                  </a:tcPr>
                </a:tc>
                <a:tc>
                  <a:txBody>
                    <a:bodyPr/>
                    <a:lstStyle/>
                    <a:p>
                      <a:pPr algn="l" fontAlgn="b"/>
                      <a:endParaRPr lang="en-US" sz="1300" b="1"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 $   364,182 </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r>
                        <a:rPr lang="en-US" sz="1300" b="1" i="0" u="none" strike="noStrike">
                          <a:solidFill>
                            <a:srgbClr val="000000"/>
                          </a:solidFill>
                          <a:effectLst/>
                          <a:latin typeface="Calibri" panose="020F0502020204030204" pitchFamily="34" charset="0"/>
                        </a:rPr>
                        <a:t>Expenses</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r>
                        <a:rPr lang="en-US" sz="1300" b="0" i="0" u="none" strike="noStrike">
                          <a:solidFill>
                            <a:srgbClr val="000000"/>
                          </a:solidFill>
                          <a:effectLst/>
                          <a:latin typeface="Calibri" panose="020F0502020204030204" pitchFamily="34" charset="0"/>
                        </a:rPr>
                        <a:t>Salary and Benefits</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   164,515 </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452596">
                <a:tc>
                  <a:txBody>
                    <a:bodyPr/>
                    <a:lstStyle/>
                    <a:p>
                      <a:pPr algn="l" fontAlgn="b"/>
                      <a:r>
                        <a:rPr lang="en-US" sz="1300" b="0" i="0" u="none" strike="noStrike">
                          <a:solidFill>
                            <a:srgbClr val="000000"/>
                          </a:solidFill>
                          <a:effectLst/>
                          <a:latin typeface="Calibri" panose="020F0502020204030204" pitchFamily="34" charset="0"/>
                        </a:rPr>
                        <a:t>External Contracts (3rd party application review, process consulting)</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     20,409 </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r>
                        <a:rPr lang="en-US" sz="1300" b="0" i="0" u="none" strike="noStrike">
                          <a:solidFill>
                            <a:srgbClr val="000000"/>
                          </a:solidFill>
                          <a:effectLst/>
                          <a:latin typeface="Calibri" panose="020F0502020204030204" pitchFamily="34" charset="0"/>
                        </a:rPr>
                        <a:t>Office Supplies</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           571 </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r>
                        <a:rPr lang="en-US" sz="1300" b="0" i="0" u="none" strike="noStrike">
                          <a:solidFill>
                            <a:srgbClr val="000000"/>
                          </a:solidFill>
                          <a:effectLst/>
                          <a:latin typeface="Calibri" panose="020F0502020204030204" pitchFamily="34" charset="0"/>
                        </a:rPr>
                        <a:t>School Materials</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           300 </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r>
                        <a:rPr lang="en-US" sz="1300" b="0" i="0" u="none" strike="noStrike">
                          <a:solidFill>
                            <a:srgbClr val="000000"/>
                          </a:solidFill>
                          <a:effectLst/>
                          <a:latin typeface="Calibri" panose="020F0502020204030204" pitchFamily="34" charset="0"/>
                        </a:rPr>
                        <a:t>Admin (Travel, Dues, IT)</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        6,847 </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r>
                        <a:rPr lang="en-US" sz="1300" b="0" i="0" u="none" strike="noStrike">
                          <a:solidFill>
                            <a:srgbClr val="000000"/>
                          </a:solidFill>
                          <a:effectLst/>
                          <a:latin typeface="Calibri" panose="020F0502020204030204" pitchFamily="34" charset="0"/>
                        </a:rPr>
                        <a:t>HR Fees</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 $           368 </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r>
                        <a:rPr lang="en-US" sz="1300" b="1" i="0" u="none" strike="noStrike">
                          <a:solidFill>
                            <a:srgbClr val="000000"/>
                          </a:solidFill>
                          <a:effectLst/>
                          <a:latin typeface="Calibri" panose="020F0502020204030204" pitchFamily="34" charset="0"/>
                        </a:rPr>
                        <a:t>Total</a:t>
                      </a:r>
                    </a:p>
                  </a:txBody>
                  <a:tcPr marL="9052" marR="9052" marT="9052" marB="0" anchor="b">
                    <a:lnL>
                      <a:noFill/>
                    </a:lnL>
                    <a:lnR>
                      <a:noFill/>
                    </a:lnR>
                    <a:lnT>
                      <a:noFill/>
                    </a:lnT>
                    <a:lnB>
                      <a:noFill/>
                    </a:lnB>
                  </a:tcPr>
                </a:tc>
                <a:tc>
                  <a:txBody>
                    <a:bodyPr/>
                    <a:lstStyle/>
                    <a:p>
                      <a:pPr algn="l" fontAlgn="b"/>
                      <a:endParaRPr lang="en-US" sz="1300" b="1"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r>
                        <a:rPr lang="en-US" sz="1300" b="1" i="0" u="none" strike="noStrike">
                          <a:solidFill>
                            <a:srgbClr val="000000"/>
                          </a:solidFill>
                          <a:effectLst/>
                          <a:latin typeface="Calibri" panose="020F0502020204030204" pitchFamily="34" charset="0"/>
                        </a:rPr>
                        <a:t> $   193,009 </a:t>
                      </a: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gridSpan="3">
                  <a:txBody>
                    <a:bodyPr/>
                    <a:lstStyle/>
                    <a:p>
                      <a:pPr algn="l" fontAlgn="b"/>
                      <a:r>
                        <a:rPr lang="en-US" sz="1300" b="0" i="0" u="none" strike="noStrike">
                          <a:solidFill>
                            <a:srgbClr val="000000"/>
                          </a:solidFill>
                          <a:effectLst/>
                          <a:latin typeface="Calibri" panose="020F0502020204030204" pitchFamily="34" charset="0"/>
                        </a:rPr>
                        <a:t>Note: Fee costs in FY13 were 2.5% of Basic Tuition Support</a:t>
                      </a:r>
                    </a:p>
                  </a:txBody>
                  <a:tcPr marL="9052" marR="9052" marT="9052"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gridSpan="3">
                  <a:txBody>
                    <a:bodyPr/>
                    <a:lstStyle/>
                    <a:p>
                      <a:pPr algn="l" fontAlgn="b"/>
                      <a:r>
                        <a:rPr lang="en-US" sz="1300" b="0" i="0" u="none" strike="noStrike">
                          <a:solidFill>
                            <a:srgbClr val="000000"/>
                          </a:solidFill>
                          <a:effectLst/>
                          <a:latin typeface="Calibri" panose="020F0502020204030204" pitchFamily="34" charset="0"/>
                        </a:rPr>
                        <a:t>Note: Fees were only charged for 2H of FY2013</a:t>
                      </a:r>
                    </a:p>
                  </a:txBody>
                  <a:tcPr marL="9052" marR="9052" marT="9052"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052" marR="9052" marT="9052" marB="0" anchor="b">
                    <a:lnL>
                      <a:noFill/>
                    </a:lnL>
                    <a:lnR>
                      <a:noFill/>
                    </a:lnR>
                    <a:lnT>
                      <a:noFill/>
                    </a:lnT>
                    <a:lnB>
                      <a:noFill/>
                    </a:lnB>
                  </a:tcPr>
                </a:tc>
              </a:tr>
              <a:tr h="226298">
                <a:tc gridSpan="7">
                  <a:txBody>
                    <a:bodyPr/>
                    <a:lstStyle/>
                    <a:p>
                      <a:pPr algn="l" fontAlgn="b"/>
                      <a:r>
                        <a:rPr lang="en-US" sz="1300" b="0" i="0" u="none" strike="noStrike" dirty="0">
                          <a:solidFill>
                            <a:srgbClr val="000000"/>
                          </a:solidFill>
                          <a:effectLst/>
                          <a:latin typeface="Calibri" panose="020F0502020204030204" pitchFamily="34" charset="0"/>
                        </a:rPr>
                        <a:t>Note: IDOE covered expenses for the ICSB during 1H of FY13.  Those costs are not included</a:t>
                      </a:r>
                    </a:p>
                  </a:txBody>
                  <a:tcPr marL="9052" marR="9052" marT="905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523899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smtClean="0"/>
              <a:t>Vision and Mission</a:t>
            </a:r>
            <a:endParaRPr lang="en-US" sz="3600" dirty="0"/>
          </a:p>
        </p:txBody>
      </p:sp>
      <p:sp>
        <p:nvSpPr>
          <p:cNvPr id="3" name="Content Placeholder 2"/>
          <p:cNvSpPr>
            <a:spLocks noGrp="1"/>
          </p:cNvSpPr>
          <p:nvPr>
            <p:ph idx="1"/>
          </p:nvPr>
        </p:nvSpPr>
        <p:spPr>
          <a:xfrm>
            <a:off x="457200" y="1295400"/>
            <a:ext cx="8229600" cy="4525963"/>
          </a:xfrm>
        </p:spPr>
        <p:txBody>
          <a:bodyPr>
            <a:normAutofit fontScale="92500" lnSpcReduction="10000"/>
          </a:bodyPr>
          <a:lstStyle/>
          <a:p>
            <a:r>
              <a:rPr lang="en-US" sz="2400" dirty="0" smtClean="0"/>
              <a:t>Vision: The ICSB’s visions is that students throughout Indiana have access to high performing public schools</a:t>
            </a:r>
          </a:p>
          <a:p>
            <a:endParaRPr lang="en-US" sz="2400" dirty="0" smtClean="0"/>
          </a:p>
          <a:p>
            <a:r>
              <a:rPr lang="en-US" sz="2400" dirty="0" smtClean="0"/>
              <a:t>Mission: To authorize and hold accountable a portfolio of high performing charter schools in which students achieve high levels of growth and graduate prepared for college and careers</a:t>
            </a:r>
          </a:p>
          <a:p>
            <a:endParaRPr lang="en-US" sz="2400" dirty="0" smtClean="0"/>
          </a:p>
          <a:p>
            <a:r>
              <a:rPr lang="en-US" sz="2400" dirty="0" smtClean="0"/>
              <a:t>Guiding Principals</a:t>
            </a:r>
          </a:p>
          <a:p>
            <a:pPr lvl="1"/>
            <a:r>
              <a:rPr lang="en-US" sz="2000" dirty="0" smtClean="0"/>
              <a:t>Students First</a:t>
            </a:r>
          </a:p>
          <a:p>
            <a:pPr lvl="1"/>
            <a:r>
              <a:rPr lang="en-US" sz="2000" dirty="0" smtClean="0"/>
              <a:t>High Expectations</a:t>
            </a:r>
          </a:p>
          <a:p>
            <a:pPr lvl="1"/>
            <a:r>
              <a:rPr lang="en-US" sz="2000" dirty="0" smtClean="0"/>
              <a:t>Excellence in Leadership</a:t>
            </a:r>
          </a:p>
          <a:p>
            <a:pPr lvl="1"/>
            <a:r>
              <a:rPr lang="en-US" sz="2000" dirty="0" smtClean="0"/>
              <a:t>Commitment to Innovation</a:t>
            </a:r>
          </a:p>
          <a:p>
            <a:pPr lvl="1"/>
            <a:r>
              <a:rPr lang="en-US" sz="2000" dirty="0" smtClean="0"/>
              <a:t>Rigorous and Transparent Accountability</a:t>
            </a:r>
          </a:p>
          <a:p>
            <a:pPr lvl="1"/>
            <a:endParaRPr lang="en-US" sz="2000" dirty="0"/>
          </a:p>
        </p:txBody>
      </p:sp>
      <p:sp>
        <p:nvSpPr>
          <p:cNvPr id="4" name="Slide Number Placeholder 3"/>
          <p:cNvSpPr>
            <a:spLocks noGrp="1"/>
          </p:cNvSpPr>
          <p:nvPr>
            <p:ph type="sldNum" sz="quarter" idx="12"/>
          </p:nvPr>
        </p:nvSpPr>
        <p:spPr/>
        <p:txBody>
          <a:bodyPr/>
          <a:lstStyle/>
          <a:p>
            <a:fld id="{055D4730-B080-44E2-9FA9-33D6E810EC7D}" type="slidenum">
              <a:rPr lang="en-US" smtClean="0"/>
              <a:pPr/>
              <a:t>5</a:t>
            </a:fld>
            <a:endParaRPr lang="en-US"/>
          </a:p>
        </p:txBody>
      </p:sp>
    </p:spTree>
    <p:extLst>
      <p:ext uri="{BB962C8B-B14F-4D97-AF65-F5344CB8AC3E}">
        <p14:creationId xmlns:p14="http://schemas.microsoft.com/office/powerpoint/2010/main" val="2117186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 since inception</a:t>
            </a:r>
            <a:endParaRPr lang="en-US" dirty="0"/>
          </a:p>
        </p:txBody>
      </p:sp>
      <p:sp>
        <p:nvSpPr>
          <p:cNvPr id="3" name="Content Placeholder 2"/>
          <p:cNvSpPr>
            <a:spLocks noGrp="1"/>
          </p:cNvSpPr>
          <p:nvPr>
            <p:ph idx="1"/>
          </p:nvPr>
        </p:nvSpPr>
        <p:spPr>
          <a:xfrm>
            <a:off x="457200" y="1295400"/>
            <a:ext cx="8229600" cy="4525963"/>
          </a:xfrm>
        </p:spPr>
        <p:txBody>
          <a:bodyPr/>
          <a:lstStyle/>
          <a:p>
            <a:pPr marL="457200" indent="-457200">
              <a:buFont typeface="+mj-lt"/>
              <a:buAutoNum type="arabicPeriod"/>
            </a:pPr>
            <a:r>
              <a:rPr lang="en-US" sz="2000" b="1" dirty="0" smtClean="0"/>
              <a:t>Establish the ICSB as a high quality authorizer</a:t>
            </a:r>
          </a:p>
          <a:p>
            <a:pPr marL="742950" lvl="2" indent="-342900"/>
            <a:r>
              <a:rPr lang="en-US" sz="1600" dirty="0" smtClean="0"/>
              <a:t>Policies and procedures based upon best practices of authorizers nationwide</a:t>
            </a:r>
          </a:p>
          <a:p>
            <a:pPr marL="742950" lvl="2" indent="-342900"/>
            <a:r>
              <a:rPr lang="en-US" sz="1600" dirty="0" smtClean="0"/>
              <a:t>Use of expert 3</a:t>
            </a:r>
            <a:r>
              <a:rPr lang="en-US" sz="1600" baseline="30000" dirty="0" smtClean="0"/>
              <a:t>rd</a:t>
            </a:r>
            <a:r>
              <a:rPr lang="en-US" sz="1600" dirty="0" smtClean="0"/>
              <a:t> party review teams to ensure high quality application reviews</a:t>
            </a:r>
          </a:p>
          <a:p>
            <a:pPr marL="742950" lvl="2" indent="-342900"/>
            <a:r>
              <a:rPr lang="en-US" sz="1600" dirty="0" smtClean="0"/>
              <a:t>Rigorous accountability standards communicated and applied to our schools</a:t>
            </a:r>
          </a:p>
          <a:p>
            <a:pPr marL="742950" lvl="2" indent="-342900"/>
            <a:r>
              <a:rPr lang="en-US" sz="1600" dirty="0" smtClean="0"/>
              <a:t>Objective and transparent closing procedures </a:t>
            </a:r>
          </a:p>
          <a:p>
            <a:pPr marL="742950" lvl="2" indent="-342900"/>
            <a:r>
              <a:rPr lang="en-US" sz="1600" dirty="0" smtClean="0"/>
              <a:t>Continuous benchmarking against some of the top authorizers in the country</a:t>
            </a:r>
          </a:p>
          <a:p>
            <a:pPr marL="742950" lvl="2" indent="-342900"/>
            <a:endParaRPr lang="en-US" sz="1600" dirty="0" smtClean="0"/>
          </a:p>
          <a:p>
            <a:pPr marL="742950" lvl="2" indent="-342900"/>
            <a:r>
              <a:rPr lang="en-US" sz="1800" b="1" dirty="0" smtClean="0"/>
              <a:t>NACSA</a:t>
            </a:r>
            <a:r>
              <a:rPr lang="en-US" sz="1800" b="1" dirty="0"/>
              <a:t>, the National Association for Charter School Authorizing recognizes that the ICSB follows all 12 of their 12 best practices for Charter school authorizing</a:t>
            </a:r>
          </a:p>
          <a:p>
            <a:pPr marL="0" indent="0">
              <a:buNone/>
            </a:pPr>
            <a:endParaRPr lang="en-US" sz="2400" b="1" dirty="0"/>
          </a:p>
          <a:p>
            <a:pPr marL="457200" indent="-457200">
              <a:buFont typeface="+mj-lt"/>
              <a:buAutoNum type="arabicPeriod" startAt="2"/>
            </a:pPr>
            <a:r>
              <a:rPr lang="en-US" sz="2000" b="1" dirty="0" smtClean="0"/>
              <a:t>Authorize a portfolio of high performing schools with a focus on bringing innovation to the market</a:t>
            </a:r>
          </a:p>
          <a:p>
            <a:pPr lvl="1"/>
            <a:r>
              <a:rPr lang="en-US" sz="1600" dirty="0" smtClean="0"/>
              <a:t>The ICSB maintains a portfolio of 9 schools throughout the state</a:t>
            </a:r>
            <a:endParaRPr lang="en-US" sz="1600" b="1" dirty="0" smtClean="0"/>
          </a:p>
        </p:txBody>
      </p:sp>
      <p:sp>
        <p:nvSpPr>
          <p:cNvPr id="4" name="Slide Number Placeholder 3"/>
          <p:cNvSpPr>
            <a:spLocks noGrp="1"/>
          </p:cNvSpPr>
          <p:nvPr>
            <p:ph type="sldNum" sz="quarter" idx="12"/>
          </p:nvPr>
        </p:nvSpPr>
        <p:spPr/>
        <p:txBody>
          <a:bodyPr/>
          <a:lstStyle/>
          <a:p>
            <a:fld id="{055D4730-B080-44E2-9FA9-33D6E810EC7D}" type="slidenum">
              <a:rPr lang="en-US" smtClean="0"/>
              <a:pPr/>
              <a:t>6</a:t>
            </a:fld>
            <a:endParaRPr lang="en-US"/>
          </a:p>
        </p:txBody>
      </p:sp>
    </p:spTree>
    <p:extLst>
      <p:ext uri="{BB962C8B-B14F-4D97-AF65-F5344CB8AC3E}">
        <p14:creationId xmlns:p14="http://schemas.microsoft.com/office/powerpoint/2010/main" val="193146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ICSB Portfolio</a:t>
            </a:r>
            <a:endParaRPr lang="en-US" sz="3600" dirty="0"/>
          </a:p>
        </p:txBody>
      </p:sp>
      <p:sp>
        <p:nvSpPr>
          <p:cNvPr id="4" name="Slide Number Placeholder 3"/>
          <p:cNvSpPr>
            <a:spLocks noGrp="1"/>
          </p:cNvSpPr>
          <p:nvPr>
            <p:ph type="sldNum" sz="quarter" idx="12"/>
          </p:nvPr>
        </p:nvSpPr>
        <p:spPr/>
        <p:txBody>
          <a:bodyPr/>
          <a:lstStyle/>
          <a:p>
            <a:fld id="{055D4730-B080-44E2-9FA9-33D6E810EC7D}" type="slidenum">
              <a:rPr lang="en-US" smtClean="0"/>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418165631"/>
              </p:ext>
            </p:extLst>
          </p:nvPr>
        </p:nvGraphicFramePr>
        <p:xfrm>
          <a:off x="685800" y="1371600"/>
          <a:ext cx="7239000" cy="3997624"/>
        </p:xfrm>
        <a:graphic>
          <a:graphicData uri="http://schemas.openxmlformats.org/drawingml/2006/table">
            <a:tbl>
              <a:tblPr firstRow="1" bandRow="1">
                <a:tableStyleId>{5C22544A-7EE6-4342-B048-85BDC9FD1C3A}</a:tableStyleId>
              </a:tblPr>
              <a:tblGrid>
                <a:gridCol w="1981200"/>
                <a:gridCol w="1261268"/>
                <a:gridCol w="1862932"/>
                <a:gridCol w="1002506"/>
                <a:gridCol w="1131094"/>
              </a:tblGrid>
              <a:tr h="335168">
                <a:tc>
                  <a:txBody>
                    <a:bodyPr/>
                    <a:lstStyle/>
                    <a:p>
                      <a:r>
                        <a:rPr lang="en-US" sz="1100" dirty="0" smtClean="0"/>
                        <a:t>School Name</a:t>
                      </a:r>
                      <a:endParaRPr lang="en-US" sz="1100" dirty="0"/>
                    </a:p>
                  </a:txBody>
                  <a:tcPr/>
                </a:tc>
                <a:tc>
                  <a:txBody>
                    <a:bodyPr/>
                    <a:lstStyle/>
                    <a:p>
                      <a:pPr algn="ctr"/>
                      <a:r>
                        <a:rPr lang="en-US" sz="1100" dirty="0" smtClean="0"/>
                        <a:t>Date Opened</a:t>
                      </a:r>
                      <a:endParaRPr lang="en-US" sz="1100" dirty="0"/>
                    </a:p>
                  </a:txBody>
                  <a:tcPr/>
                </a:tc>
                <a:tc>
                  <a:txBody>
                    <a:bodyPr/>
                    <a:lstStyle/>
                    <a:p>
                      <a:pPr algn="ctr"/>
                      <a:r>
                        <a:rPr lang="en-US" sz="1100" dirty="0" smtClean="0"/>
                        <a:t>Organizer</a:t>
                      </a:r>
                      <a:endParaRPr lang="en-US" sz="1100" dirty="0"/>
                    </a:p>
                  </a:txBody>
                  <a:tcPr/>
                </a:tc>
                <a:tc>
                  <a:txBody>
                    <a:bodyPr/>
                    <a:lstStyle/>
                    <a:p>
                      <a:pPr algn="ctr"/>
                      <a:r>
                        <a:rPr lang="en-US" sz="1100" dirty="0" smtClean="0"/>
                        <a:t>Grades Served  (Planned)</a:t>
                      </a:r>
                      <a:endParaRPr lang="en-US" sz="1100" dirty="0"/>
                    </a:p>
                  </a:txBody>
                  <a:tcPr/>
                </a:tc>
                <a:tc>
                  <a:txBody>
                    <a:bodyPr/>
                    <a:lstStyle/>
                    <a:p>
                      <a:pPr algn="ctr"/>
                      <a:r>
                        <a:rPr lang="en-US" sz="1100" dirty="0" smtClean="0"/>
                        <a:t>Model</a:t>
                      </a:r>
                      <a:endParaRPr lang="en-US" sz="1100" dirty="0"/>
                    </a:p>
                  </a:txBody>
                  <a:tcPr/>
                </a:tc>
              </a:tr>
              <a:tr h="367320">
                <a:tc>
                  <a:txBody>
                    <a:bodyPr/>
                    <a:lstStyle/>
                    <a:p>
                      <a:r>
                        <a:rPr lang="en-US" sz="950" b="1" dirty="0" smtClean="0"/>
                        <a:t>Thurgood Marshall Leadership Academy</a:t>
                      </a:r>
                      <a:endParaRPr lang="en-US" sz="950" b="1" dirty="0"/>
                    </a:p>
                  </a:txBody>
                  <a:tcPr/>
                </a:tc>
                <a:tc>
                  <a:txBody>
                    <a:bodyPr/>
                    <a:lstStyle/>
                    <a:p>
                      <a:pPr algn="ctr"/>
                      <a:r>
                        <a:rPr lang="en-US" sz="950" dirty="0" smtClean="0"/>
                        <a:t>2012</a:t>
                      </a:r>
                      <a:endParaRPr lang="en-US" sz="950" dirty="0"/>
                    </a:p>
                  </a:txBody>
                  <a:tcPr/>
                </a:tc>
                <a:tc>
                  <a:txBody>
                    <a:bodyPr/>
                    <a:lstStyle/>
                    <a:p>
                      <a:pPr algn="ctr"/>
                      <a:r>
                        <a:rPr lang="en-US" sz="950" dirty="0" smtClean="0"/>
                        <a:t>Urban League of Ft. Wayne</a:t>
                      </a:r>
                      <a:endParaRPr lang="en-US" sz="950" dirty="0"/>
                    </a:p>
                  </a:txBody>
                  <a:tcPr/>
                </a:tc>
                <a:tc>
                  <a:txBody>
                    <a:bodyPr/>
                    <a:lstStyle/>
                    <a:p>
                      <a:pPr algn="ctr"/>
                      <a:r>
                        <a:rPr lang="en-US" sz="950" dirty="0" smtClean="0"/>
                        <a:t>K</a:t>
                      </a:r>
                      <a:r>
                        <a:rPr lang="en-US" sz="950" baseline="0" dirty="0" smtClean="0"/>
                        <a:t>-8 </a:t>
                      </a:r>
                      <a:endParaRPr lang="en-US" sz="950" dirty="0"/>
                    </a:p>
                  </a:txBody>
                  <a:tcPr/>
                </a:tc>
                <a:tc>
                  <a:txBody>
                    <a:bodyPr/>
                    <a:lstStyle/>
                    <a:p>
                      <a:pPr algn="ctr"/>
                      <a:r>
                        <a:rPr lang="en-US" sz="950" dirty="0" smtClean="0"/>
                        <a:t>Traditional</a:t>
                      </a:r>
                      <a:endParaRPr lang="en-US" sz="950" dirty="0"/>
                    </a:p>
                  </a:txBody>
                  <a:tcPr/>
                </a:tc>
              </a:tr>
              <a:tr h="227738">
                <a:tc>
                  <a:txBody>
                    <a:bodyPr/>
                    <a:lstStyle/>
                    <a:p>
                      <a:r>
                        <a:rPr lang="en-US" sz="950" b="1" dirty="0" smtClean="0"/>
                        <a:t>Carpe Diem Meridian</a:t>
                      </a:r>
                      <a:endParaRPr lang="en-US" sz="950" b="1" dirty="0"/>
                    </a:p>
                  </a:txBody>
                  <a:tcPr/>
                </a:tc>
                <a:tc>
                  <a:txBody>
                    <a:bodyPr/>
                    <a:lstStyle/>
                    <a:p>
                      <a:pPr algn="ctr"/>
                      <a:r>
                        <a:rPr lang="en-US" sz="950" dirty="0" smtClean="0"/>
                        <a:t>2012</a:t>
                      </a:r>
                      <a:endParaRPr lang="en-US" sz="950" dirty="0"/>
                    </a:p>
                  </a:txBody>
                  <a:tcPr/>
                </a:tc>
                <a:tc>
                  <a:txBody>
                    <a:bodyPr/>
                    <a:lstStyle/>
                    <a:p>
                      <a:pPr algn="ctr"/>
                      <a:r>
                        <a:rPr lang="en-US" sz="950" dirty="0" smtClean="0"/>
                        <a:t>Carpe Diem Indiana</a:t>
                      </a:r>
                      <a:endParaRPr lang="en-US" sz="950" dirty="0"/>
                    </a:p>
                  </a:txBody>
                  <a:tcPr/>
                </a:tc>
                <a:tc>
                  <a:txBody>
                    <a:bodyPr/>
                    <a:lstStyle/>
                    <a:p>
                      <a:pPr algn="ctr"/>
                      <a:r>
                        <a:rPr lang="en-US" sz="950" dirty="0" smtClean="0"/>
                        <a:t>6-12</a:t>
                      </a:r>
                      <a:endParaRPr lang="en-US" sz="950" dirty="0"/>
                    </a:p>
                  </a:txBody>
                  <a:tcPr/>
                </a:tc>
                <a:tc>
                  <a:txBody>
                    <a:bodyPr/>
                    <a:lstStyle/>
                    <a:p>
                      <a:pPr algn="ctr"/>
                      <a:r>
                        <a:rPr lang="en-US" sz="950" dirty="0" smtClean="0"/>
                        <a:t>Blended Learning</a:t>
                      </a:r>
                      <a:endParaRPr lang="en-US" sz="950" dirty="0"/>
                    </a:p>
                  </a:txBody>
                  <a:tcPr/>
                </a:tc>
              </a:tr>
              <a:tr h="269072">
                <a:tc>
                  <a:txBody>
                    <a:bodyPr/>
                    <a:lstStyle/>
                    <a:p>
                      <a:r>
                        <a:rPr lang="en-US" sz="950" b="1" dirty="0" smtClean="0"/>
                        <a:t>Excel Center – Anderson</a:t>
                      </a:r>
                      <a:endParaRPr lang="en-US" sz="950" b="1" dirty="0"/>
                    </a:p>
                  </a:txBody>
                  <a:tcPr/>
                </a:tc>
                <a:tc>
                  <a:txBody>
                    <a:bodyPr/>
                    <a:lstStyle/>
                    <a:p>
                      <a:pPr algn="ctr"/>
                      <a:r>
                        <a:rPr lang="en-US" sz="950" dirty="0" smtClean="0"/>
                        <a:t>2012</a:t>
                      </a:r>
                      <a:endParaRPr lang="en-US" sz="950" dirty="0"/>
                    </a:p>
                  </a:txBody>
                  <a:tcPr/>
                </a:tc>
                <a:tc>
                  <a:txBody>
                    <a:bodyPr/>
                    <a:lstStyle/>
                    <a:p>
                      <a:pPr algn="ctr"/>
                      <a:r>
                        <a:rPr lang="en-US" sz="950" dirty="0" smtClean="0"/>
                        <a:t>Excel</a:t>
                      </a:r>
                      <a:r>
                        <a:rPr lang="en-US" sz="950" baseline="0" dirty="0" smtClean="0"/>
                        <a:t> Center, Inc.</a:t>
                      </a:r>
                      <a:endParaRPr lang="en-US" sz="950" dirty="0"/>
                    </a:p>
                  </a:txBody>
                  <a:tcPr/>
                </a:tc>
                <a:tc>
                  <a:txBody>
                    <a:bodyPr/>
                    <a:lstStyle/>
                    <a:p>
                      <a:pPr algn="ctr"/>
                      <a:r>
                        <a:rPr lang="en-US" sz="950" dirty="0" smtClean="0"/>
                        <a:t>9-12</a:t>
                      </a:r>
                      <a:endParaRPr lang="en-US" sz="950" dirty="0"/>
                    </a:p>
                  </a:txBody>
                  <a:tcPr/>
                </a:tc>
                <a:tc>
                  <a:txBody>
                    <a:bodyPr/>
                    <a:lstStyle/>
                    <a:p>
                      <a:pPr algn="ctr"/>
                      <a:r>
                        <a:rPr lang="en-US" sz="950" dirty="0" smtClean="0"/>
                        <a:t>Adult</a:t>
                      </a:r>
                      <a:r>
                        <a:rPr lang="en-US" sz="950" baseline="0" dirty="0" smtClean="0"/>
                        <a:t> High School</a:t>
                      </a:r>
                      <a:endParaRPr lang="en-US" sz="950" dirty="0"/>
                    </a:p>
                  </a:txBody>
                  <a:tcPr/>
                </a:tc>
              </a:tr>
              <a:tr h="269072">
                <a:tc>
                  <a:txBody>
                    <a:bodyPr/>
                    <a:lstStyle/>
                    <a:p>
                      <a:r>
                        <a:rPr lang="en-US" sz="950" b="1" dirty="0" smtClean="0"/>
                        <a:t>Excel Center - Kokomo</a:t>
                      </a:r>
                      <a:endParaRPr lang="en-US" sz="950" b="1" dirty="0"/>
                    </a:p>
                  </a:txBody>
                  <a:tcPr/>
                </a:tc>
                <a:tc>
                  <a:txBody>
                    <a:bodyPr/>
                    <a:lstStyle/>
                    <a:p>
                      <a:pPr algn="ctr"/>
                      <a:r>
                        <a:rPr lang="en-US" sz="950" dirty="0" smtClean="0"/>
                        <a:t>2013</a:t>
                      </a:r>
                      <a:endParaRPr lang="en-US" sz="950" dirty="0"/>
                    </a:p>
                  </a:txBody>
                  <a:tcPr/>
                </a:tc>
                <a:tc>
                  <a:txBody>
                    <a:bodyPr/>
                    <a:lstStyle/>
                    <a:p>
                      <a:pPr algn="ctr"/>
                      <a:r>
                        <a:rPr lang="en-US" sz="950" dirty="0" smtClean="0"/>
                        <a:t>Excel</a:t>
                      </a:r>
                      <a:r>
                        <a:rPr lang="en-US" sz="950" baseline="0" dirty="0" smtClean="0"/>
                        <a:t> Center, Inc.</a:t>
                      </a:r>
                      <a:endParaRPr lang="en-US" sz="950" dirty="0"/>
                    </a:p>
                  </a:txBody>
                  <a:tcPr/>
                </a:tc>
                <a:tc>
                  <a:txBody>
                    <a:bodyPr/>
                    <a:lstStyle/>
                    <a:p>
                      <a:pPr algn="ctr"/>
                      <a:r>
                        <a:rPr lang="en-US" sz="950" dirty="0" smtClean="0"/>
                        <a:t>9-12</a:t>
                      </a:r>
                      <a:endParaRPr lang="en-US" sz="950" dirty="0"/>
                    </a:p>
                  </a:txBody>
                  <a:tcPr/>
                </a:tc>
                <a:tc>
                  <a:txBody>
                    <a:bodyPr/>
                    <a:lstStyle/>
                    <a:p>
                      <a:pPr algn="ctr"/>
                      <a:r>
                        <a:rPr lang="en-US" sz="950" dirty="0" smtClean="0"/>
                        <a:t>Adult</a:t>
                      </a:r>
                      <a:r>
                        <a:rPr lang="en-US" sz="950" baseline="0" dirty="0" smtClean="0"/>
                        <a:t> High School</a:t>
                      </a:r>
                      <a:endParaRPr lang="en-US" sz="950" dirty="0"/>
                    </a:p>
                  </a:txBody>
                  <a:tcPr/>
                </a:tc>
              </a:tr>
              <a:tr h="227738">
                <a:tc>
                  <a:txBody>
                    <a:bodyPr/>
                    <a:lstStyle/>
                    <a:p>
                      <a:r>
                        <a:rPr lang="en-US" sz="950" b="1" dirty="0" smtClean="0"/>
                        <a:t>Excel Center – Lafayette</a:t>
                      </a:r>
                      <a:endParaRPr lang="en-US" sz="950" b="1" dirty="0"/>
                    </a:p>
                  </a:txBody>
                  <a:tcPr/>
                </a:tc>
                <a:tc>
                  <a:txBody>
                    <a:bodyPr/>
                    <a:lstStyle/>
                    <a:p>
                      <a:pPr algn="ctr"/>
                      <a:r>
                        <a:rPr lang="en-US" sz="950" dirty="0" smtClean="0"/>
                        <a:t>2013</a:t>
                      </a:r>
                      <a:endParaRPr lang="en-US" sz="950" dirty="0"/>
                    </a:p>
                  </a:txBody>
                  <a:tcPr/>
                </a:tc>
                <a:tc>
                  <a:txBody>
                    <a:bodyPr/>
                    <a:lstStyle/>
                    <a:p>
                      <a:pPr algn="ctr"/>
                      <a:r>
                        <a:rPr lang="en-US" sz="950" dirty="0" smtClean="0"/>
                        <a:t>Excel</a:t>
                      </a:r>
                      <a:r>
                        <a:rPr lang="en-US" sz="950" baseline="0" dirty="0" smtClean="0"/>
                        <a:t> Center, Inc.</a:t>
                      </a:r>
                      <a:endParaRPr lang="en-US" sz="950" dirty="0"/>
                    </a:p>
                  </a:txBody>
                  <a:tcPr/>
                </a:tc>
                <a:tc>
                  <a:txBody>
                    <a:bodyPr/>
                    <a:lstStyle/>
                    <a:p>
                      <a:pPr algn="ctr"/>
                      <a:r>
                        <a:rPr lang="en-US" sz="950" dirty="0" smtClean="0"/>
                        <a:t>9-12</a:t>
                      </a:r>
                      <a:endParaRPr lang="en-US" sz="950" dirty="0"/>
                    </a:p>
                  </a:txBody>
                  <a:tcPr/>
                </a:tc>
                <a:tc>
                  <a:txBody>
                    <a:bodyPr/>
                    <a:lstStyle/>
                    <a:p>
                      <a:pPr algn="ctr"/>
                      <a:r>
                        <a:rPr lang="en-US" sz="950" dirty="0" smtClean="0"/>
                        <a:t>Adult</a:t>
                      </a:r>
                      <a:r>
                        <a:rPr lang="en-US" sz="950" baseline="0" dirty="0" smtClean="0"/>
                        <a:t> High School</a:t>
                      </a:r>
                      <a:endParaRPr lang="en-US" sz="950" dirty="0"/>
                    </a:p>
                  </a:txBody>
                  <a:tcPr/>
                </a:tc>
              </a:tr>
              <a:tr h="227738">
                <a:tc>
                  <a:txBody>
                    <a:bodyPr/>
                    <a:lstStyle/>
                    <a:p>
                      <a:r>
                        <a:rPr lang="en-US" sz="950" b="1" dirty="0" smtClean="0"/>
                        <a:t>Excel Center – Richmond</a:t>
                      </a:r>
                      <a:endParaRPr lang="en-US" sz="950" b="1" dirty="0"/>
                    </a:p>
                  </a:txBody>
                  <a:tcPr/>
                </a:tc>
                <a:tc>
                  <a:txBody>
                    <a:bodyPr/>
                    <a:lstStyle/>
                    <a:p>
                      <a:pPr algn="ctr"/>
                      <a:r>
                        <a:rPr lang="en-US" sz="950" dirty="0" smtClean="0"/>
                        <a:t>2013</a:t>
                      </a:r>
                      <a:endParaRPr lang="en-US" sz="950" dirty="0"/>
                    </a:p>
                  </a:txBody>
                  <a:tcPr/>
                </a:tc>
                <a:tc>
                  <a:txBody>
                    <a:bodyPr/>
                    <a:lstStyle/>
                    <a:p>
                      <a:pPr algn="ctr"/>
                      <a:r>
                        <a:rPr lang="en-US" sz="950" dirty="0" smtClean="0"/>
                        <a:t>Excel</a:t>
                      </a:r>
                      <a:r>
                        <a:rPr lang="en-US" sz="950" baseline="0" dirty="0" smtClean="0"/>
                        <a:t> Center, Inc.</a:t>
                      </a:r>
                      <a:endParaRPr lang="en-US" sz="950" dirty="0"/>
                    </a:p>
                  </a:txBody>
                  <a:tcPr/>
                </a:tc>
                <a:tc>
                  <a:txBody>
                    <a:bodyPr/>
                    <a:lstStyle/>
                    <a:p>
                      <a:pPr algn="ctr"/>
                      <a:r>
                        <a:rPr lang="en-US" sz="950" dirty="0" smtClean="0"/>
                        <a:t>9-12</a:t>
                      </a:r>
                      <a:endParaRPr lang="en-US" sz="950" dirty="0"/>
                    </a:p>
                  </a:txBody>
                  <a:tcPr/>
                </a:tc>
                <a:tc>
                  <a:txBody>
                    <a:bodyPr/>
                    <a:lstStyle/>
                    <a:p>
                      <a:pPr algn="ctr"/>
                      <a:r>
                        <a:rPr lang="en-US" sz="950" dirty="0" smtClean="0"/>
                        <a:t>Adult</a:t>
                      </a:r>
                      <a:r>
                        <a:rPr lang="en-US" sz="950" baseline="0" dirty="0" smtClean="0"/>
                        <a:t> High School</a:t>
                      </a:r>
                      <a:endParaRPr lang="en-US" sz="950" dirty="0"/>
                    </a:p>
                  </a:txBody>
                  <a:tcPr/>
                </a:tc>
              </a:tr>
              <a:tr h="367320">
                <a:tc>
                  <a:txBody>
                    <a:bodyPr/>
                    <a:lstStyle/>
                    <a:p>
                      <a:r>
                        <a:rPr lang="en-US" sz="950" b="1" dirty="0" smtClean="0"/>
                        <a:t>George and Veronica Phalen Leadership Academy</a:t>
                      </a:r>
                      <a:endParaRPr lang="en-US" sz="950" b="1" dirty="0"/>
                    </a:p>
                  </a:txBody>
                  <a:tcPr/>
                </a:tc>
                <a:tc>
                  <a:txBody>
                    <a:bodyPr/>
                    <a:lstStyle/>
                    <a:p>
                      <a:pPr algn="ctr"/>
                      <a:r>
                        <a:rPr lang="en-US" sz="950" dirty="0" smtClean="0"/>
                        <a:t>2013</a:t>
                      </a:r>
                      <a:endParaRPr lang="en-US" sz="950" dirty="0"/>
                    </a:p>
                  </a:txBody>
                  <a:tcPr/>
                </a:tc>
                <a:tc>
                  <a:txBody>
                    <a:bodyPr/>
                    <a:lstStyle/>
                    <a:p>
                      <a:pPr algn="ctr"/>
                      <a:r>
                        <a:rPr lang="en-US" sz="950" dirty="0" smtClean="0"/>
                        <a:t>PLA</a:t>
                      </a:r>
                      <a:endParaRPr lang="en-US" sz="950" dirty="0"/>
                    </a:p>
                  </a:txBody>
                  <a:tcPr/>
                </a:tc>
                <a:tc>
                  <a:txBody>
                    <a:bodyPr/>
                    <a:lstStyle/>
                    <a:p>
                      <a:pPr algn="ctr"/>
                      <a:r>
                        <a:rPr lang="en-US" sz="950" dirty="0" smtClean="0"/>
                        <a:t>K-</a:t>
                      </a:r>
                      <a:r>
                        <a:rPr lang="en-US" sz="950" baseline="0" dirty="0" smtClean="0"/>
                        <a:t>3</a:t>
                      </a:r>
                      <a:endParaRPr lang="en-US" sz="950" dirty="0"/>
                    </a:p>
                  </a:txBody>
                  <a:tcPr/>
                </a:tc>
                <a:tc>
                  <a:txBody>
                    <a:bodyPr/>
                    <a:lstStyle/>
                    <a:p>
                      <a:pPr algn="ctr"/>
                      <a:r>
                        <a:rPr lang="en-US" sz="950" dirty="0" smtClean="0"/>
                        <a:t>Blended Learning</a:t>
                      </a:r>
                      <a:endParaRPr lang="en-US" sz="950" dirty="0"/>
                    </a:p>
                  </a:txBody>
                  <a:tcPr/>
                </a:tc>
              </a:tr>
              <a:tr h="227738">
                <a:tc>
                  <a:txBody>
                    <a:bodyPr/>
                    <a:lstStyle/>
                    <a:p>
                      <a:r>
                        <a:rPr lang="en-US" sz="950" b="1" dirty="0" smtClean="0"/>
                        <a:t>Nexus Academy of Indianapolis</a:t>
                      </a:r>
                      <a:endParaRPr lang="en-US" sz="950" b="1" dirty="0"/>
                    </a:p>
                  </a:txBody>
                  <a:tcPr/>
                </a:tc>
                <a:tc>
                  <a:txBody>
                    <a:bodyPr/>
                    <a:lstStyle/>
                    <a:p>
                      <a:pPr algn="ctr"/>
                      <a:r>
                        <a:rPr lang="en-US" sz="950" dirty="0" smtClean="0"/>
                        <a:t>2013</a:t>
                      </a:r>
                      <a:endParaRPr lang="en-US" sz="950" dirty="0"/>
                    </a:p>
                  </a:txBody>
                  <a:tcPr/>
                </a:tc>
                <a:tc>
                  <a:txBody>
                    <a:bodyPr/>
                    <a:lstStyle/>
                    <a:p>
                      <a:pPr algn="ctr"/>
                      <a:r>
                        <a:rPr lang="en-US" sz="950" dirty="0" smtClean="0"/>
                        <a:t>Better</a:t>
                      </a:r>
                      <a:r>
                        <a:rPr lang="en-US" sz="950" baseline="0" dirty="0" smtClean="0"/>
                        <a:t> Blended Learning</a:t>
                      </a:r>
                      <a:endParaRPr lang="en-US" sz="950" dirty="0"/>
                    </a:p>
                  </a:txBody>
                  <a:tcPr/>
                </a:tc>
                <a:tc>
                  <a:txBody>
                    <a:bodyPr/>
                    <a:lstStyle/>
                    <a:p>
                      <a:pPr algn="ctr"/>
                      <a:r>
                        <a:rPr lang="en-US" sz="950" dirty="0" smtClean="0"/>
                        <a:t>9-12</a:t>
                      </a:r>
                      <a:endParaRPr lang="en-US" sz="950" dirty="0"/>
                    </a:p>
                  </a:txBody>
                  <a:tcPr/>
                </a:tc>
                <a:tc>
                  <a:txBody>
                    <a:bodyPr/>
                    <a:lstStyle/>
                    <a:p>
                      <a:pPr algn="ctr"/>
                      <a:r>
                        <a:rPr lang="en-US" sz="950" dirty="0" smtClean="0"/>
                        <a:t>Blended Learning</a:t>
                      </a:r>
                      <a:endParaRPr lang="en-US" sz="950" dirty="0"/>
                    </a:p>
                  </a:txBody>
                  <a:tcPr/>
                </a:tc>
              </a:tr>
              <a:tr h="227738">
                <a:tc>
                  <a:txBody>
                    <a:bodyPr/>
                    <a:lstStyle/>
                    <a:p>
                      <a:r>
                        <a:rPr lang="en-US" sz="950" b="1" i="0" dirty="0" smtClean="0"/>
                        <a:t>Indianapolis Academy of Excellence</a:t>
                      </a:r>
                      <a:endParaRPr lang="en-US" sz="950" b="1" i="0" dirty="0"/>
                    </a:p>
                  </a:txBody>
                  <a:tcPr/>
                </a:tc>
                <a:tc>
                  <a:txBody>
                    <a:bodyPr/>
                    <a:lstStyle/>
                    <a:p>
                      <a:pPr algn="ctr"/>
                      <a:r>
                        <a:rPr lang="en-US" sz="950" i="0" dirty="0" smtClean="0"/>
                        <a:t>2014</a:t>
                      </a:r>
                      <a:endParaRPr lang="en-US" sz="950" i="0" dirty="0"/>
                    </a:p>
                  </a:txBody>
                  <a:tcPr/>
                </a:tc>
                <a:tc>
                  <a:txBody>
                    <a:bodyPr/>
                    <a:lstStyle/>
                    <a:p>
                      <a:pPr algn="ctr"/>
                      <a:r>
                        <a:rPr lang="en-US" sz="950" i="0" dirty="0" smtClean="0"/>
                        <a:t>Indianapolis Academy</a:t>
                      </a:r>
                      <a:r>
                        <a:rPr lang="en-US" sz="950" i="0" baseline="0" dirty="0" smtClean="0"/>
                        <a:t> of Excellence</a:t>
                      </a:r>
                      <a:endParaRPr lang="en-US" sz="950" i="0" dirty="0"/>
                    </a:p>
                  </a:txBody>
                  <a:tcPr/>
                </a:tc>
                <a:tc>
                  <a:txBody>
                    <a:bodyPr/>
                    <a:lstStyle/>
                    <a:p>
                      <a:pPr algn="ctr"/>
                      <a:r>
                        <a:rPr lang="en-US" sz="950" i="0" dirty="0" smtClean="0"/>
                        <a:t>K-3</a:t>
                      </a:r>
                      <a:endParaRPr lang="en-US" sz="950" i="0" dirty="0"/>
                    </a:p>
                  </a:txBody>
                  <a:tcPr/>
                </a:tc>
                <a:tc>
                  <a:txBody>
                    <a:bodyPr/>
                    <a:lstStyle/>
                    <a:p>
                      <a:pPr algn="ctr"/>
                      <a:r>
                        <a:rPr lang="en-US" sz="950" i="0" dirty="0" smtClean="0"/>
                        <a:t>Blended/ Focus on citizenship</a:t>
                      </a:r>
                      <a:endParaRPr lang="en-US" sz="950" i="0" dirty="0"/>
                    </a:p>
                  </a:txBody>
                  <a:tcPr/>
                </a:tc>
              </a:tr>
              <a:tr h="227738">
                <a:tc>
                  <a:txBody>
                    <a:bodyPr/>
                    <a:lstStyle/>
                    <a:p>
                      <a:r>
                        <a:rPr lang="en-US" sz="950" b="1" i="1" dirty="0" smtClean="0"/>
                        <a:t>Early Career Academy</a:t>
                      </a:r>
                      <a:endParaRPr lang="en-US" sz="950" b="1" i="1" dirty="0"/>
                    </a:p>
                  </a:txBody>
                  <a:tcPr/>
                </a:tc>
                <a:tc>
                  <a:txBody>
                    <a:bodyPr/>
                    <a:lstStyle/>
                    <a:p>
                      <a:pPr algn="ctr"/>
                      <a:r>
                        <a:rPr lang="en-US" sz="950" i="1" dirty="0" smtClean="0"/>
                        <a:t>2015(Planned)</a:t>
                      </a:r>
                      <a:endParaRPr lang="en-US" sz="950" i="1" dirty="0"/>
                    </a:p>
                  </a:txBody>
                  <a:tcPr/>
                </a:tc>
                <a:tc>
                  <a:txBody>
                    <a:bodyPr/>
                    <a:lstStyle/>
                    <a:p>
                      <a:pPr algn="ctr"/>
                      <a:r>
                        <a:rPr lang="en-US" sz="950" i="1" dirty="0" smtClean="0"/>
                        <a:t>Early Career Academy</a:t>
                      </a:r>
                      <a:endParaRPr lang="en-US" sz="950" i="1" dirty="0"/>
                    </a:p>
                  </a:txBody>
                  <a:tcPr/>
                </a:tc>
                <a:tc>
                  <a:txBody>
                    <a:bodyPr/>
                    <a:lstStyle/>
                    <a:p>
                      <a:pPr algn="ctr"/>
                      <a:r>
                        <a:rPr lang="en-US" sz="950" i="1" dirty="0" smtClean="0"/>
                        <a:t>11-12</a:t>
                      </a:r>
                      <a:endParaRPr lang="en-US" sz="950" i="1" dirty="0"/>
                    </a:p>
                  </a:txBody>
                  <a:tcPr/>
                </a:tc>
                <a:tc>
                  <a:txBody>
                    <a:bodyPr/>
                    <a:lstStyle/>
                    <a:p>
                      <a:pPr algn="ctr"/>
                      <a:r>
                        <a:rPr lang="en-US" sz="950" i="1" dirty="0" smtClean="0"/>
                        <a:t>Early College</a:t>
                      </a:r>
                      <a:endParaRPr lang="en-US" sz="950" i="1" dirty="0"/>
                    </a:p>
                  </a:txBody>
                  <a:tcPr/>
                </a:tc>
              </a:tr>
              <a:tr h="227738">
                <a:tc>
                  <a:txBody>
                    <a:bodyPr/>
                    <a:lstStyle/>
                    <a:p>
                      <a:r>
                        <a:rPr lang="en-US" sz="950" b="1" i="1" dirty="0" smtClean="0"/>
                        <a:t>Premier High School</a:t>
                      </a:r>
                      <a:endParaRPr lang="en-US" sz="950" b="1" i="1" dirty="0"/>
                    </a:p>
                  </a:txBody>
                  <a:tcPr/>
                </a:tc>
                <a:tc>
                  <a:txBody>
                    <a:bodyPr/>
                    <a:lstStyle/>
                    <a:p>
                      <a:pPr algn="ctr"/>
                      <a:r>
                        <a:rPr lang="en-US" sz="950" i="1" dirty="0" smtClean="0"/>
                        <a:t>2015 (Planned)</a:t>
                      </a:r>
                      <a:endParaRPr lang="en-US" sz="950" i="1" dirty="0"/>
                    </a:p>
                  </a:txBody>
                  <a:tcPr/>
                </a:tc>
                <a:tc>
                  <a:txBody>
                    <a:bodyPr/>
                    <a:lstStyle/>
                    <a:p>
                      <a:pPr algn="ctr"/>
                      <a:r>
                        <a:rPr lang="en-US" sz="950" i="1" dirty="0" smtClean="0"/>
                        <a:t>Responsive Education Solutions</a:t>
                      </a:r>
                      <a:endParaRPr lang="en-US" sz="950" i="1" dirty="0"/>
                    </a:p>
                  </a:txBody>
                  <a:tcPr/>
                </a:tc>
                <a:tc>
                  <a:txBody>
                    <a:bodyPr/>
                    <a:lstStyle/>
                    <a:p>
                      <a:pPr algn="ctr"/>
                      <a:r>
                        <a:rPr lang="en-US" sz="950" i="1" dirty="0" smtClean="0"/>
                        <a:t>9-12 </a:t>
                      </a:r>
                      <a:endParaRPr lang="en-US" sz="950" i="1" dirty="0"/>
                    </a:p>
                  </a:txBody>
                  <a:tcPr/>
                </a:tc>
                <a:tc>
                  <a:txBody>
                    <a:bodyPr/>
                    <a:lstStyle/>
                    <a:p>
                      <a:pPr algn="ctr"/>
                      <a:r>
                        <a:rPr lang="en-US" sz="950" i="1" dirty="0" smtClean="0"/>
                        <a:t>Drop out Prevention</a:t>
                      </a:r>
                      <a:endParaRPr lang="en-US" sz="950" i="1" dirty="0"/>
                    </a:p>
                  </a:txBody>
                  <a:tcPr/>
                </a:tc>
              </a:tr>
              <a:tr h="2277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b="1" i="1" dirty="0" smtClean="0"/>
                        <a:t>Carpe Diem #2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50" i="1" dirty="0" smtClean="0"/>
                        <a:t>2015 (Planned)</a:t>
                      </a:r>
                    </a:p>
                  </a:txBody>
                  <a:tcPr/>
                </a:tc>
                <a:tc>
                  <a:txBody>
                    <a:bodyPr/>
                    <a:lstStyle/>
                    <a:p>
                      <a:pPr algn="ctr"/>
                      <a:r>
                        <a:rPr lang="en-US" sz="950" i="1" dirty="0" smtClean="0"/>
                        <a:t>Carpe Diem Indiana</a:t>
                      </a:r>
                      <a:endParaRPr lang="en-US" sz="950" i="1" dirty="0"/>
                    </a:p>
                  </a:txBody>
                  <a:tcPr/>
                </a:tc>
                <a:tc>
                  <a:txBody>
                    <a:bodyPr/>
                    <a:lstStyle/>
                    <a:p>
                      <a:pPr algn="ctr"/>
                      <a:r>
                        <a:rPr lang="en-US" sz="950" i="1" dirty="0" smtClean="0"/>
                        <a:t>6 - 12</a:t>
                      </a:r>
                      <a:endParaRPr lang="en-US" sz="950" i="1" dirty="0"/>
                    </a:p>
                  </a:txBody>
                  <a:tcPr/>
                </a:tc>
                <a:tc>
                  <a:txBody>
                    <a:bodyPr/>
                    <a:lstStyle/>
                    <a:p>
                      <a:pPr algn="ctr"/>
                      <a:r>
                        <a:rPr lang="en-US" sz="950" i="1" dirty="0" smtClean="0"/>
                        <a:t>Blended Learning</a:t>
                      </a:r>
                      <a:endParaRPr lang="en-US" sz="950" i="1" dirty="0"/>
                    </a:p>
                  </a:txBody>
                  <a:tcPr/>
                </a:tc>
              </a:tr>
              <a:tr h="2277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b="1" i="1" dirty="0" smtClean="0"/>
                        <a:t>Carpe Diem #3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50" i="1" dirty="0" smtClean="0"/>
                        <a:t>2015 (Planned)</a:t>
                      </a:r>
                    </a:p>
                  </a:txBody>
                  <a:tcPr/>
                </a:tc>
                <a:tc>
                  <a:txBody>
                    <a:bodyPr/>
                    <a:lstStyle/>
                    <a:p>
                      <a:pPr algn="ctr"/>
                      <a:r>
                        <a:rPr lang="en-US" sz="950" i="1" dirty="0" smtClean="0"/>
                        <a:t>Carpe Diem Indiana</a:t>
                      </a:r>
                      <a:endParaRPr lang="en-US" sz="950" i="1" dirty="0"/>
                    </a:p>
                  </a:txBody>
                  <a:tcPr/>
                </a:tc>
                <a:tc>
                  <a:txBody>
                    <a:bodyPr/>
                    <a:lstStyle/>
                    <a:p>
                      <a:pPr algn="ctr"/>
                      <a:r>
                        <a:rPr lang="en-US" sz="950" i="1" dirty="0" smtClean="0"/>
                        <a:t>6 - 12</a:t>
                      </a:r>
                      <a:endParaRPr lang="en-US" sz="950" i="1" dirty="0"/>
                    </a:p>
                  </a:txBody>
                  <a:tcPr/>
                </a:tc>
                <a:tc>
                  <a:txBody>
                    <a:bodyPr/>
                    <a:lstStyle/>
                    <a:p>
                      <a:pPr algn="ctr"/>
                      <a:r>
                        <a:rPr lang="en-US" sz="950" i="1" dirty="0" smtClean="0"/>
                        <a:t>Blended</a:t>
                      </a:r>
                      <a:r>
                        <a:rPr lang="en-US" sz="950" i="1" baseline="0" dirty="0" smtClean="0"/>
                        <a:t> Learning</a:t>
                      </a:r>
                      <a:endParaRPr lang="en-US" sz="950" i="1" dirty="0"/>
                    </a:p>
                  </a:txBody>
                  <a:tcPr/>
                </a:tc>
              </a:tr>
            </a:tbl>
          </a:graphicData>
        </a:graphic>
      </p:graphicFrame>
    </p:spTree>
    <p:extLst>
      <p:ext uri="{BB962C8B-B14F-4D97-AF65-F5344CB8AC3E}">
        <p14:creationId xmlns:p14="http://schemas.microsoft.com/office/powerpoint/2010/main" val="2425182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Charters Rescinded / Withdrawn </a:t>
            </a:r>
            <a:endParaRPr lang="en-US" dirty="0"/>
          </a:p>
        </p:txBody>
      </p:sp>
      <p:sp>
        <p:nvSpPr>
          <p:cNvPr id="3" name="Content Placeholder 2"/>
          <p:cNvSpPr>
            <a:spLocks noGrp="1"/>
          </p:cNvSpPr>
          <p:nvPr>
            <p:ph idx="1"/>
          </p:nvPr>
        </p:nvSpPr>
        <p:spPr>
          <a:xfrm>
            <a:off x="457200" y="1295400"/>
            <a:ext cx="8229600" cy="533400"/>
          </a:xfrm>
        </p:spPr>
        <p:txBody>
          <a:bodyPr>
            <a:normAutofit fontScale="85000" lnSpcReduction="20000"/>
          </a:bodyPr>
          <a:lstStyle/>
          <a:p>
            <a:r>
              <a:rPr lang="en-US" sz="1800" dirty="0" smtClean="0"/>
              <a:t>The ICSB has granted charters to a number of organizations that have failed to open a school</a:t>
            </a:r>
          </a:p>
          <a:p>
            <a:r>
              <a:rPr lang="en-US" sz="1800" dirty="0" smtClean="0"/>
              <a:t>The ICSB has not closed a school</a:t>
            </a:r>
            <a:endParaRPr lang="en-US" sz="1800" dirty="0"/>
          </a:p>
        </p:txBody>
      </p:sp>
      <p:sp>
        <p:nvSpPr>
          <p:cNvPr id="4" name="Slide Number Placeholder 3"/>
          <p:cNvSpPr>
            <a:spLocks noGrp="1"/>
          </p:cNvSpPr>
          <p:nvPr>
            <p:ph type="sldNum" sz="quarter" idx="12"/>
          </p:nvPr>
        </p:nvSpPr>
        <p:spPr/>
        <p:txBody>
          <a:bodyPr/>
          <a:lstStyle/>
          <a:p>
            <a:fld id="{055D4730-B080-44E2-9FA9-33D6E810EC7D}" type="slidenum">
              <a:rPr lang="en-US" smtClean="0"/>
              <a:pPr/>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550779367"/>
              </p:ext>
            </p:extLst>
          </p:nvPr>
        </p:nvGraphicFramePr>
        <p:xfrm>
          <a:off x="914400" y="2057400"/>
          <a:ext cx="7315200" cy="3296920"/>
        </p:xfrm>
        <a:graphic>
          <a:graphicData uri="http://schemas.openxmlformats.org/drawingml/2006/table">
            <a:tbl>
              <a:tblPr firstRow="1" bandRow="1">
                <a:tableStyleId>{5C22544A-7EE6-4342-B048-85BDC9FD1C3A}</a:tableStyleId>
              </a:tblPr>
              <a:tblGrid>
                <a:gridCol w="1828800"/>
                <a:gridCol w="1295400"/>
                <a:gridCol w="1066800"/>
                <a:gridCol w="3124200"/>
              </a:tblGrid>
              <a:tr h="370840">
                <a:tc>
                  <a:txBody>
                    <a:bodyPr/>
                    <a:lstStyle/>
                    <a:p>
                      <a:pPr algn="ctr"/>
                      <a:r>
                        <a:rPr lang="en-US" sz="1200" dirty="0" smtClean="0"/>
                        <a:t>Name of School</a:t>
                      </a:r>
                      <a:endParaRPr lang="en-US" sz="1200" dirty="0"/>
                    </a:p>
                  </a:txBody>
                  <a:tcPr/>
                </a:tc>
                <a:tc>
                  <a:txBody>
                    <a:bodyPr/>
                    <a:lstStyle/>
                    <a:p>
                      <a:pPr algn="ctr"/>
                      <a:r>
                        <a:rPr lang="en-US" sz="1200" dirty="0" smtClean="0"/>
                        <a:t>Charter(s)</a:t>
                      </a:r>
                      <a:r>
                        <a:rPr lang="en-US" sz="1200" baseline="0" dirty="0" smtClean="0"/>
                        <a:t> Granted</a:t>
                      </a:r>
                      <a:endParaRPr lang="en-US" sz="1200" dirty="0"/>
                    </a:p>
                  </a:txBody>
                  <a:tcPr/>
                </a:tc>
                <a:tc>
                  <a:txBody>
                    <a:bodyPr/>
                    <a:lstStyle/>
                    <a:p>
                      <a:pPr algn="ctr"/>
                      <a:r>
                        <a:rPr lang="en-US" sz="1200" dirty="0" smtClean="0"/>
                        <a:t>Charter Rescinded / Withdrawn</a:t>
                      </a:r>
                      <a:endParaRPr lang="en-US" sz="1200" dirty="0"/>
                    </a:p>
                  </a:txBody>
                  <a:tcPr/>
                </a:tc>
                <a:tc>
                  <a:txBody>
                    <a:bodyPr/>
                    <a:lstStyle/>
                    <a:p>
                      <a:pPr algn="ctr"/>
                      <a:r>
                        <a:rPr lang="en-US" sz="1200" dirty="0" smtClean="0"/>
                        <a:t>Rationale</a:t>
                      </a:r>
                      <a:endParaRPr lang="en-US" sz="1200" dirty="0"/>
                    </a:p>
                  </a:txBody>
                  <a:tcPr/>
                </a:tc>
              </a:tr>
              <a:tr h="370840">
                <a:tc>
                  <a:txBody>
                    <a:bodyPr/>
                    <a:lstStyle/>
                    <a:p>
                      <a:r>
                        <a:rPr lang="en-US" sz="1200" dirty="0" smtClean="0"/>
                        <a:t>East</a:t>
                      </a:r>
                      <a:r>
                        <a:rPr lang="en-US" sz="1200" baseline="0" dirty="0" smtClean="0"/>
                        <a:t> Indianapolis Charter Academy</a:t>
                      </a:r>
                      <a:endParaRPr lang="en-US" sz="1200" dirty="0"/>
                    </a:p>
                  </a:txBody>
                  <a:tcPr/>
                </a:tc>
                <a:tc>
                  <a:txBody>
                    <a:bodyPr/>
                    <a:lstStyle/>
                    <a:p>
                      <a:pPr algn="ctr"/>
                      <a:r>
                        <a:rPr lang="en-US" sz="1200" dirty="0" smtClean="0"/>
                        <a:t>Fall 2011</a:t>
                      </a:r>
                      <a:endParaRPr lang="en-US" sz="1200" dirty="0"/>
                    </a:p>
                  </a:txBody>
                  <a:tcPr/>
                </a:tc>
                <a:tc>
                  <a:txBody>
                    <a:bodyPr/>
                    <a:lstStyle/>
                    <a:p>
                      <a:pPr algn="ctr"/>
                      <a:r>
                        <a:rPr lang="en-US" sz="1200" dirty="0" smtClean="0"/>
                        <a:t>February 2013</a:t>
                      </a:r>
                      <a:endParaRPr lang="en-US" sz="1200" dirty="0"/>
                    </a:p>
                  </a:txBody>
                  <a:tcPr/>
                </a:tc>
                <a:tc>
                  <a:txBody>
                    <a:bodyPr/>
                    <a:lstStyle/>
                    <a:p>
                      <a:r>
                        <a:rPr lang="en-US" sz="1200" dirty="0" smtClean="0"/>
                        <a:t>Decision to rescind</a:t>
                      </a:r>
                      <a:r>
                        <a:rPr lang="en-US" sz="1200" baseline="0" dirty="0" smtClean="0"/>
                        <a:t> by </a:t>
                      </a:r>
                      <a:r>
                        <a:rPr lang="en-US" sz="1200" dirty="0" smtClean="0"/>
                        <a:t>local board of directors due</a:t>
                      </a:r>
                      <a:r>
                        <a:rPr lang="en-US" sz="1200" baseline="0" dirty="0" smtClean="0"/>
                        <a:t> to  inability to </a:t>
                      </a:r>
                      <a:r>
                        <a:rPr lang="en-US" sz="1200" u="sng" baseline="0" dirty="0" smtClean="0"/>
                        <a:t>secure a facility</a:t>
                      </a:r>
                      <a:endParaRPr lang="en-US" sz="1200" u="sng" dirty="0"/>
                    </a:p>
                  </a:txBody>
                  <a:tcPr/>
                </a:tc>
              </a:tr>
              <a:tr h="370840">
                <a:tc>
                  <a:txBody>
                    <a:bodyPr/>
                    <a:lstStyle/>
                    <a:p>
                      <a:r>
                        <a:rPr lang="en-US" sz="1200" dirty="0" smtClean="0"/>
                        <a:t>South Indianapolis Charter Academy</a:t>
                      </a:r>
                      <a:endParaRPr lang="en-US" sz="1200" dirty="0"/>
                    </a:p>
                  </a:txBody>
                  <a:tcPr/>
                </a:tc>
                <a:tc>
                  <a:txBody>
                    <a:bodyPr/>
                    <a:lstStyle/>
                    <a:p>
                      <a:pPr algn="ctr"/>
                      <a:r>
                        <a:rPr lang="en-US" sz="1200" dirty="0" smtClean="0"/>
                        <a:t>Fall 2011</a:t>
                      </a:r>
                      <a:endParaRPr lang="en-US" sz="1200" dirty="0"/>
                    </a:p>
                  </a:txBody>
                  <a:tcPr/>
                </a:tc>
                <a:tc>
                  <a:txBody>
                    <a:bodyPr/>
                    <a:lstStyle/>
                    <a:p>
                      <a:pPr algn="ctr"/>
                      <a:r>
                        <a:rPr lang="en-US" sz="1200" dirty="0" smtClean="0"/>
                        <a:t>February 2013</a:t>
                      </a:r>
                      <a:endParaRPr lang="en-US" sz="1200" dirty="0"/>
                    </a:p>
                  </a:txBody>
                  <a:tcPr/>
                </a:tc>
                <a:tc>
                  <a:txBody>
                    <a:bodyPr/>
                    <a:lstStyle/>
                    <a:p>
                      <a:r>
                        <a:rPr lang="en-US" sz="1200" dirty="0" smtClean="0"/>
                        <a:t>Decision</a:t>
                      </a:r>
                      <a:r>
                        <a:rPr lang="en-US" sz="1200" baseline="0" dirty="0" smtClean="0"/>
                        <a:t> to rescind by local board of directors due to  inability to </a:t>
                      </a:r>
                      <a:r>
                        <a:rPr lang="en-US" sz="1200" u="sng" baseline="0" dirty="0" smtClean="0"/>
                        <a:t>secure a facility</a:t>
                      </a:r>
                      <a:endParaRPr lang="en-US" sz="1200" u="sng" dirty="0"/>
                    </a:p>
                  </a:txBody>
                  <a:tcPr/>
                </a:tc>
              </a:tr>
              <a:tr h="370840">
                <a:tc>
                  <a:txBody>
                    <a:bodyPr/>
                    <a:lstStyle/>
                    <a:p>
                      <a:r>
                        <a:rPr lang="en-US" sz="1200" dirty="0" smtClean="0"/>
                        <a:t>The Performing Arts Conservatory</a:t>
                      </a:r>
                      <a:endParaRPr lang="en-US" sz="1200" dirty="0"/>
                    </a:p>
                  </a:txBody>
                  <a:tcPr/>
                </a:tc>
                <a:tc>
                  <a:txBody>
                    <a:bodyPr/>
                    <a:lstStyle/>
                    <a:p>
                      <a:pPr algn="ctr"/>
                      <a:r>
                        <a:rPr lang="en-US" sz="1200" dirty="0" smtClean="0"/>
                        <a:t>Spring 2012</a:t>
                      </a:r>
                      <a:endParaRPr lang="en-US" sz="1200" dirty="0"/>
                    </a:p>
                  </a:txBody>
                  <a:tcPr/>
                </a:tc>
                <a:tc>
                  <a:txBody>
                    <a:bodyPr/>
                    <a:lstStyle/>
                    <a:p>
                      <a:pPr algn="ctr"/>
                      <a:r>
                        <a:rPr lang="en-US" sz="1200" dirty="0" smtClean="0"/>
                        <a:t>October 2012</a:t>
                      </a:r>
                      <a:endParaRPr lang="en-US" sz="1200" dirty="0"/>
                    </a:p>
                  </a:txBody>
                  <a:tcPr/>
                </a:tc>
                <a:tc>
                  <a:txBody>
                    <a:bodyPr/>
                    <a:lstStyle/>
                    <a:p>
                      <a:r>
                        <a:rPr lang="en-US" sz="1200" dirty="0" smtClean="0"/>
                        <a:t>Mutual decision to rescind </a:t>
                      </a:r>
                      <a:r>
                        <a:rPr lang="en-US" sz="1200" baseline="0" dirty="0" smtClean="0"/>
                        <a:t>due to inability to secure necessary </a:t>
                      </a:r>
                      <a:r>
                        <a:rPr lang="en-US" sz="1200" u="sng" baseline="0" dirty="0" smtClean="0"/>
                        <a:t>PCSP funding and a facility</a:t>
                      </a:r>
                      <a:endParaRPr lang="en-US" sz="1200" u="sng" dirty="0"/>
                    </a:p>
                  </a:txBody>
                  <a:tcPr/>
                </a:tc>
              </a:tr>
              <a:tr h="370840">
                <a:tc>
                  <a:txBody>
                    <a:bodyPr/>
                    <a:lstStyle/>
                    <a:p>
                      <a:r>
                        <a:rPr lang="en-US" sz="1200" dirty="0" smtClean="0"/>
                        <a:t>VIA</a:t>
                      </a:r>
                      <a:r>
                        <a:rPr lang="en-US" sz="1200" baseline="0" dirty="0" smtClean="0"/>
                        <a:t> Charter School</a:t>
                      </a:r>
                      <a:endParaRPr lang="en-US" sz="1200" dirty="0"/>
                    </a:p>
                  </a:txBody>
                  <a:tcPr/>
                </a:tc>
                <a:tc>
                  <a:txBody>
                    <a:bodyPr/>
                    <a:lstStyle/>
                    <a:p>
                      <a:pPr algn="ctr"/>
                      <a:r>
                        <a:rPr lang="en-US" sz="1200" dirty="0" smtClean="0"/>
                        <a:t>Spring 2012</a:t>
                      </a:r>
                      <a:endParaRPr lang="en-US" sz="1200" dirty="0"/>
                    </a:p>
                  </a:txBody>
                  <a:tcPr/>
                </a:tc>
                <a:tc>
                  <a:txBody>
                    <a:bodyPr/>
                    <a:lstStyle/>
                    <a:p>
                      <a:pPr algn="ctr"/>
                      <a:r>
                        <a:rPr lang="en-US" sz="1200" dirty="0" smtClean="0"/>
                        <a:t>December 2013</a:t>
                      </a:r>
                      <a:endParaRPr lang="en-US" sz="1200" dirty="0"/>
                    </a:p>
                  </a:txBody>
                  <a:tcPr/>
                </a:tc>
                <a:tc>
                  <a:txBody>
                    <a:bodyPr/>
                    <a:lstStyle/>
                    <a:p>
                      <a:r>
                        <a:rPr lang="en-US" sz="1200" dirty="0" smtClean="0"/>
                        <a:t>Decision</a:t>
                      </a:r>
                      <a:r>
                        <a:rPr lang="en-US" sz="1200" baseline="0" dirty="0" smtClean="0"/>
                        <a:t> by local board of directors due to inability to </a:t>
                      </a:r>
                      <a:r>
                        <a:rPr lang="en-US" sz="1200" u="sng" baseline="0" dirty="0" smtClean="0"/>
                        <a:t>secure a facility </a:t>
                      </a:r>
                      <a:endParaRPr lang="en-US" sz="1200" dirty="0"/>
                    </a:p>
                  </a:txBody>
                  <a:tcPr/>
                </a:tc>
              </a:tr>
              <a:tr h="370840">
                <a:tc>
                  <a:txBody>
                    <a:bodyPr/>
                    <a:lstStyle/>
                    <a:p>
                      <a:r>
                        <a:rPr lang="en-US" sz="1200" dirty="0" smtClean="0"/>
                        <a:t>BASIS Indianapolis</a:t>
                      </a:r>
                      <a:endParaRPr lang="en-US" sz="1200" dirty="0"/>
                    </a:p>
                  </a:txBody>
                  <a:tcPr/>
                </a:tc>
                <a:tc>
                  <a:txBody>
                    <a:bodyPr/>
                    <a:lstStyle/>
                    <a:p>
                      <a:pPr algn="ctr"/>
                      <a:r>
                        <a:rPr lang="en-US" sz="1200" dirty="0" smtClean="0"/>
                        <a:t>Fall 2011</a:t>
                      </a:r>
                      <a:endParaRPr lang="en-US" sz="1200" dirty="0"/>
                    </a:p>
                  </a:txBody>
                  <a:tcPr/>
                </a:tc>
                <a:tc>
                  <a:txBody>
                    <a:bodyPr/>
                    <a:lstStyle/>
                    <a:p>
                      <a:pPr algn="ctr"/>
                      <a:r>
                        <a:rPr lang="en-US" sz="1200" dirty="0" smtClean="0"/>
                        <a:t>June</a:t>
                      </a:r>
                      <a:r>
                        <a:rPr lang="en-US" sz="1200" baseline="0" dirty="0" smtClean="0"/>
                        <a:t> </a:t>
                      </a:r>
                      <a:r>
                        <a:rPr lang="en-US" sz="1200" dirty="0" smtClean="0"/>
                        <a:t>2014</a:t>
                      </a:r>
                      <a:endParaRPr lang="en-US" sz="1200" dirty="0"/>
                    </a:p>
                  </a:txBody>
                  <a:tcPr/>
                </a:tc>
                <a:tc>
                  <a:txBody>
                    <a:bodyPr/>
                    <a:lstStyle/>
                    <a:p>
                      <a:r>
                        <a:rPr lang="en-US" sz="1200" dirty="0" smtClean="0"/>
                        <a:t>Failure to execute charter due to concerns </a:t>
                      </a:r>
                      <a:r>
                        <a:rPr lang="en-US" sz="1200" u="sng" dirty="0" smtClean="0"/>
                        <a:t>about per pupil</a:t>
                      </a:r>
                      <a:r>
                        <a:rPr lang="en-US" sz="1200" dirty="0" smtClean="0"/>
                        <a:t> funding levels</a:t>
                      </a:r>
                      <a:endParaRPr lang="en-US" sz="1200" dirty="0"/>
                    </a:p>
                  </a:txBody>
                  <a:tcPr/>
                </a:tc>
              </a:tr>
              <a:tr h="370840">
                <a:tc>
                  <a:txBody>
                    <a:bodyPr/>
                    <a:lstStyle/>
                    <a:p>
                      <a:r>
                        <a:rPr lang="en-US" sz="1200" dirty="0" smtClean="0"/>
                        <a:t>Rocketship Indianapolis</a:t>
                      </a:r>
                      <a:endParaRPr lang="en-US" sz="1200" dirty="0"/>
                    </a:p>
                  </a:txBody>
                  <a:tcPr/>
                </a:tc>
                <a:tc>
                  <a:txBody>
                    <a:bodyPr/>
                    <a:lstStyle/>
                    <a:p>
                      <a:pPr algn="ctr"/>
                      <a:r>
                        <a:rPr lang="en-US" sz="1200" dirty="0" smtClean="0"/>
                        <a:t>Spring 2012</a:t>
                      </a:r>
                      <a:endParaRPr lang="en-US" sz="1200" dirty="0"/>
                    </a:p>
                  </a:txBody>
                  <a:tcPr/>
                </a:tc>
                <a:tc>
                  <a:txBody>
                    <a:bodyPr/>
                    <a:lstStyle/>
                    <a:p>
                      <a:pPr algn="ctr"/>
                      <a:r>
                        <a:rPr lang="en-US" sz="1200" dirty="0" smtClean="0"/>
                        <a:t>June 2014</a:t>
                      </a:r>
                      <a:endParaRPr lang="en-US" sz="1200" dirty="0"/>
                    </a:p>
                  </a:txBody>
                  <a:tcPr/>
                </a:tc>
                <a:tc>
                  <a:txBody>
                    <a:bodyPr/>
                    <a:lstStyle/>
                    <a:p>
                      <a:r>
                        <a:rPr lang="en-US" sz="1200" dirty="0" smtClean="0"/>
                        <a:t>Withdrawal request by Rocketship</a:t>
                      </a:r>
                      <a:endParaRPr lang="en-US" sz="1200" dirty="0"/>
                    </a:p>
                  </a:txBody>
                  <a:tcPr/>
                </a:tc>
              </a:tr>
            </a:tbl>
          </a:graphicData>
        </a:graphic>
      </p:graphicFrame>
    </p:spTree>
    <p:extLst>
      <p:ext uri="{BB962C8B-B14F-4D97-AF65-F5344CB8AC3E}">
        <p14:creationId xmlns:p14="http://schemas.microsoft.com/office/powerpoint/2010/main" val="2402351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Analysis of charter schools: 2012-2013</a:t>
            </a:r>
            <a:endParaRPr lang="en-US" dirty="0"/>
          </a:p>
        </p:txBody>
      </p:sp>
      <p:sp>
        <p:nvSpPr>
          <p:cNvPr id="4" name="Content Placeholder 3"/>
          <p:cNvSpPr>
            <a:spLocks noGrp="1"/>
          </p:cNvSpPr>
          <p:nvPr>
            <p:ph idx="1"/>
          </p:nvPr>
        </p:nvSpPr>
        <p:spPr/>
        <p:txBody>
          <a:bodyPr/>
          <a:lstStyle/>
          <a:p>
            <a:r>
              <a:rPr lang="en-US" sz="2000" dirty="0" smtClean="0"/>
              <a:t>ICSB </a:t>
            </a:r>
            <a:r>
              <a:rPr lang="en-US" sz="2000" dirty="0"/>
              <a:t>Accountability Plan (</a:t>
            </a:r>
            <a:r>
              <a:rPr lang="en-US" sz="2000" dirty="0">
                <a:hlinkClick r:id="rId2"/>
              </a:rPr>
              <a:t>http://</a:t>
            </a:r>
            <a:r>
              <a:rPr lang="en-US" sz="2000" dirty="0" smtClean="0">
                <a:hlinkClick r:id="rId2"/>
              </a:rPr>
              <a:t>in.gov/icsb/2434.htm</a:t>
            </a:r>
            <a:r>
              <a:rPr lang="en-US" sz="2000" dirty="0" smtClean="0"/>
              <a:t>) measures Academic Success, Financial Stability, and Compliance. </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pPr marL="0" indent="0">
              <a:buNone/>
            </a:pPr>
            <a:r>
              <a:rPr lang="en-US" sz="1400" dirty="0" smtClean="0"/>
              <a:t>*N size was less than 30.</a:t>
            </a:r>
          </a:p>
          <a:p>
            <a:pPr marL="0" indent="0">
              <a:buNone/>
            </a:pPr>
            <a:r>
              <a:rPr lang="en-US" sz="1400" dirty="0" smtClean="0"/>
              <a:t>**N size was less than 10.</a:t>
            </a:r>
          </a:p>
          <a:p>
            <a:endParaRPr lang="en-US" dirty="0"/>
          </a:p>
        </p:txBody>
      </p:sp>
      <p:sp>
        <p:nvSpPr>
          <p:cNvPr id="3" name="Slide Number Placeholder 2"/>
          <p:cNvSpPr>
            <a:spLocks noGrp="1"/>
          </p:cNvSpPr>
          <p:nvPr>
            <p:ph type="sldNum" sz="quarter" idx="12"/>
          </p:nvPr>
        </p:nvSpPr>
        <p:spPr/>
        <p:txBody>
          <a:bodyPr/>
          <a:lstStyle/>
          <a:p>
            <a:fld id="{055D4730-B080-44E2-9FA9-33D6E810EC7D}" type="slidenum">
              <a:rPr lang="en-US" smtClean="0"/>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59300419"/>
              </p:ext>
            </p:extLst>
          </p:nvPr>
        </p:nvGraphicFramePr>
        <p:xfrm>
          <a:off x="457200" y="2362200"/>
          <a:ext cx="8229600" cy="2839720"/>
        </p:xfrm>
        <a:graphic>
          <a:graphicData uri="http://schemas.openxmlformats.org/drawingml/2006/table">
            <a:tbl>
              <a:tblPr firstRow="1" bandRow="1">
                <a:tableStyleId>{5C22544A-7EE6-4342-B048-85BDC9FD1C3A}</a:tableStyleId>
              </a:tblPr>
              <a:tblGrid>
                <a:gridCol w="1752600"/>
                <a:gridCol w="762000"/>
                <a:gridCol w="1295400"/>
                <a:gridCol w="1676400"/>
                <a:gridCol w="1219200"/>
                <a:gridCol w="1524000"/>
              </a:tblGrid>
              <a:tr h="370840">
                <a:tc>
                  <a:txBody>
                    <a:bodyPr/>
                    <a:lstStyle/>
                    <a:p>
                      <a:pPr algn="ctr"/>
                      <a:r>
                        <a:rPr lang="en-US" dirty="0" smtClean="0"/>
                        <a:t>Schools</a:t>
                      </a:r>
                      <a:endParaRPr lang="en-US" dirty="0"/>
                    </a:p>
                  </a:txBody>
                  <a:tcPr/>
                </a:tc>
                <a:tc>
                  <a:txBody>
                    <a:bodyPr/>
                    <a:lstStyle/>
                    <a:p>
                      <a:pPr algn="ctr"/>
                      <a:r>
                        <a:rPr lang="en-US" dirty="0" smtClean="0"/>
                        <a:t>Grade</a:t>
                      </a:r>
                      <a:endParaRPr lang="en-US" dirty="0"/>
                    </a:p>
                  </a:txBody>
                  <a:tcPr/>
                </a:tc>
                <a:tc>
                  <a:txBody>
                    <a:bodyPr/>
                    <a:lstStyle/>
                    <a:p>
                      <a:pPr algn="ctr"/>
                      <a:r>
                        <a:rPr lang="en-US" dirty="0" smtClean="0"/>
                        <a:t>Proficiency</a:t>
                      </a:r>
                      <a:endParaRPr lang="en-US" dirty="0"/>
                    </a:p>
                  </a:txBody>
                  <a:tcPr/>
                </a:tc>
                <a:tc>
                  <a:txBody>
                    <a:bodyPr/>
                    <a:lstStyle/>
                    <a:p>
                      <a:pPr algn="ctr"/>
                      <a:r>
                        <a:rPr lang="en-US" dirty="0" smtClean="0"/>
                        <a:t>Growth</a:t>
                      </a:r>
                      <a:endParaRPr lang="en-US" dirty="0"/>
                    </a:p>
                  </a:txBody>
                  <a:tcPr/>
                </a:tc>
                <a:tc>
                  <a:txBody>
                    <a:bodyPr/>
                    <a:lstStyle/>
                    <a:p>
                      <a:pPr algn="ctr"/>
                      <a:r>
                        <a:rPr lang="en-US" dirty="0" smtClean="0"/>
                        <a:t>Financial</a:t>
                      </a:r>
                      <a:endParaRPr lang="en-US" dirty="0"/>
                    </a:p>
                  </a:txBody>
                  <a:tcPr/>
                </a:tc>
                <a:tc>
                  <a:txBody>
                    <a:bodyPr/>
                    <a:lstStyle/>
                    <a:p>
                      <a:pPr algn="ctr"/>
                      <a:r>
                        <a:rPr lang="en-US" dirty="0" smtClean="0"/>
                        <a:t>Compliance</a:t>
                      </a:r>
                      <a:endParaRPr lang="en-US" dirty="0"/>
                    </a:p>
                  </a:txBody>
                  <a:tcPr/>
                </a:tc>
              </a:tr>
              <a:tr h="370840">
                <a:tc>
                  <a:txBody>
                    <a:bodyPr/>
                    <a:lstStyle/>
                    <a:p>
                      <a:pPr algn="ctr"/>
                      <a:r>
                        <a:rPr lang="en-US" dirty="0" smtClean="0"/>
                        <a:t>Excel Center –Ander</a:t>
                      </a:r>
                      <a:r>
                        <a:rPr lang="en-US" baseline="0" dirty="0" smtClean="0"/>
                        <a:t>son</a:t>
                      </a:r>
                      <a:endParaRPr lang="en-US" dirty="0"/>
                    </a:p>
                  </a:txBody>
                  <a:tcPr anchor="ctr"/>
                </a:tc>
                <a:tc>
                  <a:txBody>
                    <a:bodyPr/>
                    <a:lstStyle/>
                    <a:p>
                      <a:pPr algn="ctr"/>
                      <a:r>
                        <a:rPr lang="en-US" dirty="0" smtClean="0"/>
                        <a:t>N/A*</a:t>
                      </a:r>
                      <a:endParaRPr lang="en-US" dirty="0"/>
                    </a:p>
                  </a:txBody>
                  <a:tcPr anchor="ctr"/>
                </a:tc>
                <a:tc>
                  <a:txBody>
                    <a:bodyPr/>
                    <a:lstStyle/>
                    <a:p>
                      <a:pPr algn="ctr"/>
                      <a:r>
                        <a:rPr lang="en-US" dirty="0" smtClean="0"/>
                        <a:t>N/A - ECA**</a:t>
                      </a:r>
                      <a:endParaRPr lang="en-US" dirty="0"/>
                    </a:p>
                  </a:txBody>
                  <a:tcPr anchor="ctr"/>
                </a:tc>
                <a:tc>
                  <a:txBody>
                    <a:bodyPr/>
                    <a:lstStyle/>
                    <a:p>
                      <a:pPr algn="ctr"/>
                      <a:r>
                        <a:rPr lang="en-US" dirty="0" smtClean="0"/>
                        <a:t>N/A</a:t>
                      </a:r>
                      <a:endParaRPr lang="en-US" dirty="0"/>
                    </a:p>
                  </a:txBody>
                  <a:tcPr anchor="ctr"/>
                </a:tc>
                <a:tc>
                  <a:txBody>
                    <a:bodyPr/>
                    <a:lstStyle/>
                    <a:p>
                      <a:pPr algn="ctr"/>
                      <a:r>
                        <a:rPr lang="en-US" dirty="0" smtClean="0"/>
                        <a:t>Meets Standard</a:t>
                      </a:r>
                      <a:endParaRPr lang="en-US" dirty="0"/>
                    </a:p>
                  </a:txBody>
                  <a:tcPr anchor="ctr"/>
                </a:tc>
                <a:tc>
                  <a:txBody>
                    <a:bodyPr/>
                    <a:lstStyle/>
                    <a:p>
                      <a:pPr algn="ctr"/>
                      <a:r>
                        <a:rPr lang="en-US" dirty="0" smtClean="0"/>
                        <a:t>Meets Standard (8/9 indicators)</a:t>
                      </a:r>
                      <a:endParaRPr lang="en-US" dirty="0"/>
                    </a:p>
                  </a:txBody>
                  <a:tcPr anchor="ctr"/>
                </a:tc>
              </a:tr>
              <a:tr h="370840">
                <a:tc>
                  <a:txBody>
                    <a:bodyPr/>
                    <a:lstStyle/>
                    <a:p>
                      <a:pPr algn="ctr"/>
                      <a:r>
                        <a:rPr lang="en-US" dirty="0" smtClean="0"/>
                        <a:t>Thurgood Marshall Leadership Academy</a:t>
                      </a:r>
                      <a:endParaRPr lang="en-US" dirty="0"/>
                    </a:p>
                  </a:txBody>
                  <a:tcPr anchor="ctr"/>
                </a:tc>
                <a:tc>
                  <a:txBody>
                    <a:bodyPr/>
                    <a:lstStyle/>
                    <a:p>
                      <a:pPr algn="ctr"/>
                      <a:r>
                        <a:rPr lang="en-US" dirty="0" smtClean="0"/>
                        <a:t>F</a:t>
                      </a:r>
                      <a:endParaRPr lang="en-US" dirty="0"/>
                    </a:p>
                  </a:txBody>
                  <a:tcPr anchor="ctr"/>
                </a:tc>
                <a:tc>
                  <a:txBody>
                    <a:bodyPr/>
                    <a:lstStyle/>
                    <a:p>
                      <a:pPr algn="ctr"/>
                      <a:r>
                        <a:rPr lang="en-US" dirty="0" smtClean="0"/>
                        <a:t>46% ELA</a:t>
                      </a:r>
                    </a:p>
                    <a:p>
                      <a:pPr algn="ctr"/>
                      <a:r>
                        <a:rPr lang="en-US" dirty="0" smtClean="0"/>
                        <a:t>32% Math</a:t>
                      </a:r>
                    </a:p>
                    <a:p>
                      <a:pPr algn="ctr"/>
                      <a:r>
                        <a:rPr lang="en-US" dirty="0" smtClean="0"/>
                        <a:t>73% IREAD</a:t>
                      </a:r>
                      <a:endParaRPr lang="en-US" dirty="0"/>
                    </a:p>
                  </a:txBody>
                  <a:tcPr anchor="ctr"/>
                </a:tc>
                <a:tc>
                  <a:txBody>
                    <a:bodyPr/>
                    <a:lstStyle/>
                    <a:p>
                      <a:pPr algn="ctr"/>
                      <a:r>
                        <a:rPr lang="en-US" dirty="0" smtClean="0"/>
                        <a:t>Does</a:t>
                      </a:r>
                      <a:r>
                        <a:rPr lang="en-US" baseline="0" dirty="0" smtClean="0"/>
                        <a:t> Not Meet Standard (4/4 indicators)</a:t>
                      </a:r>
                      <a:endParaRPr lang="en-US" dirty="0"/>
                    </a:p>
                  </a:txBody>
                  <a:tcPr anchor="ctr"/>
                </a:tc>
                <a:tc>
                  <a:txBody>
                    <a:bodyPr/>
                    <a:lstStyle/>
                    <a:p>
                      <a:pPr algn="ctr"/>
                      <a:r>
                        <a:rPr lang="en-US" dirty="0" smtClean="0"/>
                        <a:t>Meets Standard</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Meets</a:t>
                      </a:r>
                      <a:r>
                        <a:rPr lang="en-US" baseline="0" dirty="0" smtClean="0"/>
                        <a:t> Standard </a:t>
                      </a:r>
                      <a:r>
                        <a:rPr lang="en-US" dirty="0" smtClean="0"/>
                        <a:t>(7/9 indicators)</a:t>
                      </a:r>
                    </a:p>
                  </a:txBody>
                  <a:tcPr anchor="ctr"/>
                </a:tc>
              </a:tr>
              <a:tr h="370840">
                <a:tc>
                  <a:txBody>
                    <a:bodyPr/>
                    <a:lstStyle/>
                    <a:p>
                      <a:pPr algn="ctr"/>
                      <a:r>
                        <a:rPr lang="en-US" dirty="0" smtClean="0"/>
                        <a:t>Carpe Diem</a:t>
                      </a:r>
                      <a:r>
                        <a:rPr lang="en-US" baseline="0" dirty="0" smtClean="0"/>
                        <a:t> Meridian</a:t>
                      </a:r>
                      <a:endParaRPr lang="en-US" dirty="0"/>
                    </a:p>
                  </a:txBody>
                  <a:tcPr anchor="ctr"/>
                </a:tc>
                <a:tc>
                  <a:txBody>
                    <a:bodyPr/>
                    <a:lstStyle/>
                    <a:p>
                      <a:pPr algn="ctr"/>
                      <a:r>
                        <a:rPr lang="en-US" dirty="0" smtClean="0"/>
                        <a:t>N/A*</a:t>
                      </a:r>
                      <a:endParaRPr lang="en-US" dirty="0"/>
                    </a:p>
                  </a:txBody>
                  <a:tcPr anchor="ctr"/>
                </a:tc>
                <a:tc>
                  <a:txBody>
                    <a:bodyPr/>
                    <a:lstStyle/>
                    <a:p>
                      <a:pPr algn="ctr"/>
                      <a:r>
                        <a:rPr lang="en-US" dirty="0" smtClean="0"/>
                        <a:t>77% ELA</a:t>
                      </a:r>
                    </a:p>
                    <a:p>
                      <a:pPr algn="ctr"/>
                      <a:r>
                        <a:rPr lang="en-US" dirty="0" smtClean="0"/>
                        <a:t>82% Math</a:t>
                      </a:r>
                    </a:p>
                    <a:p>
                      <a:pPr algn="ctr"/>
                      <a:r>
                        <a:rPr lang="en-US" dirty="0" smtClean="0"/>
                        <a:t>N/A - ECA**</a:t>
                      </a:r>
                      <a:endParaRPr lang="en-US" dirty="0"/>
                    </a:p>
                  </a:txBody>
                  <a:tcPr anchor="ctr"/>
                </a:tc>
                <a:tc>
                  <a:txBody>
                    <a:bodyPr/>
                    <a:lstStyle/>
                    <a:p>
                      <a:pPr algn="ctr"/>
                      <a:r>
                        <a:rPr lang="en-US" dirty="0" smtClean="0"/>
                        <a:t>Meets Standard (3/4 indicators)</a:t>
                      </a:r>
                      <a:endParaRPr lang="en-US" dirty="0"/>
                    </a:p>
                  </a:txBody>
                  <a:tcPr anchor="ctr"/>
                </a:tc>
                <a:tc>
                  <a:txBody>
                    <a:bodyPr/>
                    <a:lstStyle/>
                    <a:p>
                      <a:pPr algn="ctr"/>
                      <a:r>
                        <a:rPr lang="en-US" dirty="0" smtClean="0"/>
                        <a:t>Meets Standard</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Meets Standard (8/9 indicators)</a:t>
                      </a:r>
                    </a:p>
                  </a:txBody>
                  <a:tcPr anchor="ctr"/>
                </a:tc>
              </a:tr>
            </a:tbl>
          </a:graphicData>
        </a:graphic>
      </p:graphicFrame>
    </p:spTree>
    <p:extLst>
      <p:ext uri="{BB962C8B-B14F-4D97-AF65-F5344CB8AC3E}">
        <p14:creationId xmlns:p14="http://schemas.microsoft.com/office/powerpoint/2010/main" val="2895376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1483</TotalTime>
  <Words>1070</Words>
  <Application>Microsoft Office PowerPoint</Application>
  <PresentationFormat>On-screen Show (4:3)</PresentationFormat>
  <Paragraphs>262</Paragraphs>
  <Slides>10</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Arial Narrow</vt:lpstr>
      <vt:lpstr>Calibri</vt:lpstr>
      <vt:lpstr>Custom Design</vt:lpstr>
      <vt:lpstr>Office Theme</vt:lpstr>
      <vt:lpstr>State Board of Education Meeting</vt:lpstr>
      <vt:lpstr>Agenda</vt:lpstr>
      <vt:lpstr>Overview of the Indiana Charter School Board (ICSB)</vt:lpstr>
      <vt:lpstr>FY 2013 Budget</vt:lpstr>
      <vt:lpstr>Vision and Mission</vt:lpstr>
      <vt:lpstr>Accomplishments since inception</vt:lpstr>
      <vt:lpstr>ICSB Portfolio</vt:lpstr>
      <vt:lpstr>Charters Rescinded / Withdrawn </vt:lpstr>
      <vt:lpstr>Performance Analysis of charter schools: 2012-2013</vt:lpstr>
      <vt:lpstr>Questions?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atahir</dc:creator>
  <cp:lastModifiedBy>Rossier, Sarah</cp:lastModifiedBy>
  <cp:revision>53</cp:revision>
  <cp:lastPrinted>2014-07-08T12:21:18Z</cp:lastPrinted>
  <dcterms:created xsi:type="dcterms:W3CDTF">2012-08-15T19:18:54Z</dcterms:created>
  <dcterms:modified xsi:type="dcterms:W3CDTF">2014-08-04T16:11:50Z</dcterms:modified>
</cp:coreProperties>
</file>