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4"/>
    <p:sldMasterId id="2147483936" r:id="rId5"/>
    <p:sldMasterId id="2147483953" r:id="rId6"/>
  </p:sldMasterIdLst>
  <p:notesMasterIdLst>
    <p:notesMasterId r:id="rId31"/>
  </p:notesMasterIdLst>
  <p:handoutMasterIdLst>
    <p:handoutMasterId r:id="rId32"/>
  </p:handoutMasterIdLst>
  <p:sldIdLst>
    <p:sldId id="256" r:id="rId7"/>
    <p:sldId id="343" r:id="rId8"/>
    <p:sldId id="1534" r:id="rId9"/>
    <p:sldId id="1535" r:id="rId10"/>
    <p:sldId id="1536" r:id="rId11"/>
    <p:sldId id="344" r:id="rId12"/>
    <p:sldId id="645" r:id="rId13"/>
    <p:sldId id="347" r:id="rId14"/>
    <p:sldId id="1495" r:id="rId15"/>
    <p:sldId id="1531" r:id="rId16"/>
    <p:sldId id="1496" r:id="rId17"/>
    <p:sldId id="1537" r:id="rId18"/>
    <p:sldId id="1538" r:id="rId19"/>
    <p:sldId id="348" r:id="rId20"/>
    <p:sldId id="352" r:id="rId21"/>
    <p:sldId id="1539" r:id="rId22"/>
    <p:sldId id="1530" r:id="rId23"/>
    <p:sldId id="353" r:id="rId24"/>
    <p:sldId id="355" r:id="rId25"/>
    <p:sldId id="1532" r:id="rId26"/>
    <p:sldId id="354" r:id="rId27"/>
    <p:sldId id="322" r:id="rId28"/>
    <p:sldId id="293" r:id="rId29"/>
    <p:sldId id="259" r:id="rId3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3 - ExcelinEd" id="{C53395D8-B5B2-43EE-9E2A-84F503841148}">
          <p14:sldIdLst>
            <p14:sldId id="256"/>
            <p14:sldId id="343"/>
            <p14:sldId id="1534"/>
            <p14:sldId id="1535"/>
            <p14:sldId id="1536"/>
            <p14:sldId id="344"/>
            <p14:sldId id="645"/>
            <p14:sldId id="347"/>
            <p14:sldId id="1495"/>
            <p14:sldId id="1531"/>
            <p14:sldId id="1496"/>
            <p14:sldId id="1537"/>
            <p14:sldId id="1538"/>
            <p14:sldId id="348"/>
            <p14:sldId id="352"/>
            <p14:sldId id="1539"/>
            <p14:sldId id="1530"/>
            <p14:sldId id="353"/>
            <p14:sldId id="355"/>
            <p14:sldId id="1532"/>
            <p14:sldId id="354"/>
            <p14:sldId id="322"/>
            <p14:sldId id="293"/>
            <p14:sldId id="259"/>
          </p14:sldIdLst>
        </p14:section>
      </p14:sectionLst>
    </p:ext>
    <p:ext uri="{EFAFB233-063F-42B5-8137-9DF3F51BA10A}">
      <p15:sldGuideLst xmlns:p15="http://schemas.microsoft.com/office/powerpoint/2012/main">
        <p15:guide id="1" orient="horz" pos="528"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laire Voorhees (claire@excelined.org)" initials="CV(" lastIdx="21" clrIdx="6">
    <p:extLst/>
  </p:cmAuthor>
  <p:cmAuthor id="1" name="Raquel Cisneros (Raquel@excelined.org)" initials="RC(" lastIdx="1" clrIdx="0">
    <p:extLst/>
  </p:cmAuthor>
  <p:cmAuthor id="8" name="Christy Hovanetz (Christy@excelined.org)" initials="CH(" lastIdx="1" clrIdx="7">
    <p:extLst>
      <p:ext uri="{19B8F6BF-5375-455C-9EA6-DF929625EA0E}">
        <p15:presenceInfo xmlns:p15="http://schemas.microsoft.com/office/powerpoint/2012/main" userId="S-1-5-21-671765324-2000444167-1929117631-1259" providerId="AD"/>
      </p:ext>
    </p:extLst>
  </p:cmAuthor>
  <p:cmAuthor id="2" name="Samantha Tankersley (samantha@excelined.org)" initials="ST(" lastIdx="2" clrIdx="1">
    <p:extLst/>
  </p:cmAuthor>
  <p:cmAuthor id="3" name="Kristin Lock (Kristin@excelined.org)" initials="KL(" lastIdx="29" clrIdx="2">
    <p:extLst/>
  </p:cmAuthor>
  <p:cmAuthor id="4" name="Katherine Hunt" initials="KH [12]" lastIdx="1" clrIdx="3"/>
  <p:cmAuthor id="5" name="Katherine Hunt" initials="KH [13]" lastIdx="1" clrIdx="4"/>
  <p:cmAuthor id="6" name="Rhyla Holley" initials="RH"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24E"/>
    <a:srgbClr val="026BB2"/>
    <a:srgbClr val="F0E38C"/>
    <a:srgbClr val="F0E3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69845" autoAdjust="0"/>
  </p:normalViewPr>
  <p:slideViewPr>
    <p:cSldViewPr>
      <p:cViewPr varScale="1">
        <p:scale>
          <a:sx n="80" d="100"/>
          <a:sy n="80" d="100"/>
        </p:scale>
        <p:origin x="2268" y="84"/>
      </p:cViewPr>
      <p:guideLst>
        <p:guide orient="horz" pos="528"/>
        <p:guide pos="2880"/>
      </p:guideLst>
    </p:cSldViewPr>
  </p:slideViewPr>
  <p:outlineViewPr>
    <p:cViewPr>
      <p:scale>
        <a:sx n="33" d="100"/>
        <a:sy n="33" d="100"/>
      </p:scale>
      <p:origin x="0" y="-64119"/>
    </p:cViewPr>
  </p:outlineViewPr>
  <p:notesTextViewPr>
    <p:cViewPr>
      <p:scale>
        <a:sx n="1" d="1"/>
        <a:sy n="1" d="1"/>
      </p:scale>
      <p:origin x="0" y="0"/>
    </p:cViewPr>
  </p:notesTextViewPr>
  <p:sorterViewPr>
    <p:cViewPr varScale="1">
      <p:scale>
        <a:sx n="1" d="1"/>
        <a:sy n="1" d="1"/>
      </p:scale>
      <p:origin x="0" y="-30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Indiana</c:v>
                </c:pt>
              </c:strCache>
            </c:strRef>
          </c:tx>
          <c:spPr>
            <a:ln w="38100" cap="rnd">
              <a:solidFill>
                <a:srgbClr val="48A24E"/>
              </a:solidFill>
              <a:round/>
            </a:ln>
            <a:effectLst/>
          </c:spPr>
          <c:marker>
            <c:symbol val="circle"/>
            <c:size val="8"/>
            <c:spPr>
              <a:solidFill>
                <a:srgbClr val="48A24E"/>
              </a:solidFill>
              <a:ln>
                <a:noFill/>
              </a:ln>
              <a:effectLst/>
            </c:spPr>
          </c:marker>
          <c:dLbls>
            <c:delete val="1"/>
          </c:dLbls>
          <c:cat>
            <c:numRef>
              <c:f>Sheet1!$A$2:$A$9</c:f>
              <c:numCache>
                <c:formatCode>General</c:formatCode>
                <c:ptCount val="8"/>
                <c:pt idx="0">
                  <c:v>2003</c:v>
                </c:pt>
                <c:pt idx="1">
                  <c:v>2005</c:v>
                </c:pt>
                <c:pt idx="2">
                  <c:v>2007</c:v>
                </c:pt>
                <c:pt idx="3">
                  <c:v>2009</c:v>
                </c:pt>
                <c:pt idx="4">
                  <c:v>2011</c:v>
                </c:pt>
                <c:pt idx="5">
                  <c:v>2013</c:v>
                </c:pt>
                <c:pt idx="6">
                  <c:v>2015</c:v>
                </c:pt>
                <c:pt idx="7">
                  <c:v>2017</c:v>
                </c:pt>
              </c:numCache>
            </c:numRef>
          </c:cat>
          <c:val>
            <c:numRef>
              <c:f>Sheet1!$B$2:$B$9</c:f>
              <c:numCache>
                <c:formatCode>General</c:formatCode>
                <c:ptCount val="8"/>
                <c:pt idx="0">
                  <c:v>220</c:v>
                </c:pt>
                <c:pt idx="1">
                  <c:v>218</c:v>
                </c:pt>
                <c:pt idx="2">
                  <c:v>222</c:v>
                </c:pt>
                <c:pt idx="3">
                  <c:v>223</c:v>
                </c:pt>
                <c:pt idx="4">
                  <c:v>221</c:v>
                </c:pt>
                <c:pt idx="5">
                  <c:v>225</c:v>
                </c:pt>
                <c:pt idx="6">
                  <c:v>227</c:v>
                </c:pt>
                <c:pt idx="7">
                  <c:v>226</c:v>
                </c:pt>
              </c:numCache>
            </c:numRef>
          </c:val>
          <c:smooth val="0"/>
          <c:extLst>
            <c:ext xmlns:c16="http://schemas.microsoft.com/office/drawing/2014/chart" uri="{C3380CC4-5D6E-409C-BE32-E72D297353CC}">
              <c16:uniqueId val="{00000000-C464-4FA0-9E56-457F8DA086E4}"/>
            </c:ext>
          </c:extLst>
        </c:ser>
        <c:ser>
          <c:idx val="2"/>
          <c:order val="1"/>
          <c:tx>
            <c:strRef>
              <c:f>Sheet1!$D$1</c:f>
              <c:strCache>
                <c:ptCount val="1"/>
                <c:pt idx="0">
                  <c:v>National Public Average</c:v>
                </c:pt>
              </c:strCache>
            </c:strRef>
          </c:tx>
          <c:spPr>
            <a:ln w="38100" cap="rnd">
              <a:solidFill>
                <a:schemeClr val="bg1">
                  <a:lumMod val="50000"/>
                </a:schemeClr>
              </a:solidFill>
              <a:round/>
            </a:ln>
            <a:effectLst/>
          </c:spPr>
          <c:marker>
            <c:symbol val="circle"/>
            <c:size val="8"/>
            <c:spPr>
              <a:solidFill>
                <a:schemeClr val="bg1">
                  <a:lumMod val="50000"/>
                </a:schemeClr>
              </a:solidFill>
              <a:ln>
                <a:noFill/>
              </a:ln>
              <a:effectLst/>
            </c:spPr>
          </c:marker>
          <c:dLbls>
            <c:delete val="1"/>
          </c:dLbls>
          <c:cat>
            <c:numRef>
              <c:f>Sheet1!$A$2:$A$9</c:f>
              <c:numCache>
                <c:formatCode>General</c:formatCode>
                <c:ptCount val="8"/>
                <c:pt idx="0">
                  <c:v>2003</c:v>
                </c:pt>
                <c:pt idx="1">
                  <c:v>2005</c:v>
                </c:pt>
                <c:pt idx="2">
                  <c:v>2007</c:v>
                </c:pt>
                <c:pt idx="3">
                  <c:v>2009</c:v>
                </c:pt>
                <c:pt idx="4">
                  <c:v>2011</c:v>
                </c:pt>
                <c:pt idx="5">
                  <c:v>2013</c:v>
                </c:pt>
                <c:pt idx="6">
                  <c:v>2015</c:v>
                </c:pt>
                <c:pt idx="7">
                  <c:v>2017</c:v>
                </c:pt>
              </c:numCache>
            </c:numRef>
          </c:cat>
          <c:val>
            <c:numRef>
              <c:f>Sheet1!$D$2:$D$9</c:f>
              <c:numCache>
                <c:formatCode>General</c:formatCode>
                <c:ptCount val="8"/>
                <c:pt idx="0">
                  <c:v>216</c:v>
                </c:pt>
                <c:pt idx="1">
                  <c:v>217</c:v>
                </c:pt>
                <c:pt idx="2">
                  <c:v>220</c:v>
                </c:pt>
                <c:pt idx="3">
                  <c:v>220</c:v>
                </c:pt>
                <c:pt idx="4">
                  <c:v>220</c:v>
                </c:pt>
                <c:pt idx="5">
                  <c:v>221</c:v>
                </c:pt>
                <c:pt idx="6">
                  <c:v>221</c:v>
                </c:pt>
                <c:pt idx="7">
                  <c:v>221</c:v>
                </c:pt>
              </c:numCache>
            </c:numRef>
          </c:val>
          <c:smooth val="0"/>
          <c:extLst>
            <c:ext xmlns:c16="http://schemas.microsoft.com/office/drawing/2014/chart" uri="{C3380CC4-5D6E-409C-BE32-E72D297353CC}">
              <c16:uniqueId val="{00000002-C464-4FA0-9E56-457F8DA086E4}"/>
            </c:ext>
          </c:extLst>
        </c:ser>
        <c:dLbls>
          <c:showLegendKey val="0"/>
          <c:showVal val="1"/>
          <c:showCatName val="0"/>
          <c:showSerName val="0"/>
          <c:showPercent val="0"/>
          <c:showBubbleSize val="0"/>
        </c:dLbls>
        <c:marker val="1"/>
        <c:smooth val="0"/>
        <c:axId val="244118400"/>
        <c:axId val="305139688"/>
      </c:lineChart>
      <c:catAx>
        <c:axId val="24411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305139688"/>
        <c:crosses val="autoZero"/>
        <c:auto val="1"/>
        <c:lblAlgn val="ctr"/>
        <c:lblOffset val="100"/>
        <c:noMultiLvlLbl val="0"/>
      </c:catAx>
      <c:valAx>
        <c:axId val="305139688"/>
        <c:scaling>
          <c:orientation val="minMax"/>
          <c:max val="230"/>
          <c:min val="215"/>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118400"/>
        <c:crosses val="autoZero"/>
        <c:crossBetween val="between"/>
        <c:majorUnit val="5"/>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Indiana</c:v>
                </c:pt>
              </c:strCache>
            </c:strRef>
          </c:tx>
          <c:spPr>
            <a:ln w="38100" cap="rnd">
              <a:solidFill>
                <a:srgbClr val="48A24E"/>
              </a:solidFill>
              <a:round/>
            </a:ln>
            <a:effectLst/>
          </c:spPr>
          <c:marker>
            <c:symbol val="circle"/>
            <c:size val="8"/>
            <c:spPr>
              <a:solidFill>
                <a:srgbClr val="48A24E"/>
              </a:solidFill>
              <a:ln>
                <a:noFill/>
              </a:ln>
              <a:effectLst/>
            </c:spPr>
          </c:marker>
          <c:dLbls>
            <c:delete val="1"/>
          </c:dLbls>
          <c:cat>
            <c:numRef>
              <c:f>Sheet1!$A$2:$A$9</c:f>
              <c:numCache>
                <c:formatCode>General</c:formatCode>
                <c:ptCount val="8"/>
                <c:pt idx="0">
                  <c:v>2003</c:v>
                </c:pt>
                <c:pt idx="1">
                  <c:v>2005</c:v>
                </c:pt>
                <c:pt idx="2">
                  <c:v>2007</c:v>
                </c:pt>
                <c:pt idx="3">
                  <c:v>2009</c:v>
                </c:pt>
                <c:pt idx="4">
                  <c:v>2011</c:v>
                </c:pt>
                <c:pt idx="5">
                  <c:v>2013</c:v>
                </c:pt>
                <c:pt idx="6">
                  <c:v>2015</c:v>
                </c:pt>
                <c:pt idx="7">
                  <c:v>2017</c:v>
                </c:pt>
              </c:numCache>
            </c:numRef>
          </c:cat>
          <c:val>
            <c:numRef>
              <c:f>Sheet1!$B$2:$B$9</c:f>
              <c:numCache>
                <c:formatCode>General</c:formatCode>
                <c:ptCount val="8"/>
                <c:pt idx="0">
                  <c:v>265</c:v>
                </c:pt>
                <c:pt idx="1">
                  <c:v>261</c:v>
                </c:pt>
                <c:pt idx="2">
                  <c:v>264</c:v>
                </c:pt>
                <c:pt idx="3">
                  <c:v>266</c:v>
                </c:pt>
                <c:pt idx="4">
                  <c:v>265</c:v>
                </c:pt>
                <c:pt idx="5">
                  <c:v>267</c:v>
                </c:pt>
                <c:pt idx="6">
                  <c:v>268</c:v>
                </c:pt>
                <c:pt idx="7">
                  <c:v>272</c:v>
                </c:pt>
              </c:numCache>
            </c:numRef>
          </c:val>
          <c:smooth val="0"/>
          <c:extLst>
            <c:ext xmlns:c16="http://schemas.microsoft.com/office/drawing/2014/chart" uri="{C3380CC4-5D6E-409C-BE32-E72D297353CC}">
              <c16:uniqueId val="{00000000-4925-4137-9F54-7DE765D21C3C}"/>
            </c:ext>
          </c:extLst>
        </c:ser>
        <c:ser>
          <c:idx val="2"/>
          <c:order val="1"/>
          <c:tx>
            <c:strRef>
              <c:f>Sheet1!$D$1</c:f>
              <c:strCache>
                <c:ptCount val="1"/>
                <c:pt idx="0">
                  <c:v>National Public Average</c:v>
                </c:pt>
              </c:strCache>
            </c:strRef>
          </c:tx>
          <c:spPr>
            <a:ln w="38100" cap="rnd">
              <a:solidFill>
                <a:schemeClr val="bg1">
                  <a:lumMod val="50000"/>
                </a:schemeClr>
              </a:solidFill>
              <a:round/>
            </a:ln>
            <a:effectLst/>
          </c:spPr>
          <c:marker>
            <c:symbol val="circle"/>
            <c:size val="8"/>
            <c:spPr>
              <a:solidFill>
                <a:schemeClr val="bg1">
                  <a:lumMod val="50000"/>
                </a:schemeClr>
              </a:solidFill>
              <a:ln>
                <a:noFill/>
              </a:ln>
              <a:effectLst/>
            </c:spPr>
          </c:marker>
          <c:dLbls>
            <c:delete val="1"/>
          </c:dLbls>
          <c:cat>
            <c:numRef>
              <c:f>Sheet1!$A$2:$A$9</c:f>
              <c:numCache>
                <c:formatCode>General</c:formatCode>
                <c:ptCount val="8"/>
                <c:pt idx="0">
                  <c:v>2003</c:v>
                </c:pt>
                <c:pt idx="1">
                  <c:v>2005</c:v>
                </c:pt>
                <c:pt idx="2">
                  <c:v>2007</c:v>
                </c:pt>
                <c:pt idx="3">
                  <c:v>2009</c:v>
                </c:pt>
                <c:pt idx="4">
                  <c:v>2011</c:v>
                </c:pt>
                <c:pt idx="5">
                  <c:v>2013</c:v>
                </c:pt>
                <c:pt idx="6">
                  <c:v>2015</c:v>
                </c:pt>
                <c:pt idx="7">
                  <c:v>2017</c:v>
                </c:pt>
              </c:numCache>
            </c:numRef>
          </c:cat>
          <c:val>
            <c:numRef>
              <c:f>Sheet1!$D$2:$D$9</c:f>
              <c:numCache>
                <c:formatCode>General</c:formatCode>
                <c:ptCount val="8"/>
                <c:pt idx="0">
                  <c:v>261</c:v>
                </c:pt>
                <c:pt idx="1">
                  <c:v>260</c:v>
                </c:pt>
                <c:pt idx="2">
                  <c:v>261</c:v>
                </c:pt>
                <c:pt idx="3">
                  <c:v>262</c:v>
                </c:pt>
                <c:pt idx="4">
                  <c:v>264</c:v>
                </c:pt>
                <c:pt idx="5">
                  <c:v>266</c:v>
                </c:pt>
                <c:pt idx="6">
                  <c:v>264</c:v>
                </c:pt>
                <c:pt idx="7">
                  <c:v>265</c:v>
                </c:pt>
              </c:numCache>
            </c:numRef>
          </c:val>
          <c:smooth val="0"/>
          <c:extLst>
            <c:ext xmlns:c16="http://schemas.microsoft.com/office/drawing/2014/chart" uri="{C3380CC4-5D6E-409C-BE32-E72D297353CC}">
              <c16:uniqueId val="{00000002-4925-4137-9F54-7DE765D21C3C}"/>
            </c:ext>
          </c:extLst>
        </c:ser>
        <c:dLbls>
          <c:showLegendKey val="0"/>
          <c:showVal val="1"/>
          <c:showCatName val="0"/>
          <c:showSerName val="0"/>
          <c:showPercent val="0"/>
          <c:showBubbleSize val="0"/>
        </c:dLbls>
        <c:marker val="1"/>
        <c:smooth val="0"/>
        <c:axId val="305140864"/>
        <c:axId val="305141256"/>
      </c:lineChart>
      <c:catAx>
        <c:axId val="30514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305141256"/>
        <c:crosses val="autoZero"/>
        <c:auto val="1"/>
        <c:lblAlgn val="ctr"/>
        <c:lblOffset val="100"/>
        <c:noMultiLvlLbl val="0"/>
      </c:catAx>
      <c:valAx>
        <c:axId val="305141256"/>
        <c:scaling>
          <c:orientation val="minMax"/>
          <c:max val="275"/>
          <c:min val="255"/>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5140864"/>
        <c:crosses val="autoZero"/>
        <c:crossBetween val="between"/>
        <c:majorUnit val="5"/>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Indiana</c:v>
                </c:pt>
              </c:strCache>
            </c:strRef>
          </c:tx>
          <c:spPr>
            <a:ln w="38100" cap="rnd">
              <a:solidFill>
                <a:srgbClr val="48A24E"/>
              </a:solidFill>
              <a:round/>
            </a:ln>
            <a:effectLst/>
          </c:spPr>
          <c:marker>
            <c:symbol val="circle"/>
            <c:size val="8"/>
            <c:spPr>
              <a:solidFill>
                <a:srgbClr val="48A24E"/>
              </a:solidFill>
              <a:ln>
                <a:noFill/>
              </a:ln>
              <a:effectLst/>
            </c:spPr>
          </c:marker>
          <c:dLbls>
            <c:delete val="1"/>
          </c:dLbls>
          <c:cat>
            <c:numRef>
              <c:f>Sheet1!$A$2:$A$9</c:f>
              <c:numCache>
                <c:formatCode>General</c:formatCode>
                <c:ptCount val="8"/>
                <c:pt idx="0">
                  <c:v>2003</c:v>
                </c:pt>
                <c:pt idx="1">
                  <c:v>2005</c:v>
                </c:pt>
                <c:pt idx="2">
                  <c:v>2007</c:v>
                </c:pt>
                <c:pt idx="3">
                  <c:v>2009</c:v>
                </c:pt>
                <c:pt idx="4">
                  <c:v>2011</c:v>
                </c:pt>
                <c:pt idx="5">
                  <c:v>2013</c:v>
                </c:pt>
                <c:pt idx="6">
                  <c:v>2015</c:v>
                </c:pt>
                <c:pt idx="7">
                  <c:v>2017</c:v>
                </c:pt>
              </c:numCache>
            </c:numRef>
          </c:cat>
          <c:val>
            <c:numRef>
              <c:f>Sheet1!$B$2:$B$9</c:f>
              <c:numCache>
                <c:formatCode>General</c:formatCode>
                <c:ptCount val="8"/>
                <c:pt idx="0">
                  <c:v>238</c:v>
                </c:pt>
                <c:pt idx="1">
                  <c:v>240</c:v>
                </c:pt>
                <c:pt idx="2">
                  <c:v>245</c:v>
                </c:pt>
                <c:pt idx="3">
                  <c:v>243</c:v>
                </c:pt>
                <c:pt idx="4">
                  <c:v>244</c:v>
                </c:pt>
                <c:pt idx="5">
                  <c:v>249</c:v>
                </c:pt>
                <c:pt idx="6">
                  <c:v>248</c:v>
                </c:pt>
                <c:pt idx="7">
                  <c:v>247</c:v>
                </c:pt>
              </c:numCache>
            </c:numRef>
          </c:val>
          <c:smooth val="0"/>
          <c:extLst>
            <c:ext xmlns:c16="http://schemas.microsoft.com/office/drawing/2014/chart" uri="{C3380CC4-5D6E-409C-BE32-E72D297353CC}">
              <c16:uniqueId val="{00000000-6E5C-49DA-A381-2F89B2CFB45D}"/>
            </c:ext>
          </c:extLst>
        </c:ser>
        <c:ser>
          <c:idx val="2"/>
          <c:order val="1"/>
          <c:tx>
            <c:strRef>
              <c:f>Sheet1!$D$1</c:f>
              <c:strCache>
                <c:ptCount val="1"/>
                <c:pt idx="0">
                  <c:v>National Public Average</c:v>
                </c:pt>
              </c:strCache>
            </c:strRef>
          </c:tx>
          <c:spPr>
            <a:ln w="38100" cap="rnd">
              <a:solidFill>
                <a:schemeClr val="bg1">
                  <a:lumMod val="50000"/>
                </a:schemeClr>
              </a:solidFill>
              <a:round/>
            </a:ln>
            <a:effectLst/>
          </c:spPr>
          <c:marker>
            <c:symbol val="circle"/>
            <c:size val="8"/>
            <c:spPr>
              <a:solidFill>
                <a:schemeClr val="bg1">
                  <a:lumMod val="50000"/>
                </a:schemeClr>
              </a:solidFill>
              <a:ln>
                <a:solidFill>
                  <a:schemeClr val="bg1">
                    <a:lumMod val="50000"/>
                  </a:schemeClr>
                </a:solidFill>
              </a:ln>
              <a:effectLst/>
            </c:spPr>
          </c:marker>
          <c:dLbls>
            <c:delete val="1"/>
          </c:dLbls>
          <c:cat>
            <c:numRef>
              <c:f>Sheet1!$A$2:$A$9</c:f>
              <c:numCache>
                <c:formatCode>General</c:formatCode>
                <c:ptCount val="8"/>
                <c:pt idx="0">
                  <c:v>2003</c:v>
                </c:pt>
                <c:pt idx="1">
                  <c:v>2005</c:v>
                </c:pt>
                <c:pt idx="2">
                  <c:v>2007</c:v>
                </c:pt>
                <c:pt idx="3">
                  <c:v>2009</c:v>
                </c:pt>
                <c:pt idx="4">
                  <c:v>2011</c:v>
                </c:pt>
                <c:pt idx="5">
                  <c:v>2013</c:v>
                </c:pt>
                <c:pt idx="6">
                  <c:v>2015</c:v>
                </c:pt>
                <c:pt idx="7">
                  <c:v>2017</c:v>
                </c:pt>
              </c:numCache>
            </c:numRef>
          </c:cat>
          <c:val>
            <c:numRef>
              <c:f>Sheet1!$D$2:$D$9</c:f>
              <c:numCache>
                <c:formatCode>General</c:formatCode>
                <c:ptCount val="8"/>
                <c:pt idx="0">
                  <c:v>234</c:v>
                </c:pt>
                <c:pt idx="1">
                  <c:v>237</c:v>
                </c:pt>
                <c:pt idx="2">
                  <c:v>239</c:v>
                </c:pt>
                <c:pt idx="3">
                  <c:v>239</c:v>
                </c:pt>
                <c:pt idx="4">
                  <c:v>240</c:v>
                </c:pt>
                <c:pt idx="5">
                  <c:v>241</c:v>
                </c:pt>
                <c:pt idx="6">
                  <c:v>240</c:v>
                </c:pt>
                <c:pt idx="7">
                  <c:v>239</c:v>
                </c:pt>
              </c:numCache>
            </c:numRef>
          </c:val>
          <c:smooth val="0"/>
          <c:extLst>
            <c:ext xmlns:c16="http://schemas.microsoft.com/office/drawing/2014/chart" uri="{C3380CC4-5D6E-409C-BE32-E72D297353CC}">
              <c16:uniqueId val="{00000002-6E5C-49DA-A381-2F89B2CFB45D}"/>
            </c:ext>
          </c:extLst>
        </c:ser>
        <c:dLbls>
          <c:showLegendKey val="0"/>
          <c:showVal val="1"/>
          <c:showCatName val="0"/>
          <c:showSerName val="0"/>
          <c:showPercent val="0"/>
          <c:showBubbleSize val="0"/>
        </c:dLbls>
        <c:marker val="1"/>
        <c:smooth val="0"/>
        <c:axId val="305142432"/>
        <c:axId val="305142824"/>
      </c:lineChart>
      <c:catAx>
        <c:axId val="30514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305142824"/>
        <c:crosses val="autoZero"/>
        <c:auto val="1"/>
        <c:lblAlgn val="ctr"/>
        <c:lblOffset val="100"/>
        <c:noMultiLvlLbl val="0"/>
      </c:catAx>
      <c:valAx>
        <c:axId val="305142824"/>
        <c:scaling>
          <c:orientation val="minMax"/>
          <c:max val="250"/>
          <c:min val="23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5142432"/>
        <c:crosses val="autoZero"/>
        <c:crossBetween val="between"/>
        <c:majorUnit val="5"/>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Indiana</c:v>
                </c:pt>
              </c:strCache>
            </c:strRef>
          </c:tx>
          <c:spPr>
            <a:ln w="38100" cap="rnd">
              <a:solidFill>
                <a:srgbClr val="48A24E"/>
              </a:solidFill>
              <a:round/>
            </a:ln>
            <a:effectLst/>
          </c:spPr>
          <c:marker>
            <c:symbol val="circle"/>
            <c:size val="8"/>
            <c:spPr>
              <a:solidFill>
                <a:srgbClr val="48A24E"/>
              </a:solidFill>
              <a:ln>
                <a:noFill/>
              </a:ln>
              <a:effectLst/>
            </c:spPr>
          </c:marker>
          <c:dLbls>
            <c:delete val="1"/>
          </c:dLbls>
          <c:cat>
            <c:numRef>
              <c:f>Sheet1!$A$2:$A$9</c:f>
              <c:numCache>
                <c:formatCode>General</c:formatCode>
                <c:ptCount val="8"/>
                <c:pt idx="0">
                  <c:v>2003</c:v>
                </c:pt>
                <c:pt idx="1">
                  <c:v>2005</c:v>
                </c:pt>
                <c:pt idx="2">
                  <c:v>2007</c:v>
                </c:pt>
                <c:pt idx="3">
                  <c:v>2009</c:v>
                </c:pt>
                <c:pt idx="4">
                  <c:v>2011</c:v>
                </c:pt>
                <c:pt idx="5">
                  <c:v>2013</c:v>
                </c:pt>
                <c:pt idx="6">
                  <c:v>2015</c:v>
                </c:pt>
                <c:pt idx="7">
                  <c:v>2017</c:v>
                </c:pt>
              </c:numCache>
            </c:numRef>
          </c:cat>
          <c:val>
            <c:numRef>
              <c:f>Sheet1!$B$2:$B$9</c:f>
              <c:numCache>
                <c:formatCode>General</c:formatCode>
                <c:ptCount val="8"/>
                <c:pt idx="0">
                  <c:v>281</c:v>
                </c:pt>
                <c:pt idx="1">
                  <c:v>282</c:v>
                </c:pt>
                <c:pt idx="2">
                  <c:v>285</c:v>
                </c:pt>
                <c:pt idx="3">
                  <c:v>287</c:v>
                </c:pt>
                <c:pt idx="4">
                  <c:v>285</c:v>
                </c:pt>
                <c:pt idx="5">
                  <c:v>288</c:v>
                </c:pt>
                <c:pt idx="6">
                  <c:v>287</c:v>
                </c:pt>
                <c:pt idx="7">
                  <c:v>288</c:v>
                </c:pt>
              </c:numCache>
            </c:numRef>
          </c:val>
          <c:smooth val="0"/>
          <c:extLst>
            <c:ext xmlns:c16="http://schemas.microsoft.com/office/drawing/2014/chart" uri="{C3380CC4-5D6E-409C-BE32-E72D297353CC}">
              <c16:uniqueId val="{00000000-77E8-4286-BE1D-1C6218F9F1DE}"/>
            </c:ext>
          </c:extLst>
        </c:ser>
        <c:ser>
          <c:idx val="2"/>
          <c:order val="1"/>
          <c:tx>
            <c:strRef>
              <c:f>Sheet1!$D$1</c:f>
              <c:strCache>
                <c:ptCount val="1"/>
                <c:pt idx="0">
                  <c:v>National Public Average</c:v>
                </c:pt>
              </c:strCache>
            </c:strRef>
          </c:tx>
          <c:spPr>
            <a:ln w="38100" cap="rnd">
              <a:solidFill>
                <a:schemeClr val="bg1">
                  <a:lumMod val="50000"/>
                </a:schemeClr>
              </a:solidFill>
              <a:round/>
            </a:ln>
            <a:effectLst/>
          </c:spPr>
          <c:marker>
            <c:symbol val="circle"/>
            <c:size val="8"/>
            <c:spPr>
              <a:solidFill>
                <a:schemeClr val="bg1">
                  <a:lumMod val="50000"/>
                </a:schemeClr>
              </a:solidFill>
              <a:ln>
                <a:noFill/>
              </a:ln>
              <a:effectLst/>
            </c:spPr>
          </c:marker>
          <c:dLbls>
            <c:delete val="1"/>
          </c:dLbls>
          <c:cat>
            <c:numRef>
              <c:f>Sheet1!$A$2:$A$9</c:f>
              <c:numCache>
                <c:formatCode>General</c:formatCode>
                <c:ptCount val="8"/>
                <c:pt idx="0">
                  <c:v>2003</c:v>
                </c:pt>
                <c:pt idx="1">
                  <c:v>2005</c:v>
                </c:pt>
                <c:pt idx="2">
                  <c:v>2007</c:v>
                </c:pt>
                <c:pt idx="3">
                  <c:v>2009</c:v>
                </c:pt>
                <c:pt idx="4">
                  <c:v>2011</c:v>
                </c:pt>
                <c:pt idx="5">
                  <c:v>2013</c:v>
                </c:pt>
                <c:pt idx="6">
                  <c:v>2015</c:v>
                </c:pt>
                <c:pt idx="7">
                  <c:v>2017</c:v>
                </c:pt>
              </c:numCache>
            </c:numRef>
          </c:cat>
          <c:val>
            <c:numRef>
              <c:f>Sheet1!$D$2:$D$9</c:f>
              <c:numCache>
                <c:formatCode>General</c:formatCode>
                <c:ptCount val="8"/>
                <c:pt idx="0">
                  <c:v>276</c:v>
                </c:pt>
                <c:pt idx="1">
                  <c:v>278</c:v>
                </c:pt>
                <c:pt idx="2">
                  <c:v>280</c:v>
                </c:pt>
                <c:pt idx="3">
                  <c:v>282</c:v>
                </c:pt>
                <c:pt idx="4">
                  <c:v>283</c:v>
                </c:pt>
                <c:pt idx="5">
                  <c:v>284</c:v>
                </c:pt>
                <c:pt idx="6">
                  <c:v>281</c:v>
                </c:pt>
                <c:pt idx="7">
                  <c:v>282</c:v>
                </c:pt>
              </c:numCache>
            </c:numRef>
          </c:val>
          <c:smooth val="0"/>
          <c:extLst>
            <c:ext xmlns:c16="http://schemas.microsoft.com/office/drawing/2014/chart" uri="{C3380CC4-5D6E-409C-BE32-E72D297353CC}">
              <c16:uniqueId val="{00000002-77E8-4286-BE1D-1C6218F9F1DE}"/>
            </c:ext>
          </c:extLst>
        </c:ser>
        <c:dLbls>
          <c:showLegendKey val="0"/>
          <c:showVal val="1"/>
          <c:showCatName val="0"/>
          <c:showSerName val="0"/>
          <c:showPercent val="0"/>
          <c:showBubbleSize val="0"/>
        </c:dLbls>
        <c:marker val="1"/>
        <c:smooth val="0"/>
        <c:axId val="305610936"/>
        <c:axId val="305611328"/>
      </c:lineChart>
      <c:catAx>
        <c:axId val="30561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305611328"/>
        <c:crosses val="autoZero"/>
        <c:auto val="1"/>
        <c:lblAlgn val="ctr"/>
        <c:lblOffset val="100"/>
        <c:noMultiLvlLbl val="0"/>
      </c:catAx>
      <c:valAx>
        <c:axId val="305611328"/>
        <c:scaling>
          <c:orientation val="minMax"/>
          <c:max val="290"/>
          <c:min val="27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5610936"/>
        <c:crosses val="autoZero"/>
        <c:crossBetween val="between"/>
        <c:majorUnit val="5"/>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Indiana School Grades 2011 to 2017</a:t>
            </a:r>
          </a:p>
        </c:rich>
      </c:tx>
      <c:overlay val="0"/>
    </c:title>
    <c:autoTitleDeleted val="0"/>
    <c:plotArea>
      <c:layout>
        <c:manualLayout>
          <c:layoutTarget val="inner"/>
          <c:xMode val="edge"/>
          <c:yMode val="edge"/>
          <c:x val="9.7405074365704281E-2"/>
          <c:y val="0.19480351414406533"/>
          <c:w val="0.87759492563429575"/>
          <c:h val="0.5777216389617964"/>
        </c:manualLayout>
      </c:layout>
      <c:lineChart>
        <c:grouping val="standard"/>
        <c:varyColors val="0"/>
        <c:ser>
          <c:idx val="0"/>
          <c:order val="0"/>
          <c:tx>
            <c:strRef>
              <c:f>IN!$A$20</c:f>
              <c:strCache>
                <c:ptCount val="1"/>
                <c:pt idx="0">
                  <c:v>A/B</c:v>
                </c:pt>
              </c:strCache>
            </c:strRef>
          </c:tx>
          <c:spPr>
            <a:ln>
              <a:solidFill>
                <a:schemeClr val="tx2"/>
              </a:solidFill>
            </a:ln>
          </c:spPr>
          <c:marker>
            <c:spPr>
              <a:solidFill>
                <a:schemeClr val="tx2"/>
              </a:solidFill>
              <a:ln>
                <a:solidFill>
                  <a:schemeClr val="tx2"/>
                </a:solidFill>
              </a:ln>
            </c:spPr>
          </c:marker>
          <c:dLbls>
            <c:dLbl>
              <c:idx val="0"/>
              <c:layout>
                <c:manualLayout>
                  <c:x val="-4.1259642163050232E-2"/>
                  <c:y val="-7.1835395575553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F6-4FA1-949D-E5C5A902BB06}"/>
                </c:ext>
              </c:extLst>
            </c:dLbl>
            <c:dLbl>
              <c:idx val="1"/>
              <c:layout>
                <c:manualLayout>
                  <c:x val="-4.6348700687223257E-2"/>
                  <c:y val="-4.80258717660292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F6-4FA1-949D-E5C5A902BB0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IN!$B$19:$H$19</c:f>
              <c:numCache>
                <c:formatCode>General</c:formatCode>
                <c:ptCount val="7"/>
                <c:pt idx="0">
                  <c:v>2011</c:v>
                </c:pt>
                <c:pt idx="1">
                  <c:v>2012</c:v>
                </c:pt>
                <c:pt idx="2">
                  <c:v>2013</c:v>
                </c:pt>
                <c:pt idx="3">
                  <c:v>2014</c:v>
                </c:pt>
                <c:pt idx="4">
                  <c:v>2015</c:v>
                </c:pt>
                <c:pt idx="5">
                  <c:v>2016</c:v>
                </c:pt>
                <c:pt idx="6">
                  <c:v>2017</c:v>
                </c:pt>
              </c:numCache>
            </c:numRef>
          </c:cat>
          <c:val>
            <c:numRef>
              <c:f>IN!$B$20:$H$20</c:f>
              <c:numCache>
                <c:formatCode>0%</c:formatCode>
                <c:ptCount val="7"/>
                <c:pt idx="0">
                  <c:v>0.5148127445500279</c:v>
                </c:pt>
                <c:pt idx="1">
                  <c:v>0.61140392908481078</c:v>
                </c:pt>
                <c:pt idx="2">
                  <c:v>0.66650740563784039</c:v>
                </c:pt>
                <c:pt idx="3">
                  <c:v>0.73784556720686367</c:v>
                </c:pt>
                <c:pt idx="4">
                  <c:v>0.76097328244274809</c:v>
                </c:pt>
                <c:pt idx="5">
                  <c:v>0.63249881908360883</c:v>
                </c:pt>
                <c:pt idx="6">
                  <c:v>0.63005780346820806</c:v>
                </c:pt>
              </c:numCache>
            </c:numRef>
          </c:val>
          <c:smooth val="0"/>
          <c:extLst>
            <c:ext xmlns:c16="http://schemas.microsoft.com/office/drawing/2014/chart" uri="{C3380CC4-5D6E-409C-BE32-E72D297353CC}">
              <c16:uniqueId val="{00000002-6FF6-4FA1-949D-E5C5A902BB06}"/>
            </c:ext>
          </c:extLst>
        </c:ser>
        <c:ser>
          <c:idx val="1"/>
          <c:order val="1"/>
          <c:tx>
            <c:strRef>
              <c:f>IN!$A$21</c:f>
              <c:strCache>
                <c:ptCount val="1"/>
                <c:pt idx="0">
                  <c:v>D/F</c:v>
                </c:pt>
              </c:strCache>
            </c:strRef>
          </c:tx>
          <c:spPr>
            <a:ln>
              <a:solidFill>
                <a:srgbClr val="C00000"/>
              </a:solidFill>
            </a:ln>
          </c:spPr>
          <c:marker>
            <c:spPr>
              <a:solidFill>
                <a:srgbClr val="C00000"/>
              </a:solidFill>
              <a:ln>
                <a:solidFill>
                  <a:srgbClr val="C00000"/>
                </a:solidFill>
              </a:ln>
            </c:spPr>
          </c:marker>
          <c:dLbls>
            <c:dLbl>
              <c:idx val="0"/>
              <c:layout>
                <c:manualLayout>
                  <c:x val="-4.6348700687223257E-2"/>
                  <c:y val="2.8184601924759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F6-4FA1-949D-E5C5A902BB06}"/>
                </c:ext>
              </c:extLst>
            </c:dLbl>
            <c:dLbl>
              <c:idx val="1"/>
              <c:layout>
                <c:manualLayout>
                  <c:x val="-4.6348700687223257E-2"/>
                  <c:y val="3.21528558930133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F6-4FA1-949D-E5C5A902BB06}"/>
                </c:ext>
              </c:extLst>
            </c:dLbl>
            <c:dLbl>
              <c:idx val="3"/>
              <c:layout>
                <c:manualLayout>
                  <c:x val="-5.038738414959551E-2"/>
                  <c:y val="3.816570098549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F6-4FA1-949D-E5C5A902BB06}"/>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IN!$B$19:$H$19</c:f>
              <c:numCache>
                <c:formatCode>General</c:formatCode>
                <c:ptCount val="7"/>
                <c:pt idx="0">
                  <c:v>2011</c:v>
                </c:pt>
                <c:pt idx="1">
                  <c:v>2012</c:v>
                </c:pt>
                <c:pt idx="2">
                  <c:v>2013</c:v>
                </c:pt>
                <c:pt idx="3">
                  <c:v>2014</c:v>
                </c:pt>
                <c:pt idx="4">
                  <c:v>2015</c:v>
                </c:pt>
                <c:pt idx="5">
                  <c:v>2016</c:v>
                </c:pt>
                <c:pt idx="6">
                  <c:v>2017</c:v>
                </c:pt>
              </c:numCache>
            </c:numRef>
          </c:cat>
          <c:val>
            <c:numRef>
              <c:f>IN!$B$21:$H$21</c:f>
              <c:numCache>
                <c:formatCode>0%</c:formatCode>
                <c:ptCount val="7"/>
                <c:pt idx="0">
                  <c:v>0.19228619340413639</c:v>
                </c:pt>
                <c:pt idx="1">
                  <c:v>0.1849544801149976</c:v>
                </c:pt>
                <c:pt idx="2">
                  <c:v>0.15527950310559005</c:v>
                </c:pt>
                <c:pt idx="3">
                  <c:v>0.10390848427073403</c:v>
                </c:pt>
                <c:pt idx="4">
                  <c:v>8.7309160305343511E-2</c:v>
                </c:pt>
                <c:pt idx="5">
                  <c:v>0.14312706660368446</c:v>
                </c:pt>
                <c:pt idx="6">
                  <c:v>0.15125240847784199</c:v>
                </c:pt>
              </c:numCache>
            </c:numRef>
          </c:val>
          <c:smooth val="0"/>
          <c:extLst>
            <c:ext xmlns:c16="http://schemas.microsoft.com/office/drawing/2014/chart" uri="{C3380CC4-5D6E-409C-BE32-E72D297353CC}">
              <c16:uniqueId val="{00000006-6FF6-4FA1-949D-E5C5A902BB06}"/>
            </c:ext>
          </c:extLst>
        </c:ser>
        <c:dLbls>
          <c:showLegendKey val="0"/>
          <c:showVal val="0"/>
          <c:showCatName val="0"/>
          <c:showSerName val="0"/>
          <c:showPercent val="0"/>
          <c:showBubbleSize val="0"/>
        </c:dLbls>
        <c:marker val="1"/>
        <c:smooth val="0"/>
        <c:axId val="305612504"/>
        <c:axId val="305612896"/>
      </c:lineChart>
      <c:catAx>
        <c:axId val="305612504"/>
        <c:scaling>
          <c:orientation val="minMax"/>
        </c:scaling>
        <c:delete val="0"/>
        <c:axPos val="b"/>
        <c:numFmt formatCode="General" sourceLinked="1"/>
        <c:majorTickMark val="none"/>
        <c:minorTickMark val="none"/>
        <c:tickLblPos val="nextTo"/>
        <c:crossAx val="305612896"/>
        <c:crosses val="autoZero"/>
        <c:auto val="1"/>
        <c:lblAlgn val="ctr"/>
        <c:lblOffset val="100"/>
        <c:noMultiLvlLbl val="0"/>
      </c:catAx>
      <c:valAx>
        <c:axId val="305612896"/>
        <c:scaling>
          <c:orientation val="minMax"/>
          <c:max val="1"/>
          <c:min val="0"/>
        </c:scaling>
        <c:delete val="0"/>
        <c:axPos val="l"/>
        <c:majorGridlines/>
        <c:numFmt formatCode="0%" sourceLinked="1"/>
        <c:majorTickMark val="none"/>
        <c:minorTickMark val="none"/>
        <c:tickLblPos val="nextTo"/>
        <c:spPr>
          <a:ln w="9525">
            <a:noFill/>
          </a:ln>
        </c:spPr>
        <c:crossAx val="305612504"/>
        <c:crosses val="autoZero"/>
        <c:crossBetween val="between"/>
      </c:valAx>
    </c:plotArea>
    <c:legend>
      <c:legendPos val="b"/>
      <c:layout>
        <c:manualLayout>
          <c:xMode val="edge"/>
          <c:yMode val="edge"/>
          <c:x val="0.27607217847769028"/>
          <c:y val="0.88850503062117236"/>
          <c:w val="0.5228556430446194"/>
          <c:h val="8.3717191601049873E-2"/>
        </c:manualLayout>
      </c:layout>
      <c:overlay val="0"/>
    </c:legend>
    <c:plotVisOnly val="1"/>
    <c:dispBlanksAs val="gap"/>
    <c:showDLblsOverMax val="0"/>
  </c:chart>
  <c:txPr>
    <a:bodyPr/>
    <a:lstStyle/>
    <a:p>
      <a:pPr>
        <a:defRPr sz="1600">
          <a:latin typeface="+mn-lt"/>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40860215053765E-3"/>
          <c:y val="0.18145689765941475"/>
          <c:w val="0.96784364152061642"/>
          <c:h val="0.80574258296194601"/>
        </c:manualLayout>
      </c:layout>
      <c:lineChart>
        <c:grouping val="standard"/>
        <c:varyColors val="0"/>
        <c:dLbls>
          <c:showLegendKey val="0"/>
          <c:showVal val="0"/>
          <c:showCatName val="0"/>
          <c:showSerName val="0"/>
          <c:showPercent val="0"/>
          <c:showBubbleSize val="0"/>
        </c:dLbls>
        <c:marker val="1"/>
        <c:smooth val="0"/>
        <c:axId val="363958160"/>
        <c:axId val="363958552"/>
      </c:lineChart>
      <c:catAx>
        <c:axId val="363958160"/>
        <c:scaling>
          <c:orientation val="minMax"/>
        </c:scaling>
        <c:delete val="1"/>
        <c:axPos val="b"/>
        <c:numFmt formatCode="General" sourceLinked="1"/>
        <c:majorTickMark val="out"/>
        <c:minorTickMark val="none"/>
        <c:tickLblPos val="nextTo"/>
        <c:crossAx val="363958552"/>
        <c:crosses val="autoZero"/>
        <c:auto val="1"/>
        <c:lblAlgn val="ctr"/>
        <c:lblOffset val="100"/>
        <c:noMultiLvlLbl val="0"/>
      </c:catAx>
      <c:valAx>
        <c:axId val="363958552"/>
        <c:scaling>
          <c:orientation val="minMax"/>
          <c:max val="1"/>
        </c:scaling>
        <c:delete val="1"/>
        <c:axPos val="l"/>
        <c:numFmt formatCode="0%" sourceLinked="1"/>
        <c:majorTickMark val="none"/>
        <c:minorTickMark val="none"/>
        <c:tickLblPos val="nextTo"/>
        <c:crossAx val="363958160"/>
        <c:crosses val="autoZero"/>
        <c:crossBetween val="between"/>
      </c:valAx>
      <c:spPr>
        <a:noFill/>
        <a:ln w="25400">
          <a:noFill/>
        </a:ln>
      </c:spPr>
    </c:plotArea>
    <c:legend>
      <c:legendPos val="l"/>
      <c:layout>
        <c:manualLayout>
          <c:xMode val="edge"/>
          <c:yMode val="edge"/>
          <c:x val="1.2539184952978056E-2"/>
          <c:y val="0.39700419192205283"/>
          <c:w val="6.3903431859762855E-2"/>
          <c:h val="0.13698543981497135"/>
        </c:manualLayout>
      </c:layout>
      <c:overlay val="1"/>
      <c:txPr>
        <a:bodyPr/>
        <a:lstStyle/>
        <a:p>
          <a:pPr>
            <a:defRPr sz="900"/>
          </a:pPr>
          <a:endParaRPr lang="en-US"/>
        </a:p>
      </c:txPr>
    </c:legend>
    <c:plotVisOnly val="1"/>
    <c:dispBlanksAs val="gap"/>
    <c:showDLblsOverMax val="0"/>
  </c:chart>
  <c:txPr>
    <a:bodyPr/>
    <a:lstStyle/>
    <a:p>
      <a:pPr>
        <a:defRPr sz="1474"/>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40860215053765E-3"/>
          <c:y val="0.18145689765941475"/>
          <c:w val="0.96784364152061642"/>
          <c:h val="0.80574258296194601"/>
        </c:manualLayout>
      </c:layout>
      <c:lineChart>
        <c:grouping val="standard"/>
        <c:varyColors val="0"/>
        <c:ser>
          <c:idx val="0"/>
          <c:order val="0"/>
          <c:tx>
            <c:strRef>
              <c:f>FL!$A$21</c:f>
              <c:strCache>
                <c:ptCount val="1"/>
                <c:pt idx="0">
                  <c:v>A/B</c:v>
                </c:pt>
              </c:strCache>
            </c:strRef>
          </c:tx>
          <c:spPr>
            <a:ln w="32171">
              <a:solidFill>
                <a:srgbClr val="48A24E"/>
              </a:solidFill>
            </a:ln>
          </c:spPr>
          <c:marker>
            <c:spPr>
              <a:solidFill>
                <a:srgbClr val="48A24E"/>
              </a:solidFill>
              <a:ln>
                <a:solidFill>
                  <a:srgbClr val="48A24E"/>
                </a:solidFill>
              </a:ln>
            </c:spPr>
          </c:marker>
          <c:dLbls>
            <c:dLbl>
              <c:idx val="0"/>
              <c:layout>
                <c:manualLayout>
                  <c:x val="-2.3791592583185167E-2"/>
                  <c:y val="4.89663147786216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55-4BFF-ACEE-ECE598559E59}"/>
                </c:ext>
              </c:extLst>
            </c:dLbl>
            <c:dLbl>
              <c:idx val="3"/>
              <c:layout>
                <c:manualLayout>
                  <c:x val="-2.7976409702819404E-2"/>
                  <c:y val="-7.771676281032535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5954301075268808E-2"/>
                      <c:h val="9.1405230305202576E-2"/>
                    </c:manualLayout>
                  </c15:layout>
                </c:ext>
                <c:ext xmlns:c16="http://schemas.microsoft.com/office/drawing/2014/chart" uri="{C3380CC4-5D6E-409C-BE32-E72D297353CC}">
                  <c16:uniqueId val="{00000001-DA55-4BFF-ACEE-ECE598559E59}"/>
                </c:ext>
              </c:extLst>
            </c:dLbl>
            <c:dLbl>
              <c:idx val="6"/>
              <c:layout>
                <c:manualLayout>
                  <c:x val="-3.2314260210703001E-2"/>
                  <c:y val="-5.4097883937809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55-4BFF-ACEE-ECE598559E59}"/>
                </c:ext>
              </c:extLst>
            </c:dLbl>
            <c:dLbl>
              <c:idx val="8"/>
              <c:layout>
                <c:manualLayout>
                  <c:x val="-2.3180509694352723E-2"/>
                  <c:y val="-6.26869053013140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55-4BFF-ACEE-ECE598559E59}"/>
                </c:ext>
              </c:extLst>
            </c:dLbl>
            <c:dLbl>
              <c:idx val="13"/>
              <c:layout>
                <c:manualLayout>
                  <c:x val="-1.9148251629836594E-2"/>
                  <c:y val="-6.2686567164179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55-4BFF-ACEE-ECE598559E59}"/>
                </c:ext>
              </c:extLst>
            </c:dLbl>
            <c:dLbl>
              <c:idx val="14"/>
              <c:layout>
                <c:manualLayout>
                  <c:x val="-3.3749967216139244E-2"/>
                  <c:y val="-5.8392225550994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55-4BFF-ACEE-ECE598559E59}"/>
                </c:ext>
              </c:extLst>
            </c:dLbl>
            <c:spPr>
              <a:noFill/>
              <a:ln>
                <a:noFill/>
              </a:ln>
              <a:effectLst/>
            </c:spPr>
            <c:txPr>
              <a:bodyPr/>
              <a:lstStyle/>
              <a:p>
                <a:pPr>
                  <a:defRPr sz="800">
                    <a:solidFill>
                      <a:schemeClr val="tx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FL!$B$20:$U$20</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cat>
          <c:val>
            <c:numRef>
              <c:f>FL!$B$21:$U$21</c:f>
              <c:numCache>
                <c:formatCode>0%</c:formatCode>
                <c:ptCount val="20"/>
                <c:pt idx="0">
                  <c:v>0.21263418662262593</c:v>
                </c:pt>
                <c:pt idx="1">
                  <c:v>0.35047698050601411</c:v>
                </c:pt>
                <c:pt idx="2">
                  <c:v>0.41265926839293054</c:v>
                </c:pt>
                <c:pt idx="3">
                  <c:v>0.59768690623709209</c:v>
                </c:pt>
                <c:pt idx="4">
                  <c:v>0.71842732327243841</c:v>
                </c:pt>
                <c:pt idx="5">
                  <c:v>0.68</c:v>
                </c:pt>
                <c:pt idx="6">
                  <c:v>0.66546373150487192</c:v>
                </c:pt>
                <c:pt idx="7">
                  <c:v>0.74444444444444446</c:v>
                </c:pt>
                <c:pt idx="8">
                  <c:v>0.68780831571529244</c:v>
                </c:pt>
                <c:pt idx="9">
                  <c:v>0.73547717842323657</c:v>
                </c:pt>
                <c:pt idx="10">
                  <c:v>0.78436018957345977</c:v>
                </c:pt>
                <c:pt idx="11">
                  <c:v>0.74408445576993087</c:v>
                </c:pt>
                <c:pt idx="12">
                  <c:v>0.76464746772591852</c:v>
                </c:pt>
                <c:pt idx="13">
                  <c:v>0.72450631272256394</c:v>
                </c:pt>
                <c:pt idx="14">
                  <c:v>0.5871794871794872</c:v>
                </c:pt>
                <c:pt idx="15">
                  <c:v>0.55198251639088358</c:v>
                </c:pt>
                <c:pt idx="16">
                  <c:v>0.56000000000000005</c:v>
                </c:pt>
                <c:pt idx="17">
                  <c:v>0.43</c:v>
                </c:pt>
                <c:pt idx="18">
                  <c:v>0.56999999999999995</c:v>
                </c:pt>
                <c:pt idx="19">
                  <c:v>0.57999999999999996</c:v>
                </c:pt>
              </c:numCache>
            </c:numRef>
          </c:val>
          <c:smooth val="0"/>
          <c:extLst>
            <c:ext xmlns:c16="http://schemas.microsoft.com/office/drawing/2014/chart" uri="{C3380CC4-5D6E-409C-BE32-E72D297353CC}">
              <c16:uniqueId val="{00000006-DA55-4BFF-ACEE-ECE598559E59}"/>
            </c:ext>
          </c:extLst>
        </c:ser>
        <c:ser>
          <c:idx val="1"/>
          <c:order val="1"/>
          <c:tx>
            <c:strRef>
              <c:f>FL!$A$22</c:f>
              <c:strCache>
                <c:ptCount val="1"/>
                <c:pt idx="0">
                  <c:v>D/F</c:v>
                </c:pt>
              </c:strCache>
            </c:strRef>
          </c:tx>
          <c:spPr>
            <a:ln w="32171">
              <a:solidFill>
                <a:schemeClr val="tx2"/>
              </a:solidFill>
            </a:ln>
          </c:spPr>
          <c:marker>
            <c:spPr>
              <a:solidFill>
                <a:schemeClr val="tx2"/>
              </a:solidFill>
              <a:ln>
                <a:solidFill>
                  <a:schemeClr val="tx2"/>
                </a:solidFill>
              </a:ln>
            </c:spPr>
          </c:marker>
          <c:dLbls>
            <c:dLbl>
              <c:idx val="0"/>
              <c:layout>
                <c:manualLayout>
                  <c:x val="-2.3791592583185167E-2"/>
                  <c:y val="-4.89659766414867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55-4BFF-ACEE-ECE598559E59}"/>
                </c:ext>
              </c:extLst>
            </c:dLbl>
            <c:spPr>
              <a:noFill/>
              <a:ln>
                <a:noFill/>
              </a:ln>
              <a:effectLst/>
            </c:spPr>
            <c:txPr>
              <a:bodyPr/>
              <a:lstStyle/>
              <a:p>
                <a:pPr>
                  <a:defRPr sz="800">
                    <a:solidFill>
                      <a:schemeClr val="tx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FL!$B$20:$U$20</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cat>
          <c:val>
            <c:numRef>
              <c:f>FL!$B$22:$U$22</c:f>
              <c:numCache>
                <c:formatCode>0%</c:formatCode>
                <c:ptCount val="20"/>
                <c:pt idx="0">
                  <c:v>0.27952105697770435</c:v>
                </c:pt>
                <c:pt idx="1">
                  <c:v>0.16632102861883036</c:v>
                </c:pt>
                <c:pt idx="2">
                  <c:v>0.12618166872174272</c:v>
                </c:pt>
                <c:pt idx="3">
                  <c:v>0.10285006195786865</c:v>
                </c:pt>
                <c:pt idx="4">
                  <c:v>6.8705321683876094E-2</c:v>
                </c:pt>
                <c:pt idx="5">
                  <c:v>8.7924528301886795E-2</c:v>
                </c:pt>
                <c:pt idx="6">
                  <c:v>0.1111512089498376</c:v>
                </c:pt>
                <c:pt idx="7">
                  <c:v>5.1254480286738353E-2</c:v>
                </c:pt>
                <c:pt idx="8">
                  <c:v>0.10535588442565187</c:v>
                </c:pt>
                <c:pt idx="9">
                  <c:v>6.9156293222683268E-2</c:v>
                </c:pt>
                <c:pt idx="10">
                  <c:v>7.3459715639810422E-2</c:v>
                </c:pt>
                <c:pt idx="11">
                  <c:v>6.5890061885693491E-2</c:v>
                </c:pt>
                <c:pt idx="12">
                  <c:v>5.9251903343263822E-2</c:v>
                </c:pt>
                <c:pt idx="13">
                  <c:v>9.0644221430883784E-2</c:v>
                </c:pt>
                <c:pt idx="14">
                  <c:v>0.15641025641025641</c:v>
                </c:pt>
                <c:pt idx="15">
                  <c:v>0.17296284733062753</c:v>
                </c:pt>
                <c:pt idx="16">
                  <c:v>0.17</c:v>
                </c:pt>
                <c:pt idx="17">
                  <c:v>0.15</c:v>
                </c:pt>
                <c:pt idx="18">
                  <c:v>0.08</c:v>
                </c:pt>
                <c:pt idx="19">
                  <c:v>7.0000000000000007E-2</c:v>
                </c:pt>
              </c:numCache>
            </c:numRef>
          </c:val>
          <c:smooth val="0"/>
          <c:extLst>
            <c:ext xmlns:c16="http://schemas.microsoft.com/office/drawing/2014/chart" uri="{C3380CC4-5D6E-409C-BE32-E72D297353CC}">
              <c16:uniqueId val="{00000008-DA55-4BFF-ACEE-ECE598559E59}"/>
            </c:ext>
          </c:extLst>
        </c:ser>
        <c:dLbls>
          <c:showLegendKey val="0"/>
          <c:showVal val="0"/>
          <c:showCatName val="0"/>
          <c:showSerName val="0"/>
          <c:showPercent val="0"/>
          <c:showBubbleSize val="0"/>
        </c:dLbls>
        <c:marker val="1"/>
        <c:smooth val="0"/>
        <c:axId val="363958160"/>
        <c:axId val="363958552"/>
      </c:lineChart>
      <c:catAx>
        <c:axId val="363958160"/>
        <c:scaling>
          <c:orientation val="minMax"/>
        </c:scaling>
        <c:delete val="1"/>
        <c:axPos val="b"/>
        <c:numFmt formatCode="General" sourceLinked="1"/>
        <c:majorTickMark val="out"/>
        <c:minorTickMark val="none"/>
        <c:tickLblPos val="nextTo"/>
        <c:crossAx val="363958552"/>
        <c:crosses val="autoZero"/>
        <c:auto val="1"/>
        <c:lblAlgn val="ctr"/>
        <c:lblOffset val="100"/>
        <c:noMultiLvlLbl val="0"/>
      </c:catAx>
      <c:valAx>
        <c:axId val="363958552"/>
        <c:scaling>
          <c:orientation val="minMax"/>
          <c:max val="1"/>
        </c:scaling>
        <c:delete val="1"/>
        <c:axPos val="l"/>
        <c:numFmt formatCode="0%" sourceLinked="1"/>
        <c:majorTickMark val="none"/>
        <c:minorTickMark val="none"/>
        <c:tickLblPos val="nextTo"/>
        <c:crossAx val="363958160"/>
        <c:crosses val="autoZero"/>
        <c:crossBetween val="between"/>
      </c:valAx>
      <c:spPr>
        <a:noFill/>
        <a:ln w="23397">
          <a:noFill/>
        </a:ln>
      </c:spPr>
    </c:plotArea>
    <c:legend>
      <c:legendPos val="l"/>
      <c:legendEntry>
        <c:idx val="0"/>
        <c:txPr>
          <a:bodyPr/>
          <a:lstStyle/>
          <a:p>
            <a:pPr>
              <a:defRPr sz="900">
                <a:solidFill>
                  <a:schemeClr val="tx2">
                    <a:lumMod val="50000"/>
                  </a:schemeClr>
                </a:solidFill>
              </a:defRPr>
            </a:pPr>
            <a:endParaRPr lang="en-US"/>
          </a:p>
        </c:txPr>
      </c:legendEntry>
      <c:legendEntry>
        <c:idx val="1"/>
        <c:txPr>
          <a:bodyPr/>
          <a:lstStyle/>
          <a:p>
            <a:pPr>
              <a:defRPr sz="900">
                <a:solidFill>
                  <a:schemeClr val="tx2">
                    <a:lumMod val="50000"/>
                  </a:schemeClr>
                </a:solidFill>
              </a:defRPr>
            </a:pPr>
            <a:endParaRPr lang="en-US"/>
          </a:p>
        </c:txPr>
      </c:legendEntry>
      <c:layout>
        <c:manualLayout>
          <c:xMode val="edge"/>
          <c:yMode val="edge"/>
          <c:x val="1.2539184952978056E-2"/>
          <c:y val="0.39700419192205283"/>
          <c:w val="6.3903431859762855E-2"/>
          <c:h val="0.13698543981497135"/>
        </c:manualLayout>
      </c:layout>
      <c:overlay val="1"/>
      <c:txPr>
        <a:bodyPr/>
        <a:lstStyle/>
        <a:p>
          <a:pPr>
            <a:defRPr sz="900"/>
          </a:pPr>
          <a:endParaRPr lang="en-US"/>
        </a:p>
      </c:txPr>
    </c:legend>
    <c:plotVisOnly val="1"/>
    <c:dispBlanksAs val="gap"/>
    <c:showDLblsOverMax val="0"/>
  </c:chart>
  <c:txPr>
    <a:bodyPr/>
    <a:lstStyle/>
    <a:p>
      <a:pPr>
        <a:defRPr sz="1474"/>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0.61404</cdr:x>
      <cdr:y>0.22951</cdr:y>
    </cdr:from>
    <cdr:to>
      <cdr:x>0.61404</cdr:x>
      <cdr:y>0.80233</cdr:y>
    </cdr:to>
    <cdr:cxnSp macro="">
      <cdr:nvCxnSpPr>
        <cdr:cNvPr id="3" name="Straight Connector 2">
          <a:extLst xmlns:a="http://schemas.openxmlformats.org/drawingml/2006/main">
            <a:ext uri="{FF2B5EF4-FFF2-40B4-BE49-F238E27FC236}">
              <a16:creationId xmlns:a16="http://schemas.microsoft.com/office/drawing/2014/main" id="{DEE37BED-8650-46C4-997D-C0E1A95DB536}"/>
            </a:ext>
          </a:extLst>
        </cdr:cNvPr>
        <cdr:cNvCxnSpPr/>
      </cdr:nvCxnSpPr>
      <cdr:spPr>
        <a:xfrm xmlns:a="http://schemas.openxmlformats.org/drawingml/2006/main">
          <a:off x="5334000" y="1066800"/>
          <a:ext cx="0" cy="2662582"/>
        </a:xfrm>
        <a:prstGeom xmlns:a="http://schemas.openxmlformats.org/drawingml/2006/main" prst="line">
          <a:avLst/>
        </a:prstGeom>
        <a:ln xmlns:a="http://schemas.openxmlformats.org/drawingml/2006/main" w="1905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0.51754</cdr:x>
      <cdr:y>0.0964</cdr:y>
    </cdr:from>
    <cdr:to>
      <cdr:x>0.70019</cdr:x>
      <cdr:y>0.23136</cdr:y>
    </cdr:to>
    <cdr:sp macro="" textlink="">
      <cdr:nvSpPr>
        <cdr:cNvPr id="6" name="TextBox 5">
          <a:extLst xmlns:a="http://schemas.openxmlformats.org/drawingml/2006/main">
            <a:ext uri="{FF2B5EF4-FFF2-40B4-BE49-F238E27FC236}">
              <a16:creationId xmlns:a16="http://schemas.microsoft.com/office/drawing/2014/main" id="{918911C5-9ECF-4367-B842-5115648F9B73}"/>
            </a:ext>
          </a:extLst>
        </cdr:cNvPr>
        <cdr:cNvSpPr txBox="1"/>
      </cdr:nvSpPr>
      <cdr:spPr>
        <a:xfrm xmlns:a="http://schemas.openxmlformats.org/drawingml/2006/main">
          <a:off x="4674822" y="448073"/>
          <a:ext cx="1649779" cy="627353"/>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pPr algn="ctr"/>
          <a:r>
            <a:rPr lang="en-US" sz="1100" dirty="0"/>
            <a:t>A-F School Grading and K-3 Reading Program Implemented</a:t>
          </a:r>
        </a:p>
      </cdr:txBody>
    </cdr:sp>
  </cdr:relSizeAnchor>
  <cdr:relSizeAnchor xmlns:cdr="http://schemas.openxmlformats.org/drawingml/2006/chartDrawing">
    <cdr:from>
      <cdr:x>0.02531</cdr:x>
      <cdr:y>0.13115</cdr:y>
    </cdr:from>
    <cdr:to>
      <cdr:x>0.06749</cdr:x>
      <cdr:y>0.16393</cdr:y>
    </cdr:to>
    <cdr:sp macro="" textlink="">
      <cdr:nvSpPr>
        <cdr:cNvPr id="2" name="TextBox 1"/>
        <cdr:cNvSpPr txBox="1"/>
      </cdr:nvSpPr>
      <cdr:spPr>
        <a:xfrm xmlns:a="http://schemas.openxmlformats.org/drawingml/2006/main">
          <a:off x="228604" y="609600"/>
          <a:ext cx="380997"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0.77506</cdr:x>
      <cdr:y>0.77049</cdr:y>
    </cdr:from>
    <cdr:to>
      <cdr:x>0.97752</cdr:x>
      <cdr:y>0.83607</cdr:y>
    </cdr:to>
    <cdr:sp macro="" textlink="">
      <cdr:nvSpPr>
        <cdr:cNvPr id="4" name="TextBox 3"/>
        <cdr:cNvSpPr txBox="1"/>
      </cdr:nvSpPr>
      <cdr:spPr>
        <a:xfrm xmlns:a="http://schemas.openxmlformats.org/drawingml/2006/main">
          <a:off x="7000878" y="3581400"/>
          <a:ext cx="1828797"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10 points = 1 grade level</a:t>
          </a:r>
          <a:endParaRPr lang="en-US" sz="1100" dirty="0"/>
        </a:p>
      </cdr:txBody>
    </cdr:sp>
  </cdr:relSizeAnchor>
  <cdr:relSizeAnchor xmlns:cdr="http://schemas.openxmlformats.org/drawingml/2006/chartDrawing">
    <cdr:from>
      <cdr:x>0.05905</cdr:x>
      <cdr:y>0.44262</cdr:y>
    </cdr:from>
    <cdr:to>
      <cdr:x>0.16872</cdr:x>
      <cdr:y>0.45246</cdr:y>
    </cdr:to>
    <cdr:sp macro="" textlink="">
      <cdr:nvSpPr>
        <cdr:cNvPr id="7" name="TextBox 6">
          <a:extLst xmlns:a="http://schemas.openxmlformats.org/drawingml/2006/main">
            <a:ext uri="{FF2B5EF4-FFF2-40B4-BE49-F238E27FC236}">
              <a16:creationId xmlns:a16="http://schemas.microsoft.com/office/drawing/2014/main" id="{052E1F92-9750-DB48-A2FC-B102C93E66D9}"/>
            </a:ext>
          </a:extLst>
        </cdr:cNvPr>
        <cdr:cNvSpPr txBox="1"/>
      </cdr:nvSpPr>
      <cdr:spPr>
        <a:xfrm xmlns:a="http://schemas.openxmlformats.org/drawingml/2006/main">
          <a:off x="533401" y="2057400"/>
          <a:ext cx="990600"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0.05062</cdr:x>
      <cdr:y>0.37705</cdr:y>
    </cdr:from>
    <cdr:to>
      <cdr:x>0.36275</cdr:x>
      <cdr:y>0.57377</cdr:y>
    </cdr:to>
    <cdr:sp macro="" textlink="">
      <cdr:nvSpPr>
        <cdr:cNvPr id="8" name="TextBox 7">
          <a:extLst xmlns:a="http://schemas.openxmlformats.org/drawingml/2006/main">
            <a:ext uri="{FF2B5EF4-FFF2-40B4-BE49-F238E27FC236}">
              <a16:creationId xmlns:a16="http://schemas.microsoft.com/office/drawing/2014/main" id="{A7C39AF7-2B4D-104E-A3BE-38775B7B74A9}"/>
            </a:ext>
          </a:extLst>
        </cdr:cNvPr>
        <cdr:cNvSpPr txBox="1"/>
      </cdr:nvSpPr>
      <cdr:spPr>
        <a:xfrm xmlns:a="http://schemas.openxmlformats.org/drawingml/2006/main">
          <a:off x="457201" y="1752600"/>
          <a:ext cx="2819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0.61404</cdr:x>
      <cdr:y>0.22951</cdr:y>
    </cdr:from>
    <cdr:to>
      <cdr:x>0.61404</cdr:x>
      <cdr:y>0.80233</cdr:y>
    </cdr:to>
    <cdr:cxnSp macro="">
      <cdr:nvCxnSpPr>
        <cdr:cNvPr id="2" name="Straight Connector 1">
          <a:extLst xmlns:a="http://schemas.openxmlformats.org/drawingml/2006/main">
            <a:ext uri="{FF2B5EF4-FFF2-40B4-BE49-F238E27FC236}">
              <a16:creationId xmlns:a16="http://schemas.microsoft.com/office/drawing/2014/main" id="{3BFF855A-D38F-4FF7-8E73-3D4233238FE9}"/>
            </a:ext>
          </a:extLst>
        </cdr:cNvPr>
        <cdr:cNvCxnSpPr/>
      </cdr:nvCxnSpPr>
      <cdr:spPr>
        <a:xfrm xmlns:a="http://schemas.openxmlformats.org/drawingml/2006/main">
          <a:off x="5334000" y="1066800"/>
          <a:ext cx="0" cy="2662582"/>
        </a:xfrm>
        <a:prstGeom xmlns:a="http://schemas.openxmlformats.org/drawingml/2006/main" prst="line">
          <a:avLst/>
        </a:prstGeom>
        <a:ln xmlns:a="http://schemas.openxmlformats.org/drawingml/2006/main" w="2222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0.53509</cdr:x>
      <cdr:y>0.13296</cdr:y>
    </cdr:from>
    <cdr:to>
      <cdr:x>0.70017</cdr:x>
      <cdr:y>0.1948</cdr:y>
    </cdr:to>
    <cdr:sp macro="" textlink="">
      <cdr:nvSpPr>
        <cdr:cNvPr id="3" name="TextBox 1">
          <a:extLst xmlns:a="http://schemas.openxmlformats.org/drawingml/2006/main">
            <a:ext uri="{FF2B5EF4-FFF2-40B4-BE49-F238E27FC236}">
              <a16:creationId xmlns:a16="http://schemas.microsoft.com/office/drawing/2014/main" id="{DF3069D2-623A-4708-8EA2-45860AA5156E}"/>
            </a:ext>
          </a:extLst>
        </cdr:cNvPr>
        <cdr:cNvSpPr txBox="1"/>
      </cdr:nvSpPr>
      <cdr:spPr>
        <a:xfrm xmlns:a="http://schemas.openxmlformats.org/drawingml/2006/main">
          <a:off x="4648200" y="618027"/>
          <a:ext cx="1434017" cy="287445"/>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A-F School Grading Implemented</a:t>
          </a:r>
        </a:p>
      </cdr:txBody>
    </cdr:sp>
  </cdr:relSizeAnchor>
  <cdr:relSizeAnchor xmlns:cdr="http://schemas.openxmlformats.org/drawingml/2006/chartDrawing">
    <cdr:from>
      <cdr:x>0.77118</cdr:x>
      <cdr:y>0.78142</cdr:y>
    </cdr:from>
    <cdr:to>
      <cdr:x>0.97118</cdr:x>
      <cdr:y>0.84699</cdr:y>
    </cdr:to>
    <cdr:sp macro="" textlink="">
      <cdr:nvSpPr>
        <cdr:cNvPr id="4" name="TextBox 1"/>
        <cdr:cNvSpPr txBox="1"/>
      </cdr:nvSpPr>
      <cdr:spPr>
        <a:xfrm xmlns:a="http://schemas.openxmlformats.org/drawingml/2006/main">
          <a:off x="7051678" y="3632200"/>
          <a:ext cx="1828797"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10 points = 1 grade level</a:t>
          </a:r>
          <a:endParaRPr lang="en-US" sz="1100" dirty="0"/>
        </a:p>
      </cdr:txBody>
    </cdr:sp>
  </cdr:relSizeAnchor>
  <cdr:relSizeAnchor xmlns:cdr="http://schemas.openxmlformats.org/drawingml/2006/chartDrawing">
    <cdr:from>
      <cdr:x>0.025</cdr:x>
      <cdr:y>0.5</cdr:y>
    </cdr:from>
    <cdr:to>
      <cdr:x>0.275</cdr:x>
      <cdr:y>0.62295</cdr:y>
    </cdr:to>
    <cdr:sp macro="" textlink="">
      <cdr:nvSpPr>
        <cdr:cNvPr id="6" name="TextBox 5">
          <a:extLst xmlns:a="http://schemas.openxmlformats.org/drawingml/2006/main">
            <a:ext uri="{FF2B5EF4-FFF2-40B4-BE49-F238E27FC236}">
              <a16:creationId xmlns:a16="http://schemas.microsoft.com/office/drawing/2014/main" id="{D46429E9-C34A-F345-BCE0-30D2A0D26137}"/>
            </a:ext>
          </a:extLst>
        </cdr:cNvPr>
        <cdr:cNvSpPr txBox="1"/>
      </cdr:nvSpPr>
      <cdr:spPr>
        <a:xfrm xmlns:a="http://schemas.openxmlformats.org/drawingml/2006/main">
          <a:off x="228603" y="2324100"/>
          <a:ext cx="2285997"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0.60833</cdr:x>
      <cdr:y>0.21311</cdr:y>
    </cdr:from>
    <cdr:to>
      <cdr:x>0.60833</cdr:x>
      <cdr:y>0.80159</cdr:y>
    </cdr:to>
    <cdr:cxnSp macro="">
      <cdr:nvCxnSpPr>
        <cdr:cNvPr id="2" name="Straight Connector 1">
          <a:extLst xmlns:a="http://schemas.openxmlformats.org/drawingml/2006/main">
            <a:ext uri="{FF2B5EF4-FFF2-40B4-BE49-F238E27FC236}">
              <a16:creationId xmlns:a16="http://schemas.microsoft.com/office/drawing/2014/main" id="{190EE1FD-0743-420C-882B-D84C9235316F}"/>
            </a:ext>
          </a:extLst>
        </cdr:cNvPr>
        <cdr:cNvCxnSpPr/>
      </cdr:nvCxnSpPr>
      <cdr:spPr>
        <a:xfrm xmlns:a="http://schemas.openxmlformats.org/drawingml/2006/main">
          <a:off x="5562600" y="990600"/>
          <a:ext cx="0" cy="2735373"/>
        </a:xfrm>
        <a:prstGeom xmlns:a="http://schemas.openxmlformats.org/drawingml/2006/main" prst="line">
          <a:avLst/>
        </a:prstGeom>
        <a:ln xmlns:a="http://schemas.openxmlformats.org/drawingml/2006/main" w="2222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0.53333</cdr:x>
      <cdr:y>0.12294</cdr:y>
    </cdr:from>
    <cdr:to>
      <cdr:x>0.69063</cdr:x>
      <cdr:y>0.16388</cdr:y>
    </cdr:to>
    <cdr:sp macro="" textlink="">
      <cdr:nvSpPr>
        <cdr:cNvPr id="4" name="TextBox 1">
          <a:extLst xmlns:a="http://schemas.openxmlformats.org/drawingml/2006/main">
            <a:ext uri="{FF2B5EF4-FFF2-40B4-BE49-F238E27FC236}">
              <a16:creationId xmlns:a16="http://schemas.microsoft.com/office/drawing/2014/main" id="{D315A455-C0EB-4C3F-9CD5-FE36754590E4}"/>
            </a:ext>
          </a:extLst>
        </cdr:cNvPr>
        <cdr:cNvSpPr txBox="1"/>
      </cdr:nvSpPr>
      <cdr:spPr>
        <a:xfrm xmlns:a="http://schemas.openxmlformats.org/drawingml/2006/main">
          <a:off x="4876800" y="571453"/>
          <a:ext cx="1438290" cy="19029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A-F School Grading Implementation</a:t>
          </a:r>
        </a:p>
      </cdr:txBody>
    </cdr:sp>
  </cdr:relSizeAnchor>
  <cdr:relSizeAnchor xmlns:cdr="http://schemas.openxmlformats.org/drawingml/2006/chartDrawing">
    <cdr:from>
      <cdr:x>0.77118</cdr:x>
      <cdr:y>0.78142</cdr:y>
    </cdr:from>
    <cdr:to>
      <cdr:x>0.97118</cdr:x>
      <cdr:y>0.84699</cdr:y>
    </cdr:to>
    <cdr:sp macro="" textlink="">
      <cdr:nvSpPr>
        <cdr:cNvPr id="5" name="TextBox 1"/>
        <cdr:cNvSpPr txBox="1"/>
      </cdr:nvSpPr>
      <cdr:spPr>
        <a:xfrm xmlns:a="http://schemas.openxmlformats.org/drawingml/2006/main">
          <a:off x="7051678" y="3632200"/>
          <a:ext cx="1828797"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10 points = 1 grade level</a:t>
          </a:r>
          <a:endParaRPr lang="en-US" sz="1100" dirty="0"/>
        </a:p>
      </cdr:txBody>
    </cdr:sp>
  </cdr:relSizeAnchor>
  <cdr:relSizeAnchor xmlns:cdr="http://schemas.openxmlformats.org/drawingml/2006/chartDrawing">
    <cdr:from>
      <cdr:x>0.05</cdr:x>
      <cdr:y>0.36066</cdr:y>
    </cdr:from>
    <cdr:to>
      <cdr:x>0.31667</cdr:x>
      <cdr:y>0.57377</cdr:y>
    </cdr:to>
    <cdr:sp macro="" textlink="">
      <cdr:nvSpPr>
        <cdr:cNvPr id="3" name="TextBox 2">
          <a:extLst xmlns:a="http://schemas.openxmlformats.org/drawingml/2006/main">
            <a:ext uri="{FF2B5EF4-FFF2-40B4-BE49-F238E27FC236}">
              <a16:creationId xmlns:a16="http://schemas.microsoft.com/office/drawing/2014/main" id="{0AD69A63-6579-2E4A-B9FD-C58384D63168}"/>
            </a:ext>
          </a:extLst>
        </cdr:cNvPr>
        <cdr:cNvSpPr txBox="1"/>
      </cdr:nvSpPr>
      <cdr:spPr>
        <a:xfrm xmlns:a="http://schemas.openxmlformats.org/drawingml/2006/main">
          <a:off x="457200" y="1676400"/>
          <a:ext cx="2438400"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0.61194</cdr:x>
      <cdr:y>0.16393</cdr:y>
    </cdr:from>
    <cdr:to>
      <cdr:x>0.61194</cdr:x>
      <cdr:y>0.80163</cdr:y>
    </cdr:to>
    <cdr:cxnSp macro="">
      <cdr:nvCxnSpPr>
        <cdr:cNvPr id="2" name="Straight Connector 1">
          <a:extLst xmlns:a="http://schemas.openxmlformats.org/drawingml/2006/main">
            <a:ext uri="{FF2B5EF4-FFF2-40B4-BE49-F238E27FC236}">
              <a16:creationId xmlns:a16="http://schemas.microsoft.com/office/drawing/2014/main" id="{F1818302-0AD0-4E83-9C0C-AD1F0D8D2401}"/>
            </a:ext>
          </a:extLst>
        </cdr:cNvPr>
        <cdr:cNvCxnSpPr/>
      </cdr:nvCxnSpPr>
      <cdr:spPr>
        <a:xfrm xmlns:a="http://schemas.openxmlformats.org/drawingml/2006/main">
          <a:off x="5527504" y="762000"/>
          <a:ext cx="0" cy="2964121"/>
        </a:xfrm>
        <a:prstGeom xmlns:a="http://schemas.openxmlformats.org/drawingml/2006/main" prst="line">
          <a:avLst/>
        </a:prstGeom>
        <a:ln xmlns:a="http://schemas.openxmlformats.org/drawingml/2006/main" w="2222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0.51915</cdr:x>
      <cdr:y>0.08494</cdr:y>
    </cdr:from>
    <cdr:to>
      <cdr:x>0.70248</cdr:x>
      <cdr:y>0.16691</cdr:y>
    </cdr:to>
    <cdr:sp macro="" textlink="">
      <cdr:nvSpPr>
        <cdr:cNvPr id="3" name="TextBox 1">
          <a:extLst xmlns:a="http://schemas.openxmlformats.org/drawingml/2006/main">
            <a:ext uri="{FF2B5EF4-FFF2-40B4-BE49-F238E27FC236}">
              <a16:creationId xmlns:a16="http://schemas.microsoft.com/office/drawing/2014/main" id="{91C8C05A-E6D9-439C-A655-9D2CA57AFE74}"/>
            </a:ext>
          </a:extLst>
        </cdr:cNvPr>
        <cdr:cNvSpPr txBox="1"/>
      </cdr:nvSpPr>
      <cdr:spPr>
        <a:xfrm xmlns:a="http://schemas.openxmlformats.org/drawingml/2006/main">
          <a:off x="4689304" y="394837"/>
          <a:ext cx="1655967" cy="38100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a:t>A-F School Grading Implemented</a:t>
          </a:r>
        </a:p>
      </cdr:txBody>
    </cdr:sp>
  </cdr:relSizeAnchor>
  <cdr:relSizeAnchor xmlns:cdr="http://schemas.openxmlformats.org/drawingml/2006/chartDrawing">
    <cdr:from>
      <cdr:x>0.78068</cdr:x>
      <cdr:y>0.78142</cdr:y>
    </cdr:from>
    <cdr:to>
      <cdr:x>0.98315</cdr:x>
      <cdr:y>0.84699</cdr:y>
    </cdr:to>
    <cdr:sp macro="" textlink="">
      <cdr:nvSpPr>
        <cdr:cNvPr id="4" name="TextBox 1"/>
        <cdr:cNvSpPr txBox="1"/>
      </cdr:nvSpPr>
      <cdr:spPr>
        <a:xfrm xmlns:a="http://schemas.openxmlformats.org/drawingml/2006/main">
          <a:off x="7051678" y="3632200"/>
          <a:ext cx="1828797"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10 points = 1 grade level</a:t>
          </a:r>
          <a:endParaRPr lang="en-US" sz="1100" dirty="0"/>
        </a:p>
      </cdr:txBody>
    </cdr:sp>
  </cdr:relSizeAnchor>
  <cdr:relSizeAnchor xmlns:cdr="http://schemas.openxmlformats.org/drawingml/2006/chartDrawing">
    <cdr:from>
      <cdr:x>0.03829</cdr:x>
      <cdr:y>0.34426</cdr:y>
    </cdr:from>
    <cdr:to>
      <cdr:x>0.33355</cdr:x>
      <cdr:y>0.5082</cdr:y>
    </cdr:to>
    <cdr:sp macro="" textlink="">
      <cdr:nvSpPr>
        <cdr:cNvPr id="6" name="TextBox 5">
          <a:extLst xmlns:a="http://schemas.openxmlformats.org/drawingml/2006/main">
            <a:ext uri="{FF2B5EF4-FFF2-40B4-BE49-F238E27FC236}">
              <a16:creationId xmlns:a16="http://schemas.microsoft.com/office/drawing/2014/main" id="{68CED3E3-6118-BE40-B81B-0433C96D6CAD}"/>
            </a:ext>
          </a:extLst>
        </cdr:cNvPr>
        <cdr:cNvSpPr txBox="1"/>
      </cdr:nvSpPr>
      <cdr:spPr>
        <a:xfrm xmlns:a="http://schemas.openxmlformats.org/drawingml/2006/main">
          <a:off x="345907" y="1600200"/>
          <a:ext cx="2666997"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0.72863</cdr:x>
      <cdr:y>0.15925</cdr:y>
    </cdr:from>
    <cdr:to>
      <cdr:x>0.72863</cdr:x>
      <cdr:y>0.78032</cdr:y>
    </cdr:to>
    <cdr:cxnSp macro="">
      <cdr:nvCxnSpPr>
        <cdr:cNvPr id="3" name="Straight Connector 2">
          <a:extLst xmlns:a="http://schemas.openxmlformats.org/drawingml/2006/main">
            <a:ext uri="{FF2B5EF4-FFF2-40B4-BE49-F238E27FC236}">
              <a16:creationId xmlns:a16="http://schemas.microsoft.com/office/drawing/2014/main" id="{D93C18C4-B31C-4C82-AC55-326FD0999AF5}"/>
            </a:ext>
          </a:extLst>
        </cdr:cNvPr>
        <cdr:cNvCxnSpPr/>
      </cdr:nvCxnSpPr>
      <cdr:spPr>
        <a:xfrm xmlns:a="http://schemas.openxmlformats.org/drawingml/2006/main">
          <a:off x="6248400" y="762000"/>
          <a:ext cx="0" cy="2971800"/>
        </a:xfrm>
        <a:prstGeom xmlns:a="http://schemas.openxmlformats.org/drawingml/2006/main" prst="line">
          <a:avLst/>
        </a:prstGeom>
        <a:ln xmlns:a="http://schemas.openxmlformats.org/drawingml/2006/main" w="19050"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0.73103</cdr:x>
      <cdr:y>0.20202</cdr:y>
    </cdr:from>
    <cdr:to>
      <cdr:x>0.95317</cdr:x>
      <cdr:y>0.2498</cdr:y>
    </cdr:to>
    <cdr:sp macro="" textlink="">
      <cdr:nvSpPr>
        <cdr:cNvPr id="4" name="TextBox 3">
          <a:extLst xmlns:a="http://schemas.openxmlformats.org/drawingml/2006/main">
            <a:ext uri="{FF2B5EF4-FFF2-40B4-BE49-F238E27FC236}">
              <a16:creationId xmlns:a16="http://schemas.microsoft.com/office/drawing/2014/main" id="{31B4786E-3506-4747-81FB-2B4CBE81E082}"/>
            </a:ext>
          </a:extLst>
        </cdr:cNvPr>
        <cdr:cNvSpPr txBox="1"/>
      </cdr:nvSpPr>
      <cdr:spPr>
        <a:xfrm xmlns:a="http://schemas.openxmlformats.org/drawingml/2006/main">
          <a:off x="6268954" y="966674"/>
          <a:ext cx="19050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i="1" dirty="0">
              <a:solidFill>
                <a:schemeClr val="accent1"/>
              </a:solidFill>
            </a:rPr>
            <a:t>New SBE A-F rule in effect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EFE1C0-3E05-43F0-9903-5399C8EB0039}"/>
              </a:ext>
            </a:extLst>
          </p:cNvPr>
          <p:cNvSpPr>
            <a:spLocks noGrp="1"/>
          </p:cNvSpPr>
          <p:nvPr>
            <p:ph type="hdr" sz="quarter"/>
          </p:nvPr>
        </p:nvSpPr>
        <p:spPr>
          <a:xfrm>
            <a:off x="0" y="0"/>
            <a:ext cx="3012329" cy="46369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6CE5E2-0517-43C6-B219-F8372EDB9D14}"/>
              </a:ext>
            </a:extLst>
          </p:cNvPr>
          <p:cNvSpPr>
            <a:spLocks noGrp="1"/>
          </p:cNvSpPr>
          <p:nvPr>
            <p:ph type="dt" sz="quarter" idx="1"/>
          </p:nvPr>
        </p:nvSpPr>
        <p:spPr>
          <a:xfrm>
            <a:off x="3936174" y="0"/>
            <a:ext cx="3012329" cy="463697"/>
          </a:xfrm>
          <a:prstGeom prst="rect">
            <a:avLst/>
          </a:prstGeom>
        </p:spPr>
        <p:txBody>
          <a:bodyPr vert="horz" lIns="91440" tIns="45720" rIns="91440" bIns="45720" rtlCol="0"/>
          <a:lstStyle>
            <a:lvl1pPr algn="r">
              <a:defRPr sz="1200"/>
            </a:lvl1pPr>
          </a:lstStyle>
          <a:p>
            <a:fld id="{D2809256-EAEC-4430-94E8-60B7211909A8}" type="datetimeFigureOut">
              <a:rPr lang="en-US" smtClean="0"/>
              <a:t>8/21/2018</a:t>
            </a:fld>
            <a:endParaRPr lang="en-US"/>
          </a:p>
        </p:txBody>
      </p:sp>
      <p:sp>
        <p:nvSpPr>
          <p:cNvPr id="4" name="Footer Placeholder 3">
            <a:extLst>
              <a:ext uri="{FF2B5EF4-FFF2-40B4-BE49-F238E27FC236}">
                <a16:creationId xmlns:a16="http://schemas.microsoft.com/office/drawing/2014/main" id="{4969CE4E-DD2C-45B1-8B3A-27D487F32D9B}"/>
              </a:ext>
            </a:extLst>
          </p:cNvPr>
          <p:cNvSpPr>
            <a:spLocks noGrp="1"/>
          </p:cNvSpPr>
          <p:nvPr>
            <p:ph type="ftr" sz="quarter" idx="2"/>
          </p:nvPr>
        </p:nvSpPr>
        <p:spPr>
          <a:xfrm>
            <a:off x="0" y="8772379"/>
            <a:ext cx="3012329" cy="46369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6C94439-533B-4CE5-8DD1-61BB530D3973}"/>
              </a:ext>
            </a:extLst>
          </p:cNvPr>
          <p:cNvSpPr>
            <a:spLocks noGrp="1"/>
          </p:cNvSpPr>
          <p:nvPr>
            <p:ph type="sldNum" sz="quarter" idx="3"/>
          </p:nvPr>
        </p:nvSpPr>
        <p:spPr>
          <a:xfrm>
            <a:off x="3936174" y="8772379"/>
            <a:ext cx="3012329" cy="463697"/>
          </a:xfrm>
          <a:prstGeom prst="rect">
            <a:avLst/>
          </a:prstGeom>
        </p:spPr>
        <p:txBody>
          <a:bodyPr vert="horz" lIns="91440" tIns="45720" rIns="91440" bIns="45720" rtlCol="0" anchor="b"/>
          <a:lstStyle>
            <a:lvl1pPr algn="r">
              <a:defRPr sz="1200"/>
            </a:lvl1pPr>
          </a:lstStyle>
          <a:p>
            <a:fld id="{BF3EF794-4BA1-4209-B2D8-F5B81711E681}" type="slidenum">
              <a:rPr lang="en-US" smtClean="0"/>
              <a:t>‹#›</a:t>
            </a:fld>
            <a:endParaRPr lang="en-US"/>
          </a:p>
        </p:txBody>
      </p:sp>
    </p:spTree>
    <p:extLst>
      <p:ext uri="{BB962C8B-B14F-4D97-AF65-F5344CB8AC3E}">
        <p14:creationId xmlns:p14="http://schemas.microsoft.com/office/powerpoint/2010/main" val="899824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36768" y="0"/>
            <a:ext cx="3011700" cy="461804"/>
          </a:xfrm>
          <a:prstGeom prst="rect">
            <a:avLst/>
          </a:prstGeom>
        </p:spPr>
        <p:txBody>
          <a:bodyPr vert="horz" lIns="93177" tIns="46589" rIns="93177" bIns="46589" rtlCol="0"/>
          <a:lstStyle>
            <a:lvl1pPr algn="r">
              <a:defRPr sz="1200"/>
            </a:lvl1pPr>
          </a:lstStyle>
          <a:p>
            <a:fld id="{0F3331C3-FB06-463B-8CE3-F44863CA89A4}" type="datetimeFigureOut">
              <a:rPr lang="en-US" smtClean="0"/>
              <a:t>8/21/2018</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700"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700" cy="461804"/>
          </a:xfrm>
          <a:prstGeom prst="rect">
            <a:avLst/>
          </a:prstGeom>
        </p:spPr>
        <p:txBody>
          <a:bodyPr vert="horz" lIns="93177" tIns="46589" rIns="93177" bIns="46589" rtlCol="0" anchor="b"/>
          <a:lstStyle>
            <a:lvl1pPr algn="r">
              <a:defRPr sz="1200"/>
            </a:lvl1pPr>
          </a:lstStyle>
          <a:p>
            <a:fld id="{DF7DB0EF-0DF9-43F1-89CF-B16B8D3CDDD0}" type="slidenum">
              <a:rPr lang="en-US" smtClean="0"/>
              <a:t>‹#›</a:t>
            </a:fld>
            <a:endParaRPr lang="en-US" dirty="0"/>
          </a:p>
        </p:txBody>
      </p:sp>
    </p:spTree>
    <p:extLst>
      <p:ext uri="{BB962C8B-B14F-4D97-AF65-F5344CB8AC3E}">
        <p14:creationId xmlns:p14="http://schemas.microsoft.com/office/powerpoint/2010/main" val="121390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doe.in.gov/accountability/annual-school-performance-repor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potlight-education.com/about-u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iga.in.gov/static-documents/5/1/5/b/515b3917/TITLE20_AR31_ch8.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doe.in.gov/accountability/indiana-student-centered-accountabilit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DB0EF-0DF9-43F1-89CF-B16B8D3CDDD0}" type="slidenum">
              <a:rPr lang="en-US" smtClean="0"/>
              <a:t>1</a:t>
            </a:fld>
            <a:endParaRPr lang="en-US" dirty="0"/>
          </a:p>
        </p:txBody>
      </p:sp>
    </p:spTree>
    <p:extLst>
      <p:ext uri="{BB962C8B-B14F-4D97-AF65-F5344CB8AC3E}">
        <p14:creationId xmlns:p14="http://schemas.microsoft.com/office/powerpoint/2010/main" val="1057788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Testing in grades 3-10 and 12.</a:t>
            </a:r>
          </a:p>
          <a:p>
            <a:endParaRPr lang="en-US" sz="1000" dirty="0"/>
          </a:p>
          <a:p>
            <a:r>
              <a:rPr lang="en-US" sz="1000" dirty="0"/>
              <a:t>Growth is calculated through complicated process.  It’s</a:t>
            </a:r>
            <a:r>
              <a:rPr lang="en-US" sz="1000" baseline="0" dirty="0"/>
              <a:t> incentivizing the right thing for teachers – get most points for moving the lowest performing students far.  However, there is no benchmark for ever getting a student to proficiency or higher.</a:t>
            </a:r>
          </a:p>
          <a:p>
            <a:endParaRPr lang="en-US" sz="1000" baseline="0" dirty="0"/>
          </a:p>
          <a:p>
            <a:r>
              <a:rPr lang="en-US" sz="1000" baseline="0" dirty="0"/>
              <a:t>Three performance levels on the test:</a:t>
            </a:r>
          </a:p>
          <a:p>
            <a:pPr marL="171450" indent="-171450">
              <a:buFontTx/>
              <a:buChar char="-"/>
            </a:pPr>
            <a:r>
              <a:rPr lang="en-US" sz="1000" baseline="0" dirty="0"/>
              <a:t>Passing plus 1, 2</a:t>
            </a:r>
          </a:p>
          <a:p>
            <a:pPr marL="171450" indent="-171450">
              <a:buFontTx/>
              <a:buChar char="-"/>
            </a:pPr>
            <a:r>
              <a:rPr lang="en-US" sz="1000" baseline="0" dirty="0"/>
              <a:t>Passing 1, 2, 3</a:t>
            </a:r>
          </a:p>
          <a:p>
            <a:pPr marL="171450" indent="-171450">
              <a:buFontTx/>
              <a:buChar char="-"/>
            </a:pPr>
            <a:r>
              <a:rPr lang="en-US" sz="1000" baseline="0" dirty="0"/>
              <a:t>Does not pass 1, 2, 3</a:t>
            </a:r>
          </a:p>
          <a:p>
            <a:pPr marL="171450" indent="-171450">
              <a:buFontTx/>
              <a:buChar char="-"/>
            </a:pPr>
            <a:endParaRPr lang="en-US" sz="1000" baseline="0" dirty="0"/>
          </a:p>
          <a:p>
            <a:pPr marL="0" indent="0">
              <a:buFontTx/>
              <a:buNone/>
            </a:pPr>
            <a:r>
              <a:rPr lang="en-US" sz="1000" baseline="0" dirty="0"/>
              <a:t>An index setting bars for:  exceeding, meeting and below expectations.</a:t>
            </a:r>
          </a:p>
          <a:p>
            <a:pPr marL="0" indent="0">
              <a:buFontTx/>
              <a:buNone/>
            </a:pPr>
            <a:endParaRPr lang="en-US" sz="1000" baseline="0" dirty="0"/>
          </a:p>
          <a:p>
            <a:pPr marL="0" indent="0">
              <a:buFontTx/>
              <a:buNone/>
            </a:pPr>
            <a:r>
              <a:rPr lang="en-US" sz="1000" baseline="0" dirty="0"/>
              <a:t>Normative and complicated</a:t>
            </a:r>
          </a:p>
          <a:p>
            <a:pPr marL="0" indent="0">
              <a:buFontTx/>
              <a:buNone/>
            </a:pPr>
            <a:endParaRPr lang="en-US" sz="1000" baseline="0" dirty="0"/>
          </a:p>
          <a:p>
            <a:pPr marL="0" indent="0">
              <a:buFontTx/>
              <a:buNone/>
            </a:pPr>
            <a:r>
              <a:rPr lang="en-US" sz="1000" baseline="0" dirty="0"/>
              <a:t>Always winners and losers</a:t>
            </a:r>
          </a:p>
          <a:p>
            <a:pPr marL="0" indent="0">
              <a:buFontTx/>
              <a:buNone/>
            </a:pPr>
            <a:r>
              <a:rPr lang="en-US" sz="1000" baseline="0" dirty="0"/>
              <a:t>Complicated</a:t>
            </a:r>
          </a:p>
          <a:p>
            <a:pPr marL="0" indent="0">
              <a:buFontTx/>
              <a:buNone/>
            </a:pPr>
            <a:r>
              <a:rPr lang="en-US" sz="1000" baseline="0" dirty="0"/>
              <a:t>Not necessarily pushing every child to reach proficiency</a:t>
            </a:r>
          </a:p>
        </p:txBody>
      </p:sp>
      <p:sp>
        <p:nvSpPr>
          <p:cNvPr id="4" name="Slide Number Placeholder 3"/>
          <p:cNvSpPr>
            <a:spLocks noGrp="1"/>
          </p:cNvSpPr>
          <p:nvPr>
            <p:ph type="sldNum" sz="quarter" idx="10"/>
          </p:nvPr>
        </p:nvSpPr>
        <p:spPr/>
        <p:txBody>
          <a:bodyPr/>
          <a:lstStyle/>
          <a:p>
            <a:fld id="{DF7DB0EF-0DF9-43F1-89CF-B16B8D3CDDD0}" type="slidenum">
              <a:rPr lang="en-US" smtClean="0"/>
              <a:t>10</a:t>
            </a:fld>
            <a:endParaRPr lang="en-US" dirty="0"/>
          </a:p>
        </p:txBody>
      </p:sp>
    </p:spTree>
    <p:extLst>
      <p:ext uri="{BB962C8B-B14F-4D97-AF65-F5344CB8AC3E}">
        <p14:creationId xmlns:p14="http://schemas.microsoft.com/office/powerpoint/2010/main" val="2284210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This school accountability system fully complies with ESSA.</a:t>
            </a:r>
          </a:p>
          <a:p>
            <a:pPr marL="171450" indent="-171450">
              <a:buFont typeface="Arial" panose="020B0604020202020204" pitchFamily="34" charset="0"/>
              <a:buChar char="•"/>
            </a:pPr>
            <a:endParaRPr lang="en-US" sz="1000" dirty="0"/>
          </a:p>
          <a:p>
            <a:pPr marL="0" indent="0">
              <a:buFont typeface="Arial" panose="020B0604020202020204" pitchFamily="34" charset="0"/>
              <a:buNone/>
            </a:pPr>
            <a:r>
              <a:rPr lang="en-US" sz="1000" dirty="0"/>
              <a:t>Main differences between the state and federal systems</a:t>
            </a:r>
          </a:p>
          <a:p>
            <a:pPr marL="171450" lvl="0" indent="-171450">
              <a:buFont typeface="Arial" panose="020B0604020202020204" pitchFamily="34" charset="0"/>
              <a:buChar char="•"/>
            </a:pPr>
            <a:r>
              <a:rPr lang="en-US" sz="1000" dirty="0"/>
              <a:t>Inclusion of EL indicator in federal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Inclusion of chronic absenteeism in federal system. Chronic absenteeism is an input, but limited to five percent of the calculation.</a:t>
            </a:r>
          </a:p>
          <a:p>
            <a:pPr marL="628650" lvl="1" indent="-171450">
              <a:buFont typeface="Arial" panose="020B0604020202020204" pitchFamily="34" charset="0"/>
              <a:buChar char="•"/>
            </a:pPr>
            <a:r>
              <a:rPr lang="en-US" sz="1000" dirty="0"/>
              <a:t>Change in weights of indicators as a result of including EL and chronic absenteeism indicators</a:t>
            </a:r>
          </a:p>
          <a:p>
            <a:pPr marL="171450" lvl="0" indent="-171450">
              <a:buFont typeface="Arial" panose="020B0604020202020204" pitchFamily="34" charset="0"/>
              <a:buChar char="•"/>
            </a:pPr>
            <a:r>
              <a:rPr lang="en-US" sz="1000" dirty="0"/>
              <a:t>Growth in the state system is for the top 75% and the lowest performing 25% but the federal system just measures growth for all students.</a:t>
            </a:r>
          </a:p>
          <a:p>
            <a:pPr marL="171450" lvl="0" indent="-171450">
              <a:buFont typeface="Arial" panose="020B0604020202020204" pitchFamily="34" charset="0"/>
              <a:buChar char="•"/>
            </a:pPr>
            <a:r>
              <a:rPr lang="en-US" sz="1000" dirty="0"/>
              <a:t>Students included in the graduation rate numerator in the federal system is more rigorous than the state system as required by ESSA.</a:t>
            </a:r>
          </a:p>
          <a:p>
            <a:endParaRPr lang="en-US" sz="1000" dirty="0"/>
          </a:p>
          <a:p>
            <a:r>
              <a:rPr lang="en-US" sz="1000" dirty="0"/>
              <a:t>Belief among some</a:t>
            </a:r>
            <a:r>
              <a:rPr lang="en-US" sz="1000" baseline="0" dirty="0"/>
              <a:t> that this calculation will be harder (at least for one year) than the state calculation – because of the limitation on the graduation rate to only standard high school diplomas.  And due to potentially high bar for the ELP indicator</a:t>
            </a:r>
            <a:endParaRPr lang="en-US" sz="1000" dirty="0"/>
          </a:p>
        </p:txBody>
      </p:sp>
      <p:sp>
        <p:nvSpPr>
          <p:cNvPr id="4" name="Slide Number Placeholder 3"/>
          <p:cNvSpPr>
            <a:spLocks noGrp="1"/>
          </p:cNvSpPr>
          <p:nvPr>
            <p:ph type="sldNum" sz="quarter" idx="10"/>
          </p:nvPr>
        </p:nvSpPr>
        <p:spPr/>
        <p:txBody>
          <a:bodyPr/>
          <a:lstStyle/>
          <a:p>
            <a:fld id="{DF7DB0EF-0DF9-43F1-89CF-B16B8D3CDDD0}" type="slidenum">
              <a:rPr lang="en-US" smtClean="0"/>
              <a:t>11</a:t>
            </a:fld>
            <a:endParaRPr lang="en-US" dirty="0"/>
          </a:p>
        </p:txBody>
      </p:sp>
    </p:spTree>
    <p:extLst>
      <p:ext uri="{BB962C8B-B14F-4D97-AF65-F5344CB8AC3E}">
        <p14:creationId xmlns:p14="http://schemas.microsoft.com/office/powerpoint/2010/main" val="63957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DB0EF-0DF9-43F1-89CF-B16B8D3CDDD0}" type="slidenum">
              <a:rPr lang="en-US" smtClean="0"/>
              <a:t>12</a:t>
            </a:fld>
            <a:endParaRPr lang="en-US" dirty="0"/>
          </a:p>
        </p:txBody>
      </p:sp>
    </p:spTree>
    <p:extLst>
      <p:ext uri="{BB962C8B-B14F-4D97-AF65-F5344CB8AC3E}">
        <p14:creationId xmlns:p14="http://schemas.microsoft.com/office/powerpoint/2010/main" val="4039085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DB0EF-0DF9-43F1-89CF-B16B8D3CDDD0}" type="slidenum">
              <a:rPr lang="en-US" smtClean="0"/>
              <a:t>13</a:t>
            </a:fld>
            <a:endParaRPr lang="en-US" dirty="0"/>
          </a:p>
        </p:txBody>
      </p:sp>
    </p:spTree>
    <p:extLst>
      <p:ext uri="{BB962C8B-B14F-4D97-AF65-F5344CB8AC3E}">
        <p14:creationId xmlns:p14="http://schemas.microsoft.com/office/powerpoint/2010/main" val="3913019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DB0EF-0DF9-43F1-89CF-B16B8D3CDDD0}" type="slidenum">
              <a:rPr lang="en-US" smtClean="0"/>
              <a:t>14</a:t>
            </a:fld>
            <a:endParaRPr lang="en-US" dirty="0"/>
          </a:p>
        </p:txBody>
      </p:sp>
    </p:spTree>
    <p:extLst>
      <p:ext uri="{BB962C8B-B14F-4D97-AF65-F5344CB8AC3E}">
        <p14:creationId xmlns:p14="http://schemas.microsoft.com/office/powerpoint/2010/main" val="293204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b="1" dirty="0">
                <a:latin typeface="+mn-lt"/>
              </a:rPr>
              <a:t>Climate Surveys</a:t>
            </a:r>
          </a:p>
          <a:p>
            <a:r>
              <a:rPr lang="en-US" sz="1000" dirty="0">
                <a:latin typeface="+mn-lt"/>
              </a:rPr>
              <a:t>Significant costs of survey administration outweigh the value-added to accountability  </a:t>
            </a:r>
          </a:p>
          <a:p>
            <a:r>
              <a:rPr lang="en-US" sz="1000" dirty="0">
                <a:latin typeface="+mn-lt"/>
              </a:rPr>
              <a:t>Response bias leads to unrepresentative and invalid survey results  </a:t>
            </a:r>
          </a:p>
          <a:p>
            <a:r>
              <a:rPr lang="en-US" sz="1000" dirty="0">
                <a:latin typeface="+mn-lt"/>
              </a:rPr>
              <a:t>Leading indicators like climate surveys tend to provide redundant information about schools </a:t>
            </a:r>
          </a:p>
          <a:p>
            <a:pPr marL="0" indent="0">
              <a:buNone/>
            </a:pPr>
            <a:endParaRPr lang="en-US" sz="1000" b="1" dirty="0">
              <a:latin typeface="+mn-lt"/>
            </a:endParaRPr>
          </a:p>
          <a:p>
            <a:pPr marL="0" indent="0">
              <a:buNone/>
            </a:pPr>
            <a:r>
              <a:rPr lang="en-US" sz="1000" b="1" dirty="0">
                <a:latin typeface="+mn-lt"/>
              </a:rPr>
              <a:t>Character Skills</a:t>
            </a:r>
          </a:p>
          <a:p>
            <a:r>
              <a:rPr lang="en-US" sz="1000" dirty="0">
                <a:latin typeface="+mn-lt"/>
              </a:rPr>
              <a:t>There is no standardized definition for which non-academic skills students need to achieve success</a:t>
            </a:r>
          </a:p>
          <a:p>
            <a:r>
              <a:rPr lang="en-US" sz="1000" dirty="0">
                <a:latin typeface="+mn-lt"/>
              </a:rPr>
              <a:t>“Character skills” are highly subjective and unreliable as a school-measure</a:t>
            </a:r>
          </a:p>
          <a:p>
            <a:pPr marL="0" indent="0">
              <a:buNone/>
            </a:pPr>
            <a:endParaRPr lang="en-US" sz="1000" b="1" dirty="0">
              <a:latin typeface="+mn-lt"/>
            </a:endParaRPr>
          </a:p>
          <a:p>
            <a:pPr marL="0" indent="0">
              <a:buNone/>
            </a:pPr>
            <a:r>
              <a:rPr lang="en-US" sz="1000" b="1" dirty="0">
                <a:latin typeface="+mn-lt"/>
              </a:rPr>
              <a:t>School Safety &amp; Discipline </a:t>
            </a:r>
          </a:p>
          <a:p>
            <a:r>
              <a:rPr lang="en-US" sz="1000" dirty="0">
                <a:latin typeface="+mn-lt"/>
              </a:rPr>
              <a:t>Educators may feel compelled to sacrifice safety and discipline to retain higher ratings</a:t>
            </a:r>
          </a:p>
          <a:p>
            <a:r>
              <a:rPr lang="en-US" sz="1000" dirty="0">
                <a:latin typeface="+mn-lt"/>
              </a:rPr>
              <a:t>Safety and other discipline data in a school accountability system requires significant context and consistency in statewide reporting</a:t>
            </a:r>
          </a:p>
          <a:p>
            <a:endParaRPr lang="en-US" dirty="0"/>
          </a:p>
        </p:txBody>
      </p:sp>
      <p:sp>
        <p:nvSpPr>
          <p:cNvPr id="4" name="Slide Number Placeholder 3"/>
          <p:cNvSpPr>
            <a:spLocks noGrp="1"/>
          </p:cNvSpPr>
          <p:nvPr>
            <p:ph type="sldNum" sz="quarter" idx="10"/>
          </p:nvPr>
        </p:nvSpPr>
        <p:spPr/>
        <p:txBody>
          <a:bodyPr/>
          <a:lstStyle/>
          <a:p>
            <a:fld id="{DF7DB0EF-0DF9-43F1-89CF-B16B8D3CDDD0}" type="slidenum">
              <a:rPr lang="en-US" smtClean="0"/>
              <a:t>15</a:t>
            </a:fld>
            <a:endParaRPr lang="en-US" dirty="0"/>
          </a:p>
        </p:txBody>
      </p:sp>
    </p:spTree>
    <p:extLst>
      <p:ext uri="{BB962C8B-B14F-4D97-AF65-F5344CB8AC3E}">
        <p14:creationId xmlns:p14="http://schemas.microsoft.com/office/powerpoint/2010/main" val="724012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DB0EF-0DF9-43F1-89CF-B16B8D3CDDD0}" type="slidenum">
              <a:rPr lang="en-US" smtClean="0"/>
              <a:t>16</a:t>
            </a:fld>
            <a:endParaRPr lang="en-US" dirty="0"/>
          </a:p>
        </p:txBody>
      </p:sp>
    </p:spTree>
    <p:extLst>
      <p:ext uri="{BB962C8B-B14F-4D97-AF65-F5344CB8AC3E}">
        <p14:creationId xmlns:p14="http://schemas.microsoft.com/office/powerpoint/2010/main" val="3930249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DB0EF-0DF9-43F1-89CF-B16B8D3CDDD0}" type="slidenum">
              <a:rPr lang="en-US" smtClean="0"/>
              <a:t>17</a:t>
            </a:fld>
            <a:endParaRPr lang="en-US" dirty="0"/>
          </a:p>
        </p:txBody>
      </p:sp>
    </p:spTree>
    <p:extLst>
      <p:ext uri="{BB962C8B-B14F-4D97-AF65-F5344CB8AC3E}">
        <p14:creationId xmlns:p14="http://schemas.microsoft.com/office/powerpoint/2010/main" val="3688388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DB0EF-0DF9-43F1-89CF-B16B8D3CDDD0}" type="slidenum">
              <a:rPr lang="en-US" smtClean="0"/>
              <a:t>18</a:t>
            </a:fld>
            <a:endParaRPr lang="en-US" dirty="0"/>
          </a:p>
        </p:txBody>
      </p:sp>
    </p:spTree>
    <p:extLst>
      <p:ext uri="{BB962C8B-B14F-4D97-AF65-F5344CB8AC3E}">
        <p14:creationId xmlns:p14="http://schemas.microsoft.com/office/powerpoint/2010/main" val="2056335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PL Questions: Indiana have a good, clear school accountability website? </a:t>
            </a:r>
          </a:p>
          <a:p>
            <a:pPr lvl="1"/>
            <a:endParaRPr lang="en-US" dirty="0"/>
          </a:p>
          <a:p>
            <a:pPr lvl="1"/>
            <a:r>
              <a:rPr lang="en-US" dirty="0"/>
              <a:t>No, the site should be improved</a:t>
            </a:r>
          </a:p>
          <a:p>
            <a:pPr lvl="2"/>
            <a:r>
              <a:rPr lang="en-US" dirty="0">
                <a:hlinkClick r:id="rId3"/>
              </a:rPr>
              <a:t>https://www.doe.in.gov/accountability/annual-school-performance-reports</a:t>
            </a:r>
            <a:endParaRPr lang="en-US" dirty="0"/>
          </a:p>
          <a:p>
            <a:pPr lvl="2"/>
            <a:r>
              <a:rPr lang="en-US" dirty="0"/>
              <a:t>https://www.doe.in.gov/accountability/find-school-and-corporation-data-reports</a:t>
            </a:r>
          </a:p>
          <a:p>
            <a:endParaRPr lang="en-US" dirty="0"/>
          </a:p>
        </p:txBody>
      </p:sp>
      <p:sp>
        <p:nvSpPr>
          <p:cNvPr id="4" name="Slide Number Placeholder 3"/>
          <p:cNvSpPr>
            <a:spLocks noGrp="1"/>
          </p:cNvSpPr>
          <p:nvPr>
            <p:ph type="sldNum" sz="quarter" idx="10"/>
          </p:nvPr>
        </p:nvSpPr>
        <p:spPr/>
        <p:txBody>
          <a:bodyPr/>
          <a:lstStyle/>
          <a:p>
            <a:fld id="{DF7DB0EF-0DF9-43F1-89CF-B16B8D3CDDD0}" type="slidenum">
              <a:rPr lang="en-US" smtClean="0"/>
              <a:t>19</a:t>
            </a:fld>
            <a:endParaRPr lang="en-US" dirty="0"/>
          </a:p>
        </p:txBody>
      </p:sp>
    </p:spTree>
    <p:extLst>
      <p:ext uri="{BB962C8B-B14F-4D97-AF65-F5344CB8AC3E}">
        <p14:creationId xmlns:p14="http://schemas.microsoft.com/office/powerpoint/2010/main" val="313267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scale scores are rounded to the nearest whole number. The differences in subtracting scale scores in the chart and the text are due to rounding.</a:t>
            </a:r>
          </a:p>
        </p:txBody>
      </p:sp>
      <p:sp>
        <p:nvSpPr>
          <p:cNvPr id="4" name="Slide Number Placeholder 3"/>
          <p:cNvSpPr>
            <a:spLocks noGrp="1"/>
          </p:cNvSpPr>
          <p:nvPr>
            <p:ph type="sldNum" sz="quarter" idx="10"/>
          </p:nvPr>
        </p:nvSpPr>
        <p:spPr/>
        <p:txBody>
          <a:bodyPr/>
          <a:lstStyle/>
          <a:p>
            <a:fld id="{DF7DB0EF-0DF9-43F1-89CF-B16B8D3CDDD0}" type="slidenum">
              <a:rPr lang="en-US" smtClean="0"/>
              <a:t>2</a:t>
            </a:fld>
            <a:endParaRPr lang="en-US" dirty="0"/>
          </a:p>
        </p:txBody>
      </p:sp>
    </p:spTree>
    <p:extLst>
      <p:ext uri="{BB962C8B-B14F-4D97-AF65-F5344CB8AC3E}">
        <p14:creationId xmlns:p14="http://schemas.microsoft.com/office/powerpoint/2010/main" val="2897974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hlinkClick r:id="rId3"/>
              </a:rPr>
              <a:t>Spotlight Education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Mike Fee, Co-Founder, Spotlight Education</a:t>
            </a:r>
          </a:p>
          <a:p>
            <a:pPr marL="0" lvl="0" indent="0" algn="l" rtl="0">
              <a:spcBef>
                <a:spcPts val="600"/>
              </a:spcBef>
              <a:spcAft>
                <a:spcPts val="600"/>
              </a:spcAft>
              <a:buSzPct val="100000"/>
              <a:buFont typeface="Arial"/>
              <a:buNone/>
            </a:pPr>
            <a:endParaRPr lang="en-US" sz="1200" dirty="0">
              <a:solidFill>
                <a:schemeClr val="tx1">
                  <a:lumMod val="75000"/>
                  <a:lumOff val="25000"/>
                </a:schemeClr>
              </a:solidFill>
            </a:endParaRPr>
          </a:p>
          <a:p>
            <a:pPr lvl="0" indent="-254000" algn="l" rtl="0">
              <a:spcBef>
                <a:spcPts val="600"/>
              </a:spcBef>
              <a:spcAft>
                <a:spcPts val="600"/>
              </a:spcAft>
              <a:buSzPct val="100000"/>
              <a:buFont typeface="Arial"/>
              <a:buChar char="•"/>
            </a:pPr>
            <a:r>
              <a:rPr lang="en-US" sz="1200" dirty="0">
                <a:solidFill>
                  <a:schemeClr val="tx1">
                    <a:lumMod val="75000"/>
                    <a:lumOff val="25000"/>
                  </a:schemeClr>
                </a:solidFill>
              </a:rPr>
              <a:t>Proprietary technology that turns education data into a relevant story for “everyday users”</a:t>
            </a:r>
          </a:p>
          <a:p>
            <a:pPr marL="627063" lvl="0" indent="-254000" algn="l">
              <a:spcAft>
                <a:spcPts val="600"/>
              </a:spcAft>
              <a:buFont typeface="Arial"/>
              <a:buChar char="•"/>
            </a:pPr>
            <a:r>
              <a:rPr lang="en-US" sz="1050" dirty="0">
                <a:solidFill>
                  <a:schemeClr val="tx1">
                    <a:lumMod val="75000"/>
                    <a:lumOff val="25000"/>
                  </a:schemeClr>
                </a:solidFill>
              </a:rPr>
              <a:t>Narrative Text (printed, webpages) – </a:t>
            </a:r>
            <a:r>
              <a:rPr lang="en-US" sz="1050" i="1" dirty="0">
                <a:solidFill>
                  <a:schemeClr val="tx1">
                    <a:lumMod val="75000"/>
                    <a:lumOff val="25000"/>
                  </a:schemeClr>
                </a:solidFill>
              </a:rPr>
              <a:t>Data Verbalization</a:t>
            </a:r>
            <a:r>
              <a:rPr lang="en-US" sz="900" dirty="0">
                <a:solidFill>
                  <a:schemeClr val="tx1">
                    <a:lumMod val="75000"/>
                    <a:lumOff val="25000"/>
                  </a:schemeClr>
                </a:solidFill>
                <a:latin typeface="Lucida Grande"/>
                <a:ea typeface="Lucida Grande"/>
                <a:cs typeface="Lucida Grande"/>
              </a:rPr>
              <a:t>℠</a:t>
            </a:r>
            <a:endParaRPr lang="en-US" sz="900" dirty="0">
              <a:solidFill>
                <a:schemeClr val="tx1">
                  <a:lumMod val="75000"/>
                  <a:lumOff val="25000"/>
                </a:schemeClr>
              </a:solidFill>
            </a:endParaRPr>
          </a:p>
          <a:p>
            <a:pPr marL="627063" lvl="0" indent="-254000" algn="l">
              <a:spcAft>
                <a:spcPts val="600"/>
              </a:spcAft>
              <a:buFont typeface="Arial"/>
              <a:buChar char="•"/>
            </a:pPr>
            <a:r>
              <a:rPr lang="en-US" sz="1050" dirty="0">
                <a:solidFill>
                  <a:schemeClr val="tx1">
                    <a:lumMod val="75000"/>
                    <a:lumOff val="25000"/>
                  </a:schemeClr>
                </a:solidFill>
              </a:rPr>
              <a:t>Personalized Mobile Videos – </a:t>
            </a:r>
            <a:r>
              <a:rPr lang="en-US" sz="1050" i="1" dirty="0">
                <a:solidFill>
                  <a:schemeClr val="tx1">
                    <a:lumMod val="75000"/>
                    <a:lumOff val="25000"/>
                  </a:schemeClr>
                </a:solidFill>
              </a:rPr>
              <a:t>Data Animation</a:t>
            </a:r>
            <a:r>
              <a:rPr lang="en-US" sz="900" dirty="0">
                <a:solidFill>
                  <a:schemeClr val="tx1">
                    <a:lumMod val="75000"/>
                    <a:lumOff val="25000"/>
                  </a:schemeClr>
                </a:solidFill>
                <a:latin typeface="Lucida Grande"/>
                <a:ea typeface="Lucida Grande"/>
                <a:cs typeface="Lucida Grande"/>
              </a:rPr>
              <a:t>℠</a:t>
            </a:r>
            <a:endParaRPr lang="en-US" sz="900" dirty="0">
              <a:solidFill>
                <a:schemeClr val="tx1">
                  <a:lumMod val="75000"/>
                  <a:lumOff val="25000"/>
                </a:schemeClr>
              </a:solidFill>
            </a:endParaRPr>
          </a:p>
          <a:p>
            <a:pPr lvl="0" indent="-254000" algn="l" rtl="0">
              <a:spcBef>
                <a:spcPts val="600"/>
              </a:spcBef>
              <a:spcAft>
                <a:spcPts val="600"/>
              </a:spcAft>
              <a:buSzPct val="100000"/>
              <a:buFont typeface="Arial"/>
              <a:buChar char="•"/>
            </a:pPr>
            <a:r>
              <a:rPr lang="en-US" sz="1200" dirty="0">
                <a:solidFill>
                  <a:schemeClr val="tx1">
                    <a:lumMod val="75000"/>
                    <a:lumOff val="25000"/>
                  </a:schemeClr>
                </a:solidFill>
              </a:rPr>
              <a:t>Highly experienced team: education, entrepreneurship, software development </a:t>
            </a:r>
          </a:p>
          <a:p>
            <a:pPr lvl="0" indent="-254000" algn="l" rtl="0">
              <a:spcBef>
                <a:spcPts val="600"/>
              </a:spcBef>
              <a:spcAft>
                <a:spcPts val="600"/>
              </a:spcAft>
              <a:buSzPct val="100000"/>
              <a:buFont typeface="Arial"/>
              <a:buChar char="•"/>
            </a:pPr>
            <a:r>
              <a:rPr lang="en-US" sz="1200" dirty="0">
                <a:solidFill>
                  <a:schemeClr val="tx1">
                    <a:lumMod val="75000"/>
                    <a:lumOff val="25000"/>
                  </a:schemeClr>
                </a:solidFill>
              </a:rPr>
              <a:t>Strong partnerships with leading organizations (New Mexico PED, Oakland &amp; Long Beach Unified; ETS, NWEA, College Board)</a:t>
            </a:r>
          </a:p>
          <a:p>
            <a:endParaRPr lang="en-US" dirty="0"/>
          </a:p>
        </p:txBody>
      </p:sp>
      <p:sp>
        <p:nvSpPr>
          <p:cNvPr id="4" name="Slide Number Placeholder 3"/>
          <p:cNvSpPr>
            <a:spLocks noGrp="1"/>
          </p:cNvSpPr>
          <p:nvPr>
            <p:ph type="sldNum" sz="quarter" idx="10"/>
          </p:nvPr>
        </p:nvSpPr>
        <p:spPr/>
        <p:txBody>
          <a:bodyPr/>
          <a:lstStyle/>
          <a:p>
            <a:fld id="{DF7DB0EF-0DF9-43F1-89CF-B16B8D3CDDD0}" type="slidenum">
              <a:rPr lang="en-US" smtClean="0"/>
              <a:t>20</a:t>
            </a:fld>
            <a:endParaRPr lang="en-US" dirty="0"/>
          </a:p>
        </p:txBody>
      </p:sp>
    </p:spTree>
    <p:extLst>
      <p:ext uri="{BB962C8B-B14F-4D97-AF65-F5344CB8AC3E}">
        <p14:creationId xmlns:p14="http://schemas.microsoft.com/office/powerpoint/2010/main" val="2913820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DB0EF-0DF9-43F1-89CF-B16B8D3CDDD0}" type="slidenum">
              <a:rPr lang="en-US" smtClean="0"/>
              <a:t>21</a:t>
            </a:fld>
            <a:endParaRPr lang="en-US" dirty="0"/>
          </a:p>
        </p:txBody>
      </p:sp>
    </p:spTree>
    <p:extLst>
      <p:ext uri="{BB962C8B-B14F-4D97-AF65-F5344CB8AC3E}">
        <p14:creationId xmlns:p14="http://schemas.microsoft.com/office/powerpoint/2010/main" val="2568712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DB0EF-0DF9-43F1-89CF-B16B8D3CDDD0}" type="slidenum">
              <a:rPr lang="en-US" smtClean="0"/>
              <a:t>22</a:t>
            </a:fld>
            <a:endParaRPr lang="en-US" dirty="0"/>
          </a:p>
        </p:txBody>
      </p:sp>
    </p:spTree>
    <p:extLst>
      <p:ext uri="{BB962C8B-B14F-4D97-AF65-F5344CB8AC3E}">
        <p14:creationId xmlns:p14="http://schemas.microsoft.com/office/powerpoint/2010/main" val="2201171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DB0EF-0DF9-43F1-89CF-B16B8D3CDDD0}" type="slidenum">
              <a:rPr lang="en-US" smtClean="0"/>
              <a:t>23</a:t>
            </a:fld>
            <a:endParaRPr lang="en-US" dirty="0"/>
          </a:p>
        </p:txBody>
      </p:sp>
    </p:spTree>
    <p:extLst>
      <p:ext uri="{BB962C8B-B14F-4D97-AF65-F5344CB8AC3E}">
        <p14:creationId xmlns:p14="http://schemas.microsoft.com/office/powerpoint/2010/main" val="2193777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DB0EF-0DF9-43F1-89CF-B16B8D3CDDD0}" type="slidenum">
              <a:rPr lang="en-US" smtClean="0"/>
              <a:t>24</a:t>
            </a:fld>
            <a:endParaRPr lang="en-US" dirty="0"/>
          </a:p>
        </p:txBody>
      </p:sp>
    </p:spTree>
    <p:extLst>
      <p:ext uri="{BB962C8B-B14F-4D97-AF65-F5344CB8AC3E}">
        <p14:creationId xmlns:p14="http://schemas.microsoft.com/office/powerpoint/2010/main" val="277109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*The scale scores are rounded to the nearest whole number. The differences in subtracting scale scores in the chart and the text are due to rounding.</a:t>
            </a:r>
          </a:p>
          <a:p>
            <a:endParaRPr lang="en-US" dirty="0"/>
          </a:p>
        </p:txBody>
      </p:sp>
      <p:sp>
        <p:nvSpPr>
          <p:cNvPr id="4" name="Slide Number Placeholder 3"/>
          <p:cNvSpPr>
            <a:spLocks noGrp="1"/>
          </p:cNvSpPr>
          <p:nvPr>
            <p:ph type="sldNum" sz="quarter" idx="10"/>
          </p:nvPr>
        </p:nvSpPr>
        <p:spPr/>
        <p:txBody>
          <a:bodyPr/>
          <a:lstStyle/>
          <a:p>
            <a:fld id="{DF7DB0EF-0DF9-43F1-89CF-B16B8D3CDDD0}" type="slidenum">
              <a:rPr lang="en-US" smtClean="0"/>
              <a:t>3</a:t>
            </a:fld>
            <a:endParaRPr lang="en-US" dirty="0"/>
          </a:p>
        </p:txBody>
      </p:sp>
    </p:spTree>
    <p:extLst>
      <p:ext uri="{BB962C8B-B14F-4D97-AF65-F5344CB8AC3E}">
        <p14:creationId xmlns:p14="http://schemas.microsoft.com/office/powerpoint/2010/main" val="726654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scale scores are rounded to the nearest whole number. The differences in subtracting scale scores in the chart and the text are due to rounding.</a:t>
            </a:r>
          </a:p>
          <a:p>
            <a:endParaRPr lang="en-US" dirty="0"/>
          </a:p>
        </p:txBody>
      </p:sp>
      <p:sp>
        <p:nvSpPr>
          <p:cNvPr id="4" name="Slide Number Placeholder 3"/>
          <p:cNvSpPr>
            <a:spLocks noGrp="1"/>
          </p:cNvSpPr>
          <p:nvPr>
            <p:ph type="sldNum" sz="quarter" idx="10"/>
          </p:nvPr>
        </p:nvSpPr>
        <p:spPr/>
        <p:txBody>
          <a:bodyPr/>
          <a:lstStyle/>
          <a:p>
            <a:fld id="{DF7DB0EF-0DF9-43F1-89CF-B16B8D3CDDD0}" type="slidenum">
              <a:rPr lang="en-US" smtClean="0"/>
              <a:t>4</a:t>
            </a:fld>
            <a:endParaRPr lang="en-US" dirty="0"/>
          </a:p>
        </p:txBody>
      </p:sp>
    </p:spTree>
    <p:extLst>
      <p:ext uri="{BB962C8B-B14F-4D97-AF65-F5344CB8AC3E}">
        <p14:creationId xmlns:p14="http://schemas.microsoft.com/office/powerpoint/2010/main" val="427034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scale scores are rounded to the nearest whole number. The differences in subtracting scale scores in the chart and the text are due to rounding.</a:t>
            </a:r>
          </a:p>
          <a:p>
            <a:endParaRPr lang="en-US" dirty="0"/>
          </a:p>
        </p:txBody>
      </p:sp>
      <p:sp>
        <p:nvSpPr>
          <p:cNvPr id="4" name="Slide Number Placeholder 3"/>
          <p:cNvSpPr>
            <a:spLocks noGrp="1"/>
          </p:cNvSpPr>
          <p:nvPr>
            <p:ph type="sldNum" sz="quarter" idx="5"/>
          </p:nvPr>
        </p:nvSpPr>
        <p:spPr/>
        <p:txBody>
          <a:bodyPr/>
          <a:lstStyle/>
          <a:p>
            <a:fld id="{DF7DB0EF-0DF9-43F1-89CF-B16B8D3CDDD0}" type="slidenum">
              <a:rPr lang="en-US" smtClean="0"/>
              <a:t>5</a:t>
            </a:fld>
            <a:endParaRPr lang="en-US" dirty="0"/>
          </a:p>
        </p:txBody>
      </p:sp>
    </p:spTree>
    <p:extLst>
      <p:ext uri="{BB962C8B-B14F-4D97-AF65-F5344CB8AC3E}">
        <p14:creationId xmlns:p14="http://schemas.microsoft.com/office/powerpoint/2010/main" val="1237089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ffectLst/>
              </a:rPr>
              <a:t>https://www.doe.in.gov/accountability/history-indiana%E2%80%99s-accountability-system</a:t>
            </a:r>
          </a:p>
          <a:p>
            <a:endParaRPr lang="en-US" sz="1000" dirty="0">
              <a:effectLst/>
            </a:endParaRPr>
          </a:p>
          <a:p>
            <a:r>
              <a:rPr lang="en-US" sz="1000" dirty="0">
                <a:effectLst/>
              </a:rPr>
              <a:t>In 2013, the Indiana General Assembly added </a:t>
            </a:r>
            <a:r>
              <a:rPr lang="en-US" sz="1000" dirty="0">
                <a:effectLst/>
                <a:hlinkClick r:id="rId3"/>
              </a:rPr>
              <a:t>IC 20-31-8-5.4</a:t>
            </a:r>
            <a:r>
              <a:rPr lang="en-US" sz="1000" dirty="0">
                <a:effectLst/>
              </a:rPr>
              <a:t>to the Indiana Code (P.L. 286-2013). This statute required the State Board to establish new A-F categories and new standards of assessing school performance. The new standards were required to be based on a measurement of individual student academic performance and growth to proficiency; and were not to be based on a measurement of student performance or growth compared with peers.</a:t>
            </a:r>
          </a:p>
          <a:p>
            <a:endParaRPr lang="en-US" sz="1000" dirty="0">
              <a:effectLst/>
            </a:endParaRPr>
          </a:p>
          <a:p>
            <a:r>
              <a:rPr lang="en-US" sz="1000" dirty="0">
                <a:effectLst/>
              </a:rPr>
              <a:t>The Accountability System Review Panel, established by a Memorandum of Understanding entered into by the Speaker of the House, President Pro Tempore of the Senate, the State Board of Education, the Superintendent of Public Instruction and the Governor, conducted research and provided recommendations to the State Board of Education regarding the composition of the new A-F system. The Panel presented its final report to the State Board on November 13, 2013 and presented its recommendations for the </a:t>
            </a:r>
            <a:r>
              <a:rPr lang="en-US" sz="1000" dirty="0">
                <a:effectLst/>
                <a:hlinkClick r:id="rId4"/>
              </a:rPr>
              <a:t>new A-F system</a:t>
            </a:r>
            <a:r>
              <a:rPr lang="en-US" sz="1000" dirty="0">
                <a:effectLst/>
              </a:rPr>
              <a:t> to the State Board on September 22, 2014.</a:t>
            </a:r>
          </a:p>
          <a:p>
            <a:endParaRPr lang="en-US" sz="1000" dirty="0">
              <a:effectLst/>
            </a:endParaRPr>
          </a:p>
          <a:p>
            <a:r>
              <a:rPr lang="en-US" sz="1000" dirty="0">
                <a:effectLst/>
              </a:rPr>
              <a:t>On October 29, 2014 the State Board filed a Notice of Intent to adopt a rule to establish the new categories or designations of school performance per IC 20-31-8-5.4. At its January 7, 2015 business meeting, the Board adopted proposed language that would add 511 IAC 6.2-10 to replace the old A-F accountability system (511 IAC 6.2-6). The Board adopted the final rule that establishes the new metrics of Indiana’s student-centered accountability system on May 7, 2015. The rule was approved by the Attorney General on June 4, 2015, approved by the Governor on June 12, 2015, filed with the Legislative Services Agency on June 15, 2015 and posted on July 15, 2015. The rule is effective March 1, 2016, and is applicable beginning with the assessment of the 2015-2016 school year.</a:t>
            </a:r>
          </a:p>
          <a:p>
            <a:endParaRPr lang="en-US" dirty="0"/>
          </a:p>
        </p:txBody>
      </p:sp>
      <p:sp>
        <p:nvSpPr>
          <p:cNvPr id="4" name="Slide Number Placeholder 3"/>
          <p:cNvSpPr>
            <a:spLocks noGrp="1"/>
          </p:cNvSpPr>
          <p:nvPr>
            <p:ph type="sldNum" sz="quarter" idx="10"/>
          </p:nvPr>
        </p:nvSpPr>
        <p:spPr/>
        <p:txBody>
          <a:bodyPr/>
          <a:lstStyle/>
          <a:p>
            <a:fld id="{DF7DB0EF-0DF9-43F1-89CF-B16B8D3CDDD0}" type="slidenum">
              <a:rPr lang="en-US" smtClean="0"/>
              <a:t>6</a:t>
            </a:fld>
            <a:endParaRPr lang="en-US" dirty="0"/>
          </a:p>
        </p:txBody>
      </p:sp>
    </p:spTree>
    <p:extLst>
      <p:ext uri="{BB962C8B-B14F-4D97-AF65-F5344CB8AC3E}">
        <p14:creationId xmlns:p14="http://schemas.microsoft.com/office/powerpoint/2010/main" val="369333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925513" y="757238"/>
            <a:ext cx="5033962" cy="3776662"/>
          </a:xfrm>
          <a:ln/>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00" b="1" dirty="0">
                <a:latin typeface="Arial" charset="0"/>
              </a:rPr>
              <a:t>Updated: August 2018</a:t>
            </a:r>
            <a:endParaRPr lang="en-US" altLang="en-US" sz="1000" b="1" baseline="0" dirty="0">
              <a:latin typeface="Arial" charset="0"/>
            </a:endParaRPr>
          </a:p>
          <a:p>
            <a:pPr eaLnBrk="1" hangingPunct="1">
              <a:defRPr/>
            </a:pPr>
            <a:endParaRPr lang="en-US" sz="1000" b="1" dirty="0"/>
          </a:p>
          <a:p>
            <a:pPr eaLnBrk="1" hangingPunct="1">
              <a:defRPr/>
            </a:pPr>
            <a:r>
              <a:rPr lang="en-US" sz="1000" b="1" dirty="0"/>
              <a:t>In 1999, we had more D&amp;F schools than A&amp;B schools.  Now we have almost four times as many AB vs. DF.</a:t>
            </a:r>
            <a:endParaRPr lang="en-US" sz="1000" b="1" dirty="0">
              <a:latin typeface="Arial" charset="0"/>
              <a:ea typeface="ＭＳ Ｐゴシック" pitchFamily="34" charset="-128"/>
            </a:endParaRPr>
          </a:p>
          <a:p>
            <a:pPr eaLnBrk="1" hangingPunct="1">
              <a:defRPr/>
            </a:pPr>
            <a:endParaRPr lang="en-US" sz="1000" b="1" dirty="0">
              <a:latin typeface="Arial" charset="0"/>
              <a:ea typeface="ＭＳ Ｐゴシック" pitchFamily="34" charset="-128"/>
            </a:endParaRPr>
          </a:p>
          <a:p>
            <a:pPr eaLnBrk="1" hangingPunct="1">
              <a:defRPr/>
            </a:pPr>
            <a:r>
              <a:rPr lang="en-US" sz="1000" b="1" dirty="0">
                <a:latin typeface="Arial" charset="0"/>
                <a:ea typeface="ＭＳ Ｐゴシック" pitchFamily="34" charset="-128"/>
              </a:rPr>
              <a:t>The 8 dotted lines indicate times when we raised the bar on what it means to be an A or B school.</a:t>
            </a:r>
          </a:p>
          <a:p>
            <a:pPr eaLnBrk="1" hangingPunct="1">
              <a:defRPr/>
            </a:pPr>
            <a:endParaRPr lang="en-US" sz="1000" b="1" dirty="0">
              <a:latin typeface="Arial" charset="0"/>
              <a:ea typeface="ＭＳ Ｐゴシック" pitchFamily="34" charset="-128"/>
            </a:endParaRPr>
          </a:p>
          <a:p>
            <a:pPr eaLnBrk="1" hangingPunct="1">
              <a:defRPr/>
            </a:pPr>
            <a:r>
              <a:rPr lang="en-US" sz="1000" b="1" dirty="0">
                <a:latin typeface="Arial" charset="0"/>
                <a:ea typeface="ＭＳ Ｐゴシック" pitchFamily="34" charset="-128"/>
              </a:rPr>
              <a:t>1999 – moved to A, B, C, D, and F grades</a:t>
            </a:r>
          </a:p>
          <a:p>
            <a:pPr eaLnBrk="1" hangingPunct="1">
              <a:defRPr/>
            </a:pPr>
            <a:r>
              <a:rPr lang="en-US" sz="1000" b="1" dirty="0">
                <a:latin typeface="Arial" charset="0"/>
                <a:ea typeface="ＭＳ Ｐゴシック" pitchFamily="34" charset="-128"/>
              </a:rPr>
              <a:t>2002 – added in student learning gains to the calculation</a:t>
            </a:r>
          </a:p>
          <a:p>
            <a:pPr eaLnBrk="1" hangingPunct="1">
              <a:defRPr/>
            </a:pPr>
            <a:r>
              <a:rPr lang="en-US" sz="1000" b="1" dirty="0">
                <a:latin typeface="Arial" charset="0"/>
                <a:ea typeface="ＭＳ Ｐゴシック" pitchFamily="34" charset="-128"/>
              </a:rPr>
              <a:t>2005 – added in students with disabilities and English language learners to the calculation and raised the writing standard</a:t>
            </a:r>
          </a:p>
          <a:p>
            <a:pPr eaLnBrk="1" hangingPunct="1">
              <a:defRPr/>
            </a:pPr>
            <a:r>
              <a:rPr lang="en-US" sz="1000" b="1" dirty="0">
                <a:latin typeface="Arial" charset="0"/>
                <a:ea typeface="ＭＳ Ｐゴシック" pitchFamily="34" charset="-128"/>
              </a:rPr>
              <a:t>2007 – added in science and math lowest 25% gains into the calculation</a:t>
            </a:r>
          </a:p>
          <a:p>
            <a:pPr marL="541524" indent="-541524">
              <a:lnSpc>
                <a:spcPct val="90000"/>
              </a:lnSpc>
              <a:defRPr/>
            </a:pPr>
            <a:r>
              <a:rPr lang="en-US" sz="1000" b="1" dirty="0">
                <a:latin typeface="Arial" charset="0"/>
                <a:ea typeface="ＭＳ Ｐゴシック" pitchFamily="34" charset="-128"/>
              </a:rPr>
              <a:t>2010 – added high school accountability: </a:t>
            </a:r>
            <a:r>
              <a:rPr lang="en-US" sz="1000" b="1" dirty="0">
                <a:ea typeface="ＭＳ Ｐゴシック" pitchFamily="34" charset="-128"/>
              </a:rPr>
              <a:t> </a:t>
            </a:r>
          </a:p>
          <a:p>
            <a:pPr marL="928324" lvl="1" indent="-464161">
              <a:lnSpc>
                <a:spcPct val="90000"/>
              </a:lnSpc>
              <a:buFontTx/>
              <a:buChar char="•"/>
              <a:defRPr/>
            </a:pPr>
            <a:r>
              <a:rPr lang="en-US" sz="1000" b="1" dirty="0">
                <a:ea typeface="ＭＳ Ｐゴシック" pitchFamily="34" charset="-128"/>
              </a:rPr>
              <a:t>Graduation rates for all students</a:t>
            </a:r>
          </a:p>
          <a:p>
            <a:pPr marL="928324" lvl="1" indent="-464161">
              <a:lnSpc>
                <a:spcPct val="90000"/>
              </a:lnSpc>
              <a:buFontTx/>
              <a:buChar char="•"/>
              <a:defRPr/>
            </a:pPr>
            <a:r>
              <a:rPr lang="en-US" sz="1000" b="1" dirty="0">
                <a:ea typeface="ＭＳ Ｐゴシック" pitchFamily="34" charset="-128"/>
              </a:rPr>
              <a:t>Graduation rates for at-risk students</a:t>
            </a:r>
          </a:p>
          <a:p>
            <a:pPr marL="928324" lvl="1" indent="-464161">
              <a:lnSpc>
                <a:spcPct val="90000"/>
              </a:lnSpc>
              <a:buFontTx/>
              <a:buChar char="•"/>
              <a:defRPr/>
            </a:pPr>
            <a:r>
              <a:rPr lang="en-US" sz="1000" b="1" dirty="0">
                <a:ea typeface="ＭＳ Ｐゴシック" pitchFamily="34" charset="-128"/>
              </a:rPr>
              <a:t>Acceleration rates (both performance &amp; participation)</a:t>
            </a:r>
          </a:p>
          <a:p>
            <a:pPr marL="928324" lvl="1" indent="-464161">
              <a:lnSpc>
                <a:spcPct val="90000"/>
              </a:lnSpc>
              <a:buFontTx/>
              <a:buChar char="•"/>
              <a:defRPr/>
            </a:pPr>
            <a:r>
              <a:rPr lang="en-US" sz="1000" b="1" dirty="0">
                <a:ea typeface="ＭＳ Ｐゴシック" pitchFamily="34" charset="-128"/>
              </a:rPr>
              <a:t>College readiness rates </a:t>
            </a:r>
          </a:p>
          <a:p>
            <a:pPr>
              <a:defRPr/>
            </a:pPr>
            <a:r>
              <a:rPr lang="en-US" sz="1000" b="1" dirty="0">
                <a:ea typeface="ＭＳ Ｐゴシック" pitchFamily="34" charset="-128"/>
              </a:rPr>
              <a:t>2012 – increased cut scores on new FCAT 2.0 test, inclusion of students with disabilities and English language learning students into the proficiency components of the grade calculation</a:t>
            </a:r>
          </a:p>
          <a:p>
            <a:pPr>
              <a:defRPr/>
            </a:pPr>
            <a:r>
              <a:rPr lang="en-US" sz="1000" b="1" dirty="0">
                <a:ea typeface="ＭＳ Ｐゴシック" pitchFamily="34" charset="-128"/>
              </a:rPr>
              <a:t>2013 – increased cut score of FCAT writing from 3.0 to 3.5, if fewer than 25% of students are reading on grade level school is automatic F.</a:t>
            </a:r>
          </a:p>
          <a:p>
            <a:pPr>
              <a:defRPr/>
            </a:pPr>
            <a:r>
              <a:rPr lang="en-US" sz="1000" b="1" dirty="0">
                <a:ea typeface="ＭＳ Ｐゴシック" pitchFamily="34" charset="-128"/>
              </a:rPr>
              <a:t>2014 – increased grading scale for high</a:t>
            </a:r>
            <a:r>
              <a:rPr lang="en-US" sz="1000" b="1" baseline="0" dirty="0">
                <a:ea typeface="ＭＳ Ｐゴシック" pitchFamily="34" charset="-128"/>
              </a:rPr>
              <a:t> schools, more rigorous graduation requirements</a:t>
            </a:r>
            <a:endParaRPr lang="en-US" sz="1000" b="1" dirty="0">
              <a:ea typeface="ＭＳ Ｐゴシック" pitchFamily="34" charset="-128"/>
            </a:endParaRPr>
          </a:p>
          <a:p>
            <a:pPr>
              <a:defRPr/>
            </a:pPr>
            <a:r>
              <a:rPr lang="en-US" sz="1000" b="1" dirty="0">
                <a:ea typeface="ＭＳ Ｐゴシック" pitchFamily="34" charset="-128"/>
              </a:rPr>
              <a:t>2015 – implement Senate Bill 1642 back to basics (without learning gains) and a new statewide assessment</a:t>
            </a:r>
          </a:p>
          <a:p>
            <a:pPr>
              <a:defRPr/>
            </a:pPr>
            <a:r>
              <a:rPr lang="en-US" sz="1000" b="1" dirty="0">
                <a:ea typeface="ＭＳ Ｐゴシック" pitchFamily="34" charset="-128"/>
              </a:rPr>
              <a:t>2016 – learning</a:t>
            </a:r>
            <a:r>
              <a:rPr lang="en-US" sz="1000" b="1" baseline="0" dirty="0">
                <a:ea typeface="ＭＳ Ｐゴシック" pitchFamily="34" charset="-128"/>
              </a:rPr>
              <a:t> gains to proficient and advanced included in new calculation for the first time</a:t>
            </a:r>
            <a:endParaRPr lang="en-US" sz="1000" b="1" dirty="0">
              <a:ea typeface="ＭＳ Ｐゴシック" pitchFamily="34" charset="-128"/>
            </a:endParaRPr>
          </a:p>
          <a:p>
            <a:pPr>
              <a:defRPr/>
            </a:pPr>
            <a:endParaRPr lang="en-US" sz="1000" dirty="0"/>
          </a:p>
          <a:p>
            <a:pPr>
              <a:defRPr/>
            </a:pPr>
            <a:endParaRPr 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54395" indent="-290152" eaLnBrk="0" hangingPunct="0">
              <a:spcBef>
                <a:spcPct val="30000"/>
              </a:spcBef>
              <a:defRPr sz="1200">
                <a:solidFill>
                  <a:schemeClr val="tx1"/>
                </a:solidFill>
                <a:latin typeface="Arial" charset="0"/>
                <a:ea typeface="ＭＳ Ｐゴシック" pitchFamily="34" charset="-128"/>
              </a:defRPr>
            </a:lvl2pPr>
            <a:lvl3pPr marL="1160607" indent="-232122" eaLnBrk="0" hangingPunct="0">
              <a:spcBef>
                <a:spcPct val="30000"/>
              </a:spcBef>
              <a:defRPr sz="1200">
                <a:solidFill>
                  <a:schemeClr val="tx1"/>
                </a:solidFill>
                <a:latin typeface="Arial" charset="0"/>
                <a:ea typeface="ＭＳ Ｐゴシック" pitchFamily="34" charset="-128"/>
              </a:defRPr>
            </a:lvl3pPr>
            <a:lvl4pPr marL="1624851" indent="-232122" eaLnBrk="0" hangingPunct="0">
              <a:spcBef>
                <a:spcPct val="30000"/>
              </a:spcBef>
              <a:defRPr sz="1200">
                <a:solidFill>
                  <a:schemeClr val="tx1"/>
                </a:solidFill>
                <a:latin typeface="Arial" charset="0"/>
                <a:ea typeface="ＭＳ Ｐゴシック" pitchFamily="34" charset="-128"/>
              </a:defRPr>
            </a:lvl4pPr>
            <a:lvl5pPr marL="2089094" indent="-232122" eaLnBrk="0" hangingPunct="0">
              <a:spcBef>
                <a:spcPct val="30000"/>
              </a:spcBef>
              <a:defRPr sz="1200">
                <a:solidFill>
                  <a:schemeClr val="tx1"/>
                </a:solidFill>
                <a:latin typeface="Arial" charset="0"/>
                <a:ea typeface="ＭＳ Ｐゴシック" pitchFamily="34" charset="-128"/>
              </a:defRPr>
            </a:lvl5pPr>
            <a:lvl6pPr marL="2553337" indent="-232122" eaLnBrk="0" fontAlgn="base" hangingPunct="0">
              <a:spcBef>
                <a:spcPct val="30000"/>
              </a:spcBef>
              <a:spcAft>
                <a:spcPct val="0"/>
              </a:spcAft>
              <a:defRPr sz="1200">
                <a:solidFill>
                  <a:schemeClr val="tx1"/>
                </a:solidFill>
                <a:latin typeface="Arial" charset="0"/>
                <a:ea typeface="ＭＳ Ｐゴシック" pitchFamily="34" charset="-128"/>
              </a:defRPr>
            </a:lvl6pPr>
            <a:lvl7pPr marL="3017580" indent="-232122" eaLnBrk="0" fontAlgn="base" hangingPunct="0">
              <a:spcBef>
                <a:spcPct val="30000"/>
              </a:spcBef>
              <a:spcAft>
                <a:spcPct val="0"/>
              </a:spcAft>
              <a:defRPr sz="1200">
                <a:solidFill>
                  <a:schemeClr val="tx1"/>
                </a:solidFill>
                <a:latin typeface="Arial" charset="0"/>
                <a:ea typeface="ＭＳ Ｐゴシック" pitchFamily="34" charset="-128"/>
              </a:defRPr>
            </a:lvl7pPr>
            <a:lvl8pPr marL="3481823" indent="-232122" eaLnBrk="0" fontAlgn="base" hangingPunct="0">
              <a:spcBef>
                <a:spcPct val="30000"/>
              </a:spcBef>
              <a:spcAft>
                <a:spcPct val="0"/>
              </a:spcAft>
              <a:defRPr sz="1200">
                <a:solidFill>
                  <a:schemeClr val="tx1"/>
                </a:solidFill>
                <a:latin typeface="Arial" charset="0"/>
                <a:ea typeface="ＭＳ Ｐゴシック" pitchFamily="34" charset="-128"/>
              </a:defRPr>
            </a:lvl8pPr>
            <a:lvl9pPr marL="3946067" indent="-23212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81C1CE2-5EB5-43EB-B957-7785C25D61DE}" type="slidenum">
              <a:rPr lang="en-US" altLang="en-US" smtClean="0"/>
              <a:pPr eaLnBrk="1" hangingPunct="1">
                <a:spcBef>
                  <a:spcPct val="0"/>
                </a:spcBef>
              </a:pPr>
              <a:t>7</a:t>
            </a:fld>
            <a:endParaRPr lang="en-US" altLang="en-US"/>
          </a:p>
        </p:txBody>
      </p:sp>
    </p:spTree>
    <p:extLst>
      <p:ext uri="{BB962C8B-B14F-4D97-AF65-F5344CB8AC3E}">
        <p14:creationId xmlns:p14="http://schemas.microsoft.com/office/powerpoint/2010/main" val="42541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7DB0EF-0DF9-43F1-89CF-B16B8D3CDDD0}" type="slidenum">
              <a:rPr lang="en-US" smtClean="0"/>
              <a:t>8</a:t>
            </a:fld>
            <a:endParaRPr lang="en-US" dirty="0"/>
          </a:p>
        </p:txBody>
      </p:sp>
    </p:spTree>
    <p:extLst>
      <p:ext uri="{BB962C8B-B14F-4D97-AF65-F5344CB8AC3E}">
        <p14:creationId xmlns:p14="http://schemas.microsoft.com/office/powerpoint/2010/main" val="2767891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61A9778-09B4-9D46-9EF5-BF5EEDA64F9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2881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Info@ExcelinEd.org" TargetMode="External"/><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hyperlink" Target="http://www.excelined.org/"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excelinedinaction.org/" TargetMode="External"/><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www.excelinedinaction.org/" TargetMode="External"/><Relationship Id="rId2" Type="http://schemas.openxmlformats.org/officeDocument/2006/relationships/image" Target="../media/image3.jpg"/><Relationship Id="rId1" Type="http://schemas.openxmlformats.org/officeDocument/2006/relationships/slideMaster" Target="../slideMasters/slideMaster3.xml"/><Relationship Id="rId6" Type="http://schemas.openxmlformats.org/officeDocument/2006/relationships/hyperlink" Target="http://www.excelined.org/" TargetMode="External"/><Relationship Id="rId5" Type="http://schemas.openxmlformats.org/officeDocument/2006/relationships/hyperlink" Target="mailto:Info@ExcelinEd.org" TargetMode="Externa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3 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65210" y="3810006"/>
            <a:ext cx="8813580" cy="899433"/>
          </a:xfrm>
          <a:prstGeom prst="rect">
            <a:avLst/>
          </a:prstGeom>
        </p:spPr>
        <p:txBody>
          <a:bodyPr vert="horz" lIns="91440" tIns="45720" rIns="91440" bIns="45720" rtlCol="0" anchor="ctr">
            <a:normAutofit/>
          </a:bodyPr>
          <a:lstStyle>
            <a:lvl1pPr algn="ctr">
              <a:defRPr sz="3300">
                <a:solidFill>
                  <a:schemeClr val="tx2"/>
                </a:solidFill>
                <a:latin typeface="+mj-lt"/>
              </a:defRPr>
            </a:lvl1pPr>
          </a:lstStyle>
          <a:p>
            <a:r>
              <a:rPr lang="en-US"/>
              <a:t>Click to edit title</a:t>
            </a:r>
          </a:p>
        </p:txBody>
      </p:sp>
      <p:sp>
        <p:nvSpPr>
          <p:cNvPr id="8" name="Text Placeholder 7"/>
          <p:cNvSpPr>
            <a:spLocks noGrp="1"/>
          </p:cNvSpPr>
          <p:nvPr>
            <p:ph type="body" sz="quarter" idx="11" hasCustomPrompt="1"/>
          </p:nvPr>
        </p:nvSpPr>
        <p:spPr>
          <a:xfrm>
            <a:off x="165210" y="4800600"/>
            <a:ext cx="8813580" cy="722312"/>
          </a:xfrm>
          <a:prstGeom prst="rect">
            <a:avLst/>
          </a:prstGeom>
        </p:spPr>
        <p:txBody>
          <a:bodyPr/>
          <a:lstStyle>
            <a:lvl1pPr marL="0" indent="0" algn="ctr">
              <a:buNone/>
              <a:defRPr sz="1800" i="1" baseline="0">
                <a:solidFill>
                  <a:schemeClr val="tx2"/>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a:t>Click to edit subtitle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0200" y="1905000"/>
            <a:ext cx="5943600" cy="1513760"/>
          </a:xfrm>
          <a:prstGeom prst="rect">
            <a:avLst/>
          </a:prstGeom>
        </p:spPr>
      </p:pic>
      <p:sp>
        <p:nvSpPr>
          <p:cNvPr id="6" name="Text Placeholder 7"/>
          <p:cNvSpPr>
            <a:spLocks noGrp="1"/>
          </p:cNvSpPr>
          <p:nvPr>
            <p:ph type="body" sz="quarter" idx="12" hasCustomPrompt="1"/>
          </p:nvPr>
        </p:nvSpPr>
        <p:spPr>
          <a:xfrm>
            <a:off x="165210" y="5605465"/>
            <a:ext cx="8813580" cy="722312"/>
          </a:xfrm>
          <a:prstGeom prst="rect">
            <a:avLst/>
          </a:prstGeom>
        </p:spPr>
        <p:txBody>
          <a:bodyPr/>
          <a:lstStyle>
            <a:lvl1pPr marL="0" indent="0" algn="ctr">
              <a:buNone/>
              <a:defRPr sz="1600" i="0" baseline="0">
                <a:solidFill>
                  <a:schemeClr val="accent3"/>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a:t>Month Year</a:t>
            </a:r>
          </a:p>
        </p:txBody>
      </p:sp>
    </p:spTree>
    <p:extLst>
      <p:ext uri="{BB962C8B-B14F-4D97-AF65-F5344CB8AC3E}">
        <p14:creationId xmlns:p14="http://schemas.microsoft.com/office/powerpoint/2010/main" val="39914679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3 Circle Layout">
    <p:spTree>
      <p:nvGrpSpPr>
        <p:cNvPr id="1" name=""/>
        <p:cNvGrpSpPr/>
        <p:nvPr/>
      </p:nvGrpSpPr>
      <p:grpSpPr>
        <a:xfrm>
          <a:off x="0" y="0"/>
          <a:ext cx="0" cy="0"/>
          <a:chOff x="0" y="0"/>
          <a:chExt cx="0" cy="0"/>
        </a:xfrm>
      </p:grpSpPr>
      <p:sp>
        <p:nvSpPr>
          <p:cNvPr id="28" name="Oval 27"/>
          <p:cNvSpPr/>
          <p:nvPr userDrawn="1"/>
        </p:nvSpPr>
        <p:spPr bwMode="auto">
          <a:xfrm>
            <a:off x="480485" y="2350910"/>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13" name="Oval 12"/>
          <p:cNvSpPr/>
          <p:nvPr userDrawn="1"/>
        </p:nvSpPr>
        <p:spPr bwMode="auto">
          <a:xfrm>
            <a:off x="3486219" y="2358189"/>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pic>
        <p:nvPicPr>
          <p:cNvPr id="18" name="Picture 17"/>
          <p:cNvPicPr>
            <a:picLocks noChangeAspect="1"/>
          </p:cNvPicPr>
          <p:nvPr userDrawn="1"/>
        </p:nvPicPr>
        <p:blipFill>
          <a:blip r:embed="rId2">
            <a:alphaModFix amt="56000"/>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418323" y="2790681"/>
            <a:ext cx="2349788" cy="2349788"/>
          </a:xfrm>
          <a:prstGeom prst="rect">
            <a:avLst/>
          </a:prstGeom>
        </p:spPr>
      </p:pic>
      <p:sp>
        <p:nvSpPr>
          <p:cNvPr id="20" name="Text Placeholder 19"/>
          <p:cNvSpPr>
            <a:spLocks noGrp="1"/>
          </p:cNvSpPr>
          <p:nvPr>
            <p:ph type="body" sz="quarter" idx="11" hasCustomPrompt="1"/>
          </p:nvPr>
        </p:nvSpPr>
        <p:spPr>
          <a:xfrm>
            <a:off x="396875" y="1514716"/>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21" name="Text Placeholder 19"/>
          <p:cNvSpPr>
            <a:spLocks noGrp="1"/>
          </p:cNvSpPr>
          <p:nvPr>
            <p:ph type="body" sz="quarter" idx="12" hasCustomPrompt="1"/>
          </p:nvPr>
        </p:nvSpPr>
        <p:spPr>
          <a:xfrm>
            <a:off x="6279936" y="1514716"/>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27" name="Oval 26"/>
          <p:cNvSpPr/>
          <p:nvPr userDrawn="1"/>
        </p:nvSpPr>
        <p:spPr bwMode="auto">
          <a:xfrm>
            <a:off x="6372011" y="2352658"/>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sp>
        <p:nvSpPr>
          <p:cNvPr id="37" name="Text Placeholder 19"/>
          <p:cNvSpPr>
            <a:spLocks noGrp="1"/>
          </p:cNvSpPr>
          <p:nvPr>
            <p:ph type="body" sz="quarter" idx="19" hasCustomPrompt="1"/>
          </p:nvPr>
        </p:nvSpPr>
        <p:spPr>
          <a:xfrm>
            <a:off x="3450124" y="1518602"/>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4" name="Text Placeholder 3"/>
          <p:cNvSpPr>
            <a:spLocks noGrp="1"/>
          </p:cNvSpPr>
          <p:nvPr>
            <p:ph type="body" sz="quarter" idx="20" hasCustomPrompt="1"/>
          </p:nvPr>
        </p:nvSpPr>
        <p:spPr>
          <a:xfrm>
            <a:off x="536465" y="5029200"/>
            <a:ext cx="2330450" cy="1278149"/>
          </a:xfrm>
          <a:prstGeom prst="rect">
            <a:avLst/>
          </a:prstGeom>
        </p:spPr>
        <p:txBody>
          <a:bodyPr/>
          <a:lstStyle>
            <a:lvl1pPr marL="0" indent="0">
              <a:buNone/>
              <a:defRPr baseline="0">
                <a:latin typeface="+mj-lt"/>
              </a:defRPr>
            </a:lvl1pPr>
          </a:lstStyle>
          <a:p>
            <a:pPr lvl="0"/>
            <a:r>
              <a:rPr lang="en-US" dirty="0"/>
              <a:t>Insert text</a:t>
            </a:r>
          </a:p>
        </p:txBody>
      </p:sp>
      <p:sp>
        <p:nvSpPr>
          <p:cNvPr id="38" name="Text Placeholder 3"/>
          <p:cNvSpPr>
            <a:spLocks noGrp="1"/>
          </p:cNvSpPr>
          <p:nvPr>
            <p:ph type="body" sz="quarter" idx="21" hasCustomPrompt="1"/>
          </p:nvPr>
        </p:nvSpPr>
        <p:spPr>
          <a:xfrm>
            <a:off x="3542199" y="5029200"/>
            <a:ext cx="2330450" cy="1278149"/>
          </a:xfrm>
          <a:prstGeom prst="rect">
            <a:avLst/>
          </a:prstGeom>
        </p:spPr>
        <p:txBody>
          <a:bodyPr/>
          <a:lstStyle>
            <a:lvl1pPr marL="0" indent="0">
              <a:buNone/>
              <a:defRPr baseline="0">
                <a:latin typeface="+mj-lt"/>
              </a:defRPr>
            </a:lvl1pPr>
          </a:lstStyle>
          <a:p>
            <a:pPr lvl="0"/>
            <a:r>
              <a:rPr lang="en-US" dirty="0"/>
              <a:t>Insert text</a:t>
            </a:r>
          </a:p>
        </p:txBody>
      </p:sp>
      <p:sp>
        <p:nvSpPr>
          <p:cNvPr id="39" name="Text Placeholder 3"/>
          <p:cNvSpPr>
            <a:spLocks noGrp="1"/>
          </p:cNvSpPr>
          <p:nvPr>
            <p:ph type="body" sz="quarter" idx="22" hasCustomPrompt="1"/>
          </p:nvPr>
        </p:nvSpPr>
        <p:spPr>
          <a:xfrm>
            <a:off x="6427991" y="5029200"/>
            <a:ext cx="2330450" cy="1270692"/>
          </a:xfrm>
          <a:prstGeom prst="rect">
            <a:avLst/>
          </a:prstGeom>
        </p:spPr>
        <p:txBody>
          <a:bodyPr/>
          <a:lstStyle>
            <a:lvl1pPr marL="0" indent="0">
              <a:buNone/>
              <a:defRPr baseline="0">
                <a:latin typeface="+mj-lt"/>
              </a:defRPr>
            </a:lvl1pPr>
          </a:lstStyle>
          <a:p>
            <a:pPr lvl="0"/>
            <a:r>
              <a:rPr lang="en-US" dirty="0"/>
              <a:t>Insert text</a:t>
            </a:r>
          </a:p>
        </p:txBody>
      </p:sp>
    </p:spTree>
    <p:extLst>
      <p:ext uri="{BB962C8B-B14F-4D97-AF65-F5344CB8AC3E}">
        <p14:creationId xmlns:p14="http://schemas.microsoft.com/office/powerpoint/2010/main" val="101802935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3 Closing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81"/>
            <a:ext cx="8356790" cy="1546577"/>
          </a:xfrm>
          <a:prstGeom prst="rect">
            <a:avLst/>
          </a:prstGeom>
          <a:noFill/>
        </p:spPr>
        <p:txBody>
          <a:bodyPr wrap="square" rtlCol="0">
            <a:spAutoFit/>
          </a:bodyPr>
          <a:lstStyle/>
          <a:p>
            <a:pPr algn="ctr">
              <a:lnSpc>
                <a:spcPct val="150000"/>
              </a:lnSpc>
              <a:spcBef>
                <a:spcPts val="0"/>
              </a:spcBef>
            </a:pPr>
            <a:r>
              <a:rPr lang="en-US" sz="1050" dirty="0">
                <a:solidFill>
                  <a:schemeClr val="tx2"/>
                </a:solidFill>
              </a:rPr>
              <a:t>Foundation for Excellence in Education</a:t>
            </a:r>
            <a:br>
              <a:rPr lang="en-US" sz="1050" dirty="0">
                <a:solidFill>
                  <a:schemeClr val="tx2"/>
                </a:solidFill>
              </a:rPr>
            </a:br>
            <a:r>
              <a:rPr lang="en-US" sz="1050" dirty="0">
                <a:solidFill>
                  <a:schemeClr val="tx2"/>
                </a:solidFill>
              </a:rPr>
              <a:t>P.O. Box 10691</a:t>
            </a:r>
            <a:br>
              <a:rPr lang="en-US" sz="1050" dirty="0">
                <a:solidFill>
                  <a:schemeClr val="tx2"/>
                </a:solidFill>
              </a:rPr>
            </a:br>
            <a:r>
              <a:rPr lang="en-US" sz="1050" dirty="0">
                <a:solidFill>
                  <a:schemeClr val="tx2"/>
                </a:solidFill>
              </a:rPr>
              <a:t>Tallahassee, FL 32302</a:t>
            </a:r>
          </a:p>
          <a:p>
            <a:pPr algn="ctr">
              <a:lnSpc>
                <a:spcPct val="150000"/>
              </a:lnSpc>
              <a:spcBef>
                <a:spcPts val="0"/>
              </a:spcBef>
            </a:pPr>
            <a:r>
              <a:rPr lang="en-US" sz="1050" dirty="0">
                <a:solidFill>
                  <a:schemeClr val="tx2"/>
                </a:solidFill>
              </a:rPr>
              <a:t>850.391.4090</a:t>
            </a:r>
            <a:br>
              <a:rPr lang="en-US" sz="1050" dirty="0">
                <a:solidFill>
                  <a:schemeClr val="tx2"/>
                </a:solidFill>
              </a:rPr>
            </a:br>
            <a:r>
              <a:rPr lang="en-US" sz="1050" dirty="0">
                <a:solidFill>
                  <a:schemeClr val="tx2"/>
                </a:solidFill>
                <a:hlinkClick r:id="rId3"/>
              </a:rPr>
              <a:t>Info@ExcelinEd.org</a:t>
            </a:r>
            <a:r>
              <a:rPr lang="en-US" sz="1050" dirty="0">
                <a:solidFill>
                  <a:schemeClr val="tx2"/>
                </a:solidFill>
              </a:rPr>
              <a:t> </a:t>
            </a:r>
          </a:p>
          <a:p>
            <a:pPr algn="ctr">
              <a:lnSpc>
                <a:spcPct val="150000"/>
              </a:lnSpc>
              <a:spcBef>
                <a:spcPts val="0"/>
              </a:spcBef>
            </a:pPr>
            <a:r>
              <a:rPr lang="en-US" sz="1050" dirty="0">
                <a:solidFill>
                  <a:schemeClr val="tx2"/>
                </a:solidFill>
                <a:hlinkClick r:id="rId4"/>
              </a:rPr>
              <a:t>www.ExcelinEd.org</a:t>
            </a:r>
            <a:r>
              <a:rPr lang="en-US" sz="1050" dirty="0">
                <a:solidFill>
                  <a:schemeClr val="tx2"/>
                </a:solidFill>
              </a:rPr>
              <a:t> </a:t>
            </a:r>
          </a:p>
        </p:txBody>
      </p:sp>
      <p:sp>
        <p:nvSpPr>
          <p:cNvPr id="36" name="TextBox 35"/>
          <p:cNvSpPr txBox="1"/>
          <p:nvPr/>
        </p:nvSpPr>
        <p:spPr>
          <a:xfrm>
            <a:off x="3323240" y="1600202"/>
            <a:ext cx="2513119" cy="461665"/>
          </a:xfrm>
          <a:prstGeom prst="rect">
            <a:avLst/>
          </a:prstGeom>
          <a:noFill/>
        </p:spPr>
        <p:txBody>
          <a:bodyPr wrap="square" rtlCol="0">
            <a:spAutoFit/>
          </a:bodyPr>
          <a:lstStyle/>
          <a:p>
            <a:pPr algn="ctr"/>
            <a:r>
              <a:rPr lang="en-US" sz="2400">
                <a:solidFill>
                  <a:schemeClr val="tx2"/>
                </a:solidFill>
              </a:rPr>
              <a:t>Thank</a:t>
            </a:r>
            <a:r>
              <a:rPr lang="en-US" sz="2400" baseline="0">
                <a:solidFill>
                  <a:schemeClr val="tx2"/>
                </a:solidFill>
              </a:rPr>
              <a:t> You!</a:t>
            </a:r>
            <a:endParaRPr lang="en-US" sz="2400">
              <a:solidFill>
                <a:schemeClr val="tx2"/>
              </a:solidFill>
            </a:endParaRPr>
          </a:p>
        </p:txBody>
      </p:sp>
      <p:sp>
        <p:nvSpPr>
          <p:cNvPr id="3" name="Text Placeholder 2"/>
          <p:cNvSpPr>
            <a:spLocks noGrp="1"/>
          </p:cNvSpPr>
          <p:nvPr>
            <p:ph type="body" sz="quarter" idx="10" hasCustomPrompt="1"/>
          </p:nvPr>
        </p:nvSpPr>
        <p:spPr>
          <a:xfrm>
            <a:off x="1263655" y="2252450"/>
            <a:ext cx="6784975" cy="1313247"/>
          </a:xfrm>
          <a:prstGeom prst="rect">
            <a:avLst/>
          </a:prstGeom>
        </p:spPr>
        <p:txBody>
          <a:bodyPr/>
          <a:lstStyle>
            <a:lvl1pPr marL="0" indent="0" algn="ctr">
              <a:buNone/>
              <a:defRPr sz="1500" baseline="0">
                <a:solidFill>
                  <a:schemeClr val="tx2"/>
                </a:solidFill>
                <a:latin typeface="+mn-lt"/>
              </a:defRPr>
            </a:lvl1pPr>
          </a:lstStyle>
          <a:p>
            <a:pPr lvl="0"/>
            <a:r>
              <a:rPr lang="en-US"/>
              <a:t>Presenter Specific Information</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228600"/>
            <a:ext cx="5943600" cy="1513760"/>
          </a:xfrm>
          <a:prstGeom prst="rect">
            <a:avLst/>
          </a:prstGeom>
        </p:spPr>
      </p:pic>
    </p:spTree>
    <p:extLst>
      <p:ext uri="{BB962C8B-B14F-4D97-AF65-F5344CB8AC3E}">
        <p14:creationId xmlns:p14="http://schemas.microsoft.com/office/powerpoint/2010/main" val="110999002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Image Bullet">
    <p:spTree>
      <p:nvGrpSpPr>
        <p:cNvPr id="1" name=""/>
        <p:cNvGrpSpPr/>
        <p:nvPr/>
      </p:nvGrpSpPr>
      <p:grpSpPr>
        <a:xfrm>
          <a:off x="0" y="0"/>
          <a:ext cx="0" cy="0"/>
          <a:chOff x="0" y="0"/>
          <a:chExt cx="0" cy="0"/>
        </a:xfrm>
      </p:grpSpPr>
      <p:sp>
        <p:nvSpPr>
          <p:cNvPr id="11" name="Title 1"/>
          <p:cNvSpPr>
            <a:spLocks noGrp="1"/>
          </p:cNvSpPr>
          <p:nvPr>
            <p:ph type="title"/>
          </p:nvPr>
        </p:nvSpPr>
        <p:spPr>
          <a:xfrm>
            <a:off x="76200" y="172061"/>
            <a:ext cx="8229600" cy="715962"/>
          </a:xfrm>
        </p:spPr>
        <p:txBody>
          <a:bodyPr>
            <a:normAutofit/>
          </a:bodyPr>
          <a:lstStyle>
            <a:lvl1pPr algn="l">
              <a:defRPr sz="2800" b="1" spc="0">
                <a:solidFill>
                  <a:schemeClr val="bg1"/>
                </a:solidFill>
                <a:latin typeface="+mj-lt"/>
                <a:cs typeface="Arial" pitchFamily="34" charset="0"/>
              </a:defRPr>
            </a:lvl1pPr>
          </a:lstStyle>
          <a:p>
            <a:r>
              <a:rPr lang="en-US"/>
              <a:t>Click to edit Master title style</a:t>
            </a:r>
          </a:p>
        </p:txBody>
      </p:sp>
      <p:sp>
        <p:nvSpPr>
          <p:cNvPr id="12" name="Text Placeholder 6"/>
          <p:cNvSpPr>
            <a:spLocks noGrp="1"/>
          </p:cNvSpPr>
          <p:nvPr>
            <p:ph type="body" sz="quarter" idx="10"/>
          </p:nvPr>
        </p:nvSpPr>
        <p:spPr>
          <a:xfrm>
            <a:off x="533400" y="914400"/>
            <a:ext cx="8077200" cy="5257800"/>
          </a:xfrm>
        </p:spPr>
        <p:txBody>
          <a:bodyPr/>
          <a:lstStyle>
            <a:lvl1pPr marL="259556" indent="-259556">
              <a:buClr>
                <a:srgbClr val="026BB2"/>
              </a:buClr>
              <a:buSzPct val="114000"/>
              <a:buFont typeface="Arial" panose="020B0604020202020204" pitchFamily="34" charset="0"/>
              <a:buChar char="•"/>
              <a:defRPr kumimoji="0" lang="en-US" sz="1800" b="1" i="0" u="none" strike="noStrike" kern="1200" cap="none" spc="0" normalizeH="0" baseline="0" noProof="0" dirty="0" smtClean="0">
                <a:ln>
                  <a:noFill/>
                </a:ln>
                <a:solidFill>
                  <a:schemeClr val="tx1"/>
                </a:solidFill>
                <a:effectLst/>
                <a:uLnTx/>
                <a:uFillTx/>
                <a:latin typeface="+mn-lt"/>
                <a:ea typeface="+mn-ea"/>
                <a:cs typeface="Arial" pitchFamily="34" charset="0"/>
              </a:defRPr>
            </a:lvl1pPr>
            <a:lvl2pPr marL="511969" indent="-255985">
              <a:buFont typeface="Arial" panose="020B0604020202020204" pitchFamily="34" charset="0"/>
              <a:buChar char="•"/>
              <a:defRPr lang="en-US" sz="1800" kern="1200" dirty="0" smtClean="0">
                <a:solidFill>
                  <a:schemeClr val="tx1"/>
                </a:solidFill>
                <a:latin typeface="+mn-lt"/>
                <a:ea typeface="+mn-ea"/>
                <a:cs typeface="Arial" pitchFamily="34" charset="0"/>
              </a:defRPr>
            </a:lvl2pPr>
            <a:lvl3pPr marL="772716" indent="-260747">
              <a:lnSpc>
                <a:spcPct val="150000"/>
              </a:lnSpc>
              <a:buFont typeface="Arial" pitchFamily="34" charset="0"/>
              <a:buChar char="•"/>
              <a:defRPr sz="1800">
                <a:solidFill>
                  <a:schemeClr val="tx1"/>
                </a:solidFill>
                <a:latin typeface="+mn-lt"/>
                <a:cs typeface="Arial" pitchFamily="34" charset="0"/>
              </a:defRPr>
            </a:lvl3pPr>
            <a:lvl4pPr marL="1034654" indent="-261938">
              <a:lnSpc>
                <a:spcPct val="150000"/>
              </a:lnSpc>
              <a:buFont typeface="Arial" pitchFamily="34" charset="0"/>
              <a:buChar char="•"/>
              <a:defRPr sz="1800">
                <a:solidFill>
                  <a:schemeClr val="tx1"/>
                </a:solidFill>
                <a:latin typeface="+mn-lt"/>
                <a:cs typeface="Arial" pitchFamily="34" charset="0"/>
              </a:defRPr>
            </a:lvl4pPr>
            <a:lvl5pPr marL="1284685" indent="-250031">
              <a:lnSpc>
                <a:spcPct val="150000"/>
              </a:lnSpc>
              <a:buFont typeface="Arial" pitchFamily="34" charset="0"/>
              <a:buChar char="•"/>
              <a:tabLst/>
              <a:defRPr sz="1800">
                <a:solidFill>
                  <a:schemeClr val="tx1"/>
                </a:solidFill>
                <a:latin typeface="+mn-lt"/>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4"/>
          </p:nvPr>
        </p:nvSpPr>
        <p:spPr>
          <a:xfrm>
            <a:off x="8626641" y="6521401"/>
            <a:ext cx="406066" cy="246221"/>
          </a:xfrm>
          <a:prstGeom prst="rect">
            <a:avLst/>
          </a:prstGeom>
        </p:spPr>
        <p:txBody>
          <a:bodyPr vert="horz" lIns="91440" tIns="45720" rIns="91440" bIns="45720" rtlCol="0" anchor="ctr"/>
          <a:lstStyle>
            <a:lvl1pPr algn="r">
              <a:defRPr sz="900">
                <a:solidFill>
                  <a:schemeClr val="bg2"/>
                </a:solidFill>
              </a:defRPr>
            </a:lvl1pPr>
          </a:lstStyle>
          <a:p>
            <a:fld id="{DCBF5701-1E31-4102-832B-09F0AC47C2BD}" type="slidenum">
              <a:rPr lang="en-US" smtClean="0"/>
              <a:pPr/>
              <a:t>‹#›</a:t>
            </a:fld>
            <a:endParaRPr lang="en-US"/>
          </a:p>
        </p:txBody>
      </p:sp>
    </p:spTree>
    <p:extLst>
      <p:ext uri="{BB962C8B-B14F-4D97-AF65-F5344CB8AC3E}">
        <p14:creationId xmlns:p14="http://schemas.microsoft.com/office/powerpoint/2010/main" val="3248715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lain Layou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228602" y="76204"/>
            <a:ext cx="7522853" cy="705853"/>
          </a:xfrm>
          <a:prstGeom prst="rect">
            <a:avLst/>
          </a:prstGeom>
        </p:spPr>
        <p:txBody>
          <a:bodyPr vert="horz" lIns="91440" tIns="45720" rIns="91440" bIns="45720" rtlCol="0" anchor="b">
            <a:normAutofit/>
          </a:bodyPr>
          <a:lstStyle>
            <a:lvl1pPr>
              <a:defRPr sz="2800">
                <a:solidFill>
                  <a:schemeClr val="bg1"/>
                </a:solidFill>
                <a:latin typeface="+mj-lt"/>
              </a:defRPr>
            </a:lvl1pPr>
          </a:lstStyle>
          <a:p>
            <a:r>
              <a:rPr lang="en-US"/>
              <a:t>Click to edit Master title style</a:t>
            </a:r>
          </a:p>
        </p:txBody>
      </p:sp>
      <p:sp>
        <p:nvSpPr>
          <p:cNvPr id="5" name="Slide Number Placeholder 1"/>
          <p:cNvSpPr>
            <a:spLocks noGrp="1"/>
          </p:cNvSpPr>
          <p:nvPr>
            <p:ph type="sldNum" sz="quarter" idx="4"/>
          </p:nvPr>
        </p:nvSpPr>
        <p:spPr>
          <a:xfrm>
            <a:off x="8626641" y="6521401"/>
            <a:ext cx="406066" cy="246221"/>
          </a:xfrm>
          <a:prstGeom prst="rect">
            <a:avLst/>
          </a:prstGeom>
        </p:spPr>
        <p:txBody>
          <a:bodyPr vert="horz" lIns="91440" tIns="45720" rIns="91440" bIns="45720" rtlCol="0" anchor="ctr"/>
          <a:lstStyle>
            <a:lvl1pPr algn="r">
              <a:defRPr sz="900">
                <a:solidFill>
                  <a:schemeClr val="bg2"/>
                </a:solidFill>
              </a:defRPr>
            </a:lvl1pPr>
          </a:lstStyle>
          <a:p>
            <a:fld id="{DCBF5701-1E31-4102-832B-09F0AC47C2BD}" type="slidenum">
              <a:rPr lang="en-US" smtClean="0"/>
              <a:pPr/>
              <a:t>‹#›</a:t>
            </a:fld>
            <a:endParaRPr lang="en-US"/>
          </a:p>
        </p:txBody>
      </p:sp>
      <p:sp>
        <p:nvSpPr>
          <p:cNvPr id="3" name="Text Placeholder 2"/>
          <p:cNvSpPr>
            <a:spLocks noGrp="1"/>
          </p:cNvSpPr>
          <p:nvPr>
            <p:ph type="body" sz="quarter" idx="13" hasCustomPrompt="1"/>
          </p:nvPr>
        </p:nvSpPr>
        <p:spPr>
          <a:xfrm>
            <a:off x="228601" y="879385"/>
            <a:ext cx="7523163" cy="457451"/>
          </a:xfrm>
          <a:prstGeom prst="rect">
            <a:avLst/>
          </a:prstGeom>
        </p:spPr>
        <p:txBody>
          <a:bodyPr/>
          <a:lstStyle>
            <a:lvl1pPr marL="0" indent="0">
              <a:buNone/>
              <a:defRPr sz="2000">
                <a:solidFill>
                  <a:schemeClr val="accent1"/>
                </a:solidFill>
                <a:latin typeface="+mj-lt"/>
              </a:defRPr>
            </a:lvl1pPr>
          </a:lstStyle>
          <a:p>
            <a:pPr lvl="0"/>
            <a:r>
              <a:rPr lang="en-US"/>
              <a:t>Subtitle</a:t>
            </a:r>
          </a:p>
        </p:txBody>
      </p:sp>
      <p:sp>
        <p:nvSpPr>
          <p:cNvPr id="10" name="Text Placeholder 9"/>
          <p:cNvSpPr>
            <a:spLocks noGrp="1"/>
          </p:cNvSpPr>
          <p:nvPr>
            <p:ph type="body" sz="quarter" idx="14" hasCustomPrompt="1"/>
          </p:nvPr>
        </p:nvSpPr>
        <p:spPr>
          <a:xfrm>
            <a:off x="228600" y="6171620"/>
            <a:ext cx="8705850" cy="251995"/>
          </a:xfrm>
          <a:prstGeom prst="rect">
            <a:avLst/>
          </a:prstGeom>
        </p:spPr>
        <p:txBody>
          <a:bodyPr/>
          <a:lstStyle>
            <a:lvl1pPr marL="0" indent="0">
              <a:buNone/>
              <a:defRPr sz="600" b="1" i="1">
                <a:solidFill>
                  <a:schemeClr val="accent6"/>
                </a:solidFill>
                <a:latin typeface="+mn-lt"/>
              </a:defRPr>
            </a:lvl1pPr>
          </a:lstStyle>
          <a:p>
            <a:pPr lvl="0"/>
            <a:r>
              <a:rPr lang="en-US"/>
              <a:t>*Sources</a:t>
            </a:r>
          </a:p>
        </p:txBody>
      </p:sp>
      <p:sp>
        <p:nvSpPr>
          <p:cNvPr id="15" name="Content Placeholder 14"/>
          <p:cNvSpPr>
            <a:spLocks noGrp="1"/>
          </p:cNvSpPr>
          <p:nvPr>
            <p:ph sz="quarter" idx="15"/>
          </p:nvPr>
        </p:nvSpPr>
        <p:spPr>
          <a:xfrm>
            <a:off x="228600" y="1305017"/>
            <a:ext cx="8705850" cy="4768813"/>
          </a:xfrm>
          <a:prstGeom prst="rect">
            <a:avLst/>
          </a:prstGeom>
        </p:spPr>
        <p:txBody>
          <a:bodyPr/>
          <a:lstStyle>
            <a:lvl1pPr marL="257175" indent="-257175">
              <a:buFont typeface="Arial" panose="020B0604020202020204" pitchFamily="34" charset="0"/>
              <a:buChar char="•"/>
              <a:defRPr sz="1800">
                <a:latin typeface="+mn-lt"/>
              </a:defRPr>
            </a:lvl1pPr>
            <a:lvl2pPr marL="557213" indent="-214313">
              <a:buFont typeface="Arial" panose="020B0604020202020204" pitchFamily="34" charset="0"/>
              <a:buChar char="•"/>
              <a:defRPr sz="1800">
                <a:latin typeface="+mn-lt"/>
              </a:defRPr>
            </a:lvl2pPr>
            <a:lvl3pPr marL="857250" indent="-171450">
              <a:buFont typeface="Arial" panose="020B0604020202020204" pitchFamily="34" charset="0"/>
              <a:buChar char="•"/>
              <a:defRPr sz="1800">
                <a:latin typeface="+mn-lt"/>
              </a:defRPr>
            </a:lvl3pPr>
            <a:lvl4pPr marL="1200150" indent="-171450">
              <a:buFont typeface="Arial" panose="020B0604020202020204" pitchFamily="34" charset="0"/>
              <a:buChar char="•"/>
              <a:defRPr sz="1800">
                <a:latin typeface="+mn-lt"/>
              </a:defRPr>
            </a:lvl4pPr>
            <a:lvl5pPr marL="1543050" indent="-171450">
              <a:buFont typeface="Arial" panose="020B0604020202020204" pitchFamily="34" charset="0"/>
              <a:buChar cha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7849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cxnSp>
        <p:nvCxnSpPr>
          <p:cNvPr id="15" name="Straight Connector 14"/>
          <p:cNvCxnSpPr/>
          <p:nvPr userDrawn="1"/>
        </p:nvCxnSpPr>
        <p:spPr>
          <a:xfrm rot="5400000">
            <a:off x="9489854" y="6035733"/>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9573515" y="6001445"/>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9182614" y="5731286"/>
            <a:ext cx="304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itle Placeholder 1"/>
          <p:cNvSpPr>
            <a:spLocks noGrp="1"/>
          </p:cNvSpPr>
          <p:nvPr>
            <p:ph type="title"/>
          </p:nvPr>
        </p:nvSpPr>
        <p:spPr>
          <a:xfrm>
            <a:off x="228601" y="76202"/>
            <a:ext cx="7522853" cy="705853"/>
          </a:xfrm>
          <a:prstGeom prst="rect">
            <a:avLst/>
          </a:prstGeom>
        </p:spPr>
        <p:txBody>
          <a:bodyPr vert="horz" lIns="91440" tIns="45720" rIns="91440" bIns="45720" rtlCol="0" anchor="b">
            <a:normAutofit/>
          </a:bodyPr>
          <a:lstStyle>
            <a:lvl1pPr>
              <a:defRPr>
                <a:solidFill>
                  <a:schemeClr val="bg1"/>
                </a:solidFill>
                <a:latin typeface="+mj-lt"/>
              </a:defRPr>
            </a:lvl1pPr>
          </a:lstStyle>
          <a:p>
            <a:r>
              <a:rPr lang="en-US"/>
              <a:t>Click to edit Master title style</a:t>
            </a:r>
            <a:endParaRPr lang="en-US" dirty="0"/>
          </a:p>
        </p:txBody>
      </p:sp>
      <p:sp>
        <p:nvSpPr>
          <p:cNvPr id="19" name="Slide Number Placeholder 1"/>
          <p:cNvSpPr>
            <a:spLocks noGrp="1"/>
          </p:cNvSpPr>
          <p:nvPr>
            <p:ph type="sldNum" sz="quarter" idx="4"/>
          </p:nvPr>
        </p:nvSpPr>
        <p:spPr>
          <a:xfrm>
            <a:off x="8642930" y="6518893"/>
            <a:ext cx="406066" cy="246221"/>
          </a:xfrm>
          <a:prstGeom prst="rect">
            <a:avLst/>
          </a:prstGeom>
        </p:spPr>
        <p:txBody>
          <a:bodyPr vert="horz" lIns="91440" tIns="45720" rIns="91440" bIns="45720" rtlCol="0" anchor="ctr"/>
          <a:lstStyle>
            <a:lvl1pPr algn="r">
              <a:defRPr sz="1200">
                <a:solidFill>
                  <a:schemeClr val="bg2"/>
                </a:solidFill>
              </a:defRPr>
            </a:lvl1pPr>
          </a:lstStyle>
          <a:p>
            <a:fld id="{DCBF5701-1E31-4102-832B-09F0AC47C2BD}" type="slidenum">
              <a:rPr lang="en-US" smtClean="0"/>
              <a:pPr/>
              <a:t>‹#›</a:t>
            </a:fld>
            <a:endParaRPr lang="en-US" dirty="0"/>
          </a:p>
        </p:txBody>
      </p:sp>
      <p:sp>
        <p:nvSpPr>
          <p:cNvPr id="20" name="Text Placeholder 2"/>
          <p:cNvSpPr>
            <a:spLocks noGrp="1"/>
          </p:cNvSpPr>
          <p:nvPr>
            <p:ph type="body" sz="quarter" idx="13" hasCustomPrompt="1"/>
          </p:nvPr>
        </p:nvSpPr>
        <p:spPr>
          <a:xfrm>
            <a:off x="228601" y="782055"/>
            <a:ext cx="7523163" cy="457451"/>
          </a:xfrm>
          <a:prstGeom prst="rect">
            <a:avLst/>
          </a:prstGeom>
        </p:spPr>
        <p:txBody>
          <a:bodyPr/>
          <a:lstStyle>
            <a:lvl1pPr marL="0" indent="0">
              <a:buNone/>
              <a:defRPr sz="2400">
                <a:solidFill>
                  <a:schemeClr val="accent1"/>
                </a:solidFill>
                <a:latin typeface="+mj-lt"/>
              </a:defRPr>
            </a:lvl1pPr>
          </a:lstStyle>
          <a:p>
            <a:pPr lvl="0"/>
            <a:r>
              <a:rPr lang="en-US" dirty="0"/>
              <a:t>Subtitle</a:t>
            </a:r>
          </a:p>
        </p:txBody>
      </p:sp>
      <p:sp>
        <p:nvSpPr>
          <p:cNvPr id="21" name="Text Placeholder 9"/>
          <p:cNvSpPr>
            <a:spLocks noGrp="1"/>
          </p:cNvSpPr>
          <p:nvPr>
            <p:ph type="body" sz="quarter" idx="14" hasCustomPrompt="1"/>
          </p:nvPr>
        </p:nvSpPr>
        <p:spPr>
          <a:xfrm>
            <a:off x="228600" y="6171618"/>
            <a:ext cx="8705850" cy="251995"/>
          </a:xfrm>
          <a:prstGeom prst="rect">
            <a:avLst/>
          </a:prstGeom>
        </p:spPr>
        <p:txBody>
          <a:bodyPr/>
          <a:lstStyle>
            <a:lvl1pPr marL="0" indent="0">
              <a:buNone/>
              <a:defRPr sz="800" b="1" i="1">
                <a:solidFill>
                  <a:schemeClr val="accent6"/>
                </a:solidFill>
                <a:latin typeface="+mn-lt"/>
              </a:defRPr>
            </a:lvl1pPr>
          </a:lstStyle>
          <a:p>
            <a:pPr lvl="0"/>
            <a:r>
              <a:rPr lang="en-US" dirty="0"/>
              <a:t>*Sources</a:t>
            </a:r>
          </a:p>
        </p:txBody>
      </p:sp>
      <p:sp>
        <p:nvSpPr>
          <p:cNvPr id="22" name="Content Placeholder 14"/>
          <p:cNvSpPr>
            <a:spLocks noGrp="1"/>
          </p:cNvSpPr>
          <p:nvPr>
            <p:ph sz="quarter" idx="15"/>
          </p:nvPr>
        </p:nvSpPr>
        <p:spPr>
          <a:xfrm>
            <a:off x="228600" y="1305017"/>
            <a:ext cx="8705850" cy="4768813"/>
          </a:xfrm>
          <a:prstGeom prst="rect">
            <a:avLst/>
          </a:prstGeom>
        </p:spPr>
        <p:txBody>
          <a:bodyPr/>
          <a:lstStyle>
            <a:lvl1pPr marL="342900" indent="-342900">
              <a:buFont typeface="Arial" panose="020B0604020202020204" pitchFamily="34" charset="0"/>
              <a:buChar char="•"/>
              <a:defRPr>
                <a:latin typeface="+mn-lt"/>
              </a:defRPr>
            </a:lvl1pPr>
            <a:lvl2pPr marL="742950" indent="-28575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197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4 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65210" y="3810006"/>
            <a:ext cx="8813580" cy="899433"/>
          </a:xfrm>
          <a:prstGeom prst="rect">
            <a:avLst/>
          </a:prstGeom>
        </p:spPr>
        <p:txBody>
          <a:bodyPr vert="horz" lIns="91440" tIns="45720" rIns="91440" bIns="45720" rtlCol="0" anchor="ctr">
            <a:normAutofit/>
          </a:bodyPr>
          <a:lstStyle>
            <a:lvl1pPr algn="ctr">
              <a:defRPr sz="3300">
                <a:solidFill>
                  <a:schemeClr val="tx2"/>
                </a:solidFill>
                <a:latin typeface="+mj-lt"/>
              </a:defRPr>
            </a:lvl1pPr>
          </a:lstStyle>
          <a:p>
            <a:r>
              <a:rPr lang="en-US"/>
              <a:t>Click to edit title</a:t>
            </a:r>
          </a:p>
        </p:txBody>
      </p:sp>
      <p:sp>
        <p:nvSpPr>
          <p:cNvPr id="8" name="Text Placeholder 7"/>
          <p:cNvSpPr>
            <a:spLocks noGrp="1"/>
          </p:cNvSpPr>
          <p:nvPr>
            <p:ph type="body" sz="quarter" idx="11" hasCustomPrompt="1"/>
          </p:nvPr>
        </p:nvSpPr>
        <p:spPr>
          <a:xfrm>
            <a:off x="165210" y="4800600"/>
            <a:ext cx="8813580" cy="722312"/>
          </a:xfrm>
          <a:prstGeom prst="rect">
            <a:avLst/>
          </a:prstGeom>
        </p:spPr>
        <p:txBody>
          <a:bodyPr/>
          <a:lstStyle>
            <a:lvl1pPr marL="0" indent="0" algn="ctr">
              <a:buNone/>
              <a:defRPr sz="1800" i="1" baseline="0">
                <a:solidFill>
                  <a:schemeClr val="tx2"/>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a:t>Click to edit subtitle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0200" y="1943695"/>
            <a:ext cx="5943600" cy="1436370"/>
          </a:xfrm>
          <a:prstGeom prst="rect">
            <a:avLst/>
          </a:prstGeom>
        </p:spPr>
      </p:pic>
      <p:sp>
        <p:nvSpPr>
          <p:cNvPr id="6" name="Text Placeholder 7"/>
          <p:cNvSpPr>
            <a:spLocks noGrp="1"/>
          </p:cNvSpPr>
          <p:nvPr>
            <p:ph type="body" sz="quarter" idx="12" hasCustomPrompt="1"/>
          </p:nvPr>
        </p:nvSpPr>
        <p:spPr>
          <a:xfrm>
            <a:off x="165210" y="5605465"/>
            <a:ext cx="8813580" cy="722312"/>
          </a:xfrm>
          <a:prstGeom prst="rect">
            <a:avLst/>
          </a:prstGeom>
        </p:spPr>
        <p:txBody>
          <a:bodyPr/>
          <a:lstStyle>
            <a:lvl1pPr marL="0" indent="0" algn="ctr">
              <a:buNone/>
              <a:defRPr sz="1600" i="0" baseline="0">
                <a:solidFill>
                  <a:schemeClr val="accent3"/>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a:t>Month Year</a:t>
            </a:r>
          </a:p>
        </p:txBody>
      </p:sp>
    </p:spTree>
    <p:extLst>
      <p:ext uri="{BB962C8B-B14F-4D97-AF65-F5344CB8AC3E}">
        <p14:creationId xmlns:p14="http://schemas.microsoft.com/office/powerpoint/2010/main" val="369743941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4 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5" y="2687053"/>
            <a:ext cx="9144001" cy="158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p:cNvSpPr>
            <a:spLocks noGrp="1"/>
          </p:cNvSpPr>
          <p:nvPr>
            <p:ph type="body" sz="quarter" idx="12" hasCustomPrompt="1"/>
          </p:nvPr>
        </p:nvSpPr>
        <p:spPr>
          <a:xfrm>
            <a:off x="300789" y="3100224"/>
            <a:ext cx="8690812" cy="657559"/>
          </a:xfrm>
          <a:prstGeom prst="rect">
            <a:avLst/>
          </a:prstGeom>
        </p:spPr>
        <p:txBody>
          <a:bodyPr anchor="ctr" anchorCtr="0"/>
          <a:lstStyle>
            <a:lvl1pPr marL="0" indent="0" algn="l">
              <a:buNone/>
              <a:defRPr sz="2700" b="1" baseline="0">
                <a:solidFill>
                  <a:schemeClr val="bg1"/>
                </a:solidFill>
                <a:latin typeface="+mn-lt"/>
              </a:defRPr>
            </a:lvl1pPr>
          </a:lstStyle>
          <a:p>
            <a:pPr lvl="0"/>
            <a:r>
              <a:rPr lang="en-US"/>
              <a:t>Insert Section Divider Title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48401" y="246467"/>
            <a:ext cx="2743200" cy="662940"/>
          </a:xfrm>
          <a:prstGeom prst="rect">
            <a:avLst/>
          </a:prstGeom>
        </p:spPr>
      </p:pic>
    </p:spTree>
    <p:extLst>
      <p:ext uri="{BB962C8B-B14F-4D97-AF65-F5344CB8AC3E}">
        <p14:creationId xmlns:p14="http://schemas.microsoft.com/office/powerpoint/2010/main" val="244903261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4 Default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n-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latin typeface="+mn-lt"/>
              </a:defRPr>
            </a:lvl1pPr>
          </a:lstStyle>
          <a:p>
            <a:fld id="{DCBF5701-1E31-4102-832B-09F0AC47C2BD}" type="slidenum">
              <a:rPr lang="en-US" smtClean="0"/>
              <a:pPr/>
              <a:t>‹#›</a:t>
            </a:fld>
            <a:endParaRPr lang="en-US"/>
          </a:p>
        </p:txBody>
      </p:sp>
      <p:sp>
        <p:nvSpPr>
          <p:cNvPr id="3" name="Text Placeholder 2"/>
          <p:cNvSpPr>
            <a:spLocks noGrp="1"/>
          </p:cNvSpPr>
          <p:nvPr>
            <p:ph type="body" sz="quarter" idx="13" hasCustomPrompt="1"/>
          </p:nvPr>
        </p:nvSpPr>
        <p:spPr>
          <a:xfrm>
            <a:off x="228603" y="990350"/>
            <a:ext cx="8686800" cy="685800"/>
          </a:xfrm>
          <a:prstGeom prst="rect">
            <a:avLst/>
          </a:prstGeom>
        </p:spPr>
        <p:txBody>
          <a:bodyPr wrap="square" lIns="0" rIns="0" anchor="ctr" anchorCtr="0">
            <a:normAutofit/>
          </a:bodyPr>
          <a:lstStyle>
            <a:lvl1pPr marL="0" indent="0">
              <a:buNone/>
              <a:defRPr sz="1800">
                <a:solidFill>
                  <a:schemeClr val="accent3"/>
                </a:solidFill>
                <a:latin typeface="+mn-lt"/>
              </a:defRPr>
            </a:lvl1pPr>
          </a:lstStyle>
          <a:p>
            <a:pPr lvl="0"/>
            <a:r>
              <a:rPr lang="en-US" dirty="0"/>
              <a:t>Insert Subtitle</a:t>
            </a:r>
          </a:p>
        </p:txBody>
      </p:sp>
      <p:sp>
        <p:nvSpPr>
          <p:cNvPr id="4" name="Content Placeholder 3"/>
          <p:cNvSpPr>
            <a:spLocks noGrp="1"/>
          </p:cNvSpPr>
          <p:nvPr>
            <p:ph sz="quarter" idx="14"/>
          </p:nvPr>
        </p:nvSpPr>
        <p:spPr>
          <a:xfrm>
            <a:off x="228600" y="1676400"/>
            <a:ext cx="8686800" cy="46482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827469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4 Feature Tex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6" name="Text Placeholder 2"/>
          <p:cNvSpPr>
            <a:spLocks noGrp="1"/>
          </p:cNvSpPr>
          <p:nvPr>
            <p:ph type="body" sz="quarter" idx="13" hasCustomPrompt="1"/>
          </p:nvPr>
        </p:nvSpPr>
        <p:spPr>
          <a:xfrm>
            <a:off x="228600" y="1143000"/>
            <a:ext cx="8686800" cy="78319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anchor="ctr" anchorCtr="0">
            <a:spAutoFit/>
          </a:bodyPr>
          <a:lstStyle>
            <a:lvl1pPr marL="0" indent="0">
              <a:buNone/>
              <a:defRPr sz="2000" b="1" baseline="0">
                <a:solidFill>
                  <a:schemeClr val="bg1"/>
                </a:solidFill>
                <a:latin typeface="+mj-lt"/>
              </a:defRPr>
            </a:lvl1pPr>
          </a:lstStyle>
          <a:p>
            <a:pPr lvl="0"/>
            <a:r>
              <a:rPr lang="en-US"/>
              <a:t>Insert Feature Text – this box will expand automatically to accommodate longer text</a:t>
            </a:r>
          </a:p>
        </p:txBody>
      </p:sp>
      <p:sp>
        <p:nvSpPr>
          <p:cNvPr id="7" name="Content Placeholder 3">
            <a:extLst>
              <a:ext uri="{FF2B5EF4-FFF2-40B4-BE49-F238E27FC236}">
                <a16:creationId xmlns:a16="http://schemas.microsoft.com/office/drawing/2014/main" id="{546D68BF-2684-4439-8E22-EAA983F4D590}"/>
              </a:ext>
            </a:extLst>
          </p:cNvPr>
          <p:cNvSpPr>
            <a:spLocks noGrp="1"/>
          </p:cNvSpPr>
          <p:nvPr>
            <p:ph sz="quarter" idx="14"/>
          </p:nvPr>
        </p:nvSpPr>
        <p:spPr>
          <a:xfrm>
            <a:off x="228600" y="1981200"/>
            <a:ext cx="8686800" cy="43434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54914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4 Default No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15" name="Content Placeholder 14"/>
          <p:cNvSpPr>
            <a:spLocks noGrp="1"/>
          </p:cNvSpPr>
          <p:nvPr>
            <p:ph sz="quarter" idx="15" hasCustomPrompt="1"/>
          </p:nvPr>
        </p:nvSpPr>
        <p:spPr>
          <a:xfrm>
            <a:off x="228600" y="914400"/>
            <a:ext cx="8686800" cy="5486400"/>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a:latin typeface="+mj-lt"/>
              </a:defRPr>
            </a:lvl1pPr>
            <a:lvl2pPr marL="557213" marR="0" indent="-214313"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2pPr>
            <a:lvl3pPr marL="8572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3pPr>
            <a:lvl4pPr marL="12001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4pPr>
            <a:lvl5pPr marL="15430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5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Use a bulleted list</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Second level</a:t>
            </a:r>
          </a:p>
          <a:p>
            <a:pPr marL="857250" marR="0" lvl="2"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Third level</a:t>
            </a:r>
          </a:p>
          <a:p>
            <a:pPr marL="1200150" marR="0" lvl="3"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Fourth level</a:t>
            </a:r>
          </a:p>
          <a:p>
            <a:pPr marL="1543050" marR="0" lvl="4"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Fifth level</a:t>
            </a:r>
          </a:p>
        </p:txBody>
      </p:sp>
    </p:spTree>
    <p:extLst>
      <p:ext uri="{BB962C8B-B14F-4D97-AF65-F5344CB8AC3E}">
        <p14:creationId xmlns:p14="http://schemas.microsoft.com/office/powerpoint/2010/main" val="25804299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3 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5" y="2687053"/>
            <a:ext cx="9144001" cy="158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p:cNvSpPr>
            <a:spLocks noGrp="1"/>
          </p:cNvSpPr>
          <p:nvPr>
            <p:ph type="body" sz="quarter" idx="12" hasCustomPrompt="1"/>
          </p:nvPr>
        </p:nvSpPr>
        <p:spPr>
          <a:xfrm>
            <a:off x="300789" y="3100224"/>
            <a:ext cx="8690812" cy="657559"/>
          </a:xfrm>
          <a:prstGeom prst="rect">
            <a:avLst/>
          </a:prstGeom>
        </p:spPr>
        <p:txBody>
          <a:bodyPr anchor="ctr" anchorCtr="0"/>
          <a:lstStyle>
            <a:lvl1pPr marL="0" indent="0" algn="l">
              <a:buNone/>
              <a:defRPr sz="2700" b="1" baseline="0">
                <a:solidFill>
                  <a:schemeClr val="bg1"/>
                </a:solidFill>
                <a:latin typeface="+mn-lt"/>
              </a:defRPr>
            </a:lvl1pPr>
          </a:lstStyle>
          <a:p>
            <a:pPr lvl="0"/>
            <a:r>
              <a:rPr lang="en-US"/>
              <a:t>Insert Section Divider Title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48401" y="228608"/>
            <a:ext cx="2743200" cy="698659"/>
          </a:xfrm>
          <a:prstGeom prst="rect">
            <a:avLst/>
          </a:prstGeom>
        </p:spPr>
      </p:pic>
    </p:spTree>
    <p:extLst>
      <p:ext uri="{BB962C8B-B14F-4D97-AF65-F5344CB8AC3E}">
        <p14:creationId xmlns:p14="http://schemas.microsoft.com/office/powerpoint/2010/main" val="272979871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4 Two Column">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3" name="Text Placeholder 2"/>
          <p:cNvSpPr>
            <a:spLocks noGrp="1"/>
          </p:cNvSpPr>
          <p:nvPr>
            <p:ph type="body" sz="quarter" idx="13" hasCustomPrompt="1"/>
          </p:nvPr>
        </p:nvSpPr>
        <p:spPr>
          <a:xfrm>
            <a:off x="228603" y="990351"/>
            <a:ext cx="8686800" cy="457451"/>
          </a:xfrm>
          <a:prstGeom prst="rect">
            <a:avLst/>
          </a:prstGeom>
        </p:spPr>
        <p:txBody>
          <a:bodyPr wrap="square" lIns="0" rIns="0" anchor="ctr" anchorCtr="0">
            <a:normAutofit/>
          </a:bodyPr>
          <a:lstStyle>
            <a:lvl1pPr marL="0" indent="0">
              <a:buNone/>
              <a:defRPr sz="1800">
                <a:solidFill>
                  <a:schemeClr val="accent3"/>
                </a:solidFill>
                <a:latin typeface="+mj-lt"/>
              </a:defRPr>
            </a:lvl1pPr>
          </a:lstStyle>
          <a:p>
            <a:pPr lvl="0"/>
            <a:r>
              <a:rPr lang="en-US"/>
              <a:t>Insert Subtitle</a:t>
            </a:r>
          </a:p>
        </p:txBody>
      </p:sp>
      <p:sp>
        <p:nvSpPr>
          <p:cNvPr id="7" name="Text Placeholder 2"/>
          <p:cNvSpPr>
            <a:spLocks noGrp="1"/>
          </p:cNvSpPr>
          <p:nvPr>
            <p:ph type="body" idx="1" hasCustomPrompt="1"/>
          </p:nvPr>
        </p:nvSpPr>
        <p:spPr>
          <a:xfrm>
            <a:off x="228600" y="1524000"/>
            <a:ext cx="4114800" cy="457200"/>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1 Header</a:t>
            </a:r>
          </a:p>
        </p:txBody>
      </p:sp>
      <p:sp>
        <p:nvSpPr>
          <p:cNvPr id="8" name="Content Placeholder 3"/>
          <p:cNvSpPr>
            <a:spLocks noGrp="1"/>
          </p:cNvSpPr>
          <p:nvPr>
            <p:ph sz="half" idx="2"/>
          </p:nvPr>
        </p:nvSpPr>
        <p:spPr>
          <a:xfrm>
            <a:off x="228603" y="2057398"/>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3" hasCustomPrompt="1"/>
          </p:nvPr>
        </p:nvSpPr>
        <p:spPr>
          <a:xfrm>
            <a:off x="4600574" y="1531264"/>
            <a:ext cx="4114800" cy="457200"/>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2 Header</a:t>
            </a:r>
          </a:p>
        </p:txBody>
      </p:sp>
      <p:sp>
        <p:nvSpPr>
          <p:cNvPr id="10" name="Content Placeholder 5"/>
          <p:cNvSpPr>
            <a:spLocks noGrp="1"/>
          </p:cNvSpPr>
          <p:nvPr>
            <p:ph sz="quarter" idx="14"/>
          </p:nvPr>
        </p:nvSpPr>
        <p:spPr>
          <a:xfrm>
            <a:off x="4600574" y="2051645"/>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52329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4 1_Two Column-Red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3" name="Text Placeholder 2"/>
          <p:cNvSpPr>
            <a:spLocks noGrp="1"/>
          </p:cNvSpPr>
          <p:nvPr>
            <p:ph type="body" sz="quarter" idx="13" hasCustomPrompt="1"/>
          </p:nvPr>
        </p:nvSpPr>
        <p:spPr>
          <a:xfrm>
            <a:off x="228600" y="1019021"/>
            <a:ext cx="8686800" cy="37457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anchor="ctr" anchorCtr="0">
            <a:spAutoFit/>
          </a:bodyPr>
          <a:lstStyle>
            <a:lvl1pPr marL="0" indent="0">
              <a:buNone/>
              <a:defRPr sz="1600" b="1">
                <a:solidFill>
                  <a:schemeClr val="bg1"/>
                </a:solidFill>
                <a:latin typeface="+mj-lt"/>
              </a:defRPr>
            </a:lvl1pPr>
          </a:lstStyle>
          <a:p>
            <a:pPr lvl="0"/>
            <a:r>
              <a:rPr lang="en-US"/>
              <a:t>Insert Subtitle</a:t>
            </a:r>
          </a:p>
        </p:txBody>
      </p:sp>
      <p:sp>
        <p:nvSpPr>
          <p:cNvPr id="7" name="Text Placeholder 2"/>
          <p:cNvSpPr>
            <a:spLocks noGrp="1"/>
          </p:cNvSpPr>
          <p:nvPr>
            <p:ph type="body" idx="1" hasCustomPrompt="1"/>
          </p:nvPr>
        </p:nvSpPr>
        <p:spPr>
          <a:xfrm>
            <a:off x="228600" y="1524000"/>
            <a:ext cx="4114800" cy="457200"/>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1 Header</a:t>
            </a:r>
          </a:p>
        </p:txBody>
      </p:sp>
      <p:sp>
        <p:nvSpPr>
          <p:cNvPr id="8" name="Content Placeholder 3"/>
          <p:cNvSpPr>
            <a:spLocks noGrp="1"/>
          </p:cNvSpPr>
          <p:nvPr>
            <p:ph sz="half" idx="2"/>
          </p:nvPr>
        </p:nvSpPr>
        <p:spPr>
          <a:xfrm>
            <a:off x="228603" y="2057398"/>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hasCustomPrompt="1"/>
          </p:nvPr>
        </p:nvSpPr>
        <p:spPr>
          <a:xfrm>
            <a:off x="4600574" y="1531264"/>
            <a:ext cx="4114800" cy="457200"/>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2 Header</a:t>
            </a:r>
          </a:p>
        </p:txBody>
      </p:sp>
      <p:sp>
        <p:nvSpPr>
          <p:cNvPr id="10" name="Content Placeholder 5"/>
          <p:cNvSpPr>
            <a:spLocks noGrp="1"/>
          </p:cNvSpPr>
          <p:nvPr>
            <p:ph sz="quarter" idx="14"/>
          </p:nvPr>
        </p:nvSpPr>
        <p:spPr>
          <a:xfrm>
            <a:off x="4600574" y="2051645"/>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86032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4 Two Column No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6" name="Content Placeholder 5"/>
          <p:cNvSpPr>
            <a:spLocks noGrp="1"/>
          </p:cNvSpPr>
          <p:nvPr>
            <p:ph sz="quarter" idx="11"/>
          </p:nvPr>
        </p:nvSpPr>
        <p:spPr>
          <a:xfrm>
            <a:off x="4724400" y="1066800"/>
            <a:ext cx="4308475" cy="5334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228600" y="1066800"/>
            <a:ext cx="4343400" cy="5334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92136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4 Blank">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Tree>
    <p:extLst>
      <p:ext uri="{BB962C8B-B14F-4D97-AF65-F5344CB8AC3E}">
        <p14:creationId xmlns:p14="http://schemas.microsoft.com/office/powerpoint/2010/main" val="407164368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4 Circle Layout">
    <p:spTree>
      <p:nvGrpSpPr>
        <p:cNvPr id="1" name=""/>
        <p:cNvGrpSpPr/>
        <p:nvPr/>
      </p:nvGrpSpPr>
      <p:grpSpPr>
        <a:xfrm>
          <a:off x="0" y="0"/>
          <a:ext cx="0" cy="0"/>
          <a:chOff x="0" y="0"/>
          <a:chExt cx="0" cy="0"/>
        </a:xfrm>
      </p:grpSpPr>
      <p:sp>
        <p:nvSpPr>
          <p:cNvPr id="28" name="Oval 27"/>
          <p:cNvSpPr/>
          <p:nvPr userDrawn="1"/>
        </p:nvSpPr>
        <p:spPr bwMode="auto">
          <a:xfrm>
            <a:off x="480485" y="2350910"/>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13" name="Oval 12"/>
          <p:cNvSpPr/>
          <p:nvPr userDrawn="1"/>
        </p:nvSpPr>
        <p:spPr bwMode="auto">
          <a:xfrm>
            <a:off x="3486219" y="2358189"/>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pic>
        <p:nvPicPr>
          <p:cNvPr id="18" name="Picture 17"/>
          <p:cNvPicPr>
            <a:picLocks noChangeAspect="1"/>
          </p:cNvPicPr>
          <p:nvPr userDrawn="1"/>
        </p:nvPicPr>
        <p:blipFill>
          <a:blip r:embed="rId2">
            <a:alphaModFix amt="56000"/>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418323" y="2790681"/>
            <a:ext cx="2349788" cy="2349788"/>
          </a:xfrm>
          <a:prstGeom prst="rect">
            <a:avLst/>
          </a:prstGeom>
        </p:spPr>
      </p:pic>
      <p:sp>
        <p:nvSpPr>
          <p:cNvPr id="20" name="Text Placeholder 19"/>
          <p:cNvSpPr>
            <a:spLocks noGrp="1"/>
          </p:cNvSpPr>
          <p:nvPr>
            <p:ph type="body" sz="quarter" idx="11" hasCustomPrompt="1"/>
          </p:nvPr>
        </p:nvSpPr>
        <p:spPr>
          <a:xfrm>
            <a:off x="396875" y="1514716"/>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21" name="Text Placeholder 19"/>
          <p:cNvSpPr>
            <a:spLocks noGrp="1"/>
          </p:cNvSpPr>
          <p:nvPr>
            <p:ph type="body" sz="quarter" idx="12" hasCustomPrompt="1"/>
          </p:nvPr>
        </p:nvSpPr>
        <p:spPr>
          <a:xfrm>
            <a:off x="6279936" y="1514716"/>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27" name="Oval 26"/>
          <p:cNvSpPr/>
          <p:nvPr userDrawn="1"/>
        </p:nvSpPr>
        <p:spPr bwMode="auto">
          <a:xfrm>
            <a:off x="6372011" y="2352658"/>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sp>
        <p:nvSpPr>
          <p:cNvPr id="37" name="Text Placeholder 19"/>
          <p:cNvSpPr>
            <a:spLocks noGrp="1"/>
          </p:cNvSpPr>
          <p:nvPr>
            <p:ph type="body" sz="quarter" idx="19" hasCustomPrompt="1"/>
          </p:nvPr>
        </p:nvSpPr>
        <p:spPr>
          <a:xfrm>
            <a:off x="3450124" y="1518602"/>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4" name="Text Placeholder 3"/>
          <p:cNvSpPr>
            <a:spLocks noGrp="1"/>
          </p:cNvSpPr>
          <p:nvPr>
            <p:ph type="body" sz="quarter" idx="20" hasCustomPrompt="1"/>
          </p:nvPr>
        </p:nvSpPr>
        <p:spPr>
          <a:xfrm>
            <a:off x="536465" y="5029200"/>
            <a:ext cx="2330450" cy="1278149"/>
          </a:xfrm>
          <a:prstGeom prst="rect">
            <a:avLst/>
          </a:prstGeom>
        </p:spPr>
        <p:txBody>
          <a:bodyPr/>
          <a:lstStyle>
            <a:lvl1pPr marL="0" indent="0">
              <a:buNone/>
              <a:defRPr baseline="0">
                <a:latin typeface="+mj-lt"/>
              </a:defRPr>
            </a:lvl1pPr>
          </a:lstStyle>
          <a:p>
            <a:pPr lvl="0"/>
            <a:r>
              <a:rPr lang="en-US" dirty="0"/>
              <a:t>Insert text</a:t>
            </a:r>
          </a:p>
        </p:txBody>
      </p:sp>
      <p:sp>
        <p:nvSpPr>
          <p:cNvPr id="38" name="Text Placeholder 3"/>
          <p:cNvSpPr>
            <a:spLocks noGrp="1"/>
          </p:cNvSpPr>
          <p:nvPr>
            <p:ph type="body" sz="quarter" idx="21" hasCustomPrompt="1"/>
          </p:nvPr>
        </p:nvSpPr>
        <p:spPr>
          <a:xfrm>
            <a:off x="3542199" y="5029200"/>
            <a:ext cx="2330450" cy="1278149"/>
          </a:xfrm>
          <a:prstGeom prst="rect">
            <a:avLst/>
          </a:prstGeom>
        </p:spPr>
        <p:txBody>
          <a:bodyPr/>
          <a:lstStyle>
            <a:lvl1pPr marL="0" indent="0">
              <a:buNone/>
              <a:defRPr baseline="0">
                <a:latin typeface="+mj-lt"/>
              </a:defRPr>
            </a:lvl1pPr>
          </a:lstStyle>
          <a:p>
            <a:pPr lvl="0"/>
            <a:r>
              <a:rPr lang="en-US" dirty="0"/>
              <a:t>Insert text</a:t>
            </a:r>
          </a:p>
        </p:txBody>
      </p:sp>
      <p:sp>
        <p:nvSpPr>
          <p:cNvPr id="39" name="Text Placeholder 3"/>
          <p:cNvSpPr>
            <a:spLocks noGrp="1"/>
          </p:cNvSpPr>
          <p:nvPr>
            <p:ph type="body" sz="quarter" idx="22" hasCustomPrompt="1"/>
          </p:nvPr>
        </p:nvSpPr>
        <p:spPr>
          <a:xfrm>
            <a:off x="6427991" y="5029200"/>
            <a:ext cx="2330450" cy="1270692"/>
          </a:xfrm>
          <a:prstGeom prst="rect">
            <a:avLst/>
          </a:prstGeom>
        </p:spPr>
        <p:txBody>
          <a:bodyPr/>
          <a:lstStyle>
            <a:lvl1pPr marL="0" indent="0">
              <a:buNone/>
              <a:defRPr baseline="0">
                <a:latin typeface="+mj-lt"/>
              </a:defRPr>
            </a:lvl1pPr>
          </a:lstStyle>
          <a:p>
            <a:pPr lvl="0"/>
            <a:r>
              <a:rPr lang="en-US" dirty="0"/>
              <a:t>Insert text</a:t>
            </a:r>
          </a:p>
        </p:txBody>
      </p:sp>
    </p:spTree>
    <p:extLst>
      <p:ext uri="{BB962C8B-B14F-4D97-AF65-F5344CB8AC3E}">
        <p14:creationId xmlns:p14="http://schemas.microsoft.com/office/powerpoint/2010/main" val="164518900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4 Closing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 name="TextBox 25"/>
          <p:cNvSpPr txBox="1"/>
          <p:nvPr/>
        </p:nvSpPr>
        <p:spPr>
          <a:xfrm>
            <a:off x="401401" y="3749081"/>
            <a:ext cx="8356790" cy="1304203"/>
          </a:xfrm>
          <a:prstGeom prst="rect">
            <a:avLst/>
          </a:prstGeom>
          <a:noFill/>
        </p:spPr>
        <p:txBody>
          <a:bodyPr wrap="square" rtlCol="0">
            <a:spAutoFit/>
          </a:bodyPr>
          <a:lstStyle/>
          <a:p>
            <a:pPr algn="ctr">
              <a:lnSpc>
                <a:spcPct val="150000"/>
              </a:lnSpc>
              <a:spcBef>
                <a:spcPts val="0"/>
              </a:spcBef>
            </a:pPr>
            <a:r>
              <a:rPr lang="en-US" sz="1050" dirty="0">
                <a:solidFill>
                  <a:schemeClr val="tx2"/>
                </a:solidFill>
              </a:rPr>
              <a:t>Excellence in Education in Action (ExcelinEd in Action) is a 501(c)(4) non-profit organization.</a:t>
            </a:r>
          </a:p>
          <a:p>
            <a:pPr algn="ctr">
              <a:lnSpc>
                <a:spcPct val="150000"/>
              </a:lnSpc>
              <a:spcBef>
                <a:spcPts val="0"/>
              </a:spcBef>
            </a:pPr>
            <a:r>
              <a:rPr lang="en-US" sz="1050" dirty="0">
                <a:solidFill>
                  <a:schemeClr val="tx2"/>
                </a:solidFill>
              </a:rPr>
              <a:t>P.O. Box 10691</a:t>
            </a:r>
          </a:p>
          <a:p>
            <a:pPr algn="ctr">
              <a:lnSpc>
                <a:spcPct val="150000"/>
              </a:lnSpc>
              <a:spcBef>
                <a:spcPts val="0"/>
              </a:spcBef>
            </a:pPr>
            <a:r>
              <a:rPr lang="en-US" sz="1050" dirty="0">
                <a:solidFill>
                  <a:schemeClr val="tx2"/>
                </a:solidFill>
              </a:rPr>
              <a:t>Tallahassee, Florida 32302-2691</a:t>
            </a:r>
          </a:p>
          <a:p>
            <a:pPr algn="ctr">
              <a:lnSpc>
                <a:spcPct val="150000"/>
              </a:lnSpc>
              <a:spcBef>
                <a:spcPts val="0"/>
              </a:spcBef>
            </a:pPr>
            <a:r>
              <a:rPr lang="en-US" sz="1050" dirty="0">
                <a:solidFill>
                  <a:schemeClr val="tx2"/>
                </a:solidFill>
              </a:rPr>
              <a:t>850.391.4200</a:t>
            </a:r>
            <a:br>
              <a:rPr lang="en-US" sz="1050" dirty="0">
                <a:solidFill>
                  <a:schemeClr val="tx2"/>
                </a:solidFill>
              </a:rPr>
            </a:br>
            <a:r>
              <a:rPr lang="en-US" sz="1050" dirty="0">
                <a:solidFill>
                  <a:schemeClr val="tx2"/>
                </a:solidFill>
                <a:hlinkClick r:id="rId3"/>
              </a:rPr>
              <a:t>www.ExcelinEdinAction.org</a:t>
            </a:r>
            <a:r>
              <a:rPr lang="en-US" sz="1050" dirty="0">
                <a:solidFill>
                  <a:schemeClr val="tx2"/>
                </a:solidFill>
              </a:rPr>
              <a:t> </a:t>
            </a:r>
          </a:p>
        </p:txBody>
      </p:sp>
      <p:sp>
        <p:nvSpPr>
          <p:cNvPr id="36" name="TextBox 35"/>
          <p:cNvSpPr txBox="1"/>
          <p:nvPr/>
        </p:nvSpPr>
        <p:spPr>
          <a:xfrm>
            <a:off x="3323240" y="1600202"/>
            <a:ext cx="2513119" cy="461665"/>
          </a:xfrm>
          <a:prstGeom prst="rect">
            <a:avLst/>
          </a:prstGeom>
          <a:noFill/>
        </p:spPr>
        <p:txBody>
          <a:bodyPr wrap="square" rtlCol="0">
            <a:spAutoFit/>
          </a:bodyPr>
          <a:lstStyle/>
          <a:p>
            <a:pPr algn="ctr"/>
            <a:r>
              <a:rPr lang="en-US" sz="2400">
                <a:solidFill>
                  <a:schemeClr val="tx2"/>
                </a:solidFill>
              </a:rPr>
              <a:t>Thank</a:t>
            </a:r>
            <a:r>
              <a:rPr lang="en-US" sz="2400" baseline="0">
                <a:solidFill>
                  <a:schemeClr val="tx2"/>
                </a:solidFill>
              </a:rPr>
              <a:t> You!</a:t>
            </a:r>
            <a:endParaRPr lang="en-US" sz="2400">
              <a:solidFill>
                <a:schemeClr val="tx2"/>
              </a:solidFill>
            </a:endParaRPr>
          </a:p>
        </p:txBody>
      </p:sp>
      <p:sp>
        <p:nvSpPr>
          <p:cNvPr id="3" name="Text Placeholder 2"/>
          <p:cNvSpPr>
            <a:spLocks noGrp="1"/>
          </p:cNvSpPr>
          <p:nvPr>
            <p:ph type="body" sz="quarter" idx="10" hasCustomPrompt="1"/>
          </p:nvPr>
        </p:nvSpPr>
        <p:spPr>
          <a:xfrm>
            <a:off x="1263655" y="2252450"/>
            <a:ext cx="6784975" cy="1313247"/>
          </a:xfrm>
          <a:prstGeom prst="rect">
            <a:avLst/>
          </a:prstGeom>
        </p:spPr>
        <p:txBody>
          <a:bodyPr/>
          <a:lstStyle>
            <a:lvl1pPr marL="0" indent="0" algn="ctr">
              <a:buNone/>
              <a:defRPr sz="1500" baseline="0">
                <a:solidFill>
                  <a:schemeClr val="tx2"/>
                </a:solidFill>
                <a:latin typeface="+mn-lt"/>
              </a:defRPr>
            </a:lvl1pPr>
          </a:lstStyle>
          <a:p>
            <a:pPr lvl="0"/>
            <a:r>
              <a:rPr lang="en-US"/>
              <a:t>Presenter Specific Information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267295"/>
            <a:ext cx="5943600" cy="1436370"/>
          </a:xfrm>
          <a:prstGeom prst="rect">
            <a:avLst/>
          </a:prstGeom>
        </p:spPr>
      </p:pic>
    </p:spTree>
    <p:extLst>
      <p:ext uri="{BB962C8B-B14F-4D97-AF65-F5344CB8AC3E}">
        <p14:creationId xmlns:p14="http://schemas.microsoft.com/office/powerpoint/2010/main" val="8889523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Brand 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165210" y="3810006"/>
            <a:ext cx="8813580" cy="899433"/>
          </a:xfrm>
          <a:prstGeom prst="rect">
            <a:avLst/>
          </a:prstGeom>
        </p:spPr>
        <p:txBody>
          <a:bodyPr vert="horz" lIns="91440" tIns="45720" rIns="91440" bIns="45720" rtlCol="0" anchor="ctr">
            <a:normAutofit/>
          </a:bodyPr>
          <a:lstStyle>
            <a:lvl1pPr algn="ctr">
              <a:defRPr sz="3300">
                <a:solidFill>
                  <a:schemeClr val="tx2"/>
                </a:solidFill>
                <a:latin typeface="+mj-lt"/>
              </a:defRPr>
            </a:lvl1pPr>
          </a:lstStyle>
          <a:p>
            <a:r>
              <a:rPr lang="en-US"/>
              <a:t>Click to edit title</a:t>
            </a:r>
          </a:p>
        </p:txBody>
      </p:sp>
      <p:sp>
        <p:nvSpPr>
          <p:cNvPr id="8" name="Text Placeholder 7"/>
          <p:cNvSpPr>
            <a:spLocks noGrp="1"/>
          </p:cNvSpPr>
          <p:nvPr>
            <p:ph type="body" sz="quarter" idx="11" hasCustomPrompt="1"/>
          </p:nvPr>
        </p:nvSpPr>
        <p:spPr>
          <a:xfrm>
            <a:off x="165210" y="4800600"/>
            <a:ext cx="8813580" cy="722312"/>
          </a:xfrm>
          <a:prstGeom prst="rect">
            <a:avLst/>
          </a:prstGeom>
        </p:spPr>
        <p:txBody>
          <a:bodyPr/>
          <a:lstStyle>
            <a:lvl1pPr marL="0" indent="0" algn="ctr">
              <a:buNone/>
              <a:defRPr sz="1800" i="1" baseline="0">
                <a:solidFill>
                  <a:schemeClr val="tx2"/>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a:t>Click to edit subtitle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0200" y="1943695"/>
            <a:ext cx="5943600" cy="1436370"/>
          </a:xfrm>
          <a:prstGeom prst="rect">
            <a:avLst/>
          </a:prstGeom>
        </p:spPr>
      </p:pic>
      <p:sp>
        <p:nvSpPr>
          <p:cNvPr id="6" name="Text Placeholder 7"/>
          <p:cNvSpPr>
            <a:spLocks noGrp="1"/>
          </p:cNvSpPr>
          <p:nvPr>
            <p:ph type="body" sz="quarter" idx="12" hasCustomPrompt="1"/>
          </p:nvPr>
        </p:nvSpPr>
        <p:spPr>
          <a:xfrm>
            <a:off x="165210" y="5605465"/>
            <a:ext cx="8813580" cy="722312"/>
          </a:xfrm>
          <a:prstGeom prst="rect">
            <a:avLst/>
          </a:prstGeom>
        </p:spPr>
        <p:txBody>
          <a:bodyPr/>
          <a:lstStyle>
            <a:lvl1pPr marL="0" indent="0" algn="ctr">
              <a:buNone/>
              <a:defRPr sz="1600" i="0" baseline="0">
                <a:solidFill>
                  <a:schemeClr val="accent3"/>
                </a:solidFill>
                <a:latin typeface="+mn-lt"/>
              </a:defRPr>
            </a:lvl1pPr>
            <a:lvl2pPr algn="ctr">
              <a:defRPr>
                <a:solidFill>
                  <a:schemeClr val="accent1"/>
                </a:solidFill>
                <a:latin typeface="+mn-lt"/>
              </a:defRPr>
            </a:lvl2pPr>
            <a:lvl3pPr algn="ctr">
              <a:defRPr>
                <a:solidFill>
                  <a:schemeClr val="accent1"/>
                </a:solidFill>
                <a:latin typeface="+mn-lt"/>
              </a:defRPr>
            </a:lvl3pPr>
            <a:lvl4pPr algn="ctr">
              <a:defRPr>
                <a:solidFill>
                  <a:schemeClr val="accent1"/>
                </a:solidFill>
                <a:latin typeface="+mn-lt"/>
              </a:defRPr>
            </a:lvl4pPr>
            <a:lvl5pPr algn="ctr">
              <a:defRPr>
                <a:solidFill>
                  <a:schemeClr val="accent1"/>
                </a:solidFill>
                <a:latin typeface="+mn-lt"/>
              </a:defRPr>
            </a:lvl5pPr>
          </a:lstStyle>
          <a:p>
            <a:pPr lvl="0"/>
            <a:r>
              <a:rPr lang="en-US"/>
              <a:t>Month Year</a:t>
            </a:r>
          </a:p>
        </p:txBody>
      </p:sp>
      <p:pic>
        <p:nvPicPr>
          <p:cNvPr id="4" name="Picture 3">
            <a:extLst>
              <a:ext uri="{FF2B5EF4-FFF2-40B4-BE49-F238E27FC236}">
                <a16:creationId xmlns:a16="http://schemas.microsoft.com/office/drawing/2014/main" id="{704746F0-92BF-4B12-9A8A-67BAC8D626F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7429" y="320762"/>
            <a:ext cx="5943600" cy="1513761"/>
          </a:xfrm>
          <a:prstGeom prst="rect">
            <a:avLst/>
          </a:prstGeom>
        </p:spPr>
      </p:pic>
    </p:spTree>
    <p:extLst>
      <p:ext uri="{BB962C8B-B14F-4D97-AF65-F5344CB8AC3E}">
        <p14:creationId xmlns:p14="http://schemas.microsoft.com/office/powerpoint/2010/main" val="353332206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Brand 1_Section Divi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2" y="2687053"/>
            <a:ext cx="9144001" cy="1588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9"/>
          <p:cNvSpPr>
            <a:spLocks noGrp="1"/>
          </p:cNvSpPr>
          <p:nvPr>
            <p:ph type="body" sz="quarter" idx="12" hasCustomPrompt="1"/>
          </p:nvPr>
        </p:nvSpPr>
        <p:spPr>
          <a:xfrm>
            <a:off x="300789" y="3100224"/>
            <a:ext cx="8690812" cy="657559"/>
          </a:xfrm>
          <a:prstGeom prst="rect">
            <a:avLst/>
          </a:prstGeom>
        </p:spPr>
        <p:txBody>
          <a:bodyPr/>
          <a:lstStyle>
            <a:lvl1pPr marL="0" indent="0" algn="l">
              <a:buNone/>
              <a:defRPr sz="2700" b="1" baseline="0">
                <a:solidFill>
                  <a:schemeClr val="bg1"/>
                </a:solidFill>
                <a:latin typeface="+mn-lt"/>
              </a:defRPr>
            </a:lvl1pPr>
          </a:lstStyle>
          <a:p>
            <a:pPr lvl="0"/>
            <a:r>
              <a:rPr lang="en-US"/>
              <a:t>Section Divider</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789" y="310117"/>
            <a:ext cx="2743200" cy="69865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72200" y="346133"/>
            <a:ext cx="2743200" cy="662643"/>
          </a:xfrm>
          <a:prstGeom prst="rect">
            <a:avLst/>
          </a:prstGeom>
        </p:spPr>
      </p:pic>
    </p:spTree>
    <p:extLst>
      <p:ext uri="{BB962C8B-B14F-4D97-AF65-F5344CB8AC3E}">
        <p14:creationId xmlns:p14="http://schemas.microsoft.com/office/powerpoint/2010/main" val="318237598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Brand Default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n-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latin typeface="+mn-lt"/>
              </a:defRPr>
            </a:lvl1pPr>
          </a:lstStyle>
          <a:p>
            <a:fld id="{DCBF5701-1E31-4102-832B-09F0AC47C2BD}" type="slidenum">
              <a:rPr lang="en-US" smtClean="0"/>
              <a:pPr/>
              <a:t>‹#›</a:t>
            </a:fld>
            <a:endParaRPr lang="en-US"/>
          </a:p>
        </p:txBody>
      </p:sp>
      <p:sp>
        <p:nvSpPr>
          <p:cNvPr id="3" name="Text Placeholder 2"/>
          <p:cNvSpPr>
            <a:spLocks noGrp="1"/>
          </p:cNvSpPr>
          <p:nvPr>
            <p:ph type="body" sz="quarter" idx="13" hasCustomPrompt="1"/>
          </p:nvPr>
        </p:nvSpPr>
        <p:spPr>
          <a:xfrm>
            <a:off x="228603" y="990350"/>
            <a:ext cx="8686800" cy="685800"/>
          </a:xfrm>
          <a:prstGeom prst="rect">
            <a:avLst/>
          </a:prstGeom>
        </p:spPr>
        <p:txBody>
          <a:bodyPr wrap="square" lIns="0" rIns="0" anchor="ctr" anchorCtr="0">
            <a:normAutofit/>
          </a:bodyPr>
          <a:lstStyle>
            <a:lvl1pPr marL="0" indent="0">
              <a:buNone/>
              <a:defRPr sz="1800">
                <a:solidFill>
                  <a:schemeClr val="accent3"/>
                </a:solidFill>
                <a:latin typeface="+mn-lt"/>
              </a:defRPr>
            </a:lvl1pPr>
          </a:lstStyle>
          <a:p>
            <a:pPr lvl="0"/>
            <a:r>
              <a:rPr lang="en-US"/>
              <a:t>Insert Subtitle</a:t>
            </a:r>
          </a:p>
        </p:txBody>
      </p:sp>
      <p:sp>
        <p:nvSpPr>
          <p:cNvPr id="4" name="Content Placeholder 3"/>
          <p:cNvSpPr>
            <a:spLocks noGrp="1"/>
          </p:cNvSpPr>
          <p:nvPr>
            <p:ph sz="quarter" idx="14"/>
          </p:nvPr>
        </p:nvSpPr>
        <p:spPr>
          <a:xfrm>
            <a:off x="228600" y="1676400"/>
            <a:ext cx="8686800" cy="464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360440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Brand Feature Tex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6" name="Text Placeholder 2"/>
          <p:cNvSpPr>
            <a:spLocks noGrp="1"/>
          </p:cNvSpPr>
          <p:nvPr>
            <p:ph type="body" sz="quarter" idx="13" hasCustomPrompt="1"/>
          </p:nvPr>
        </p:nvSpPr>
        <p:spPr>
          <a:xfrm>
            <a:off x="228600" y="1143000"/>
            <a:ext cx="8686800" cy="78319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anchor="ctr" anchorCtr="0">
            <a:spAutoFit/>
          </a:bodyPr>
          <a:lstStyle>
            <a:lvl1pPr marL="0" indent="0">
              <a:buNone/>
              <a:defRPr sz="2000" b="1" baseline="0">
                <a:solidFill>
                  <a:schemeClr val="bg1"/>
                </a:solidFill>
                <a:latin typeface="+mj-lt"/>
              </a:defRPr>
            </a:lvl1pPr>
          </a:lstStyle>
          <a:p>
            <a:pPr lvl="0"/>
            <a:r>
              <a:rPr lang="en-US"/>
              <a:t>Insert Feature Text – this box will expand automatically to accommodate longer text</a:t>
            </a:r>
          </a:p>
        </p:txBody>
      </p:sp>
      <p:sp>
        <p:nvSpPr>
          <p:cNvPr id="7" name="Content Placeholder 3">
            <a:extLst>
              <a:ext uri="{FF2B5EF4-FFF2-40B4-BE49-F238E27FC236}">
                <a16:creationId xmlns:a16="http://schemas.microsoft.com/office/drawing/2014/main" id="{9CA276D8-CBDA-42E3-9EBA-852601B2EEF0}"/>
              </a:ext>
            </a:extLst>
          </p:cNvPr>
          <p:cNvSpPr>
            <a:spLocks noGrp="1"/>
          </p:cNvSpPr>
          <p:nvPr>
            <p:ph sz="quarter" idx="14"/>
          </p:nvPr>
        </p:nvSpPr>
        <p:spPr>
          <a:xfrm>
            <a:off x="228600" y="1981200"/>
            <a:ext cx="868680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385913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3 Default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n-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latin typeface="+mn-lt"/>
              </a:defRPr>
            </a:lvl1pPr>
          </a:lstStyle>
          <a:p>
            <a:fld id="{DCBF5701-1E31-4102-832B-09F0AC47C2BD}" type="slidenum">
              <a:rPr lang="en-US" smtClean="0"/>
              <a:pPr/>
              <a:t>‹#›</a:t>
            </a:fld>
            <a:endParaRPr lang="en-US"/>
          </a:p>
        </p:txBody>
      </p:sp>
      <p:sp>
        <p:nvSpPr>
          <p:cNvPr id="3" name="Text Placeholder 2"/>
          <p:cNvSpPr>
            <a:spLocks noGrp="1"/>
          </p:cNvSpPr>
          <p:nvPr>
            <p:ph type="body" sz="quarter" idx="13" hasCustomPrompt="1"/>
          </p:nvPr>
        </p:nvSpPr>
        <p:spPr>
          <a:xfrm>
            <a:off x="228603" y="990350"/>
            <a:ext cx="8686800" cy="685800"/>
          </a:xfrm>
          <a:prstGeom prst="rect">
            <a:avLst/>
          </a:prstGeom>
        </p:spPr>
        <p:txBody>
          <a:bodyPr wrap="square" lIns="0" rIns="0" anchor="ctr" anchorCtr="0">
            <a:normAutofit/>
          </a:bodyPr>
          <a:lstStyle>
            <a:lvl1pPr marL="0" indent="0">
              <a:buNone/>
              <a:defRPr sz="1800">
                <a:solidFill>
                  <a:schemeClr val="accent3"/>
                </a:solidFill>
                <a:latin typeface="+mn-lt"/>
              </a:defRPr>
            </a:lvl1pPr>
          </a:lstStyle>
          <a:p>
            <a:pPr lvl="0"/>
            <a:r>
              <a:rPr lang="en-US"/>
              <a:t>Insert Subtitle</a:t>
            </a:r>
          </a:p>
        </p:txBody>
      </p:sp>
      <p:sp>
        <p:nvSpPr>
          <p:cNvPr id="4" name="Content Placeholder 3"/>
          <p:cNvSpPr>
            <a:spLocks noGrp="1"/>
          </p:cNvSpPr>
          <p:nvPr>
            <p:ph sz="quarter" idx="14"/>
          </p:nvPr>
        </p:nvSpPr>
        <p:spPr>
          <a:xfrm>
            <a:off x="228600" y="1676400"/>
            <a:ext cx="8686800" cy="4648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92014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Brand Default No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15" name="Content Placeholder 14"/>
          <p:cNvSpPr>
            <a:spLocks noGrp="1"/>
          </p:cNvSpPr>
          <p:nvPr>
            <p:ph sz="quarter" idx="15" hasCustomPrompt="1"/>
          </p:nvPr>
        </p:nvSpPr>
        <p:spPr>
          <a:xfrm>
            <a:off x="228600" y="914400"/>
            <a:ext cx="8686800" cy="5486400"/>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a:latin typeface="+mj-lt"/>
              </a:defRPr>
            </a:lvl1pPr>
            <a:lvl2pPr marL="557213" marR="0" indent="-214313"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j-lt"/>
              </a:defRPr>
            </a:lvl2pPr>
            <a:lvl3pPr marL="8572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j-lt"/>
              </a:defRPr>
            </a:lvl3pPr>
            <a:lvl4pPr marL="12001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j-lt"/>
              </a:defRPr>
            </a:lvl4pPr>
            <a:lvl5pPr marL="15430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j-lt"/>
              </a:defRPr>
            </a:lvl5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Use a bulleted list</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Second level</a:t>
            </a:r>
          </a:p>
          <a:p>
            <a:pPr marL="857250" marR="0" lvl="2"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Third level</a:t>
            </a:r>
          </a:p>
          <a:p>
            <a:pPr marL="1200150" marR="0" lvl="3"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Fourth level</a:t>
            </a:r>
          </a:p>
          <a:p>
            <a:pPr marL="1543050" marR="0" lvl="4"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Fifth level</a:t>
            </a:r>
          </a:p>
        </p:txBody>
      </p:sp>
    </p:spTree>
    <p:extLst>
      <p:ext uri="{BB962C8B-B14F-4D97-AF65-F5344CB8AC3E}">
        <p14:creationId xmlns:p14="http://schemas.microsoft.com/office/powerpoint/2010/main" val="395612904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3" name="Text Placeholder 2"/>
          <p:cNvSpPr>
            <a:spLocks noGrp="1"/>
          </p:cNvSpPr>
          <p:nvPr>
            <p:ph type="body" sz="quarter" idx="13" hasCustomPrompt="1"/>
          </p:nvPr>
        </p:nvSpPr>
        <p:spPr>
          <a:xfrm>
            <a:off x="228603" y="990351"/>
            <a:ext cx="8686800" cy="457451"/>
          </a:xfrm>
          <a:prstGeom prst="rect">
            <a:avLst/>
          </a:prstGeom>
        </p:spPr>
        <p:txBody>
          <a:bodyPr wrap="square" lIns="0" rIns="0" anchor="ctr" anchorCtr="0">
            <a:normAutofit/>
          </a:bodyPr>
          <a:lstStyle>
            <a:lvl1pPr marL="0" indent="0">
              <a:buNone/>
              <a:defRPr sz="1800">
                <a:solidFill>
                  <a:schemeClr val="accent3"/>
                </a:solidFill>
                <a:latin typeface="+mj-lt"/>
              </a:defRPr>
            </a:lvl1pPr>
          </a:lstStyle>
          <a:p>
            <a:pPr lvl="0"/>
            <a:r>
              <a:rPr lang="en-US"/>
              <a:t>Insert Subtitle</a:t>
            </a:r>
          </a:p>
        </p:txBody>
      </p:sp>
      <p:sp>
        <p:nvSpPr>
          <p:cNvPr id="7" name="Text Placeholder 2"/>
          <p:cNvSpPr>
            <a:spLocks noGrp="1"/>
          </p:cNvSpPr>
          <p:nvPr>
            <p:ph type="body" idx="1" hasCustomPrompt="1"/>
          </p:nvPr>
        </p:nvSpPr>
        <p:spPr>
          <a:xfrm>
            <a:off x="228600" y="1524000"/>
            <a:ext cx="4114800" cy="457200"/>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1 Header</a:t>
            </a:r>
          </a:p>
        </p:txBody>
      </p:sp>
      <p:sp>
        <p:nvSpPr>
          <p:cNvPr id="8" name="Content Placeholder 3"/>
          <p:cNvSpPr>
            <a:spLocks noGrp="1"/>
          </p:cNvSpPr>
          <p:nvPr>
            <p:ph sz="half" idx="2"/>
          </p:nvPr>
        </p:nvSpPr>
        <p:spPr>
          <a:xfrm>
            <a:off x="228603" y="2057398"/>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hasCustomPrompt="1"/>
          </p:nvPr>
        </p:nvSpPr>
        <p:spPr>
          <a:xfrm>
            <a:off x="4600574" y="1531264"/>
            <a:ext cx="4114800" cy="457200"/>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2 Header</a:t>
            </a:r>
          </a:p>
        </p:txBody>
      </p:sp>
      <p:sp>
        <p:nvSpPr>
          <p:cNvPr id="10" name="Content Placeholder 5"/>
          <p:cNvSpPr>
            <a:spLocks noGrp="1"/>
          </p:cNvSpPr>
          <p:nvPr>
            <p:ph sz="quarter" idx="14"/>
          </p:nvPr>
        </p:nvSpPr>
        <p:spPr>
          <a:xfrm>
            <a:off x="4600574" y="2051645"/>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239864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Brand 1_Two Column-Red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3" name="Text Placeholder 2"/>
          <p:cNvSpPr>
            <a:spLocks noGrp="1"/>
          </p:cNvSpPr>
          <p:nvPr>
            <p:ph type="body" sz="quarter" idx="13" hasCustomPrompt="1"/>
          </p:nvPr>
        </p:nvSpPr>
        <p:spPr>
          <a:xfrm>
            <a:off x="228600" y="1019021"/>
            <a:ext cx="8686800" cy="37457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anchor="ctr" anchorCtr="0">
            <a:spAutoFit/>
          </a:bodyPr>
          <a:lstStyle>
            <a:lvl1pPr marL="0" indent="0">
              <a:buNone/>
              <a:defRPr sz="1600" b="1">
                <a:solidFill>
                  <a:schemeClr val="bg1"/>
                </a:solidFill>
                <a:latin typeface="+mj-lt"/>
              </a:defRPr>
            </a:lvl1pPr>
          </a:lstStyle>
          <a:p>
            <a:pPr lvl="0"/>
            <a:r>
              <a:rPr lang="en-US"/>
              <a:t>Insert Subtitle</a:t>
            </a:r>
          </a:p>
        </p:txBody>
      </p:sp>
      <p:sp>
        <p:nvSpPr>
          <p:cNvPr id="7" name="Text Placeholder 2"/>
          <p:cNvSpPr>
            <a:spLocks noGrp="1"/>
          </p:cNvSpPr>
          <p:nvPr>
            <p:ph type="body" idx="1" hasCustomPrompt="1"/>
          </p:nvPr>
        </p:nvSpPr>
        <p:spPr>
          <a:xfrm>
            <a:off x="228600" y="1524000"/>
            <a:ext cx="4114800" cy="457200"/>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1 Header</a:t>
            </a:r>
          </a:p>
        </p:txBody>
      </p:sp>
      <p:sp>
        <p:nvSpPr>
          <p:cNvPr id="8" name="Content Placeholder 3"/>
          <p:cNvSpPr>
            <a:spLocks noGrp="1"/>
          </p:cNvSpPr>
          <p:nvPr>
            <p:ph sz="half" idx="2"/>
          </p:nvPr>
        </p:nvSpPr>
        <p:spPr>
          <a:xfrm>
            <a:off x="228603" y="2057398"/>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hasCustomPrompt="1"/>
          </p:nvPr>
        </p:nvSpPr>
        <p:spPr>
          <a:xfrm>
            <a:off x="4600574" y="1531264"/>
            <a:ext cx="4114800" cy="457200"/>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2 Header</a:t>
            </a:r>
          </a:p>
        </p:txBody>
      </p:sp>
      <p:sp>
        <p:nvSpPr>
          <p:cNvPr id="10" name="Content Placeholder 5"/>
          <p:cNvSpPr>
            <a:spLocks noGrp="1"/>
          </p:cNvSpPr>
          <p:nvPr>
            <p:ph sz="quarter" idx="14"/>
          </p:nvPr>
        </p:nvSpPr>
        <p:spPr>
          <a:xfrm>
            <a:off x="4600574" y="2051645"/>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77832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Brand Left Image/Char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6" name="Content Placeholder 5"/>
          <p:cNvSpPr>
            <a:spLocks noGrp="1"/>
          </p:cNvSpPr>
          <p:nvPr>
            <p:ph sz="quarter" idx="11"/>
          </p:nvPr>
        </p:nvSpPr>
        <p:spPr>
          <a:xfrm>
            <a:off x="4724400" y="1066800"/>
            <a:ext cx="4308475" cy="5334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228600" y="1066800"/>
            <a:ext cx="4343400" cy="5334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04341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Brand Blank">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Tree>
    <p:extLst>
      <p:ext uri="{BB962C8B-B14F-4D97-AF65-F5344CB8AC3E}">
        <p14:creationId xmlns:p14="http://schemas.microsoft.com/office/powerpoint/2010/main" val="219941994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Brand Circle Layout">
    <p:spTree>
      <p:nvGrpSpPr>
        <p:cNvPr id="1" name=""/>
        <p:cNvGrpSpPr/>
        <p:nvPr/>
      </p:nvGrpSpPr>
      <p:grpSpPr>
        <a:xfrm>
          <a:off x="0" y="0"/>
          <a:ext cx="0" cy="0"/>
          <a:chOff x="0" y="0"/>
          <a:chExt cx="0" cy="0"/>
        </a:xfrm>
      </p:grpSpPr>
      <p:sp>
        <p:nvSpPr>
          <p:cNvPr id="28" name="Oval 27"/>
          <p:cNvSpPr/>
          <p:nvPr userDrawn="1"/>
        </p:nvSpPr>
        <p:spPr bwMode="auto">
          <a:xfrm>
            <a:off x="480485" y="2350910"/>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13" name="Oval 12"/>
          <p:cNvSpPr/>
          <p:nvPr userDrawn="1"/>
        </p:nvSpPr>
        <p:spPr bwMode="auto">
          <a:xfrm>
            <a:off x="3486219" y="2358189"/>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pic>
        <p:nvPicPr>
          <p:cNvPr id="18" name="Picture 17"/>
          <p:cNvPicPr>
            <a:picLocks noChangeAspect="1"/>
          </p:cNvPicPr>
          <p:nvPr userDrawn="1"/>
        </p:nvPicPr>
        <p:blipFill>
          <a:blip r:embed="rId2">
            <a:alphaModFix amt="56000"/>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418323" y="2790681"/>
            <a:ext cx="2349788" cy="2349788"/>
          </a:xfrm>
          <a:prstGeom prst="rect">
            <a:avLst/>
          </a:prstGeom>
        </p:spPr>
      </p:pic>
      <p:sp>
        <p:nvSpPr>
          <p:cNvPr id="20" name="Text Placeholder 19"/>
          <p:cNvSpPr>
            <a:spLocks noGrp="1"/>
          </p:cNvSpPr>
          <p:nvPr>
            <p:ph type="body" sz="quarter" idx="11" hasCustomPrompt="1"/>
          </p:nvPr>
        </p:nvSpPr>
        <p:spPr>
          <a:xfrm>
            <a:off x="396875" y="1514716"/>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21" name="Text Placeholder 19"/>
          <p:cNvSpPr>
            <a:spLocks noGrp="1"/>
          </p:cNvSpPr>
          <p:nvPr>
            <p:ph type="body" sz="quarter" idx="12" hasCustomPrompt="1"/>
          </p:nvPr>
        </p:nvSpPr>
        <p:spPr>
          <a:xfrm>
            <a:off x="6279936" y="1514716"/>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27" name="Oval 26"/>
          <p:cNvSpPr/>
          <p:nvPr userDrawn="1"/>
        </p:nvSpPr>
        <p:spPr bwMode="auto">
          <a:xfrm>
            <a:off x="6372011" y="2352658"/>
            <a:ext cx="2442411" cy="2442411"/>
          </a:xfrm>
          <a:prstGeom prst="ellipse">
            <a:avLst/>
          </a:prstGeom>
          <a:solidFill>
            <a:schemeClr val="accent1"/>
          </a:solidFill>
          <a:ln w="9525">
            <a:solidFill>
              <a:schemeClr val="bg1">
                <a:lumMod val="85000"/>
              </a:schemeClr>
            </a:solidFill>
            <a:round/>
            <a:headEnd/>
            <a:tailEnd/>
          </a:ln>
        </p:spPr>
        <p:txBody>
          <a:bodyPr rtlCol="0" anchor="ctr"/>
          <a:lstStyle/>
          <a:p>
            <a:pPr algn="ctr" eaLnBrk="0" hangingPunct="0"/>
            <a:endParaRPr lang="en-US" sz="1350" dirty="0">
              <a:solidFill>
                <a:prstClr val="black"/>
              </a:solidFill>
              <a:cs typeface="Arial" charset="0"/>
            </a:endParaRPr>
          </a:p>
        </p:txBody>
      </p:sp>
      <p:sp>
        <p:nvSpPr>
          <p:cNvPr id="37" name="Text Placeholder 19"/>
          <p:cNvSpPr>
            <a:spLocks noGrp="1"/>
          </p:cNvSpPr>
          <p:nvPr>
            <p:ph type="body" sz="quarter" idx="19" hasCustomPrompt="1"/>
          </p:nvPr>
        </p:nvSpPr>
        <p:spPr>
          <a:xfrm>
            <a:off x="3450124" y="1518602"/>
            <a:ext cx="2514600" cy="673100"/>
          </a:xfrm>
          <a:prstGeom prst="rect">
            <a:avLst/>
          </a:prstGeom>
        </p:spPr>
        <p:txBody>
          <a:bodyPr/>
          <a:lstStyle>
            <a:lvl1pPr marL="0" indent="0" algn="ctr">
              <a:buNone/>
              <a:defRPr sz="2000" b="1" baseline="0">
                <a:solidFill>
                  <a:schemeClr val="accent1"/>
                </a:solidFill>
                <a:latin typeface="+mj-lt"/>
              </a:defRPr>
            </a:lvl1pPr>
          </a:lstStyle>
          <a:p>
            <a:pPr lvl="0"/>
            <a:r>
              <a:rPr lang="en-US" dirty="0"/>
              <a:t>Insert Text</a:t>
            </a:r>
          </a:p>
        </p:txBody>
      </p:sp>
      <p:sp>
        <p:nvSpPr>
          <p:cNvPr id="4" name="Text Placeholder 3"/>
          <p:cNvSpPr>
            <a:spLocks noGrp="1"/>
          </p:cNvSpPr>
          <p:nvPr>
            <p:ph type="body" sz="quarter" idx="20" hasCustomPrompt="1"/>
          </p:nvPr>
        </p:nvSpPr>
        <p:spPr>
          <a:xfrm>
            <a:off x="536465" y="5029200"/>
            <a:ext cx="2330450" cy="1278149"/>
          </a:xfrm>
          <a:prstGeom prst="rect">
            <a:avLst/>
          </a:prstGeom>
        </p:spPr>
        <p:txBody>
          <a:bodyPr/>
          <a:lstStyle>
            <a:lvl1pPr marL="0" indent="0">
              <a:buNone/>
              <a:defRPr baseline="0">
                <a:latin typeface="+mj-lt"/>
              </a:defRPr>
            </a:lvl1pPr>
          </a:lstStyle>
          <a:p>
            <a:pPr lvl="0"/>
            <a:r>
              <a:rPr lang="en-US" dirty="0"/>
              <a:t>Insert text</a:t>
            </a:r>
          </a:p>
        </p:txBody>
      </p:sp>
      <p:sp>
        <p:nvSpPr>
          <p:cNvPr id="38" name="Text Placeholder 3"/>
          <p:cNvSpPr>
            <a:spLocks noGrp="1"/>
          </p:cNvSpPr>
          <p:nvPr>
            <p:ph type="body" sz="quarter" idx="21" hasCustomPrompt="1"/>
          </p:nvPr>
        </p:nvSpPr>
        <p:spPr>
          <a:xfrm>
            <a:off x="3542199" y="5029200"/>
            <a:ext cx="2330450" cy="1278149"/>
          </a:xfrm>
          <a:prstGeom prst="rect">
            <a:avLst/>
          </a:prstGeom>
        </p:spPr>
        <p:txBody>
          <a:bodyPr/>
          <a:lstStyle>
            <a:lvl1pPr marL="0" indent="0">
              <a:buNone/>
              <a:defRPr baseline="0">
                <a:latin typeface="+mj-lt"/>
              </a:defRPr>
            </a:lvl1pPr>
          </a:lstStyle>
          <a:p>
            <a:pPr lvl="0"/>
            <a:r>
              <a:rPr lang="en-US" dirty="0"/>
              <a:t>Insert text</a:t>
            </a:r>
          </a:p>
        </p:txBody>
      </p:sp>
      <p:sp>
        <p:nvSpPr>
          <p:cNvPr id="39" name="Text Placeholder 3"/>
          <p:cNvSpPr>
            <a:spLocks noGrp="1"/>
          </p:cNvSpPr>
          <p:nvPr>
            <p:ph type="body" sz="quarter" idx="22" hasCustomPrompt="1"/>
          </p:nvPr>
        </p:nvSpPr>
        <p:spPr>
          <a:xfrm>
            <a:off x="6427991" y="5029200"/>
            <a:ext cx="2330450" cy="1270692"/>
          </a:xfrm>
          <a:prstGeom prst="rect">
            <a:avLst/>
          </a:prstGeom>
        </p:spPr>
        <p:txBody>
          <a:bodyPr/>
          <a:lstStyle>
            <a:lvl1pPr marL="0" indent="0">
              <a:buNone/>
              <a:defRPr baseline="0">
                <a:latin typeface="+mj-lt"/>
              </a:defRPr>
            </a:lvl1pPr>
          </a:lstStyle>
          <a:p>
            <a:pPr lvl="0"/>
            <a:r>
              <a:rPr lang="en-US" dirty="0"/>
              <a:t>Insert text</a:t>
            </a:r>
          </a:p>
        </p:txBody>
      </p:sp>
    </p:spTree>
    <p:extLst>
      <p:ext uri="{BB962C8B-B14F-4D97-AF65-F5344CB8AC3E}">
        <p14:creationId xmlns:p14="http://schemas.microsoft.com/office/powerpoint/2010/main" val="58238749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Brand Closing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6" name="TextBox 35"/>
          <p:cNvSpPr txBox="1"/>
          <p:nvPr/>
        </p:nvSpPr>
        <p:spPr>
          <a:xfrm>
            <a:off x="3323237" y="1491198"/>
            <a:ext cx="2513119" cy="461665"/>
          </a:xfrm>
          <a:prstGeom prst="rect">
            <a:avLst/>
          </a:prstGeom>
          <a:noFill/>
        </p:spPr>
        <p:txBody>
          <a:bodyPr wrap="square" rtlCol="0">
            <a:spAutoFit/>
          </a:bodyPr>
          <a:lstStyle/>
          <a:p>
            <a:pPr algn="ctr"/>
            <a:r>
              <a:rPr lang="en-US" sz="2400">
                <a:solidFill>
                  <a:schemeClr val="tx2"/>
                </a:solidFill>
              </a:rPr>
              <a:t>Thank</a:t>
            </a:r>
            <a:r>
              <a:rPr lang="en-US" sz="2400" baseline="0">
                <a:solidFill>
                  <a:schemeClr val="tx2"/>
                </a:solidFill>
              </a:rPr>
              <a:t> You!</a:t>
            </a:r>
            <a:endParaRPr lang="en-US" sz="2400">
              <a:solidFill>
                <a:schemeClr val="tx2"/>
              </a:solidFill>
            </a:endParaRPr>
          </a:p>
        </p:txBody>
      </p:sp>
      <p:sp>
        <p:nvSpPr>
          <p:cNvPr id="3" name="Text Placeholder 2"/>
          <p:cNvSpPr>
            <a:spLocks noGrp="1"/>
          </p:cNvSpPr>
          <p:nvPr>
            <p:ph type="body" sz="quarter" idx="10" hasCustomPrompt="1"/>
          </p:nvPr>
        </p:nvSpPr>
        <p:spPr>
          <a:xfrm>
            <a:off x="1263652" y="2252444"/>
            <a:ext cx="6784975" cy="1313247"/>
          </a:xfrm>
          <a:prstGeom prst="rect">
            <a:avLst/>
          </a:prstGeom>
        </p:spPr>
        <p:txBody>
          <a:bodyPr/>
          <a:lstStyle>
            <a:lvl1pPr marL="0" indent="0" algn="ctr">
              <a:buNone/>
              <a:defRPr sz="1500" baseline="0">
                <a:solidFill>
                  <a:schemeClr val="tx2"/>
                </a:solidFill>
                <a:latin typeface="+mn-lt"/>
              </a:defRPr>
            </a:lvl1pPr>
          </a:lstStyle>
          <a:p>
            <a:pPr lvl="0"/>
            <a:r>
              <a:rPr lang="en-US"/>
              <a:t>Presenter Specific Information</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789" y="310112"/>
            <a:ext cx="3200400" cy="815104"/>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62600" y="346133"/>
            <a:ext cx="3200400" cy="773083"/>
          </a:xfrm>
          <a:prstGeom prst="rect">
            <a:avLst/>
          </a:prstGeom>
        </p:spPr>
      </p:pic>
      <p:sp>
        <p:nvSpPr>
          <p:cNvPr id="42" name="TextBox 41"/>
          <p:cNvSpPr txBox="1"/>
          <p:nvPr userDrawn="1"/>
        </p:nvSpPr>
        <p:spPr>
          <a:xfrm>
            <a:off x="401401" y="3749075"/>
            <a:ext cx="8356790" cy="1546577"/>
          </a:xfrm>
          <a:prstGeom prst="rect">
            <a:avLst/>
          </a:prstGeom>
          <a:noFill/>
        </p:spPr>
        <p:txBody>
          <a:bodyPr wrap="square" numCol="2" rtlCol="0">
            <a:spAutoFit/>
          </a:bodyPr>
          <a:lstStyle/>
          <a:p>
            <a:pPr algn="ctr">
              <a:lnSpc>
                <a:spcPct val="150000"/>
              </a:lnSpc>
              <a:spcBef>
                <a:spcPts val="0"/>
              </a:spcBef>
            </a:pPr>
            <a:r>
              <a:rPr lang="en-US" sz="1050" dirty="0">
                <a:solidFill>
                  <a:schemeClr val="tx2"/>
                </a:solidFill>
              </a:rPr>
              <a:t>Foundation for Excellence in Education</a:t>
            </a:r>
            <a:br>
              <a:rPr lang="en-US" sz="1050" dirty="0">
                <a:solidFill>
                  <a:schemeClr val="tx2"/>
                </a:solidFill>
              </a:rPr>
            </a:br>
            <a:r>
              <a:rPr lang="en-US" sz="1050" dirty="0">
                <a:solidFill>
                  <a:schemeClr val="tx2"/>
                </a:solidFill>
              </a:rPr>
              <a:t>P.O. Box 10691</a:t>
            </a:r>
            <a:br>
              <a:rPr lang="en-US" sz="1050" dirty="0">
                <a:solidFill>
                  <a:schemeClr val="tx2"/>
                </a:solidFill>
              </a:rPr>
            </a:br>
            <a:r>
              <a:rPr lang="en-US" sz="1050" dirty="0">
                <a:solidFill>
                  <a:schemeClr val="tx2"/>
                </a:solidFill>
              </a:rPr>
              <a:t>Tallahassee, FL 32302</a:t>
            </a:r>
          </a:p>
          <a:p>
            <a:pPr algn="ctr">
              <a:lnSpc>
                <a:spcPct val="150000"/>
              </a:lnSpc>
              <a:spcBef>
                <a:spcPts val="0"/>
              </a:spcBef>
            </a:pPr>
            <a:r>
              <a:rPr lang="en-US" sz="1050" dirty="0">
                <a:solidFill>
                  <a:schemeClr val="tx2"/>
                </a:solidFill>
              </a:rPr>
              <a:t>850.391.4090</a:t>
            </a:r>
            <a:br>
              <a:rPr lang="en-US" sz="1050" dirty="0">
                <a:solidFill>
                  <a:schemeClr val="tx2"/>
                </a:solidFill>
              </a:rPr>
            </a:br>
            <a:r>
              <a:rPr lang="en-US" sz="1050" dirty="0">
                <a:solidFill>
                  <a:schemeClr val="tx2"/>
                </a:solidFill>
                <a:hlinkClick r:id="rId5"/>
              </a:rPr>
              <a:t>Info@ExcelinEd.org</a:t>
            </a:r>
            <a:r>
              <a:rPr lang="en-US" sz="1050" dirty="0">
                <a:solidFill>
                  <a:schemeClr val="tx2"/>
                </a:solidFill>
              </a:rPr>
              <a:t> </a:t>
            </a:r>
          </a:p>
          <a:p>
            <a:pPr algn="ctr">
              <a:lnSpc>
                <a:spcPct val="150000"/>
              </a:lnSpc>
              <a:spcBef>
                <a:spcPts val="0"/>
              </a:spcBef>
            </a:pPr>
            <a:r>
              <a:rPr lang="en-US" sz="1050" dirty="0">
                <a:solidFill>
                  <a:schemeClr val="tx2"/>
                </a:solidFill>
                <a:hlinkClick r:id="rId6"/>
              </a:rPr>
              <a:t>www.ExcelinEd.org</a:t>
            </a:r>
            <a:r>
              <a:rPr lang="en-US" sz="1050" dirty="0">
                <a:solidFill>
                  <a:schemeClr val="tx2"/>
                </a:solidFill>
              </a:rPr>
              <a:t> </a:t>
            </a:r>
          </a:p>
          <a:p>
            <a:pPr algn="ctr">
              <a:lnSpc>
                <a:spcPct val="150000"/>
              </a:lnSpc>
              <a:spcBef>
                <a:spcPts val="0"/>
              </a:spcBef>
            </a:pPr>
            <a:r>
              <a:rPr lang="en-US" sz="1050" dirty="0">
                <a:solidFill>
                  <a:schemeClr val="tx2"/>
                </a:solidFill>
              </a:rPr>
              <a:t>ExcelinEd in Action</a:t>
            </a:r>
          </a:p>
          <a:p>
            <a:pPr algn="ctr">
              <a:lnSpc>
                <a:spcPct val="150000"/>
              </a:lnSpc>
              <a:spcBef>
                <a:spcPts val="0"/>
              </a:spcBef>
            </a:pPr>
            <a:r>
              <a:rPr lang="en-US" sz="1050" dirty="0">
                <a:solidFill>
                  <a:schemeClr val="tx2"/>
                </a:solidFill>
              </a:rPr>
              <a:t>P.O</a:t>
            </a:r>
            <a:r>
              <a:rPr lang="en-US" sz="1050" baseline="0" dirty="0">
                <a:solidFill>
                  <a:schemeClr val="tx2"/>
                </a:solidFill>
              </a:rPr>
              <a:t>. Box 10691</a:t>
            </a:r>
          </a:p>
          <a:p>
            <a:pPr algn="ctr">
              <a:lnSpc>
                <a:spcPct val="150000"/>
              </a:lnSpc>
              <a:spcBef>
                <a:spcPts val="0"/>
              </a:spcBef>
            </a:pPr>
            <a:r>
              <a:rPr lang="en-US" sz="1050" baseline="0" dirty="0">
                <a:solidFill>
                  <a:schemeClr val="tx2"/>
                </a:solidFill>
              </a:rPr>
              <a:t>Tallahassee, FL 32302</a:t>
            </a:r>
          </a:p>
          <a:p>
            <a:pPr algn="ctr">
              <a:lnSpc>
                <a:spcPct val="150000"/>
              </a:lnSpc>
              <a:spcBef>
                <a:spcPts val="0"/>
              </a:spcBef>
            </a:pPr>
            <a:r>
              <a:rPr lang="en-US" sz="1050" dirty="0">
                <a:solidFill>
                  <a:schemeClr val="tx2"/>
                </a:solidFill>
              </a:rPr>
              <a:t>850.391.4090</a:t>
            </a:r>
            <a:endParaRPr lang="en-US" sz="1050" baseline="0" dirty="0">
              <a:solidFill>
                <a:schemeClr val="tx2"/>
              </a:solidFill>
            </a:endParaRPr>
          </a:p>
          <a:p>
            <a:pPr algn="ctr">
              <a:lnSpc>
                <a:spcPct val="150000"/>
              </a:lnSpc>
              <a:spcBef>
                <a:spcPts val="0"/>
              </a:spcBef>
            </a:pPr>
            <a:r>
              <a:rPr lang="en-US" sz="1050" baseline="0" dirty="0">
                <a:solidFill>
                  <a:schemeClr val="tx2"/>
                </a:solidFill>
                <a:hlinkClick r:id="rId5"/>
              </a:rPr>
              <a:t>Info@ExcelinEd.org</a:t>
            </a:r>
            <a:endParaRPr lang="en-US" sz="1050" baseline="0" dirty="0">
              <a:solidFill>
                <a:schemeClr val="tx2"/>
              </a:solidFill>
            </a:endParaRPr>
          </a:p>
          <a:p>
            <a:pPr algn="ctr">
              <a:lnSpc>
                <a:spcPct val="150000"/>
              </a:lnSpc>
              <a:spcBef>
                <a:spcPts val="0"/>
              </a:spcBef>
            </a:pPr>
            <a:r>
              <a:rPr lang="en-US" sz="1050" baseline="0" dirty="0">
                <a:solidFill>
                  <a:schemeClr val="tx2"/>
                </a:solidFill>
                <a:hlinkClick r:id="rId7"/>
              </a:rPr>
              <a:t>www.ExcelinEdinAction.org</a:t>
            </a:r>
            <a:r>
              <a:rPr lang="en-US" sz="1050" baseline="0" dirty="0">
                <a:solidFill>
                  <a:schemeClr val="tx2"/>
                </a:solidFill>
              </a:rPr>
              <a:t> </a:t>
            </a:r>
            <a:endParaRPr lang="en-US" sz="1050" dirty="0">
              <a:solidFill>
                <a:schemeClr val="tx2"/>
              </a:solidFill>
            </a:endParaRPr>
          </a:p>
        </p:txBody>
      </p:sp>
    </p:spTree>
    <p:extLst>
      <p:ext uri="{BB962C8B-B14F-4D97-AF65-F5344CB8AC3E}">
        <p14:creationId xmlns:p14="http://schemas.microsoft.com/office/powerpoint/2010/main" val="17887249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3 Feature Tex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dirty="0"/>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6" name="Text Placeholder 2"/>
          <p:cNvSpPr>
            <a:spLocks noGrp="1"/>
          </p:cNvSpPr>
          <p:nvPr>
            <p:ph type="body" sz="quarter" idx="13" hasCustomPrompt="1"/>
          </p:nvPr>
        </p:nvSpPr>
        <p:spPr>
          <a:xfrm>
            <a:off x="228600" y="1143000"/>
            <a:ext cx="8686800" cy="78319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anchor="ctr" anchorCtr="0">
            <a:spAutoFit/>
          </a:bodyPr>
          <a:lstStyle>
            <a:lvl1pPr marL="0" indent="0">
              <a:buNone/>
              <a:defRPr sz="2000" b="1" baseline="0">
                <a:solidFill>
                  <a:schemeClr val="bg1"/>
                </a:solidFill>
                <a:latin typeface="+mj-lt"/>
              </a:defRPr>
            </a:lvl1pPr>
          </a:lstStyle>
          <a:p>
            <a:pPr lvl="0"/>
            <a:r>
              <a:rPr lang="en-US" dirty="0"/>
              <a:t>Insert Feature Text – this box will expand automatically to accommodate longer text</a:t>
            </a:r>
          </a:p>
        </p:txBody>
      </p:sp>
      <p:sp>
        <p:nvSpPr>
          <p:cNvPr id="3" name="Content Placeholder 2">
            <a:extLst>
              <a:ext uri="{FF2B5EF4-FFF2-40B4-BE49-F238E27FC236}">
                <a16:creationId xmlns:a16="http://schemas.microsoft.com/office/drawing/2014/main" id="{9C080B4F-188A-4812-A26C-7D470F95613F}"/>
              </a:ext>
            </a:extLst>
          </p:cNvPr>
          <p:cNvSpPr>
            <a:spLocks noGrp="1"/>
          </p:cNvSpPr>
          <p:nvPr>
            <p:ph sz="quarter" idx="14"/>
          </p:nvPr>
        </p:nvSpPr>
        <p:spPr>
          <a:xfrm>
            <a:off x="304800" y="2057400"/>
            <a:ext cx="8534400" cy="4464050"/>
          </a:xfrm>
          <a:prstGeom prst="rect">
            <a:avLst/>
          </a:prstGeom>
        </p:spPr>
        <p:txBody>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421592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3 Default No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15" name="Content Placeholder 14"/>
          <p:cNvSpPr>
            <a:spLocks noGrp="1"/>
          </p:cNvSpPr>
          <p:nvPr>
            <p:ph sz="quarter" idx="15"/>
          </p:nvPr>
        </p:nvSpPr>
        <p:spPr>
          <a:xfrm>
            <a:off x="228600" y="914400"/>
            <a:ext cx="8686800" cy="5486400"/>
          </a:xfrm>
          <a:prstGeom prst="rect">
            <a:avLst/>
          </a:prstGeom>
        </p:spPr>
        <p:txBody>
          <a:bodyPr>
            <a:normAutofit/>
          </a:bodyPr>
          <a:lstStyle>
            <a:lvl1pPr marL="0" marR="0" indent="0" algn="l" defTabSz="685800" rtl="0" eaLnBrk="1" fontAlgn="auto" latinLnBrk="0" hangingPunct="1">
              <a:lnSpc>
                <a:spcPct val="100000"/>
              </a:lnSpc>
              <a:spcBef>
                <a:spcPct val="20000"/>
              </a:spcBef>
              <a:spcAft>
                <a:spcPts val="0"/>
              </a:spcAft>
              <a:buClrTx/>
              <a:buSzTx/>
              <a:buFont typeface="Arial" pitchFamily="34" charset="0"/>
              <a:buNone/>
              <a:tabLst/>
              <a:defRPr sz="1200">
                <a:latin typeface="+mj-lt"/>
              </a:defRPr>
            </a:lvl1pPr>
            <a:lvl2pPr marL="557213" marR="0" indent="-214313"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2pPr>
            <a:lvl3pPr marL="8572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3pPr>
            <a:lvl4pPr marL="12001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4pPr>
            <a:lvl5pPr marL="1543050" marR="0" indent="-171450" algn="l" defTabSz="685800" rtl="0" eaLnBrk="1" fontAlgn="auto" latinLnBrk="0" hangingPunct="1">
              <a:lnSpc>
                <a:spcPct val="100000"/>
              </a:lnSpc>
              <a:spcBef>
                <a:spcPct val="20000"/>
              </a:spcBef>
              <a:spcAft>
                <a:spcPts val="0"/>
              </a:spcAft>
              <a:buClrTx/>
              <a:buSzTx/>
              <a:buFont typeface="Arial" pitchFamily="34" charset="0"/>
              <a:buChar char="»"/>
              <a:tabLst/>
              <a:defRPr sz="1200">
                <a:latin typeface="+mn-lt"/>
              </a:defRPr>
            </a:lvl5pPr>
          </a:lstStyle>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a:p>
            <a:pPr marL="257175" marR="0" lvl="0" indent="-257175"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Use a bulleted list</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Second level</a:t>
            </a:r>
          </a:p>
          <a:p>
            <a:pPr marL="857250" marR="0" lvl="2"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Third level</a:t>
            </a:r>
          </a:p>
          <a:p>
            <a:pPr marL="1200150" marR="0" lvl="3"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Fourth level</a:t>
            </a:r>
          </a:p>
          <a:p>
            <a:pPr marL="1543050" marR="0" lvl="4" indent="-171450"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sz="1350" b="0" i="0" u="none" strike="noStrike" kern="1200" cap="none" spc="0" normalizeH="0" baseline="0" noProof="0">
                <a:ln>
                  <a:noFill/>
                </a:ln>
                <a:solidFill>
                  <a:prstClr val="black"/>
                </a:solidFill>
                <a:effectLst/>
                <a:uLnTx/>
                <a:uFillTx/>
                <a:latin typeface="Calibri" panose="020F0502020204030204" pitchFamily="34" charset="0"/>
                <a:ea typeface="+mn-ea"/>
                <a:cs typeface="+mn-cs"/>
              </a:rPr>
              <a:t>Fifth level</a:t>
            </a:r>
          </a:p>
        </p:txBody>
      </p:sp>
    </p:spTree>
    <p:extLst>
      <p:ext uri="{BB962C8B-B14F-4D97-AF65-F5344CB8AC3E}">
        <p14:creationId xmlns:p14="http://schemas.microsoft.com/office/powerpoint/2010/main" val="8975482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3 Two Column">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3" name="Text Placeholder 2"/>
          <p:cNvSpPr>
            <a:spLocks noGrp="1"/>
          </p:cNvSpPr>
          <p:nvPr>
            <p:ph type="body" sz="quarter" idx="13" hasCustomPrompt="1"/>
          </p:nvPr>
        </p:nvSpPr>
        <p:spPr>
          <a:xfrm>
            <a:off x="228603" y="990351"/>
            <a:ext cx="8686800" cy="457451"/>
          </a:xfrm>
          <a:prstGeom prst="rect">
            <a:avLst/>
          </a:prstGeom>
        </p:spPr>
        <p:txBody>
          <a:bodyPr wrap="square" lIns="0" rIns="0" anchor="ctr" anchorCtr="0">
            <a:normAutofit/>
          </a:bodyPr>
          <a:lstStyle>
            <a:lvl1pPr marL="0" indent="0">
              <a:buNone/>
              <a:defRPr sz="1800">
                <a:solidFill>
                  <a:schemeClr val="accent3"/>
                </a:solidFill>
                <a:latin typeface="+mj-lt"/>
              </a:defRPr>
            </a:lvl1pPr>
          </a:lstStyle>
          <a:p>
            <a:pPr lvl="0"/>
            <a:r>
              <a:rPr lang="en-US"/>
              <a:t>Insert Subtitle</a:t>
            </a:r>
          </a:p>
        </p:txBody>
      </p:sp>
      <p:sp>
        <p:nvSpPr>
          <p:cNvPr id="7" name="Text Placeholder 2"/>
          <p:cNvSpPr>
            <a:spLocks noGrp="1"/>
          </p:cNvSpPr>
          <p:nvPr>
            <p:ph type="body" idx="1" hasCustomPrompt="1"/>
          </p:nvPr>
        </p:nvSpPr>
        <p:spPr>
          <a:xfrm>
            <a:off x="228600" y="1524000"/>
            <a:ext cx="4114800" cy="457200"/>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1 Header</a:t>
            </a:r>
          </a:p>
        </p:txBody>
      </p:sp>
      <p:sp>
        <p:nvSpPr>
          <p:cNvPr id="8" name="Content Placeholder 3"/>
          <p:cNvSpPr>
            <a:spLocks noGrp="1"/>
          </p:cNvSpPr>
          <p:nvPr>
            <p:ph sz="half" idx="2"/>
          </p:nvPr>
        </p:nvSpPr>
        <p:spPr>
          <a:xfrm>
            <a:off x="228603" y="2057398"/>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hasCustomPrompt="1"/>
          </p:nvPr>
        </p:nvSpPr>
        <p:spPr>
          <a:xfrm>
            <a:off x="4600574" y="1531264"/>
            <a:ext cx="4114800" cy="457200"/>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2 Header</a:t>
            </a:r>
          </a:p>
        </p:txBody>
      </p:sp>
      <p:sp>
        <p:nvSpPr>
          <p:cNvPr id="10" name="Content Placeholder 5"/>
          <p:cNvSpPr>
            <a:spLocks noGrp="1"/>
          </p:cNvSpPr>
          <p:nvPr>
            <p:ph sz="quarter" idx="14"/>
          </p:nvPr>
        </p:nvSpPr>
        <p:spPr>
          <a:xfrm>
            <a:off x="4600574" y="2051645"/>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266397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3 1_Two Column-Red Subtitl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3" name="Text Placeholder 2"/>
          <p:cNvSpPr>
            <a:spLocks noGrp="1"/>
          </p:cNvSpPr>
          <p:nvPr>
            <p:ph type="body" sz="quarter" idx="13" hasCustomPrompt="1"/>
          </p:nvPr>
        </p:nvSpPr>
        <p:spPr>
          <a:xfrm>
            <a:off x="228600" y="1019021"/>
            <a:ext cx="8686800" cy="37457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lIns="0" rIns="0" anchor="ctr" anchorCtr="0">
            <a:spAutoFit/>
          </a:bodyPr>
          <a:lstStyle>
            <a:lvl1pPr marL="0" indent="0">
              <a:buNone/>
              <a:defRPr sz="1600" b="1">
                <a:solidFill>
                  <a:schemeClr val="bg1"/>
                </a:solidFill>
                <a:latin typeface="+mj-lt"/>
              </a:defRPr>
            </a:lvl1pPr>
          </a:lstStyle>
          <a:p>
            <a:pPr lvl="0"/>
            <a:r>
              <a:rPr lang="en-US"/>
              <a:t>Insert Subtitle</a:t>
            </a:r>
          </a:p>
        </p:txBody>
      </p:sp>
      <p:sp>
        <p:nvSpPr>
          <p:cNvPr id="7" name="Text Placeholder 2"/>
          <p:cNvSpPr>
            <a:spLocks noGrp="1"/>
          </p:cNvSpPr>
          <p:nvPr>
            <p:ph type="body" idx="1" hasCustomPrompt="1"/>
          </p:nvPr>
        </p:nvSpPr>
        <p:spPr>
          <a:xfrm>
            <a:off x="228600" y="1524000"/>
            <a:ext cx="4114800" cy="457200"/>
          </a:xfrm>
          <a:prstGeom prst="rect">
            <a:avLst/>
          </a:prstGeom>
        </p:spPr>
        <p:txBody>
          <a:bodyPr anchor="b"/>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1 Header</a:t>
            </a:r>
          </a:p>
        </p:txBody>
      </p:sp>
      <p:sp>
        <p:nvSpPr>
          <p:cNvPr id="8" name="Content Placeholder 3"/>
          <p:cNvSpPr>
            <a:spLocks noGrp="1"/>
          </p:cNvSpPr>
          <p:nvPr>
            <p:ph sz="half" idx="2"/>
          </p:nvPr>
        </p:nvSpPr>
        <p:spPr>
          <a:xfrm>
            <a:off x="228603" y="2057398"/>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hasCustomPrompt="1"/>
          </p:nvPr>
        </p:nvSpPr>
        <p:spPr>
          <a:xfrm>
            <a:off x="4600574" y="1531264"/>
            <a:ext cx="4114800" cy="457200"/>
          </a:xfrm>
          <a:prstGeom prst="rect">
            <a:avLst/>
          </a:prstGeom>
        </p:spPr>
        <p:txBody>
          <a:bodyPr anchor="b"/>
          <a:lstStyle>
            <a:lvl1pPr marL="0" indent="0">
              <a:buNone/>
              <a:defRPr lang="en-US" sz="2000" b="1" kern="1200" dirty="0" smtClean="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Column 2 Header</a:t>
            </a:r>
          </a:p>
        </p:txBody>
      </p:sp>
      <p:sp>
        <p:nvSpPr>
          <p:cNvPr id="10" name="Content Placeholder 5"/>
          <p:cNvSpPr>
            <a:spLocks noGrp="1"/>
          </p:cNvSpPr>
          <p:nvPr>
            <p:ph sz="quarter" idx="14"/>
          </p:nvPr>
        </p:nvSpPr>
        <p:spPr>
          <a:xfrm>
            <a:off x="4600574" y="2051645"/>
            <a:ext cx="4297680" cy="434340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382400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3 Left Image/Chart">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
        <p:nvSpPr>
          <p:cNvPr id="6" name="Content Placeholder 5"/>
          <p:cNvSpPr>
            <a:spLocks noGrp="1"/>
          </p:cNvSpPr>
          <p:nvPr>
            <p:ph sz="quarter" idx="11"/>
          </p:nvPr>
        </p:nvSpPr>
        <p:spPr>
          <a:xfrm>
            <a:off x="4724400" y="1066800"/>
            <a:ext cx="4308475" cy="5334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2"/>
          </p:nvPr>
        </p:nvSpPr>
        <p:spPr>
          <a:xfrm>
            <a:off x="228600" y="1066800"/>
            <a:ext cx="4343400" cy="5334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511201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3 Blank">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28604" y="0"/>
            <a:ext cx="7955280" cy="914400"/>
          </a:xfrm>
          <a:prstGeom prst="rect">
            <a:avLst/>
          </a:prstGeom>
        </p:spPr>
        <p:txBody>
          <a:bodyPr vert="horz" wrap="square" lIns="0" tIns="45720" rIns="0" bIns="45720" rtlCol="0" anchor="ctr" anchorCtr="0">
            <a:normAutofit/>
          </a:bodyPr>
          <a:lstStyle>
            <a:lvl1pPr>
              <a:defRPr sz="2800" baseline="0">
                <a:solidFill>
                  <a:schemeClr val="bg1"/>
                </a:solidFill>
                <a:latin typeface="+mj-lt"/>
              </a:defRPr>
            </a:lvl1pPr>
          </a:lstStyle>
          <a:p>
            <a:r>
              <a:rPr lang="en-US"/>
              <a:t>Insert Title</a:t>
            </a:r>
          </a:p>
        </p:txBody>
      </p:sp>
      <p:sp>
        <p:nvSpPr>
          <p:cNvPr id="5"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Tree>
    <p:extLst>
      <p:ext uri="{BB962C8B-B14F-4D97-AF65-F5344CB8AC3E}">
        <p14:creationId xmlns:p14="http://schemas.microsoft.com/office/powerpoint/2010/main" val="429200564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image" Target="../media/image1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576374" y="6542693"/>
            <a:ext cx="1991251" cy="207749"/>
          </a:xfrm>
          <a:prstGeom prst="rect">
            <a:avLst/>
          </a:prstGeom>
          <a:noFill/>
        </p:spPr>
        <p:txBody>
          <a:bodyPr wrap="none" rtlCol="0">
            <a:spAutoFit/>
          </a:bodyPr>
          <a:lstStyle/>
          <a:p>
            <a:pPr algn="r"/>
            <a:r>
              <a:rPr lang="en-US" sz="750" dirty="0">
                <a:solidFill>
                  <a:schemeClr val="tx2"/>
                </a:solidFill>
                <a:latin typeface="+mj-lt"/>
                <a:cs typeface="Arial" pitchFamily="34" charset="0"/>
              </a:rPr>
              <a:t>@ExcelinEd | www.ExcelinEd.org</a:t>
            </a:r>
            <a:r>
              <a:rPr lang="en-US" sz="750" baseline="0" dirty="0">
                <a:solidFill>
                  <a:schemeClr val="tx2"/>
                </a:solidFill>
                <a:latin typeface="+mj-lt"/>
                <a:cs typeface="Arial" pitchFamily="34" charset="0"/>
              </a:rPr>
              <a:t>| ©</a:t>
            </a:r>
            <a:r>
              <a:rPr lang="en-US" sz="750" dirty="0">
                <a:solidFill>
                  <a:schemeClr val="tx2"/>
                </a:solidFill>
                <a:latin typeface="+mj-lt"/>
                <a:cs typeface="Arial" pitchFamily="34" charset="0"/>
              </a:rPr>
              <a:t> 2018</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7"/>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331870" y="179894"/>
            <a:ext cx="589546" cy="485650"/>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72463" y="6496629"/>
            <a:ext cx="1147011" cy="292232"/>
          </a:xfrm>
          <a:prstGeom prst="rect">
            <a:avLst/>
          </a:prstGeom>
        </p:spPr>
      </p:pic>
      <p:sp>
        <p:nvSpPr>
          <p:cNvPr id="2"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Tree>
    <p:extLst>
      <p:ext uri="{BB962C8B-B14F-4D97-AF65-F5344CB8AC3E}">
        <p14:creationId xmlns:p14="http://schemas.microsoft.com/office/powerpoint/2010/main" val="1298846600"/>
      </p:ext>
    </p:extLst>
  </p:cSld>
  <p:clrMap bg1="lt1" tx1="dk1" bg2="lt2" tx2="dk2" accent1="accent1" accent2="accent2" accent3="accent3" accent4="accent4" accent5="accent5" accent6="accent6" hlink="hlink" folHlink="folHlink"/>
  <p:sldLayoutIdLst>
    <p:sldLayoutId id="2147483908" r:id="rId1"/>
    <p:sldLayoutId id="2147483920" r:id="rId2"/>
    <p:sldLayoutId id="2147483910" r:id="rId3"/>
    <p:sldLayoutId id="2147483913" r:id="rId4"/>
    <p:sldLayoutId id="2147483912" r:id="rId5"/>
    <p:sldLayoutId id="2147483914" r:id="rId6"/>
    <p:sldLayoutId id="2147483915" r:id="rId7"/>
    <p:sldLayoutId id="2147483917" r:id="rId8"/>
    <p:sldLayoutId id="2147483916" r:id="rId9"/>
    <p:sldLayoutId id="2147483935" r:id="rId10"/>
    <p:sldLayoutId id="2147483921" r:id="rId11"/>
    <p:sldLayoutId id="2147483972" r:id="rId12"/>
    <p:sldLayoutId id="2147483973" r:id="rId13"/>
    <p:sldLayoutId id="2147483974" r:id="rId14"/>
  </p:sldLayoutIdLst>
  <p:hf hdr="0" ftr="0" dt="0"/>
  <p:txStyles>
    <p:titleStyle>
      <a:lvl1pPr algn="l" defTabSz="685800" rtl="0" eaLnBrk="1" latinLnBrk="0" hangingPunct="1">
        <a:spcBef>
          <a:spcPct val="0"/>
        </a:spcBef>
        <a:buNone/>
        <a:defRPr sz="2400" b="1" kern="1200">
          <a:solidFill>
            <a:schemeClr val="bg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052193" y="6542693"/>
            <a:ext cx="2515432" cy="207749"/>
          </a:xfrm>
          <a:prstGeom prst="rect">
            <a:avLst/>
          </a:prstGeom>
          <a:noFill/>
        </p:spPr>
        <p:txBody>
          <a:bodyPr wrap="none" rtlCol="0">
            <a:spAutoFit/>
          </a:bodyPr>
          <a:lstStyle/>
          <a:p>
            <a:pPr algn="r"/>
            <a:r>
              <a:rPr lang="en-US" sz="750" dirty="0">
                <a:solidFill>
                  <a:schemeClr val="tx2"/>
                </a:solidFill>
                <a:latin typeface="+mj-lt"/>
                <a:cs typeface="Arial" pitchFamily="34" charset="0"/>
              </a:rPr>
              <a:t>@</a:t>
            </a:r>
            <a:r>
              <a:rPr lang="en-US" sz="750" dirty="0" err="1">
                <a:solidFill>
                  <a:schemeClr val="tx2"/>
                </a:solidFill>
                <a:latin typeface="+mj-lt"/>
                <a:cs typeface="Arial" pitchFamily="34" charset="0"/>
              </a:rPr>
              <a:t>ExcelinAction</a:t>
            </a:r>
            <a:r>
              <a:rPr lang="en-US" sz="750" dirty="0">
                <a:solidFill>
                  <a:schemeClr val="tx2"/>
                </a:solidFill>
                <a:latin typeface="+mj-lt"/>
                <a:cs typeface="Arial" pitchFamily="34" charset="0"/>
              </a:rPr>
              <a:t> | www.ExcelinEdinAction.org</a:t>
            </a:r>
            <a:r>
              <a:rPr lang="en-US" sz="750" baseline="0" dirty="0">
                <a:solidFill>
                  <a:schemeClr val="tx2"/>
                </a:solidFill>
                <a:latin typeface="+mj-lt"/>
                <a:cs typeface="Arial" pitchFamily="34" charset="0"/>
              </a:rPr>
              <a:t>| ©</a:t>
            </a:r>
            <a:r>
              <a:rPr lang="en-US" sz="750" dirty="0">
                <a:solidFill>
                  <a:schemeClr val="tx2"/>
                </a:solidFill>
                <a:latin typeface="+mj-lt"/>
                <a:cs typeface="Arial" pitchFamily="34" charset="0"/>
              </a:rPr>
              <a:t> 2018</a:t>
            </a: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7"/>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33005" y="179894"/>
            <a:ext cx="587276" cy="485650"/>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2463" y="6504148"/>
            <a:ext cx="1147011" cy="277194"/>
          </a:xfrm>
          <a:prstGeom prst="rect">
            <a:avLst/>
          </a:prstGeom>
        </p:spPr>
      </p:pic>
      <p:sp>
        <p:nvSpPr>
          <p:cNvPr id="2"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spTree>
    <p:extLst>
      <p:ext uri="{BB962C8B-B14F-4D97-AF65-F5344CB8AC3E}">
        <p14:creationId xmlns:p14="http://schemas.microsoft.com/office/powerpoint/2010/main" val="180257874"/>
      </p:ext>
    </p:extLst>
  </p:cSld>
  <p:clrMap bg1="lt1" tx1="dk1" bg2="lt2" tx2="dk2" accent1="accent1" accent2="accent2" accent3="accent3" accent4="accent4" accent5="accent5" accent6="accent6" hlink="hlink" folHlink="folHlink"/>
  <p:sldLayoutIdLst>
    <p:sldLayoutId id="2147483937" r:id="rId1"/>
    <p:sldLayoutId id="2147483951" r:id="rId2"/>
    <p:sldLayoutId id="2147483938" r:id="rId3"/>
    <p:sldLayoutId id="2147483941" r:id="rId4"/>
    <p:sldLayoutId id="2147483940" r:id="rId5"/>
    <p:sldLayoutId id="2147483945" r:id="rId6"/>
    <p:sldLayoutId id="2147483946" r:id="rId7"/>
    <p:sldLayoutId id="2147483948" r:id="rId8"/>
    <p:sldLayoutId id="2147483947" r:id="rId9"/>
    <p:sldLayoutId id="2147483944" r:id="rId10"/>
    <p:sldLayoutId id="2147483952" r:id="rId11"/>
  </p:sldLayoutIdLst>
  <p:hf hdr="0" ftr="0" dt="0"/>
  <p:txStyles>
    <p:titleStyle>
      <a:lvl1pPr algn="l" defTabSz="685800" rtl="0" eaLnBrk="1" latinLnBrk="0" hangingPunct="1">
        <a:spcBef>
          <a:spcPct val="0"/>
        </a:spcBef>
        <a:buNone/>
        <a:defRPr sz="2400" b="1" kern="1200">
          <a:solidFill>
            <a:schemeClr val="bg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2591336" y="6549172"/>
            <a:ext cx="1616147" cy="207749"/>
          </a:xfrm>
          <a:prstGeom prst="rect">
            <a:avLst/>
          </a:prstGeom>
          <a:noFill/>
        </p:spPr>
        <p:txBody>
          <a:bodyPr wrap="none" rtlCol="0">
            <a:spAutoFit/>
          </a:bodyPr>
          <a:lstStyle/>
          <a:p>
            <a:pPr algn="r"/>
            <a:r>
              <a:rPr lang="en-US" sz="750" dirty="0">
                <a:solidFill>
                  <a:schemeClr val="tx2"/>
                </a:solidFill>
                <a:latin typeface="+mj-lt"/>
                <a:cs typeface="Arial" pitchFamily="34" charset="0"/>
              </a:rPr>
              <a:t>@ExcelinEd | www.ExcelinEd.org</a:t>
            </a:r>
            <a:endParaRPr lang="en-US" sz="750" baseline="0" dirty="0">
              <a:solidFill>
                <a:schemeClr val="tx2"/>
              </a:solidFill>
              <a:latin typeface="+mj-lt"/>
              <a:cs typeface="Arial" pitchFamily="34" charset="0"/>
            </a:endParaRPr>
          </a:p>
        </p:txBody>
      </p:sp>
      <p:cxnSp>
        <p:nvCxnSpPr>
          <p:cNvPr id="8" name="Straight Connector 7"/>
          <p:cNvCxnSpPr/>
          <p:nvPr/>
        </p:nvCxnSpPr>
        <p:spPr>
          <a:xfrm>
            <a:off x="172462" y="6467563"/>
            <a:ext cx="876300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7"/>
            <a:ext cx="9144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23982" y="457207"/>
            <a:ext cx="411480" cy="340274"/>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61977" y="6498308"/>
            <a:ext cx="1147011" cy="277194"/>
          </a:xfrm>
          <a:prstGeom prst="rect">
            <a:avLst/>
          </a:prstGeom>
        </p:spPr>
      </p:pic>
      <p:sp>
        <p:nvSpPr>
          <p:cNvPr id="2" name="Slide Number Placeholder 1"/>
          <p:cNvSpPr>
            <a:spLocks noGrp="1"/>
          </p:cNvSpPr>
          <p:nvPr>
            <p:ph type="sldNum" sz="quarter" idx="4"/>
          </p:nvPr>
        </p:nvSpPr>
        <p:spPr>
          <a:xfrm>
            <a:off x="8626641" y="6521407"/>
            <a:ext cx="406066" cy="246221"/>
          </a:xfrm>
          <a:prstGeom prst="rect">
            <a:avLst/>
          </a:prstGeom>
        </p:spPr>
        <p:txBody>
          <a:bodyPr vert="horz" lIns="91440" tIns="45720" rIns="91440" bIns="45720" rtlCol="0" anchor="ctr"/>
          <a:lstStyle>
            <a:lvl1pPr algn="r">
              <a:defRPr sz="900">
                <a:solidFill>
                  <a:schemeClr val="tx2"/>
                </a:solidFill>
              </a:defRPr>
            </a:lvl1pPr>
          </a:lstStyle>
          <a:p>
            <a:fld id="{DCBF5701-1E31-4102-832B-09F0AC47C2BD}" type="slidenum">
              <a:rPr lang="en-US" smtClean="0"/>
              <a:pPr/>
              <a:t>‹#›</a:t>
            </a:fld>
            <a:endParaRPr lang="en-US"/>
          </a:p>
        </p:txBody>
      </p:sp>
      <p:pic>
        <p:nvPicPr>
          <p:cNvPr id="11" name="Picture 10">
            <a:extLst>
              <a:ext uri="{FF2B5EF4-FFF2-40B4-BE49-F238E27FC236}">
                <a16:creationId xmlns:a16="http://schemas.microsoft.com/office/drawing/2014/main" id="{45D6A38D-A8C1-49BB-B398-A697339B4A2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23982" y="119004"/>
            <a:ext cx="411480" cy="338203"/>
          </a:xfrm>
          <a:prstGeom prst="rect">
            <a:avLst/>
          </a:prstGeom>
        </p:spPr>
      </p:pic>
      <p:pic>
        <p:nvPicPr>
          <p:cNvPr id="13" name="Picture 12">
            <a:extLst>
              <a:ext uri="{FF2B5EF4-FFF2-40B4-BE49-F238E27FC236}">
                <a16:creationId xmlns:a16="http://schemas.microsoft.com/office/drawing/2014/main" id="{72489D91-B2DE-45C9-A2F4-1097A5EB711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448336" y="6490413"/>
            <a:ext cx="1143000" cy="291108"/>
          </a:xfrm>
          <a:prstGeom prst="rect">
            <a:avLst/>
          </a:prstGeom>
        </p:spPr>
      </p:pic>
      <p:sp>
        <p:nvSpPr>
          <p:cNvPr id="15" name="TextBox 14">
            <a:extLst>
              <a:ext uri="{FF2B5EF4-FFF2-40B4-BE49-F238E27FC236}">
                <a16:creationId xmlns:a16="http://schemas.microsoft.com/office/drawing/2014/main" id="{59B6C4FD-372E-42C1-A015-32BB631BDF07}"/>
              </a:ext>
            </a:extLst>
          </p:cNvPr>
          <p:cNvSpPr txBox="1"/>
          <p:nvPr userDrawn="1"/>
        </p:nvSpPr>
        <p:spPr>
          <a:xfrm>
            <a:off x="5638800" y="6549171"/>
            <a:ext cx="2140331" cy="207749"/>
          </a:xfrm>
          <a:prstGeom prst="rect">
            <a:avLst/>
          </a:prstGeom>
          <a:noFill/>
        </p:spPr>
        <p:txBody>
          <a:bodyPr wrap="none" rtlCol="0">
            <a:spAutoFit/>
          </a:bodyPr>
          <a:lstStyle/>
          <a:p>
            <a:pPr algn="r"/>
            <a:r>
              <a:rPr lang="en-US" sz="750" dirty="0">
                <a:solidFill>
                  <a:schemeClr val="tx2"/>
                </a:solidFill>
                <a:latin typeface="+mj-lt"/>
                <a:cs typeface="Arial" pitchFamily="34" charset="0"/>
              </a:rPr>
              <a:t>@</a:t>
            </a:r>
            <a:r>
              <a:rPr lang="en-US" sz="750" dirty="0" err="1">
                <a:solidFill>
                  <a:schemeClr val="tx2"/>
                </a:solidFill>
                <a:latin typeface="+mj-lt"/>
                <a:cs typeface="Arial" pitchFamily="34" charset="0"/>
              </a:rPr>
              <a:t>ExcelinAction</a:t>
            </a:r>
            <a:r>
              <a:rPr lang="en-US" sz="750" dirty="0">
                <a:solidFill>
                  <a:schemeClr val="tx2"/>
                </a:solidFill>
                <a:latin typeface="+mj-lt"/>
                <a:cs typeface="Arial" pitchFamily="34" charset="0"/>
              </a:rPr>
              <a:t> | www.ExcelinEdinAction.org</a:t>
            </a:r>
            <a:endParaRPr lang="en-US" sz="750" baseline="0" dirty="0">
              <a:solidFill>
                <a:schemeClr val="tx2"/>
              </a:solidFill>
              <a:latin typeface="+mj-lt"/>
              <a:cs typeface="Arial" pitchFamily="34" charset="0"/>
            </a:endParaRPr>
          </a:p>
        </p:txBody>
      </p:sp>
    </p:spTree>
    <p:extLst>
      <p:ext uri="{BB962C8B-B14F-4D97-AF65-F5344CB8AC3E}">
        <p14:creationId xmlns:p14="http://schemas.microsoft.com/office/powerpoint/2010/main" val="1508925241"/>
      </p:ext>
    </p:extLst>
  </p:cSld>
  <p:clrMap bg1="lt1" tx1="dk1" bg2="lt2" tx2="dk2" accent1="accent1" accent2="accent2" accent3="accent3" accent4="accent4" accent5="accent5" accent6="accent6" hlink="hlink" folHlink="folHlink"/>
  <p:sldLayoutIdLst>
    <p:sldLayoutId id="2147483954" r:id="rId1"/>
    <p:sldLayoutId id="2147483971" r:id="rId2"/>
    <p:sldLayoutId id="2147483955" r:id="rId3"/>
    <p:sldLayoutId id="2147483958" r:id="rId4"/>
    <p:sldLayoutId id="2147483957" r:id="rId5"/>
    <p:sldLayoutId id="2147483962" r:id="rId6"/>
    <p:sldLayoutId id="2147483963" r:id="rId7"/>
    <p:sldLayoutId id="2147483965" r:id="rId8"/>
    <p:sldLayoutId id="2147483964" r:id="rId9"/>
    <p:sldLayoutId id="2147483961" r:id="rId10"/>
    <p:sldLayoutId id="2147483970" r:id="rId11"/>
  </p:sldLayoutIdLst>
  <p:hf hdr="0" ftr="0" dt="0"/>
  <p:txStyles>
    <p:titleStyle>
      <a:lvl1pPr algn="l" defTabSz="685800" rtl="0" eaLnBrk="1" latinLnBrk="0" hangingPunct="1">
        <a:spcBef>
          <a:spcPct val="0"/>
        </a:spcBef>
        <a:buNone/>
        <a:defRPr sz="2400" b="1" kern="1200">
          <a:solidFill>
            <a:schemeClr val="bg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xcelined.org/quality/school-accountability/"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excelined.org/wp-content/uploads/2018/03/A-F-School-Grading-Communications-Toolkit-March-2018.pdf" TargetMode="External"/><Relationship Id="rId5" Type="http://schemas.openxmlformats.org/officeDocument/2006/relationships/hyperlink" Target="https://www.excelined.org/quality/school-report-cards/" TargetMode="External"/><Relationship Id="rId4" Type="http://schemas.openxmlformats.org/officeDocument/2006/relationships/hyperlink" Target="https://www.excelined.org/wp-content/uploads/A-F.ESSA_.PlayBook.Nov2016-FINAL.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Christy@ExcelinEd.org"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73A9-AF50-499E-A5A2-706577EEEA7B}"/>
              </a:ext>
            </a:extLst>
          </p:cNvPr>
          <p:cNvSpPr>
            <a:spLocks noGrp="1"/>
          </p:cNvSpPr>
          <p:nvPr>
            <p:ph type="title"/>
          </p:nvPr>
        </p:nvSpPr>
        <p:spPr/>
        <p:txBody>
          <a:bodyPr>
            <a:normAutofit fontScale="90000"/>
          </a:bodyPr>
          <a:lstStyle/>
          <a:p>
            <a:br>
              <a:rPr lang="en-US" dirty="0"/>
            </a:br>
            <a:r>
              <a:rPr lang="en-US" dirty="0"/>
              <a:t>School Accountability</a:t>
            </a:r>
            <a:br>
              <a:rPr lang="en-US" dirty="0"/>
            </a:br>
            <a:endParaRPr lang="en-US" dirty="0"/>
          </a:p>
        </p:txBody>
      </p:sp>
      <p:sp>
        <p:nvSpPr>
          <p:cNvPr id="3" name="Text Placeholder 2">
            <a:extLst>
              <a:ext uri="{FF2B5EF4-FFF2-40B4-BE49-F238E27FC236}">
                <a16:creationId xmlns:a16="http://schemas.microsoft.com/office/drawing/2014/main" id="{98B1102F-AB01-4D9F-9A25-DADCD2A9EAED}"/>
              </a:ext>
            </a:extLst>
          </p:cNvPr>
          <p:cNvSpPr>
            <a:spLocks noGrp="1"/>
          </p:cNvSpPr>
          <p:nvPr>
            <p:ph type="body" sz="quarter" idx="11"/>
          </p:nvPr>
        </p:nvSpPr>
        <p:spPr>
          <a:xfrm>
            <a:off x="165210" y="5068888"/>
            <a:ext cx="8813580" cy="722312"/>
          </a:xfrm>
        </p:spPr>
        <p:txBody>
          <a:bodyPr/>
          <a:lstStyle/>
          <a:p>
            <a:r>
              <a:rPr lang="en-US" dirty="0"/>
              <a:t>Indiana State Board of Education Workshop </a:t>
            </a:r>
          </a:p>
        </p:txBody>
      </p:sp>
      <p:sp>
        <p:nvSpPr>
          <p:cNvPr id="4" name="Text Placeholder 3">
            <a:extLst>
              <a:ext uri="{FF2B5EF4-FFF2-40B4-BE49-F238E27FC236}">
                <a16:creationId xmlns:a16="http://schemas.microsoft.com/office/drawing/2014/main" id="{5D47B142-012F-4045-A17E-B4E14B42B15F}"/>
              </a:ext>
            </a:extLst>
          </p:cNvPr>
          <p:cNvSpPr>
            <a:spLocks noGrp="1"/>
          </p:cNvSpPr>
          <p:nvPr>
            <p:ph type="body" sz="quarter" idx="12"/>
          </p:nvPr>
        </p:nvSpPr>
        <p:spPr>
          <a:xfrm>
            <a:off x="165210" y="5907088"/>
            <a:ext cx="8813580" cy="722312"/>
          </a:xfrm>
        </p:spPr>
        <p:txBody>
          <a:bodyPr/>
          <a:lstStyle/>
          <a:p>
            <a:r>
              <a:rPr lang="en-US" sz="1800"/>
              <a:t>Thursday, </a:t>
            </a:r>
            <a:r>
              <a:rPr lang="en-US" sz="1800" dirty="0"/>
              <a:t>August 23, 2018</a:t>
            </a:r>
          </a:p>
        </p:txBody>
      </p:sp>
    </p:spTree>
    <p:extLst>
      <p:ext uri="{BB962C8B-B14F-4D97-AF65-F5344CB8AC3E}">
        <p14:creationId xmlns:p14="http://schemas.microsoft.com/office/powerpoint/2010/main" val="3263823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E2A3-BAA5-497D-8A6B-D8010F30CA02}"/>
              </a:ext>
            </a:extLst>
          </p:cNvPr>
          <p:cNvSpPr>
            <a:spLocks noGrp="1"/>
          </p:cNvSpPr>
          <p:nvPr>
            <p:ph type="title"/>
          </p:nvPr>
        </p:nvSpPr>
        <p:spPr/>
        <p:txBody>
          <a:bodyPr>
            <a:normAutofit/>
          </a:bodyPr>
          <a:lstStyle/>
          <a:p>
            <a:r>
              <a:rPr lang="en-US" dirty="0"/>
              <a:t>Indiana </a:t>
            </a:r>
            <a:r>
              <a:rPr lang="en-US" sz="2800" dirty="0"/>
              <a:t>A-F grading system under </a:t>
            </a:r>
            <a:r>
              <a:rPr lang="en-US" dirty="0"/>
              <a:t>511 IAC 6.2</a:t>
            </a:r>
            <a:endParaRPr lang="en-US" sz="2800" dirty="0"/>
          </a:p>
        </p:txBody>
      </p:sp>
      <p:sp>
        <p:nvSpPr>
          <p:cNvPr id="3" name="Slide Number Placeholder 2">
            <a:extLst>
              <a:ext uri="{FF2B5EF4-FFF2-40B4-BE49-F238E27FC236}">
                <a16:creationId xmlns:a16="http://schemas.microsoft.com/office/drawing/2014/main" id="{E49A3B74-9E81-4F49-BED8-167854F4CDB3}"/>
              </a:ext>
            </a:extLst>
          </p:cNvPr>
          <p:cNvSpPr>
            <a:spLocks noGrp="1"/>
          </p:cNvSpPr>
          <p:nvPr>
            <p:ph type="sldNum" sz="quarter" idx="4"/>
          </p:nvPr>
        </p:nvSpPr>
        <p:spPr/>
        <p:txBody>
          <a:bodyPr/>
          <a:lstStyle/>
          <a:p>
            <a:fld id="{DCBF5701-1E31-4102-832B-09F0AC47C2BD}" type="slidenum">
              <a:rPr lang="en-US" sz="1200" smtClean="0">
                <a:latin typeface="Arial" panose="020B0604020202020204" pitchFamily="34" charset="0"/>
                <a:cs typeface="Arial" panose="020B0604020202020204" pitchFamily="34" charset="0"/>
              </a:rPr>
              <a:pPr/>
              <a:t>10</a:t>
            </a:fld>
            <a:endParaRPr lang="en-US" sz="120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E4793CB-9B44-4F6C-B69B-5853CD6F0875}"/>
              </a:ext>
            </a:extLst>
          </p:cNvPr>
          <p:cNvSpPr>
            <a:spLocks noGrp="1"/>
          </p:cNvSpPr>
          <p:nvPr>
            <p:ph type="body" sz="quarter" idx="13"/>
          </p:nvPr>
        </p:nvSpPr>
        <p:spPr>
          <a:xfrm>
            <a:off x="228603" y="838200"/>
            <a:ext cx="8686800" cy="685800"/>
          </a:xfrm>
        </p:spPr>
        <p:txBody>
          <a:bodyPr>
            <a:normAutofit/>
          </a:bodyPr>
          <a:lstStyle/>
          <a:p>
            <a:r>
              <a:rPr lang="en-US" i="1" dirty="0">
                <a:solidFill>
                  <a:schemeClr val="accent1"/>
                </a:solidFill>
              </a:rPr>
              <a:t>Indiana uses a 0-100 point scale to grade each domain and school using A-F.</a:t>
            </a:r>
          </a:p>
        </p:txBody>
      </p:sp>
      <p:sp>
        <p:nvSpPr>
          <p:cNvPr id="5" name="Content Placeholder 4">
            <a:extLst>
              <a:ext uri="{FF2B5EF4-FFF2-40B4-BE49-F238E27FC236}">
                <a16:creationId xmlns:a16="http://schemas.microsoft.com/office/drawing/2014/main" id="{3642CC45-DDC1-4F1E-A689-4611CF712926}"/>
              </a:ext>
            </a:extLst>
          </p:cNvPr>
          <p:cNvSpPr>
            <a:spLocks noGrp="1"/>
          </p:cNvSpPr>
          <p:nvPr>
            <p:ph sz="quarter" idx="14"/>
          </p:nvPr>
        </p:nvSpPr>
        <p:spPr/>
        <p:txBody>
          <a:bodyPr/>
          <a:lstStyle/>
          <a:p>
            <a:pPr marL="0"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p:txBody>
      </p:sp>
      <p:graphicFrame>
        <p:nvGraphicFramePr>
          <p:cNvPr id="6" name="Table 5">
            <a:extLst>
              <a:ext uri="{FF2B5EF4-FFF2-40B4-BE49-F238E27FC236}">
                <a16:creationId xmlns:a16="http://schemas.microsoft.com/office/drawing/2014/main" id="{5F162D38-02CC-4FA2-BE96-44679B0A736A}"/>
              </a:ext>
            </a:extLst>
          </p:cNvPr>
          <p:cNvGraphicFramePr>
            <a:graphicFrameLocks noGrp="1"/>
          </p:cNvGraphicFramePr>
          <p:nvPr>
            <p:extLst>
              <p:ext uri="{D42A27DB-BD31-4B8C-83A1-F6EECF244321}">
                <p14:modId xmlns:p14="http://schemas.microsoft.com/office/powerpoint/2010/main" val="802566391"/>
              </p:ext>
            </p:extLst>
          </p:nvPr>
        </p:nvGraphicFramePr>
        <p:xfrm>
          <a:off x="228598" y="1554480"/>
          <a:ext cx="8610602" cy="1112520"/>
        </p:xfrm>
        <a:graphic>
          <a:graphicData uri="http://schemas.openxmlformats.org/drawingml/2006/table">
            <a:tbl>
              <a:tblPr firstRow="1" bandRow="1">
                <a:tableStyleId>{5C22544A-7EE6-4342-B048-85BDC9FD1C3A}</a:tableStyleId>
              </a:tblPr>
              <a:tblGrid>
                <a:gridCol w="762002">
                  <a:extLst>
                    <a:ext uri="{9D8B030D-6E8A-4147-A177-3AD203B41FA5}">
                      <a16:colId xmlns:a16="http://schemas.microsoft.com/office/drawing/2014/main" val="555907918"/>
                    </a:ext>
                  </a:extLst>
                </a:gridCol>
                <a:gridCol w="7848600">
                  <a:extLst>
                    <a:ext uri="{9D8B030D-6E8A-4147-A177-3AD203B41FA5}">
                      <a16:colId xmlns:a16="http://schemas.microsoft.com/office/drawing/2014/main" val="2780930335"/>
                    </a:ext>
                  </a:extLst>
                </a:gridCol>
              </a:tblGrid>
              <a:tr h="370840">
                <a:tc>
                  <a:txBody>
                    <a:bodyPr/>
                    <a:lstStyle/>
                    <a:p>
                      <a:r>
                        <a:rPr lang="en-US"/>
                        <a:t>Weight</a:t>
                      </a:r>
                    </a:p>
                  </a:txBody>
                  <a:tcPr/>
                </a:tc>
                <a:tc>
                  <a:txBody>
                    <a:bodyPr/>
                    <a:lstStyle/>
                    <a:p>
                      <a:r>
                        <a:rPr lang="en-US" dirty="0"/>
                        <a:t>Elementary and Middle School Indicators</a:t>
                      </a:r>
                    </a:p>
                  </a:txBody>
                  <a:tcPr/>
                </a:tc>
                <a:extLst>
                  <a:ext uri="{0D108BD9-81ED-4DB2-BD59-A6C34878D82A}">
                    <a16:rowId xmlns:a16="http://schemas.microsoft.com/office/drawing/2014/main" val="3820212216"/>
                  </a:ext>
                </a:extLst>
              </a:tr>
              <a:tr h="370840">
                <a:tc>
                  <a:txBody>
                    <a:bodyPr/>
                    <a:lstStyle/>
                    <a:p>
                      <a:r>
                        <a:rPr lang="en-US" dirty="0"/>
                        <a:t>50%</a:t>
                      </a:r>
                    </a:p>
                  </a:txBody>
                  <a:tcPr/>
                </a:tc>
                <a:tc>
                  <a:txBody>
                    <a:bodyPr/>
                    <a:lstStyle/>
                    <a:p>
                      <a:r>
                        <a:rPr lang="en-US" dirty="0"/>
                        <a:t>Proficiency - ELA/Math using percent proficient time the participation rate</a:t>
                      </a:r>
                    </a:p>
                  </a:txBody>
                  <a:tcPr/>
                </a:tc>
                <a:extLst>
                  <a:ext uri="{0D108BD9-81ED-4DB2-BD59-A6C34878D82A}">
                    <a16:rowId xmlns:a16="http://schemas.microsoft.com/office/drawing/2014/main" val="4030397492"/>
                  </a:ext>
                </a:extLst>
              </a:tr>
              <a:tr h="370840">
                <a:tc>
                  <a:txBody>
                    <a:bodyPr/>
                    <a:lstStyle/>
                    <a:p>
                      <a:r>
                        <a:rPr lang="en-US" dirty="0"/>
                        <a:t>50%</a:t>
                      </a:r>
                    </a:p>
                  </a:txBody>
                  <a:tcPr/>
                </a:tc>
                <a:tc>
                  <a:txBody>
                    <a:bodyPr/>
                    <a:lstStyle/>
                    <a:p>
                      <a:r>
                        <a:rPr lang="en-US" dirty="0"/>
                        <a:t>Growth – ELA/Math using the SGP </a:t>
                      </a:r>
                      <a:r>
                        <a:rPr lang="en-US" sz="1350" b="0" i="0" u="none" strike="noStrike" kern="1200" baseline="0" dirty="0">
                          <a:solidFill>
                            <a:schemeClr val="dk1"/>
                          </a:solidFill>
                          <a:latin typeface="+mn-lt"/>
                          <a:ea typeface="+mn-ea"/>
                          <a:cs typeface="+mn-cs"/>
                        </a:rPr>
                        <a:t>average of the top 75% and bottom 25% scores </a:t>
                      </a:r>
                    </a:p>
                  </a:txBody>
                  <a:tcPr/>
                </a:tc>
                <a:extLst>
                  <a:ext uri="{0D108BD9-81ED-4DB2-BD59-A6C34878D82A}">
                    <a16:rowId xmlns:a16="http://schemas.microsoft.com/office/drawing/2014/main" val="750243758"/>
                  </a:ext>
                </a:extLst>
              </a:tr>
            </a:tbl>
          </a:graphicData>
        </a:graphic>
      </p:graphicFrame>
      <p:graphicFrame>
        <p:nvGraphicFramePr>
          <p:cNvPr id="7" name="Table 6">
            <a:extLst>
              <a:ext uri="{FF2B5EF4-FFF2-40B4-BE49-F238E27FC236}">
                <a16:creationId xmlns:a16="http://schemas.microsoft.com/office/drawing/2014/main" id="{0A176AD8-6EB3-4F14-8CC6-814428D0EC0D}"/>
              </a:ext>
            </a:extLst>
          </p:cNvPr>
          <p:cNvGraphicFramePr>
            <a:graphicFrameLocks noGrp="1"/>
          </p:cNvGraphicFramePr>
          <p:nvPr>
            <p:extLst>
              <p:ext uri="{D42A27DB-BD31-4B8C-83A1-F6EECF244321}">
                <p14:modId xmlns:p14="http://schemas.microsoft.com/office/powerpoint/2010/main" val="848728141"/>
              </p:ext>
            </p:extLst>
          </p:nvPr>
        </p:nvGraphicFramePr>
        <p:xfrm>
          <a:off x="228597" y="2895600"/>
          <a:ext cx="8610602" cy="1953260"/>
        </p:xfrm>
        <a:graphic>
          <a:graphicData uri="http://schemas.openxmlformats.org/drawingml/2006/table">
            <a:tbl>
              <a:tblPr firstRow="1" bandRow="1">
                <a:tableStyleId>{5C22544A-7EE6-4342-B048-85BDC9FD1C3A}</a:tableStyleId>
              </a:tblPr>
              <a:tblGrid>
                <a:gridCol w="762003">
                  <a:extLst>
                    <a:ext uri="{9D8B030D-6E8A-4147-A177-3AD203B41FA5}">
                      <a16:colId xmlns:a16="http://schemas.microsoft.com/office/drawing/2014/main" val="4139789608"/>
                    </a:ext>
                  </a:extLst>
                </a:gridCol>
                <a:gridCol w="7848599">
                  <a:extLst>
                    <a:ext uri="{9D8B030D-6E8A-4147-A177-3AD203B41FA5}">
                      <a16:colId xmlns:a16="http://schemas.microsoft.com/office/drawing/2014/main" val="2896633268"/>
                    </a:ext>
                  </a:extLst>
                </a:gridCol>
              </a:tblGrid>
              <a:tr h="370840">
                <a:tc>
                  <a:txBody>
                    <a:bodyPr/>
                    <a:lstStyle/>
                    <a:p>
                      <a:r>
                        <a:rPr lang="en-US" dirty="0"/>
                        <a:t>Weight</a:t>
                      </a:r>
                    </a:p>
                  </a:txBody>
                  <a:tcPr/>
                </a:tc>
                <a:tc>
                  <a:txBody>
                    <a:bodyPr/>
                    <a:lstStyle/>
                    <a:p>
                      <a:r>
                        <a:rPr lang="en-US" dirty="0"/>
                        <a:t>High School Indicators</a:t>
                      </a:r>
                    </a:p>
                  </a:txBody>
                  <a:tcPr/>
                </a:tc>
                <a:extLst>
                  <a:ext uri="{0D108BD9-81ED-4DB2-BD59-A6C34878D82A}">
                    <a16:rowId xmlns:a16="http://schemas.microsoft.com/office/drawing/2014/main" val="2789135262"/>
                  </a:ext>
                </a:extLst>
              </a:tr>
              <a:tr h="370840">
                <a:tc>
                  <a:txBody>
                    <a:bodyPr/>
                    <a:lstStyle/>
                    <a:p>
                      <a:r>
                        <a:rPr lang="en-US" dirty="0"/>
                        <a:t>20%</a:t>
                      </a:r>
                    </a:p>
                  </a:txBody>
                  <a:tcPr/>
                </a:tc>
                <a:tc>
                  <a:txBody>
                    <a:bodyPr/>
                    <a:lstStyle/>
                    <a:p>
                      <a:r>
                        <a:rPr lang="en-US" dirty="0"/>
                        <a:t>Proficiency - ELA/Math using percent proficient time the participation rate</a:t>
                      </a:r>
                    </a:p>
                  </a:txBody>
                  <a:tcPr/>
                </a:tc>
                <a:extLst>
                  <a:ext uri="{0D108BD9-81ED-4DB2-BD59-A6C34878D82A}">
                    <a16:rowId xmlns:a16="http://schemas.microsoft.com/office/drawing/2014/main" val="2123617550"/>
                  </a:ext>
                </a:extLst>
              </a:tr>
              <a:tr h="370840">
                <a:tc>
                  <a:txBody>
                    <a:bodyPr/>
                    <a:lstStyle/>
                    <a:p>
                      <a:r>
                        <a:rPr lang="en-US" dirty="0"/>
                        <a:t>20%</a:t>
                      </a:r>
                    </a:p>
                  </a:txBody>
                  <a:tcPr/>
                </a:tc>
                <a:tc>
                  <a:txBody>
                    <a:bodyPr/>
                    <a:lstStyle/>
                    <a:p>
                      <a:r>
                        <a:rPr lang="en-US" dirty="0"/>
                        <a:t>Growth – ELA/Math using the SGP </a:t>
                      </a:r>
                      <a:r>
                        <a:rPr lang="en-US" sz="1350" b="0" i="0" u="none" strike="noStrike" kern="1200" baseline="0" dirty="0">
                          <a:solidFill>
                            <a:schemeClr val="dk1"/>
                          </a:solidFill>
                          <a:latin typeface="+mn-lt"/>
                          <a:ea typeface="+mn-ea"/>
                          <a:cs typeface="+mn-cs"/>
                        </a:rPr>
                        <a:t>average of the top 75% and bottom 25% scores plus improvement of proficiency from 10</a:t>
                      </a:r>
                      <a:r>
                        <a:rPr lang="en-US" sz="1350" b="0" i="0" u="none" strike="noStrike" kern="1200" baseline="30000" dirty="0">
                          <a:solidFill>
                            <a:schemeClr val="dk1"/>
                          </a:solidFill>
                          <a:latin typeface="+mn-lt"/>
                          <a:ea typeface="+mn-ea"/>
                          <a:cs typeface="+mn-cs"/>
                        </a:rPr>
                        <a:t>th</a:t>
                      </a:r>
                      <a:r>
                        <a:rPr lang="en-US" sz="1350" b="0" i="0" u="none" strike="noStrike" kern="1200" baseline="0" dirty="0">
                          <a:solidFill>
                            <a:schemeClr val="dk1"/>
                          </a:solidFill>
                          <a:latin typeface="+mn-lt"/>
                          <a:ea typeface="+mn-ea"/>
                          <a:cs typeface="+mn-cs"/>
                        </a:rPr>
                        <a:t> to 12</a:t>
                      </a:r>
                      <a:r>
                        <a:rPr lang="en-US" sz="1350" b="0" i="0" u="none" strike="noStrike" kern="1200" baseline="30000" dirty="0">
                          <a:solidFill>
                            <a:schemeClr val="dk1"/>
                          </a:solidFill>
                          <a:latin typeface="+mn-lt"/>
                          <a:ea typeface="+mn-ea"/>
                          <a:cs typeface="+mn-cs"/>
                        </a:rPr>
                        <a:t>th</a:t>
                      </a:r>
                      <a:r>
                        <a:rPr lang="en-US" sz="1350" b="0" i="0" u="none" strike="noStrike" kern="1200" baseline="0" dirty="0">
                          <a:solidFill>
                            <a:schemeClr val="dk1"/>
                          </a:solidFill>
                          <a:latin typeface="+mn-lt"/>
                          <a:ea typeface="+mn-ea"/>
                          <a:cs typeface="+mn-cs"/>
                        </a:rPr>
                        <a:t> grade</a:t>
                      </a:r>
                    </a:p>
                  </a:txBody>
                  <a:tcPr/>
                </a:tc>
                <a:extLst>
                  <a:ext uri="{0D108BD9-81ED-4DB2-BD59-A6C34878D82A}">
                    <a16:rowId xmlns:a16="http://schemas.microsoft.com/office/drawing/2014/main" val="4256826713"/>
                  </a:ext>
                </a:extLst>
              </a:tr>
              <a:tr h="370840">
                <a:tc>
                  <a:txBody>
                    <a:bodyPr/>
                    <a:lstStyle/>
                    <a:p>
                      <a:r>
                        <a:rPr lang="en-US" dirty="0"/>
                        <a:t>60%</a:t>
                      </a:r>
                    </a:p>
                  </a:txBody>
                  <a:tcPr/>
                </a:tc>
                <a:tc>
                  <a:txBody>
                    <a:bodyPr/>
                    <a:lstStyle/>
                    <a:p>
                      <a:r>
                        <a:rPr lang="en-US" dirty="0"/>
                        <a:t>Multiple Measures</a:t>
                      </a:r>
                    </a:p>
                    <a:p>
                      <a:pPr marL="285750" indent="-285750">
                        <a:buFont typeface="Arial" panose="020B0604020202020204" pitchFamily="34" charset="0"/>
                        <a:buChar char="•"/>
                      </a:pPr>
                      <a:r>
                        <a:rPr lang="en-US" dirty="0"/>
                        <a:t>Graduation Rate – 4-year cohort plus improvement of 5-year cohort</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College and Career Readiness – Passed AP or IB and earned college credit or industry certificate</a:t>
                      </a:r>
                    </a:p>
                  </a:txBody>
                  <a:tcPr/>
                </a:tc>
                <a:extLst>
                  <a:ext uri="{0D108BD9-81ED-4DB2-BD59-A6C34878D82A}">
                    <a16:rowId xmlns:a16="http://schemas.microsoft.com/office/drawing/2014/main" val="4093586986"/>
                  </a:ext>
                </a:extLst>
              </a:tr>
            </a:tbl>
          </a:graphicData>
        </a:graphic>
      </p:graphicFrame>
    </p:spTree>
    <p:extLst>
      <p:ext uri="{BB962C8B-B14F-4D97-AF65-F5344CB8AC3E}">
        <p14:creationId xmlns:p14="http://schemas.microsoft.com/office/powerpoint/2010/main" val="3564353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E2A3-BAA5-497D-8A6B-D8010F30CA02}"/>
              </a:ext>
            </a:extLst>
          </p:cNvPr>
          <p:cNvSpPr>
            <a:spLocks noGrp="1"/>
          </p:cNvSpPr>
          <p:nvPr>
            <p:ph type="title"/>
          </p:nvPr>
        </p:nvSpPr>
        <p:spPr/>
        <p:txBody>
          <a:bodyPr>
            <a:normAutofit/>
          </a:bodyPr>
          <a:lstStyle/>
          <a:p>
            <a:r>
              <a:rPr lang="en-US" dirty="0"/>
              <a:t>Indiana </a:t>
            </a:r>
            <a:r>
              <a:rPr lang="en-US" sz="2800" dirty="0"/>
              <a:t>A-F grading system under ESSA</a:t>
            </a:r>
          </a:p>
        </p:txBody>
      </p:sp>
      <p:sp>
        <p:nvSpPr>
          <p:cNvPr id="3" name="Slide Number Placeholder 2">
            <a:extLst>
              <a:ext uri="{FF2B5EF4-FFF2-40B4-BE49-F238E27FC236}">
                <a16:creationId xmlns:a16="http://schemas.microsoft.com/office/drawing/2014/main" id="{E49A3B74-9E81-4F49-BED8-167854F4CDB3}"/>
              </a:ext>
            </a:extLst>
          </p:cNvPr>
          <p:cNvSpPr>
            <a:spLocks noGrp="1"/>
          </p:cNvSpPr>
          <p:nvPr>
            <p:ph type="sldNum" sz="quarter" idx="4"/>
          </p:nvPr>
        </p:nvSpPr>
        <p:spPr/>
        <p:txBody>
          <a:bodyPr/>
          <a:lstStyle/>
          <a:p>
            <a:fld id="{DCBF5701-1E31-4102-832B-09F0AC47C2BD}" type="slidenum">
              <a:rPr lang="en-US" sz="1200" smtClean="0">
                <a:latin typeface="Arial" panose="020B0604020202020204" pitchFamily="34" charset="0"/>
                <a:cs typeface="Arial" panose="020B0604020202020204" pitchFamily="34" charset="0"/>
              </a:rPr>
              <a:pPr/>
              <a:t>11</a:t>
            </a:fld>
            <a:endParaRPr lang="en-US" sz="120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E4793CB-9B44-4F6C-B69B-5853CD6F0875}"/>
              </a:ext>
            </a:extLst>
          </p:cNvPr>
          <p:cNvSpPr>
            <a:spLocks noGrp="1"/>
          </p:cNvSpPr>
          <p:nvPr>
            <p:ph type="body" sz="quarter" idx="13"/>
          </p:nvPr>
        </p:nvSpPr>
        <p:spPr>
          <a:xfrm>
            <a:off x="228603" y="838200"/>
            <a:ext cx="8686800" cy="685800"/>
          </a:xfrm>
        </p:spPr>
        <p:txBody>
          <a:bodyPr>
            <a:normAutofit/>
          </a:bodyPr>
          <a:lstStyle/>
          <a:p>
            <a:r>
              <a:rPr lang="en-US" i="1" dirty="0">
                <a:solidFill>
                  <a:schemeClr val="accent1"/>
                </a:solidFill>
              </a:rPr>
              <a:t>Indiana uses a 0-100 point scale to grade each domain and school using A-F.</a:t>
            </a:r>
          </a:p>
        </p:txBody>
      </p:sp>
      <p:sp>
        <p:nvSpPr>
          <p:cNvPr id="5" name="Content Placeholder 4">
            <a:extLst>
              <a:ext uri="{FF2B5EF4-FFF2-40B4-BE49-F238E27FC236}">
                <a16:creationId xmlns:a16="http://schemas.microsoft.com/office/drawing/2014/main" id="{3642CC45-DDC1-4F1E-A689-4611CF712926}"/>
              </a:ext>
            </a:extLst>
          </p:cNvPr>
          <p:cNvSpPr>
            <a:spLocks noGrp="1"/>
          </p:cNvSpPr>
          <p:nvPr>
            <p:ph sz="quarter" idx="14"/>
          </p:nvPr>
        </p:nvSpPr>
        <p:spPr/>
        <p:txBody>
          <a:bodyPr/>
          <a:lstStyle/>
          <a:p>
            <a:pPr marL="0" indent="0">
              <a:buNone/>
            </a:pPr>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graphicFrame>
        <p:nvGraphicFramePr>
          <p:cNvPr id="6" name="Table 5">
            <a:extLst>
              <a:ext uri="{FF2B5EF4-FFF2-40B4-BE49-F238E27FC236}">
                <a16:creationId xmlns:a16="http://schemas.microsoft.com/office/drawing/2014/main" id="{5F162D38-02CC-4FA2-BE96-44679B0A736A}"/>
              </a:ext>
            </a:extLst>
          </p:cNvPr>
          <p:cNvGraphicFramePr>
            <a:graphicFrameLocks noGrp="1"/>
          </p:cNvGraphicFramePr>
          <p:nvPr>
            <p:extLst>
              <p:ext uri="{D42A27DB-BD31-4B8C-83A1-F6EECF244321}">
                <p14:modId xmlns:p14="http://schemas.microsoft.com/office/powerpoint/2010/main" val="2742968921"/>
              </p:ext>
            </p:extLst>
          </p:nvPr>
        </p:nvGraphicFramePr>
        <p:xfrm>
          <a:off x="228598" y="1447800"/>
          <a:ext cx="8610602" cy="1986280"/>
        </p:xfrm>
        <a:graphic>
          <a:graphicData uri="http://schemas.openxmlformats.org/drawingml/2006/table">
            <a:tbl>
              <a:tblPr firstRow="1" bandRow="1">
                <a:tableStyleId>{5C22544A-7EE6-4342-B048-85BDC9FD1C3A}</a:tableStyleId>
              </a:tblPr>
              <a:tblGrid>
                <a:gridCol w="762002">
                  <a:extLst>
                    <a:ext uri="{9D8B030D-6E8A-4147-A177-3AD203B41FA5}">
                      <a16:colId xmlns:a16="http://schemas.microsoft.com/office/drawing/2014/main" val="555907918"/>
                    </a:ext>
                  </a:extLst>
                </a:gridCol>
                <a:gridCol w="7848600">
                  <a:extLst>
                    <a:ext uri="{9D8B030D-6E8A-4147-A177-3AD203B41FA5}">
                      <a16:colId xmlns:a16="http://schemas.microsoft.com/office/drawing/2014/main" val="2780930335"/>
                    </a:ext>
                  </a:extLst>
                </a:gridCol>
              </a:tblGrid>
              <a:tr h="370840">
                <a:tc>
                  <a:txBody>
                    <a:bodyPr/>
                    <a:lstStyle/>
                    <a:p>
                      <a:r>
                        <a:rPr lang="en-US"/>
                        <a:t>Weight</a:t>
                      </a:r>
                    </a:p>
                  </a:txBody>
                  <a:tcPr/>
                </a:tc>
                <a:tc>
                  <a:txBody>
                    <a:bodyPr/>
                    <a:lstStyle/>
                    <a:p>
                      <a:r>
                        <a:rPr lang="en-US" dirty="0"/>
                        <a:t>Elementary and Middle School Indicators*</a:t>
                      </a:r>
                    </a:p>
                  </a:txBody>
                  <a:tcPr/>
                </a:tc>
                <a:extLst>
                  <a:ext uri="{0D108BD9-81ED-4DB2-BD59-A6C34878D82A}">
                    <a16:rowId xmlns:a16="http://schemas.microsoft.com/office/drawing/2014/main" val="3820212216"/>
                  </a:ext>
                </a:extLst>
              </a:tr>
              <a:tr h="370840">
                <a:tc>
                  <a:txBody>
                    <a:bodyPr/>
                    <a:lstStyle/>
                    <a:p>
                      <a:r>
                        <a:rPr lang="en-US" dirty="0"/>
                        <a:t>42.5%</a:t>
                      </a:r>
                    </a:p>
                  </a:txBody>
                  <a:tcPr/>
                </a:tc>
                <a:tc>
                  <a:txBody>
                    <a:bodyPr/>
                    <a:lstStyle/>
                    <a:p>
                      <a:r>
                        <a:rPr lang="en-US" dirty="0"/>
                        <a:t>Proficiency - ELA/Math using percent proficient</a:t>
                      </a:r>
                    </a:p>
                  </a:txBody>
                  <a:tcPr/>
                </a:tc>
                <a:extLst>
                  <a:ext uri="{0D108BD9-81ED-4DB2-BD59-A6C34878D82A}">
                    <a16:rowId xmlns:a16="http://schemas.microsoft.com/office/drawing/2014/main" val="4030397492"/>
                  </a:ext>
                </a:extLst>
              </a:tr>
              <a:tr h="497840">
                <a:tc>
                  <a:txBody>
                    <a:bodyPr/>
                    <a:lstStyle/>
                    <a:p>
                      <a:r>
                        <a:rPr lang="en-US" dirty="0"/>
                        <a:t>42.5%</a:t>
                      </a:r>
                    </a:p>
                  </a:txBody>
                  <a:tcPr/>
                </a:tc>
                <a:tc>
                  <a:txBody>
                    <a:bodyPr/>
                    <a:lstStyle/>
                    <a:p>
                      <a:r>
                        <a:rPr lang="en-US" dirty="0"/>
                        <a:t>Growth – ELA/Math using SGP awarding points based on a value table that differentiates on prior achievement score</a:t>
                      </a:r>
                    </a:p>
                  </a:txBody>
                  <a:tcPr/>
                </a:tc>
                <a:extLst>
                  <a:ext uri="{0D108BD9-81ED-4DB2-BD59-A6C34878D82A}">
                    <a16:rowId xmlns:a16="http://schemas.microsoft.com/office/drawing/2014/main" val="750243758"/>
                  </a:ext>
                </a:extLst>
              </a:tr>
              <a:tr h="370840">
                <a:tc>
                  <a:txBody>
                    <a:bodyPr/>
                    <a:lstStyle/>
                    <a:p>
                      <a:r>
                        <a:rPr lang="en-US"/>
                        <a:t>10%</a:t>
                      </a:r>
                    </a:p>
                  </a:txBody>
                  <a:tcPr/>
                </a:tc>
                <a:tc>
                  <a:txBody>
                    <a:bodyPr/>
                    <a:lstStyle/>
                    <a:p>
                      <a:r>
                        <a:rPr lang="en-US"/>
                        <a:t>Proficiency and Growth of English Learners on English Proficiency</a:t>
                      </a:r>
                    </a:p>
                  </a:txBody>
                  <a:tcPr/>
                </a:tc>
                <a:extLst>
                  <a:ext uri="{0D108BD9-81ED-4DB2-BD59-A6C34878D82A}">
                    <a16:rowId xmlns:a16="http://schemas.microsoft.com/office/drawing/2014/main" val="3759662526"/>
                  </a:ext>
                </a:extLst>
              </a:tr>
              <a:tr h="370840">
                <a:tc>
                  <a:txBody>
                    <a:bodyPr/>
                    <a:lstStyle/>
                    <a:p>
                      <a:r>
                        <a:rPr lang="en-US" dirty="0"/>
                        <a:t>5%</a:t>
                      </a:r>
                    </a:p>
                  </a:txBody>
                  <a:tcPr/>
                </a:tc>
                <a:tc>
                  <a:txBody>
                    <a:bodyPr/>
                    <a:lstStyle/>
                    <a:p>
                      <a:r>
                        <a:rPr lang="en-US" dirty="0"/>
                        <a:t>Chronic absenteeism</a:t>
                      </a:r>
                    </a:p>
                  </a:txBody>
                  <a:tcPr/>
                </a:tc>
                <a:extLst>
                  <a:ext uri="{0D108BD9-81ED-4DB2-BD59-A6C34878D82A}">
                    <a16:rowId xmlns:a16="http://schemas.microsoft.com/office/drawing/2014/main" val="2995295274"/>
                  </a:ext>
                </a:extLst>
              </a:tr>
            </a:tbl>
          </a:graphicData>
        </a:graphic>
      </p:graphicFrame>
      <p:graphicFrame>
        <p:nvGraphicFramePr>
          <p:cNvPr id="7" name="Table 6">
            <a:extLst>
              <a:ext uri="{FF2B5EF4-FFF2-40B4-BE49-F238E27FC236}">
                <a16:creationId xmlns:a16="http://schemas.microsoft.com/office/drawing/2014/main" id="{0A176AD8-6EB3-4F14-8CC6-814428D0EC0D}"/>
              </a:ext>
            </a:extLst>
          </p:cNvPr>
          <p:cNvGraphicFramePr>
            <a:graphicFrameLocks noGrp="1"/>
          </p:cNvGraphicFramePr>
          <p:nvPr>
            <p:extLst>
              <p:ext uri="{D42A27DB-BD31-4B8C-83A1-F6EECF244321}">
                <p14:modId xmlns:p14="http://schemas.microsoft.com/office/powerpoint/2010/main" val="3611481454"/>
              </p:ext>
            </p:extLst>
          </p:nvPr>
        </p:nvGraphicFramePr>
        <p:xfrm>
          <a:off x="228597" y="3810000"/>
          <a:ext cx="8610602" cy="2357120"/>
        </p:xfrm>
        <a:graphic>
          <a:graphicData uri="http://schemas.openxmlformats.org/drawingml/2006/table">
            <a:tbl>
              <a:tblPr firstRow="1" bandRow="1">
                <a:tableStyleId>{5C22544A-7EE6-4342-B048-85BDC9FD1C3A}</a:tableStyleId>
              </a:tblPr>
              <a:tblGrid>
                <a:gridCol w="762003">
                  <a:extLst>
                    <a:ext uri="{9D8B030D-6E8A-4147-A177-3AD203B41FA5}">
                      <a16:colId xmlns:a16="http://schemas.microsoft.com/office/drawing/2014/main" val="4139789608"/>
                    </a:ext>
                  </a:extLst>
                </a:gridCol>
                <a:gridCol w="7848599">
                  <a:extLst>
                    <a:ext uri="{9D8B030D-6E8A-4147-A177-3AD203B41FA5}">
                      <a16:colId xmlns:a16="http://schemas.microsoft.com/office/drawing/2014/main" val="2896633268"/>
                    </a:ext>
                  </a:extLst>
                </a:gridCol>
              </a:tblGrid>
              <a:tr h="370840">
                <a:tc>
                  <a:txBody>
                    <a:bodyPr/>
                    <a:lstStyle/>
                    <a:p>
                      <a:r>
                        <a:rPr lang="en-US" dirty="0"/>
                        <a:t>Weight</a:t>
                      </a:r>
                    </a:p>
                  </a:txBody>
                  <a:tcPr/>
                </a:tc>
                <a:tc>
                  <a:txBody>
                    <a:bodyPr/>
                    <a:lstStyle/>
                    <a:p>
                      <a:r>
                        <a:rPr lang="en-US" dirty="0"/>
                        <a:t>High School Indicators</a:t>
                      </a:r>
                    </a:p>
                  </a:txBody>
                  <a:tcPr/>
                </a:tc>
                <a:extLst>
                  <a:ext uri="{0D108BD9-81ED-4DB2-BD59-A6C34878D82A}">
                    <a16:rowId xmlns:a16="http://schemas.microsoft.com/office/drawing/2014/main" val="2789135262"/>
                  </a:ext>
                </a:extLst>
              </a:tr>
              <a:tr h="370840">
                <a:tc>
                  <a:txBody>
                    <a:bodyPr/>
                    <a:lstStyle/>
                    <a:p>
                      <a:r>
                        <a:rPr lang="en-US" dirty="0"/>
                        <a:t>15%</a:t>
                      </a:r>
                    </a:p>
                  </a:txBody>
                  <a:tcPr/>
                </a:tc>
                <a:tc>
                  <a:txBody>
                    <a:bodyPr/>
                    <a:lstStyle/>
                    <a:p>
                      <a:r>
                        <a:rPr lang="en-US" dirty="0"/>
                        <a:t>Proficiency - ELA/Math using percent proficient</a:t>
                      </a:r>
                    </a:p>
                  </a:txBody>
                  <a:tcPr/>
                </a:tc>
                <a:extLst>
                  <a:ext uri="{0D108BD9-81ED-4DB2-BD59-A6C34878D82A}">
                    <a16:rowId xmlns:a16="http://schemas.microsoft.com/office/drawing/2014/main" val="2123617550"/>
                  </a:ext>
                </a:extLst>
              </a:tr>
              <a:tr h="370840">
                <a:tc>
                  <a:txBody>
                    <a:bodyPr/>
                    <a:lstStyle/>
                    <a:p>
                      <a:r>
                        <a:rPr lang="en-US" dirty="0"/>
                        <a:t>15%</a:t>
                      </a:r>
                    </a:p>
                  </a:txBody>
                  <a:tcPr/>
                </a:tc>
                <a:tc>
                  <a:txBody>
                    <a:bodyPr/>
                    <a:lstStyle/>
                    <a:p>
                      <a:r>
                        <a:rPr lang="en-US" dirty="0"/>
                        <a:t>Growth/Improvement – ELA/Math using SGP awarding points based on a value table that differentiates on prior achievement score</a:t>
                      </a:r>
                    </a:p>
                  </a:txBody>
                  <a:tcPr/>
                </a:tc>
                <a:extLst>
                  <a:ext uri="{0D108BD9-81ED-4DB2-BD59-A6C34878D82A}">
                    <a16:rowId xmlns:a16="http://schemas.microsoft.com/office/drawing/2014/main" val="4256826713"/>
                  </a:ext>
                </a:extLst>
              </a:tr>
              <a:tr h="370840">
                <a:tc>
                  <a:txBody>
                    <a:bodyPr/>
                    <a:lstStyle/>
                    <a:p>
                      <a:r>
                        <a:rPr lang="en-US" dirty="0"/>
                        <a:t>10%</a:t>
                      </a:r>
                    </a:p>
                  </a:txBody>
                  <a:tcPr/>
                </a:tc>
                <a:tc>
                  <a:txBody>
                    <a:bodyPr/>
                    <a:lstStyle/>
                    <a:p>
                      <a:r>
                        <a:rPr lang="en-US"/>
                        <a:t>Proficiency and Growth of English Learners on English Proficiency</a:t>
                      </a:r>
                    </a:p>
                  </a:txBody>
                  <a:tcPr/>
                </a:tc>
                <a:extLst>
                  <a:ext uri="{0D108BD9-81ED-4DB2-BD59-A6C34878D82A}">
                    <a16:rowId xmlns:a16="http://schemas.microsoft.com/office/drawing/2014/main" val="2507497679"/>
                  </a:ext>
                </a:extLst>
              </a:tr>
              <a:tr h="370840">
                <a:tc>
                  <a:txBody>
                    <a:bodyPr/>
                    <a:lstStyle/>
                    <a:p>
                      <a:r>
                        <a:rPr lang="en-US" dirty="0"/>
                        <a:t>30%</a:t>
                      </a:r>
                    </a:p>
                  </a:txBody>
                  <a:tcPr/>
                </a:tc>
                <a:tc>
                  <a:txBody>
                    <a:bodyPr/>
                    <a:lstStyle/>
                    <a:p>
                      <a:r>
                        <a:rPr lang="en-US" dirty="0"/>
                        <a:t>Graduation Rate – 4-year cohort plus improvement of 5-year cohort</a:t>
                      </a:r>
                    </a:p>
                  </a:txBody>
                  <a:tcPr/>
                </a:tc>
                <a:extLst>
                  <a:ext uri="{0D108BD9-81ED-4DB2-BD59-A6C34878D82A}">
                    <a16:rowId xmlns:a16="http://schemas.microsoft.com/office/drawing/2014/main" val="4093586986"/>
                  </a:ext>
                </a:extLst>
              </a:tr>
              <a:tr h="370840">
                <a:tc>
                  <a:txBody>
                    <a:bodyPr/>
                    <a:lstStyle/>
                    <a:p>
                      <a:r>
                        <a:rPr lang="en-US" dirty="0"/>
                        <a:t>30%</a:t>
                      </a:r>
                    </a:p>
                  </a:txBody>
                  <a:tcPr/>
                </a:tc>
                <a:tc>
                  <a:txBody>
                    <a:bodyPr/>
                    <a:lstStyle/>
                    <a:p>
                      <a:r>
                        <a:rPr lang="en-US" dirty="0"/>
                        <a:t>College and Career Readiness – Passed AP or IB and earned college credit or industry certification</a:t>
                      </a:r>
                    </a:p>
                  </a:txBody>
                  <a:tcPr/>
                </a:tc>
                <a:extLst>
                  <a:ext uri="{0D108BD9-81ED-4DB2-BD59-A6C34878D82A}">
                    <a16:rowId xmlns:a16="http://schemas.microsoft.com/office/drawing/2014/main" val="542290193"/>
                  </a:ext>
                </a:extLst>
              </a:tr>
            </a:tbl>
          </a:graphicData>
        </a:graphic>
      </p:graphicFrame>
      <p:sp>
        <p:nvSpPr>
          <p:cNvPr id="9" name="TextBox 8">
            <a:extLst>
              <a:ext uri="{FF2B5EF4-FFF2-40B4-BE49-F238E27FC236}">
                <a16:creationId xmlns:a16="http://schemas.microsoft.com/office/drawing/2014/main" id="{E45DCC0D-476D-4457-B030-AC03CD24BEF5}"/>
              </a:ext>
            </a:extLst>
          </p:cNvPr>
          <p:cNvSpPr txBox="1"/>
          <p:nvPr/>
        </p:nvSpPr>
        <p:spPr>
          <a:xfrm>
            <a:off x="228600" y="6248400"/>
            <a:ext cx="1290738" cy="276999"/>
          </a:xfrm>
          <a:prstGeom prst="rect">
            <a:avLst/>
          </a:prstGeom>
          <a:noFill/>
        </p:spPr>
        <p:txBody>
          <a:bodyPr wrap="none" rtlCol="0">
            <a:spAutoFit/>
          </a:bodyPr>
          <a:lstStyle/>
          <a:p>
            <a:r>
              <a:rPr lang="en-US" sz="1200" i="1" dirty="0"/>
              <a:t>N = 20 students </a:t>
            </a:r>
          </a:p>
        </p:txBody>
      </p:sp>
      <p:sp>
        <p:nvSpPr>
          <p:cNvPr id="10" name="TextBox 9">
            <a:extLst>
              <a:ext uri="{FF2B5EF4-FFF2-40B4-BE49-F238E27FC236}">
                <a16:creationId xmlns:a16="http://schemas.microsoft.com/office/drawing/2014/main" id="{E45FF6EE-C98A-4C76-B2A7-BCED88D90B2F}"/>
              </a:ext>
            </a:extLst>
          </p:cNvPr>
          <p:cNvSpPr txBox="1"/>
          <p:nvPr/>
        </p:nvSpPr>
        <p:spPr>
          <a:xfrm>
            <a:off x="228600" y="3200400"/>
            <a:ext cx="6505307" cy="461665"/>
          </a:xfrm>
          <a:prstGeom prst="rect">
            <a:avLst/>
          </a:prstGeom>
          <a:noFill/>
        </p:spPr>
        <p:txBody>
          <a:bodyPr wrap="none" rtlCol="0">
            <a:spAutoFit/>
          </a:bodyPr>
          <a:lstStyle/>
          <a:p>
            <a:endParaRPr lang="en-US" sz="1200" dirty="0"/>
          </a:p>
          <a:p>
            <a:r>
              <a:rPr lang="en-US" sz="1200" dirty="0"/>
              <a:t>*The long-term goal for SQ/SS is for K-8 to utilize a school climate and culture assessment </a:t>
            </a:r>
          </a:p>
        </p:txBody>
      </p:sp>
    </p:spTree>
    <p:extLst>
      <p:ext uri="{BB962C8B-B14F-4D97-AF65-F5344CB8AC3E}">
        <p14:creationId xmlns:p14="http://schemas.microsoft.com/office/powerpoint/2010/main" val="136257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7256-8F3A-4175-BE39-1EF43913CE8A}"/>
              </a:ext>
            </a:extLst>
          </p:cNvPr>
          <p:cNvSpPr>
            <a:spLocks noGrp="1"/>
          </p:cNvSpPr>
          <p:nvPr>
            <p:ph type="title"/>
          </p:nvPr>
        </p:nvSpPr>
        <p:spPr/>
        <p:txBody>
          <a:bodyPr>
            <a:normAutofit/>
          </a:bodyPr>
          <a:lstStyle/>
          <a:p>
            <a:r>
              <a:rPr lang="en-US" sz="2600" dirty="0"/>
              <a:t>What Grade Did My Child’s School Earn?</a:t>
            </a:r>
          </a:p>
        </p:txBody>
      </p:sp>
      <p:sp>
        <p:nvSpPr>
          <p:cNvPr id="3" name="Slide Number Placeholder 2">
            <a:extLst>
              <a:ext uri="{FF2B5EF4-FFF2-40B4-BE49-F238E27FC236}">
                <a16:creationId xmlns:a16="http://schemas.microsoft.com/office/drawing/2014/main" id="{DB6687B5-4E42-4228-B336-AAB91F86A14E}"/>
              </a:ext>
            </a:extLst>
          </p:cNvPr>
          <p:cNvSpPr>
            <a:spLocks noGrp="1"/>
          </p:cNvSpPr>
          <p:nvPr>
            <p:ph type="sldNum" sz="quarter" idx="4"/>
          </p:nvPr>
        </p:nvSpPr>
        <p:spPr>
          <a:xfrm>
            <a:off x="8568966" y="6521408"/>
            <a:ext cx="463742" cy="199904"/>
          </a:xfrm>
        </p:spPr>
        <p:txBody>
          <a:bodyPr/>
          <a:lstStyle/>
          <a:p>
            <a:fld id="{DCBF5701-1E31-4102-832B-09F0AC47C2BD}" type="slidenum">
              <a:rPr lang="en-US" sz="1200" smtClean="0">
                <a:latin typeface="Arial" panose="020B0604020202020204" pitchFamily="34" charset="0"/>
                <a:cs typeface="Arial" panose="020B0604020202020204" pitchFamily="34" charset="0"/>
              </a:rPr>
              <a:pPr/>
              <a:t>12</a:t>
            </a:fld>
            <a:endParaRPr lang="en-US" sz="120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F1C4CDF-810D-4918-A9CD-B8EAFC66A45B}"/>
              </a:ext>
            </a:extLst>
          </p:cNvPr>
          <p:cNvSpPr>
            <a:spLocks noGrp="1"/>
          </p:cNvSpPr>
          <p:nvPr>
            <p:ph type="body" sz="quarter" idx="13"/>
          </p:nvPr>
        </p:nvSpPr>
        <p:spPr/>
        <p:txBody>
          <a:bodyPr>
            <a:normAutofit/>
          </a:bodyPr>
          <a:lstStyle/>
          <a:p>
            <a:r>
              <a:rPr lang="en-US" i="1" dirty="0">
                <a:solidFill>
                  <a:schemeClr val="accent1"/>
                </a:solidFill>
              </a:rPr>
              <a:t>Releasing two different school grades can create a communications challenge.</a:t>
            </a:r>
          </a:p>
        </p:txBody>
      </p:sp>
      <p:sp>
        <p:nvSpPr>
          <p:cNvPr id="5" name="Content Placeholder 4">
            <a:extLst>
              <a:ext uri="{FF2B5EF4-FFF2-40B4-BE49-F238E27FC236}">
                <a16:creationId xmlns:a16="http://schemas.microsoft.com/office/drawing/2014/main" id="{7BDCA523-384F-48F3-A2F0-FB084A47F72B}"/>
              </a:ext>
            </a:extLst>
          </p:cNvPr>
          <p:cNvSpPr>
            <a:spLocks noGrp="1"/>
          </p:cNvSpPr>
          <p:nvPr>
            <p:ph sz="quarter" idx="14"/>
          </p:nvPr>
        </p:nvSpPr>
        <p:spPr/>
        <p:txBody>
          <a:bodyPr/>
          <a:lstStyle/>
          <a:p>
            <a:r>
              <a:rPr lang="en-US" sz="2800" dirty="0">
                <a:latin typeface="+mn-lt"/>
              </a:rPr>
              <a:t>Release both the State and ESSA school grades at the same time</a:t>
            </a:r>
          </a:p>
          <a:p>
            <a:endParaRPr lang="en-US" sz="2800" dirty="0">
              <a:latin typeface="+mn-lt"/>
            </a:endParaRPr>
          </a:p>
          <a:p>
            <a:r>
              <a:rPr lang="en-US" sz="2800" dirty="0">
                <a:latin typeface="+mn-lt"/>
              </a:rPr>
              <a:t>Explain the differences</a:t>
            </a:r>
          </a:p>
          <a:p>
            <a:endParaRPr lang="en-US" sz="2800" dirty="0">
              <a:latin typeface="+mn-lt"/>
            </a:endParaRPr>
          </a:p>
          <a:p>
            <a:r>
              <a:rPr lang="en-US" sz="2800" dirty="0">
                <a:latin typeface="+mn-lt"/>
              </a:rPr>
              <a:t>Give the timeline for a consolidated grade</a:t>
            </a:r>
          </a:p>
          <a:p>
            <a:endParaRPr lang="en-US" sz="2800" dirty="0">
              <a:latin typeface="+mn-lt"/>
            </a:endParaRPr>
          </a:p>
        </p:txBody>
      </p:sp>
    </p:spTree>
    <p:extLst>
      <p:ext uri="{BB962C8B-B14F-4D97-AF65-F5344CB8AC3E}">
        <p14:creationId xmlns:p14="http://schemas.microsoft.com/office/powerpoint/2010/main" val="82072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904457-1475-4CC0-B156-2163661ACD02}"/>
              </a:ext>
            </a:extLst>
          </p:cNvPr>
          <p:cNvSpPr>
            <a:spLocks noGrp="1"/>
          </p:cNvSpPr>
          <p:nvPr>
            <p:ph type="body" sz="quarter" idx="12"/>
          </p:nvPr>
        </p:nvSpPr>
        <p:spPr/>
        <p:txBody>
          <a:bodyPr/>
          <a:lstStyle/>
          <a:p>
            <a:r>
              <a:rPr lang="en-US" dirty="0"/>
              <a:t>Advice for Future School Accountability Discussions</a:t>
            </a:r>
          </a:p>
        </p:txBody>
      </p:sp>
    </p:spTree>
    <p:extLst>
      <p:ext uri="{BB962C8B-B14F-4D97-AF65-F5344CB8AC3E}">
        <p14:creationId xmlns:p14="http://schemas.microsoft.com/office/powerpoint/2010/main" val="1573503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95A6-93B7-4143-B955-7156A2133261}"/>
              </a:ext>
            </a:extLst>
          </p:cNvPr>
          <p:cNvSpPr>
            <a:spLocks noGrp="1"/>
          </p:cNvSpPr>
          <p:nvPr>
            <p:ph type="title"/>
          </p:nvPr>
        </p:nvSpPr>
        <p:spPr>
          <a:xfrm>
            <a:off x="152400" y="0"/>
            <a:ext cx="8398037" cy="914400"/>
          </a:xfrm>
        </p:spPr>
        <p:txBody>
          <a:bodyPr>
            <a:normAutofit/>
          </a:bodyPr>
          <a:lstStyle/>
          <a:p>
            <a:r>
              <a:rPr lang="en-US" dirty="0"/>
              <a:t>Indicators</a:t>
            </a:r>
            <a:r>
              <a:rPr lang="en-US" sz="2400" dirty="0"/>
              <a:t> </a:t>
            </a:r>
            <a:r>
              <a:rPr lang="en-US" dirty="0"/>
              <a:t>to Avoid</a:t>
            </a:r>
          </a:p>
        </p:txBody>
      </p:sp>
      <p:sp>
        <p:nvSpPr>
          <p:cNvPr id="3" name="Slide Number Placeholder 2">
            <a:extLst>
              <a:ext uri="{FF2B5EF4-FFF2-40B4-BE49-F238E27FC236}">
                <a16:creationId xmlns:a16="http://schemas.microsoft.com/office/drawing/2014/main" id="{927F05EA-3863-42C0-B9EA-78583F46C0C2}"/>
              </a:ext>
            </a:extLst>
          </p:cNvPr>
          <p:cNvSpPr>
            <a:spLocks noGrp="1"/>
          </p:cNvSpPr>
          <p:nvPr>
            <p:ph type="sldNum" sz="quarter" idx="4"/>
          </p:nvPr>
        </p:nvSpPr>
        <p:spPr/>
        <p:txBody>
          <a:bodyPr/>
          <a:lstStyle/>
          <a:p>
            <a:fld id="{DCBF5701-1E31-4102-832B-09F0AC47C2BD}" type="slidenum">
              <a:rPr lang="en-US" smtClean="0"/>
              <a:pPr/>
              <a:t>14</a:t>
            </a:fld>
            <a:endParaRPr lang="en-US"/>
          </a:p>
        </p:txBody>
      </p:sp>
      <p:sp>
        <p:nvSpPr>
          <p:cNvPr id="5" name="Content Placeholder 4">
            <a:extLst>
              <a:ext uri="{FF2B5EF4-FFF2-40B4-BE49-F238E27FC236}">
                <a16:creationId xmlns:a16="http://schemas.microsoft.com/office/drawing/2014/main" id="{673D1CC3-B5A8-469C-901E-E49B2ACA6CD6}"/>
              </a:ext>
            </a:extLst>
          </p:cNvPr>
          <p:cNvSpPr>
            <a:spLocks noGrp="1"/>
          </p:cNvSpPr>
          <p:nvPr>
            <p:ph sz="quarter" idx="14"/>
          </p:nvPr>
        </p:nvSpPr>
        <p:spPr>
          <a:xfrm>
            <a:off x="152400" y="1066800"/>
            <a:ext cx="8991601" cy="5257800"/>
          </a:xfrm>
        </p:spPr>
        <p:txBody>
          <a:bodyPr/>
          <a:lstStyle/>
          <a:p>
            <a:r>
              <a:rPr lang="en-US" sz="1600" dirty="0">
                <a:latin typeface="+mn-lt"/>
              </a:rPr>
              <a:t>Normative growth </a:t>
            </a:r>
          </a:p>
          <a:p>
            <a:pPr lvl="1"/>
            <a:r>
              <a:rPr lang="en-US" sz="1600" dirty="0">
                <a:latin typeface="+mn-lt"/>
              </a:rPr>
              <a:t>Normative growth models are a zero-sum game – always winners and losers</a:t>
            </a:r>
          </a:p>
          <a:p>
            <a:pPr lvl="1"/>
            <a:r>
              <a:rPr lang="en-US" sz="1600" dirty="0">
                <a:latin typeface="+mn-lt"/>
              </a:rPr>
              <a:t>Results don’t really tell you about the school’s ability to improve student outcomes toward meeting standards</a:t>
            </a:r>
          </a:p>
          <a:p>
            <a:pPr lvl="1"/>
            <a:r>
              <a:rPr lang="en-US" sz="1600" dirty="0">
                <a:latin typeface="+mn-lt"/>
              </a:rPr>
              <a:t>Scores rely on factors outside the school’s control (i.e., performance of other schools)</a:t>
            </a:r>
          </a:p>
          <a:p>
            <a:pPr marL="0" indent="0">
              <a:buNone/>
            </a:pPr>
            <a:endParaRPr lang="en-US" sz="1600" b="1" dirty="0">
              <a:latin typeface="+mn-lt"/>
            </a:endParaRPr>
          </a:p>
          <a:p>
            <a:r>
              <a:rPr lang="en-US" sz="1600" dirty="0">
                <a:latin typeface="+mn-lt"/>
              </a:rPr>
              <a:t>Student Attendance Rates, Teacher Attendance </a:t>
            </a:r>
          </a:p>
          <a:p>
            <a:pPr lvl="1"/>
            <a:r>
              <a:rPr lang="en-US" sz="1600" dirty="0">
                <a:latin typeface="+mn-lt"/>
              </a:rPr>
              <a:t>Schools and parents/schools and teachers become adversaries</a:t>
            </a:r>
          </a:p>
          <a:p>
            <a:pPr lvl="1"/>
            <a:r>
              <a:rPr lang="en-US" sz="1600" dirty="0">
                <a:latin typeface="+mn-lt"/>
              </a:rPr>
              <a:t>Forcing a school to focus on an area that may different than the local priority for improvement </a:t>
            </a:r>
          </a:p>
          <a:p>
            <a:pPr lvl="1"/>
            <a:r>
              <a:rPr lang="en-US" sz="1600" dirty="0">
                <a:latin typeface="+mn-lt"/>
              </a:rPr>
              <a:t>Can improvements in these indicators occur with a different policy lever?</a:t>
            </a:r>
          </a:p>
          <a:p>
            <a:pPr lvl="1"/>
            <a:endParaRPr lang="en-US" sz="1600" dirty="0">
              <a:latin typeface="+mn-lt"/>
            </a:endParaRPr>
          </a:p>
          <a:p>
            <a:r>
              <a:rPr lang="en-US" sz="1600" dirty="0">
                <a:latin typeface="+mn-lt"/>
              </a:rPr>
              <a:t>Participation Rates in Certain Courses</a:t>
            </a:r>
          </a:p>
          <a:p>
            <a:pPr lvl="1"/>
            <a:r>
              <a:rPr lang="en-US" sz="1600" dirty="0">
                <a:latin typeface="+mn-lt"/>
              </a:rPr>
              <a:t>Can be gamed</a:t>
            </a:r>
          </a:p>
          <a:p>
            <a:pPr lvl="1"/>
            <a:r>
              <a:rPr lang="en-US" sz="1600" dirty="0">
                <a:latin typeface="+mn-lt"/>
              </a:rPr>
              <a:t>No relationship to quality or outcomes</a:t>
            </a:r>
          </a:p>
          <a:p>
            <a:pPr lvl="1"/>
            <a:r>
              <a:rPr lang="en-US" sz="1600" dirty="0">
                <a:latin typeface="+mn-lt"/>
              </a:rPr>
              <a:t>Forcing participation negatively impacts course rigor and student motivation</a:t>
            </a:r>
          </a:p>
          <a:p>
            <a:pPr lvl="1"/>
            <a:r>
              <a:rPr lang="en-US" sz="1600" dirty="0">
                <a:latin typeface="+mn-lt"/>
              </a:rPr>
              <a:t>Measuring actual student outcomes makes actual student outcomes matter</a:t>
            </a:r>
          </a:p>
          <a:p>
            <a:pPr lvl="1"/>
            <a:endParaRPr lang="en-US" sz="1600" dirty="0">
              <a:latin typeface="+mn-lt"/>
            </a:endParaRPr>
          </a:p>
          <a:p>
            <a:pPr lvl="1"/>
            <a:endParaRPr lang="en-US" sz="1600" dirty="0">
              <a:latin typeface="+mn-lt"/>
            </a:endParaRPr>
          </a:p>
          <a:p>
            <a:pPr lvl="1"/>
            <a:endParaRPr lang="en-US" sz="1600" dirty="0">
              <a:latin typeface="+mn-lt"/>
            </a:endParaRPr>
          </a:p>
          <a:p>
            <a:endParaRPr lang="en-US" sz="1600" dirty="0">
              <a:latin typeface="+mn-lt"/>
            </a:endParaRPr>
          </a:p>
          <a:p>
            <a:pPr lvl="1"/>
            <a:endParaRPr lang="en-US" sz="1600" dirty="0">
              <a:latin typeface="+mn-lt"/>
            </a:endParaRPr>
          </a:p>
          <a:p>
            <a:endParaRPr lang="en-US" sz="1600" dirty="0">
              <a:latin typeface="+mn-lt"/>
            </a:endParaRPr>
          </a:p>
        </p:txBody>
      </p:sp>
    </p:spTree>
    <p:extLst>
      <p:ext uri="{BB962C8B-B14F-4D97-AF65-F5344CB8AC3E}">
        <p14:creationId xmlns:p14="http://schemas.microsoft.com/office/powerpoint/2010/main" val="118073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95A6-93B7-4143-B955-7156A2133261}"/>
              </a:ext>
            </a:extLst>
          </p:cNvPr>
          <p:cNvSpPr>
            <a:spLocks noGrp="1"/>
          </p:cNvSpPr>
          <p:nvPr>
            <p:ph type="title"/>
          </p:nvPr>
        </p:nvSpPr>
        <p:spPr/>
        <p:txBody>
          <a:bodyPr>
            <a:normAutofit/>
          </a:bodyPr>
          <a:lstStyle/>
          <a:p>
            <a:r>
              <a:rPr lang="en-US" dirty="0"/>
              <a:t>Accountability vs. Transparency</a:t>
            </a:r>
          </a:p>
        </p:txBody>
      </p:sp>
      <p:sp>
        <p:nvSpPr>
          <p:cNvPr id="3" name="Slide Number Placeholder 2">
            <a:extLst>
              <a:ext uri="{FF2B5EF4-FFF2-40B4-BE49-F238E27FC236}">
                <a16:creationId xmlns:a16="http://schemas.microsoft.com/office/drawing/2014/main" id="{927F05EA-3863-42C0-B9EA-78583F46C0C2}"/>
              </a:ext>
            </a:extLst>
          </p:cNvPr>
          <p:cNvSpPr>
            <a:spLocks noGrp="1"/>
          </p:cNvSpPr>
          <p:nvPr>
            <p:ph type="sldNum" sz="quarter" idx="4"/>
          </p:nvPr>
        </p:nvSpPr>
        <p:spPr/>
        <p:txBody>
          <a:bodyPr/>
          <a:lstStyle/>
          <a:p>
            <a:fld id="{DCBF5701-1E31-4102-832B-09F0AC47C2BD}" type="slidenum">
              <a:rPr lang="en-US" smtClean="0"/>
              <a:pPr/>
              <a:t>15</a:t>
            </a:fld>
            <a:endParaRPr lang="en-US"/>
          </a:p>
        </p:txBody>
      </p:sp>
      <p:sp>
        <p:nvSpPr>
          <p:cNvPr id="4" name="Text Placeholder 3">
            <a:extLst>
              <a:ext uri="{FF2B5EF4-FFF2-40B4-BE49-F238E27FC236}">
                <a16:creationId xmlns:a16="http://schemas.microsoft.com/office/drawing/2014/main" id="{6E218F9F-0E4E-4274-983B-89B2A800C21B}"/>
              </a:ext>
            </a:extLst>
          </p:cNvPr>
          <p:cNvSpPr>
            <a:spLocks noGrp="1"/>
          </p:cNvSpPr>
          <p:nvPr>
            <p:ph type="body" sz="quarter" idx="13"/>
          </p:nvPr>
        </p:nvSpPr>
        <p:spPr/>
        <p:txBody>
          <a:bodyPr/>
          <a:lstStyle/>
          <a:p>
            <a:r>
              <a:rPr lang="en-US" i="1" dirty="0"/>
              <a:t>Many pieces of information should first be reported transparently first and evaluated before considering for inclusion as an accountability indicator.</a:t>
            </a:r>
          </a:p>
        </p:txBody>
      </p:sp>
      <p:sp>
        <p:nvSpPr>
          <p:cNvPr id="5" name="Content Placeholder 4">
            <a:extLst>
              <a:ext uri="{FF2B5EF4-FFF2-40B4-BE49-F238E27FC236}">
                <a16:creationId xmlns:a16="http://schemas.microsoft.com/office/drawing/2014/main" id="{673D1CC3-B5A8-469C-901E-E49B2ACA6CD6}"/>
              </a:ext>
            </a:extLst>
          </p:cNvPr>
          <p:cNvSpPr>
            <a:spLocks noGrp="1"/>
          </p:cNvSpPr>
          <p:nvPr>
            <p:ph sz="quarter" idx="14"/>
          </p:nvPr>
        </p:nvSpPr>
        <p:spPr>
          <a:xfrm>
            <a:off x="228600" y="1752600"/>
            <a:ext cx="8686800" cy="4648200"/>
          </a:xfrm>
        </p:spPr>
        <p:txBody>
          <a:bodyPr/>
          <a:lstStyle/>
          <a:p>
            <a:pPr marL="0" indent="0">
              <a:buNone/>
            </a:pPr>
            <a:r>
              <a:rPr lang="en-US" sz="1600" b="1" dirty="0">
                <a:latin typeface="+mn-lt"/>
              </a:rPr>
              <a:t>Climate Surveys</a:t>
            </a:r>
          </a:p>
          <a:p>
            <a:pPr marL="0" indent="0">
              <a:buNone/>
            </a:pPr>
            <a:endParaRPr lang="en-US" sz="1600" b="1" dirty="0">
              <a:latin typeface="+mn-lt"/>
            </a:endParaRPr>
          </a:p>
          <a:p>
            <a:pPr marL="0" indent="0">
              <a:buNone/>
            </a:pPr>
            <a:r>
              <a:rPr lang="en-US" sz="1600" b="1" dirty="0">
                <a:latin typeface="+mn-lt"/>
              </a:rPr>
              <a:t>Character Skills</a:t>
            </a:r>
          </a:p>
          <a:p>
            <a:pPr marL="0" indent="0">
              <a:buNone/>
            </a:pPr>
            <a:endParaRPr lang="en-US" sz="1600" b="1" dirty="0">
              <a:latin typeface="+mn-lt"/>
            </a:endParaRPr>
          </a:p>
          <a:p>
            <a:pPr marL="0" indent="0">
              <a:buNone/>
            </a:pPr>
            <a:r>
              <a:rPr lang="en-US" sz="1600" b="1" dirty="0">
                <a:latin typeface="+mn-lt"/>
              </a:rPr>
              <a:t>School Safety &amp; Discipline</a:t>
            </a:r>
          </a:p>
          <a:p>
            <a:pPr marL="0" indent="0">
              <a:buNone/>
            </a:pPr>
            <a:endParaRPr lang="en-US" sz="1600" b="1" dirty="0">
              <a:latin typeface="+mn-lt"/>
            </a:endParaRPr>
          </a:p>
          <a:p>
            <a:pPr marL="0" indent="0">
              <a:buNone/>
            </a:pPr>
            <a:r>
              <a:rPr lang="en-US" sz="1600" b="1" dirty="0">
                <a:latin typeface="+mn-lt"/>
              </a:rPr>
              <a:t>Postsecondary Transitions </a:t>
            </a:r>
          </a:p>
          <a:p>
            <a:pPr marL="0" indent="0">
              <a:buNone/>
            </a:pPr>
            <a:endParaRPr lang="en-US" dirty="0"/>
          </a:p>
          <a:p>
            <a:pPr marL="0" indent="0">
              <a:buNone/>
            </a:pPr>
            <a:endParaRPr lang="en-US" b="1" dirty="0"/>
          </a:p>
        </p:txBody>
      </p:sp>
    </p:spTree>
    <p:extLst>
      <p:ext uri="{BB962C8B-B14F-4D97-AF65-F5344CB8AC3E}">
        <p14:creationId xmlns:p14="http://schemas.microsoft.com/office/powerpoint/2010/main" val="766780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904457-1475-4CC0-B156-2163661ACD02}"/>
              </a:ext>
            </a:extLst>
          </p:cNvPr>
          <p:cNvSpPr>
            <a:spLocks noGrp="1"/>
          </p:cNvSpPr>
          <p:nvPr>
            <p:ph type="body" sz="quarter" idx="12"/>
          </p:nvPr>
        </p:nvSpPr>
        <p:spPr/>
        <p:txBody>
          <a:bodyPr/>
          <a:lstStyle/>
          <a:p>
            <a:r>
              <a:rPr lang="en-US" dirty="0"/>
              <a:t>Specific Recommendations</a:t>
            </a:r>
          </a:p>
        </p:txBody>
      </p:sp>
    </p:spTree>
    <p:extLst>
      <p:ext uri="{BB962C8B-B14F-4D97-AF65-F5344CB8AC3E}">
        <p14:creationId xmlns:p14="http://schemas.microsoft.com/office/powerpoint/2010/main" val="58090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7256-8F3A-4175-BE39-1EF43913CE8A}"/>
              </a:ext>
            </a:extLst>
          </p:cNvPr>
          <p:cNvSpPr>
            <a:spLocks noGrp="1"/>
          </p:cNvSpPr>
          <p:nvPr>
            <p:ph type="title"/>
          </p:nvPr>
        </p:nvSpPr>
        <p:spPr/>
        <p:txBody>
          <a:bodyPr>
            <a:normAutofit/>
          </a:bodyPr>
          <a:lstStyle/>
          <a:p>
            <a:r>
              <a:rPr lang="en-US" sz="2600" dirty="0"/>
              <a:t>Recommendations: A-F school grading calculation</a:t>
            </a:r>
          </a:p>
        </p:txBody>
      </p:sp>
      <p:sp>
        <p:nvSpPr>
          <p:cNvPr id="3" name="Slide Number Placeholder 2">
            <a:extLst>
              <a:ext uri="{FF2B5EF4-FFF2-40B4-BE49-F238E27FC236}">
                <a16:creationId xmlns:a16="http://schemas.microsoft.com/office/drawing/2014/main" id="{DB6687B5-4E42-4228-B336-AAB91F86A14E}"/>
              </a:ext>
            </a:extLst>
          </p:cNvPr>
          <p:cNvSpPr>
            <a:spLocks noGrp="1"/>
          </p:cNvSpPr>
          <p:nvPr>
            <p:ph type="sldNum" sz="quarter" idx="4"/>
          </p:nvPr>
        </p:nvSpPr>
        <p:spPr>
          <a:xfrm>
            <a:off x="8568966" y="6521408"/>
            <a:ext cx="463742" cy="199904"/>
          </a:xfrm>
        </p:spPr>
        <p:txBody>
          <a:bodyPr/>
          <a:lstStyle/>
          <a:p>
            <a:fld id="{DCBF5701-1E31-4102-832B-09F0AC47C2BD}" type="slidenum">
              <a:rPr lang="en-US" sz="1200" smtClean="0">
                <a:latin typeface="Arial" panose="020B0604020202020204" pitchFamily="34" charset="0"/>
                <a:cs typeface="Arial" panose="020B0604020202020204" pitchFamily="34" charset="0"/>
              </a:rPr>
              <a:pPr/>
              <a:t>17</a:t>
            </a:fld>
            <a:endParaRPr lang="en-US" sz="120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F1C4CDF-810D-4918-A9CD-B8EAFC66A45B}"/>
              </a:ext>
            </a:extLst>
          </p:cNvPr>
          <p:cNvSpPr>
            <a:spLocks noGrp="1"/>
          </p:cNvSpPr>
          <p:nvPr>
            <p:ph type="body" sz="quarter" idx="13"/>
          </p:nvPr>
        </p:nvSpPr>
        <p:spPr/>
        <p:txBody>
          <a:bodyPr>
            <a:normAutofit/>
          </a:bodyPr>
          <a:lstStyle/>
          <a:p>
            <a:r>
              <a:rPr lang="en-US" i="1" dirty="0">
                <a:solidFill>
                  <a:schemeClr val="accent1"/>
                </a:solidFill>
              </a:rPr>
              <a:t>Indiana has a good/two good calculations that can be even better.</a:t>
            </a:r>
          </a:p>
        </p:txBody>
      </p:sp>
      <p:sp>
        <p:nvSpPr>
          <p:cNvPr id="5" name="Content Placeholder 4">
            <a:extLst>
              <a:ext uri="{FF2B5EF4-FFF2-40B4-BE49-F238E27FC236}">
                <a16:creationId xmlns:a16="http://schemas.microsoft.com/office/drawing/2014/main" id="{7BDCA523-384F-48F3-A2F0-FB084A47F72B}"/>
              </a:ext>
            </a:extLst>
          </p:cNvPr>
          <p:cNvSpPr>
            <a:spLocks noGrp="1"/>
          </p:cNvSpPr>
          <p:nvPr>
            <p:ph sz="quarter" idx="14"/>
          </p:nvPr>
        </p:nvSpPr>
        <p:spPr/>
        <p:txBody>
          <a:bodyPr/>
          <a:lstStyle/>
          <a:p>
            <a:endParaRPr lang="en-US" sz="1600" b="1" dirty="0">
              <a:latin typeface="+mn-lt"/>
            </a:endParaRPr>
          </a:p>
          <a:p>
            <a:r>
              <a:rPr lang="en-US" sz="1800" dirty="0">
                <a:latin typeface="+mn-lt"/>
              </a:rPr>
              <a:t>Create a single, federally compliant system.</a:t>
            </a:r>
          </a:p>
          <a:p>
            <a:endParaRPr lang="en-US" sz="1800" dirty="0">
              <a:latin typeface="+mn-lt"/>
            </a:endParaRPr>
          </a:p>
          <a:p>
            <a:r>
              <a:rPr lang="en-US" sz="1800" dirty="0">
                <a:latin typeface="+mn-lt"/>
              </a:rPr>
              <a:t>Use criterion-based growth to measure progress/growth to proficient and advanced achievement</a:t>
            </a:r>
          </a:p>
          <a:p>
            <a:endParaRPr lang="en-US" sz="1800" dirty="0">
              <a:latin typeface="+mn-lt"/>
            </a:endParaRPr>
          </a:p>
          <a:p>
            <a:r>
              <a:rPr lang="en-US" sz="1800" dirty="0">
                <a:latin typeface="+mn-lt"/>
              </a:rPr>
              <a:t>Consider including growth of the lowest performing students in each school in addition to all student growth.</a:t>
            </a:r>
          </a:p>
          <a:p>
            <a:endParaRPr lang="en-US" sz="1800" dirty="0">
              <a:latin typeface="+mn-lt"/>
            </a:endParaRPr>
          </a:p>
          <a:p>
            <a:r>
              <a:rPr lang="en-US" sz="1800" dirty="0">
                <a:latin typeface="+mn-lt"/>
              </a:rPr>
              <a:t>Create automatic increases in requirements for earning an A, B, C, and D grades.</a:t>
            </a:r>
          </a:p>
          <a:p>
            <a:endParaRPr lang="en-US" sz="1800" dirty="0">
              <a:latin typeface="+mn-lt"/>
            </a:endParaRPr>
          </a:p>
          <a:p>
            <a:r>
              <a:rPr lang="en-US" sz="1800" dirty="0">
                <a:latin typeface="+mn-lt"/>
              </a:rPr>
              <a:t>Improve reporting tool and report results over the summer so parents and educators have time to make decisions before the start of the next school year.</a:t>
            </a:r>
          </a:p>
        </p:txBody>
      </p:sp>
    </p:spTree>
    <p:extLst>
      <p:ext uri="{BB962C8B-B14F-4D97-AF65-F5344CB8AC3E}">
        <p14:creationId xmlns:p14="http://schemas.microsoft.com/office/powerpoint/2010/main" val="3108621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95A6-93B7-4143-B955-7156A2133261}"/>
              </a:ext>
            </a:extLst>
          </p:cNvPr>
          <p:cNvSpPr>
            <a:spLocks noGrp="1"/>
          </p:cNvSpPr>
          <p:nvPr>
            <p:ph type="title"/>
          </p:nvPr>
        </p:nvSpPr>
        <p:spPr>
          <a:xfrm>
            <a:off x="228604" y="0"/>
            <a:ext cx="7955280" cy="914400"/>
          </a:xfrm>
        </p:spPr>
        <p:txBody>
          <a:bodyPr>
            <a:normAutofit fontScale="90000"/>
          </a:bodyPr>
          <a:lstStyle/>
          <a:p>
            <a:r>
              <a:rPr lang="en-US" dirty="0"/>
              <a:t>Advice for How to Make Changes to School Grades</a:t>
            </a:r>
          </a:p>
        </p:txBody>
      </p:sp>
      <p:sp>
        <p:nvSpPr>
          <p:cNvPr id="3" name="Slide Number Placeholder 2">
            <a:extLst>
              <a:ext uri="{FF2B5EF4-FFF2-40B4-BE49-F238E27FC236}">
                <a16:creationId xmlns:a16="http://schemas.microsoft.com/office/drawing/2014/main" id="{927F05EA-3863-42C0-B9EA-78583F46C0C2}"/>
              </a:ext>
            </a:extLst>
          </p:cNvPr>
          <p:cNvSpPr>
            <a:spLocks noGrp="1"/>
          </p:cNvSpPr>
          <p:nvPr>
            <p:ph type="sldNum" sz="quarter" idx="4"/>
          </p:nvPr>
        </p:nvSpPr>
        <p:spPr/>
        <p:txBody>
          <a:bodyPr/>
          <a:lstStyle/>
          <a:p>
            <a:fld id="{DCBF5701-1E31-4102-832B-09F0AC47C2BD}" type="slidenum">
              <a:rPr lang="en-US" smtClean="0"/>
              <a:pPr/>
              <a:t>18</a:t>
            </a:fld>
            <a:endParaRPr lang="en-US"/>
          </a:p>
        </p:txBody>
      </p:sp>
      <p:sp>
        <p:nvSpPr>
          <p:cNvPr id="5" name="Content Placeholder 4">
            <a:extLst>
              <a:ext uri="{FF2B5EF4-FFF2-40B4-BE49-F238E27FC236}">
                <a16:creationId xmlns:a16="http://schemas.microsoft.com/office/drawing/2014/main" id="{673D1CC3-B5A8-469C-901E-E49B2ACA6CD6}"/>
              </a:ext>
            </a:extLst>
          </p:cNvPr>
          <p:cNvSpPr>
            <a:spLocks noGrp="1"/>
          </p:cNvSpPr>
          <p:nvPr>
            <p:ph sz="quarter" idx="14"/>
          </p:nvPr>
        </p:nvSpPr>
        <p:spPr>
          <a:xfrm>
            <a:off x="227048" y="1311229"/>
            <a:ext cx="8686800" cy="4648200"/>
          </a:xfrm>
        </p:spPr>
        <p:txBody>
          <a:bodyPr/>
          <a:lstStyle/>
          <a:p>
            <a:pPr lvl="0"/>
            <a:r>
              <a:rPr lang="en-US" sz="1800" dirty="0"/>
              <a:t>Finalize changes to school grading rules before the start of the school year so educators understand the ground rules</a:t>
            </a:r>
          </a:p>
          <a:p>
            <a:pPr lvl="0"/>
            <a:endParaRPr lang="en-US" sz="1800" dirty="0"/>
          </a:p>
          <a:p>
            <a:pPr lvl="0"/>
            <a:r>
              <a:rPr lang="en-US" sz="1800" dirty="0"/>
              <a:t>Provide sufficient time for schools to adjust to major changes</a:t>
            </a:r>
          </a:p>
          <a:p>
            <a:pPr lvl="0"/>
            <a:endParaRPr lang="en-US" sz="1800" dirty="0"/>
          </a:p>
          <a:p>
            <a:pPr lvl="0"/>
            <a:r>
              <a:rPr lang="en-US" sz="1800" dirty="0"/>
              <a:t>For new indicators, collect, report and analyze data before including in the accountability calculation</a:t>
            </a:r>
          </a:p>
          <a:p>
            <a:pPr lvl="0"/>
            <a:endParaRPr lang="en-US" sz="1800" dirty="0"/>
          </a:p>
          <a:p>
            <a:pPr lvl="0"/>
            <a:r>
              <a:rPr lang="en-US" sz="1800" dirty="0"/>
              <a:t>Don’t make major changes too frequently</a:t>
            </a:r>
          </a:p>
          <a:p>
            <a:pPr lvl="0"/>
            <a:endParaRPr lang="en-US" sz="1800" dirty="0"/>
          </a:p>
          <a:p>
            <a:pPr lvl="0"/>
            <a:r>
              <a:rPr lang="en-US" sz="1800" dirty="0"/>
              <a:t>Model the data</a:t>
            </a:r>
          </a:p>
          <a:p>
            <a:pPr lvl="0"/>
            <a:endParaRPr lang="en-US" sz="1800" dirty="0"/>
          </a:p>
          <a:p>
            <a:pPr lvl="0"/>
            <a:r>
              <a:rPr lang="en-US" sz="1800" dirty="0"/>
              <a:t>Remember that the accountability system is just one tool.  Don’t forget other policy levers (financial incentives, autonomy, reporting).</a:t>
            </a:r>
          </a:p>
        </p:txBody>
      </p:sp>
    </p:spTree>
    <p:extLst>
      <p:ext uri="{BB962C8B-B14F-4D97-AF65-F5344CB8AC3E}">
        <p14:creationId xmlns:p14="http://schemas.microsoft.com/office/powerpoint/2010/main" val="1941267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95A6-93B7-4143-B955-7156A2133261}"/>
              </a:ext>
            </a:extLst>
          </p:cNvPr>
          <p:cNvSpPr>
            <a:spLocks noGrp="1"/>
          </p:cNvSpPr>
          <p:nvPr>
            <p:ph type="title"/>
          </p:nvPr>
        </p:nvSpPr>
        <p:spPr/>
        <p:txBody>
          <a:bodyPr>
            <a:normAutofit fontScale="90000"/>
          </a:bodyPr>
          <a:lstStyle/>
          <a:p>
            <a:r>
              <a:rPr lang="en-US" dirty="0"/>
              <a:t>Reinventing school report cards empower families</a:t>
            </a:r>
          </a:p>
        </p:txBody>
      </p:sp>
      <p:sp>
        <p:nvSpPr>
          <p:cNvPr id="3" name="Slide Number Placeholder 2">
            <a:extLst>
              <a:ext uri="{FF2B5EF4-FFF2-40B4-BE49-F238E27FC236}">
                <a16:creationId xmlns:a16="http://schemas.microsoft.com/office/drawing/2014/main" id="{927F05EA-3863-42C0-B9EA-78583F46C0C2}"/>
              </a:ext>
            </a:extLst>
          </p:cNvPr>
          <p:cNvSpPr>
            <a:spLocks noGrp="1"/>
          </p:cNvSpPr>
          <p:nvPr>
            <p:ph type="sldNum" sz="quarter" idx="4"/>
          </p:nvPr>
        </p:nvSpPr>
        <p:spPr/>
        <p:txBody>
          <a:bodyPr/>
          <a:lstStyle/>
          <a:p>
            <a:fld id="{DCBF5701-1E31-4102-832B-09F0AC47C2BD}" type="slidenum">
              <a:rPr lang="en-US" smtClean="0"/>
              <a:pPr/>
              <a:t>19</a:t>
            </a:fld>
            <a:endParaRPr lang="en-US"/>
          </a:p>
        </p:txBody>
      </p:sp>
      <p:sp>
        <p:nvSpPr>
          <p:cNvPr id="4" name="Text Placeholder 3">
            <a:extLst>
              <a:ext uri="{FF2B5EF4-FFF2-40B4-BE49-F238E27FC236}">
                <a16:creationId xmlns:a16="http://schemas.microsoft.com/office/drawing/2014/main" id="{6E218F9F-0E4E-4274-983B-89B2A800C21B}"/>
              </a:ext>
            </a:extLst>
          </p:cNvPr>
          <p:cNvSpPr>
            <a:spLocks noGrp="1"/>
          </p:cNvSpPr>
          <p:nvPr>
            <p:ph type="body" sz="quarter" idx="13"/>
          </p:nvPr>
        </p:nvSpPr>
        <p:spPr>
          <a:xfrm>
            <a:off x="228603" y="914400"/>
            <a:ext cx="8686800" cy="685800"/>
          </a:xfrm>
        </p:spPr>
        <p:txBody>
          <a:bodyPr/>
          <a:lstStyle/>
          <a:p>
            <a:r>
              <a:rPr lang="en-US" i="1" dirty="0"/>
              <a:t>Indiana should reimagine their public reporting tool to reflect state priorities, highlight the breadth of school data and most importantly, be parent-friendly.</a:t>
            </a:r>
          </a:p>
        </p:txBody>
      </p:sp>
      <p:pic>
        <p:nvPicPr>
          <p:cNvPr id="6" name="Picture 5">
            <a:extLst>
              <a:ext uri="{FF2B5EF4-FFF2-40B4-BE49-F238E27FC236}">
                <a16:creationId xmlns:a16="http://schemas.microsoft.com/office/drawing/2014/main" id="{699759BD-0C89-4693-AD86-58652307F2F8}"/>
              </a:ext>
            </a:extLst>
          </p:cNvPr>
          <p:cNvPicPr>
            <a:picLocks noChangeAspect="1"/>
          </p:cNvPicPr>
          <p:nvPr/>
        </p:nvPicPr>
        <p:blipFill>
          <a:blip r:embed="rId3"/>
          <a:stretch>
            <a:fillRect/>
          </a:stretch>
        </p:blipFill>
        <p:spPr>
          <a:xfrm>
            <a:off x="1447800" y="1600200"/>
            <a:ext cx="6477000" cy="4928153"/>
          </a:xfrm>
          <a:prstGeom prst="rect">
            <a:avLst/>
          </a:prstGeom>
        </p:spPr>
      </p:pic>
    </p:spTree>
    <p:extLst>
      <p:ext uri="{BB962C8B-B14F-4D97-AF65-F5344CB8AC3E}">
        <p14:creationId xmlns:p14="http://schemas.microsoft.com/office/powerpoint/2010/main" val="612512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95A6-93B7-4143-B955-7156A2133261}"/>
              </a:ext>
            </a:extLst>
          </p:cNvPr>
          <p:cNvSpPr>
            <a:spLocks noGrp="1"/>
          </p:cNvSpPr>
          <p:nvPr>
            <p:ph type="title"/>
          </p:nvPr>
        </p:nvSpPr>
        <p:spPr/>
        <p:txBody>
          <a:bodyPr>
            <a:normAutofit fontScale="90000"/>
          </a:bodyPr>
          <a:lstStyle/>
          <a:p>
            <a:r>
              <a:rPr lang="en-US" dirty="0"/>
              <a:t>National Assessment of Education Progress (NAEP)</a:t>
            </a:r>
          </a:p>
        </p:txBody>
      </p:sp>
      <p:sp>
        <p:nvSpPr>
          <p:cNvPr id="3" name="Slide Number Placeholder 2">
            <a:extLst>
              <a:ext uri="{FF2B5EF4-FFF2-40B4-BE49-F238E27FC236}">
                <a16:creationId xmlns:a16="http://schemas.microsoft.com/office/drawing/2014/main" id="{927F05EA-3863-42C0-B9EA-78583F46C0C2}"/>
              </a:ext>
            </a:extLst>
          </p:cNvPr>
          <p:cNvSpPr>
            <a:spLocks noGrp="1"/>
          </p:cNvSpPr>
          <p:nvPr>
            <p:ph type="sldNum" sz="quarter" idx="4"/>
          </p:nvPr>
        </p:nvSpPr>
        <p:spPr/>
        <p:txBody>
          <a:bodyPr/>
          <a:lstStyle/>
          <a:p>
            <a:fld id="{DCBF5701-1E31-4102-832B-09F0AC47C2BD}" type="slidenum">
              <a:rPr lang="en-US" smtClean="0"/>
              <a:pPr/>
              <a:t>2</a:t>
            </a:fld>
            <a:endParaRPr lang="en-US"/>
          </a:p>
        </p:txBody>
      </p:sp>
      <p:sp>
        <p:nvSpPr>
          <p:cNvPr id="4" name="Text Placeholder 3">
            <a:extLst>
              <a:ext uri="{FF2B5EF4-FFF2-40B4-BE49-F238E27FC236}">
                <a16:creationId xmlns:a16="http://schemas.microsoft.com/office/drawing/2014/main" id="{6E218F9F-0E4E-4274-983B-89B2A800C21B}"/>
              </a:ext>
            </a:extLst>
          </p:cNvPr>
          <p:cNvSpPr>
            <a:spLocks noGrp="1"/>
          </p:cNvSpPr>
          <p:nvPr>
            <p:ph type="body" sz="quarter" idx="13"/>
          </p:nvPr>
        </p:nvSpPr>
        <p:spPr/>
        <p:txBody>
          <a:bodyPr>
            <a:normAutofit lnSpcReduction="10000"/>
          </a:bodyPr>
          <a:lstStyle/>
          <a:p>
            <a:pPr algn="ctr"/>
            <a:r>
              <a:rPr lang="en-US" i="1" dirty="0"/>
              <a:t>National Assessment of Educational Progress (NAEP) Scores </a:t>
            </a:r>
          </a:p>
          <a:p>
            <a:pPr algn="ctr"/>
            <a:r>
              <a:rPr lang="en-US" i="1" dirty="0"/>
              <a:t>4</a:t>
            </a:r>
            <a:r>
              <a:rPr lang="en-US" i="1" baseline="30000" dirty="0"/>
              <a:t>th</a:t>
            </a:r>
            <a:r>
              <a:rPr lang="en-US" i="1" dirty="0"/>
              <a:t> Grade Reading from 2003 to 2017 </a:t>
            </a:r>
          </a:p>
        </p:txBody>
      </p:sp>
      <p:graphicFrame>
        <p:nvGraphicFramePr>
          <p:cNvPr id="6" name="Content Placeholder 5">
            <a:extLst>
              <a:ext uri="{FF2B5EF4-FFF2-40B4-BE49-F238E27FC236}">
                <a16:creationId xmlns:a16="http://schemas.microsoft.com/office/drawing/2014/main" id="{86CD83C3-65A4-4E82-ABE8-0E5626F53948}"/>
              </a:ext>
            </a:extLst>
          </p:cNvPr>
          <p:cNvGraphicFramePr>
            <a:graphicFrameLocks noGrp="1"/>
          </p:cNvGraphicFramePr>
          <p:nvPr>
            <p:ph sz="quarter" idx="14"/>
            <p:extLst>
              <p:ext uri="{D42A27DB-BD31-4B8C-83A1-F6EECF244321}">
                <p14:modId xmlns:p14="http://schemas.microsoft.com/office/powerpoint/2010/main" val="1791085206"/>
              </p:ext>
            </p:extLst>
          </p:nvPr>
        </p:nvGraphicFramePr>
        <p:xfrm>
          <a:off x="-1" y="1676400"/>
          <a:ext cx="9032707"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EEFF51CA-26E8-394F-9FE0-39755D326107}"/>
              </a:ext>
            </a:extLst>
          </p:cNvPr>
          <p:cNvSpPr/>
          <p:nvPr/>
        </p:nvSpPr>
        <p:spPr>
          <a:xfrm>
            <a:off x="228603" y="2362200"/>
            <a:ext cx="3047997" cy="769441"/>
          </a:xfrm>
          <a:prstGeom prst="rect">
            <a:avLst/>
          </a:prstGeom>
        </p:spPr>
        <p:txBody>
          <a:bodyPr wrap="square">
            <a:spAutoFit/>
          </a:bodyPr>
          <a:lstStyle/>
          <a:p>
            <a:r>
              <a:rPr lang="en-US" sz="1100" dirty="0">
                <a:solidFill>
                  <a:srgbClr val="000000"/>
                </a:solidFill>
                <a:latin typeface="Trebuchet MS" panose="020B0703020202090204" pitchFamily="34" charset="0"/>
              </a:rPr>
              <a:t>Since 2003, Indiana has increased by 6 points (slightly more than half a grade level) compared to the national average increase of 4 points.</a:t>
            </a:r>
            <a:endParaRPr lang="en-US" sz="1100" dirty="0">
              <a:latin typeface="Trebuchet MS" panose="020B0703020202090204" pitchFamily="34" charset="0"/>
            </a:endParaRPr>
          </a:p>
        </p:txBody>
      </p:sp>
      <p:sp>
        <p:nvSpPr>
          <p:cNvPr id="9" name="Rectangle 8">
            <a:extLst>
              <a:ext uri="{FF2B5EF4-FFF2-40B4-BE49-F238E27FC236}">
                <a16:creationId xmlns:a16="http://schemas.microsoft.com/office/drawing/2014/main" id="{3DBC6D31-2C9E-9C45-B0A6-5D8B2BCE6FE3}"/>
              </a:ext>
            </a:extLst>
          </p:cNvPr>
          <p:cNvSpPr/>
          <p:nvPr/>
        </p:nvSpPr>
        <p:spPr>
          <a:xfrm>
            <a:off x="209553" y="3429000"/>
            <a:ext cx="2514597" cy="769441"/>
          </a:xfrm>
          <a:prstGeom prst="rect">
            <a:avLst/>
          </a:prstGeom>
        </p:spPr>
        <p:txBody>
          <a:bodyPr wrap="square">
            <a:spAutoFit/>
          </a:bodyPr>
          <a:lstStyle/>
          <a:p>
            <a:r>
              <a:rPr lang="en-US" sz="1100" dirty="0">
                <a:solidFill>
                  <a:srgbClr val="000000"/>
                </a:solidFill>
                <a:latin typeface="Calibri" panose="020F0502020204030204" pitchFamily="34" charset="0"/>
              </a:rPr>
              <a:t>Since 2009, the baseline year for A-F and K-3 reading policy, Indiana has increased by 4 points compared to the national average increase of one point.</a:t>
            </a:r>
            <a:endParaRPr lang="en-US" sz="1100" dirty="0"/>
          </a:p>
        </p:txBody>
      </p:sp>
    </p:spTree>
    <p:extLst>
      <p:ext uri="{BB962C8B-B14F-4D97-AF65-F5344CB8AC3E}">
        <p14:creationId xmlns:p14="http://schemas.microsoft.com/office/powerpoint/2010/main" val="3414607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95A6-93B7-4143-B955-7156A2133261}"/>
              </a:ext>
            </a:extLst>
          </p:cNvPr>
          <p:cNvSpPr>
            <a:spLocks noGrp="1"/>
          </p:cNvSpPr>
          <p:nvPr>
            <p:ph type="title"/>
          </p:nvPr>
        </p:nvSpPr>
        <p:spPr/>
        <p:txBody>
          <a:bodyPr>
            <a:normAutofit fontScale="90000"/>
          </a:bodyPr>
          <a:lstStyle/>
          <a:p>
            <a:r>
              <a:rPr lang="en-US" dirty="0"/>
              <a:t>Reinventing student test reports empower families</a:t>
            </a:r>
          </a:p>
        </p:txBody>
      </p:sp>
      <p:sp>
        <p:nvSpPr>
          <p:cNvPr id="3" name="Slide Number Placeholder 2">
            <a:extLst>
              <a:ext uri="{FF2B5EF4-FFF2-40B4-BE49-F238E27FC236}">
                <a16:creationId xmlns:a16="http://schemas.microsoft.com/office/drawing/2014/main" id="{927F05EA-3863-42C0-B9EA-78583F46C0C2}"/>
              </a:ext>
            </a:extLst>
          </p:cNvPr>
          <p:cNvSpPr>
            <a:spLocks noGrp="1"/>
          </p:cNvSpPr>
          <p:nvPr>
            <p:ph type="sldNum" sz="quarter" idx="4"/>
          </p:nvPr>
        </p:nvSpPr>
        <p:spPr/>
        <p:txBody>
          <a:bodyPr/>
          <a:lstStyle/>
          <a:p>
            <a:fld id="{DCBF5701-1E31-4102-832B-09F0AC47C2BD}" type="slidenum">
              <a:rPr lang="en-US" smtClean="0"/>
              <a:pPr/>
              <a:t>20</a:t>
            </a:fld>
            <a:endParaRPr lang="en-US"/>
          </a:p>
        </p:txBody>
      </p:sp>
      <p:sp>
        <p:nvSpPr>
          <p:cNvPr id="4" name="Text Placeholder 3">
            <a:extLst>
              <a:ext uri="{FF2B5EF4-FFF2-40B4-BE49-F238E27FC236}">
                <a16:creationId xmlns:a16="http://schemas.microsoft.com/office/drawing/2014/main" id="{6E218F9F-0E4E-4274-983B-89B2A800C21B}"/>
              </a:ext>
            </a:extLst>
          </p:cNvPr>
          <p:cNvSpPr>
            <a:spLocks noGrp="1"/>
          </p:cNvSpPr>
          <p:nvPr>
            <p:ph type="body" sz="quarter" idx="13"/>
          </p:nvPr>
        </p:nvSpPr>
        <p:spPr>
          <a:xfrm>
            <a:off x="228603" y="914400"/>
            <a:ext cx="8686800" cy="685800"/>
          </a:xfrm>
        </p:spPr>
        <p:txBody>
          <a:bodyPr>
            <a:normAutofit/>
          </a:bodyPr>
          <a:lstStyle/>
          <a:p>
            <a:r>
              <a:rPr lang="en-US" i="1" dirty="0"/>
              <a:t>Use technology to turn student data into personalized stories for parents.</a:t>
            </a:r>
          </a:p>
        </p:txBody>
      </p:sp>
      <p:pic>
        <p:nvPicPr>
          <p:cNvPr id="7" name="Picture 6" descr="Screen Shot 2018-07-18 at 11.35.33 AM.png">
            <a:extLst>
              <a:ext uri="{FF2B5EF4-FFF2-40B4-BE49-F238E27FC236}">
                <a16:creationId xmlns:a16="http://schemas.microsoft.com/office/drawing/2014/main" id="{43D8D050-A8AB-43EA-BE0C-6D276200A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510406"/>
            <a:ext cx="4450700" cy="2450385"/>
          </a:xfrm>
          <a:prstGeom prst="rect">
            <a:avLst/>
          </a:prstGeom>
        </p:spPr>
      </p:pic>
      <p:pic>
        <p:nvPicPr>
          <p:cNvPr id="8" name="Picture 7" descr="Screen Shot 2017-06-09 at 11.41.08 AM.png">
            <a:extLst>
              <a:ext uri="{FF2B5EF4-FFF2-40B4-BE49-F238E27FC236}">
                <a16:creationId xmlns:a16="http://schemas.microsoft.com/office/drawing/2014/main" id="{B18B61A2-DDE1-42E3-821B-CAF589579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6" y="1549647"/>
            <a:ext cx="3962403" cy="4797491"/>
          </a:xfrm>
          <a:prstGeom prst="rect">
            <a:avLst/>
          </a:prstGeom>
          <a:ln>
            <a:solidFill>
              <a:schemeClr val="bg2">
                <a:lumMod val="60000"/>
                <a:lumOff val="40000"/>
              </a:schemeClr>
            </a:solidFill>
          </a:ln>
          <a:effectLst>
            <a:outerShdw blurRad="38100" dist="38100" dir="2700000" algn="tl" rotWithShape="0">
              <a:schemeClr val="bg2">
                <a:lumMod val="20000"/>
                <a:lumOff val="80000"/>
                <a:alpha val="43000"/>
              </a:schemeClr>
            </a:outerShdw>
          </a:effectLst>
        </p:spPr>
      </p:pic>
    </p:spTree>
    <p:extLst>
      <p:ext uri="{BB962C8B-B14F-4D97-AF65-F5344CB8AC3E}">
        <p14:creationId xmlns:p14="http://schemas.microsoft.com/office/powerpoint/2010/main" val="3205314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95A6-93B7-4143-B955-7156A2133261}"/>
              </a:ext>
            </a:extLst>
          </p:cNvPr>
          <p:cNvSpPr>
            <a:spLocks noGrp="1"/>
          </p:cNvSpPr>
          <p:nvPr>
            <p:ph type="title"/>
          </p:nvPr>
        </p:nvSpPr>
        <p:spPr/>
        <p:txBody>
          <a:bodyPr>
            <a:normAutofit/>
          </a:bodyPr>
          <a:lstStyle/>
          <a:p>
            <a:r>
              <a:rPr lang="en-US" dirty="0"/>
              <a:t>Testing recommendations</a:t>
            </a:r>
          </a:p>
        </p:txBody>
      </p:sp>
      <p:sp>
        <p:nvSpPr>
          <p:cNvPr id="3" name="Slide Number Placeholder 2">
            <a:extLst>
              <a:ext uri="{FF2B5EF4-FFF2-40B4-BE49-F238E27FC236}">
                <a16:creationId xmlns:a16="http://schemas.microsoft.com/office/drawing/2014/main" id="{927F05EA-3863-42C0-B9EA-78583F46C0C2}"/>
              </a:ext>
            </a:extLst>
          </p:cNvPr>
          <p:cNvSpPr>
            <a:spLocks noGrp="1"/>
          </p:cNvSpPr>
          <p:nvPr>
            <p:ph type="sldNum" sz="quarter" idx="4"/>
          </p:nvPr>
        </p:nvSpPr>
        <p:spPr/>
        <p:txBody>
          <a:bodyPr/>
          <a:lstStyle/>
          <a:p>
            <a:fld id="{DCBF5701-1E31-4102-832B-09F0AC47C2BD}" type="slidenum">
              <a:rPr lang="en-US" smtClean="0"/>
              <a:pPr/>
              <a:t>21</a:t>
            </a:fld>
            <a:endParaRPr lang="en-US"/>
          </a:p>
        </p:txBody>
      </p:sp>
      <p:sp>
        <p:nvSpPr>
          <p:cNvPr id="4" name="Text Placeholder 3">
            <a:extLst>
              <a:ext uri="{FF2B5EF4-FFF2-40B4-BE49-F238E27FC236}">
                <a16:creationId xmlns:a16="http://schemas.microsoft.com/office/drawing/2014/main" id="{6E218F9F-0E4E-4274-983B-89B2A800C21B}"/>
              </a:ext>
            </a:extLst>
          </p:cNvPr>
          <p:cNvSpPr>
            <a:spLocks noGrp="1"/>
          </p:cNvSpPr>
          <p:nvPr>
            <p:ph type="body" sz="quarter" idx="13"/>
          </p:nvPr>
        </p:nvSpPr>
        <p:spPr/>
        <p:txBody>
          <a:bodyPr/>
          <a:lstStyle/>
          <a:p>
            <a:r>
              <a:rPr lang="en-US" i="1" dirty="0"/>
              <a:t>Improve state assessment systems by moving to fewer, better tests.</a:t>
            </a:r>
          </a:p>
        </p:txBody>
      </p:sp>
      <p:sp>
        <p:nvSpPr>
          <p:cNvPr id="5" name="Content Placeholder 4">
            <a:extLst>
              <a:ext uri="{FF2B5EF4-FFF2-40B4-BE49-F238E27FC236}">
                <a16:creationId xmlns:a16="http://schemas.microsoft.com/office/drawing/2014/main" id="{673D1CC3-B5A8-469C-901E-E49B2ACA6CD6}"/>
              </a:ext>
            </a:extLst>
          </p:cNvPr>
          <p:cNvSpPr>
            <a:spLocks noGrp="1"/>
          </p:cNvSpPr>
          <p:nvPr>
            <p:ph sz="quarter" idx="14"/>
          </p:nvPr>
        </p:nvSpPr>
        <p:spPr/>
        <p:txBody>
          <a:bodyPr/>
          <a:lstStyle/>
          <a:p>
            <a:pPr fontAlgn="base"/>
            <a:r>
              <a:rPr lang="en-US" sz="1800" dirty="0">
                <a:latin typeface="+mn-lt"/>
              </a:rPr>
              <a:t>Move the state test later in the year to give teachers more time to teach​</a:t>
            </a:r>
          </a:p>
          <a:p>
            <a:pPr lvl="1" fontAlgn="base"/>
            <a:r>
              <a:rPr lang="en-US" sz="1800" i="1" dirty="0">
                <a:latin typeface="+mn-lt"/>
              </a:rPr>
              <a:t>Indiana accomplished later testing and reduced the number of hours spent on testing</a:t>
            </a:r>
          </a:p>
          <a:p>
            <a:pPr fontAlgn="base"/>
            <a:endParaRPr lang="en-US" sz="1000" dirty="0">
              <a:latin typeface="+mn-lt"/>
            </a:endParaRPr>
          </a:p>
          <a:p>
            <a:pPr fontAlgn="base"/>
            <a:r>
              <a:rPr lang="en-US" sz="1800" dirty="0">
                <a:latin typeface="+mn-lt"/>
              </a:rPr>
              <a:t>Ensure incoming and current teachers get access to student score reports​</a:t>
            </a:r>
          </a:p>
          <a:p>
            <a:pPr fontAlgn="base"/>
            <a:endParaRPr lang="en-US" sz="1000" dirty="0">
              <a:latin typeface="+mn-lt"/>
            </a:endParaRPr>
          </a:p>
          <a:p>
            <a:pPr fontAlgn="base"/>
            <a:r>
              <a:rPr lang="en-US" sz="1800" dirty="0">
                <a:latin typeface="+mn-lt"/>
              </a:rPr>
              <a:t>Provide parent-friendly score reports with </a:t>
            </a:r>
            <a:r>
              <a:rPr lang="en-US" sz="1800" i="1" dirty="0">
                <a:latin typeface="+mn-lt"/>
              </a:rPr>
              <a:t>real action items </a:t>
            </a:r>
            <a:r>
              <a:rPr lang="en-US" sz="1800" dirty="0">
                <a:latin typeface="+mn-lt"/>
              </a:rPr>
              <a:t>for parents to take to assist their child​</a:t>
            </a:r>
          </a:p>
          <a:p>
            <a:pPr fontAlgn="base"/>
            <a:endParaRPr lang="en-US" sz="1000" dirty="0">
              <a:latin typeface="+mn-lt"/>
            </a:endParaRPr>
          </a:p>
          <a:p>
            <a:pPr fontAlgn="base"/>
            <a:r>
              <a:rPr lang="en-US" sz="1800" dirty="0">
                <a:latin typeface="+mn-lt"/>
              </a:rPr>
              <a:t>Provide parent friendly score reports that show the child’s progress over time, strengths, and areas for improvement​</a:t>
            </a:r>
          </a:p>
          <a:p>
            <a:pPr fontAlgn="base"/>
            <a:endParaRPr lang="en-US" sz="1000" dirty="0">
              <a:latin typeface="+mn-lt"/>
            </a:endParaRPr>
          </a:p>
          <a:p>
            <a:pPr fontAlgn="base"/>
            <a:r>
              <a:rPr lang="en-US" sz="1800" dirty="0">
                <a:latin typeface="+mn-lt"/>
              </a:rPr>
              <a:t>For local, diagnostic tests, ensure one week turnaround of data to teachers so they an use the information for instruction​</a:t>
            </a:r>
          </a:p>
          <a:p>
            <a:pPr fontAlgn="base"/>
            <a:endParaRPr lang="en-US" sz="1000" dirty="0">
              <a:latin typeface="+mn-lt"/>
            </a:endParaRPr>
          </a:p>
          <a:p>
            <a:pPr fontAlgn="base"/>
            <a:r>
              <a:rPr lang="en-US" sz="1800" dirty="0">
                <a:latin typeface="+mn-lt"/>
              </a:rPr>
              <a:t>Be transparent with parents at the start of the year, about what tests are given, what grades, who requires, and the purpose of the test</a:t>
            </a:r>
          </a:p>
          <a:p>
            <a:endParaRPr lang="en-US" dirty="0"/>
          </a:p>
        </p:txBody>
      </p:sp>
    </p:spTree>
    <p:extLst>
      <p:ext uri="{BB962C8B-B14F-4D97-AF65-F5344CB8AC3E}">
        <p14:creationId xmlns:p14="http://schemas.microsoft.com/office/powerpoint/2010/main" val="2318423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3628397-A4D3-43C6-AB02-6668CC8416A0}"/>
              </a:ext>
            </a:extLst>
          </p:cNvPr>
          <p:cNvSpPr>
            <a:spLocks noGrp="1"/>
          </p:cNvSpPr>
          <p:nvPr>
            <p:ph type="body" sz="quarter" idx="12"/>
          </p:nvPr>
        </p:nvSpPr>
        <p:spPr/>
        <p:txBody>
          <a:bodyPr/>
          <a:lstStyle/>
          <a:p>
            <a:r>
              <a:rPr lang="en-US" dirty="0"/>
              <a:t>Questions</a:t>
            </a:r>
          </a:p>
        </p:txBody>
      </p:sp>
      <p:sp>
        <p:nvSpPr>
          <p:cNvPr id="3" name="Slide Number Placeholder 2">
            <a:extLst>
              <a:ext uri="{FF2B5EF4-FFF2-40B4-BE49-F238E27FC236}">
                <a16:creationId xmlns:a16="http://schemas.microsoft.com/office/drawing/2014/main" id="{6EEE30EC-9959-4B9B-B271-37F9C2D3930B}"/>
              </a:ext>
            </a:extLst>
          </p:cNvPr>
          <p:cNvSpPr>
            <a:spLocks noGrp="1"/>
          </p:cNvSpPr>
          <p:nvPr>
            <p:ph type="sldNum" sz="quarter" idx="4294967295"/>
          </p:nvPr>
        </p:nvSpPr>
        <p:spPr>
          <a:xfrm>
            <a:off x="8737600" y="6521450"/>
            <a:ext cx="406400" cy="246063"/>
          </a:xfrm>
        </p:spPr>
        <p:txBody>
          <a:bodyPr/>
          <a:lstStyle/>
          <a:p>
            <a:fld id="{DCBF5701-1E31-4102-832B-09F0AC47C2BD}" type="slidenum">
              <a:rPr lang="en-US" smtClean="0"/>
              <a:pPr/>
              <a:t>22</a:t>
            </a:fld>
            <a:endParaRPr lang="en-US"/>
          </a:p>
        </p:txBody>
      </p:sp>
    </p:spTree>
    <p:extLst>
      <p:ext uri="{BB962C8B-B14F-4D97-AF65-F5344CB8AC3E}">
        <p14:creationId xmlns:p14="http://schemas.microsoft.com/office/powerpoint/2010/main" val="1790369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4C12-7C3D-4C8B-A2EA-5D3DDB314A6B}"/>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6EEE30EC-9959-4B9B-B271-37F9C2D3930B}"/>
              </a:ext>
            </a:extLst>
          </p:cNvPr>
          <p:cNvSpPr>
            <a:spLocks noGrp="1"/>
          </p:cNvSpPr>
          <p:nvPr>
            <p:ph type="sldNum" sz="quarter" idx="4"/>
          </p:nvPr>
        </p:nvSpPr>
        <p:spPr/>
        <p:txBody>
          <a:bodyPr/>
          <a:lstStyle/>
          <a:p>
            <a:fld id="{DCBF5701-1E31-4102-832B-09F0AC47C2BD}" type="slidenum">
              <a:rPr lang="en-US" smtClean="0"/>
              <a:pPr/>
              <a:t>23</a:t>
            </a:fld>
            <a:endParaRPr lang="en-US"/>
          </a:p>
        </p:txBody>
      </p:sp>
      <p:sp>
        <p:nvSpPr>
          <p:cNvPr id="4" name="Text Placeholder 3">
            <a:extLst>
              <a:ext uri="{FF2B5EF4-FFF2-40B4-BE49-F238E27FC236}">
                <a16:creationId xmlns:a16="http://schemas.microsoft.com/office/drawing/2014/main" id="{A2D3249A-9997-4188-B987-3FF9F08FE696}"/>
              </a:ext>
            </a:extLst>
          </p:cNvPr>
          <p:cNvSpPr>
            <a:spLocks noGrp="1"/>
          </p:cNvSpPr>
          <p:nvPr>
            <p:ph type="body" sz="quarter" idx="13"/>
          </p:nvPr>
        </p:nvSpPr>
        <p:spPr/>
        <p:txBody>
          <a:bodyPr/>
          <a:lstStyle/>
          <a:p>
            <a:r>
              <a:rPr lang="en-US" i="1" dirty="0"/>
              <a:t>Documents and other resources developed by ExcelinEd.</a:t>
            </a:r>
          </a:p>
        </p:txBody>
      </p:sp>
      <p:sp>
        <p:nvSpPr>
          <p:cNvPr id="5" name="Content Placeholder 4">
            <a:extLst>
              <a:ext uri="{FF2B5EF4-FFF2-40B4-BE49-F238E27FC236}">
                <a16:creationId xmlns:a16="http://schemas.microsoft.com/office/drawing/2014/main" id="{7B4B13DA-7D4A-4975-B482-BC73C61DA2D4}"/>
              </a:ext>
            </a:extLst>
          </p:cNvPr>
          <p:cNvSpPr>
            <a:spLocks noGrp="1"/>
          </p:cNvSpPr>
          <p:nvPr>
            <p:ph sz="quarter" idx="14"/>
          </p:nvPr>
        </p:nvSpPr>
        <p:spPr/>
        <p:txBody>
          <a:bodyPr/>
          <a:lstStyle/>
          <a:p>
            <a:r>
              <a:rPr lang="en-US" sz="1800" dirty="0">
                <a:latin typeface="+mn-lt"/>
              </a:rPr>
              <a:t>A-F School Grading Fundamental Principles</a:t>
            </a:r>
          </a:p>
          <a:p>
            <a:r>
              <a:rPr lang="en-US" sz="1800" dirty="0">
                <a:latin typeface="+mn-lt"/>
              </a:rPr>
              <a:t>ExcelinEd Accountability Website</a:t>
            </a:r>
          </a:p>
          <a:p>
            <a:pPr marL="300038" lvl="1" indent="0">
              <a:buNone/>
            </a:pPr>
            <a:r>
              <a:rPr lang="en-US" sz="1800" dirty="0">
                <a:latin typeface="+mn-lt"/>
                <a:hlinkClick r:id="rId3"/>
              </a:rPr>
              <a:t>https://www.excelined.org/quality/school-accountability/</a:t>
            </a:r>
            <a:endParaRPr lang="en-US" sz="1800" dirty="0">
              <a:latin typeface="+mn-lt"/>
            </a:endParaRPr>
          </a:p>
          <a:p>
            <a:r>
              <a:rPr lang="en-US" sz="1800" dirty="0">
                <a:latin typeface="+mn-lt"/>
              </a:rPr>
              <a:t>ESSA A-F Playbook</a:t>
            </a:r>
          </a:p>
          <a:p>
            <a:pPr marL="300038" lvl="1" indent="0">
              <a:buNone/>
            </a:pPr>
            <a:r>
              <a:rPr lang="en-US" sz="1800" dirty="0">
                <a:latin typeface="+mn-lt"/>
                <a:hlinkClick r:id="rId4"/>
              </a:rPr>
              <a:t>https://www.excelined.org/wp-content/uploads/A-F.ESSA_.PlayBook.Nov2016-FINAL.pdf</a:t>
            </a:r>
            <a:r>
              <a:rPr lang="en-US" sz="1800" dirty="0">
                <a:latin typeface="+mn-lt"/>
              </a:rPr>
              <a:t> </a:t>
            </a:r>
          </a:p>
          <a:p>
            <a:r>
              <a:rPr lang="en-US" sz="1800" dirty="0">
                <a:latin typeface="+mn-lt"/>
              </a:rPr>
              <a:t>Know Your School Website</a:t>
            </a:r>
          </a:p>
          <a:p>
            <a:pPr marL="300038" lvl="1" indent="0">
              <a:buNone/>
            </a:pPr>
            <a:r>
              <a:rPr lang="en-US" sz="1800" u="sng" dirty="0">
                <a:latin typeface="+mj-lt"/>
                <a:hlinkClick r:id="rId5"/>
              </a:rPr>
              <a:t>https://www.excelined.org/quality/school-report-cards/</a:t>
            </a:r>
            <a:endParaRPr lang="en-US" sz="1800" dirty="0">
              <a:latin typeface="+mj-lt"/>
            </a:endParaRPr>
          </a:p>
          <a:p>
            <a:pPr marL="285750" indent="-285750"/>
            <a:r>
              <a:rPr lang="en-US" sz="1800" dirty="0">
                <a:latin typeface="+mn-lt"/>
              </a:rPr>
              <a:t>A-F Communications Toolkit</a:t>
            </a:r>
          </a:p>
          <a:p>
            <a:pPr marL="300038" lvl="1" indent="0">
              <a:buNone/>
            </a:pPr>
            <a:r>
              <a:rPr lang="en-US" sz="1800" dirty="0">
                <a:latin typeface="+mn-lt"/>
                <a:hlinkClick r:id="rId6"/>
              </a:rPr>
              <a:t>https://www.excelined.org/wp-content/uploads/2018/03/A-F-School-Grading-Communications-Toolkit-March-2018.pdf</a:t>
            </a:r>
            <a:endParaRPr lang="en-US" sz="1800" dirty="0">
              <a:latin typeface="+mn-lt"/>
            </a:endParaRPr>
          </a:p>
          <a:p>
            <a:pPr marL="300038" lvl="1" indent="0">
              <a:buNone/>
            </a:pPr>
            <a:endParaRPr lang="en-US" sz="1800" dirty="0">
              <a:latin typeface="+mn-lt"/>
            </a:endParaRPr>
          </a:p>
        </p:txBody>
      </p:sp>
    </p:spTree>
    <p:extLst>
      <p:ext uri="{BB962C8B-B14F-4D97-AF65-F5344CB8AC3E}">
        <p14:creationId xmlns:p14="http://schemas.microsoft.com/office/powerpoint/2010/main" val="1785889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8108EA-5E00-4195-860E-1517FE578C05}"/>
              </a:ext>
            </a:extLst>
          </p:cNvPr>
          <p:cNvSpPr>
            <a:spLocks noGrp="1"/>
          </p:cNvSpPr>
          <p:nvPr>
            <p:ph type="body" sz="quarter" idx="10"/>
          </p:nvPr>
        </p:nvSpPr>
        <p:spPr>
          <a:xfrm>
            <a:off x="152400" y="2286000"/>
            <a:ext cx="8763000" cy="1313247"/>
          </a:xfrm>
        </p:spPr>
        <p:txBody>
          <a:bodyPr/>
          <a:lstStyle/>
          <a:p>
            <a:r>
              <a:rPr lang="en-US" sz="2000" b="1" dirty="0"/>
              <a:t>Patricia Levesque</a:t>
            </a:r>
          </a:p>
          <a:p>
            <a:r>
              <a:rPr lang="en-US" sz="2000" b="1" i="1" dirty="0"/>
              <a:t>Chief Executive Officer</a:t>
            </a:r>
            <a:endParaRPr lang="en-US" sz="2000" i="1" dirty="0"/>
          </a:p>
          <a:p>
            <a:r>
              <a:rPr lang="en-US" sz="2000" u="sng" dirty="0">
                <a:hlinkClick r:id="rId3"/>
              </a:rPr>
              <a:t>Patricia@ExcelinEd.org</a:t>
            </a:r>
            <a:endParaRPr lang="en-US" sz="2000" u="sng" dirty="0"/>
          </a:p>
        </p:txBody>
      </p:sp>
    </p:spTree>
    <p:extLst>
      <p:ext uri="{BB962C8B-B14F-4D97-AF65-F5344CB8AC3E}">
        <p14:creationId xmlns:p14="http://schemas.microsoft.com/office/powerpoint/2010/main" val="47349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95A6-93B7-4143-B955-7156A2133261}"/>
              </a:ext>
            </a:extLst>
          </p:cNvPr>
          <p:cNvSpPr>
            <a:spLocks noGrp="1"/>
          </p:cNvSpPr>
          <p:nvPr>
            <p:ph type="title"/>
          </p:nvPr>
        </p:nvSpPr>
        <p:spPr/>
        <p:txBody>
          <a:bodyPr>
            <a:normAutofit fontScale="90000"/>
          </a:bodyPr>
          <a:lstStyle/>
          <a:p>
            <a:r>
              <a:rPr lang="en-US" dirty="0"/>
              <a:t>National Assessment of Education Progress (NAEP)</a:t>
            </a:r>
          </a:p>
        </p:txBody>
      </p:sp>
      <p:sp>
        <p:nvSpPr>
          <p:cNvPr id="3" name="Slide Number Placeholder 2">
            <a:extLst>
              <a:ext uri="{FF2B5EF4-FFF2-40B4-BE49-F238E27FC236}">
                <a16:creationId xmlns:a16="http://schemas.microsoft.com/office/drawing/2014/main" id="{927F05EA-3863-42C0-B9EA-78583F46C0C2}"/>
              </a:ext>
            </a:extLst>
          </p:cNvPr>
          <p:cNvSpPr>
            <a:spLocks noGrp="1"/>
          </p:cNvSpPr>
          <p:nvPr>
            <p:ph type="sldNum" sz="quarter" idx="4"/>
          </p:nvPr>
        </p:nvSpPr>
        <p:spPr/>
        <p:txBody>
          <a:bodyPr/>
          <a:lstStyle/>
          <a:p>
            <a:fld id="{DCBF5701-1E31-4102-832B-09F0AC47C2BD}" type="slidenum">
              <a:rPr lang="en-US" smtClean="0"/>
              <a:pPr/>
              <a:t>3</a:t>
            </a:fld>
            <a:endParaRPr lang="en-US"/>
          </a:p>
        </p:txBody>
      </p:sp>
      <p:sp>
        <p:nvSpPr>
          <p:cNvPr id="4" name="Text Placeholder 3">
            <a:extLst>
              <a:ext uri="{FF2B5EF4-FFF2-40B4-BE49-F238E27FC236}">
                <a16:creationId xmlns:a16="http://schemas.microsoft.com/office/drawing/2014/main" id="{6E218F9F-0E4E-4274-983B-89B2A800C21B}"/>
              </a:ext>
            </a:extLst>
          </p:cNvPr>
          <p:cNvSpPr>
            <a:spLocks noGrp="1"/>
          </p:cNvSpPr>
          <p:nvPr>
            <p:ph type="body" sz="quarter" idx="13"/>
          </p:nvPr>
        </p:nvSpPr>
        <p:spPr/>
        <p:txBody>
          <a:bodyPr>
            <a:normAutofit lnSpcReduction="10000"/>
          </a:bodyPr>
          <a:lstStyle/>
          <a:p>
            <a:pPr algn="ctr"/>
            <a:r>
              <a:rPr lang="en-US" i="1" dirty="0"/>
              <a:t>National Assessment of Educational Progress (NAEP) Scores </a:t>
            </a:r>
          </a:p>
          <a:p>
            <a:pPr algn="ctr"/>
            <a:r>
              <a:rPr lang="en-US" i="1" dirty="0"/>
              <a:t>8</a:t>
            </a:r>
            <a:r>
              <a:rPr lang="en-US" i="1" baseline="30000" dirty="0"/>
              <a:t>th</a:t>
            </a:r>
            <a:r>
              <a:rPr lang="en-US" i="1" dirty="0"/>
              <a:t> Grade Reading from 2003 to 2017 </a:t>
            </a:r>
          </a:p>
        </p:txBody>
      </p:sp>
      <p:graphicFrame>
        <p:nvGraphicFramePr>
          <p:cNvPr id="6" name="Content Placeholder 5">
            <a:extLst>
              <a:ext uri="{FF2B5EF4-FFF2-40B4-BE49-F238E27FC236}">
                <a16:creationId xmlns:a16="http://schemas.microsoft.com/office/drawing/2014/main" id="{7608664C-DBA6-4176-9E30-DEC0B9457E5E}"/>
              </a:ext>
            </a:extLst>
          </p:cNvPr>
          <p:cNvGraphicFramePr>
            <a:graphicFrameLocks noGrp="1"/>
          </p:cNvGraphicFramePr>
          <p:nvPr>
            <p:ph sz="quarter" idx="14"/>
            <p:extLst>
              <p:ext uri="{D42A27DB-BD31-4B8C-83A1-F6EECF244321}">
                <p14:modId xmlns:p14="http://schemas.microsoft.com/office/powerpoint/2010/main" val="510996164"/>
              </p:ext>
            </p:extLst>
          </p:nvPr>
        </p:nvGraphicFramePr>
        <p:xfrm>
          <a:off x="0" y="1676400"/>
          <a:ext cx="9144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81C6F6D-FC83-3440-B3CB-402D0E50D608}"/>
              </a:ext>
            </a:extLst>
          </p:cNvPr>
          <p:cNvSpPr/>
          <p:nvPr/>
        </p:nvSpPr>
        <p:spPr>
          <a:xfrm>
            <a:off x="304800" y="2278559"/>
            <a:ext cx="2971800" cy="769441"/>
          </a:xfrm>
          <a:prstGeom prst="rect">
            <a:avLst/>
          </a:prstGeom>
        </p:spPr>
        <p:txBody>
          <a:bodyPr wrap="square">
            <a:spAutoFit/>
          </a:bodyPr>
          <a:lstStyle/>
          <a:p>
            <a:r>
              <a:rPr lang="en-US" sz="1100" dirty="0">
                <a:solidFill>
                  <a:srgbClr val="000000"/>
                </a:solidFill>
              </a:rPr>
              <a:t>Since 2003, Indiana has improved by 7 points (more than half a grade level) compared to a national average increase of only 4 points.</a:t>
            </a:r>
            <a:endParaRPr lang="en-US" sz="1100" dirty="0"/>
          </a:p>
        </p:txBody>
      </p:sp>
      <p:sp>
        <p:nvSpPr>
          <p:cNvPr id="7" name="Rectangle 6">
            <a:extLst>
              <a:ext uri="{FF2B5EF4-FFF2-40B4-BE49-F238E27FC236}">
                <a16:creationId xmlns:a16="http://schemas.microsoft.com/office/drawing/2014/main" id="{11B88392-2A92-3648-9227-1199F1E19B80}"/>
              </a:ext>
            </a:extLst>
          </p:cNvPr>
          <p:cNvSpPr/>
          <p:nvPr/>
        </p:nvSpPr>
        <p:spPr>
          <a:xfrm>
            <a:off x="304800" y="3124200"/>
            <a:ext cx="3371850" cy="600164"/>
          </a:xfrm>
          <a:prstGeom prst="rect">
            <a:avLst/>
          </a:prstGeom>
        </p:spPr>
        <p:txBody>
          <a:bodyPr wrap="square">
            <a:spAutoFit/>
          </a:bodyPr>
          <a:lstStyle/>
          <a:p>
            <a:r>
              <a:rPr lang="en-US" sz="1100" dirty="0">
                <a:solidFill>
                  <a:srgbClr val="000000"/>
                </a:solidFill>
              </a:rPr>
              <a:t>Since 2009, the baseline year for A-F, Indiana has increased by 6 points compared to the national average increase of 3 points.</a:t>
            </a:r>
            <a:endParaRPr lang="en-US" sz="1100" dirty="0"/>
          </a:p>
        </p:txBody>
      </p:sp>
    </p:spTree>
    <p:extLst>
      <p:ext uri="{BB962C8B-B14F-4D97-AF65-F5344CB8AC3E}">
        <p14:creationId xmlns:p14="http://schemas.microsoft.com/office/powerpoint/2010/main" val="459996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95A6-93B7-4143-B955-7156A2133261}"/>
              </a:ext>
            </a:extLst>
          </p:cNvPr>
          <p:cNvSpPr>
            <a:spLocks noGrp="1"/>
          </p:cNvSpPr>
          <p:nvPr>
            <p:ph type="title"/>
          </p:nvPr>
        </p:nvSpPr>
        <p:spPr/>
        <p:txBody>
          <a:bodyPr>
            <a:normAutofit fontScale="90000"/>
          </a:bodyPr>
          <a:lstStyle/>
          <a:p>
            <a:r>
              <a:rPr lang="en-US" dirty="0"/>
              <a:t>National Assessment of Education Progress (NAEP)</a:t>
            </a:r>
          </a:p>
        </p:txBody>
      </p:sp>
      <p:sp>
        <p:nvSpPr>
          <p:cNvPr id="3" name="Slide Number Placeholder 2">
            <a:extLst>
              <a:ext uri="{FF2B5EF4-FFF2-40B4-BE49-F238E27FC236}">
                <a16:creationId xmlns:a16="http://schemas.microsoft.com/office/drawing/2014/main" id="{927F05EA-3863-42C0-B9EA-78583F46C0C2}"/>
              </a:ext>
            </a:extLst>
          </p:cNvPr>
          <p:cNvSpPr>
            <a:spLocks noGrp="1"/>
          </p:cNvSpPr>
          <p:nvPr>
            <p:ph type="sldNum" sz="quarter" idx="4"/>
          </p:nvPr>
        </p:nvSpPr>
        <p:spPr/>
        <p:txBody>
          <a:bodyPr/>
          <a:lstStyle/>
          <a:p>
            <a:fld id="{DCBF5701-1E31-4102-832B-09F0AC47C2BD}" type="slidenum">
              <a:rPr lang="en-US" smtClean="0"/>
              <a:pPr/>
              <a:t>4</a:t>
            </a:fld>
            <a:endParaRPr lang="en-US"/>
          </a:p>
        </p:txBody>
      </p:sp>
      <p:sp>
        <p:nvSpPr>
          <p:cNvPr id="4" name="Text Placeholder 3">
            <a:extLst>
              <a:ext uri="{FF2B5EF4-FFF2-40B4-BE49-F238E27FC236}">
                <a16:creationId xmlns:a16="http://schemas.microsoft.com/office/drawing/2014/main" id="{6E218F9F-0E4E-4274-983B-89B2A800C21B}"/>
              </a:ext>
            </a:extLst>
          </p:cNvPr>
          <p:cNvSpPr>
            <a:spLocks noGrp="1"/>
          </p:cNvSpPr>
          <p:nvPr>
            <p:ph type="body" sz="quarter" idx="13"/>
          </p:nvPr>
        </p:nvSpPr>
        <p:spPr/>
        <p:txBody>
          <a:bodyPr>
            <a:normAutofit lnSpcReduction="10000"/>
          </a:bodyPr>
          <a:lstStyle/>
          <a:p>
            <a:pPr algn="ctr"/>
            <a:r>
              <a:rPr lang="en-US" i="1" dirty="0"/>
              <a:t>National Assessment of Educational Progress (NAEP) Scores </a:t>
            </a:r>
          </a:p>
          <a:p>
            <a:pPr algn="ctr"/>
            <a:r>
              <a:rPr lang="en-US" i="1" dirty="0"/>
              <a:t>4</a:t>
            </a:r>
            <a:r>
              <a:rPr lang="en-US" i="1" baseline="30000" dirty="0"/>
              <a:t>th</a:t>
            </a:r>
            <a:r>
              <a:rPr lang="en-US" i="1" dirty="0"/>
              <a:t> Grade Math from 2003 to 2017 </a:t>
            </a:r>
          </a:p>
        </p:txBody>
      </p:sp>
      <p:graphicFrame>
        <p:nvGraphicFramePr>
          <p:cNvPr id="6" name="Content Placeholder 5">
            <a:extLst>
              <a:ext uri="{FF2B5EF4-FFF2-40B4-BE49-F238E27FC236}">
                <a16:creationId xmlns:a16="http://schemas.microsoft.com/office/drawing/2014/main" id="{7C8A1F27-6CF9-46B0-BB48-57769FB4E0AE}"/>
              </a:ext>
            </a:extLst>
          </p:cNvPr>
          <p:cNvGraphicFramePr>
            <a:graphicFrameLocks noGrp="1"/>
          </p:cNvGraphicFramePr>
          <p:nvPr>
            <p:ph sz="quarter" idx="14"/>
            <p:extLst>
              <p:ext uri="{D42A27DB-BD31-4B8C-83A1-F6EECF244321}">
                <p14:modId xmlns:p14="http://schemas.microsoft.com/office/powerpoint/2010/main" val="2880775487"/>
              </p:ext>
            </p:extLst>
          </p:nvPr>
        </p:nvGraphicFramePr>
        <p:xfrm>
          <a:off x="0" y="1676400"/>
          <a:ext cx="9144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DBD64AE-D872-D847-8576-BE64906BF9B7}"/>
              </a:ext>
            </a:extLst>
          </p:cNvPr>
          <p:cNvSpPr/>
          <p:nvPr/>
        </p:nvSpPr>
        <p:spPr>
          <a:xfrm>
            <a:off x="228603" y="2209800"/>
            <a:ext cx="3505200" cy="769441"/>
          </a:xfrm>
          <a:prstGeom prst="rect">
            <a:avLst/>
          </a:prstGeom>
        </p:spPr>
        <p:txBody>
          <a:bodyPr wrap="square">
            <a:spAutoFit/>
          </a:bodyPr>
          <a:lstStyle/>
          <a:p>
            <a:r>
              <a:rPr lang="en-US" sz="1100" dirty="0">
                <a:solidFill>
                  <a:srgbClr val="000000"/>
                </a:solidFill>
                <a:latin typeface="+mj-lt"/>
              </a:rPr>
              <a:t>Since 2003, Indiana has far outpaced the national average improving by 9 points (nearly a full grade level) compared to half a grade level of progress nationally.</a:t>
            </a:r>
            <a:endParaRPr lang="en-US" sz="1100" dirty="0">
              <a:latin typeface="+mj-lt"/>
            </a:endParaRPr>
          </a:p>
        </p:txBody>
      </p:sp>
      <p:sp>
        <p:nvSpPr>
          <p:cNvPr id="7" name="Rectangle 6">
            <a:extLst>
              <a:ext uri="{FF2B5EF4-FFF2-40B4-BE49-F238E27FC236}">
                <a16:creationId xmlns:a16="http://schemas.microsoft.com/office/drawing/2014/main" id="{A3F39B3A-B0FD-9444-ACB2-B3317A2249B9}"/>
              </a:ext>
            </a:extLst>
          </p:cNvPr>
          <p:cNvSpPr/>
          <p:nvPr/>
        </p:nvSpPr>
        <p:spPr>
          <a:xfrm>
            <a:off x="228603" y="3151438"/>
            <a:ext cx="3657600" cy="600164"/>
          </a:xfrm>
          <a:prstGeom prst="rect">
            <a:avLst/>
          </a:prstGeom>
        </p:spPr>
        <p:txBody>
          <a:bodyPr wrap="square">
            <a:spAutoFit/>
          </a:bodyPr>
          <a:lstStyle/>
          <a:p>
            <a:r>
              <a:rPr lang="en-US" sz="1100" dirty="0">
                <a:solidFill>
                  <a:srgbClr val="000000"/>
                </a:solidFill>
                <a:latin typeface="+mj-lt"/>
              </a:rPr>
              <a:t>Since 2009, the baseline year for A-F, Indiana has increased by 4 points compared to the national average which remained flat.</a:t>
            </a:r>
            <a:endParaRPr lang="en-US" sz="1100" dirty="0">
              <a:latin typeface="+mj-lt"/>
            </a:endParaRPr>
          </a:p>
        </p:txBody>
      </p:sp>
    </p:spTree>
    <p:extLst>
      <p:ext uri="{BB962C8B-B14F-4D97-AF65-F5344CB8AC3E}">
        <p14:creationId xmlns:p14="http://schemas.microsoft.com/office/powerpoint/2010/main" val="2414736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95A6-93B7-4143-B955-7156A2133261}"/>
              </a:ext>
            </a:extLst>
          </p:cNvPr>
          <p:cNvSpPr>
            <a:spLocks noGrp="1"/>
          </p:cNvSpPr>
          <p:nvPr>
            <p:ph type="title"/>
          </p:nvPr>
        </p:nvSpPr>
        <p:spPr/>
        <p:txBody>
          <a:bodyPr>
            <a:normAutofit fontScale="90000"/>
          </a:bodyPr>
          <a:lstStyle/>
          <a:p>
            <a:r>
              <a:rPr lang="en-US" dirty="0"/>
              <a:t>National Assessment of Education Progress (NAEP)</a:t>
            </a:r>
          </a:p>
        </p:txBody>
      </p:sp>
      <p:sp>
        <p:nvSpPr>
          <p:cNvPr id="3" name="Slide Number Placeholder 2">
            <a:extLst>
              <a:ext uri="{FF2B5EF4-FFF2-40B4-BE49-F238E27FC236}">
                <a16:creationId xmlns:a16="http://schemas.microsoft.com/office/drawing/2014/main" id="{927F05EA-3863-42C0-B9EA-78583F46C0C2}"/>
              </a:ext>
            </a:extLst>
          </p:cNvPr>
          <p:cNvSpPr>
            <a:spLocks noGrp="1"/>
          </p:cNvSpPr>
          <p:nvPr>
            <p:ph type="sldNum" sz="quarter" idx="4"/>
          </p:nvPr>
        </p:nvSpPr>
        <p:spPr/>
        <p:txBody>
          <a:bodyPr/>
          <a:lstStyle/>
          <a:p>
            <a:fld id="{DCBF5701-1E31-4102-832B-09F0AC47C2BD}" type="slidenum">
              <a:rPr lang="en-US" smtClean="0"/>
              <a:pPr/>
              <a:t>5</a:t>
            </a:fld>
            <a:endParaRPr lang="en-US"/>
          </a:p>
        </p:txBody>
      </p:sp>
      <p:sp>
        <p:nvSpPr>
          <p:cNvPr id="4" name="Text Placeholder 3">
            <a:extLst>
              <a:ext uri="{FF2B5EF4-FFF2-40B4-BE49-F238E27FC236}">
                <a16:creationId xmlns:a16="http://schemas.microsoft.com/office/drawing/2014/main" id="{6E218F9F-0E4E-4274-983B-89B2A800C21B}"/>
              </a:ext>
            </a:extLst>
          </p:cNvPr>
          <p:cNvSpPr>
            <a:spLocks noGrp="1"/>
          </p:cNvSpPr>
          <p:nvPr>
            <p:ph type="body" sz="quarter" idx="13"/>
          </p:nvPr>
        </p:nvSpPr>
        <p:spPr>
          <a:xfrm>
            <a:off x="228603" y="984293"/>
            <a:ext cx="8686800" cy="685800"/>
          </a:xfrm>
        </p:spPr>
        <p:txBody>
          <a:bodyPr>
            <a:normAutofit lnSpcReduction="10000"/>
          </a:bodyPr>
          <a:lstStyle/>
          <a:p>
            <a:pPr algn="ctr"/>
            <a:r>
              <a:rPr lang="en-US" i="1" dirty="0"/>
              <a:t>National Assessment of Educational Progress (NAEP) Scores </a:t>
            </a:r>
          </a:p>
          <a:p>
            <a:pPr algn="ctr"/>
            <a:r>
              <a:rPr lang="en-US" i="1" dirty="0"/>
              <a:t>8</a:t>
            </a:r>
            <a:r>
              <a:rPr lang="en-US" i="1" baseline="30000" dirty="0"/>
              <a:t>th</a:t>
            </a:r>
            <a:r>
              <a:rPr lang="en-US" i="1" dirty="0"/>
              <a:t> Grade Math from 2003 to 2017 </a:t>
            </a:r>
          </a:p>
        </p:txBody>
      </p:sp>
      <p:graphicFrame>
        <p:nvGraphicFramePr>
          <p:cNvPr id="6" name="Content Placeholder 5">
            <a:extLst>
              <a:ext uri="{FF2B5EF4-FFF2-40B4-BE49-F238E27FC236}">
                <a16:creationId xmlns:a16="http://schemas.microsoft.com/office/drawing/2014/main" id="{9F48636E-EB56-473D-A99E-B2F7C4EB0E15}"/>
              </a:ext>
            </a:extLst>
          </p:cNvPr>
          <p:cNvGraphicFramePr>
            <a:graphicFrameLocks noGrp="1"/>
          </p:cNvGraphicFramePr>
          <p:nvPr>
            <p:ph sz="quarter" idx="14"/>
            <p:extLst>
              <p:ext uri="{D42A27DB-BD31-4B8C-83A1-F6EECF244321}">
                <p14:modId xmlns:p14="http://schemas.microsoft.com/office/powerpoint/2010/main" val="2773000177"/>
              </p:ext>
            </p:extLst>
          </p:nvPr>
        </p:nvGraphicFramePr>
        <p:xfrm>
          <a:off x="-117304" y="1600200"/>
          <a:ext cx="9032707"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06745D4D-2696-8045-92AF-B96CE273A749}"/>
              </a:ext>
            </a:extLst>
          </p:cNvPr>
          <p:cNvSpPr/>
          <p:nvPr/>
        </p:nvSpPr>
        <p:spPr>
          <a:xfrm>
            <a:off x="228603" y="2219236"/>
            <a:ext cx="2895597" cy="600164"/>
          </a:xfrm>
          <a:prstGeom prst="rect">
            <a:avLst/>
          </a:prstGeom>
        </p:spPr>
        <p:txBody>
          <a:bodyPr wrap="square">
            <a:spAutoFit/>
          </a:bodyPr>
          <a:lstStyle/>
          <a:p>
            <a:r>
              <a:rPr lang="en-US" sz="1100" dirty="0">
                <a:solidFill>
                  <a:srgbClr val="000000"/>
                </a:solidFill>
                <a:latin typeface="+mj-lt"/>
              </a:rPr>
              <a:t>Since 2003, Indiana and the Nation have improved by 6 points with Indiana slightly outpacing the nation.</a:t>
            </a:r>
            <a:endParaRPr lang="en-US" sz="1100" dirty="0">
              <a:latin typeface="+mj-lt"/>
            </a:endParaRPr>
          </a:p>
        </p:txBody>
      </p:sp>
      <p:sp>
        <p:nvSpPr>
          <p:cNvPr id="7" name="Rectangle 6">
            <a:extLst>
              <a:ext uri="{FF2B5EF4-FFF2-40B4-BE49-F238E27FC236}">
                <a16:creationId xmlns:a16="http://schemas.microsoft.com/office/drawing/2014/main" id="{DB922599-691D-DD49-97C4-7141F91377E2}"/>
              </a:ext>
            </a:extLst>
          </p:cNvPr>
          <p:cNvSpPr/>
          <p:nvPr/>
        </p:nvSpPr>
        <p:spPr>
          <a:xfrm>
            <a:off x="228603" y="3023681"/>
            <a:ext cx="2057397" cy="938719"/>
          </a:xfrm>
          <a:prstGeom prst="rect">
            <a:avLst/>
          </a:prstGeom>
        </p:spPr>
        <p:txBody>
          <a:bodyPr wrap="square">
            <a:spAutoFit/>
          </a:bodyPr>
          <a:lstStyle/>
          <a:p>
            <a:r>
              <a:rPr lang="en-US" sz="1100" dirty="0">
                <a:solidFill>
                  <a:srgbClr val="000000"/>
                </a:solidFill>
                <a:latin typeface="+mj-lt"/>
              </a:rPr>
              <a:t>Since 2009, the baseline year for A-F, Indiana has increased by one point compared to the national average which remained flat.</a:t>
            </a:r>
            <a:endParaRPr lang="en-US" sz="1100" dirty="0">
              <a:latin typeface="+mj-lt"/>
            </a:endParaRPr>
          </a:p>
        </p:txBody>
      </p:sp>
    </p:spTree>
    <p:extLst>
      <p:ext uri="{BB962C8B-B14F-4D97-AF65-F5344CB8AC3E}">
        <p14:creationId xmlns:p14="http://schemas.microsoft.com/office/powerpoint/2010/main" val="145665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95A6-93B7-4143-B955-7156A2133261}"/>
              </a:ext>
            </a:extLst>
          </p:cNvPr>
          <p:cNvSpPr>
            <a:spLocks noGrp="1"/>
          </p:cNvSpPr>
          <p:nvPr>
            <p:ph type="title"/>
          </p:nvPr>
        </p:nvSpPr>
        <p:spPr/>
        <p:txBody>
          <a:bodyPr>
            <a:normAutofit/>
          </a:bodyPr>
          <a:lstStyle/>
          <a:p>
            <a:r>
              <a:rPr lang="en-US" dirty="0"/>
              <a:t>Indiana A-F School Grading Results</a:t>
            </a:r>
          </a:p>
        </p:txBody>
      </p:sp>
      <p:sp>
        <p:nvSpPr>
          <p:cNvPr id="3" name="Slide Number Placeholder 2">
            <a:extLst>
              <a:ext uri="{FF2B5EF4-FFF2-40B4-BE49-F238E27FC236}">
                <a16:creationId xmlns:a16="http://schemas.microsoft.com/office/drawing/2014/main" id="{927F05EA-3863-42C0-B9EA-78583F46C0C2}"/>
              </a:ext>
            </a:extLst>
          </p:cNvPr>
          <p:cNvSpPr>
            <a:spLocks noGrp="1"/>
          </p:cNvSpPr>
          <p:nvPr>
            <p:ph type="sldNum" sz="quarter" idx="4"/>
          </p:nvPr>
        </p:nvSpPr>
        <p:spPr/>
        <p:txBody>
          <a:bodyPr/>
          <a:lstStyle/>
          <a:p>
            <a:fld id="{DCBF5701-1E31-4102-832B-09F0AC47C2BD}" type="slidenum">
              <a:rPr lang="en-US" smtClean="0"/>
              <a:pPr/>
              <a:t>6</a:t>
            </a:fld>
            <a:endParaRPr lang="en-US"/>
          </a:p>
        </p:txBody>
      </p:sp>
      <p:sp>
        <p:nvSpPr>
          <p:cNvPr id="4" name="Text Placeholder 3">
            <a:extLst>
              <a:ext uri="{FF2B5EF4-FFF2-40B4-BE49-F238E27FC236}">
                <a16:creationId xmlns:a16="http://schemas.microsoft.com/office/drawing/2014/main" id="{6E218F9F-0E4E-4274-983B-89B2A800C21B}"/>
              </a:ext>
            </a:extLst>
          </p:cNvPr>
          <p:cNvSpPr>
            <a:spLocks noGrp="1"/>
          </p:cNvSpPr>
          <p:nvPr>
            <p:ph type="body" sz="quarter" idx="13"/>
          </p:nvPr>
        </p:nvSpPr>
        <p:spPr/>
        <p:txBody>
          <a:bodyPr>
            <a:normAutofit/>
          </a:bodyPr>
          <a:lstStyle/>
          <a:p>
            <a:r>
              <a:rPr lang="en-US" i="1" dirty="0"/>
              <a:t>Indiana has experienced steady improvement in school performance and raised expectations for earning A and B school grades.</a:t>
            </a:r>
          </a:p>
        </p:txBody>
      </p:sp>
      <p:sp>
        <p:nvSpPr>
          <p:cNvPr id="5" name="Content Placeholder 4">
            <a:extLst>
              <a:ext uri="{FF2B5EF4-FFF2-40B4-BE49-F238E27FC236}">
                <a16:creationId xmlns:a16="http://schemas.microsoft.com/office/drawing/2014/main" id="{673D1CC3-B5A8-469C-901E-E49B2ACA6CD6}"/>
              </a:ext>
            </a:extLst>
          </p:cNvPr>
          <p:cNvSpPr>
            <a:spLocks noGrp="1"/>
          </p:cNvSpPr>
          <p:nvPr>
            <p:ph sz="quarter" idx="14"/>
          </p:nvPr>
        </p:nvSpPr>
        <p:spPr/>
        <p:txBody>
          <a:bodyPr/>
          <a:lstStyle/>
          <a:p>
            <a:endParaRPr lang="en-US" dirty="0"/>
          </a:p>
        </p:txBody>
      </p:sp>
      <p:graphicFrame>
        <p:nvGraphicFramePr>
          <p:cNvPr id="6" name="Chart 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983517708"/>
              </p:ext>
            </p:extLst>
          </p:nvPr>
        </p:nvGraphicFramePr>
        <p:xfrm>
          <a:off x="284246" y="1700326"/>
          <a:ext cx="8575507" cy="4784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07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6" name="Straight Arrow Connector 175">
            <a:extLst>
              <a:ext uri="{FF2B5EF4-FFF2-40B4-BE49-F238E27FC236}">
                <a16:creationId xmlns:a16="http://schemas.microsoft.com/office/drawing/2014/main" id="{825E3977-8D2D-4CAD-BABA-55F67DC1C862}"/>
              </a:ext>
            </a:extLst>
          </p:cNvPr>
          <p:cNvCxnSpPr/>
          <p:nvPr/>
        </p:nvCxnSpPr>
        <p:spPr>
          <a:xfrm flipV="1">
            <a:off x="5034806" y="1453780"/>
            <a:ext cx="22969" cy="2127620"/>
          </a:xfrm>
          <a:prstGeom prst="straightConnector1">
            <a:avLst/>
          </a:prstGeom>
          <a:ln>
            <a:solidFill>
              <a:schemeClr val="tx1">
                <a:lumMod val="50000"/>
                <a:lumOff val="50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5D62934A-BF49-4519-876A-67F7D45F274F}"/>
              </a:ext>
            </a:extLst>
          </p:cNvPr>
          <p:cNvCxnSpPr/>
          <p:nvPr/>
        </p:nvCxnSpPr>
        <p:spPr>
          <a:xfrm flipV="1">
            <a:off x="5943600" y="1485155"/>
            <a:ext cx="22189" cy="2127619"/>
          </a:xfrm>
          <a:prstGeom prst="straightConnector1">
            <a:avLst/>
          </a:prstGeom>
          <a:ln>
            <a:solidFill>
              <a:schemeClr val="tx1">
                <a:lumMod val="50000"/>
                <a:lumOff val="50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2952599C-478B-4AB8-BE54-805958871CFB}"/>
              </a:ext>
            </a:extLst>
          </p:cNvPr>
          <p:cNvCxnSpPr/>
          <p:nvPr/>
        </p:nvCxnSpPr>
        <p:spPr>
          <a:xfrm flipV="1">
            <a:off x="7772400" y="1647740"/>
            <a:ext cx="22189" cy="2127619"/>
          </a:xfrm>
          <a:prstGeom prst="straightConnector1">
            <a:avLst/>
          </a:prstGeom>
          <a:ln>
            <a:solidFill>
              <a:schemeClr val="tx1">
                <a:lumMod val="50000"/>
                <a:lumOff val="50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6671B58-3100-4E77-A5C8-BEE73901F933}"/>
              </a:ext>
            </a:extLst>
          </p:cNvPr>
          <p:cNvCxnSpPr>
            <a:cxnSpLocks/>
          </p:cNvCxnSpPr>
          <p:nvPr/>
        </p:nvCxnSpPr>
        <p:spPr>
          <a:xfrm>
            <a:off x="7304601" y="3706701"/>
            <a:ext cx="0" cy="1459585"/>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93" name="Straight Connector 192">
            <a:extLst>
              <a:ext uri="{FF2B5EF4-FFF2-40B4-BE49-F238E27FC236}">
                <a16:creationId xmlns:a16="http://schemas.microsoft.com/office/drawing/2014/main" id="{92C14206-CF87-4A3C-B077-DC2ED662A5EA}"/>
              </a:ext>
            </a:extLst>
          </p:cNvPr>
          <p:cNvCxnSpPr>
            <a:cxnSpLocks/>
          </p:cNvCxnSpPr>
          <p:nvPr/>
        </p:nvCxnSpPr>
        <p:spPr>
          <a:xfrm>
            <a:off x="6858000" y="3810000"/>
            <a:ext cx="11990" cy="2614433"/>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85" name="Straight Connector 184">
            <a:extLst>
              <a:ext uri="{FF2B5EF4-FFF2-40B4-BE49-F238E27FC236}">
                <a16:creationId xmlns:a16="http://schemas.microsoft.com/office/drawing/2014/main" id="{657A9D24-543D-4C30-9A20-B18F1CCBA9F1}"/>
              </a:ext>
            </a:extLst>
          </p:cNvPr>
          <p:cNvCxnSpPr>
            <a:cxnSpLocks/>
          </p:cNvCxnSpPr>
          <p:nvPr/>
        </p:nvCxnSpPr>
        <p:spPr>
          <a:xfrm>
            <a:off x="6400800" y="3758380"/>
            <a:ext cx="11990" cy="2614433"/>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graphicFrame>
        <p:nvGraphicFramePr>
          <p:cNvPr id="2" name="Object 4"/>
          <p:cNvGraphicFramePr>
            <a:graphicFrameLocks/>
          </p:cNvGraphicFramePr>
          <p:nvPr>
            <p:extLst/>
          </p:nvPr>
        </p:nvGraphicFramePr>
        <p:xfrm>
          <a:off x="0" y="523479"/>
          <a:ext cx="9448800" cy="295738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17461" y="114770"/>
            <a:ext cx="7062713" cy="646331"/>
          </a:xfrm>
          <a:prstGeom prst="rect">
            <a:avLst/>
          </a:prstGeom>
        </p:spPr>
        <p:txBody>
          <a:bodyPr wrap="square">
            <a:spAutoFit/>
          </a:bodyPr>
          <a:lstStyle/>
          <a:p>
            <a:r>
              <a:rPr lang="en-US" dirty="0">
                <a:solidFill>
                  <a:schemeClr val="bg1"/>
                </a:solidFill>
                <a:latin typeface="+mn-lt"/>
              </a:rPr>
              <a:t>Florida A-F Increased in Rigor and Improved Student Achievement Dramatically Since 1999</a:t>
            </a:r>
          </a:p>
        </p:txBody>
      </p:sp>
      <p:sp>
        <p:nvSpPr>
          <p:cNvPr id="4" name="Slide Number Placeholder 3"/>
          <p:cNvSpPr>
            <a:spLocks noGrp="1"/>
          </p:cNvSpPr>
          <p:nvPr>
            <p:ph type="sldNum" sz="quarter" idx="4"/>
          </p:nvPr>
        </p:nvSpPr>
        <p:spPr/>
        <p:txBody>
          <a:bodyPr/>
          <a:lstStyle/>
          <a:p>
            <a:fld id="{DCBF5701-1E31-4102-832B-09F0AC47C2BD}" type="slidenum">
              <a:rPr lang="en-US" smtClean="0"/>
              <a:pPr/>
              <a:t>7</a:t>
            </a:fld>
            <a:endParaRPr lang="en-US" dirty="0"/>
          </a:p>
        </p:txBody>
      </p:sp>
      <p:grpSp>
        <p:nvGrpSpPr>
          <p:cNvPr id="89" name="Group 88">
            <a:extLst>
              <a:ext uri="{FF2B5EF4-FFF2-40B4-BE49-F238E27FC236}">
                <a16:creationId xmlns:a16="http://schemas.microsoft.com/office/drawing/2014/main" id="{E0037D05-2B4F-4FBC-BBBA-329C9EBE38E8}"/>
              </a:ext>
            </a:extLst>
          </p:cNvPr>
          <p:cNvGrpSpPr/>
          <p:nvPr/>
        </p:nvGrpSpPr>
        <p:grpSpPr>
          <a:xfrm>
            <a:off x="76200" y="3539368"/>
            <a:ext cx="8964783" cy="2580311"/>
            <a:chOff x="417401" y="3471478"/>
            <a:chExt cx="8964783" cy="2580311"/>
          </a:xfrm>
        </p:grpSpPr>
        <p:grpSp>
          <p:nvGrpSpPr>
            <p:cNvPr id="99" name="Group 98">
              <a:extLst>
                <a:ext uri="{FF2B5EF4-FFF2-40B4-BE49-F238E27FC236}">
                  <a16:creationId xmlns:a16="http://schemas.microsoft.com/office/drawing/2014/main" id="{CC7307A5-E079-4909-BAF0-E997DAAA6120}"/>
                </a:ext>
              </a:extLst>
            </p:cNvPr>
            <p:cNvGrpSpPr/>
            <p:nvPr/>
          </p:nvGrpSpPr>
          <p:grpSpPr>
            <a:xfrm>
              <a:off x="6208601" y="3807552"/>
              <a:ext cx="836517" cy="1306372"/>
              <a:chOff x="-1439132" y="3901039"/>
              <a:chExt cx="836517" cy="1306372"/>
            </a:xfrm>
          </p:grpSpPr>
          <p:sp>
            <p:nvSpPr>
              <p:cNvPr id="170" name="TextBox 169">
                <a:extLst>
                  <a:ext uri="{FF2B5EF4-FFF2-40B4-BE49-F238E27FC236}">
                    <a16:creationId xmlns:a16="http://schemas.microsoft.com/office/drawing/2014/main" id="{50180CFC-D330-4A27-9BF5-648B025FCFAB}"/>
                  </a:ext>
                </a:extLst>
              </p:cNvPr>
              <p:cNvSpPr txBox="1"/>
              <p:nvPr/>
            </p:nvSpPr>
            <p:spPr>
              <a:xfrm>
                <a:off x="-1286732" y="3901039"/>
                <a:ext cx="453970" cy="230832"/>
              </a:xfrm>
              <a:prstGeom prst="rect">
                <a:avLst/>
              </a:prstGeom>
              <a:noFill/>
            </p:spPr>
            <p:txBody>
              <a:bodyPr wrap="none" rtlCol="0">
                <a:spAutoFit/>
              </a:bodyPr>
              <a:lstStyle/>
              <a:p>
                <a:r>
                  <a:rPr lang="en-US" sz="900" b="1" dirty="0">
                    <a:solidFill>
                      <a:schemeClr val="tx2"/>
                    </a:solidFill>
                    <a:latin typeface="+mn-lt"/>
                  </a:rPr>
                  <a:t>2013</a:t>
                </a:r>
              </a:p>
            </p:txBody>
          </p:sp>
          <p:sp>
            <p:nvSpPr>
              <p:cNvPr id="171" name="TextBox 170">
                <a:extLst>
                  <a:ext uri="{FF2B5EF4-FFF2-40B4-BE49-F238E27FC236}">
                    <a16:creationId xmlns:a16="http://schemas.microsoft.com/office/drawing/2014/main" id="{42EE41B5-EAB0-47B1-B597-154107706585}"/>
                  </a:ext>
                </a:extLst>
              </p:cNvPr>
              <p:cNvSpPr txBox="1"/>
              <p:nvPr/>
            </p:nvSpPr>
            <p:spPr>
              <a:xfrm>
                <a:off x="-1439132" y="4130193"/>
                <a:ext cx="836517" cy="1077218"/>
              </a:xfrm>
              <a:prstGeom prst="rect">
                <a:avLst/>
              </a:prstGeom>
              <a:noFill/>
            </p:spPr>
            <p:txBody>
              <a:bodyPr wrap="square" rtlCol="0">
                <a:spAutoFit/>
              </a:bodyPr>
              <a:lstStyle/>
              <a:p>
                <a:r>
                  <a:rPr lang="en-US" sz="800" dirty="0">
                    <a:latin typeface="+mn-lt"/>
                  </a:rPr>
                  <a:t>Writing expectation increased</a:t>
                </a:r>
              </a:p>
              <a:p>
                <a:pPr algn="r"/>
                <a:endParaRPr lang="en-US" sz="800" dirty="0">
                  <a:latin typeface="+mn-lt"/>
                </a:endParaRPr>
              </a:p>
              <a:p>
                <a:r>
                  <a:rPr lang="en-US" sz="800" dirty="0">
                    <a:latin typeface="+mn-lt"/>
                  </a:rPr>
                  <a:t>“F” if less than 25% proficient readers</a:t>
                </a:r>
              </a:p>
            </p:txBody>
          </p:sp>
          <p:cxnSp>
            <p:nvCxnSpPr>
              <p:cNvPr id="172" name="Straight Connector 171">
                <a:extLst>
                  <a:ext uri="{FF2B5EF4-FFF2-40B4-BE49-F238E27FC236}">
                    <a16:creationId xmlns:a16="http://schemas.microsoft.com/office/drawing/2014/main" id="{DB010E5C-6667-407F-9195-5BEB0CF1C006}"/>
                  </a:ext>
                </a:extLst>
              </p:cNvPr>
              <p:cNvCxnSpPr>
                <a:cxnSpLocks/>
              </p:cNvCxnSpPr>
              <p:nvPr/>
            </p:nvCxnSpPr>
            <p:spPr>
              <a:xfrm flipH="1" flipV="1">
                <a:off x="-1286732" y="4123496"/>
                <a:ext cx="378486" cy="8591"/>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grpSp>
        <p:grpSp>
          <p:nvGrpSpPr>
            <p:cNvPr id="100" name="Group 99">
              <a:extLst>
                <a:ext uri="{FF2B5EF4-FFF2-40B4-BE49-F238E27FC236}">
                  <a16:creationId xmlns:a16="http://schemas.microsoft.com/office/drawing/2014/main" id="{75F97541-1C10-4AD4-A43A-66B720FF625F}"/>
                </a:ext>
              </a:extLst>
            </p:cNvPr>
            <p:cNvGrpSpPr/>
            <p:nvPr/>
          </p:nvGrpSpPr>
          <p:grpSpPr>
            <a:xfrm>
              <a:off x="4083987" y="3690490"/>
              <a:ext cx="1362614" cy="2361299"/>
              <a:chOff x="4083987" y="3805249"/>
              <a:chExt cx="1362614" cy="2361299"/>
            </a:xfrm>
          </p:grpSpPr>
          <p:cxnSp>
            <p:nvCxnSpPr>
              <p:cNvPr id="164" name="Straight Connector 163">
                <a:extLst>
                  <a:ext uri="{FF2B5EF4-FFF2-40B4-BE49-F238E27FC236}">
                    <a16:creationId xmlns:a16="http://schemas.microsoft.com/office/drawing/2014/main" id="{92B72C07-D178-41D6-8025-7250F302071C}"/>
                  </a:ext>
                </a:extLst>
              </p:cNvPr>
              <p:cNvCxnSpPr/>
              <p:nvPr/>
            </p:nvCxnSpPr>
            <p:spPr>
              <a:xfrm flipH="1">
                <a:off x="5370401" y="3805249"/>
                <a:ext cx="5664" cy="2361299"/>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65" name="TextBox 164">
                <a:extLst>
                  <a:ext uri="{FF2B5EF4-FFF2-40B4-BE49-F238E27FC236}">
                    <a16:creationId xmlns:a16="http://schemas.microsoft.com/office/drawing/2014/main" id="{2030F5BA-6ABC-4907-AC04-CD2F057DF8BC}"/>
                  </a:ext>
                </a:extLst>
              </p:cNvPr>
              <p:cNvSpPr txBox="1"/>
              <p:nvPr/>
            </p:nvSpPr>
            <p:spPr>
              <a:xfrm>
                <a:off x="4916431" y="4074756"/>
                <a:ext cx="453970" cy="230832"/>
              </a:xfrm>
              <a:prstGeom prst="rect">
                <a:avLst/>
              </a:prstGeom>
              <a:noFill/>
            </p:spPr>
            <p:txBody>
              <a:bodyPr wrap="none" rtlCol="0">
                <a:spAutoFit/>
              </a:bodyPr>
              <a:lstStyle/>
              <a:p>
                <a:r>
                  <a:rPr lang="en-US" sz="900" b="1" dirty="0">
                    <a:solidFill>
                      <a:schemeClr val="tx2"/>
                    </a:solidFill>
                    <a:latin typeface="+mn-lt"/>
                  </a:rPr>
                  <a:t>2010</a:t>
                </a:r>
              </a:p>
            </p:txBody>
          </p:sp>
          <p:cxnSp>
            <p:nvCxnSpPr>
              <p:cNvPr id="166" name="Straight Connector 165">
                <a:extLst>
                  <a:ext uri="{FF2B5EF4-FFF2-40B4-BE49-F238E27FC236}">
                    <a16:creationId xmlns:a16="http://schemas.microsoft.com/office/drawing/2014/main" id="{08F9AD98-B566-4DE2-9ED0-192564745EE9}"/>
                  </a:ext>
                </a:extLst>
              </p:cNvPr>
              <p:cNvCxnSpPr/>
              <p:nvPr/>
            </p:nvCxnSpPr>
            <p:spPr>
              <a:xfrm flipH="1">
                <a:off x="4378152" y="4288138"/>
                <a:ext cx="992249"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69" name="TextBox 168">
                <a:extLst>
                  <a:ext uri="{FF2B5EF4-FFF2-40B4-BE49-F238E27FC236}">
                    <a16:creationId xmlns:a16="http://schemas.microsoft.com/office/drawing/2014/main" id="{150FC5D9-20A4-41F1-AD0A-2063237C3379}"/>
                  </a:ext>
                </a:extLst>
              </p:cNvPr>
              <p:cNvSpPr txBox="1"/>
              <p:nvPr/>
            </p:nvSpPr>
            <p:spPr>
              <a:xfrm>
                <a:off x="4083987" y="4314069"/>
                <a:ext cx="1362614" cy="1138773"/>
              </a:xfrm>
              <a:prstGeom prst="rect">
                <a:avLst/>
              </a:prstGeom>
              <a:noFill/>
            </p:spPr>
            <p:txBody>
              <a:bodyPr wrap="square" rtlCol="0">
                <a:spAutoFit/>
              </a:bodyPr>
              <a:lstStyle/>
              <a:p>
                <a:pPr algn="r"/>
                <a:r>
                  <a:rPr lang="en-US" sz="900" dirty="0">
                    <a:latin typeface="+mn-lt"/>
                  </a:rPr>
                  <a:t>High school accountability components added: </a:t>
                </a:r>
              </a:p>
              <a:p>
                <a:pPr algn="r"/>
                <a:r>
                  <a:rPr lang="en-US" sz="800" dirty="0">
                    <a:latin typeface="+mn-lt"/>
                  </a:rPr>
                  <a:t>- Graduation rate</a:t>
                </a:r>
              </a:p>
              <a:p>
                <a:pPr algn="r"/>
                <a:r>
                  <a:rPr lang="en-US" sz="800" dirty="0">
                    <a:latin typeface="+mn-lt"/>
                  </a:rPr>
                  <a:t>- At Risk Graduation rate</a:t>
                </a:r>
              </a:p>
              <a:p>
                <a:pPr algn="r"/>
                <a:r>
                  <a:rPr lang="en-US" sz="800" dirty="0">
                    <a:latin typeface="+mn-lt"/>
                  </a:rPr>
                  <a:t>- Acceleration rate</a:t>
                </a:r>
              </a:p>
              <a:p>
                <a:pPr algn="r"/>
                <a:r>
                  <a:rPr lang="en-US" sz="800" dirty="0">
                    <a:latin typeface="+mn-lt"/>
                  </a:rPr>
                  <a:t>- College readiness rate</a:t>
                </a:r>
              </a:p>
              <a:p>
                <a:pPr algn="r"/>
                <a:endParaRPr lang="en-US" sz="900" dirty="0">
                  <a:latin typeface="+mn-lt"/>
                </a:endParaRPr>
              </a:p>
            </p:txBody>
          </p:sp>
        </p:grpSp>
        <p:grpSp>
          <p:nvGrpSpPr>
            <p:cNvPr id="101" name="Group 100">
              <a:extLst>
                <a:ext uri="{FF2B5EF4-FFF2-40B4-BE49-F238E27FC236}">
                  <a16:creationId xmlns:a16="http://schemas.microsoft.com/office/drawing/2014/main" id="{02BBD536-1B32-4CE1-8598-FEF2EB826B9F}"/>
                </a:ext>
              </a:extLst>
            </p:cNvPr>
            <p:cNvGrpSpPr/>
            <p:nvPr/>
          </p:nvGrpSpPr>
          <p:grpSpPr>
            <a:xfrm>
              <a:off x="2941526" y="3713933"/>
              <a:ext cx="1077002" cy="2308519"/>
              <a:chOff x="2941526" y="3813829"/>
              <a:chExt cx="1077002" cy="2308519"/>
            </a:xfrm>
          </p:grpSpPr>
          <p:sp>
            <p:nvSpPr>
              <p:cNvPr id="158" name="TextBox 157">
                <a:extLst>
                  <a:ext uri="{FF2B5EF4-FFF2-40B4-BE49-F238E27FC236}">
                    <a16:creationId xmlns:a16="http://schemas.microsoft.com/office/drawing/2014/main" id="{433DB8D2-EA1A-4FDA-B199-A0B9E60A371D}"/>
                  </a:ext>
                </a:extLst>
              </p:cNvPr>
              <p:cNvSpPr txBox="1"/>
              <p:nvPr/>
            </p:nvSpPr>
            <p:spPr>
              <a:xfrm>
                <a:off x="2941526" y="5116555"/>
                <a:ext cx="1077002" cy="784830"/>
              </a:xfrm>
              <a:prstGeom prst="rect">
                <a:avLst/>
              </a:prstGeom>
              <a:noFill/>
            </p:spPr>
            <p:txBody>
              <a:bodyPr wrap="square" rtlCol="0">
                <a:spAutoFit/>
              </a:bodyPr>
              <a:lstStyle/>
              <a:p>
                <a:pPr algn="r"/>
                <a:r>
                  <a:rPr lang="en-US" sz="900" dirty="0">
                    <a:latin typeface="+mn-lt"/>
                  </a:rPr>
                  <a:t>Science and math for lowest 25% gains added to the calculation</a:t>
                </a:r>
              </a:p>
            </p:txBody>
          </p:sp>
          <p:cxnSp>
            <p:nvCxnSpPr>
              <p:cNvPr id="159" name="Straight Connector 158">
                <a:extLst>
                  <a:ext uri="{FF2B5EF4-FFF2-40B4-BE49-F238E27FC236}">
                    <a16:creationId xmlns:a16="http://schemas.microsoft.com/office/drawing/2014/main" id="{432A1704-7338-48CC-96E2-7B8254D88942}"/>
                  </a:ext>
                </a:extLst>
              </p:cNvPr>
              <p:cNvCxnSpPr/>
              <p:nvPr/>
            </p:nvCxnSpPr>
            <p:spPr>
              <a:xfrm flipH="1">
                <a:off x="3998801" y="3813829"/>
                <a:ext cx="6776" cy="2308519"/>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61" name="Straight Connector 160">
                <a:extLst>
                  <a:ext uri="{FF2B5EF4-FFF2-40B4-BE49-F238E27FC236}">
                    <a16:creationId xmlns:a16="http://schemas.microsoft.com/office/drawing/2014/main" id="{0D139DBA-5A6E-4F4F-9CDD-03BF9BE4904C}"/>
                  </a:ext>
                </a:extLst>
              </p:cNvPr>
              <p:cNvCxnSpPr>
                <a:cxnSpLocks/>
              </p:cNvCxnSpPr>
              <p:nvPr/>
            </p:nvCxnSpPr>
            <p:spPr>
              <a:xfrm flipH="1" flipV="1">
                <a:off x="3084401" y="5127208"/>
                <a:ext cx="899681" cy="241"/>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63" name="TextBox 162">
                <a:extLst>
                  <a:ext uri="{FF2B5EF4-FFF2-40B4-BE49-F238E27FC236}">
                    <a16:creationId xmlns:a16="http://schemas.microsoft.com/office/drawing/2014/main" id="{D0E84787-27C9-4687-83CE-559F085C2CA6}"/>
                  </a:ext>
                </a:extLst>
              </p:cNvPr>
              <p:cNvSpPr txBox="1"/>
              <p:nvPr/>
            </p:nvSpPr>
            <p:spPr>
              <a:xfrm>
                <a:off x="3465401" y="4830895"/>
                <a:ext cx="453970" cy="230832"/>
              </a:xfrm>
              <a:prstGeom prst="rect">
                <a:avLst/>
              </a:prstGeom>
              <a:noFill/>
            </p:spPr>
            <p:txBody>
              <a:bodyPr wrap="none" rtlCol="0">
                <a:spAutoFit/>
              </a:bodyPr>
              <a:lstStyle/>
              <a:p>
                <a:r>
                  <a:rPr lang="en-US" sz="900" b="1" dirty="0">
                    <a:solidFill>
                      <a:schemeClr val="tx2"/>
                    </a:solidFill>
                    <a:latin typeface="+mn-lt"/>
                  </a:rPr>
                  <a:t>2007</a:t>
                </a:r>
              </a:p>
            </p:txBody>
          </p:sp>
        </p:grpSp>
        <p:grpSp>
          <p:nvGrpSpPr>
            <p:cNvPr id="102" name="Group 101">
              <a:extLst>
                <a:ext uri="{FF2B5EF4-FFF2-40B4-BE49-F238E27FC236}">
                  <a16:creationId xmlns:a16="http://schemas.microsoft.com/office/drawing/2014/main" id="{CD16FCD0-594A-4621-BF20-DAAD2EA36B39}"/>
                </a:ext>
              </a:extLst>
            </p:cNvPr>
            <p:cNvGrpSpPr/>
            <p:nvPr/>
          </p:nvGrpSpPr>
          <p:grpSpPr>
            <a:xfrm>
              <a:off x="2017601" y="3740287"/>
              <a:ext cx="1068449" cy="2058451"/>
              <a:chOff x="2017372" y="3831032"/>
              <a:chExt cx="1068449" cy="2058451"/>
            </a:xfrm>
          </p:grpSpPr>
          <p:cxnSp>
            <p:nvCxnSpPr>
              <p:cNvPr id="153" name="Straight Connector 152">
                <a:extLst>
                  <a:ext uri="{FF2B5EF4-FFF2-40B4-BE49-F238E27FC236}">
                    <a16:creationId xmlns:a16="http://schemas.microsoft.com/office/drawing/2014/main" id="{2F30F626-8398-4286-9BFB-B7A879983729}"/>
                  </a:ext>
                </a:extLst>
              </p:cNvPr>
              <p:cNvCxnSpPr/>
              <p:nvPr/>
            </p:nvCxnSpPr>
            <p:spPr>
              <a:xfrm flipH="1">
                <a:off x="3055597" y="3831032"/>
                <a:ext cx="21318" cy="2058451"/>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54" name="Straight Connector 153">
                <a:extLst>
                  <a:ext uri="{FF2B5EF4-FFF2-40B4-BE49-F238E27FC236}">
                    <a16:creationId xmlns:a16="http://schemas.microsoft.com/office/drawing/2014/main" id="{C2E6CACB-A9AA-4EF2-9CDF-FE7832740E5E}"/>
                  </a:ext>
                </a:extLst>
              </p:cNvPr>
              <p:cNvCxnSpPr/>
              <p:nvPr/>
            </p:nvCxnSpPr>
            <p:spPr>
              <a:xfrm flipH="1">
                <a:off x="2093572" y="4519582"/>
                <a:ext cx="992249"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55" name="TextBox 154">
                <a:extLst>
                  <a:ext uri="{FF2B5EF4-FFF2-40B4-BE49-F238E27FC236}">
                    <a16:creationId xmlns:a16="http://schemas.microsoft.com/office/drawing/2014/main" id="{363AD7DF-E00E-49BE-85CB-7A9E14FCB2CC}"/>
                  </a:ext>
                </a:extLst>
              </p:cNvPr>
              <p:cNvSpPr txBox="1"/>
              <p:nvPr/>
            </p:nvSpPr>
            <p:spPr>
              <a:xfrm>
                <a:off x="2550772" y="4264124"/>
                <a:ext cx="453970" cy="230832"/>
              </a:xfrm>
              <a:prstGeom prst="rect">
                <a:avLst/>
              </a:prstGeom>
              <a:noFill/>
            </p:spPr>
            <p:txBody>
              <a:bodyPr wrap="none" rtlCol="0">
                <a:spAutoFit/>
              </a:bodyPr>
              <a:lstStyle/>
              <a:p>
                <a:r>
                  <a:rPr lang="en-US" sz="900" b="1" dirty="0">
                    <a:solidFill>
                      <a:schemeClr val="tx2"/>
                    </a:solidFill>
                    <a:latin typeface="+mn-lt"/>
                  </a:rPr>
                  <a:t>2005</a:t>
                </a:r>
              </a:p>
            </p:txBody>
          </p:sp>
          <p:sp>
            <p:nvSpPr>
              <p:cNvPr id="156" name="TextBox 155">
                <a:extLst>
                  <a:ext uri="{FF2B5EF4-FFF2-40B4-BE49-F238E27FC236}">
                    <a16:creationId xmlns:a16="http://schemas.microsoft.com/office/drawing/2014/main" id="{E8CED091-E91F-4EBA-9E4D-EC0C0528B277}"/>
                  </a:ext>
                </a:extLst>
              </p:cNvPr>
              <p:cNvSpPr txBox="1"/>
              <p:nvPr/>
            </p:nvSpPr>
            <p:spPr>
              <a:xfrm>
                <a:off x="2017372" y="4518655"/>
                <a:ext cx="1053022" cy="1061829"/>
              </a:xfrm>
              <a:prstGeom prst="rect">
                <a:avLst/>
              </a:prstGeom>
              <a:noFill/>
            </p:spPr>
            <p:txBody>
              <a:bodyPr wrap="square" rtlCol="0">
                <a:spAutoFit/>
              </a:bodyPr>
              <a:lstStyle/>
              <a:p>
                <a:pPr algn="r"/>
                <a:r>
                  <a:rPr lang="en-US" sz="900" dirty="0">
                    <a:latin typeface="+mn-lt"/>
                  </a:rPr>
                  <a:t>Students with disabilities and ELL added to the calculation</a:t>
                </a:r>
              </a:p>
              <a:p>
                <a:pPr algn="r"/>
                <a:endParaRPr lang="en-US" sz="900" dirty="0">
                  <a:latin typeface="+mn-lt"/>
                </a:endParaRPr>
              </a:p>
              <a:p>
                <a:pPr algn="r"/>
                <a:r>
                  <a:rPr lang="en-US" sz="900" dirty="0">
                    <a:latin typeface="+mn-lt"/>
                  </a:rPr>
                  <a:t>Writing standard raised</a:t>
                </a:r>
              </a:p>
            </p:txBody>
          </p:sp>
        </p:grpSp>
        <p:grpSp>
          <p:nvGrpSpPr>
            <p:cNvPr id="103" name="Group 102">
              <a:extLst>
                <a:ext uri="{FF2B5EF4-FFF2-40B4-BE49-F238E27FC236}">
                  <a16:creationId xmlns:a16="http://schemas.microsoft.com/office/drawing/2014/main" id="{82D7EDE6-19E6-4B96-B1C1-499D041C68D1}"/>
                </a:ext>
              </a:extLst>
            </p:cNvPr>
            <p:cNvGrpSpPr/>
            <p:nvPr/>
          </p:nvGrpSpPr>
          <p:grpSpPr>
            <a:xfrm>
              <a:off x="569570" y="3752944"/>
              <a:ext cx="1007996" cy="1274368"/>
              <a:chOff x="551103" y="3831032"/>
              <a:chExt cx="1007996" cy="1274368"/>
            </a:xfrm>
          </p:grpSpPr>
          <p:cxnSp>
            <p:nvCxnSpPr>
              <p:cNvPr id="144" name="Straight Connector 143">
                <a:extLst>
                  <a:ext uri="{FF2B5EF4-FFF2-40B4-BE49-F238E27FC236}">
                    <a16:creationId xmlns:a16="http://schemas.microsoft.com/office/drawing/2014/main" id="{3D70A55E-CA5C-4153-A235-5B0CC0FC10FE}"/>
                  </a:ext>
                </a:extLst>
              </p:cNvPr>
              <p:cNvCxnSpPr/>
              <p:nvPr/>
            </p:nvCxnSpPr>
            <p:spPr>
              <a:xfrm>
                <a:off x="551103" y="3831032"/>
                <a:ext cx="3924" cy="1274368"/>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45" name="Straight Connector 144">
                <a:extLst>
                  <a:ext uri="{FF2B5EF4-FFF2-40B4-BE49-F238E27FC236}">
                    <a16:creationId xmlns:a16="http://schemas.microsoft.com/office/drawing/2014/main" id="{575E6D07-02E9-4FB1-89DD-8BBFAC274BE1}"/>
                  </a:ext>
                </a:extLst>
              </p:cNvPr>
              <p:cNvCxnSpPr/>
              <p:nvPr/>
            </p:nvCxnSpPr>
            <p:spPr>
              <a:xfrm flipH="1">
                <a:off x="566850" y="4522628"/>
                <a:ext cx="992249"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46" name="TextBox 145">
                <a:extLst>
                  <a:ext uri="{FF2B5EF4-FFF2-40B4-BE49-F238E27FC236}">
                    <a16:creationId xmlns:a16="http://schemas.microsoft.com/office/drawing/2014/main" id="{B635C11D-D0DF-43FF-9607-096B097D2334}"/>
                  </a:ext>
                </a:extLst>
              </p:cNvPr>
              <p:cNvSpPr txBox="1"/>
              <p:nvPr/>
            </p:nvSpPr>
            <p:spPr>
              <a:xfrm>
                <a:off x="563048" y="4251467"/>
                <a:ext cx="453970" cy="230832"/>
              </a:xfrm>
              <a:prstGeom prst="rect">
                <a:avLst/>
              </a:prstGeom>
              <a:noFill/>
            </p:spPr>
            <p:txBody>
              <a:bodyPr wrap="none" rtlCol="0">
                <a:spAutoFit/>
              </a:bodyPr>
              <a:lstStyle/>
              <a:p>
                <a:r>
                  <a:rPr lang="en-US" sz="900" b="1" dirty="0">
                    <a:solidFill>
                      <a:schemeClr val="tx2"/>
                    </a:solidFill>
                    <a:latin typeface="+mn-lt"/>
                  </a:rPr>
                  <a:t>1999</a:t>
                </a:r>
              </a:p>
            </p:txBody>
          </p:sp>
          <p:sp>
            <p:nvSpPr>
              <p:cNvPr id="147" name="TextBox 146">
                <a:extLst>
                  <a:ext uri="{FF2B5EF4-FFF2-40B4-BE49-F238E27FC236}">
                    <a16:creationId xmlns:a16="http://schemas.microsoft.com/office/drawing/2014/main" id="{CFDED9D0-5D99-4D10-AA19-CE049EDCF9F3}"/>
                  </a:ext>
                </a:extLst>
              </p:cNvPr>
              <p:cNvSpPr txBox="1"/>
              <p:nvPr/>
            </p:nvSpPr>
            <p:spPr>
              <a:xfrm>
                <a:off x="551103" y="4539256"/>
                <a:ext cx="968481" cy="369332"/>
              </a:xfrm>
              <a:prstGeom prst="rect">
                <a:avLst/>
              </a:prstGeom>
              <a:noFill/>
            </p:spPr>
            <p:txBody>
              <a:bodyPr wrap="square" rtlCol="0">
                <a:spAutoFit/>
              </a:bodyPr>
              <a:lstStyle/>
              <a:p>
                <a:r>
                  <a:rPr lang="en-US" sz="900" dirty="0">
                    <a:latin typeface="+mn-lt"/>
                  </a:rPr>
                  <a:t>Moved to A, B, C, D, F grades</a:t>
                </a:r>
              </a:p>
            </p:txBody>
          </p:sp>
        </p:grpSp>
        <p:grpSp>
          <p:nvGrpSpPr>
            <p:cNvPr id="108" name="Group 107">
              <a:extLst>
                <a:ext uri="{FF2B5EF4-FFF2-40B4-BE49-F238E27FC236}">
                  <a16:creationId xmlns:a16="http://schemas.microsoft.com/office/drawing/2014/main" id="{A86B6EAC-D246-4580-B678-DAEA997C8EFF}"/>
                </a:ext>
              </a:extLst>
            </p:cNvPr>
            <p:cNvGrpSpPr/>
            <p:nvPr/>
          </p:nvGrpSpPr>
          <p:grpSpPr>
            <a:xfrm>
              <a:off x="720552" y="3623646"/>
              <a:ext cx="1081028" cy="2317530"/>
              <a:chOff x="716521" y="3754774"/>
              <a:chExt cx="1081028" cy="2317530"/>
            </a:xfrm>
          </p:grpSpPr>
          <p:cxnSp>
            <p:nvCxnSpPr>
              <p:cNvPr id="140" name="Straight Connector 139">
                <a:extLst>
                  <a:ext uri="{FF2B5EF4-FFF2-40B4-BE49-F238E27FC236}">
                    <a16:creationId xmlns:a16="http://schemas.microsoft.com/office/drawing/2014/main" id="{7B6A9A19-8120-4BFF-99AE-072F004E850D}"/>
                  </a:ext>
                </a:extLst>
              </p:cNvPr>
              <p:cNvCxnSpPr/>
              <p:nvPr/>
            </p:nvCxnSpPr>
            <p:spPr>
              <a:xfrm>
                <a:off x="1708770" y="3754774"/>
                <a:ext cx="1" cy="231753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41" name="Straight Connector 140">
                <a:extLst>
                  <a:ext uri="{FF2B5EF4-FFF2-40B4-BE49-F238E27FC236}">
                    <a16:creationId xmlns:a16="http://schemas.microsoft.com/office/drawing/2014/main" id="{14111C2C-54CE-4EAA-A723-7F646A9E4FD3}"/>
                  </a:ext>
                </a:extLst>
              </p:cNvPr>
              <p:cNvCxnSpPr/>
              <p:nvPr/>
            </p:nvCxnSpPr>
            <p:spPr>
              <a:xfrm flipH="1">
                <a:off x="716521" y="5525719"/>
                <a:ext cx="992249"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42" name="TextBox 141">
                <a:extLst>
                  <a:ext uri="{FF2B5EF4-FFF2-40B4-BE49-F238E27FC236}">
                    <a16:creationId xmlns:a16="http://schemas.microsoft.com/office/drawing/2014/main" id="{832EDCB7-FCED-4B27-B459-F8A9C27302A1}"/>
                  </a:ext>
                </a:extLst>
              </p:cNvPr>
              <p:cNvSpPr txBox="1"/>
              <p:nvPr/>
            </p:nvSpPr>
            <p:spPr>
              <a:xfrm>
                <a:off x="1254800" y="5295107"/>
                <a:ext cx="453970" cy="230832"/>
              </a:xfrm>
              <a:prstGeom prst="rect">
                <a:avLst/>
              </a:prstGeom>
              <a:noFill/>
            </p:spPr>
            <p:txBody>
              <a:bodyPr wrap="none" rtlCol="0">
                <a:spAutoFit/>
              </a:bodyPr>
              <a:lstStyle/>
              <a:p>
                <a:r>
                  <a:rPr lang="en-US" sz="900" b="1" dirty="0">
                    <a:solidFill>
                      <a:schemeClr val="tx2"/>
                    </a:solidFill>
                    <a:latin typeface="+mn-lt"/>
                  </a:rPr>
                  <a:t>2002</a:t>
                </a:r>
              </a:p>
            </p:txBody>
          </p:sp>
          <p:sp>
            <p:nvSpPr>
              <p:cNvPr id="143" name="TextBox 142">
                <a:extLst>
                  <a:ext uri="{FF2B5EF4-FFF2-40B4-BE49-F238E27FC236}">
                    <a16:creationId xmlns:a16="http://schemas.microsoft.com/office/drawing/2014/main" id="{1CBDE1C3-4876-414C-9AAA-E9CBDC097CAF}"/>
                  </a:ext>
                </a:extLst>
              </p:cNvPr>
              <p:cNvSpPr txBox="1"/>
              <p:nvPr/>
            </p:nvSpPr>
            <p:spPr>
              <a:xfrm>
                <a:off x="718170" y="5549638"/>
                <a:ext cx="1079379" cy="507831"/>
              </a:xfrm>
              <a:prstGeom prst="rect">
                <a:avLst/>
              </a:prstGeom>
              <a:noFill/>
            </p:spPr>
            <p:txBody>
              <a:bodyPr wrap="square" rtlCol="0">
                <a:spAutoFit/>
              </a:bodyPr>
              <a:lstStyle/>
              <a:p>
                <a:pPr algn="r"/>
                <a:r>
                  <a:rPr lang="en-US" sz="900" dirty="0">
                    <a:latin typeface="+mn-lt"/>
                  </a:rPr>
                  <a:t>Student learning gains added to calculation</a:t>
                </a:r>
              </a:p>
            </p:txBody>
          </p:sp>
        </p:grpSp>
        <p:grpSp>
          <p:nvGrpSpPr>
            <p:cNvPr id="109" name="Group 108">
              <a:extLst>
                <a:ext uri="{FF2B5EF4-FFF2-40B4-BE49-F238E27FC236}">
                  <a16:creationId xmlns:a16="http://schemas.microsoft.com/office/drawing/2014/main" id="{AEF1BAC2-DF13-4E9F-A75A-3065AD6D00A4}"/>
                </a:ext>
              </a:extLst>
            </p:cNvPr>
            <p:cNvGrpSpPr/>
            <p:nvPr/>
          </p:nvGrpSpPr>
          <p:grpSpPr>
            <a:xfrm>
              <a:off x="417401" y="3471478"/>
              <a:ext cx="8964783" cy="331217"/>
              <a:chOff x="417401" y="3671155"/>
              <a:chExt cx="8964783" cy="331217"/>
            </a:xfrm>
          </p:grpSpPr>
          <p:grpSp>
            <p:nvGrpSpPr>
              <p:cNvPr id="124" name="Group 123">
                <a:extLst>
                  <a:ext uri="{FF2B5EF4-FFF2-40B4-BE49-F238E27FC236}">
                    <a16:creationId xmlns:a16="http://schemas.microsoft.com/office/drawing/2014/main" id="{CCEA3672-22FF-4BCA-B759-EEC2F90E06D8}"/>
                  </a:ext>
                </a:extLst>
              </p:cNvPr>
              <p:cNvGrpSpPr/>
              <p:nvPr/>
            </p:nvGrpSpPr>
            <p:grpSpPr>
              <a:xfrm>
                <a:off x="417401" y="3672827"/>
                <a:ext cx="8964783" cy="300993"/>
                <a:chOff x="432400" y="3682760"/>
                <a:chExt cx="8964783" cy="300993"/>
              </a:xfrm>
            </p:grpSpPr>
            <p:cxnSp>
              <p:nvCxnSpPr>
                <p:cNvPr id="133" name="Straight Arrow Connector 132">
                  <a:extLst>
                    <a:ext uri="{FF2B5EF4-FFF2-40B4-BE49-F238E27FC236}">
                      <a16:creationId xmlns:a16="http://schemas.microsoft.com/office/drawing/2014/main" id="{550034BD-35DA-436E-A080-4FC7B4C98860}"/>
                    </a:ext>
                  </a:extLst>
                </p:cNvPr>
                <p:cNvCxnSpPr/>
                <p:nvPr/>
              </p:nvCxnSpPr>
              <p:spPr>
                <a:xfrm flipV="1">
                  <a:off x="439123" y="3833256"/>
                  <a:ext cx="8958060" cy="1"/>
                </a:xfrm>
                <a:prstGeom prst="straightConnector1">
                  <a:avLst/>
                </a:prstGeom>
                <a:ln w="63500" cap="flat">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Flowchart: Connector 138">
                  <a:extLst>
                    <a:ext uri="{FF2B5EF4-FFF2-40B4-BE49-F238E27FC236}">
                      <a16:creationId xmlns:a16="http://schemas.microsoft.com/office/drawing/2014/main" id="{4A2D3C7A-666A-4543-AB80-517FA01B49E5}"/>
                    </a:ext>
                  </a:extLst>
                </p:cNvPr>
                <p:cNvSpPr/>
                <p:nvPr/>
              </p:nvSpPr>
              <p:spPr>
                <a:xfrm>
                  <a:off x="432400" y="3682760"/>
                  <a:ext cx="312186" cy="300993"/>
                </a:xfrm>
                <a:prstGeom prst="flowChartConnector">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900" dirty="0">
                    <a:solidFill>
                      <a:schemeClr val="tx1"/>
                    </a:solidFill>
                  </a:endParaRPr>
                </a:p>
              </p:txBody>
            </p:sp>
          </p:grpSp>
          <p:sp>
            <p:nvSpPr>
              <p:cNvPr id="125" name="Flowchart: Connector 124">
                <a:extLst>
                  <a:ext uri="{FF2B5EF4-FFF2-40B4-BE49-F238E27FC236}">
                    <a16:creationId xmlns:a16="http://schemas.microsoft.com/office/drawing/2014/main" id="{06764906-E526-4980-BF2E-5702BE6F1223}"/>
                  </a:ext>
                </a:extLst>
              </p:cNvPr>
              <p:cNvSpPr/>
              <p:nvPr/>
            </p:nvSpPr>
            <p:spPr>
              <a:xfrm>
                <a:off x="2924615" y="3686848"/>
                <a:ext cx="312186" cy="300994"/>
              </a:xfrm>
              <a:prstGeom prst="flowChartConnector">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900" dirty="0">
                  <a:solidFill>
                    <a:schemeClr val="tx1"/>
                  </a:solidFill>
                </a:endParaRPr>
              </a:p>
            </p:txBody>
          </p:sp>
          <p:sp>
            <p:nvSpPr>
              <p:cNvPr id="126" name="Flowchart: Connector 125">
                <a:extLst>
                  <a:ext uri="{FF2B5EF4-FFF2-40B4-BE49-F238E27FC236}">
                    <a16:creationId xmlns:a16="http://schemas.microsoft.com/office/drawing/2014/main" id="{927949B8-C69F-45F2-B5AC-322A51635AA6}"/>
                  </a:ext>
                </a:extLst>
              </p:cNvPr>
              <p:cNvSpPr/>
              <p:nvPr/>
            </p:nvSpPr>
            <p:spPr>
              <a:xfrm>
                <a:off x="3846401" y="3681202"/>
                <a:ext cx="312186" cy="300994"/>
              </a:xfrm>
              <a:prstGeom prst="flowChartConnector">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900" dirty="0">
                  <a:solidFill>
                    <a:schemeClr val="tx1"/>
                  </a:solidFill>
                </a:endParaRPr>
              </a:p>
            </p:txBody>
          </p:sp>
          <p:sp>
            <p:nvSpPr>
              <p:cNvPr id="127" name="Flowchart: Connector 126">
                <a:extLst>
                  <a:ext uri="{FF2B5EF4-FFF2-40B4-BE49-F238E27FC236}">
                    <a16:creationId xmlns:a16="http://schemas.microsoft.com/office/drawing/2014/main" id="{7493D336-7DE3-43E6-95A5-CA2863AC7F98}"/>
                  </a:ext>
                </a:extLst>
              </p:cNvPr>
              <p:cNvSpPr/>
              <p:nvPr/>
            </p:nvSpPr>
            <p:spPr>
              <a:xfrm>
                <a:off x="5218001" y="3672826"/>
                <a:ext cx="312186" cy="300994"/>
              </a:xfrm>
              <a:prstGeom prst="flowChartConnector">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900" dirty="0">
                  <a:solidFill>
                    <a:schemeClr val="tx1"/>
                  </a:solidFill>
                </a:endParaRPr>
              </a:p>
            </p:txBody>
          </p:sp>
          <p:sp>
            <p:nvSpPr>
              <p:cNvPr id="128" name="Flowchart: Connector 127">
                <a:extLst>
                  <a:ext uri="{FF2B5EF4-FFF2-40B4-BE49-F238E27FC236}">
                    <a16:creationId xmlns:a16="http://schemas.microsoft.com/office/drawing/2014/main" id="{7C848040-D9D4-4AFE-BFDB-1E05F1C2F378}"/>
                  </a:ext>
                </a:extLst>
              </p:cNvPr>
              <p:cNvSpPr/>
              <p:nvPr/>
            </p:nvSpPr>
            <p:spPr>
              <a:xfrm>
                <a:off x="6132401" y="3671155"/>
                <a:ext cx="312186" cy="300994"/>
              </a:xfrm>
              <a:prstGeom prst="flowChartConnector">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900" dirty="0">
                  <a:solidFill>
                    <a:schemeClr val="tx1"/>
                  </a:solidFill>
                </a:endParaRPr>
              </a:p>
            </p:txBody>
          </p:sp>
          <p:sp>
            <p:nvSpPr>
              <p:cNvPr id="130" name="Flowchart: Connector 129">
                <a:extLst>
                  <a:ext uri="{FF2B5EF4-FFF2-40B4-BE49-F238E27FC236}">
                    <a16:creationId xmlns:a16="http://schemas.microsoft.com/office/drawing/2014/main" id="{FCF12860-87B2-4781-8F1E-A6EB82709803}"/>
                  </a:ext>
                </a:extLst>
              </p:cNvPr>
              <p:cNvSpPr/>
              <p:nvPr/>
            </p:nvSpPr>
            <p:spPr>
              <a:xfrm>
                <a:off x="6582215" y="3671155"/>
                <a:ext cx="312186" cy="300994"/>
              </a:xfrm>
              <a:prstGeom prst="flowChartConnector">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900" dirty="0">
                  <a:solidFill>
                    <a:schemeClr val="tx1"/>
                  </a:solidFill>
                </a:endParaRPr>
              </a:p>
            </p:txBody>
          </p:sp>
          <p:sp>
            <p:nvSpPr>
              <p:cNvPr id="131" name="Flowchart: Connector 130">
                <a:extLst>
                  <a:ext uri="{FF2B5EF4-FFF2-40B4-BE49-F238E27FC236}">
                    <a16:creationId xmlns:a16="http://schemas.microsoft.com/office/drawing/2014/main" id="{08B0D7E5-991A-4E89-9465-A0CAB88EBC2B}"/>
                  </a:ext>
                </a:extLst>
              </p:cNvPr>
              <p:cNvSpPr/>
              <p:nvPr/>
            </p:nvSpPr>
            <p:spPr>
              <a:xfrm>
                <a:off x="7961201" y="3701378"/>
                <a:ext cx="312186" cy="300994"/>
              </a:xfrm>
              <a:prstGeom prst="flowChartConnector">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900" dirty="0">
                  <a:solidFill>
                    <a:schemeClr val="tx1"/>
                  </a:solidFill>
                </a:endParaRPr>
              </a:p>
            </p:txBody>
          </p:sp>
          <p:sp>
            <p:nvSpPr>
              <p:cNvPr id="132" name="Flowchart: Connector 131">
                <a:extLst>
                  <a:ext uri="{FF2B5EF4-FFF2-40B4-BE49-F238E27FC236}">
                    <a16:creationId xmlns:a16="http://schemas.microsoft.com/office/drawing/2014/main" id="{7E50432F-8B34-4CA4-A638-D193C849D9E7}"/>
                  </a:ext>
                </a:extLst>
              </p:cNvPr>
              <p:cNvSpPr/>
              <p:nvPr/>
            </p:nvSpPr>
            <p:spPr>
              <a:xfrm>
                <a:off x="1560401" y="3672827"/>
                <a:ext cx="312186" cy="300994"/>
              </a:xfrm>
              <a:prstGeom prst="flowChartConnector">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900" dirty="0">
                  <a:solidFill>
                    <a:schemeClr val="tx1"/>
                  </a:solidFill>
                </a:endParaRPr>
              </a:p>
            </p:txBody>
          </p:sp>
        </p:grpSp>
        <p:grpSp>
          <p:nvGrpSpPr>
            <p:cNvPr id="110" name="Group 109">
              <a:extLst>
                <a:ext uri="{FF2B5EF4-FFF2-40B4-BE49-F238E27FC236}">
                  <a16:creationId xmlns:a16="http://schemas.microsoft.com/office/drawing/2014/main" id="{A76D6282-2DC5-47F4-84FC-6CC17BD219E0}"/>
                </a:ext>
              </a:extLst>
            </p:cNvPr>
            <p:cNvGrpSpPr/>
            <p:nvPr/>
          </p:nvGrpSpPr>
          <p:grpSpPr>
            <a:xfrm>
              <a:off x="5370401" y="3713933"/>
              <a:ext cx="916993" cy="2315940"/>
              <a:chOff x="4300225" y="3791051"/>
              <a:chExt cx="916993" cy="2315940"/>
            </a:xfrm>
          </p:grpSpPr>
          <p:cxnSp>
            <p:nvCxnSpPr>
              <p:cNvPr id="116" name="Straight Connector 115">
                <a:extLst>
                  <a:ext uri="{FF2B5EF4-FFF2-40B4-BE49-F238E27FC236}">
                    <a16:creationId xmlns:a16="http://schemas.microsoft.com/office/drawing/2014/main" id="{7C74B41C-3DEC-444F-8F3E-FE3B36CD16A1}"/>
                  </a:ext>
                </a:extLst>
              </p:cNvPr>
              <p:cNvCxnSpPr/>
              <p:nvPr/>
            </p:nvCxnSpPr>
            <p:spPr>
              <a:xfrm flipH="1">
                <a:off x="5205100" y="3791051"/>
                <a:ext cx="12118" cy="231594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12" name="TextBox 111">
                <a:extLst>
                  <a:ext uri="{FF2B5EF4-FFF2-40B4-BE49-F238E27FC236}">
                    <a16:creationId xmlns:a16="http://schemas.microsoft.com/office/drawing/2014/main" id="{C18B3456-CE84-4458-86D4-8993F4387070}"/>
                  </a:ext>
                </a:extLst>
              </p:cNvPr>
              <p:cNvSpPr txBox="1"/>
              <p:nvPr/>
            </p:nvSpPr>
            <p:spPr>
              <a:xfrm>
                <a:off x="4300225" y="5411118"/>
                <a:ext cx="905894" cy="507831"/>
              </a:xfrm>
              <a:prstGeom prst="rect">
                <a:avLst/>
              </a:prstGeom>
              <a:noFill/>
            </p:spPr>
            <p:txBody>
              <a:bodyPr wrap="square" rtlCol="0">
                <a:spAutoFit/>
              </a:bodyPr>
              <a:lstStyle/>
              <a:p>
                <a:pPr algn="r"/>
                <a:r>
                  <a:rPr lang="en-US" sz="900" dirty="0">
                    <a:latin typeface="+mn-lt"/>
                  </a:rPr>
                  <a:t>Proficiency expectation increased</a:t>
                </a:r>
              </a:p>
            </p:txBody>
          </p:sp>
          <p:sp>
            <p:nvSpPr>
              <p:cNvPr id="120" name="TextBox 119">
                <a:extLst>
                  <a:ext uri="{FF2B5EF4-FFF2-40B4-BE49-F238E27FC236}">
                    <a16:creationId xmlns:a16="http://schemas.microsoft.com/office/drawing/2014/main" id="{EA7D9CD9-25CD-45D2-A195-08E17EEDEC69}"/>
                  </a:ext>
                </a:extLst>
              </p:cNvPr>
              <p:cNvSpPr txBox="1"/>
              <p:nvPr/>
            </p:nvSpPr>
            <p:spPr>
              <a:xfrm>
                <a:off x="4757425" y="5175514"/>
                <a:ext cx="453970" cy="230832"/>
              </a:xfrm>
              <a:prstGeom prst="rect">
                <a:avLst/>
              </a:prstGeom>
              <a:noFill/>
            </p:spPr>
            <p:txBody>
              <a:bodyPr wrap="none" rtlCol="0">
                <a:spAutoFit/>
              </a:bodyPr>
              <a:lstStyle/>
              <a:p>
                <a:r>
                  <a:rPr lang="en-US" sz="900" b="1" dirty="0">
                    <a:solidFill>
                      <a:schemeClr val="tx2"/>
                    </a:solidFill>
                    <a:latin typeface="+mn-lt"/>
                  </a:rPr>
                  <a:t>2012</a:t>
                </a:r>
              </a:p>
            </p:txBody>
          </p:sp>
          <p:cxnSp>
            <p:nvCxnSpPr>
              <p:cNvPr id="123" name="Straight Connector 122">
                <a:extLst>
                  <a:ext uri="{FF2B5EF4-FFF2-40B4-BE49-F238E27FC236}">
                    <a16:creationId xmlns:a16="http://schemas.microsoft.com/office/drawing/2014/main" id="{C7B3186B-C8F5-4B7D-A762-9CFCB7864915}"/>
                  </a:ext>
                </a:extLst>
              </p:cNvPr>
              <p:cNvCxnSpPr/>
              <p:nvPr/>
            </p:nvCxnSpPr>
            <p:spPr>
              <a:xfrm flipH="1">
                <a:off x="4528825" y="5406346"/>
                <a:ext cx="548640"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grpSp>
      </p:grpSp>
      <p:graphicFrame>
        <p:nvGraphicFramePr>
          <p:cNvPr id="173" name="Object 4">
            <a:extLst>
              <a:ext uri="{FF2B5EF4-FFF2-40B4-BE49-F238E27FC236}">
                <a16:creationId xmlns:a16="http://schemas.microsoft.com/office/drawing/2014/main" id="{115D2362-476A-42F6-85E8-7694FEDAF444}"/>
              </a:ext>
            </a:extLst>
          </p:cNvPr>
          <p:cNvGraphicFramePr>
            <a:graphicFrameLocks/>
          </p:cNvGraphicFramePr>
          <p:nvPr>
            <p:extLst>
              <p:ext uri="{D42A27DB-BD31-4B8C-83A1-F6EECF244321}">
                <p14:modId xmlns:p14="http://schemas.microsoft.com/office/powerpoint/2010/main" val="3270242282"/>
              </p:ext>
            </p:extLst>
          </p:nvPr>
        </p:nvGraphicFramePr>
        <p:xfrm>
          <a:off x="0" y="523479"/>
          <a:ext cx="9448800" cy="2957380"/>
        </p:xfrm>
        <a:graphic>
          <a:graphicData uri="http://schemas.openxmlformats.org/drawingml/2006/chart">
            <c:chart xmlns:c="http://schemas.openxmlformats.org/drawingml/2006/chart" xmlns:r="http://schemas.openxmlformats.org/officeDocument/2006/relationships" r:id="rId4"/>
          </a:graphicData>
        </a:graphic>
      </p:graphicFrame>
      <p:cxnSp>
        <p:nvCxnSpPr>
          <p:cNvPr id="174" name="Straight Arrow Connector 173">
            <a:extLst>
              <a:ext uri="{FF2B5EF4-FFF2-40B4-BE49-F238E27FC236}">
                <a16:creationId xmlns:a16="http://schemas.microsoft.com/office/drawing/2014/main" id="{1385AC18-6528-429E-AC07-2DCB5913F5BF}"/>
              </a:ext>
            </a:extLst>
          </p:cNvPr>
          <p:cNvCxnSpPr/>
          <p:nvPr/>
        </p:nvCxnSpPr>
        <p:spPr>
          <a:xfrm flipV="1">
            <a:off x="1450553" y="1534360"/>
            <a:ext cx="9826" cy="2051838"/>
          </a:xfrm>
          <a:prstGeom prst="straightConnector1">
            <a:avLst/>
          </a:prstGeom>
          <a:ln>
            <a:solidFill>
              <a:schemeClr val="tx1">
                <a:lumMod val="50000"/>
                <a:lumOff val="50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C127FEA2-0B75-4C76-A0FB-03A758BD9D58}"/>
              </a:ext>
            </a:extLst>
          </p:cNvPr>
          <p:cNvCxnSpPr/>
          <p:nvPr/>
        </p:nvCxnSpPr>
        <p:spPr>
          <a:xfrm flipV="1">
            <a:off x="2743200" y="1475106"/>
            <a:ext cx="3045" cy="2070401"/>
          </a:xfrm>
          <a:prstGeom prst="straightConnector1">
            <a:avLst/>
          </a:prstGeom>
          <a:ln>
            <a:solidFill>
              <a:schemeClr val="tx1">
                <a:lumMod val="50000"/>
                <a:lumOff val="50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E9C3D3BA-CDED-429F-8E49-6405083A9CB8}"/>
              </a:ext>
            </a:extLst>
          </p:cNvPr>
          <p:cNvCxnSpPr/>
          <p:nvPr/>
        </p:nvCxnSpPr>
        <p:spPr>
          <a:xfrm flipV="1">
            <a:off x="3657600" y="1486396"/>
            <a:ext cx="0" cy="2127621"/>
          </a:xfrm>
          <a:prstGeom prst="straightConnector1">
            <a:avLst/>
          </a:prstGeom>
          <a:ln>
            <a:solidFill>
              <a:schemeClr val="tx1">
                <a:lumMod val="50000"/>
                <a:lumOff val="50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DC5839E7-E522-4B00-8C81-E5B49D62AE7F}"/>
              </a:ext>
            </a:extLst>
          </p:cNvPr>
          <p:cNvCxnSpPr/>
          <p:nvPr/>
        </p:nvCxnSpPr>
        <p:spPr>
          <a:xfrm flipV="1">
            <a:off x="6378611" y="1546377"/>
            <a:ext cx="22189" cy="2127619"/>
          </a:xfrm>
          <a:prstGeom prst="straightConnector1">
            <a:avLst/>
          </a:prstGeom>
          <a:ln>
            <a:solidFill>
              <a:schemeClr val="tx1">
                <a:lumMod val="50000"/>
                <a:lumOff val="50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E34ECBE3-ECB0-49EA-B6FB-A6F0033F5214}"/>
              </a:ext>
            </a:extLst>
          </p:cNvPr>
          <p:cNvCxnSpPr/>
          <p:nvPr/>
        </p:nvCxnSpPr>
        <p:spPr>
          <a:xfrm flipV="1">
            <a:off x="7315200" y="1620695"/>
            <a:ext cx="22189" cy="2127619"/>
          </a:xfrm>
          <a:prstGeom prst="straightConnector1">
            <a:avLst/>
          </a:prstGeom>
          <a:ln>
            <a:solidFill>
              <a:schemeClr val="tx1">
                <a:lumMod val="50000"/>
                <a:lumOff val="50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15F31D0A-308C-485C-BC4C-8390B922BB4F}"/>
              </a:ext>
            </a:extLst>
          </p:cNvPr>
          <p:cNvCxnSpPr/>
          <p:nvPr/>
        </p:nvCxnSpPr>
        <p:spPr>
          <a:xfrm flipV="1">
            <a:off x="6835811" y="1608354"/>
            <a:ext cx="22189" cy="2127619"/>
          </a:xfrm>
          <a:prstGeom prst="straightConnector1">
            <a:avLst/>
          </a:prstGeom>
          <a:ln>
            <a:solidFill>
              <a:schemeClr val="tx1">
                <a:lumMod val="50000"/>
                <a:lumOff val="50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183" name="Flowchart: Connector 182">
            <a:extLst>
              <a:ext uri="{FF2B5EF4-FFF2-40B4-BE49-F238E27FC236}">
                <a16:creationId xmlns:a16="http://schemas.microsoft.com/office/drawing/2014/main" id="{C8D27DDE-BB01-451E-BA7A-4BD30E8B2BA7}"/>
              </a:ext>
            </a:extLst>
          </p:cNvPr>
          <p:cNvSpPr/>
          <p:nvPr/>
        </p:nvSpPr>
        <p:spPr>
          <a:xfrm>
            <a:off x="7162800" y="3543656"/>
            <a:ext cx="312186" cy="300994"/>
          </a:xfrm>
          <a:prstGeom prst="flowChartConnector">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dirty="0"/>
          </a:p>
        </p:txBody>
      </p:sp>
      <p:sp>
        <p:nvSpPr>
          <p:cNvPr id="184" name="Flowchart: Connector 183">
            <a:extLst>
              <a:ext uri="{FF2B5EF4-FFF2-40B4-BE49-F238E27FC236}">
                <a16:creationId xmlns:a16="http://schemas.microsoft.com/office/drawing/2014/main" id="{AECB4915-58E1-4251-BB6C-40CD470D4010}"/>
              </a:ext>
            </a:extLst>
          </p:cNvPr>
          <p:cNvSpPr/>
          <p:nvPr/>
        </p:nvSpPr>
        <p:spPr>
          <a:xfrm>
            <a:off x="6705600" y="3561969"/>
            <a:ext cx="312186" cy="300994"/>
          </a:xfrm>
          <a:prstGeom prst="flowChartConnector">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dirty="0"/>
          </a:p>
        </p:txBody>
      </p:sp>
      <p:cxnSp>
        <p:nvCxnSpPr>
          <p:cNvPr id="186" name="Straight Connector 185">
            <a:extLst>
              <a:ext uri="{FF2B5EF4-FFF2-40B4-BE49-F238E27FC236}">
                <a16:creationId xmlns:a16="http://schemas.microsoft.com/office/drawing/2014/main" id="{353CDA03-E57A-44AF-AC75-1DB303F3B7CB}"/>
              </a:ext>
            </a:extLst>
          </p:cNvPr>
          <p:cNvCxnSpPr/>
          <p:nvPr/>
        </p:nvCxnSpPr>
        <p:spPr>
          <a:xfrm>
            <a:off x="7772400" y="3863681"/>
            <a:ext cx="0" cy="2502956"/>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87" name="TextBox 186">
            <a:extLst>
              <a:ext uri="{FF2B5EF4-FFF2-40B4-BE49-F238E27FC236}">
                <a16:creationId xmlns:a16="http://schemas.microsoft.com/office/drawing/2014/main" id="{7C345EBE-72BC-4917-A35B-5EDC70B89560}"/>
              </a:ext>
            </a:extLst>
          </p:cNvPr>
          <p:cNvSpPr txBox="1"/>
          <p:nvPr/>
        </p:nvSpPr>
        <p:spPr>
          <a:xfrm>
            <a:off x="7246724" y="4114800"/>
            <a:ext cx="661816" cy="1061829"/>
          </a:xfrm>
          <a:prstGeom prst="rect">
            <a:avLst/>
          </a:prstGeom>
          <a:noFill/>
        </p:spPr>
        <p:txBody>
          <a:bodyPr wrap="square" rtlCol="0">
            <a:spAutoFit/>
          </a:bodyPr>
          <a:lstStyle/>
          <a:p>
            <a:r>
              <a:rPr lang="en-US" sz="900" dirty="0">
                <a:latin typeface="+mn-lt"/>
              </a:rPr>
              <a:t>New grading formula</a:t>
            </a:r>
          </a:p>
          <a:p>
            <a:pPr algn="r"/>
            <a:endParaRPr lang="en-US" sz="900" dirty="0">
              <a:latin typeface="+mn-lt"/>
            </a:endParaRPr>
          </a:p>
          <a:p>
            <a:r>
              <a:rPr lang="en-US" sz="900" dirty="0">
                <a:latin typeface="+mn-lt"/>
              </a:rPr>
              <a:t>New, rigorous tests</a:t>
            </a:r>
          </a:p>
        </p:txBody>
      </p:sp>
      <p:sp>
        <p:nvSpPr>
          <p:cNvPr id="188" name="TextBox 187">
            <a:extLst>
              <a:ext uri="{FF2B5EF4-FFF2-40B4-BE49-F238E27FC236}">
                <a16:creationId xmlns:a16="http://schemas.microsoft.com/office/drawing/2014/main" id="{DD4AB58A-8472-47BE-A777-31A282E16872}"/>
              </a:ext>
            </a:extLst>
          </p:cNvPr>
          <p:cNvSpPr txBox="1"/>
          <p:nvPr/>
        </p:nvSpPr>
        <p:spPr>
          <a:xfrm>
            <a:off x="6844351" y="5257800"/>
            <a:ext cx="453970" cy="230832"/>
          </a:xfrm>
          <a:prstGeom prst="rect">
            <a:avLst/>
          </a:prstGeom>
          <a:noFill/>
        </p:spPr>
        <p:txBody>
          <a:bodyPr wrap="none" rtlCol="0">
            <a:spAutoFit/>
          </a:bodyPr>
          <a:lstStyle/>
          <a:p>
            <a:r>
              <a:rPr lang="en-US" sz="900" b="1" dirty="0">
                <a:solidFill>
                  <a:schemeClr val="tx2"/>
                </a:solidFill>
                <a:latin typeface="+mn-lt"/>
              </a:rPr>
              <a:t>2014</a:t>
            </a:r>
          </a:p>
        </p:txBody>
      </p:sp>
      <p:sp>
        <p:nvSpPr>
          <p:cNvPr id="189" name="TextBox 188">
            <a:extLst>
              <a:ext uri="{FF2B5EF4-FFF2-40B4-BE49-F238E27FC236}">
                <a16:creationId xmlns:a16="http://schemas.microsoft.com/office/drawing/2014/main" id="{6C5857B7-A593-4C22-AF2B-52384EC06052}"/>
              </a:ext>
            </a:extLst>
          </p:cNvPr>
          <p:cNvSpPr txBox="1"/>
          <p:nvPr/>
        </p:nvSpPr>
        <p:spPr>
          <a:xfrm>
            <a:off x="6858000" y="5562600"/>
            <a:ext cx="910411" cy="646331"/>
          </a:xfrm>
          <a:prstGeom prst="rect">
            <a:avLst/>
          </a:prstGeom>
          <a:noFill/>
        </p:spPr>
        <p:txBody>
          <a:bodyPr wrap="square" rtlCol="0">
            <a:spAutoFit/>
          </a:bodyPr>
          <a:lstStyle/>
          <a:p>
            <a:r>
              <a:rPr lang="en-US" sz="900" dirty="0">
                <a:latin typeface="+mn-lt"/>
              </a:rPr>
              <a:t>HS A-F scale increased</a:t>
            </a:r>
          </a:p>
          <a:p>
            <a:r>
              <a:rPr lang="en-US" sz="900" dirty="0">
                <a:latin typeface="+mn-lt"/>
              </a:rPr>
              <a:t>Harder grad requirements</a:t>
            </a:r>
          </a:p>
        </p:txBody>
      </p:sp>
      <p:cxnSp>
        <p:nvCxnSpPr>
          <p:cNvPr id="190" name="Straight Connector 189">
            <a:extLst>
              <a:ext uri="{FF2B5EF4-FFF2-40B4-BE49-F238E27FC236}">
                <a16:creationId xmlns:a16="http://schemas.microsoft.com/office/drawing/2014/main" id="{EC469864-254B-4097-96BA-85FBE7E261C2}"/>
              </a:ext>
            </a:extLst>
          </p:cNvPr>
          <p:cNvCxnSpPr>
            <a:cxnSpLocks/>
          </p:cNvCxnSpPr>
          <p:nvPr/>
        </p:nvCxnSpPr>
        <p:spPr>
          <a:xfrm flipH="1" flipV="1">
            <a:off x="6865866" y="5481175"/>
            <a:ext cx="677934" cy="5225"/>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191" name="TextBox 190">
            <a:extLst>
              <a:ext uri="{FF2B5EF4-FFF2-40B4-BE49-F238E27FC236}">
                <a16:creationId xmlns:a16="http://schemas.microsoft.com/office/drawing/2014/main" id="{45FAA56D-692F-4A32-8681-9884AC2A84D8}"/>
              </a:ext>
            </a:extLst>
          </p:cNvPr>
          <p:cNvSpPr txBox="1"/>
          <p:nvPr/>
        </p:nvSpPr>
        <p:spPr>
          <a:xfrm>
            <a:off x="7795864" y="4722168"/>
            <a:ext cx="453970" cy="230832"/>
          </a:xfrm>
          <a:prstGeom prst="rect">
            <a:avLst/>
          </a:prstGeom>
          <a:noFill/>
        </p:spPr>
        <p:txBody>
          <a:bodyPr wrap="none" rtlCol="0">
            <a:spAutoFit/>
          </a:bodyPr>
          <a:lstStyle/>
          <a:p>
            <a:r>
              <a:rPr lang="en-US" sz="900" b="1" dirty="0">
                <a:solidFill>
                  <a:schemeClr val="tx2"/>
                </a:solidFill>
                <a:latin typeface="+mn-lt"/>
              </a:rPr>
              <a:t>2016</a:t>
            </a:r>
          </a:p>
        </p:txBody>
      </p:sp>
      <p:sp>
        <p:nvSpPr>
          <p:cNvPr id="192" name="TextBox 191">
            <a:extLst>
              <a:ext uri="{FF2B5EF4-FFF2-40B4-BE49-F238E27FC236}">
                <a16:creationId xmlns:a16="http://schemas.microsoft.com/office/drawing/2014/main" id="{52E24DE8-C0AF-495F-9EB2-0E51C41D81EA}"/>
              </a:ext>
            </a:extLst>
          </p:cNvPr>
          <p:cNvSpPr txBox="1"/>
          <p:nvPr/>
        </p:nvSpPr>
        <p:spPr>
          <a:xfrm>
            <a:off x="7772400" y="4992469"/>
            <a:ext cx="661816" cy="646331"/>
          </a:xfrm>
          <a:prstGeom prst="rect">
            <a:avLst/>
          </a:prstGeom>
          <a:noFill/>
        </p:spPr>
        <p:txBody>
          <a:bodyPr wrap="square" rtlCol="0">
            <a:spAutoFit/>
          </a:bodyPr>
          <a:lstStyle/>
          <a:p>
            <a:r>
              <a:rPr lang="en-US" sz="900" dirty="0">
                <a:latin typeface="+mn-lt"/>
              </a:rPr>
              <a:t>New learning gains</a:t>
            </a:r>
          </a:p>
          <a:p>
            <a:pPr algn="r"/>
            <a:endParaRPr lang="en-US" sz="900" dirty="0">
              <a:latin typeface="+mn-lt"/>
            </a:endParaRPr>
          </a:p>
        </p:txBody>
      </p:sp>
      <p:sp>
        <p:nvSpPr>
          <p:cNvPr id="194" name="TextBox 193">
            <a:extLst>
              <a:ext uri="{FF2B5EF4-FFF2-40B4-BE49-F238E27FC236}">
                <a16:creationId xmlns:a16="http://schemas.microsoft.com/office/drawing/2014/main" id="{A1667750-D8F1-412D-B11D-9C82E3B7AFA3}"/>
              </a:ext>
            </a:extLst>
          </p:cNvPr>
          <p:cNvSpPr txBox="1"/>
          <p:nvPr/>
        </p:nvSpPr>
        <p:spPr>
          <a:xfrm>
            <a:off x="7215857" y="3881276"/>
            <a:ext cx="453970" cy="230832"/>
          </a:xfrm>
          <a:prstGeom prst="rect">
            <a:avLst/>
          </a:prstGeom>
          <a:noFill/>
        </p:spPr>
        <p:txBody>
          <a:bodyPr wrap="none" rtlCol="0">
            <a:spAutoFit/>
          </a:bodyPr>
          <a:lstStyle/>
          <a:p>
            <a:r>
              <a:rPr lang="en-US" sz="900" b="1" dirty="0">
                <a:solidFill>
                  <a:schemeClr val="tx2"/>
                </a:solidFill>
                <a:latin typeface="+mn-lt"/>
              </a:rPr>
              <a:t>2015</a:t>
            </a:r>
          </a:p>
        </p:txBody>
      </p:sp>
      <p:cxnSp>
        <p:nvCxnSpPr>
          <p:cNvPr id="195" name="Straight Connector 194">
            <a:extLst>
              <a:ext uri="{FF2B5EF4-FFF2-40B4-BE49-F238E27FC236}">
                <a16:creationId xmlns:a16="http://schemas.microsoft.com/office/drawing/2014/main" id="{4BCD7D0C-38EA-4B90-B49F-EB22C3F7E6CF}"/>
              </a:ext>
            </a:extLst>
          </p:cNvPr>
          <p:cNvCxnSpPr>
            <a:cxnSpLocks/>
          </p:cNvCxnSpPr>
          <p:nvPr/>
        </p:nvCxnSpPr>
        <p:spPr>
          <a:xfrm flipH="1">
            <a:off x="7302495" y="4067018"/>
            <a:ext cx="469905" cy="9495"/>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cxnSp>
        <p:nvCxnSpPr>
          <p:cNvPr id="198" name="Straight Connector 197">
            <a:extLst>
              <a:ext uri="{FF2B5EF4-FFF2-40B4-BE49-F238E27FC236}">
                <a16:creationId xmlns:a16="http://schemas.microsoft.com/office/drawing/2014/main" id="{B190B92F-70CC-4DE6-9826-37186AAFD6B2}"/>
              </a:ext>
            </a:extLst>
          </p:cNvPr>
          <p:cNvCxnSpPr>
            <a:cxnSpLocks/>
          </p:cNvCxnSpPr>
          <p:nvPr/>
        </p:nvCxnSpPr>
        <p:spPr>
          <a:xfrm flipH="1" flipV="1">
            <a:off x="7780266" y="4953000"/>
            <a:ext cx="677934" cy="5225"/>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43408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95A6-93B7-4143-B955-7156A2133261}"/>
              </a:ext>
            </a:extLst>
          </p:cNvPr>
          <p:cNvSpPr>
            <a:spLocks noGrp="1"/>
          </p:cNvSpPr>
          <p:nvPr>
            <p:ph type="title"/>
          </p:nvPr>
        </p:nvSpPr>
        <p:spPr/>
        <p:txBody>
          <a:bodyPr>
            <a:normAutofit/>
          </a:bodyPr>
          <a:lstStyle/>
          <a:p>
            <a:r>
              <a:rPr lang="en-US" dirty="0"/>
              <a:t>What signals are you sending to educators?</a:t>
            </a:r>
          </a:p>
        </p:txBody>
      </p:sp>
      <p:sp>
        <p:nvSpPr>
          <p:cNvPr id="3" name="Slide Number Placeholder 2">
            <a:extLst>
              <a:ext uri="{FF2B5EF4-FFF2-40B4-BE49-F238E27FC236}">
                <a16:creationId xmlns:a16="http://schemas.microsoft.com/office/drawing/2014/main" id="{927F05EA-3863-42C0-B9EA-78583F46C0C2}"/>
              </a:ext>
            </a:extLst>
          </p:cNvPr>
          <p:cNvSpPr>
            <a:spLocks noGrp="1"/>
          </p:cNvSpPr>
          <p:nvPr>
            <p:ph type="sldNum" sz="quarter" idx="4"/>
          </p:nvPr>
        </p:nvSpPr>
        <p:spPr/>
        <p:txBody>
          <a:bodyPr/>
          <a:lstStyle/>
          <a:p>
            <a:fld id="{DCBF5701-1E31-4102-832B-09F0AC47C2BD}" type="slidenum">
              <a:rPr lang="en-US" smtClean="0"/>
              <a:pPr/>
              <a:t>8</a:t>
            </a:fld>
            <a:endParaRPr lang="en-US"/>
          </a:p>
        </p:txBody>
      </p:sp>
      <p:sp>
        <p:nvSpPr>
          <p:cNvPr id="4" name="Text Placeholder 3">
            <a:extLst>
              <a:ext uri="{FF2B5EF4-FFF2-40B4-BE49-F238E27FC236}">
                <a16:creationId xmlns:a16="http://schemas.microsoft.com/office/drawing/2014/main" id="{6E218F9F-0E4E-4274-983B-89B2A800C21B}"/>
              </a:ext>
            </a:extLst>
          </p:cNvPr>
          <p:cNvSpPr>
            <a:spLocks noGrp="1"/>
          </p:cNvSpPr>
          <p:nvPr>
            <p:ph type="body" sz="quarter" idx="13"/>
          </p:nvPr>
        </p:nvSpPr>
        <p:spPr/>
        <p:txBody>
          <a:bodyPr/>
          <a:lstStyle/>
          <a:p>
            <a:r>
              <a:rPr lang="en-US" i="1" dirty="0"/>
              <a:t> The three main signals educators should get from a school accountability system.</a:t>
            </a:r>
          </a:p>
        </p:txBody>
      </p:sp>
      <p:sp>
        <p:nvSpPr>
          <p:cNvPr id="5" name="Content Placeholder 4">
            <a:extLst>
              <a:ext uri="{FF2B5EF4-FFF2-40B4-BE49-F238E27FC236}">
                <a16:creationId xmlns:a16="http://schemas.microsoft.com/office/drawing/2014/main" id="{673D1CC3-B5A8-469C-901E-E49B2ACA6CD6}"/>
              </a:ext>
            </a:extLst>
          </p:cNvPr>
          <p:cNvSpPr>
            <a:spLocks noGrp="1"/>
          </p:cNvSpPr>
          <p:nvPr>
            <p:ph sz="quarter" idx="14"/>
          </p:nvPr>
        </p:nvSpPr>
        <p:spPr/>
        <p:txBody>
          <a:bodyPr/>
          <a:lstStyle/>
          <a:p>
            <a:pPr lvl="0"/>
            <a:r>
              <a:rPr lang="en-US" sz="2400" dirty="0">
                <a:latin typeface="+mn-lt"/>
              </a:rPr>
              <a:t>Help every child get to grade level proficiency or higher </a:t>
            </a:r>
          </a:p>
          <a:p>
            <a:pPr lvl="0"/>
            <a:endParaRPr lang="en-US" sz="2400" dirty="0">
              <a:latin typeface="+mn-lt"/>
            </a:endParaRPr>
          </a:p>
          <a:p>
            <a:pPr lvl="0"/>
            <a:r>
              <a:rPr lang="en-US" sz="2400" dirty="0">
                <a:latin typeface="+mn-lt"/>
              </a:rPr>
              <a:t>Help every child make annual progress from where they entered my classroom</a:t>
            </a:r>
          </a:p>
          <a:p>
            <a:pPr lvl="0"/>
            <a:endParaRPr lang="en-US" sz="2400" dirty="0">
              <a:latin typeface="+mn-lt"/>
            </a:endParaRPr>
          </a:p>
          <a:p>
            <a:pPr lvl="0"/>
            <a:r>
              <a:rPr lang="en-US" sz="2400" dirty="0">
                <a:latin typeface="+mn-lt"/>
              </a:rPr>
              <a:t>Help the most struggling students make great progress</a:t>
            </a:r>
          </a:p>
          <a:p>
            <a:pPr lvl="0"/>
            <a:endParaRPr lang="en-US" sz="2000" dirty="0">
              <a:latin typeface="+mn-lt"/>
            </a:endParaRPr>
          </a:p>
          <a:p>
            <a:pPr lvl="0"/>
            <a:endParaRPr lang="en-US" sz="2000" dirty="0">
              <a:latin typeface="+mn-lt"/>
            </a:endParaRPr>
          </a:p>
          <a:p>
            <a:endParaRPr lang="en-US" sz="1800" dirty="0">
              <a:latin typeface="+mn-lt"/>
            </a:endParaRPr>
          </a:p>
          <a:p>
            <a:endParaRPr lang="en-US" sz="1800" dirty="0">
              <a:latin typeface="+mn-lt"/>
            </a:endParaRPr>
          </a:p>
        </p:txBody>
      </p:sp>
    </p:spTree>
    <p:extLst>
      <p:ext uri="{BB962C8B-B14F-4D97-AF65-F5344CB8AC3E}">
        <p14:creationId xmlns:p14="http://schemas.microsoft.com/office/powerpoint/2010/main" val="177479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r>
              <a:rPr lang="en-US" altLang="en-US" sz="2800" dirty="0">
                <a:solidFill>
                  <a:schemeClr val="bg1"/>
                </a:solidFill>
                <a:latin typeface="+mn-lt"/>
              </a:rPr>
              <a:t>School Grades: Fundamental Principles</a:t>
            </a:r>
          </a:p>
        </p:txBody>
      </p:sp>
      <p:sp>
        <p:nvSpPr>
          <p:cNvPr id="5" name="Oval 4"/>
          <p:cNvSpPr/>
          <p:nvPr/>
        </p:nvSpPr>
        <p:spPr>
          <a:xfrm>
            <a:off x="97043" y="2446784"/>
            <a:ext cx="9144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1</a:t>
            </a:r>
            <a:endParaRPr lang="en-US" sz="4000"/>
          </a:p>
        </p:txBody>
      </p:sp>
      <p:sp>
        <p:nvSpPr>
          <p:cNvPr id="14" name="TextBox 13"/>
          <p:cNvSpPr txBox="1"/>
          <p:nvPr/>
        </p:nvSpPr>
        <p:spPr>
          <a:xfrm>
            <a:off x="1011443" y="2552239"/>
            <a:ext cx="3445846" cy="584775"/>
          </a:xfrm>
          <a:prstGeom prst="rect">
            <a:avLst/>
          </a:prstGeom>
          <a:noFill/>
        </p:spPr>
        <p:txBody>
          <a:bodyPr wrap="square" rtlCol="0">
            <a:spAutoFit/>
          </a:bodyPr>
          <a:lstStyle/>
          <a:p>
            <a:r>
              <a:rPr lang="en-US" sz="1600" b="0" dirty="0">
                <a:solidFill>
                  <a:schemeClr val="tx1">
                    <a:lumMod val="75000"/>
                    <a:lumOff val="25000"/>
                  </a:schemeClr>
                </a:solidFill>
                <a:latin typeface="+mn-lt"/>
              </a:rPr>
              <a:t>Use clear and transparent descriptors of A, B, C, D, and F</a:t>
            </a:r>
          </a:p>
        </p:txBody>
      </p:sp>
      <p:sp>
        <p:nvSpPr>
          <p:cNvPr id="20" name="Oval 19"/>
          <p:cNvSpPr/>
          <p:nvPr/>
        </p:nvSpPr>
        <p:spPr>
          <a:xfrm>
            <a:off x="97043" y="3421115"/>
            <a:ext cx="9144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endParaRPr lang="en-US" sz="4000" dirty="0"/>
          </a:p>
        </p:txBody>
      </p:sp>
      <p:sp>
        <p:nvSpPr>
          <p:cNvPr id="22" name="TextBox 21"/>
          <p:cNvSpPr txBox="1"/>
          <p:nvPr/>
        </p:nvSpPr>
        <p:spPr>
          <a:xfrm>
            <a:off x="1038740" y="3390595"/>
            <a:ext cx="2966812" cy="830997"/>
          </a:xfrm>
          <a:prstGeom prst="rect">
            <a:avLst/>
          </a:prstGeom>
          <a:noFill/>
        </p:spPr>
        <p:txBody>
          <a:bodyPr wrap="square" rtlCol="0">
            <a:spAutoFit/>
          </a:bodyPr>
          <a:lstStyle/>
          <a:p>
            <a:r>
              <a:rPr lang="en-US" sz="1600" b="0" dirty="0">
                <a:solidFill>
                  <a:schemeClr val="tx1">
                    <a:lumMod val="75000"/>
                    <a:lumOff val="25000"/>
                  </a:schemeClr>
                </a:solidFill>
                <a:latin typeface="+mn-lt"/>
              </a:rPr>
              <a:t>Include objective, concise student learning outcome measures</a:t>
            </a:r>
          </a:p>
        </p:txBody>
      </p:sp>
      <p:sp>
        <p:nvSpPr>
          <p:cNvPr id="23" name="Oval 22"/>
          <p:cNvSpPr/>
          <p:nvPr/>
        </p:nvSpPr>
        <p:spPr>
          <a:xfrm>
            <a:off x="97043" y="4395446"/>
            <a:ext cx="9144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3</a:t>
            </a:r>
            <a:endParaRPr lang="en-US" sz="4000"/>
          </a:p>
        </p:txBody>
      </p:sp>
      <p:sp>
        <p:nvSpPr>
          <p:cNvPr id="24" name="TextBox 23"/>
          <p:cNvSpPr txBox="1"/>
          <p:nvPr/>
        </p:nvSpPr>
        <p:spPr>
          <a:xfrm>
            <a:off x="1000335" y="4549299"/>
            <a:ext cx="3532414" cy="584775"/>
          </a:xfrm>
          <a:prstGeom prst="rect">
            <a:avLst/>
          </a:prstGeom>
          <a:noFill/>
        </p:spPr>
        <p:txBody>
          <a:bodyPr wrap="square" rtlCol="0">
            <a:spAutoFit/>
          </a:bodyPr>
          <a:lstStyle/>
          <a:p>
            <a:r>
              <a:rPr lang="en-US" sz="1600" b="0" dirty="0">
                <a:solidFill>
                  <a:schemeClr val="tx1">
                    <a:lumMod val="75000"/>
                    <a:lumOff val="25000"/>
                  </a:schemeClr>
                </a:solidFill>
                <a:latin typeface="+mn-lt"/>
              </a:rPr>
              <a:t>Balance measures of student performance and progress</a:t>
            </a:r>
          </a:p>
        </p:txBody>
      </p:sp>
      <p:sp>
        <p:nvSpPr>
          <p:cNvPr id="25" name="Oval 24"/>
          <p:cNvSpPr/>
          <p:nvPr/>
        </p:nvSpPr>
        <p:spPr>
          <a:xfrm>
            <a:off x="97043" y="5369776"/>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4</a:t>
            </a:r>
            <a:endParaRPr lang="en-US" sz="4000"/>
          </a:p>
        </p:txBody>
      </p:sp>
      <p:sp>
        <p:nvSpPr>
          <p:cNvPr id="28" name="Oval 27"/>
          <p:cNvSpPr/>
          <p:nvPr/>
        </p:nvSpPr>
        <p:spPr>
          <a:xfrm>
            <a:off x="4457289" y="106680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5</a:t>
            </a:r>
            <a:endParaRPr lang="en-US" sz="4000"/>
          </a:p>
        </p:txBody>
      </p:sp>
      <p:sp>
        <p:nvSpPr>
          <p:cNvPr id="30" name="Oval 29"/>
          <p:cNvSpPr/>
          <p:nvPr/>
        </p:nvSpPr>
        <p:spPr>
          <a:xfrm>
            <a:off x="4457289" y="2143563"/>
            <a:ext cx="914400" cy="914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6</a:t>
            </a:r>
            <a:endParaRPr lang="en-US" sz="4000"/>
          </a:p>
        </p:txBody>
      </p:sp>
      <p:sp>
        <p:nvSpPr>
          <p:cNvPr id="31" name="TextBox 30"/>
          <p:cNvSpPr txBox="1"/>
          <p:nvPr/>
        </p:nvSpPr>
        <p:spPr>
          <a:xfrm>
            <a:off x="5410201" y="1244025"/>
            <a:ext cx="3733799" cy="584775"/>
          </a:xfrm>
          <a:prstGeom prst="rect">
            <a:avLst/>
          </a:prstGeom>
          <a:noFill/>
        </p:spPr>
        <p:txBody>
          <a:bodyPr wrap="square" rtlCol="0">
            <a:spAutoFit/>
          </a:bodyPr>
          <a:lstStyle/>
          <a:p>
            <a:r>
              <a:rPr lang="en-US" sz="1600" b="0" dirty="0">
                <a:solidFill>
                  <a:schemeClr val="tx1">
                    <a:lumMod val="75000"/>
                    <a:lumOff val="25000"/>
                  </a:schemeClr>
                </a:solidFill>
                <a:latin typeface="+mn-lt"/>
              </a:rPr>
              <a:t>Focus on the progress of the lowest performing students in each school</a:t>
            </a:r>
          </a:p>
        </p:txBody>
      </p:sp>
      <p:sp>
        <p:nvSpPr>
          <p:cNvPr id="32" name="Oval 31"/>
          <p:cNvSpPr/>
          <p:nvPr/>
        </p:nvSpPr>
        <p:spPr>
          <a:xfrm>
            <a:off x="4457289" y="3220325"/>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7</a:t>
            </a:r>
            <a:endParaRPr lang="en-US" sz="4000"/>
          </a:p>
        </p:txBody>
      </p:sp>
      <p:sp>
        <p:nvSpPr>
          <p:cNvPr id="35" name="TextBox 34"/>
          <p:cNvSpPr txBox="1"/>
          <p:nvPr/>
        </p:nvSpPr>
        <p:spPr>
          <a:xfrm>
            <a:off x="5413895" y="2310825"/>
            <a:ext cx="3560396" cy="584775"/>
          </a:xfrm>
          <a:prstGeom prst="rect">
            <a:avLst/>
          </a:prstGeom>
          <a:noFill/>
        </p:spPr>
        <p:txBody>
          <a:bodyPr wrap="square" rtlCol="0">
            <a:spAutoFit/>
          </a:bodyPr>
          <a:lstStyle/>
          <a:p>
            <a:r>
              <a:rPr lang="en-US" sz="1600" b="0" dirty="0">
                <a:solidFill>
                  <a:schemeClr val="tx1">
                    <a:lumMod val="75000"/>
                    <a:lumOff val="25000"/>
                  </a:schemeClr>
                </a:solidFill>
                <a:latin typeface="+mn-lt"/>
              </a:rPr>
              <a:t>Report results as close to the end of the school year as possible</a:t>
            </a:r>
          </a:p>
        </p:txBody>
      </p:sp>
      <p:sp>
        <p:nvSpPr>
          <p:cNvPr id="36" name="Oval 35"/>
          <p:cNvSpPr/>
          <p:nvPr/>
        </p:nvSpPr>
        <p:spPr>
          <a:xfrm>
            <a:off x="4457289" y="4297087"/>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8</a:t>
            </a:r>
            <a:endParaRPr lang="en-US" sz="4000"/>
          </a:p>
        </p:txBody>
      </p:sp>
      <p:sp>
        <p:nvSpPr>
          <p:cNvPr id="38" name="TextBox 37"/>
          <p:cNvSpPr txBox="1"/>
          <p:nvPr/>
        </p:nvSpPr>
        <p:spPr>
          <a:xfrm>
            <a:off x="5354104" y="3547646"/>
            <a:ext cx="3227614" cy="338554"/>
          </a:xfrm>
          <a:prstGeom prst="rect">
            <a:avLst/>
          </a:prstGeom>
          <a:noFill/>
        </p:spPr>
        <p:txBody>
          <a:bodyPr wrap="square" rtlCol="0">
            <a:spAutoFit/>
          </a:bodyPr>
          <a:lstStyle/>
          <a:p>
            <a:r>
              <a:rPr lang="en-US" sz="1600" b="0" dirty="0">
                <a:solidFill>
                  <a:schemeClr val="tx1">
                    <a:lumMod val="75000"/>
                    <a:lumOff val="25000"/>
                  </a:schemeClr>
                </a:solidFill>
                <a:latin typeface="+mn-lt"/>
              </a:rPr>
              <a:t>Communicate clearly to parents</a:t>
            </a:r>
          </a:p>
        </p:txBody>
      </p:sp>
      <p:sp>
        <p:nvSpPr>
          <p:cNvPr id="39" name="Oval 38"/>
          <p:cNvSpPr/>
          <p:nvPr/>
        </p:nvSpPr>
        <p:spPr>
          <a:xfrm>
            <a:off x="4450032" y="5369170"/>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9</a:t>
            </a:r>
            <a:endParaRPr lang="en-US" sz="4000"/>
          </a:p>
        </p:txBody>
      </p:sp>
      <p:sp>
        <p:nvSpPr>
          <p:cNvPr id="40" name="TextBox 39"/>
          <p:cNvSpPr txBox="1"/>
          <p:nvPr/>
        </p:nvSpPr>
        <p:spPr>
          <a:xfrm>
            <a:off x="5378505" y="4272300"/>
            <a:ext cx="3560395" cy="830997"/>
          </a:xfrm>
          <a:prstGeom prst="rect">
            <a:avLst/>
          </a:prstGeom>
          <a:noFill/>
        </p:spPr>
        <p:txBody>
          <a:bodyPr wrap="square" rtlCol="0">
            <a:spAutoFit/>
          </a:bodyPr>
          <a:lstStyle/>
          <a:p>
            <a:r>
              <a:rPr lang="en-US" sz="1600" b="0" dirty="0">
                <a:solidFill>
                  <a:schemeClr val="tx1">
                    <a:lumMod val="75000"/>
                    <a:lumOff val="25000"/>
                  </a:schemeClr>
                </a:solidFill>
                <a:latin typeface="+mn-lt"/>
              </a:rPr>
              <a:t>Establish rigorous criteria, with automatic increases, in order to earn A, B, C, D or F grades</a:t>
            </a:r>
          </a:p>
        </p:txBody>
      </p:sp>
      <p:sp>
        <p:nvSpPr>
          <p:cNvPr id="2" name="Rounded Rectangle 1"/>
          <p:cNvSpPr/>
          <p:nvPr/>
        </p:nvSpPr>
        <p:spPr>
          <a:xfrm>
            <a:off x="152400" y="1015164"/>
            <a:ext cx="3853151" cy="136293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bg1"/>
                </a:solidFill>
              </a:rPr>
              <a:t>A-F school grades provide transparent, objective and easily understood data to parents, educators and the public to spur improvement among all schools. </a:t>
            </a:r>
          </a:p>
        </p:txBody>
      </p:sp>
      <p:cxnSp>
        <p:nvCxnSpPr>
          <p:cNvPr id="6" name="Straight Connector 5"/>
          <p:cNvCxnSpPr/>
          <p:nvPr/>
        </p:nvCxnSpPr>
        <p:spPr>
          <a:xfrm>
            <a:off x="885120" y="3236975"/>
            <a:ext cx="3188970"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27" name="Straight Connector 26"/>
          <p:cNvCxnSpPr/>
          <p:nvPr/>
        </p:nvCxnSpPr>
        <p:spPr>
          <a:xfrm>
            <a:off x="846715" y="4235505"/>
            <a:ext cx="3188970"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3" name="Straight Connector 32"/>
          <p:cNvCxnSpPr/>
          <p:nvPr/>
        </p:nvCxnSpPr>
        <p:spPr>
          <a:xfrm>
            <a:off x="846715" y="5195630"/>
            <a:ext cx="3188970"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4" name="Straight Connector 33"/>
          <p:cNvCxnSpPr/>
          <p:nvPr/>
        </p:nvCxnSpPr>
        <p:spPr>
          <a:xfrm>
            <a:off x="5067347" y="1894410"/>
            <a:ext cx="3687898"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37" name="Straight Connector 36"/>
          <p:cNvCxnSpPr/>
          <p:nvPr/>
        </p:nvCxnSpPr>
        <p:spPr>
          <a:xfrm>
            <a:off x="5148075" y="3006545"/>
            <a:ext cx="3687898"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41" name="Straight Connector 40"/>
          <p:cNvCxnSpPr/>
          <p:nvPr/>
        </p:nvCxnSpPr>
        <p:spPr>
          <a:xfrm>
            <a:off x="5263290" y="4005075"/>
            <a:ext cx="3687898"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cxnSp>
        <p:nvCxnSpPr>
          <p:cNvPr id="42" name="Straight Connector 41"/>
          <p:cNvCxnSpPr/>
          <p:nvPr/>
        </p:nvCxnSpPr>
        <p:spPr>
          <a:xfrm>
            <a:off x="5148075" y="5157225"/>
            <a:ext cx="3687898" cy="0"/>
          </a:xfrm>
          <a:prstGeom prst="line">
            <a:avLst/>
          </a:prstGeom>
          <a:ln w="19050">
            <a:solidFill>
              <a:schemeClr val="tx1">
                <a:lumMod val="75000"/>
                <a:lumOff val="25000"/>
              </a:schemeClr>
            </a:solidFill>
            <a:prstDash val="sysDot"/>
          </a:ln>
        </p:spPr>
        <p:style>
          <a:lnRef idx="1">
            <a:schemeClr val="accent5"/>
          </a:lnRef>
          <a:fillRef idx="0">
            <a:schemeClr val="accent5"/>
          </a:fillRef>
          <a:effectRef idx="0">
            <a:schemeClr val="accent5"/>
          </a:effectRef>
          <a:fontRef idx="minor">
            <a:schemeClr val="tx1"/>
          </a:fontRef>
        </p:style>
      </p:cxnSp>
      <p:sp>
        <p:nvSpPr>
          <p:cNvPr id="3" name="Rectangle 2"/>
          <p:cNvSpPr/>
          <p:nvPr/>
        </p:nvSpPr>
        <p:spPr>
          <a:xfrm>
            <a:off x="1042488" y="5410200"/>
            <a:ext cx="3210993" cy="830997"/>
          </a:xfrm>
          <a:prstGeom prst="rect">
            <a:avLst/>
          </a:prstGeom>
        </p:spPr>
        <p:txBody>
          <a:bodyPr wrap="square">
            <a:spAutoFit/>
          </a:bodyPr>
          <a:lstStyle/>
          <a:p>
            <a:r>
              <a:rPr lang="en-US" sz="1600" b="0" dirty="0">
                <a:solidFill>
                  <a:schemeClr val="tx1">
                    <a:lumMod val="75000"/>
                    <a:lumOff val="25000"/>
                  </a:schemeClr>
                </a:solidFill>
                <a:latin typeface="+mn-lt"/>
              </a:rPr>
              <a:t>Calculate student progress toward grade level and advanced achievement</a:t>
            </a:r>
          </a:p>
        </p:txBody>
      </p:sp>
      <p:sp>
        <p:nvSpPr>
          <p:cNvPr id="4" name="Rectangle 3"/>
          <p:cNvSpPr/>
          <p:nvPr/>
        </p:nvSpPr>
        <p:spPr>
          <a:xfrm>
            <a:off x="5356101" y="5587425"/>
            <a:ext cx="3747689" cy="584775"/>
          </a:xfrm>
          <a:prstGeom prst="rect">
            <a:avLst/>
          </a:prstGeom>
        </p:spPr>
        <p:txBody>
          <a:bodyPr wrap="square">
            <a:spAutoFit/>
          </a:bodyPr>
          <a:lstStyle/>
          <a:p>
            <a:pPr marR="0" lvl="0">
              <a:spcBef>
                <a:spcPts val="0"/>
              </a:spcBef>
              <a:spcAft>
                <a:spcPts val="0"/>
              </a:spcAft>
            </a:pPr>
            <a:r>
              <a:rPr lang="en-US" sz="1600" b="0" dirty="0">
                <a:solidFill>
                  <a:schemeClr val="tx1">
                    <a:lumMod val="75000"/>
                    <a:lumOff val="25000"/>
                  </a:schemeClr>
                </a:solidFill>
                <a:latin typeface="+mn-lt"/>
              </a:rPr>
              <a:t>Use grades to identify schools for recognition, intervention, and support  </a:t>
            </a:r>
          </a:p>
        </p:txBody>
      </p:sp>
      <p:sp>
        <p:nvSpPr>
          <p:cNvPr id="29" name="Slide Number Placeholder 3">
            <a:extLst>
              <a:ext uri="{FF2B5EF4-FFF2-40B4-BE49-F238E27FC236}">
                <a16:creationId xmlns:a16="http://schemas.microsoft.com/office/drawing/2014/main" id="{8058B62B-3AD4-432E-9BF9-41B437ECCE9E}"/>
              </a:ext>
            </a:extLst>
          </p:cNvPr>
          <p:cNvSpPr txBox="1">
            <a:spLocks/>
          </p:cNvSpPr>
          <p:nvPr/>
        </p:nvSpPr>
        <p:spPr>
          <a:xfrm>
            <a:off x="8642930" y="6518893"/>
            <a:ext cx="406066" cy="246221"/>
          </a:xfrm>
          <a:prstGeom prst="rect">
            <a:avLst/>
          </a:prstGeom>
          <a:solidFill>
            <a:schemeClr val="bg1"/>
          </a:solidFill>
        </p:spPr>
        <p:txBody>
          <a:bodyPr/>
          <a:lstStyle>
            <a:defPPr>
              <a:defRPr lang="en-US"/>
            </a:defPPr>
            <a:lvl1pPr algn="l" rtl="0" fontAlgn="base">
              <a:spcBef>
                <a:spcPct val="0"/>
              </a:spcBef>
              <a:spcAft>
                <a:spcPct val="0"/>
              </a:spcAft>
              <a:defRPr b="1" kern="1200">
                <a:solidFill>
                  <a:schemeClr val="tx1"/>
                </a:solidFill>
                <a:latin typeface="Arial" charset="0"/>
                <a:ea typeface="MS PGothic" pitchFamily="34" charset="-128"/>
                <a:cs typeface="+mn-cs"/>
              </a:defRPr>
            </a:lvl1pPr>
            <a:lvl2pPr marL="457200" algn="l" rtl="0" fontAlgn="base">
              <a:spcBef>
                <a:spcPct val="0"/>
              </a:spcBef>
              <a:spcAft>
                <a:spcPct val="0"/>
              </a:spcAft>
              <a:defRPr b="1" kern="1200">
                <a:solidFill>
                  <a:schemeClr val="tx1"/>
                </a:solidFill>
                <a:latin typeface="Arial" charset="0"/>
                <a:ea typeface="MS PGothic" pitchFamily="34" charset="-128"/>
                <a:cs typeface="+mn-cs"/>
              </a:defRPr>
            </a:lvl2pPr>
            <a:lvl3pPr marL="914400" algn="l" rtl="0" fontAlgn="base">
              <a:spcBef>
                <a:spcPct val="0"/>
              </a:spcBef>
              <a:spcAft>
                <a:spcPct val="0"/>
              </a:spcAft>
              <a:defRPr b="1" kern="1200">
                <a:solidFill>
                  <a:schemeClr val="tx1"/>
                </a:solidFill>
                <a:latin typeface="Arial" charset="0"/>
                <a:ea typeface="MS PGothic" pitchFamily="34" charset="-128"/>
                <a:cs typeface="+mn-cs"/>
              </a:defRPr>
            </a:lvl3pPr>
            <a:lvl4pPr marL="1371600" algn="l" rtl="0" fontAlgn="base">
              <a:spcBef>
                <a:spcPct val="0"/>
              </a:spcBef>
              <a:spcAft>
                <a:spcPct val="0"/>
              </a:spcAft>
              <a:defRPr b="1" kern="1200">
                <a:solidFill>
                  <a:schemeClr val="tx1"/>
                </a:solidFill>
                <a:latin typeface="Arial" charset="0"/>
                <a:ea typeface="MS PGothic" pitchFamily="34" charset="-128"/>
                <a:cs typeface="+mn-cs"/>
              </a:defRPr>
            </a:lvl4pPr>
            <a:lvl5pPr marL="1828800" algn="l" rtl="0" fontAlgn="base">
              <a:spcBef>
                <a:spcPct val="0"/>
              </a:spcBef>
              <a:spcAft>
                <a:spcPct val="0"/>
              </a:spcAft>
              <a:defRPr b="1" kern="1200">
                <a:solidFill>
                  <a:schemeClr val="tx1"/>
                </a:solidFill>
                <a:latin typeface="Arial" charset="0"/>
                <a:ea typeface="MS PGothic" pitchFamily="34" charset="-128"/>
                <a:cs typeface="+mn-cs"/>
              </a:defRPr>
            </a:lvl5pPr>
            <a:lvl6pPr marL="2286000" algn="l" defTabSz="914400" rtl="0" eaLnBrk="1" latinLnBrk="0" hangingPunct="1">
              <a:defRPr b="1" kern="1200">
                <a:solidFill>
                  <a:schemeClr val="tx1"/>
                </a:solidFill>
                <a:latin typeface="Arial" charset="0"/>
                <a:ea typeface="MS PGothic" pitchFamily="34" charset="-128"/>
                <a:cs typeface="+mn-cs"/>
              </a:defRPr>
            </a:lvl6pPr>
            <a:lvl7pPr marL="2743200" algn="l" defTabSz="914400" rtl="0" eaLnBrk="1" latinLnBrk="0" hangingPunct="1">
              <a:defRPr b="1" kern="1200">
                <a:solidFill>
                  <a:schemeClr val="tx1"/>
                </a:solidFill>
                <a:latin typeface="Arial" charset="0"/>
                <a:ea typeface="MS PGothic" pitchFamily="34" charset="-128"/>
                <a:cs typeface="+mn-cs"/>
              </a:defRPr>
            </a:lvl7pPr>
            <a:lvl8pPr marL="3200400" algn="l" defTabSz="914400" rtl="0" eaLnBrk="1" latinLnBrk="0" hangingPunct="1">
              <a:defRPr b="1" kern="1200">
                <a:solidFill>
                  <a:schemeClr val="tx1"/>
                </a:solidFill>
                <a:latin typeface="Arial" charset="0"/>
                <a:ea typeface="MS PGothic" pitchFamily="34" charset="-128"/>
                <a:cs typeface="+mn-cs"/>
              </a:defRPr>
            </a:lvl8pPr>
            <a:lvl9pPr marL="3657600" algn="l" defTabSz="914400" rtl="0" eaLnBrk="1" latinLnBrk="0" hangingPunct="1">
              <a:defRPr b="1" kern="1200">
                <a:solidFill>
                  <a:schemeClr val="tx1"/>
                </a:solidFill>
                <a:latin typeface="Arial" charset="0"/>
                <a:ea typeface="MS PGothic" pitchFamily="34" charset="-128"/>
                <a:cs typeface="+mn-cs"/>
              </a:defRPr>
            </a:lvl9pPr>
          </a:lstStyle>
          <a:p>
            <a:pPr>
              <a:defRPr/>
            </a:pPr>
            <a:fld id="{DCBF5701-1E31-4102-832B-09F0AC47C2BD}" type="slidenum">
              <a:rPr lang="en-US" sz="1200" smtClean="0">
                <a:solidFill>
                  <a:srgbClr val="05678B"/>
                </a:solidFill>
              </a:rPr>
              <a:pPr>
                <a:defRPr/>
              </a:pPr>
              <a:t>9</a:t>
            </a:fld>
            <a:endParaRPr lang="en-US" sz="1200">
              <a:solidFill>
                <a:srgbClr val="05678B"/>
              </a:solidFill>
            </a:endParaRPr>
          </a:p>
        </p:txBody>
      </p:sp>
    </p:spTree>
    <p:extLst>
      <p:ext uri="{BB962C8B-B14F-4D97-AF65-F5344CB8AC3E}">
        <p14:creationId xmlns:p14="http://schemas.microsoft.com/office/powerpoint/2010/main" val="3139855105"/>
      </p:ext>
    </p:extLst>
  </p:cSld>
  <p:clrMapOvr>
    <a:masterClrMapping/>
  </p:clrMapOvr>
</p:sld>
</file>

<file path=ppt/theme/theme1.xml><?xml version="1.0" encoding="utf-8"?>
<a:theme xmlns:a="http://schemas.openxmlformats.org/drawingml/2006/main" name="c3-ExcelinEd PowerPoint Theme-2018">
  <a:themeElements>
    <a:clrScheme name="Custom 3">
      <a:dk1>
        <a:srgbClr val="27272B"/>
      </a:dk1>
      <a:lt1>
        <a:sysClr val="window" lastClr="FFFFFF"/>
      </a:lt1>
      <a:dk2>
        <a:srgbClr val="05678B"/>
      </a:dk2>
      <a:lt2>
        <a:srgbClr val="DFE4E5"/>
      </a:lt2>
      <a:accent1>
        <a:srgbClr val="F26652"/>
      </a:accent1>
      <a:accent2>
        <a:srgbClr val="1893D1"/>
      </a:accent2>
      <a:accent3>
        <a:srgbClr val="F26652"/>
      </a:accent3>
      <a:accent4>
        <a:srgbClr val="FFC212"/>
      </a:accent4>
      <a:accent5>
        <a:srgbClr val="C374AF"/>
      </a:accent5>
      <a:accent6>
        <a:srgbClr val="4F4E56"/>
      </a:accent6>
      <a:hlink>
        <a:srgbClr val="0078C1"/>
      </a:hlink>
      <a:folHlink>
        <a:srgbClr val="798EA9"/>
      </a:folHlink>
    </a:clrScheme>
    <a:fontScheme name="2018 EI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c3-ExcelinEd PowerPoint Theme-October 2016.potx" id="{0D7F579D-A744-4DF1-AACB-3559195220B9}" vid="{4D5DDCBB-97CC-4903-A80C-B1818BA1088F}"/>
    </a:ext>
  </a:extLst>
</a:theme>
</file>

<file path=ppt/theme/theme2.xml><?xml version="1.0" encoding="utf-8"?>
<a:theme xmlns:a="http://schemas.openxmlformats.org/drawingml/2006/main" name="c4-ExcelinEd PowerPoint Theme-2018">
  <a:themeElements>
    <a:clrScheme name="ExcelinEd Brand Color Palette">
      <a:dk1>
        <a:sysClr val="windowText" lastClr="000000"/>
      </a:dk1>
      <a:lt1>
        <a:sysClr val="window" lastClr="FFFFFF"/>
      </a:lt1>
      <a:dk2>
        <a:srgbClr val="05678B"/>
      </a:dk2>
      <a:lt2>
        <a:srgbClr val="DFE4E5"/>
      </a:lt2>
      <a:accent1>
        <a:srgbClr val="25A570"/>
      </a:accent1>
      <a:accent2>
        <a:srgbClr val="1893D1"/>
      </a:accent2>
      <a:accent3>
        <a:srgbClr val="F26652"/>
      </a:accent3>
      <a:accent4>
        <a:srgbClr val="FFC212"/>
      </a:accent4>
      <a:accent5>
        <a:srgbClr val="C374AF"/>
      </a:accent5>
      <a:accent6>
        <a:srgbClr val="4F4E56"/>
      </a:accent6>
      <a:hlink>
        <a:srgbClr val="0078C1"/>
      </a:hlink>
      <a:folHlink>
        <a:srgbClr val="798EA9"/>
      </a:folHlink>
    </a:clrScheme>
    <a:fontScheme name="ExcelinEd PowerPo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c3-ExcelinEd PowerPoint Theme-October 2016.potx" id="{0D7F579D-A744-4DF1-AACB-3559195220B9}" vid="{4D5DDCBB-97CC-4903-A80C-B1818BA1088F}"/>
    </a:ext>
  </a:extLst>
</a:theme>
</file>

<file path=ppt/theme/theme3.xml><?xml version="1.0" encoding="utf-8"?>
<a:theme xmlns:a="http://schemas.openxmlformats.org/drawingml/2006/main" name="CoBrand-ExcelinEd and ExcelinEd in Action PowerPoint Theme-2018">
  <a:themeElements>
    <a:clrScheme name="ExcelinEd Brand Color Palette">
      <a:dk1>
        <a:sysClr val="windowText" lastClr="000000"/>
      </a:dk1>
      <a:lt1>
        <a:sysClr val="window" lastClr="FFFFFF"/>
      </a:lt1>
      <a:dk2>
        <a:srgbClr val="05678B"/>
      </a:dk2>
      <a:lt2>
        <a:srgbClr val="DFE4E5"/>
      </a:lt2>
      <a:accent1>
        <a:srgbClr val="25A570"/>
      </a:accent1>
      <a:accent2>
        <a:srgbClr val="1893D1"/>
      </a:accent2>
      <a:accent3>
        <a:srgbClr val="F26652"/>
      </a:accent3>
      <a:accent4>
        <a:srgbClr val="FFC212"/>
      </a:accent4>
      <a:accent5>
        <a:srgbClr val="C374AF"/>
      </a:accent5>
      <a:accent6>
        <a:srgbClr val="4F4E56"/>
      </a:accent6>
      <a:hlink>
        <a:srgbClr val="0078C1"/>
      </a:hlink>
      <a:folHlink>
        <a:srgbClr val="798EA9"/>
      </a:folHlink>
    </a:clrScheme>
    <a:fontScheme name="ExcelinEd PowerPo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solidFill>
            <a:schemeClr val="bg1">
              <a:lumMod val="85000"/>
            </a:schemeClr>
          </a:solidFill>
          <a:round/>
          <a:headEnd/>
          <a:tailEnd/>
        </a:ln>
      </a:spPr>
      <a:bodyPr/>
      <a:lstStyle>
        <a:defPPr eaLnBrk="0" hangingPunct="0">
          <a:defRPr sz="1350" dirty="0">
            <a:solidFill>
              <a:prstClr val="black"/>
            </a:solidFill>
            <a:cs typeface="Arial" charset="0"/>
          </a:defRPr>
        </a:defPPr>
      </a:lstStyle>
    </a:spDef>
  </a:objectDefaults>
  <a:extraClrSchemeLst/>
  <a:extLst>
    <a:ext uri="{05A4C25C-085E-4340-85A3-A5531E510DB2}">
      <thm15:themeFamily xmlns:thm15="http://schemas.microsoft.com/office/thememl/2012/main" name="c3-ExcelinEd PowerPoint Theme-October 2016.potx" id="{0D7F579D-A744-4DF1-AACB-3559195220B9}" vid="{4D5DDCBB-97CC-4903-A80C-B1818BA1088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F80E858CEF6D409ED85A2775E01455" ma:contentTypeVersion="6" ma:contentTypeDescription="Create a new document." ma:contentTypeScope="" ma:versionID="5f459e73fb6693049c677cef5114d733">
  <xsd:schema xmlns:xsd="http://www.w3.org/2001/XMLSchema" xmlns:xs="http://www.w3.org/2001/XMLSchema" xmlns:p="http://schemas.microsoft.com/office/2006/metadata/properties" xmlns:ns2="9e697f7a-2bed-44e1-8f94-dc77b110b260" xmlns:ns3="df82e833-ba19-4ad9-86d2-2a1833686044" targetNamespace="http://schemas.microsoft.com/office/2006/metadata/properties" ma:root="true" ma:fieldsID="782cad3cd54c4a887f818058922cfe5b" ns2:_="" ns3:_="">
    <xsd:import namespace="9e697f7a-2bed-44e1-8f94-dc77b110b260"/>
    <xsd:import namespace="df82e833-ba19-4ad9-86d2-2a18336860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697f7a-2bed-44e1-8f94-dc77b110b26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2e833-ba19-4ad9-86d2-2a18336860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A27D0D-A15C-405E-8A9A-491D685956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697f7a-2bed-44e1-8f94-dc77b110b260"/>
    <ds:schemaRef ds:uri="df82e833-ba19-4ad9-86d2-2a18336860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646648-4192-4B5F-9AD2-D9CB6C1F4D00}">
  <ds:schemaRefs>
    <ds:schemaRef ds:uri="http://schemas.microsoft.com/sharepoint/v3/contenttype/forms"/>
  </ds:schemaRefs>
</ds:datastoreItem>
</file>

<file path=customXml/itemProps3.xml><?xml version="1.0" encoding="utf-8"?>
<ds:datastoreItem xmlns:ds="http://schemas.openxmlformats.org/officeDocument/2006/customXml" ds:itemID="{2A8E36E6-BFFF-4AA6-B6B8-B9F6AD871014}">
  <ds:schemaRefs>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 ds:uri="http://purl.org/dc/dcmitype/"/>
    <ds:schemaRef ds:uri="http://schemas.openxmlformats.org/package/2006/metadata/core-properties"/>
    <ds:schemaRef ds:uri="df82e833-ba19-4ad9-86d2-2a1833686044"/>
    <ds:schemaRef ds:uri="9e697f7a-2bed-44e1-8f94-dc77b110b260"/>
  </ds:schemaRefs>
</ds:datastoreItem>
</file>

<file path=docProps/app.xml><?xml version="1.0" encoding="utf-8"?>
<Properties xmlns="http://schemas.openxmlformats.org/officeDocument/2006/extended-properties" xmlns:vt="http://schemas.openxmlformats.org/officeDocument/2006/docPropsVTypes">
  <Template/>
  <TotalTime>63671</TotalTime>
  <Words>2711</Words>
  <Application>Microsoft Office PowerPoint</Application>
  <PresentationFormat>On-screen Show (4:3)</PresentationFormat>
  <Paragraphs>379</Paragraphs>
  <Slides>24</Slides>
  <Notes>24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MS PGothic</vt:lpstr>
      <vt:lpstr>MS PGothic</vt:lpstr>
      <vt:lpstr>Arial</vt:lpstr>
      <vt:lpstr>Calibri</vt:lpstr>
      <vt:lpstr>Lucida Grande</vt:lpstr>
      <vt:lpstr>Trebuchet MS</vt:lpstr>
      <vt:lpstr>c3-ExcelinEd PowerPoint Theme-2018</vt:lpstr>
      <vt:lpstr>c4-ExcelinEd PowerPoint Theme-2018</vt:lpstr>
      <vt:lpstr>CoBrand-ExcelinEd and ExcelinEd in Action PowerPoint Theme-2018</vt:lpstr>
      <vt:lpstr> School Accountability </vt:lpstr>
      <vt:lpstr>National Assessment of Education Progress (NAEP)</vt:lpstr>
      <vt:lpstr>National Assessment of Education Progress (NAEP)</vt:lpstr>
      <vt:lpstr>National Assessment of Education Progress (NAEP)</vt:lpstr>
      <vt:lpstr>National Assessment of Education Progress (NAEP)</vt:lpstr>
      <vt:lpstr>Indiana A-F School Grading Results</vt:lpstr>
      <vt:lpstr>PowerPoint Presentation</vt:lpstr>
      <vt:lpstr>What signals are you sending to educators?</vt:lpstr>
      <vt:lpstr>School Grades: Fundamental Principles</vt:lpstr>
      <vt:lpstr>Indiana A-F grading system under 511 IAC 6.2</vt:lpstr>
      <vt:lpstr>Indiana A-F grading system under ESSA</vt:lpstr>
      <vt:lpstr>What Grade Did My Child’s School Earn?</vt:lpstr>
      <vt:lpstr>PowerPoint Presentation</vt:lpstr>
      <vt:lpstr>Indicators to Avoid</vt:lpstr>
      <vt:lpstr>Accountability vs. Transparency</vt:lpstr>
      <vt:lpstr>PowerPoint Presentation</vt:lpstr>
      <vt:lpstr>Recommendations: A-F school grading calculation</vt:lpstr>
      <vt:lpstr>Advice for How to Make Changes to School Grades</vt:lpstr>
      <vt:lpstr>Reinventing school report cards empower families</vt:lpstr>
      <vt:lpstr>Reinventing student test reports empower families</vt:lpstr>
      <vt:lpstr>Testing recommendations</vt:lpstr>
      <vt:lpstr>PowerPoint Presentation</vt:lpstr>
      <vt:lpstr>Resources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Savings Accounts</dc:title>
  <dc:creator>Adam Peshek</dc:creator>
  <cp:lastModifiedBy>Susan Rehwinkel (Susan@excelined.org)</cp:lastModifiedBy>
  <cp:revision>746</cp:revision>
  <cp:lastPrinted>2018-08-21T20:30:52Z</cp:lastPrinted>
  <dcterms:created xsi:type="dcterms:W3CDTF">2015-05-20T14:22:40Z</dcterms:created>
  <dcterms:modified xsi:type="dcterms:W3CDTF">2018-08-21T20:30:56Z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0x01010076F80E858CEF6D409ED85A2775E01455</vt:lpwstr>
  </property>
</Properties>
</file>