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307" r:id="rId7"/>
    <p:sldId id="261" r:id="rId8"/>
    <p:sldId id="262" r:id="rId9"/>
    <p:sldId id="296" r:id="rId10"/>
    <p:sldId id="264" r:id="rId11"/>
    <p:sldId id="292" r:id="rId12"/>
    <p:sldId id="304" r:id="rId13"/>
    <p:sldId id="294" r:id="rId14"/>
    <p:sldId id="295" r:id="rId15"/>
    <p:sldId id="293" r:id="rId16"/>
    <p:sldId id="268" r:id="rId17"/>
    <p:sldId id="269" r:id="rId18"/>
    <p:sldId id="300" r:id="rId19"/>
    <p:sldId id="297" r:id="rId20"/>
    <p:sldId id="271" r:id="rId21"/>
    <p:sldId id="305" r:id="rId22"/>
    <p:sldId id="274" r:id="rId23"/>
    <p:sldId id="288" r:id="rId24"/>
    <p:sldId id="290" r:id="rId25"/>
    <p:sldId id="291" r:id="rId26"/>
    <p:sldId id="275" r:id="rId27"/>
    <p:sldId id="301" r:id="rId28"/>
    <p:sldId id="298" r:id="rId29"/>
    <p:sldId id="277" r:id="rId30"/>
    <p:sldId id="279" r:id="rId31"/>
    <p:sldId id="281" r:id="rId32"/>
    <p:sldId id="302" r:id="rId33"/>
    <p:sldId id="299" r:id="rId34"/>
    <p:sldId id="283" r:id="rId35"/>
    <p:sldId id="306" r:id="rId36"/>
    <p:sldId id="286" r:id="rId37"/>
    <p:sldId id="30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ota Staniewska" initials="DS" lastIdx="3" clrIdx="0">
    <p:extLst>
      <p:ext uri="{19B8F6BF-5375-455C-9EA6-DF929625EA0E}">
        <p15:presenceInfo xmlns:p15="http://schemas.microsoft.com/office/powerpoint/2012/main" userId="S-1-5-21-3734033074-3969568158-1537080180-22287" providerId="AD"/>
      </p:ext>
    </p:extLst>
  </p:cmAuthor>
  <p:cmAuthor id="2" name="Flores, Charity" initials="FC" lastIdx="1" clrIdx="1">
    <p:extLst>
      <p:ext uri="{19B8F6BF-5375-455C-9EA6-DF929625EA0E}">
        <p15:presenceInfo xmlns:p15="http://schemas.microsoft.com/office/powerpoint/2012/main" userId="S-1-5-21-1801674531-2139871995-682003330-1239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08" autoAdjust="0"/>
    <p:restoredTop sz="94660"/>
  </p:normalViewPr>
  <p:slideViewPr>
    <p:cSldViewPr snapToGrid="0">
      <p:cViewPr varScale="1">
        <p:scale>
          <a:sx n="127" d="100"/>
          <a:sy n="127" d="100"/>
        </p:scale>
        <p:origin x="15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Science%20results%20pre%20Vertical%20Articulation.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Science%20Vertical%20Articulation_final.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Social%20Studies%20Vertical%20Articulation.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Social%20Studies%20Vertical%20Articulation.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ISTAR%20SS%20ELA%20redo\Vertical%20Articulation%20NMC%20adjustment_of%20round%204%20valid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ISTAR%20SS%20ELA%20redo\Vertical%20Articulation%20NMC%20adjustment_ELA%20redo_post%20valid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Math%20Vertical%20Articul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Math%20Vertical%20Articul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Math%20Vertical%20Articulatio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smtClean="0"/>
              <a:t>Impact Data for ISTAR ELA after Round 4</a:t>
            </a:r>
            <a:endParaRPr lang="en-US" sz="14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v>Developing Proficiency</c:v>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Sheet1!$A$2:$G$2</c:f>
              <c:numCache>
                <c:formatCode>0</c:formatCode>
                <c:ptCount val="7"/>
                <c:pt idx="0">
                  <c:v>69.709543568464724</c:v>
                </c:pt>
                <c:pt idx="1">
                  <c:v>46.519721577726216</c:v>
                </c:pt>
                <c:pt idx="2">
                  <c:v>45.910577971646681</c:v>
                </c:pt>
                <c:pt idx="3">
                  <c:v>31.959798994974875</c:v>
                </c:pt>
                <c:pt idx="4">
                  <c:v>42.780269058295971</c:v>
                </c:pt>
                <c:pt idx="5">
                  <c:v>42.604074402125768</c:v>
                </c:pt>
                <c:pt idx="6">
                  <c:v>26.568265682656829</c:v>
                </c:pt>
              </c:numCache>
            </c:numRef>
          </c:val>
        </c:ser>
        <c:ser>
          <c:idx val="1"/>
          <c:order val="1"/>
          <c:tx>
            <c:v>Meeting Proficiency</c:v>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Sheet1!$A$3:$G$3</c:f>
              <c:numCache>
                <c:formatCode>0</c:formatCode>
                <c:ptCount val="7"/>
                <c:pt idx="0">
                  <c:v>18.118948824343015</c:v>
                </c:pt>
                <c:pt idx="1">
                  <c:v>27.610208816705338</c:v>
                </c:pt>
                <c:pt idx="2">
                  <c:v>28.789531079607411</c:v>
                </c:pt>
                <c:pt idx="3">
                  <c:v>47.738693467336681</c:v>
                </c:pt>
                <c:pt idx="4">
                  <c:v>36.412556053811656</c:v>
                </c:pt>
                <c:pt idx="5">
                  <c:v>30.912311780336587</c:v>
                </c:pt>
                <c:pt idx="6">
                  <c:v>37.12177121771218</c:v>
                </c:pt>
              </c:numCache>
            </c:numRef>
          </c:val>
        </c:ser>
        <c:ser>
          <c:idx val="2"/>
          <c:order val="2"/>
          <c:tx>
            <c:v>Exceeding Proficiency</c:v>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Sheet1!$A$4:$G$4</c:f>
              <c:numCache>
                <c:formatCode>0</c:formatCode>
                <c:ptCount val="7"/>
                <c:pt idx="0">
                  <c:v>12.171507607192256</c:v>
                </c:pt>
                <c:pt idx="1">
                  <c:v>25.870069605568446</c:v>
                </c:pt>
                <c:pt idx="2">
                  <c:v>25.299890948745908</c:v>
                </c:pt>
                <c:pt idx="3">
                  <c:v>20.301507537688444</c:v>
                </c:pt>
                <c:pt idx="4">
                  <c:v>20.807174887892376</c:v>
                </c:pt>
                <c:pt idx="5">
                  <c:v>26.483613817537645</c:v>
                </c:pt>
                <c:pt idx="6">
                  <c:v>36.309963099630991</c:v>
                </c:pt>
              </c:numCache>
            </c:numRef>
          </c:val>
        </c:ser>
        <c:dLbls>
          <c:showLegendKey val="0"/>
          <c:showVal val="0"/>
          <c:showCatName val="0"/>
          <c:showSerName val="0"/>
          <c:showPercent val="0"/>
          <c:showBubbleSize val="0"/>
        </c:dLbls>
        <c:gapWidth val="150"/>
        <c:overlap val="100"/>
        <c:axId val="83609832"/>
        <c:axId val="130674208"/>
      </c:barChart>
      <c:catAx>
        <c:axId val="83609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0674208"/>
        <c:crosses val="autoZero"/>
        <c:auto val="1"/>
        <c:lblAlgn val="ctr"/>
        <c:lblOffset val="100"/>
        <c:noMultiLvlLbl val="0"/>
      </c:catAx>
      <c:valAx>
        <c:axId val="130674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609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 data for ISTAR Math</a:t>
            </a:r>
            <a:r>
              <a:rPr lang="en-US" baseline="0"/>
              <a:t> Grade 7, NMC Students Included; Grade 7 adjusted (p.6)</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Math!$M$44</c:f>
              <c:strCache>
                <c:ptCount val="1"/>
                <c:pt idx="0">
                  <c:v>No Mode of Communication</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Math!$N$42:$T$43</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Math!$N$44:$T$44</c:f>
              <c:numCache>
                <c:formatCode>0</c:formatCode>
                <c:ptCount val="7"/>
                <c:pt idx="0">
                  <c:v>8.65</c:v>
                </c:pt>
                <c:pt idx="1">
                  <c:v>6.61</c:v>
                </c:pt>
                <c:pt idx="2">
                  <c:v>6.59</c:v>
                </c:pt>
                <c:pt idx="3">
                  <c:v>5.03</c:v>
                </c:pt>
                <c:pt idx="4" formatCode="General">
                  <c:v>4</c:v>
                </c:pt>
                <c:pt idx="5">
                  <c:v>5.78</c:v>
                </c:pt>
                <c:pt idx="6">
                  <c:v>4.12</c:v>
                </c:pt>
              </c:numCache>
            </c:numRef>
          </c:val>
        </c:ser>
        <c:ser>
          <c:idx val="1"/>
          <c:order val="1"/>
          <c:tx>
            <c:strRef>
              <c:f>Math!$M$45</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Math!$N$42:$T$43</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Math!$N$45:$T$45</c:f>
              <c:numCache>
                <c:formatCode>0</c:formatCode>
                <c:ptCount val="7"/>
                <c:pt idx="0">
                  <c:v>51.349999999999994</c:v>
                </c:pt>
                <c:pt idx="1">
                  <c:v>62.39</c:v>
                </c:pt>
                <c:pt idx="2">
                  <c:v>61.41</c:v>
                </c:pt>
                <c:pt idx="3">
                  <c:v>59.97</c:v>
                </c:pt>
                <c:pt idx="4">
                  <c:v>69</c:v>
                </c:pt>
                <c:pt idx="5">
                  <c:v>68.22</c:v>
                </c:pt>
                <c:pt idx="6">
                  <c:v>54.879999999999995</c:v>
                </c:pt>
              </c:numCache>
            </c:numRef>
          </c:val>
        </c:ser>
        <c:ser>
          <c:idx val="2"/>
          <c:order val="2"/>
          <c:tx>
            <c:strRef>
              <c:f>Math!$M$46</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Math!$N$42:$T$43</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Math!$N$46:$T$46</c:f>
              <c:numCache>
                <c:formatCode>General</c:formatCode>
                <c:ptCount val="7"/>
                <c:pt idx="0">
                  <c:v>29</c:v>
                </c:pt>
                <c:pt idx="1">
                  <c:v>19</c:v>
                </c:pt>
                <c:pt idx="2">
                  <c:v>23</c:v>
                </c:pt>
                <c:pt idx="3">
                  <c:v>29</c:v>
                </c:pt>
                <c:pt idx="4">
                  <c:v>23</c:v>
                </c:pt>
                <c:pt idx="5">
                  <c:v>23</c:v>
                </c:pt>
                <c:pt idx="6">
                  <c:v>36</c:v>
                </c:pt>
              </c:numCache>
            </c:numRef>
          </c:val>
        </c:ser>
        <c:ser>
          <c:idx val="3"/>
          <c:order val="3"/>
          <c:tx>
            <c:strRef>
              <c:f>Math!$M$47</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Math!$N$42:$T$43</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Math!$N$47:$T$47</c:f>
              <c:numCache>
                <c:formatCode>General</c:formatCode>
                <c:ptCount val="7"/>
                <c:pt idx="0">
                  <c:v>11</c:v>
                </c:pt>
                <c:pt idx="1">
                  <c:v>12</c:v>
                </c:pt>
                <c:pt idx="2">
                  <c:v>9</c:v>
                </c:pt>
                <c:pt idx="3">
                  <c:v>6</c:v>
                </c:pt>
                <c:pt idx="4">
                  <c:v>4</c:v>
                </c:pt>
                <c:pt idx="5">
                  <c:v>3</c:v>
                </c:pt>
                <c:pt idx="6">
                  <c:v>5</c:v>
                </c:pt>
              </c:numCache>
            </c:numRef>
          </c:val>
        </c:ser>
        <c:dLbls>
          <c:showLegendKey val="0"/>
          <c:showVal val="0"/>
          <c:showCatName val="0"/>
          <c:showSerName val="0"/>
          <c:showPercent val="0"/>
          <c:showBubbleSize val="0"/>
        </c:dLbls>
        <c:gapWidth val="150"/>
        <c:overlap val="100"/>
        <c:axId val="193986256"/>
        <c:axId val="193986648"/>
      </c:barChart>
      <c:catAx>
        <c:axId val="193986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3986648"/>
        <c:crosses val="autoZero"/>
        <c:auto val="1"/>
        <c:lblAlgn val="ctr"/>
        <c:lblOffset val="100"/>
        <c:noMultiLvlLbl val="0"/>
      </c:catAx>
      <c:valAx>
        <c:axId val="19398664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986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Science after Round 4</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Results'!$M$3:$O$3</c:f>
              <c:numCache>
                <c:formatCode>0</c:formatCode>
                <c:ptCount val="3"/>
                <c:pt idx="0">
                  <c:v>45.052386495925489</c:v>
                </c:pt>
                <c:pt idx="1">
                  <c:v>28.153380423814326</c:v>
                </c:pt>
                <c:pt idx="2">
                  <c:v>19.250936329588015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Results'!$M$4:$O$4</c:f>
              <c:numCache>
                <c:formatCode>0</c:formatCode>
                <c:ptCount val="3"/>
                <c:pt idx="0">
                  <c:v>38.183934807916188</c:v>
                </c:pt>
                <c:pt idx="1">
                  <c:v>40.565085771947523</c:v>
                </c:pt>
                <c:pt idx="2">
                  <c:v>31.161048689138575</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Results'!$M$5:$O$5</c:f>
              <c:numCache>
                <c:formatCode>0</c:formatCode>
                <c:ptCount val="3"/>
                <c:pt idx="0">
                  <c:v>16.763678696158323</c:v>
                </c:pt>
                <c:pt idx="1">
                  <c:v>31.281533804238148</c:v>
                </c:pt>
                <c:pt idx="2">
                  <c:v>49.58801498127341</c:v>
                </c:pt>
              </c:numCache>
            </c:numRef>
          </c:val>
        </c:ser>
        <c:dLbls>
          <c:dLblPos val="ctr"/>
          <c:showLegendKey val="0"/>
          <c:showVal val="1"/>
          <c:showCatName val="0"/>
          <c:showSerName val="0"/>
          <c:showPercent val="0"/>
          <c:showBubbleSize val="0"/>
        </c:dLbls>
        <c:gapWidth val="70"/>
        <c:overlap val="100"/>
        <c:axId val="193987432"/>
        <c:axId val="193987824"/>
      </c:barChart>
      <c:catAx>
        <c:axId val="193987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3987824"/>
        <c:crosses val="autoZero"/>
        <c:auto val="1"/>
        <c:lblAlgn val="ctr"/>
        <c:lblOffset val="100"/>
        <c:noMultiLvlLbl val="0"/>
      </c:catAx>
      <c:valAx>
        <c:axId val="1939878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987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Impact</a:t>
            </a:r>
            <a:r>
              <a:rPr lang="en-US" baseline="0" dirty="0"/>
              <a:t> Data for ISTAR </a:t>
            </a:r>
            <a:r>
              <a:rPr lang="en-US" baseline="0" dirty="0" smtClean="0"/>
              <a:t>Science after </a:t>
            </a:r>
            <a:r>
              <a:rPr lang="en-US" baseline="0" dirty="0"/>
              <a:t>Vertical Articulation</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Results'!$M$3:$O$3</c:f>
              <c:numCache>
                <c:formatCode>0</c:formatCode>
                <c:ptCount val="3"/>
                <c:pt idx="0">
                  <c:v>41.327124563445871</c:v>
                </c:pt>
                <c:pt idx="1">
                  <c:v>28.153380423814326</c:v>
                </c:pt>
                <c:pt idx="2">
                  <c:v>19.250936329588015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Results'!$M$4:$O$4</c:f>
              <c:numCache>
                <c:formatCode>0</c:formatCode>
                <c:ptCount val="3"/>
                <c:pt idx="0">
                  <c:v>41.909196740395807</c:v>
                </c:pt>
                <c:pt idx="1">
                  <c:v>40.565085771947523</c:v>
                </c:pt>
                <c:pt idx="2">
                  <c:v>39.999999999999993</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Results'!$M$5:$O$5</c:f>
              <c:numCache>
                <c:formatCode>0</c:formatCode>
                <c:ptCount val="3"/>
                <c:pt idx="0">
                  <c:v>16.763678696158323</c:v>
                </c:pt>
                <c:pt idx="1">
                  <c:v>31.281533804238148</c:v>
                </c:pt>
                <c:pt idx="2">
                  <c:v>40.749063670411992</c:v>
                </c:pt>
              </c:numCache>
            </c:numRef>
          </c:val>
        </c:ser>
        <c:dLbls>
          <c:dLblPos val="ctr"/>
          <c:showLegendKey val="0"/>
          <c:showVal val="1"/>
          <c:showCatName val="0"/>
          <c:showSerName val="0"/>
          <c:showPercent val="0"/>
          <c:showBubbleSize val="0"/>
        </c:dLbls>
        <c:gapWidth val="70"/>
        <c:overlap val="100"/>
        <c:axId val="193988608"/>
        <c:axId val="193989000"/>
      </c:barChart>
      <c:catAx>
        <c:axId val="19398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3989000"/>
        <c:crosses val="autoZero"/>
        <c:auto val="1"/>
        <c:lblAlgn val="ctr"/>
        <c:lblOffset val="100"/>
        <c:noMultiLvlLbl val="0"/>
      </c:catAx>
      <c:valAx>
        <c:axId val="19398900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988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Impact Data for ISTAR Science, NMC Students Included</a:t>
            </a: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Science!$A$18</c:f>
              <c:strCache>
                <c:ptCount val="1"/>
                <c:pt idx="0">
                  <c:v>No Mode of Communication</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Science!$B$16:$D$17</c:f>
              <c:strCache>
                <c:ptCount val="3"/>
                <c:pt idx="0">
                  <c:v>Grade 4</c:v>
                </c:pt>
                <c:pt idx="1">
                  <c:v>Grade 6</c:v>
                </c:pt>
                <c:pt idx="2">
                  <c:v>Grade 10</c:v>
                </c:pt>
              </c:strCache>
            </c:strRef>
          </c:cat>
          <c:val>
            <c:numRef>
              <c:f>Science!$B$18:$D$18</c:f>
              <c:numCache>
                <c:formatCode>General</c:formatCode>
                <c:ptCount val="3"/>
                <c:pt idx="0">
                  <c:v>7</c:v>
                </c:pt>
                <c:pt idx="1">
                  <c:v>5</c:v>
                </c:pt>
                <c:pt idx="2">
                  <c:v>4</c:v>
                </c:pt>
              </c:numCache>
            </c:numRef>
          </c:val>
        </c:ser>
        <c:ser>
          <c:idx val="1"/>
          <c:order val="1"/>
          <c:tx>
            <c:strRef>
              <c:f>Science!$A$19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Science!$B$16:$D$17</c:f>
              <c:strCache>
                <c:ptCount val="3"/>
                <c:pt idx="0">
                  <c:v>Grade 4</c:v>
                </c:pt>
                <c:pt idx="1">
                  <c:v>Grade 6</c:v>
                </c:pt>
                <c:pt idx="2">
                  <c:v>Grade 10</c:v>
                </c:pt>
              </c:strCache>
            </c:strRef>
          </c:cat>
          <c:val>
            <c:numRef>
              <c:f>Science!$B$19:$D$19</c:f>
              <c:numCache>
                <c:formatCode>General</c:formatCode>
                <c:ptCount val="3"/>
                <c:pt idx="0">
                  <c:v>38</c:v>
                </c:pt>
                <c:pt idx="1">
                  <c:v>27</c:v>
                </c:pt>
                <c:pt idx="2">
                  <c:v>19</c:v>
                </c:pt>
              </c:numCache>
            </c:numRef>
          </c:val>
        </c:ser>
        <c:ser>
          <c:idx val="2"/>
          <c:order val="2"/>
          <c:tx>
            <c:strRef>
              <c:f>Science!$A$20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Science!$B$16:$D$17</c:f>
              <c:strCache>
                <c:ptCount val="3"/>
                <c:pt idx="0">
                  <c:v>Grade 4</c:v>
                </c:pt>
                <c:pt idx="1">
                  <c:v>Grade 6</c:v>
                </c:pt>
                <c:pt idx="2">
                  <c:v>Grade 10</c:v>
                </c:pt>
              </c:strCache>
            </c:strRef>
          </c:cat>
          <c:val>
            <c:numRef>
              <c:f>Science!$B$20:$D$20</c:f>
              <c:numCache>
                <c:formatCode>General</c:formatCode>
                <c:ptCount val="3"/>
                <c:pt idx="0">
                  <c:v>39</c:v>
                </c:pt>
                <c:pt idx="1">
                  <c:v>38</c:v>
                </c:pt>
                <c:pt idx="2">
                  <c:v>38</c:v>
                </c:pt>
              </c:numCache>
            </c:numRef>
          </c:val>
        </c:ser>
        <c:ser>
          <c:idx val="3"/>
          <c:order val="3"/>
          <c:tx>
            <c:strRef>
              <c:f>Science!$A$21</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Science!$B$16:$D$17</c:f>
              <c:strCache>
                <c:ptCount val="3"/>
                <c:pt idx="0">
                  <c:v>Grade 4</c:v>
                </c:pt>
                <c:pt idx="1">
                  <c:v>Grade 6</c:v>
                </c:pt>
                <c:pt idx="2">
                  <c:v>Grade 10</c:v>
                </c:pt>
              </c:strCache>
            </c:strRef>
          </c:cat>
          <c:val>
            <c:numRef>
              <c:f>Science!$B$21:$D$21</c:f>
              <c:numCache>
                <c:formatCode>General</c:formatCode>
                <c:ptCount val="3"/>
                <c:pt idx="0">
                  <c:v>16</c:v>
                </c:pt>
                <c:pt idx="1">
                  <c:v>30</c:v>
                </c:pt>
                <c:pt idx="2">
                  <c:v>39</c:v>
                </c:pt>
              </c:numCache>
            </c:numRef>
          </c:val>
        </c:ser>
        <c:dLbls>
          <c:showLegendKey val="0"/>
          <c:showVal val="0"/>
          <c:showCatName val="0"/>
          <c:showSerName val="0"/>
          <c:showPercent val="0"/>
          <c:showBubbleSize val="0"/>
        </c:dLbls>
        <c:gapWidth val="150"/>
        <c:overlap val="100"/>
        <c:axId val="194091384"/>
        <c:axId val="194091776"/>
      </c:barChart>
      <c:catAx>
        <c:axId val="194091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4091776"/>
        <c:crosses val="autoZero"/>
        <c:auto val="1"/>
        <c:lblAlgn val="ctr"/>
        <c:lblOffset val="100"/>
        <c:noMultiLvlLbl val="0"/>
      </c:catAx>
      <c:valAx>
        <c:axId val="1940917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91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Social Studies after Round 4</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Results'!$M$3:$N$3</c:f>
              <c:numCache>
                <c:formatCode>0</c:formatCode>
                <c:ptCount val="2"/>
                <c:pt idx="0">
                  <c:v>32.123212321232117</c:v>
                </c:pt>
                <c:pt idx="1">
                  <c:v>44.183949504057708</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Results'!$M$4:$N$4</c:f>
              <c:numCache>
                <c:formatCode>0</c:formatCode>
                <c:ptCount val="2"/>
                <c:pt idx="0">
                  <c:v>48.294829482948302</c:v>
                </c:pt>
                <c:pt idx="1">
                  <c:v>34.44544634806131</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Results'!$M$5:$N$5</c:f>
              <c:numCache>
                <c:formatCode>0</c:formatCode>
                <c:ptCount val="2"/>
                <c:pt idx="0">
                  <c:v>19.581958195819581</c:v>
                </c:pt>
                <c:pt idx="1">
                  <c:v>21.370604147880979</c:v>
                </c:pt>
              </c:numCache>
            </c:numRef>
          </c:val>
        </c:ser>
        <c:dLbls>
          <c:dLblPos val="ctr"/>
          <c:showLegendKey val="0"/>
          <c:showVal val="1"/>
          <c:showCatName val="0"/>
          <c:showSerName val="0"/>
          <c:showPercent val="0"/>
          <c:showBubbleSize val="0"/>
        </c:dLbls>
        <c:gapWidth val="70"/>
        <c:overlap val="100"/>
        <c:axId val="194092560"/>
        <c:axId val="194092952"/>
      </c:barChart>
      <c:catAx>
        <c:axId val="19409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4092952"/>
        <c:crosses val="autoZero"/>
        <c:auto val="1"/>
        <c:lblAlgn val="ctr"/>
        <c:lblOffset val="100"/>
        <c:noMultiLvlLbl val="0"/>
      </c:catAx>
      <c:valAx>
        <c:axId val="19409295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92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Impact</a:t>
            </a:r>
            <a:r>
              <a:rPr lang="en-US" baseline="0" dirty="0"/>
              <a:t> Data for ISTAR Social Studies </a:t>
            </a:r>
            <a:r>
              <a:rPr lang="en-US" baseline="0" dirty="0" smtClean="0"/>
              <a:t>after Vertical Articulation</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Results'!$M$3:$N$3</c:f>
              <c:numCache>
                <c:formatCode>0</c:formatCode>
                <c:ptCount val="2"/>
                <c:pt idx="0">
                  <c:v>32.123212321232117</c:v>
                </c:pt>
                <c:pt idx="1">
                  <c:v>44.183949504057708</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Results'!$M$4:$N$4</c:f>
              <c:numCache>
                <c:formatCode>0</c:formatCode>
                <c:ptCount val="2"/>
                <c:pt idx="0">
                  <c:v>48.294829482948302</c:v>
                </c:pt>
                <c:pt idx="1">
                  <c:v>34.44544634806131</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Results'!$M$5:$N$5</c:f>
              <c:numCache>
                <c:formatCode>0</c:formatCode>
                <c:ptCount val="2"/>
                <c:pt idx="0">
                  <c:v>19.581958195819581</c:v>
                </c:pt>
                <c:pt idx="1">
                  <c:v>21.370604147880979</c:v>
                </c:pt>
              </c:numCache>
            </c:numRef>
          </c:val>
        </c:ser>
        <c:dLbls>
          <c:dLblPos val="ctr"/>
          <c:showLegendKey val="0"/>
          <c:showVal val="1"/>
          <c:showCatName val="0"/>
          <c:showSerName val="0"/>
          <c:showPercent val="0"/>
          <c:showBubbleSize val="0"/>
        </c:dLbls>
        <c:gapWidth val="70"/>
        <c:overlap val="100"/>
        <c:axId val="194093736"/>
        <c:axId val="194094128"/>
      </c:barChart>
      <c:catAx>
        <c:axId val="194093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4094128"/>
        <c:crosses val="autoZero"/>
        <c:auto val="1"/>
        <c:lblAlgn val="ctr"/>
        <c:lblOffset val="100"/>
        <c:noMultiLvlLbl val="0"/>
      </c:catAx>
      <c:valAx>
        <c:axId val="19409412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93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a:t>Impact Data for ISTAR Social Studies, NMC Students Included</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'Social Studies'!$A$18</c:f>
              <c:strCache>
                <c:ptCount val="1"/>
                <c:pt idx="0">
                  <c:v>No Mode of Communication</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'Social Studies'!$B$16:$C$17</c:f>
              <c:multiLvlStrCache>
                <c:ptCount val="2"/>
                <c:lvl>
                  <c:pt idx="0">
                    <c:v>Grade 5</c:v>
                  </c:pt>
                  <c:pt idx="1">
                    <c:v>Grade 7</c:v>
                  </c:pt>
                </c:lvl>
                <c:lvl>
                  <c:pt idx="0">
                    <c:v>Percentage of Students</c:v>
                  </c:pt>
                </c:lvl>
              </c:multiLvlStrCache>
            </c:multiLvlStrRef>
          </c:cat>
          <c:val>
            <c:numRef>
              <c:f>'Social Studies'!$B$18:$C$18</c:f>
              <c:numCache>
                <c:formatCode>General</c:formatCode>
                <c:ptCount val="2"/>
                <c:pt idx="0">
                  <c:v>7</c:v>
                </c:pt>
                <c:pt idx="1">
                  <c:v>4</c:v>
                </c:pt>
              </c:numCache>
            </c:numRef>
          </c:val>
        </c:ser>
        <c:ser>
          <c:idx val="1"/>
          <c:order val="1"/>
          <c:tx>
            <c:strRef>
              <c:f>'Social Studies'!$A$19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'Social Studies'!$B$16:$C$17</c:f>
              <c:multiLvlStrCache>
                <c:ptCount val="2"/>
                <c:lvl>
                  <c:pt idx="0">
                    <c:v>Grade 5</c:v>
                  </c:pt>
                  <c:pt idx="1">
                    <c:v>Grade 7</c:v>
                  </c:pt>
                </c:lvl>
                <c:lvl>
                  <c:pt idx="0">
                    <c:v>Percentage of Students</c:v>
                  </c:pt>
                </c:lvl>
              </c:multiLvlStrCache>
            </c:multiLvlStrRef>
          </c:cat>
          <c:val>
            <c:numRef>
              <c:f>'Social Studies'!$B$19:$C$19</c:f>
              <c:numCache>
                <c:formatCode>General</c:formatCode>
                <c:ptCount val="2"/>
                <c:pt idx="0">
                  <c:v>30</c:v>
                </c:pt>
                <c:pt idx="1">
                  <c:v>43</c:v>
                </c:pt>
              </c:numCache>
            </c:numRef>
          </c:val>
        </c:ser>
        <c:ser>
          <c:idx val="2"/>
          <c:order val="2"/>
          <c:tx>
            <c:strRef>
              <c:f>'Social Studies'!$A$20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'Social Studies'!$B$16:$C$17</c:f>
              <c:multiLvlStrCache>
                <c:ptCount val="2"/>
                <c:lvl>
                  <c:pt idx="0">
                    <c:v>Grade 5</c:v>
                  </c:pt>
                  <c:pt idx="1">
                    <c:v>Grade 7</c:v>
                  </c:pt>
                </c:lvl>
                <c:lvl>
                  <c:pt idx="0">
                    <c:v>Percentage of Students</c:v>
                  </c:pt>
                </c:lvl>
              </c:multiLvlStrCache>
            </c:multiLvlStrRef>
          </c:cat>
          <c:val>
            <c:numRef>
              <c:f>'Social Studies'!$B$20:$C$20</c:f>
              <c:numCache>
                <c:formatCode>General</c:formatCode>
                <c:ptCount val="2"/>
                <c:pt idx="0">
                  <c:v>45</c:v>
                </c:pt>
                <c:pt idx="1">
                  <c:v>33</c:v>
                </c:pt>
              </c:numCache>
            </c:numRef>
          </c:val>
        </c:ser>
        <c:ser>
          <c:idx val="3"/>
          <c:order val="3"/>
          <c:tx>
            <c:strRef>
              <c:f>'Social Studies'!$A$21</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'Social Studies'!$B$16:$C$17</c:f>
              <c:multiLvlStrCache>
                <c:ptCount val="2"/>
                <c:lvl>
                  <c:pt idx="0">
                    <c:v>Grade 5</c:v>
                  </c:pt>
                  <c:pt idx="1">
                    <c:v>Grade 7</c:v>
                  </c:pt>
                </c:lvl>
                <c:lvl>
                  <c:pt idx="0">
                    <c:v>Percentage of Students</c:v>
                  </c:pt>
                </c:lvl>
              </c:multiLvlStrCache>
            </c:multiLvlStrRef>
          </c:cat>
          <c:val>
            <c:numRef>
              <c:f>'Social Studies'!$B$21:$C$21</c:f>
              <c:numCache>
                <c:formatCode>General</c:formatCode>
                <c:ptCount val="2"/>
                <c:pt idx="0">
                  <c:v>18</c:v>
                </c:pt>
                <c:pt idx="1">
                  <c:v>20</c:v>
                </c:pt>
              </c:numCache>
            </c:numRef>
          </c:val>
        </c:ser>
        <c:dLbls>
          <c:showLegendKey val="0"/>
          <c:showVal val="0"/>
          <c:showCatName val="0"/>
          <c:showSerName val="0"/>
          <c:showPercent val="0"/>
          <c:showBubbleSize val="0"/>
        </c:dLbls>
        <c:gapWidth val="150"/>
        <c:overlap val="100"/>
        <c:axId val="194719808"/>
        <c:axId val="194720200"/>
      </c:barChart>
      <c:catAx>
        <c:axId val="19471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4720200"/>
        <c:crosses val="autoZero"/>
        <c:auto val="1"/>
        <c:lblAlgn val="ctr"/>
        <c:lblOffset val="100"/>
        <c:noMultiLvlLbl val="0"/>
      </c:catAx>
      <c:valAx>
        <c:axId val="19472020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719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smtClean="0"/>
              <a:t>Impact Data for ISTAR ELA after Vertical Articulation</a:t>
            </a:r>
            <a:endParaRPr lang="en-US" sz="14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v>Developing Proficiency</c:v>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Sheet1!$A$2:$G$2</c:f>
              <c:numCache>
                <c:formatCode>0</c:formatCode>
                <c:ptCount val="7"/>
                <c:pt idx="0">
                  <c:v>69.709543568464724</c:v>
                </c:pt>
                <c:pt idx="1">
                  <c:v>46.519721577726216</c:v>
                </c:pt>
                <c:pt idx="2">
                  <c:v>45.910577971646681</c:v>
                </c:pt>
                <c:pt idx="3">
                  <c:v>31.959798994974875</c:v>
                </c:pt>
                <c:pt idx="4">
                  <c:v>42.780269058295971</c:v>
                </c:pt>
                <c:pt idx="5">
                  <c:v>42.604074402125768</c:v>
                </c:pt>
                <c:pt idx="6">
                  <c:v>26.568265682656829</c:v>
                </c:pt>
              </c:numCache>
            </c:numRef>
          </c:val>
        </c:ser>
        <c:ser>
          <c:idx val="1"/>
          <c:order val="1"/>
          <c:tx>
            <c:v>Meeting Proficiency</c:v>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Sheet1!$A$3:$G$3</c:f>
              <c:numCache>
                <c:formatCode>0</c:formatCode>
                <c:ptCount val="7"/>
                <c:pt idx="0">
                  <c:v>18.118948824343015</c:v>
                </c:pt>
                <c:pt idx="1">
                  <c:v>27.610208816705338</c:v>
                </c:pt>
                <c:pt idx="2">
                  <c:v>28.789531079607411</c:v>
                </c:pt>
                <c:pt idx="3">
                  <c:v>47.738693467336681</c:v>
                </c:pt>
                <c:pt idx="4">
                  <c:v>36.412556053811656</c:v>
                </c:pt>
                <c:pt idx="5">
                  <c:v>30.912311780336587</c:v>
                </c:pt>
                <c:pt idx="6">
                  <c:v>37.12177121771218</c:v>
                </c:pt>
              </c:numCache>
            </c:numRef>
          </c:val>
        </c:ser>
        <c:ser>
          <c:idx val="2"/>
          <c:order val="2"/>
          <c:tx>
            <c:v>Exceeding Proficiency</c:v>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Sheet1!$A$4:$G$4</c:f>
              <c:numCache>
                <c:formatCode>0</c:formatCode>
                <c:ptCount val="7"/>
                <c:pt idx="0">
                  <c:v>12.171507607192256</c:v>
                </c:pt>
                <c:pt idx="1">
                  <c:v>25.870069605568446</c:v>
                </c:pt>
                <c:pt idx="2">
                  <c:v>25.299890948745908</c:v>
                </c:pt>
                <c:pt idx="3">
                  <c:v>20.301507537688444</c:v>
                </c:pt>
                <c:pt idx="4">
                  <c:v>20.807174887892376</c:v>
                </c:pt>
                <c:pt idx="5">
                  <c:v>26.483613817537645</c:v>
                </c:pt>
                <c:pt idx="6">
                  <c:v>36.309963099630991</c:v>
                </c:pt>
              </c:numCache>
            </c:numRef>
          </c:val>
        </c:ser>
        <c:dLbls>
          <c:showLegendKey val="0"/>
          <c:showVal val="0"/>
          <c:showCatName val="0"/>
          <c:showSerName val="0"/>
          <c:showPercent val="0"/>
          <c:showBubbleSize val="0"/>
        </c:dLbls>
        <c:gapWidth val="150"/>
        <c:overlap val="100"/>
        <c:axId val="83540488"/>
        <c:axId val="192861840"/>
      </c:barChart>
      <c:catAx>
        <c:axId val="83540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2861840"/>
        <c:crosses val="autoZero"/>
        <c:auto val="1"/>
        <c:lblAlgn val="ctr"/>
        <c:lblOffset val="100"/>
        <c:noMultiLvlLbl val="0"/>
      </c:catAx>
      <c:valAx>
        <c:axId val="1928618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540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Impact Data for ISTAR ELA after</a:t>
            </a:r>
            <a:r>
              <a:rPr lang="en-US" baseline="0" dirty="0"/>
              <a:t> Vertical Articulation</a:t>
            </a:r>
            <a:r>
              <a:rPr lang="en-US" dirty="0"/>
              <a:t>, NMC Students </a:t>
            </a:r>
            <a:r>
              <a:rPr lang="en-US" dirty="0" smtClean="0"/>
              <a:t>Included </a:t>
            </a:r>
            <a:endParaRPr lang="en-US" dirty="0"/>
          </a:p>
        </c:rich>
      </c:tx>
      <c:layout>
        <c:manualLayout>
          <c:xMode val="edge"/>
          <c:yMode val="edge"/>
          <c:x val="0.131889167263183"/>
          <c:y val="2.017145418395667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ELA!$A$18</c:f>
              <c:strCache>
                <c:ptCount val="1"/>
                <c:pt idx="0">
                  <c:v>No Mode of Communication</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ELA!$B$18:$H$18</c:f>
              <c:numCache>
                <c:formatCode>0</c:formatCode>
                <c:ptCount val="7"/>
                <c:pt idx="0">
                  <c:v>8.65</c:v>
                </c:pt>
                <c:pt idx="1">
                  <c:v>6.61</c:v>
                </c:pt>
                <c:pt idx="2">
                  <c:v>6.59</c:v>
                </c:pt>
                <c:pt idx="3">
                  <c:v>5.03</c:v>
                </c:pt>
                <c:pt idx="4">
                  <c:v>4.41</c:v>
                </c:pt>
                <c:pt idx="5">
                  <c:v>5.78</c:v>
                </c:pt>
                <c:pt idx="6">
                  <c:v>4.12</c:v>
                </c:pt>
              </c:numCache>
            </c:numRef>
          </c:val>
        </c:ser>
        <c:ser>
          <c:idx val="1"/>
          <c:order val="1"/>
          <c:tx>
            <c:strRef>
              <c:f>ELA!$A$19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ELA!$B$19:$H$19</c:f>
              <c:numCache>
                <c:formatCode>0</c:formatCode>
                <c:ptCount val="7"/>
                <c:pt idx="0">
                  <c:v>64.349999999999994</c:v>
                </c:pt>
                <c:pt idx="1">
                  <c:v>43.39</c:v>
                </c:pt>
                <c:pt idx="2">
                  <c:v>43.41</c:v>
                </c:pt>
                <c:pt idx="3">
                  <c:v>30.97</c:v>
                </c:pt>
                <c:pt idx="4">
                  <c:v>40.590000000000003</c:v>
                </c:pt>
                <c:pt idx="5">
                  <c:v>40.22</c:v>
                </c:pt>
                <c:pt idx="6">
                  <c:v>25.879999999999995</c:v>
                </c:pt>
              </c:numCache>
            </c:numRef>
          </c:val>
        </c:ser>
        <c:ser>
          <c:idx val="2"/>
          <c:order val="2"/>
          <c:tx>
            <c:strRef>
              <c:f>ELA!$A$20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ELA!$B$20:$H$20</c:f>
              <c:numCache>
                <c:formatCode>General</c:formatCode>
                <c:ptCount val="7"/>
                <c:pt idx="0">
                  <c:v>16</c:v>
                </c:pt>
                <c:pt idx="1">
                  <c:v>26</c:v>
                </c:pt>
                <c:pt idx="2">
                  <c:v>26</c:v>
                </c:pt>
                <c:pt idx="3">
                  <c:v>45</c:v>
                </c:pt>
                <c:pt idx="4">
                  <c:v>35</c:v>
                </c:pt>
                <c:pt idx="5">
                  <c:v>29</c:v>
                </c:pt>
                <c:pt idx="6">
                  <c:v>35</c:v>
                </c:pt>
              </c:numCache>
            </c:numRef>
          </c:val>
        </c:ser>
        <c:ser>
          <c:idx val="3"/>
          <c:order val="3"/>
          <c:tx>
            <c:strRef>
              <c:f>ELA!$A$21</c:f>
              <c:strCache>
                <c:ptCount val="1"/>
                <c:pt idx="0">
                  <c:v>Exceeding Proficiency</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ELA!$B$21:$H$21</c:f>
              <c:numCache>
                <c:formatCode>General</c:formatCode>
                <c:ptCount val="7"/>
                <c:pt idx="0">
                  <c:v>11</c:v>
                </c:pt>
                <c:pt idx="1">
                  <c:v>24</c:v>
                </c:pt>
                <c:pt idx="2">
                  <c:v>24</c:v>
                </c:pt>
                <c:pt idx="3">
                  <c:v>19</c:v>
                </c:pt>
                <c:pt idx="4">
                  <c:v>20</c:v>
                </c:pt>
                <c:pt idx="5">
                  <c:v>25</c:v>
                </c:pt>
                <c:pt idx="6">
                  <c:v>35</c:v>
                </c:pt>
              </c:numCache>
            </c:numRef>
          </c:val>
        </c:ser>
        <c:dLbls>
          <c:showLegendKey val="0"/>
          <c:showVal val="0"/>
          <c:showCatName val="0"/>
          <c:showSerName val="0"/>
          <c:showPercent val="0"/>
          <c:showBubbleSize val="0"/>
        </c:dLbls>
        <c:gapWidth val="150"/>
        <c:overlap val="100"/>
        <c:axId val="192907584"/>
        <c:axId val="192612016"/>
      </c:barChart>
      <c:catAx>
        <c:axId val="19290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612016"/>
        <c:crosses val="autoZero"/>
        <c:auto val="1"/>
        <c:lblAlgn val="ctr"/>
        <c:lblOffset val="100"/>
        <c:noMultiLvlLbl val="0"/>
      </c:catAx>
      <c:valAx>
        <c:axId val="19261201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907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smtClean="0"/>
              <a:t>Impact Data for ISTAR ELA,</a:t>
            </a:r>
            <a:r>
              <a:rPr lang="en-US" sz="1400" baseline="0" dirty="0" smtClean="0"/>
              <a:t> Grades 3, 6, 10 Adjusted</a:t>
            </a:r>
            <a:endParaRPr lang="en-US" sz="14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v>Developing Proficiency</c:v>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Sheet1!$A$2:$G$2</c:f>
              <c:numCache>
                <c:formatCode>0</c:formatCode>
                <c:ptCount val="7"/>
                <c:pt idx="0">
                  <c:v>61.134163208852009</c:v>
                </c:pt>
                <c:pt idx="1">
                  <c:v>46.519721577726216</c:v>
                </c:pt>
                <c:pt idx="2">
                  <c:v>45.910577971646681</c:v>
                </c:pt>
                <c:pt idx="3">
                  <c:v>36.08040201005025</c:v>
                </c:pt>
                <c:pt idx="4">
                  <c:v>42.780269058295971</c:v>
                </c:pt>
                <c:pt idx="5">
                  <c:v>42.604074402125768</c:v>
                </c:pt>
                <c:pt idx="6">
                  <c:v>26.568265682656829</c:v>
                </c:pt>
              </c:numCache>
            </c:numRef>
          </c:val>
        </c:ser>
        <c:ser>
          <c:idx val="1"/>
          <c:order val="1"/>
          <c:tx>
            <c:v>Meeting Proficiency</c:v>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Sheet1!$A$3:$G$3</c:f>
              <c:numCache>
                <c:formatCode>0</c:formatCode>
                <c:ptCount val="7"/>
                <c:pt idx="0">
                  <c:v>26.694329183955738</c:v>
                </c:pt>
                <c:pt idx="1">
                  <c:v>27.610208816705338</c:v>
                </c:pt>
                <c:pt idx="2">
                  <c:v>28.789531079607411</c:v>
                </c:pt>
                <c:pt idx="3">
                  <c:v>43.618090452261306</c:v>
                </c:pt>
                <c:pt idx="4">
                  <c:v>36.412556053811656</c:v>
                </c:pt>
                <c:pt idx="5">
                  <c:v>30.912311780336587</c:v>
                </c:pt>
                <c:pt idx="6">
                  <c:v>41.771217712177119</c:v>
                </c:pt>
              </c:numCache>
            </c:numRef>
          </c:val>
        </c:ser>
        <c:ser>
          <c:idx val="2"/>
          <c:order val="2"/>
          <c:tx>
            <c:v>Exceeding Proficiency</c:v>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Sheet1!$A$1:$G$1</c:f>
              <c:strCache>
                <c:ptCount val="7"/>
                <c:pt idx="0">
                  <c:v>Grade 3</c:v>
                </c:pt>
                <c:pt idx="1">
                  <c:v>Grade 4</c:v>
                </c:pt>
                <c:pt idx="2">
                  <c:v>Grade 5</c:v>
                </c:pt>
                <c:pt idx="3">
                  <c:v>Grade 6</c:v>
                </c:pt>
                <c:pt idx="4">
                  <c:v>Grade 7</c:v>
                </c:pt>
                <c:pt idx="5">
                  <c:v>Grade 8</c:v>
                </c:pt>
                <c:pt idx="6">
                  <c:v>Grade 10</c:v>
                </c:pt>
              </c:strCache>
            </c:strRef>
          </c:cat>
          <c:val>
            <c:numRef>
              <c:f>Sheet1!$A$4:$G$4</c:f>
              <c:numCache>
                <c:formatCode>0</c:formatCode>
                <c:ptCount val="7"/>
                <c:pt idx="0">
                  <c:v>12.171507607192256</c:v>
                </c:pt>
                <c:pt idx="1">
                  <c:v>25.870069605568446</c:v>
                </c:pt>
                <c:pt idx="2">
                  <c:v>25.299890948745908</c:v>
                </c:pt>
                <c:pt idx="3">
                  <c:v>20.301507537688444</c:v>
                </c:pt>
                <c:pt idx="4">
                  <c:v>20.807174887892376</c:v>
                </c:pt>
                <c:pt idx="5">
                  <c:v>26.483613817537645</c:v>
                </c:pt>
                <c:pt idx="6">
                  <c:v>31.660516605166055</c:v>
                </c:pt>
              </c:numCache>
            </c:numRef>
          </c:val>
        </c:ser>
        <c:dLbls>
          <c:showLegendKey val="0"/>
          <c:showVal val="0"/>
          <c:showCatName val="0"/>
          <c:showSerName val="0"/>
          <c:showPercent val="0"/>
          <c:showBubbleSize val="0"/>
        </c:dLbls>
        <c:gapWidth val="150"/>
        <c:overlap val="100"/>
        <c:axId val="193404128"/>
        <c:axId val="192591272"/>
      </c:barChart>
      <c:catAx>
        <c:axId val="19340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2591272"/>
        <c:crosses val="autoZero"/>
        <c:auto val="1"/>
        <c:lblAlgn val="ctr"/>
        <c:lblOffset val="100"/>
        <c:noMultiLvlLbl val="0"/>
      </c:catAx>
      <c:valAx>
        <c:axId val="192591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3404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 Data for ISTAR ELA, NMC Students Included, Grades 3,6,10 adjusted</a:t>
            </a:r>
          </a:p>
        </c:rich>
      </c:tx>
      <c:layout>
        <c:manualLayout>
          <c:xMode val="edge"/>
          <c:yMode val="edge"/>
          <c:x val="0.22971528015519799"/>
          <c:y val="2.309013917098602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ELA!$A$18</c:f>
              <c:strCache>
                <c:ptCount val="1"/>
                <c:pt idx="0">
                  <c:v>No Mode of Communication</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ELA!$B$18:$H$18</c:f>
              <c:numCache>
                <c:formatCode>0</c:formatCode>
                <c:ptCount val="7"/>
                <c:pt idx="0">
                  <c:v>8.65</c:v>
                </c:pt>
                <c:pt idx="1">
                  <c:v>6.61</c:v>
                </c:pt>
                <c:pt idx="2">
                  <c:v>6.59</c:v>
                </c:pt>
                <c:pt idx="3">
                  <c:v>5.03</c:v>
                </c:pt>
                <c:pt idx="4">
                  <c:v>4.41</c:v>
                </c:pt>
                <c:pt idx="5">
                  <c:v>5.78</c:v>
                </c:pt>
                <c:pt idx="6">
                  <c:v>4.12</c:v>
                </c:pt>
              </c:numCache>
            </c:numRef>
          </c:val>
        </c:ser>
        <c:ser>
          <c:idx val="1"/>
          <c:order val="1"/>
          <c:tx>
            <c:strRef>
              <c:f>ELA!$A$19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ELA!$B$19:$H$19</c:f>
              <c:numCache>
                <c:formatCode>0</c:formatCode>
                <c:ptCount val="7"/>
                <c:pt idx="0">
                  <c:v>64.349999999999994</c:v>
                </c:pt>
                <c:pt idx="1">
                  <c:v>43.39</c:v>
                </c:pt>
                <c:pt idx="2">
                  <c:v>43.41</c:v>
                </c:pt>
                <c:pt idx="3">
                  <c:v>30.97</c:v>
                </c:pt>
                <c:pt idx="4">
                  <c:v>40.590000000000003</c:v>
                </c:pt>
                <c:pt idx="5">
                  <c:v>40.22</c:v>
                </c:pt>
                <c:pt idx="6">
                  <c:v>25.879999999999995</c:v>
                </c:pt>
              </c:numCache>
            </c:numRef>
          </c:val>
        </c:ser>
        <c:ser>
          <c:idx val="2"/>
          <c:order val="2"/>
          <c:tx>
            <c:strRef>
              <c:f>ELA!$A$20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ELA!$B$20:$H$20</c:f>
              <c:numCache>
                <c:formatCode>General</c:formatCode>
                <c:ptCount val="7"/>
                <c:pt idx="0">
                  <c:v>16</c:v>
                </c:pt>
                <c:pt idx="1">
                  <c:v>26</c:v>
                </c:pt>
                <c:pt idx="2">
                  <c:v>26</c:v>
                </c:pt>
                <c:pt idx="3">
                  <c:v>45</c:v>
                </c:pt>
                <c:pt idx="4">
                  <c:v>35</c:v>
                </c:pt>
                <c:pt idx="5">
                  <c:v>29</c:v>
                </c:pt>
                <c:pt idx="6">
                  <c:v>35</c:v>
                </c:pt>
              </c:numCache>
            </c:numRef>
          </c:val>
        </c:ser>
        <c:ser>
          <c:idx val="3"/>
          <c:order val="3"/>
          <c:tx>
            <c:strRef>
              <c:f>ELA!$A$21</c:f>
              <c:strCache>
                <c:ptCount val="1"/>
                <c:pt idx="0">
                  <c:v>Exceeding Proficiency</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ELA!$B$21:$H$21</c:f>
              <c:numCache>
                <c:formatCode>General</c:formatCode>
                <c:ptCount val="7"/>
                <c:pt idx="0">
                  <c:v>11</c:v>
                </c:pt>
                <c:pt idx="1">
                  <c:v>24</c:v>
                </c:pt>
                <c:pt idx="2">
                  <c:v>24</c:v>
                </c:pt>
                <c:pt idx="3">
                  <c:v>19</c:v>
                </c:pt>
                <c:pt idx="4">
                  <c:v>20</c:v>
                </c:pt>
                <c:pt idx="5">
                  <c:v>25</c:v>
                </c:pt>
                <c:pt idx="6">
                  <c:v>35</c:v>
                </c:pt>
              </c:numCache>
            </c:numRef>
          </c:val>
        </c:ser>
        <c:dLbls>
          <c:showLegendKey val="0"/>
          <c:showVal val="0"/>
          <c:showCatName val="0"/>
          <c:showSerName val="0"/>
          <c:showPercent val="0"/>
          <c:showBubbleSize val="0"/>
        </c:dLbls>
        <c:gapWidth val="150"/>
        <c:overlap val="100"/>
        <c:axId val="193009624"/>
        <c:axId val="192649872"/>
      </c:barChart>
      <c:catAx>
        <c:axId val="193009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649872"/>
        <c:crosses val="autoZero"/>
        <c:auto val="1"/>
        <c:lblAlgn val="ctr"/>
        <c:lblOffset val="100"/>
        <c:noMultiLvlLbl val="0"/>
      </c:catAx>
      <c:valAx>
        <c:axId val="19264987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009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Math after Round 4</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cap="none" spc="0" baseline="0">
                    <a:ln w="0"/>
                    <a:solidFill>
                      <a:schemeClr val="tx1"/>
                    </a:solidFill>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Results'!$M$3:$S$3</c:f>
              <c:numCache>
                <c:formatCode>0</c:formatCode>
                <c:ptCount val="7"/>
                <c:pt idx="0">
                  <c:v>55.662983425414367</c:v>
                </c:pt>
                <c:pt idx="1">
                  <c:v>67.013888888888886</c:v>
                </c:pt>
                <c:pt idx="2">
                  <c:v>65.686274509803923</c:v>
                </c:pt>
                <c:pt idx="3">
                  <c:v>63.115577889447238</c:v>
                </c:pt>
                <c:pt idx="4">
                  <c:v>85.278276481149021</c:v>
                </c:pt>
                <c:pt idx="5">
                  <c:v>71.98581560283688</c:v>
                </c:pt>
                <c:pt idx="6">
                  <c:v>57.174556213017745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Results'!$M$4:$S$4</c:f>
              <c:numCache>
                <c:formatCode>0</c:formatCode>
                <c:ptCount val="7"/>
                <c:pt idx="0">
                  <c:v>32.320441988950265</c:v>
                </c:pt>
                <c:pt idx="1">
                  <c:v>20.486111111111114</c:v>
                </c:pt>
                <c:pt idx="2">
                  <c:v>24.83660130718954</c:v>
                </c:pt>
                <c:pt idx="3">
                  <c:v>30.954773869346731</c:v>
                </c:pt>
                <c:pt idx="4">
                  <c:v>10.951526032315973</c:v>
                </c:pt>
                <c:pt idx="5">
                  <c:v>25.177304964539005</c:v>
                </c:pt>
                <c:pt idx="6">
                  <c:v>38.017751479289942</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Results'!$M$5:$S$5</c:f>
              <c:numCache>
                <c:formatCode>0</c:formatCode>
                <c:ptCount val="7"/>
                <c:pt idx="0">
                  <c:v>12.016574585635365</c:v>
                </c:pt>
                <c:pt idx="1">
                  <c:v>12.5</c:v>
                </c:pt>
                <c:pt idx="2">
                  <c:v>9.477124183006536</c:v>
                </c:pt>
                <c:pt idx="3">
                  <c:v>5.9296482412060314</c:v>
                </c:pt>
                <c:pt idx="4">
                  <c:v>3.7701974865350096</c:v>
                </c:pt>
                <c:pt idx="5">
                  <c:v>2.8368794326241176</c:v>
                </c:pt>
                <c:pt idx="6">
                  <c:v>4.8076923076923128</c:v>
                </c:pt>
              </c:numCache>
            </c:numRef>
          </c:val>
        </c:ser>
        <c:dLbls>
          <c:dLblPos val="ctr"/>
          <c:showLegendKey val="0"/>
          <c:showVal val="1"/>
          <c:showCatName val="0"/>
          <c:showSerName val="0"/>
          <c:showPercent val="0"/>
          <c:showBubbleSize val="0"/>
        </c:dLbls>
        <c:gapWidth val="70"/>
        <c:overlap val="100"/>
        <c:axId val="192650264"/>
        <c:axId val="192650656"/>
      </c:barChart>
      <c:catAx>
        <c:axId val="192650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2650656"/>
        <c:crosses val="autoZero"/>
        <c:auto val="1"/>
        <c:lblAlgn val="ctr"/>
        <c:lblOffset val="100"/>
        <c:noMultiLvlLbl val="0"/>
      </c:catAx>
      <c:valAx>
        <c:axId val="19265065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650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Impact</a:t>
            </a:r>
            <a:r>
              <a:rPr lang="en-US" baseline="0" dirty="0"/>
              <a:t> Data for ISTAR Math after </a:t>
            </a:r>
            <a:r>
              <a:rPr lang="en-US" baseline="0" dirty="0" smtClean="0"/>
              <a:t>Vertical Articulation</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cap="none" spc="0" baseline="0">
                    <a:ln w="0"/>
                    <a:solidFill>
                      <a:schemeClr val="tx1"/>
                    </a:solidFill>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Results'!$M$3:$S$3</c:f>
              <c:numCache>
                <c:formatCode>0</c:formatCode>
                <c:ptCount val="7"/>
                <c:pt idx="0">
                  <c:v>55.662983425414367</c:v>
                </c:pt>
                <c:pt idx="1">
                  <c:v>67.013888888888886</c:v>
                </c:pt>
                <c:pt idx="2">
                  <c:v>65.686274509803923</c:v>
                </c:pt>
                <c:pt idx="3">
                  <c:v>63.115577889447238</c:v>
                </c:pt>
                <c:pt idx="4">
                  <c:v>85.278276481149021</c:v>
                </c:pt>
                <c:pt idx="5">
                  <c:v>71.98581560283688</c:v>
                </c:pt>
                <c:pt idx="6">
                  <c:v>57.174556213017745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Results'!$M$4:$S$4</c:f>
              <c:numCache>
                <c:formatCode>0</c:formatCode>
                <c:ptCount val="7"/>
                <c:pt idx="0">
                  <c:v>32.320441988950265</c:v>
                </c:pt>
                <c:pt idx="1">
                  <c:v>20.486111111111114</c:v>
                </c:pt>
                <c:pt idx="2">
                  <c:v>24.83660130718954</c:v>
                </c:pt>
                <c:pt idx="3">
                  <c:v>30.954773869346731</c:v>
                </c:pt>
                <c:pt idx="4">
                  <c:v>10.951526032315973</c:v>
                </c:pt>
                <c:pt idx="5">
                  <c:v>25.177304964539005</c:v>
                </c:pt>
                <c:pt idx="6">
                  <c:v>38.017751479289942</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Results'!$M$5:$S$5</c:f>
              <c:numCache>
                <c:formatCode>0</c:formatCode>
                <c:ptCount val="7"/>
                <c:pt idx="0">
                  <c:v>12.016574585635365</c:v>
                </c:pt>
                <c:pt idx="1">
                  <c:v>12.5</c:v>
                </c:pt>
                <c:pt idx="2">
                  <c:v>9.477124183006536</c:v>
                </c:pt>
                <c:pt idx="3">
                  <c:v>5.9296482412060314</c:v>
                </c:pt>
                <c:pt idx="4">
                  <c:v>3.7701974865350096</c:v>
                </c:pt>
                <c:pt idx="5">
                  <c:v>2.8368794326241176</c:v>
                </c:pt>
                <c:pt idx="6">
                  <c:v>4.8076923076923128</c:v>
                </c:pt>
              </c:numCache>
            </c:numRef>
          </c:val>
        </c:ser>
        <c:dLbls>
          <c:dLblPos val="ctr"/>
          <c:showLegendKey val="0"/>
          <c:showVal val="1"/>
          <c:showCatName val="0"/>
          <c:showSerName val="0"/>
          <c:showPercent val="0"/>
          <c:showBubbleSize val="0"/>
        </c:dLbls>
        <c:gapWidth val="70"/>
        <c:overlap val="100"/>
        <c:axId val="192651440"/>
        <c:axId val="192651832"/>
      </c:barChart>
      <c:catAx>
        <c:axId val="19265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2651832"/>
        <c:crosses val="autoZero"/>
        <c:auto val="1"/>
        <c:lblAlgn val="ctr"/>
        <c:lblOffset val="100"/>
        <c:noMultiLvlLbl val="0"/>
      </c:catAx>
      <c:valAx>
        <c:axId val="1926518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651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 Data for ISTAR Math, NMC Students Included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Math!$A$18</c:f>
              <c:strCache>
                <c:ptCount val="1"/>
                <c:pt idx="0">
                  <c:v>No Mode of Communication</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Math!$B$18:$H$18</c:f>
              <c:numCache>
                <c:formatCode>0</c:formatCode>
                <c:ptCount val="7"/>
                <c:pt idx="0">
                  <c:v>8.65</c:v>
                </c:pt>
                <c:pt idx="1">
                  <c:v>6.61</c:v>
                </c:pt>
                <c:pt idx="2">
                  <c:v>6.59</c:v>
                </c:pt>
                <c:pt idx="3">
                  <c:v>5.03</c:v>
                </c:pt>
                <c:pt idx="4">
                  <c:v>4.41</c:v>
                </c:pt>
                <c:pt idx="5">
                  <c:v>5.78</c:v>
                </c:pt>
                <c:pt idx="6">
                  <c:v>4.12</c:v>
                </c:pt>
              </c:numCache>
            </c:numRef>
          </c:val>
        </c:ser>
        <c:ser>
          <c:idx val="1"/>
          <c:order val="1"/>
          <c:tx>
            <c:strRef>
              <c:f>Math!$A$19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Math!$B$19:$H$19</c:f>
              <c:numCache>
                <c:formatCode>0</c:formatCode>
                <c:ptCount val="7"/>
                <c:pt idx="0">
                  <c:v>51.349999999999994</c:v>
                </c:pt>
                <c:pt idx="1">
                  <c:v>62.39</c:v>
                </c:pt>
                <c:pt idx="2">
                  <c:v>61.41</c:v>
                </c:pt>
                <c:pt idx="3">
                  <c:v>59.97</c:v>
                </c:pt>
                <c:pt idx="4">
                  <c:v>81.59</c:v>
                </c:pt>
                <c:pt idx="5">
                  <c:v>68.22</c:v>
                </c:pt>
                <c:pt idx="6">
                  <c:v>54.879999999999995</c:v>
                </c:pt>
              </c:numCache>
            </c:numRef>
          </c:val>
        </c:ser>
        <c:ser>
          <c:idx val="2"/>
          <c:order val="2"/>
          <c:tx>
            <c:strRef>
              <c:f>Math!$A$20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Math!$B$20:$H$20</c:f>
              <c:numCache>
                <c:formatCode>General</c:formatCode>
                <c:ptCount val="7"/>
                <c:pt idx="0">
                  <c:v>29</c:v>
                </c:pt>
                <c:pt idx="1">
                  <c:v>19</c:v>
                </c:pt>
                <c:pt idx="2">
                  <c:v>23</c:v>
                </c:pt>
                <c:pt idx="3">
                  <c:v>29</c:v>
                </c:pt>
                <c:pt idx="4">
                  <c:v>10</c:v>
                </c:pt>
                <c:pt idx="5">
                  <c:v>23</c:v>
                </c:pt>
                <c:pt idx="6">
                  <c:v>36</c:v>
                </c:pt>
              </c:numCache>
            </c:numRef>
          </c:val>
        </c:ser>
        <c:ser>
          <c:idx val="3"/>
          <c:order val="3"/>
          <c:tx>
            <c:strRef>
              <c:f>Math!$A$21</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Math!$B$21:$H$21</c:f>
              <c:numCache>
                <c:formatCode>General</c:formatCode>
                <c:ptCount val="7"/>
                <c:pt idx="0">
                  <c:v>11</c:v>
                </c:pt>
                <c:pt idx="1">
                  <c:v>12</c:v>
                </c:pt>
                <c:pt idx="2">
                  <c:v>9</c:v>
                </c:pt>
                <c:pt idx="3">
                  <c:v>6</c:v>
                </c:pt>
                <c:pt idx="4">
                  <c:v>4</c:v>
                </c:pt>
                <c:pt idx="5">
                  <c:v>3</c:v>
                </c:pt>
                <c:pt idx="6">
                  <c:v>5</c:v>
                </c:pt>
              </c:numCache>
            </c:numRef>
          </c:val>
        </c:ser>
        <c:dLbls>
          <c:showLegendKey val="0"/>
          <c:showVal val="0"/>
          <c:showCatName val="0"/>
          <c:showSerName val="0"/>
          <c:showPercent val="0"/>
          <c:showBubbleSize val="0"/>
        </c:dLbls>
        <c:gapWidth val="150"/>
        <c:overlap val="100"/>
        <c:axId val="192652616"/>
        <c:axId val="192653008"/>
      </c:barChart>
      <c:catAx>
        <c:axId val="192652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2653008"/>
        <c:crosses val="autoZero"/>
        <c:auto val="1"/>
        <c:lblAlgn val="ctr"/>
        <c:lblOffset val="100"/>
        <c:noMultiLvlLbl val="0"/>
      </c:catAx>
      <c:valAx>
        <c:axId val="19265300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652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Impact</a:t>
            </a:r>
            <a:r>
              <a:rPr lang="en-US" baseline="0" dirty="0"/>
              <a:t> Data for ISTAR Math after Round </a:t>
            </a:r>
            <a:r>
              <a:rPr lang="en-US" baseline="0" dirty="0" smtClean="0"/>
              <a:t>4, Grade 7 adjusted (p.6)</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Results'!$M$3:$S$3</c:f>
              <c:numCache>
                <c:formatCode>0</c:formatCode>
                <c:ptCount val="7"/>
                <c:pt idx="0">
                  <c:v>55.662983425414367</c:v>
                </c:pt>
                <c:pt idx="1">
                  <c:v>67.013888888888886</c:v>
                </c:pt>
                <c:pt idx="2">
                  <c:v>65.686274509803923</c:v>
                </c:pt>
                <c:pt idx="3">
                  <c:v>63.115577889447238</c:v>
                </c:pt>
                <c:pt idx="4">
                  <c:v>71.364452423698395</c:v>
                </c:pt>
                <c:pt idx="5">
                  <c:v>71.98581560283688</c:v>
                </c:pt>
                <c:pt idx="6">
                  <c:v>57.174556213017745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Results'!$M$4:$S$4</c:f>
              <c:numCache>
                <c:formatCode>0</c:formatCode>
                <c:ptCount val="7"/>
                <c:pt idx="0">
                  <c:v>32.320441988950265</c:v>
                </c:pt>
                <c:pt idx="1">
                  <c:v>20.486111111111114</c:v>
                </c:pt>
                <c:pt idx="2">
                  <c:v>24.83660130718954</c:v>
                </c:pt>
                <c:pt idx="3">
                  <c:v>30.954773869346731</c:v>
                </c:pt>
                <c:pt idx="4">
                  <c:v>24.865350089766601</c:v>
                </c:pt>
                <c:pt idx="5">
                  <c:v>25.177304964539005</c:v>
                </c:pt>
                <c:pt idx="6">
                  <c:v>38.017751479289942</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Results'!$M$5:$S$5</c:f>
              <c:numCache>
                <c:formatCode>0</c:formatCode>
                <c:ptCount val="7"/>
                <c:pt idx="0">
                  <c:v>12.016574585635365</c:v>
                </c:pt>
                <c:pt idx="1">
                  <c:v>12.5</c:v>
                </c:pt>
                <c:pt idx="2">
                  <c:v>9.477124183006536</c:v>
                </c:pt>
                <c:pt idx="3">
                  <c:v>5.9296482412060314</c:v>
                </c:pt>
                <c:pt idx="4">
                  <c:v>3.7701974865350096</c:v>
                </c:pt>
                <c:pt idx="5">
                  <c:v>2.8368794326241176</c:v>
                </c:pt>
                <c:pt idx="6">
                  <c:v>4.8076923076923128</c:v>
                </c:pt>
              </c:numCache>
            </c:numRef>
          </c:val>
        </c:ser>
        <c:dLbls>
          <c:dLblPos val="ctr"/>
          <c:showLegendKey val="0"/>
          <c:showVal val="1"/>
          <c:showCatName val="0"/>
          <c:showSerName val="0"/>
          <c:showPercent val="0"/>
          <c:showBubbleSize val="0"/>
        </c:dLbls>
        <c:gapWidth val="70"/>
        <c:overlap val="100"/>
        <c:axId val="81709808"/>
        <c:axId val="193985472"/>
      </c:barChart>
      <c:catAx>
        <c:axId val="8170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3985472"/>
        <c:crosses val="autoZero"/>
        <c:auto val="1"/>
        <c:lblAlgn val="ctr"/>
        <c:lblOffset val="100"/>
        <c:noMultiLvlLbl val="0"/>
      </c:catAx>
      <c:valAx>
        <c:axId val="19398547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709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38043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338671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148774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192607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410433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3518579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218005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272663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413926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33196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A2080-5DCA-453C-82D5-EBFDE2DC23C7}" type="datetimeFigureOut">
              <a:rPr lang="en-US" smtClean="0"/>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1482994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A2080-5DCA-453C-82D5-EBFDE2DC23C7}" type="datetimeFigureOut">
              <a:rPr lang="en-US" smtClean="0"/>
              <a:t>8/15/2017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CED4D-2199-4C24-80FF-FE12CB5E33EF}" type="slidenum">
              <a:rPr lang="en-US" smtClean="0"/>
              <a:t>‹#›</a:t>
            </a:fld>
            <a:endParaRPr lang="en-US" dirty="0"/>
          </a:p>
        </p:txBody>
      </p:sp>
    </p:spTree>
    <p:extLst>
      <p:ext uri="{BB962C8B-B14F-4D97-AF65-F5344CB8AC3E}">
        <p14:creationId xmlns:p14="http://schemas.microsoft.com/office/powerpoint/2010/main" val="2803556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ISTAR Standard Setting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96831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ELA, Round 4</a:t>
            </a:r>
            <a:endParaRPr lang="en-US" dirty="0"/>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135082002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573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ISTAR Standard Setting Results – ELA, Vertical Articulation</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266585846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6917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ISTAR Standard Setting Results – ELA, </a:t>
            </a:r>
            <a:r>
              <a:rPr lang="en-US" dirty="0" smtClean="0"/>
              <a:t>All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993267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418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333"/>
            <a:ext cx="10515600" cy="1325563"/>
          </a:xfrm>
        </p:spPr>
        <p:txBody>
          <a:bodyPr/>
          <a:lstStyle/>
          <a:p>
            <a:r>
              <a:rPr lang="en-US" dirty="0" smtClean="0"/>
              <a:t>Possible adjustments to ELA cuts</a:t>
            </a:r>
            <a:endParaRPr lang="en-US" dirty="0"/>
          </a:p>
        </p:txBody>
      </p:sp>
      <p:sp>
        <p:nvSpPr>
          <p:cNvPr id="3" name="Content Placeholder 2"/>
          <p:cNvSpPr>
            <a:spLocks noGrp="1"/>
          </p:cNvSpPr>
          <p:nvPr>
            <p:ph idx="1"/>
          </p:nvPr>
        </p:nvSpPr>
        <p:spPr>
          <a:xfrm>
            <a:off x="838200" y="1337253"/>
            <a:ext cx="10515600" cy="4351338"/>
          </a:xfrm>
        </p:spPr>
        <p:txBody>
          <a:bodyPr>
            <a:noAutofit/>
          </a:bodyPr>
          <a:lstStyle/>
          <a:p>
            <a:r>
              <a:rPr lang="en-US" dirty="0" smtClean="0"/>
              <a:t>Grade 3</a:t>
            </a:r>
          </a:p>
          <a:p>
            <a:pPr lvl="1"/>
            <a:r>
              <a:rPr lang="en-US" dirty="0" smtClean="0"/>
              <a:t>Currently the “meeting proficiency” cut is set on item 10 of the OIB, resulting in 70% of students classified as “developing proficiency.”</a:t>
            </a:r>
          </a:p>
          <a:p>
            <a:pPr lvl="1"/>
            <a:r>
              <a:rPr lang="en-US" dirty="0" smtClean="0"/>
              <a:t>Vertical articulation panel would support moving the cut to item 7, as they thought items 7, 8, and 9 were also better aligned to “meeting proficiency” than “developing proficiency.”</a:t>
            </a:r>
          </a:p>
          <a:p>
            <a:r>
              <a:rPr lang="en-US" dirty="0" smtClean="0"/>
              <a:t>Grade 6</a:t>
            </a:r>
          </a:p>
          <a:p>
            <a:pPr lvl="1"/>
            <a:r>
              <a:rPr lang="en-US" dirty="0" smtClean="0"/>
              <a:t>Currently the “meeting proficiency” cut is set on item 8 of the OIB, resulting in 32% of students classified as “developing proficiency.”</a:t>
            </a:r>
          </a:p>
          <a:p>
            <a:pPr lvl="1"/>
            <a:r>
              <a:rPr lang="en-US" dirty="0" smtClean="0"/>
              <a:t>Moving to item 10 is within the threshold range of panelist ratings and creates better alignment with the other grade levels.</a:t>
            </a:r>
          </a:p>
          <a:p>
            <a:pPr marL="0" indent="0">
              <a:buNone/>
            </a:pPr>
            <a:endParaRPr lang="en-US" dirty="0"/>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3885432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333"/>
            <a:ext cx="10515600" cy="1325563"/>
          </a:xfrm>
        </p:spPr>
        <p:txBody>
          <a:bodyPr/>
          <a:lstStyle/>
          <a:p>
            <a:r>
              <a:rPr lang="en-US" dirty="0" smtClean="0"/>
              <a:t>Possible adjustments to ELA cuts (cont.)</a:t>
            </a:r>
            <a:endParaRPr lang="en-US" dirty="0"/>
          </a:p>
        </p:txBody>
      </p:sp>
      <p:sp>
        <p:nvSpPr>
          <p:cNvPr id="3" name="Content Placeholder 2"/>
          <p:cNvSpPr>
            <a:spLocks noGrp="1"/>
          </p:cNvSpPr>
          <p:nvPr>
            <p:ph idx="1"/>
          </p:nvPr>
        </p:nvSpPr>
        <p:spPr>
          <a:xfrm>
            <a:off x="838200" y="1337253"/>
            <a:ext cx="10515600" cy="4351338"/>
          </a:xfrm>
        </p:spPr>
        <p:txBody>
          <a:bodyPr>
            <a:noAutofit/>
          </a:bodyPr>
          <a:lstStyle/>
          <a:p>
            <a:r>
              <a:rPr lang="en-US" dirty="0" smtClean="0"/>
              <a:t>Grade 10</a:t>
            </a:r>
          </a:p>
          <a:p>
            <a:pPr lvl="1"/>
            <a:r>
              <a:rPr lang="en-US" dirty="0" smtClean="0"/>
              <a:t>Currently the “exceeding proficiency” cut is set on item 34 of the OIB, resulting in 36% of students classified as “exceeding proficiency.”</a:t>
            </a:r>
          </a:p>
          <a:p>
            <a:pPr lvl="1"/>
            <a:r>
              <a:rPr lang="en-US" dirty="0" smtClean="0"/>
              <a:t>Vertical articulation panel said they could support moving the cut to item 37, as it was the point where items clearly transitioned from “meeting proficiency” to “exceeding proficiency.”</a:t>
            </a:r>
          </a:p>
          <a:p>
            <a:pPr marL="0" indent="0">
              <a:buNone/>
            </a:pPr>
            <a:endParaRPr lang="en-US" dirty="0"/>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3895518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ISTAR Standard Setting Results – ELA, </a:t>
            </a:r>
            <a:r>
              <a:rPr lang="en-US" dirty="0" smtClean="0"/>
              <a:t>Grades 3, 6, 10 adjusted</a:t>
            </a:r>
            <a:endParaRPr lang="en-US" dirty="0"/>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284164947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1453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ELA, all students, Grade 3, 6, 10 adjusted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129826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4717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 Context for Results</a:t>
            </a:r>
            <a:endParaRPr lang="en-US" dirty="0"/>
          </a:p>
        </p:txBody>
      </p:sp>
      <p:sp>
        <p:nvSpPr>
          <p:cNvPr id="3" name="Content Placeholder 2"/>
          <p:cNvSpPr>
            <a:spLocks noGrp="1"/>
          </p:cNvSpPr>
          <p:nvPr>
            <p:ph idx="1"/>
          </p:nvPr>
        </p:nvSpPr>
        <p:spPr/>
        <p:txBody>
          <a:bodyPr>
            <a:normAutofit/>
          </a:bodyPr>
          <a:lstStyle/>
          <a:p>
            <a:pPr lvl="0"/>
            <a:r>
              <a:rPr lang="en-US" dirty="0"/>
              <a:t>Specifically, the Vertical Articulation panel had the following thoughts about grade 3 impact data:</a:t>
            </a:r>
          </a:p>
          <a:p>
            <a:pPr lvl="1"/>
            <a:r>
              <a:rPr lang="en-US" dirty="0"/>
              <a:t>PLDs and the associated assessment were seen as being more difficult in this grade than in other grades</a:t>
            </a:r>
          </a:p>
          <a:p>
            <a:pPr lvl="1"/>
            <a:r>
              <a:rPr lang="en-US" dirty="0"/>
              <a:t>Grade 3 is the first year the students take the assessment, so they might be struggling with the concept of test-taking</a:t>
            </a:r>
            <a:r>
              <a:rPr lang="en-US" sz="1400" dirty="0"/>
              <a:t> </a:t>
            </a:r>
            <a:endParaRPr lang="en-US" dirty="0"/>
          </a:p>
        </p:txBody>
      </p:sp>
    </p:spTree>
    <p:extLst>
      <p:ext uri="{BB962C8B-B14F-4D97-AF65-F5344CB8AC3E}">
        <p14:creationId xmlns:p14="http://schemas.microsoft.com/office/powerpoint/2010/main" val="1639249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 Scale Score Cuts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9533114"/>
              </p:ext>
            </p:extLst>
          </p:nvPr>
        </p:nvGraphicFramePr>
        <p:xfrm>
          <a:off x="838200" y="1825625"/>
          <a:ext cx="10515600" cy="29667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lang="en-US" dirty="0"/>
                    </a:p>
                  </a:txBody>
                  <a:tcPr/>
                </a:tc>
                <a:tc>
                  <a:txBody>
                    <a:bodyPr/>
                    <a:lstStyle/>
                    <a:p>
                      <a:pPr algn="ctr"/>
                      <a:r>
                        <a:rPr lang="en-US" dirty="0" smtClean="0"/>
                        <a:t>Meeting Proficiency</a:t>
                      </a:r>
                      <a:endParaRPr lang="en-US" dirty="0"/>
                    </a:p>
                  </a:txBody>
                  <a:tcPr/>
                </a:tc>
                <a:tc>
                  <a:txBody>
                    <a:bodyPr/>
                    <a:lstStyle/>
                    <a:p>
                      <a:pPr algn="ctr"/>
                      <a:r>
                        <a:rPr lang="en-US" dirty="0" smtClean="0"/>
                        <a:t>Exceeding</a:t>
                      </a:r>
                      <a:r>
                        <a:rPr lang="en-US" baseline="0" dirty="0" smtClean="0"/>
                        <a:t> Proficiency</a:t>
                      </a:r>
                      <a:endParaRPr lang="en-US" dirty="0"/>
                    </a:p>
                  </a:txBody>
                  <a:tcPr/>
                </a:tc>
              </a:tr>
              <a:tr h="370840">
                <a:tc>
                  <a:txBody>
                    <a:bodyPr/>
                    <a:lstStyle/>
                    <a:p>
                      <a:r>
                        <a:rPr lang="en-US" b="1" dirty="0" smtClean="0"/>
                        <a:t>Grade 3</a:t>
                      </a:r>
                      <a:endParaRPr lang="en-US" b="1" dirty="0"/>
                    </a:p>
                  </a:txBody>
                  <a:tcPr/>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351</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b="1">
                          <a:solidFill>
                            <a:srgbClr val="000000"/>
                          </a:solidFill>
                          <a:effectLst/>
                          <a:latin typeface="+mn-lt"/>
                          <a:ea typeface="Calibri" panose="020F0502020204030204" pitchFamily="34" charset="0"/>
                          <a:cs typeface="Times New Roman" panose="02020603050405020304" pitchFamily="18" charset="0"/>
                        </a:rPr>
                        <a:t>382</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r>
                        <a:rPr lang="en-US" b="1" dirty="0" smtClean="0"/>
                        <a:t>Grade 4</a:t>
                      </a:r>
                      <a:endParaRPr lang="en-US" b="1" dirty="0"/>
                    </a:p>
                  </a:txBody>
                  <a:tcPr/>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355</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b="1">
                          <a:solidFill>
                            <a:srgbClr val="000000"/>
                          </a:solidFill>
                          <a:effectLst/>
                          <a:latin typeface="+mn-lt"/>
                          <a:ea typeface="Calibri" panose="020F0502020204030204" pitchFamily="34" charset="0"/>
                          <a:cs typeface="Times New Roman" panose="02020603050405020304" pitchFamily="18" charset="0"/>
                        </a:rPr>
                        <a:t>385</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r>
                        <a:rPr lang="en-US" b="1" dirty="0" smtClean="0"/>
                        <a:t>Grade 5</a:t>
                      </a:r>
                      <a:endParaRPr lang="en-US" b="1" dirty="0"/>
                    </a:p>
                  </a:txBody>
                  <a:tcPr/>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354</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b="1">
                          <a:solidFill>
                            <a:srgbClr val="000000"/>
                          </a:solidFill>
                          <a:effectLst/>
                          <a:latin typeface="+mn-lt"/>
                          <a:ea typeface="Calibri" panose="020F0502020204030204" pitchFamily="34" charset="0"/>
                          <a:cs typeface="Times New Roman" panose="02020603050405020304" pitchFamily="18" charset="0"/>
                        </a:rPr>
                        <a:t>391</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r>
                        <a:rPr lang="en-US" b="1" dirty="0" smtClean="0"/>
                        <a:t>Grade 6</a:t>
                      </a:r>
                      <a:endParaRPr lang="en-US" b="1" dirty="0"/>
                    </a:p>
                  </a:txBody>
                  <a:tcPr/>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348</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b="1">
                          <a:solidFill>
                            <a:srgbClr val="000000"/>
                          </a:solidFill>
                          <a:effectLst/>
                          <a:latin typeface="+mn-lt"/>
                          <a:ea typeface="Calibri" panose="020F0502020204030204" pitchFamily="34" charset="0"/>
                          <a:cs typeface="Times New Roman" panose="02020603050405020304" pitchFamily="18" charset="0"/>
                        </a:rPr>
                        <a:t>388</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r>
                        <a:rPr lang="en-US" b="1" dirty="0" smtClean="0"/>
                        <a:t>Grade 7</a:t>
                      </a:r>
                      <a:endParaRPr lang="en-US" b="1" dirty="0"/>
                    </a:p>
                  </a:txBody>
                  <a:tcPr/>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343</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b="1">
                          <a:solidFill>
                            <a:srgbClr val="000000"/>
                          </a:solidFill>
                          <a:effectLst/>
                          <a:latin typeface="+mn-lt"/>
                          <a:ea typeface="Calibri" panose="020F0502020204030204" pitchFamily="34" charset="0"/>
                          <a:cs typeface="Times New Roman" panose="02020603050405020304" pitchFamily="18" charset="0"/>
                        </a:rPr>
                        <a:t>378</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r>
                        <a:rPr lang="en-US" b="1" dirty="0" smtClean="0"/>
                        <a:t>Grade 8</a:t>
                      </a:r>
                      <a:endParaRPr lang="en-US" b="1" dirty="0"/>
                    </a:p>
                  </a:txBody>
                  <a:tcPr/>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351</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380</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r>
                        <a:rPr lang="en-US" b="1" dirty="0" smtClean="0"/>
                        <a:t>Grade 10</a:t>
                      </a:r>
                      <a:endParaRPr lang="en-US" b="1" dirty="0"/>
                    </a:p>
                  </a:txBody>
                  <a:tcPr/>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344</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386</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8595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2734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ISTAR Standard </a:t>
            </a:r>
            <a:r>
              <a:rPr lang="en-US" dirty="0"/>
              <a:t>S</a:t>
            </a:r>
            <a:r>
              <a:rPr lang="en-US" dirty="0" smtClean="0"/>
              <a:t>etting Methodology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Item Descriptor (ID) Matching was suggested by the Indiana TAC for finding cut scores on the ISTAR tests.</a:t>
            </a:r>
          </a:p>
          <a:p>
            <a:r>
              <a:rPr lang="en-US" dirty="0" smtClean="0"/>
              <a:t>ID matching process:</a:t>
            </a:r>
          </a:p>
          <a:p>
            <a:pPr lvl="1"/>
            <a:r>
              <a:rPr lang="en-US" dirty="0" smtClean="0"/>
              <a:t>Evaluative process using an Ordered Item Booklet (OIB) and Performance Level Descriptors (PLDs) over several rounds</a:t>
            </a:r>
          </a:p>
          <a:p>
            <a:pPr lvl="1"/>
            <a:r>
              <a:rPr lang="en-US" dirty="0" smtClean="0"/>
              <a:t>Based on the Performance Level Descriptors, panelists </a:t>
            </a:r>
            <a:r>
              <a:rPr lang="en-US" dirty="0" smtClean="0"/>
              <a:t>made </a:t>
            </a:r>
            <a:r>
              <a:rPr lang="en-US" dirty="0" smtClean="0"/>
              <a:t>judgments about each of the items in the OIB, classifying it as Developing, Meeting, or Exceeding proficiency (Rounds 1 and 2)</a:t>
            </a:r>
          </a:p>
          <a:p>
            <a:pPr lvl="1"/>
            <a:r>
              <a:rPr lang="en-US" dirty="0" smtClean="0"/>
              <a:t>Panelists then </a:t>
            </a:r>
            <a:r>
              <a:rPr lang="en-US" dirty="0" smtClean="0"/>
              <a:t>indicated </a:t>
            </a:r>
            <a:r>
              <a:rPr lang="en-US" dirty="0" smtClean="0"/>
              <a:t>a “threshold region” where the item descriptors change from mostly lower PLD to mostly higher PLD (Rounds 1 and 2)</a:t>
            </a:r>
          </a:p>
          <a:p>
            <a:pPr lvl="1"/>
            <a:r>
              <a:rPr lang="en-US" dirty="0" smtClean="0"/>
              <a:t>Within the threshold region, panelists are asked to find a transition point in the OIB where knowledge, skills, and cognitive processes required by items change from the lower PLD and begin to match more closely the knowledge, skills, and cognitive processes described in the higher level PLD (Rounds 3 and 4)</a:t>
            </a:r>
          </a:p>
          <a:p>
            <a:pPr lvl="1"/>
            <a:endParaRPr lang="en-US" dirty="0" smtClean="0"/>
          </a:p>
          <a:p>
            <a:pPr lvl="1"/>
            <a:endParaRPr lang="en-US" dirty="0"/>
          </a:p>
        </p:txBody>
      </p:sp>
    </p:spTree>
    <p:extLst>
      <p:ext uri="{BB962C8B-B14F-4D97-AF65-F5344CB8AC3E}">
        <p14:creationId xmlns:p14="http://schemas.microsoft.com/office/powerpoint/2010/main" val="384135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Math, Round 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841693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8996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Math, Vertical Articulation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0452280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4360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Math, All </a:t>
            </a:r>
            <a:r>
              <a:rPr lang="en-US" dirty="0"/>
              <a:t>S</a:t>
            </a:r>
            <a:r>
              <a:rPr lang="en-US" dirty="0" smtClean="0"/>
              <a:t>tudents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474733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0660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333"/>
            <a:ext cx="10515600" cy="1325563"/>
          </a:xfrm>
        </p:spPr>
        <p:txBody>
          <a:bodyPr/>
          <a:lstStyle/>
          <a:p>
            <a:r>
              <a:rPr lang="en-US" dirty="0" smtClean="0"/>
              <a:t>Possible adjustments to Grade 7 cut</a:t>
            </a:r>
            <a:endParaRPr lang="en-US" dirty="0"/>
          </a:p>
        </p:txBody>
      </p:sp>
      <p:sp>
        <p:nvSpPr>
          <p:cNvPr id="3" name="Content Placeholder 2"/>
          <p:cNvSpPr>
            <a:spLocks noGrp="1"/>
          </p:cNvSpPr>
          <p:nvPr>
            <p:ph idx="1"/>
          </p:nvPr>
        </p:nvSpPr>
        <p:spPr>
          <a:xfrm>
            <a:off x="838200" y="1337253"/>
            <a:ext cx="10515600" cy="4351338"/>
          </a:xfrm>
        </p:spPr>
        <p:txBody>
          <a:bodyPr>
            <a:noAutofit/>
          </a:bodyPr>
          <a:lstStyle/>
          <a:p>
            <a:r>
              <a:rPr lang="en-US" dirty="0" smtClean="0"/>
              <a:t>Currently the “meeting proficiency” cut is set on item 12 of the OIB, resulting in 85% of students classified as “developing proficiency.”</a:t>
            </a:r>
          </a:p>
          <a:p>
            <a:r>
              <a:rPr lang="en-US" dirty="0" smtClean="0"/>
              <a:t>In order to better articulate the impact data for Grade 7, IDOE recommended item 6 of the OIB be used for the Grade 7 “meeting proficiency” cut</a:t>
            </a:r>
            <a:r>
              <a:rPr lang="en-US" dirty="0" smtClean="0"/>
              <a:t>.  Item 6 was identified during Round 2 of the process.  </a:t>
            </a:r>
            <a:endParaRPr lang="en-US" dirty="0"/>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4095200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ISTAR Standard Setting Results – Math, </a:t>
            </a:r>
            <a:r>
              <a:rPr lang="en-US" dirty="0" smtClean="0"/>
              <a:t>Round 4, Grade 7 cut adjusted</a:t>
            </a:r>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40754367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0231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ISTAR Standard Setting Results – Math, </a:t>
            </a:r>
            <a:r>
              <a:rPr lang="en-US" dirty="0" smtClean="0"/>
              <a:t>all students, Grade 7 cut adjusted</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1935382638"/>
              </p:ext>
            </p:extLst>
          </p:nvPr>
        </p:nvGraphicFramePr>
        <p:xfrm>
          <a:off x="932542"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4521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 Context for Results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Grade </a:t>
            </a:r>
            <a:r>
              <a:rPr lang="en-US" dirty="0"/>
              <a:t>7 has been identified as being naturally harder than other grades in mathematics by the vertical articulation panel for the following reasons:</a:t>
            </a:r>
          </a:p>
          <a:p>
            <a:pPr lvl="1"/>
            <a:r>
              <a:rPr lang="en-US" dirty="0"/>
              <a:t>The PLDs, even at the “developing” level require more complex functioning of students than the PLDs from other grades (“understand” and “predict” vs. “identify</a:t>
            </a:r>
            <a:r>
              <a:rPr lang="en-US" dirty="0" smtClean="0"/>
              <a:t>”).</a:t>
            </a:r>
            <a:endParaRPr lang="en-US" dirty="0"/>
          </a:p>
          <a:p>
            <a:pPr lvl="1"/>
            <a:r>
              <a:rPr lang="en-US" dirty="0"/>
              <a:t>The content is </a:t>
            </a:r>
            <a:r>
              <a:rPr lang="en-US" dirty="0" smtClean="0"/>
              <a:t>different, </a:t>
            </a:r>
            <a:r>
              <a:rPr lang="en-US" dirty="0"/>
              <a:t>calling for more abstract mathematical thinking (square roots and rational/irrational numbers</a:t>
            </a:r>
            <a:r>
              <a:rPr lang="en-US" dirty="0" smtClean="0"/>
              <a:t>).</a:t>
            </a:r>
            <a:endParaRPr lang="en-US" dirty="0"/>
          </a:p>
          <a:p>
            <a:pPr lvl="1"/>
            <a:r>
              <a:rPr lang="en-US" dirty="0"/>
              <a:t>Students are asked to use prior knowledge to apply their skills. They may or may not have this prior knowledge.</a:t>
            </a:r>
          </a:p>
          <a:p>
            <a:pPr lvl="0"/>
            <a:r>
              <a:rPr lang="en-US" dirty="0"/>
              <a:t>Grade 3 has been identified by the Vertical Articulation panel as possibly being easier for the students than other grades for, among others, the following </a:t>
            </a:r>
            <a:r>
              <a:rPr lang="en-US" dirty="0" smtClean="0"/>
              <a:t>reasons:</a:t>
            </a:r>
            <a:endParaRPr lang="en-US" dirty="0"/>
          </a:p>
          <a:p>
            <a:pPr lvl="1"/>
            <a:r>
              <a:rPr lang="en-US" dirty="0"/>
              <a:t>There are fewer components in Content </a:t>
            </a:r>
            <a:r>
              <a:rPr lang="en-US" dirty="0" smtClean="0"/>
              <a:t>Connectors.</a:t>
            </a:r>
            <a:endParaRPr lang="en-US" dirty="0"/>
          </a:p>
          <a:p>
            <a:pPr lvl="1"/>
            <a:r>
              <a:rPr lang="en-US" dirty="0"/>
              <a:t>Content is more concrete and applicable to everyday life and therefore more familiar to </a:t>
            </a:r>
            <a:r>
              <a:rPr lang="en-US" dirty="0" smtClean="0"/>
              <a:t>students.</a:t>
            </a:r>
            <a:endParaRPr lang="en-US" dirty="0"/>
          </a:p>
          <a:p>
            <a:endParaRPr lang="en-US" dirty="0"/>
          </a:p>
        </p:txBody>
      </p:sp>
    </p:spTree>
    <p:extLst>
      <p:ext uri="{BB962C8B-B14F-4D97-AF65-F5344CB8AC3E}">
        <p14:creationId xmlns:p14="http://schemas.microsoft.com/office/powerpoint/2010/main" val="2874559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Scale Score Cuts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7443777"/>
              </p:ext>
            </p:extLst>
          </p:nvPr>
        </p:nvGraphicFramePr>
        <p:xfrm>
          <a:off x="838200" y="1825625"/>
          <a:ext cx="10515600" cy="29667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lang="en-US" dirty="0"/>
                    </a:p>
                  </a:txBody>
                  <a:tcPr/>
                </a:tc>
                <a:tc>
                  <a:txBody>
                    <a:bodyPr/>
                    <a:lstStyle/>
                    <a:p>
                      <a:pPr algn="ctr"/>
                      <a:r>
                        <a:rPr lang="en-US" dirty="0" smtClean="0"/>
                        <a:t>Meeting Proficiency</a:t>
                      </a:r>
                      <a:endParaRPr lang="en-US" dirty="0"/>
                    </a:p>
                  </a:txBody>
                  <a:tcPr/>
                </a:tc>
                <a:tc>
                  <a:txBody>
                    <a:bodyPr/>
                    <a:lstStyle/>
                    <a:p>
                      <a:pPr algn="ctr"/>
                      <a:r>
                        <a:rPr lang="en-US" dirty="0" smtClean="0"/>
                        <a:t>Exceeding</a:t>
                      </a:r>
                      <a:r>
                        <a:rPr lang="en-US" baseline="0" dirty="0" smtClean="0"/>
                        <a:t> Proficiency</a:t>
                      </a:r>
                      <a:endParaRPr lang="en-US" dirty="0"/>
                    </a:p>
                  </a:txBody>
                  <a:tcPr/>
                </a:tc>
              </a:tr>
              <a:tr h="370840">
                <a:tc>
                  <a:txBody>
                    <a:bodyPr/>
                    <a:lstStyle/>
                    <a:p>
                      <a:r>
                        <a:rPr lang="en-US" b="1" dirty="0" smtClean="0"/>
                        <a:t>Grade 3</a:t>
                      </a:r>
                      <a:endParaRPr lang="en-US" b="1" dirty="0"/>
                    </a:p>
                  </a:txBody>
                  <a:tcPr/>
                </a:tc>
                <a:tc>
                  <a:txBody>
                    <a:bodyPr/>
                    <a:lstStyle/>
                    <a:p>
                      <a:pPr algn="ctr" fontAlgn="b"/>
                      <a:r>
                        <a:rPr lang="en-US" sz="1800" b="1" kern="1200" dirty="0">
                          <a:solidFill>
                            <a:schemeClr val="dk1"/>
                          </a:solidFill>
                          <a:latin typeface="+mn-lt"/>
                          <a:ea typeface="+mn-ea"/>
                          <a:cs typeface="+mn-cs"/>
                        </a:rPr>
                        <a:t>353</a:t>
                      </a:r>
                    </a:p>
                  </a:txBody>
                  <a:tcPr marL="6350" marR="6350" marT="6350" marB="0" anchor="b"/>
                </a:tc>
                <a:tc>
                  <a:txBody>
                    <a:bodyPr/>
                    <a:lstStyle/>
                    <a:p>
                      <a:pPr algn="ctr" fontAlgn="b"/>
                      <a:r>
                        <a:rPr lang="en-US" sz="1800" b="1" kern="1200">
                          <a:solidFill>
                            <a:schemeClr val="dk1"/>
                          </a:solidFill>
                          <a:latin typeface="+mn-lt"/>
                          <a:ea typeface="+mn-ea"/>
                          <a:cs typeface="+mn-cs"/>
                        </a:rPr>
                        <a:t>379</a:t>
                      </a:r>
                    </a:p>
                  </a:txBody>
                  <a:tcPr marL="6350" marR="6350" marT="6350" marB="0" anchor="b"/>
                </a:tc>
              </a:tr>
              <a:tr h="370840">
                <a:tc>
                  <a:txBody>
                    <a:bodyPr/>
                    <a:lstStyle/>
                    <a:p>
                      <a:r>
                        <a:rPr lang="en-US" b="1" dirty="0" smtClean="0"/>
                        <a:t>Grade 4</a:t>
                      </a:r>
                      <a:endParaRPr lang="en-US" b="1" dirty="0"/>
                    </a:p>
                  </a:txBody>
                  <a:tcPr/>
                </a:tc>
                <a:tc>
                  <a:txBody>
                    <a:bodyPr/>
                    <a:lstStyle/>
                    <a:p>
                      <a:pPr algn="ctr" fontAlgn="b"/>
                      <a:r>
                        <a:rPr lang="en-US" sz="1800" b="1" kern="1200" dirty="0">
                          <a:solidFill>
                            <a:schemeClr val="dk1"/>
                          </a:solidFill>
                          <a:latin typeface="+mn-lt"/>
                          <a:ea typeface="+mn-ea"/>
                          <a:cs typeface="+mn-cs"/>
                        </a:rPr>
                        <a:t>365</a:t>
                      </a:r>
                    </a:p>
                  </a:txBody>
                  <a:tcPr marL="6350" marR="6350" marT="6350" marB="0" anchor="b"/>
                </a:tc>
                <a:tc>
                  <a:txBody>
                    <a:bodyPr/>
                    <a:lstStyle/>
                    <a:p>
                      <a:pPr algn="ctr" fontAlgn="b"/>
                      <a:r>
                        <a:rPr lang="en-US" sz="1800" b="1" kern="1200" dirty="0">
                          <a:solidFill>
                            <a:schemeClr val="dk1"/>
                          </a:solidFill>
                          <a:latin typeface="+mn-lt"/>
                          <a:ea typeface="+mn-ea"/>
                          <a:cs typeface="+mn-cs"/>
                        </a:rPr>
                        <a:t>386</a:t>
                      </a:r>
                    </a:p>
                  </a:txBody>
                  <a:tcPr marL="6350" marR="6350" marT="6350" marB="0" anchor="b"/>
                </a:tc>
              </a:tr>
              <a:tr h="370840">
                <a:tc>
                  <a:txBody>
                    <a:bodyPr/>
                    <a:lstStyle/>
                    <a:p>
                      <a:r>
                        <a:rPr lang="en-US" b="1" dirty="0" smtClean="0"/>
                        <a:t>Grade 5</a:t>
                      </a:r>
                      <a:endParaRPr lang="en-US" b="1" dirty="0"/>
                    </a:p>
                  </a:txBody>
                  <a:tcPr/>
                </a:tc>
                <a:tc>
                  <a:txBody>
                    <a:bodyPr/>
                    <a:lstStyle/>
                    <a:p>
                      <a:pPr algn="ctr" fontAlgn="b"/>
                      <a:r>
                        <a:rPr lang="en-US" sz="1800" b="1" kern="1200" dirty="0">
                          <a:solidFill>
                            <a:schemeClr val="dk1"/>
                          </a:solidFill>
                          <a:latin typeface="+mn-lt"/>
                          <a:ea typeface="+mn-ea"/>
                          <a:cs typeface="+mn-cs"/>
                        </a:rPr>
                        <a:t>354</a:t>
                      </a:r>
                    </a:p>
                  </a:txBody>
                  <a:tcPr marL="6350" marR="6350" marT="6350" marB="0" anchor="b"/>
                </a:tc>
                <a:tc>
                  <a:txBody>
                    <a:bodyPr/>
                    <a:lstStyle/>
                    <a:p>
                      <a:pPr algn="ctr" fontAlgn="b"/>
                      <a:r>
                        <a:rPr lang="en-US" sz="1800" b="1" kern="1200" dirty="0">
                          <a:solidFill>
                            <a:schemeClr val="dk1"/>
                          </a:solidFill>
                          <a:latin typeface="+mn-lt"/>
                          <a:ea typeface="+mn-ea"/>
                          <a:cs typeface="+mn-cs"/>
                        </a:rPr>
                        <a:t>381</a:t>
                      </a:r>
                    </a:p>
                  </a:txBody>
                  <a:tcPr marL="6350" marR="6350" marT="6350" marB="0" anchor="b"/>
                </a:tc>
              </a:tr>
              <a:tr h="370840">
                <a:tc>
                  <a:txBody>
                    <a:bodyPr/>
                    <a:lstStyle/>
                    <a:p>
                      <a:r>
                        <a:rPr lang="en-US" b="1" dirty="0" smtClean="0"/>
                        <a:t>Grade 6</a:t>
                      </a:r>
                      <a:endParaRPr lang="en-US" b="1" dirty="0"/>
                    </a:p>
                  </a:txBody>
                  <a:tcPr/>
                </a:tc>
                <a:tc>
                  <a:txBody>
                    <a:bodyPr/>
                    <a:lstStyle/>
                    <a:p>
                      <a:pPr algn="ctr" fontAlgn="b"/>
                      <a:r>
                        <a:rPr lang="en-US" sz="1800" b="1" kern="1200">
                          <a:solidFill>
                            <a:schemeClr val="dk1"/>
                          </a:solidFill>
                          <a:latin typeface="+mn-lt"/>
                          <a:ea typeface="+mn-ea"/>
                          <a:cs typeface="+mn-cs"/>
                        </a:rPr>
                        <a:t>348</a:t>
                      </a:r>
                    </a:p>
                  </a:txBody>
                  <a:tcPr marL="6350" marR="6350" marT="6350" marB="0" anchor="b"/>
                </a:tc>
                <a:tc>
                  <a:txBody>
                    <a:bodyPr/>
                    <a:lstStyle/>
                    <a:p>
                      <a:pPr algn="ctr" fontAlgn="b"/>
                      <a:r>
                        <a:rPr lang="en-US" sz="1800" b="1" kern="1200" dirty="0">
                          <a:solidFill>
                            <a:schemeClr val="dk1"/>
                          </a:solidFill>
                          <a:latin typeface="+mn-lt"/>
                          <a:ea typeface="+mn-ea"/>
                          <a:cs typeface="+mn-cs"/>
                        </a:rPr>
                        <a:t>379</a:t>
                      </a:r>
                    </a:p>
                  </a:txBody>
                  <a:tcPr marL="6350" marR="6350" marT="6350" marB="0" anchor="b"/>
                </a:tc>
              </a:tr>
              <a:tr h="370840">
                <a:tc>
                  <a:txBody>
                    <a:bodyPr/>
                    <a:lstStyle/>
                    <a:p>
                      <a:r>
                        <a:rPr lang="en-US" b="1" dirty="0" smtClean="0"/>
                        <a:t>Grade 7</a:t>
                      </a:r>
                      <a:endParaRPr lang="en-US" b="1" dirty="0"/>
                    </a:p>
                  </a:txBody>
                  <a:tcPr/>
                </a:tc>
                <a:tc>
                  <a:txBody>
                    <a:bodyPr/>
                    <a:lstStyle/>
                    <a:p>
                      <a:pPr algn="ctr" fontAlgn="b"/>
                      <a:r>
                        <a:rPr lang="en-US" sz="1800" b="1" kern="1200" dirty="0" smtClean="0">
                          <a:solidFill>
                            <a:schemeClr val="dk1"/>
                          </a:solidFill>
                          <a:latin typeface="+mn-lt"/>
                          <a:ea typeface="+mn-ea"/>
                          <a:cs typeface="+mn-cs"/>
                        </a:rPr>
                        <a:t>347</a:t>
                      </a:r>
                      <a:endParaRPr lang="en-US" sz="1800" b="1" kern="1200" dirty="0">
                        <a:solidFill>
                          <a:schemeClr val="dk1"/>
                        </a:solidFill>
                        <a:latin typeface="+mn-lt"/>
                        <a:ea typeface="+mn-ea"/>
                        <a:cs typeface="+mn-cs"/>
                      </a:endParaRPr>
                    </a:p>
                  </a:txBody>
                  <a:tcPr marL="6350" marR="6350" marT="6350" marB="0" anchor="b"/>
                </a:tc>
                <a:tc>
                  <a:txBody>
                    <a:bodyPr/>
                    <a:lstStyle/>
                    <a:p>
                      <a:pPr algn="ctr" fontAlgn="b"/>
                      <a:r>
                        <a:rPr lang="en-US" sz="1800" b="1" kern="1200" dirty="0">
                          <a:solidFill>
                            <a:schemeClr val="dk1"/>
                          </a:solidFill>
                          <a:latin typeface="+mn-lt"/>
                          <a:ea typeface="+mn-ea"/>
                          <a:cs typeface="+mn-cs"/>
                        </a:rPr>
                        <a:t>380</a:t>
                      </a:r>
                    </a:p>
                  </a:txBody>
                  <a:tcPr marL="6350" marR="6350" marT="6350" marB="0" anchor="b"/>
                </a:tc>
              </a:tr>
              <a:tr h="370840">
                <a:tc>
                  <a:txBody>
                    <a:bodyPr/>
                    <a:lstStyle/>
                    <a:p>
                      <a:r>
                        <a:rPr lang="en-US" b="1" dirty="0" smtClean="0"/>
                        <a:t>Grade 8</a:t>
                      </a:r>
                      <a:endParaRPr lang="en-US" b="1" dirty="0"/>
                    </a:p>
                  </a:txBody>
                  <a:tcPr/>
                </a:tc>
                <a:tc>
                  <a:txBody>
                    <a:bodyPr/>
                    <a:lstStyle/>
                    <a:p>
                      <a:pPr algn="ctr" fontAlgn="b"/>
                      <a:r>
                        <a:rPr lang="en-US" sz="1800" b="1" kern="1200">
                          <a:solidFill>
                            <a:schemeClr val="dk1"/>
                          </a:solidFill>
                          <a:latin typeface="+mn-lt"/>
                          <a:ea typeface="+mn-ea"/>
                          <a:cs typeface="+mn-cs"/>
                        </a:rPr>
                        <a:t>350</a:t>
                      </a:r>
                    </a:p>
                  </a:txBody>
                  <a:tcPr marL="6350" marR="6350" marT="6350" marB="0" anchor="b"/>
                </a:tc>
                <a:tc>
                  <a:txBody>
                    <a:bodyPr/>
                    <a:lstStyle/>
                    <a:p>
                      <a:pPr algn="ctr" fontAlgn="b"/>
                      <a:r>
                        <a:rPr lang="en-US" sz="1800" b="1" kern="1200" dirty="0">
                          <a:solidFill>
                            <a:schemeClr val="dk1"/>
                          </a:solidFill>
                          <a:latin typeface="+mn-lt"/>
                          <a:ea typeface="+mn-ea"/>
                          <a:cs typeface="+mn-cs"/>
                        </a:rPr>
                        <a:t>382</a:t>
                      </a:r>
                    </a:p>
                  </a:txBody>
                  <a:tcPr marL="6350" marR="6350" marT="6350" marB="0" anchor="b"/>
                </a:tc>
              </a:tr>
              <a:tr h="370840">
                <a:tc>
                  <a:txBody>
                    <a:bodyPr/>
                    <a:lstStyle/>
                    <a:p>
                      <a:r>
                        <a:rPr lang="en-US" b="1" dirty="0" smtClean="0"/>
                        <a:t>Grade 10</a:t>
                      </a:r>
                      <a:endParaRPr lang="en-US" b="1" dirty="0"/>
                    </a:p>
                  </a:txBody>
                  <a:tcPr/>
                </a:tc>
                <a:tc>
                  <a:txBody>
                    <a:bodyPr/>
                    <a:lstStyle/>
                    <a:p>
                      <a:pPr algn="ctr" fontAlgn="b"/>
                      <a:r>
                        <a:rPr lang="en-US" sz="1800" b="1" kern="1200">
                          <a:solidFill>
                            <a:schemeClr val="dk1"/>
                          </a:solidFill>
                          <a:latin typeface="+mn-lt"/>
                          <a:ea typeface="+mn-ea"/>
                          <a:cs typeface="+mn-cs"/>
                        </a:rPr>
                        <a:t>352</a:t>
                      </a:r>
                    </a:p>
                  </a:txBody>
                  <a:tcPr marL="6350" marR="6350" marT="6350" marB="0" anchor="b"/>
                </a:tc>
                <a:tc>
                  <a:txBody>
                    <a:bodyPr/>
                    <a:lstStyle/>
                    <a:p>
                      <a:pPr algn="ctr" fontAlgn="b"/>
                      <a:r>
                        <a:rPr lang="en-US" sz="1800" b="1" kern="1200" dirty="0">
                          <a:solidFill>
                            <a:schemeClr val="dk1"/>
                          </a:solidFill>
                          <a:latin typeface="+mn-lt"/>
                          <a:ea typeface="+mn-ea"/>
                          <a:cs typeface="+mn-cs"/>
                        </a:rPr>
                        <a:t>390</a:t>
                      </a:r>
                    </a:p>
                  </a:txBody>
                  <a:tcPr marL="6350" marR="6350" marT="6350" marB="0" anchor="b"/>
                </a:tc>
              </a:tr>
            </a:tbl>
          </a:graphicData>
        </a:graphic>
      </p:graphicFrame>
    </p:spTree>
    <p:extLst>
      <p:ext uri="{BB962C8B-B14F-4D97-AF65-F5344CB8AC3E}">
        <p14:creationId xmlns:p14="http://schemas.microsoft.com/office/powerpoint/2010/main" val="3414945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27899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Science, Round 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14047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7847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a:t>
            </a:r>
            <a:endParaRPr lang="en-US" dirty="0"/>
          </a:p>
        </p:txBody>
      </p:sp>
      <p:sp>
        <p:nvSpPr>
          <p:cNvPr id="3" name="Content Placeholder 2"/>
          <p:cNvSpPr>
            <a:spLocks noGrp="1"/>
          </p:cNvSpPr>
          <p:nvPr>
            <p:ph idx="1"/>
          </p:nvPr>
        </p:nvSpPr>
        <p:spPr>
          <a:xfrm>
            <a:off x="838200" y="1440615"/>
            <a:ext cx="10515600" cy="4351338"/>
          </a:xfrm>
        </p:spPr>
        <p:txBody>
          <a:bodyPr>
            <a:normAutofit fontScale="92500" lnSpcReduction="10000"/>
          </a:bodyPr>
          <a:lstStyle/>
          <a:p>
            <a:r>
              <a:rPr lang="en-US" dirty="0" smtClean="0"/>
              <a:t>Meeting and Logistics:</a:t>
            </a:r>
          </a:p>
          <a:p>
            <a:pPr lvl="1"/>
            <a:r>
              <a:rPr lang="en-US" dirty="0" smtClean="0"/>
              <a:t>General session — overview of ISTAR, introduction to the process, meeting logistics, housekeeping, security protocols</a:t>
            </a:r>
          </a:p>
          <a:p>
            <a:pPr lvl="1"/>
            <a:r>
              <a:rPr lang="en-US" dirty="0" smtClean="0"/>
              <a:t>Experience the assessment — panelists </a:t>
            </a:r>
            <a:r>
              <a:rPr lang="en-US" dirty="0" smtClean="0"/>
              <a:t>utilized </a:t>
            </a:r>
            <a:r>
              <a:rPr lang="en-US" dirty="0" smtClean="0"/>
              <a:t>the testing environment mirroring the student experience and interaction with items</a:t>
            </a:r>
          </a:p>
          <a:p>
            <a:pPr lvl="1"/>
            <a:r>
              <a:rPr lang="en-US" dirty="0" smtClean="0"/>
              <a:t>PLD discussion — panelists </a:t>
            </a:r>
            <a:r>
              <a:rPr lang="en-US" dirty="0" smtClean="0"/>
              <a:t>reviewed </a:t>
            </a:r>
            <a:r>
              <a:rPr lang="en-US" dirty="0" smtClean="0"/>
              <a:t>and </a:t>
            </a:r>
            <a:r>
              <a:rPr lang="en-US" dirty="0" smtClean="0"/>
              <a:t>discussed </a:t>
            </a:r>
            <a:r>
              <a:rPr lang="en-US" dirty="0" smtClean="0"/>
              <a:t>the PLDs for the upper grade — what </a:t>
            </a:r>
            <a:r>
              <a:rPr lang="en-US" dirty="0"/>
              <a:t>knowledge, </a:t>
            </a:r>
            <a:r>
              <a:rPr lang="en-US" dirty="0" smtClean="0"/>
              <a:t>skills, </a:t>
            </a:r>
            <a:r>
              <a:rPr lang="en-US" dirty="0"/>
              <a:t>and cognitive processes expected of students classified in each performance level</a:t>
            </a:r>
            <a:endParaRPr lang="en-US" dirty="0" smtClean="0"/>
          </a:p>
          <a:p>
            <a:pPr lvl="1"/>
            <a:r>
              <a:rPr lang="en-US" dirty="0" smtClean="0"/>
              <a:t>OIB discussion — panelists </a:t>
            </a:r>
            <a:r>
              <a:rPr lang="en-US" dirty="0" smtClean="0"/>
              <a:t>reviewed </a:t>
            </a:r>
            <a:r>
              <a:rPr lang="en-US" dirty="0" smtClean="0"/>
              <a:t>and </a:t>
            </a:r>
            <a:r>
              <a:rPr lang="en-US" dirty="0" smtClean="0"/>
              <a:t>discussed </a:t>
            </a:r>
            <a:r>
              <a:rPr lang="en-US" dirty="0" smtClean="0"/>
              <a:t>the OIB for the upper grade </a:t>
            </a:r>
            <a:r>
              <a:rPr lang="en-US" dirty="0"/>
              <a:t>—</a:t>
            </a:r>
            <a:r>
              <a:rPr lang="en-US" dirty="0" smtClean="0"/>
              <a:t> what knowledge</a:t>
            </a:r>
            <a:r>
              <a:rPr lang="en-US" dirty="0"/>
              <a:t>, </a:t>
            </a:r>
            <a:r>
              <a:rPr lang="en-US" dirty="0" smtClean="0"/>
              <a:t>skills, </a:t>
            </a:r>
            <a:r>
              <a:rPr lang="en-US" dirty="0"/>
              <a:t>and cognitive </a:t>
            </a:r>
            <a:r>
              <a:rPr lang="en-US" dirty="0" smtClean="0"/>
              <a:t>processes are required to </a:t>
            </a:r>
            <a:r>
              <a:rPr lang="en-US" dirty="0"/>
              <a:t>answer it correctly, and </a:t>
            </a:r>
            <a:r>
              <a:rPr lang="en-US" dirty="0" smtClean="0"/>
              <a:t>why is each </a:t>
            </a:r>
            <a:r>
              <a:rPr lang="en-US" dirty="0"/>
              <a:t>item </a:t>
            </a:r>
            <a:r>
              <a:rPr lang="en-US" dirty="0" smtClean="0"/>
              <a:t>more </a:t>
            </a:r>
            <a:r>
              <a:rPr lang="en-US" dirty="0"/>
              <a:t>difficult than the previous ones in the </a:t>
            </a:r>
            <a:r>
              <a:rPr lang="en-US" dirty="0" smtClean="0"/>
              <a:t>OIB</a:t>
            </a:r>
          </a:p>
          <a:p>
            <a:pPr lvl="1"/>
            <a:r>
              <a:rPr lang="en-US" dirty="0" smtClean="0"/>
              <a:t>ID Matching practice round — panelists </a:t>
            </a:r>
            <a:r>
              <a:rPr lang="en-US" dirty="0" smtClean="0"/>
              <a:t>were assigned </a:t>
            </a:r>
            <a:r>
              <a:rPr lang="en-US" dirty="0" smtClean="0"/>
              <a:t>sample (10) items from the OIB to practice the tasks of matching items to PLDs</a:t>
            </a:r>
          </a:p>
          <a:p>
            <a:endParaRPr lang="en-US" dirty="0"/>
          </a:p>
        </p:txBody>
      </p:sp>
    </p:spTree>
    <p:extLst>
      <p:ext uri="{BB962C8B-B14F-4D97-AF65-F5344CB8AC3E}">
        <p14:creationId xmlns:p14="http://schemas.microsoft.com/office/powerpoint/2010/main" val="3337128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Science, Vertical Articulation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391409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0470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Science, </a:t>
            </a:r>
            <a:r>
              <a:rPr lang="en-US" dirty="0"/>
              <a:t>A</a:t>
            </a:r>
            <a:r>
              <a:rPr lang="en-US" dirty="0" smtClean="0"/>
              <a:t>ll </a:t>
            </a:r>
            <a:r>
              <a:rPr lang="en-US" dirty="0"/>
              <a:t>S</a:t>
            </a:r>
            <a:r>
              <a:rPr lang="en-US" dirty="0" smtClean="0"/>
              <a:t>tudents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392802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9890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Scale Score Cuts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2882585"/>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lang="en-US" dirty="0"/>
                    </a:p>
                  </a:txBody>
                  <a:tcPr/>
                </a:tc>
                <a:tc>
                  <a:txBody>
                    <a:bodyPr/>
                    <a:lstStyle/>
                    <a:p>
                      <a:pPr algn="ctr"/>
                      <a:r>
                        <a:rPr lang="en-US" dirty="0" smtClean="0"/>
                        <a:t>Meeting Proficiency</a:t>
                      </a:r>
                      <a:endParaRPr lang="en-US" dirty="0"/>
                    </a:p>
                  </a:txBody>
                  <a:tcPr/>
                </a:tc>
                <a:tc>
                  <a:txBody>
                    <a:bodyPr/>
                    <a:lstStyle/>
                    <a:p>
                      <a:pPr algn="ctr"/>
                      <a:r>
                        <a:rPr lang="en-US" dirty="0" smtClean="0"/>
                        <a:t>Exceeding</a:t>
                      </a:r>
                      <a:r>
                        <a:rPr lang="en-US" baseline="0" dirty="0" smtClean="0"/>
                        <a:t> Proficiency</a:t>
                      </a:r>
                      <a:endParaRPr lang="en-US" dirty="0"/>
                    </a:p>
                  </a:txBody>
                  <a:tcPr/>
                </a:tc>
              </a:tr>
              <a:tr h="370840">
                <a:tc>
                  <a:txBody>
                    <a:bodyPr/>
                    <a:lstStyle/>
                    <a:p>
                      <a:r>
                        <a:rPr lang="en-US" b="1" dirty="0" smtClean="0"/>
                        <a:t>Grade 4</a:t>
                      </a:r>
                      <a:endParaRPr lang="en-US" b="1" dirty="0"/>
                    </a:p>
                  </a:txBody>
                  <a:tcPr/>
                </a:tc>
                <a:tc>
                  <a:txBody>
                    <a:bodyPr/>
                    <a:lstStyle/>
                    <a:p>
                      <a:pPr algn="ctr" fontAlgn="b"/>
                      <a:r>
                        <a:rPr lang="en-US" sz="1800" b="1" kern="1200" dirty="0">
                          <a:solidFill>
                            <a:schemeClr val="tx1"/>
                          </a:solidFill>
                          <a:latin typeface="+mn-lt"/>
                          <a:ea typeface="+mn-ea"/>
                          <a:cs typeface="+mn-cs"/>
                        </a:rPr>
                        <a:t>354</a:t>
                      </a:r>
                    </a:p>
                  </a:txBody>
                  <a:tcPr marL="6350" marR="6350" marT="6350" marB="0" anchor="b"/>
                </a:tc>
                <a:tc>
                  <a:txBody>
                    <a:bodyPr/>
                    <a:lstStyle/>
                    <a:p>
                      <a:pPr algn="ctr" fontAlgn="b"/>
                      <a:r>
                        <a:rPr lang="en-US" sz="1800" b="1" kern="1200">
                          <a:solidFill>
                            <a:schemeClr val="tx1"/>
                          </a:solidFill>
                          <a:latin typeface="+mn-lt"/>
                          <a:ea typeface="+mn-ea"/>
                          <a:cs typeface="+mn-cs"/>
                        </a:rPr>
                        <a:t>388</a:t>
                      </a:r>
                    </a:p>
                  </a:txBody>
                  <a:tcPr marL="6350" marR="6350" marT="6350" marB="0" anchor="b"/>
                </a:tc>
              </a:tr>
              <a:tr h="370840">
                <a:tc>
                  <a:txBody>
                    <a:bodyPr/>
                    <a:lstStyle/>
                    <a:p>
                      <a:r>
                        <a:rPr lang="en-US" b="1" dirty="0" smtClean="0"/>
                        <a:t>Grade 6</a:t>
                      </a:r>
                      <a:endParaRPr lang="en-US" b="1" dirty="0"/>
                    </a:p>
                  </a:txBody>
                  <a:tcPr/>
                </a:tc>
                <a:tc>
                  <a:txBody>
                    <a:bodyPr/>
                    <a:lstStyle/>
                    <a:p>
                      <a:pPr algn="ctr" fontAlgn="b"/>
                      <a:r>
                        <a:rPr lang="en-US" sz="1800" b="1" kern="1200" dirty="0">
                          <a:solidFill>
                            <a:schemeClr val="tx1"/>
                          </a:solidFill>
                          <a:latin typeface="+mn-lt"/>
                          <a:ea typeface="+mn-ea"/>
                          <a:cs typeface="+mn-cs"/>
                        </a:rPr>
                        <a:t>355</a:t>
                      </a:r>
                    </a:p>
                  </a:txBody>
                  <a:tcPr marL="6350" marR="6350" marT="6350" marB="0" anchor="b"/>
                </a:tc>
                <a:tc>
                  <a:txBody>
                    <a:bodyPr/>
                    <a:lstStyle/>
                    <a:p>
                      <a:pPr algn="ctr" fontAlgn="b"/>
                      <a:r>
                        <a:rPr lang="en-US" sz="1800" b="1" kern="1200" dirty="0">
                          <a:solidFill>
                            <a:schemeClr val="tx1"/>
                          </a:solidFill>
                          <a:latin typeface="+mn-lt"/>
                          <a:ea typeface="+mn-ea"/>
                          <a:cs typeface="+mn-cs"/>
                        </a:rPr>
                        <a:t>393</a:t>
                      </a:r>
                    </a:p>
                  </a:txBody>
                  <a:tcPr marL="6350" marR="6350" marT="6350" marB="0" anchor="b"/>
                </a:tc>
              </a:tr>
              <a:tr h="370840">
                <a:tc>
                  <a:txBody>
                    <a:bodyPr/>
                    <a:lstStyle/>
                    <a:p>
                      <a:r>
                        <a:rPr lang="en-US" b="1" dirty="0" smtClean="0"/>
                        <a:t>Grade 10</a:t>
                      </a:r>
                      <a:endParaRPr lang="en-US" b="1" dirty="0"/>
                    </a:p>
                  </a:txBody>
                  <a:tcPr/>
                </a:tc>
                <a:tc>
                  <a:txBody>
                    <a:bodyPr/>
                    <a:lstStyle/>
                    <a:p>
                      <a:pPr algn="ctr" fontAlgn="b"/>
                      <a:r>
                        <a:rPr lang="en-US" sz="1800" b="1" kern="1200">
                          <a:solidFill>
                            <a:schemeClr val="tx1"/>
                          </a:solidFill>
                          <a:latin typeface="+mn-lt"/>
                          <a:ea typeface="+mn-ea"/>
                          <a:cs typeface="+mn-cs"/>
                        </a:rPr>
                        <a:t>342</a:t>
                      </a:r>
                    </a:p>
                  </a:txBody>
                  <a:tcPr marL="6350" marR="6350" marT="6350" marB="0" anchor="b"/>
                </a:tc>
                <a:tc>
                  <a:txBody>
                    <a:bodyPr/>
                    <a:lstStyle/>
                    <a:p>
                      <a:pPr algn="ctr" fontAlgn="b"/>
                      <a:r>
                        <a:rPr lang="en-US" sz="1800" b="1" kern="1200" dirty="0">
                          <a:solidFill>
                            <a:schemeClr val="tx1"/>
                          </a:solidFill>
                          <a:latin typeface="+mn-lt"/>
                          <a:ea typeface="+mn-ea"/>
                          <a:cs typeface="+mn-cs"/>
                        </a:rPr>
                        <a:t>383</a:t>
                      </a:r>
                    </a:p>
                  </a:txBody>
                  <a:tcPr marL="6350" marR="6350" marT="6350" marB="0" anchor="b"/>
                </a:tc>
              </a:tr>
            </a:tbl>
          </a:graphicData>
        </a:graphic>
      </p:graphicFrame>
    </p:spTree>
    <p:extLst>
      <p:ext uri="{BB962C8B-B14F-4D97-AF65-F5344CB8AC3E}">
        <p14:creationId xmlns:p14="http://schemas.microsoft.com/office/powerpoint/2010/main" val="348225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62902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Social Studies, Round 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494867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0214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Social Studies, Vertical Articulation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83759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7711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Social Studies, All </a:t>
            </a:r>
            <a:r>
              <a:rPr lang="en-US" dirty="0"/>
              <a:t>S</a:t>
            </a:r>
            <a:r>
              <a:rPr lang="en-US" dirty="0" smtClean="0"/>
              <a:t>tudents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909019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99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 Scale Score Cuts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737292"/>
              </p:ext>
            </p:extLst>
          </p:nvPr>
        </p:nvGraphicFramePr>
        <p:xfrm>
          <a:off x="838200" y="1825625"/>
          <a:ext cx="10515600" cy="11125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lang="en-US" dirty="0"/>
                    </a:p>
                  </a:txBody>
                  <a:tcPr/>
                </a:tc>
                <a:tc>
                  <a:txBody>
                    <a:bodyPr/>
                    <a:lstStyle/>
                    <a:p>
                      <a:pPr algn="ctr"/>
                      <a:r>
                        <a:rPr lang="en-US" dirty="0" smtClean="0"/>
                        <a:t>Meeting Proficiency</a:t>
                      </a:r>
                      <a:endParaRPr lang="en-US" dirty="0"/>
                    </a:p>
                  </a:txBody>
                  <a:tcPr/>
                </a:tc>
                <a:tc>
                  <a:txBody>
                    <a:bodyPr/>
                    <a:lstStyle/>
                    <a:p>
                      <a:pPr algn="ctr"/>
                      <a:r>
                        <a:rPr lang="en-US" dirty="0" smtClean="0"/>
                        <a:t>Exceeding</a:t>
                      </a:r>
                      <a:r>
                        <a:rPr lang="en-US" baseline="0" dirty="0" smtClean="0"/>
                        <a:t> Proficiency</a:t>
                      </a:r>
                      <a:endParaRPr lang="en-US" dirty="0"/>
                    </a:p>
                  </a:txBody>
                  <a:tcPr/>
                </a:tc>
              </a:tr>
              <a:tr h="370840">
                <a:tc>
                  <a:txBody>
                    <a:bodyPr/>
                    <a:lstStyle/>
                    <a:p>
                      <a:r>
                        <a:rPr lang="en-US" b="1" dirty="0" smtClean="0"/>
                        <a:t>Grade 5</a:t>
                      </a:r>
                      <a:endParaRPr lang="en-US" b="1" dirty="0"/>
                    </a:p>
                  </a:txBody>
                  <a:tcPr/>
                </a:tc>
                <a:tc>
                  <a:txBody>
                    <a:bodyPr/>
                    <a:lstStyle/>
                    <a:p>
                      <a:pPr algn="ctr" fontAlgn="b"/>
                      <a:r>
                        <a:rPr lang="en-US" sz="1800" b="1" kern="1200" dirty="0">
                          <a:solidFill>
                            <a:schemeClr val="dk1"/>
                          </a:solidFill>
                          <a:latin typeface="+mn-lt"/>
                          <a:ea typeface="+mn-ea"/>
                          <a:cs typeface="+mn-cs"/>
                        </a:rPr>
                        <a:t>340</a:t>
                      </a:r>
                    </a:p>
                  </a:txBody>
                  <a:tcPr marL="6350" marR="6350" marT="6350" marB="0" anchor="b"/>
                </a:tc>
                <a:tc>
                  <a:txBody>
                    <a:bodyPr/>
                    <a:lstStyle/>
                    <a:p>
                      <a:pPr algn="ctr" fontAlgn="b"/>
                      <a:r>
                        <a:rPr lang="en-US" sz="1800" b="1" kern="1200" dirty="0" smtClean="0">
                          <a:solidFill>
                            <a:schemeClr val="dk1"/>
                          </a:solidFill>
                          <a:latin typeface="+mn-lt"/>
                          <a:ea typeface="+mn-ea"/>
                          <a:cs typeface="+mn-cs"/>
                        </a:rPr>
                        <a:t>385</a:t>
                      </a:r>
                      <a:endParaRPr lang="en-US" sz="1800" b="1" kern="1200" dirty="0">
                        <a:solidFill>
                          <a:schemeClr val="dk1"/>
                        </a:solidFill>
                        <a:latin typeface="+mn-lt"/>
                        <a:ea typeface="+mn-ea"/>
                        <a:cs typeface="+mn-cs"/>
                      </a:endParaRPr>
                    </a:p>
                  </a:txBody>
                  <a:tcPr marL="6350" marR="6350" marT="6350" marB="0" anchor="b"/>
                </a:tc>
              </a:tr>
              <a:tr h="370840">
                <a:tc>
                  <a:txBody>
                    <a:bodyPr/>
                    <a:lstStyle/>
                    <a:p>
                      <a:r>
                        <a:rPr lang="en-US" b="1" dirty="0" smtClean="0"/>
                        <a:t>Grade 7</a:t>
                      </a:r>
                      <a:endParaRPr lang="en-US" b="1" dirty="0"/>
                    </a:p>
                  </a:txBody>
                  <a:tcPr/>
                </a:tc>
                <a:tc>
                  <a:txBody>
                    <a:bodyPr/>
                    <a:lstStyle/>
                    <a:p>
                      <a:pPr algn="ctr" fontAlgn="b"/>
                      <a:r>
                        <a:rPr lang="en-US" sz="1800" b="1" kern="1200" dirty="0" smtClean="0">
                          <a:solidFill>
                            <a:schemeClr val="dk1"/>
                          </a:solidFill>
                          <a:latin typeface="+mn-lt"/>
                          <a:ea typeface="+mn-ea"/>
                          <a:cs typeface="+mn-cs"/>
                        </a:rPr>
                        <a:t>353</a:t>
                      </a:r>
                      <a:endParaRPr lang="en-US" sz="1800" b="1" kern="1200" dirty="0">
                        <a:solidFill>
                          <a:schemeClr val="dk1"/>
                        </a:solidFill>
                        <a:latin typeface="+mn-lt"/>
                        <a:ea typeface="+mn-ea"/>
                        <a:cs typeface="+mn-cs"/>
                      </a:endParaRPr>
                    </a:p>
                  </a:txBody>
                  <a:tcPr marL="6350" marR="6350" marT="6350" marB="0" anchor="b"/>
                </a:tc>
                <a:tc>
                  <a:txBody>
                    <a:bodyPr/>
                    <a:lstStyle/>
                    <a:p>
                      <a:pPr algn="ctr" fontAlgn="b"/>
                      <a:r>
                        <a:rPr lang="en-US" sz="1800" b="1" kern="1200" dirty="0">
                          <a:solidFill>
                            <a:schemeClr val="dk1"/>
                          </a:solidFill>
                          <a:latin typeface="+mn-lt"/>
                          <a:ea typeface="+mn-ea"/>
                          <a:cs typeface="+mn-cs"/>
                        </a:rPr>
                        <a:t>386</a:t>
                      </a:r>
                    </a:p>
                  </a:txBody>
                  <a:tcPr marL="6350" marR="6350" marT="6350" marB="0" anchor="b"/>
                </a:tc>
              </a:tr>
            </a:tbl>
          </a:graphicData>
        </a:graphic>
      </p:graphicFrame>
    </p:spTree>
    <p:extLst>
      <p:ext uri="{BB962C8B-B14F-4D97-AF65-F5344CB8AC3E}">
        <p14:creationId xmlns:p14="http://schemas.microsoft.com/office/powerpoint/2010/main" val="263086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a:t>
            </a:r>
            <a:endParaRPr lang="en-US" dirty="0"/>
          </a:p>
        </p:txBody>
      </p:sp>
      <p:sp>
        <p:nvSpPr>
          <p:cNvPr id="3" name="Content Placeholder 2"/>
          <p:cNvSpPr>
            <a:spLocks noGrp="1"/>
          </p:cNvSpPr>
          <p:nvPr>
            <p:ph idx="1"/>
          </p:nvPr>
        </p:nvSpPr>
        <p:spPr/>
        <p:txBody>
          <a:bodyPr>
            <a:normAutofit lnSpcReduction="10000"/>
          </a:bodyPr>
          <a:lstStyle/>
          <a:p>
            <a:r>
              <a:rPr lang="en-US" dirty="0" smtClean="0"/>
              <a:t>Meeting and </a:t>
            </a:r>
            <a:r>
              <a:rPr lang="en-US" dirty="0"/>
              <a:t>L</a:t>
            </a:r>
            <a:r>
              <a:rPr lang="en-US" dirty="0" smtClean="0"/>
              <a:t>ogistics (cont.)</a:t>
            </a:r>
          </a:p>
          <a:p>
            <a:pPr lvl="1"/>
            <a:r>
              <a:rPr lang="en-US" dirty="0" smtClean="0"/>
              <a:t>Rounds of judgments and feedback</a:t>
            </a:r>
          </a:p>
          <a:p>
            <a:pPr lvl="2"/>
            <a:r>
              <a:rPr lang="en-US" dirty="0" smtClean="0"/>
              <a:t>4 rounds of judgments (</a:t>
            </a:r>
            <a:r>
              <a:rPr lang="en-US" dirty="0"/>
              <a:t>assign every item in the OIB to a PLD, identify threshold regions, and locate a cut score within each threshold </a:t>
            </a:r>
            <a:r>
              <a:rPr lang="en-US" dirty="0" smtClean="0"/>
              <a:t>region)</a:t>
            </a:r>
          </a:p>
          <a:p>
            <a:pPr lvl="2"/>
            <a:r>
              <a:rPr lang="en-US" dirty="0" smtClean="0"/>
              <a:t>After each round, facilitator </a:t>
            </a:r>
            <a:r>
              <a:rPr lang="en-US" dirty="0" smtClean="0"/>
              <a:t>provided </a:t>
            </a:r>
            <a:r>
              <a:rPr lang="en-US" dirty="0"/>
              <a:t>panelists with data that they can use to evaluate and inform their judgments in the subsequent </a:t>
            </a:r>
            <a:r>
              <a:rPr lang="en-US" dirty="0" smtClean="0"/>
              <a:t>rounds. Feedback data varied by round but generally included summary </a:t>
            </a:r>
            <a:r>
              <a:rPr lang="en-US" dirty="0"/>
              <a:t>statistics (i.e., descriptive statistics, such as the mean, median, </a:t>
            </a:r>
            <a:r>
              <a:rPr lang="en-US" dirty="0" smtClean="0"/>
              <a:t>minimum, </a:t>
            </a:r>
            <a:r>
              <a:rPr lang="en-US" dirty="0"/>
              <a:t>and maximum page numbers) for the threshold region boundaries and recommended cut scores, agreement data, and impact data. </a:t>
            </a:r>
            <a:endParaRPr lang="en-US" dirty="0" smtClean="0"/>
          </a:p>
          <a:p>
            <a:pPr lvl="1"/>
            <a:r>
              <a:rPr lang="en-US" dirty="0" smtClean="0"/>
              <a:t>Repeat process with the lower grade-level assessment</a:t>
            </a:r>
          </a:p>
          <a:p>
            <a:pPr lvl="1"/>
            <a:r>
              <a:rPr lang="en-US" dirty="0" smtClean="0"/>
              <a:t>Table Leaders continued to the Vertical Articulation meeting</a:t>
            </a:r>
          </a:p>
          <a:p>
            <a:pPr lvl="2"/>
            <a:r>
              <a:rPr lang="en-US" dirty="0" smtClean="0"/>
              <a:t>Panelists </a:t>
            </a:r>
            <a:r>
              <a:rPr lang="en-US" dirty="0" smtClean="0"/>
              <a:t>examined </a:t>
            </a:r>
            <a:r>
              <a:rPr lang="en-US" dirty="0"/>
              <a:t>the reasonableness of the proposed cut score recommendations across the grade levels</a:t>
            </a:r>
          </a:p>
        </p:txBody>
      </p:sp>
    </p:spTree>
    <p:extLst>
      <p:ext uri="{BB962C8B-B14F-4D97-AF65-F5344CB8AC3E}">
        <p14:creationId xmlns:p14="http://schemas.microsoft.com/office/powerpoint/2010/main" val="199556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Logistics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Standard </a:t>
            </a:r>
            <a:r>
              <a:rPr lang="en-US" dirty="0"/>
              <a:t>Setting </a:t>
            </a:r>
            <a:r>
              <a:rPr lang="en-US" dirty="0" smtClean="0"/>
              <a:t>Meetings:</a:t>
            </a:r>
          </a:p>
          <a:p>
            <a:pPr lvl="1"/>
            <a:r>
              <a:rPr lang="en-US" dirty="0" smtClean="0"/>
              <a:t>June 19–21:</a:t>
            </a:r>
            <a:r>
              <a:rPr lang="en-US" baseline="30000" dirty="0" smtClean="0"/>
              <a:t> </a:t>
            </a:r>
            <a:r>
              <a:rPr lang="en-US" dirty="0" smtClean="0"/>
              <a:t> ELA and Science</a:t>
            </a:r>
          </a:p>
          <a:p>
            <a:pPr lvl="1"/>
            <a:r>
              <a:rPr lang="en-US" dirty="0" smtClean="0"/>
              <a:t>June 26–28: Mathematics </a:t>
            </a:r>
            <a:r>
              <a:rPr lang="en-US" dirty="0"/>
              <a:t>and Social Studies </a:t>
            </a:r>
            <a:endParaRPr lang="en-US" dirty="0" smtClean="0"/>
          </a:p>
          <a:p>
            <a:r>
              <a:rPr lang="en-US" dirty="0" smtClean="0"/>
              <a:t>Panels consisted of multiple breakouts:</a:t>
            </a:r>
          </a:p>
          <a:p>
            <a:pPr lvl="1"/>
            <a:r>
              <a:rPr lang="en-US" dirty="0" smtClean="0"/>
              <a:t>Four grade band panels (3–4, 5–6, 7–8 and 10) ELA and Mathematics</a:t>
            </a:r>
          </a:p>
          <a:p>
            <a:pPr lvl="1"/>
            <a:r>
              <a:rPr lang="en-US" dirty="0" smtClean="0"/>
              <a:t>Two grade band panels (4 and 6, and 10) Science</a:t>
            </a:r>
          </a:p>
          <a:p>
            <a:pPr lvl="1"/>
            <a:r>
              <a:rPr lang="en-US" dirty="0" smtClean="0"/>
              <a:t>One grade band panel (5 and 7) Social Studies</a:t>
            </a:r>
          </a:p>
          <a:p>
            <a:r>
              <a:rPr lang="en-US" dirty="0" smtClean="0"/>
              <a:t>Each grade band panel had a facilitator and a content specialist</a:t>
            </a:r>
          </a:p>
          <a:p>
            <a:r>
              <a:rPr lang="en-US" dirty="0" smtClean="0"/>
              <a:t>Each panel consisted of 8–9 Indiana Educators in two tables; most panels had one general education teacher</a:t>
            </a:r>
          </a:p>
          <a:p>
            <a:r>
              <a:rPr lang="en-US" dirty="0" smtClean="0"/>
              <a:t>Two of the panelists were designated by IDOE as table leaders — they led table discussions, took notes, and spoke on behalf of the table during the large-group discussion</a:t>
            </a:r>
            <a:endParaRPr lang="en-US" dirty="0"/>
          </a:p>
        </p:txBody>
      </p:sp>
    </p:spTree>
    <p:extLst>
      <p:ext uri="{BB962C8B-B14F-4D97-AF65-F5344CB8AC3E}">
        <p14:creationId xmlns:p14="http://schemas.microsoft.com/office/powerpoint/2010/main" val="311842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ELA Reconvening</a:t>
            </a:r>
            <a:endParaRPr lang="en-US" dirty="0"/>
          </a:p>
        </p:txBody>
      </p:sp>
      <p:sp>
        <p:nvSpPr>
          <p:cNvPr id="3" name="Content Placeholder 2"/>
          <p:cNvSpPr>
            <a:spLocks noGrp="1"/>
          </p:cNvSpPr>
          <p:nvPr>
            <p:ph idx="1"/>
          </p:nvPr>
        </p:nvSpPr>
        <p:spPr/>
        <p:txBody>
          <a:bodyPr/>
          <a:lstStyle/>
          <a:p>
            <a:endParaRPr lang="en-US" dirty="0"/>
          </a:p>
          <a:p>
            <a:r>
              <a:rPr lang="en-US" dirty="0"/>
              <a:t> </a:t>
            </a:r>
            <a:r>
              <a:rPr lang="en-US" dirty="0" err="1"/>
              <a:t>Questar</a:t>
            </a:r>
            <a:r>
              <a:rPr lang="en-US" dirty="0"/>
              <a:t> </a:t>
            </a:r>
            <a:r>
              <a:rPr lang="en-US" dirty="0" smtClean="0"/>
              <a:t>identified </a:t>
            </a:r>
            <a:r>
              <a:rPr lang="en-US" dirty="0"/>
              <a:t>an issue in early July with the impact data presented to the ISTAR </a:t>
            </a:r>
            <a:r>
              <a:rPr lang="en-US" dirty="0" smtClean="0"/>
              <a:t>ELA panelists. </a:t>
            </a:r>
          </a:p>
          <a:p>
            <a:r>
              <a:rPr lang="en-US" dirty="0" smtClean="0"/>
              <a:t>TAC </a:t>
            </a:r>
            <a:r>
              <a:rPr lang="en-US" dirty="0"/>
              <a:t>recommended a cut score validation </a:t>
            </a:r>
            <a:r>
              <a:rPr lang="en-US" dirty="0" smtClean="0"/>
              <a:t>to </a:t>
            </a:r>
            <a:r>
              <a:rPr lang="en-US" dirty="0"/>
              <a:t>ensure the recommendations made by the panelists during the June meeting reflected a valid process. </a:t>
            </a:r>
            <a:endParaRPr lang="en-US" dirty="0" smtClean="0"/>
          </a:p>
          <a:p>
            <a:r>
              <a:rPr lang="en-US" dirty="0" smtClean="0"/>
              <a:t>A </a:t>
            </a:r>
            <a:r>
              <a:rPr lang="en-US" dirty="0"/>
              <a:t>subset of panelists reconvened on August 7, 2017 to consider judgments for Round 4 and vertical articulation with accurate data confirmed by a third party vendor.</a:t>
            </a:r>
            <a:endParaRPr lang="en-US" dirty="0"/>
          </a:p>
        </p:txBody>
      </p:sp>
    </p:spTree>
    <p:extLst>
      <p:ext uri="{BB962C8B-B14F-4D97-AF65-F5344CB8AC3E}">
        <p14:creationId xmlns:p14="http://schemas.microsoft.com/office/powerpoint/2010/main" val="136368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Performance Levels</a:t>
            </a:r>
            <a:endParaRPr lang="en-US" dirty="0"/>
          </a:p>
        </p:txBody>
      </p:sp>
      <p:sp>
        <p:nvSpPr>
          <p:cNvPr id="3" name="Content Placeholder 2"/>
          <p:cNvSpPr>
            <a:spLocks noGrp="1"/>
          </p:cNvSpPr>
          <p:nvPr>
            <p:ph idx="1"/>
          </p:nvPr>
        </p:nvSpPr>
        <p:spPr/>
        <p:txBody>
          <a:bodyPr/>
          <a:lstStyle/>
          <a:p>
            <a:r>
              <a:rPr lang="en-US" dirty="0" smtClean="0"/>
              <a:t>Two cuts were recommended for each grade and subject:</a:t>
            </a:r>
          </a:p>
          <a:p>
            <a:pPr lvl="1"/>
            <a:r>
              <a:rPr lang="en-US" i="1" dirty="0"/>
              <a:t>The Meeting Proficiency cut</a:t>
            </a:r>
            <a:r>
              <a:rPr lang="en-US" dirty="0"/>
              <a:t> </a:t>
            </a:r>
            <a:r>
              <a:rPr lang="en-US" dirty="0" smtClean="0"/>
              <a:t>— </a:t>
            </a:r>
            <a:r>
              <a:rPr lang="en-US" dirty="0"/>
              <a:t>The cut score that differentiates </a:t>
            </a:r>
            <a:r>
              <a:rPr lang="en-US" i="1" dirty="0"/>
              <a:t>Developing Proficiency</a:t>
            </a:r>
            <a:r>
              <a:rPr lang="en-US" dirty="0"/>
              <a:t> performance from </a:t>
            </a:r>
            <a:r>
              <a:rPr lang="en-US" i="1" dirty="0"/>
              <a:t>Meeting Proficiency</a:t>
            </a:r>
            <a:r>
              <a:rPr lang="en-US" dirty="0"/>
              <a:t> performance.</a:t>
            </a:r>
          </a:p>
          <a:p>
            <a:pPr lvl="1"/>
            <a:r>
              <a:rPr lang="en-US" i="1" dirty="0"/>
              <a:t>The Exceeding Proficiency cut</a:t>
            </a:r>
            <a:r>
              <a:rPr lang="en-US" dirty="0"/>
              <a:t> </a:t>
            </a:r>
            <a:r>
              <a:rPr lang="en-US" dirty="0" smtClean="0"/>
              <a:t>— </a:t>
            </a:r>
            <a:r>
              <a:rPr lang="en-US" dirty="0"/>
              <a:t>The cut score that differentiates </a:t>
            </a:r>
            <a:r>
              <a:rPr lang="en-US" i="1" dirty="0"/>
              <a:t>Meeting Proficiency</a:t>
            </a:r>
            <a:r>
              <a:rPr lang="en-US" dirty="0"/>
              <a:t> performance from </a:t>
            </a:r>
            <a:r>
              <a:rPr lang="en-US" i="1" dirty="0"/>
              <a:t>Exceeding Proficiency</a:t>
            </a:r>
            <a:r>
              <a:rPr lang="en-US" dirty="0"/>
              <a:t> performance.</a:t>
            </a:r>
          </a:p>
          <a:p>
            <a:endParaRPr lang="en-US" dirty="0"/>
          </a:p>
        </p:txBody>
      </p:sp>
    </p:spTree>
    <p:extLst>
      <p:ext uri="{BB962C8B-B14F-4D97-AF65-F5344CB8AC3E}">
        <p14:creationId xmlns:p14="http://schemas.microsoft.com/office/powerpoint/2010/main" val="407263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a:t>
            </a:r>
            <a:endParaRPr lang="en-US" dirty="0"/>
          </a:p>
        </p:txBody>
      </p:sp>
      <p:sp>
        <p:nvSpPr>
          <p:cNvPr id="3" name="Content Placeholder 2"/>
          <p:cNvSpPr>
            <a:spLocks noGrp="1"/>
          </p:cNvSpPr>
          <p:nvPr>
            <p:ph idx="1"/>
          </p:nvPr>
        </p:nvSpPr>
        <p:spPr/>
        <p:txBody>
          <a:bodyPr/>
          <a:lstStyle/>
          <a:p>
            <a:r>
              <a:rPr lang="en-US" dirty="0" smtClean="0"/>
              <a:t>Tables and graphs in the coming slides present the impacts of cut scores </a:t>
            </a:r>
          </a:p>
          <a:p>
            <a:r>
              <a:rPr lang="en-US" dirty="0" smtClean="0"/>
              <a:t>Multiple impacts are given for all grades and content areas</a:t>
            </a:r>
          </a:p>
          <a:p>
            <a:pPr lvl="1"/>
            <a:r>
              <a:rPr lang="en-US" dirty="0" smtClean="0"/>
              <a:t>Impacts of cuts recommended in Round 4 by grade band panels</a:t>
            </a:r>
          </a:p>
          <a:p>
            <a:pPr lvl="1"/>
            <a:r>
              <a:rPr lang="en-US" dirty="0" smtClean="0"/>
              <a:t>Impacts of cuts adjusted in vertical articulation committees, if adjustments were made</a:t>
            </a:r>
          </a:p>
          <a:p>
            <a:pPr lvl="1"/>
            <a:r>
              <a:rPr lang="en-US" dirty="0" smtClean="0"/>
              <a:t>Impact of IDOE recommendation for ELA and Mathematics</a:t>
            </a:r>
          </a:p>
          <a:p>
            <a:pPr lvl="1"/>
            <a:r>
              <a:rPr lang="en-US" dirty="0" smtClean="0"/>
              <a:t>Impacts of cuts on the whole population which includes the No Mode of Communication students reported as “Undetermined” proficiency level</a:t>
            </a:r>
            <a:endParaRPr lang="en-US" dirty="0"/>
          </a:p>
        </p:txBody>
      </p:sp>
    </p:spTree>
    <p:extLst>
      <p:ext uri="{BB962C8B-B14F-4D97-AF65-F5344CB8AC3E}">
        <p14:creationId xmlns:p14="http://schemas.microsoft.com/office/powerpoint/2010/main" val="396542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Arts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41938608"/>
      </p:ext>
    </p:extLst>
  </p:cSld>
  <p:clrMapOvr>
    <a:masterClrMapping/>
  </p:clrMapOvr>
</p:sld>
</file>

<file path=ppt/theme/theme1.xml><?xml version="1.0" encoding="utf-8"?>
<a:theme xmlns:a="http://schemas.openxmlformats.org/drawingml/2006/main" name="IDOE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IDOEtemplate</Template>
  <TotalTime>560</TotalTime>
  <Words>1727</Words>
  <Application>Microsoft Office PowerPoint</Application>
  <PresentationFormat>Widescreen</PresentationFormat>
  <Paragraphs>186</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Times New Roman</vt:lpstr>
      <vt:lpstr>IDOEtemplate</vt:lpstr>
      <vt:lpstr>ISTAR Standard Setting</vt:lpstr>
      <vt:lpstr>Overview of ISTAR Standard Setting Methodology</vt:lpstr>
      <vt:lpstr>ISTAR Standard Setting</vt:lpstr>
      <vt:lpstr>ISTAR Standard Setting</vt:lpstr>
      <vt:lpstr>ISTAR Standard Setting Logistics</vt:lpstr>
      <vt:lpstr>ISTAR ELA Reconvening</vt:lpstr>
      <vt:lpstr>ISTAR Performance Levels</vt:lpstr>
      <vt:lpstr>ISTAR Standard Setting Results</vt:lpstr>
      <vt:lpstr>English Language Arts</vt:lpstr>
      <vt:lpstr>ISTAR Standard Setting Results – ELA, Round 4</vt:lpstr>
      <vt:lpstr>ISTAR Standard Setting Results – ELA, Vertical Articulation</vt:lpstr>
      <vt:lpstr>ISTAR Standard Setting Results – ELA, All Students</vt:lpstr>
      <vt:lpstr>Possible adjustments to ELA cuts</vt:lpstr>
      <vt:lpstr>Possible adjustments to ELA cuts (cont.)</vt:lpstr>
      <vt:lpstr>ISTAR Standard Setting Results – ELA, Grades 3, 6, 10 adjusted</vt:lpstr>
      <vt:lpstr>ISTAR Standard Setting Results – ELA, all students, Grade 3, 6, 10 adjusted</vt:lpstr>
      <vt:lpstr>ELA: Context for Results</vt:lpstr>
      <vt:lpstr>ELA Scale Score Cuts</vt:lpstr>
      <vt:lpstr>Mathematics</vt:lpstr>
      <vt:lpstr>ISTAR Standard Setting Results – Math, Round 4</vt:lpstr>
      <vt:lpstr>ISTAR Standard Setting Results – Math, Vertical Articulation</vt:lpstr>
      <vt:lpstr>ISTAR Standard Setting Results – Math, All Students</vt:lpstr>
      <vt:lpstr>Possible adjustments to Grade 7 cut</vt:lpstr>
      <vt:lpstr>ISTAR Standard Setting Results – Math, Round 4, Grade 7 cut adjusted</vt:lpstr>
      <vt:lpstr>ISTAR Standard Setting Results – Math, all students, Grade 7 cut adjusted</vt:lpstr>
      <vt:lpstr>Mathematics: Context for Results</vt:lpstr>
      <vt:lpstr>Math Scale Score Cuts</vt:lpstr>
      <vt:lpstr>Science</vt:lpstr>
      <vt:lpstr>ISTAR Standard Setting Results – Science, Round 4</vt:lpstr>
      <vt:lpstr>ISTAR Standard Setting Results – Science, Vertical Articulation</vt:lpstr>
      <vt:lpstr>ISTAR Standard Setting Results – Science, All Students</vt:lpstr>
      <vt:lpstr>Science Scale Score Cuts</vt:lpstr>
      <vt:lpstr>Social Studies</vt:lpstr>
      <vt:lpstr>ISTAR Standard Setting Results – Social Studies, Round 4</vt:lpstr>
      <vt:lpstr>ISTAR Standard Setting Results – Social Studies, Vertical Articulation</vt:lpstr>
      <vt:lpstr>ISTAR Standard Setting Results – Social Studies, All Students</vt:lpstr>
      <vt:lpstr>Social Studies Scale Score Cuts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ISTAR SS report</dc:title>
  <dc:creator>Dorota Staniewska</dc:creator>
  <cp:lastModifiedBy>Flores, Charity</cp:lastModifiedBy>
  <cp:revision>53</cp:revision>
  <dcterms:created xsi:type="dcterms:W3CDTF">2017-06-30T20:37:34Z</dcterms:created>
  <dcterms:modified xsi:type="dcterms:W3CDTF">2017-08-15T14:19:25Z</dcterms:modified>
</cp:coreProperties>
</file>