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49" r:id="rId2"/>
    <p:sldId id="651" r:id="rId3"/>
    <p:sldId id="652" r:id="rId4"/>
    <p:sldId id="653" r:id="rId5"/>
    <p:sldId id="654" r:id="rId6"/>
    <p:sldId id="656" r:id="rId7"/>
    <p:sldId id="660" r:id="rId8"/>
    <p:sldId id="664" r:id="rId9"/>
    <p:sldId id="667" r:id="rId10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63C"/>
    <a:srgbClr val="F4773E"/>
    <a:srgbClr val="F3773D"/>
    <a:srgbClr val="006C50"/>
    <a:srgbClr val="21824F"/>
    <a:srgbClr val="8EC63F"/>
    <a:srgbClr val="FFFFFF"/>
    <a:srgbClr val="A6A6A6"/>
    <a:srgbClr val="FFE701"/>
    <a:srgbClr val="F47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343" autoAdjust="0"/>
  </p:normalViewPr>
  <p:slideViewPr>
    <p:cSldViewPr>
      <p:cViewPr varScale="1">
        <p:scale>
          <a:sx n="69" d="100"/>
          <a:sy n="69" d="100"/>
        </p:scale>
        <p:origin x="10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2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20269-96FF-48B9-A184-BD8C5707350F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99824-7E6C-4252-95FF-E1E1A84B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9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91A2-42B1-4120-A4E0-8313582F60F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7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A0FF7-9B05-4FBF-8D5E-B3E3FC5CA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2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Kirsten</a:t>
            </a:r>
          </a:p>
          <a:p>
            <a:r>
              <a:rPr lang="en-US" dirty="0" smtClean="0"/>
              <a:t>8:50</a:t>
            </a:r>
          </a:p>
          <a:p>
            <a:endParaRPr lang="en-US" dirty="0" smtClean="0"/>
          </a:p>
          <a:p>
            <a:r>
              <a:rPr lang="en-US" dirty="0" smtClean="0"/>
              <a:t>At</a:t>
            </a:r>
            <a:r>
              <a:rPr lang="en-US" baseline="0" dirty="0" smtClean="0"/>
              <a:t> Ivy Tech, we use a lot of different tools and models to help us tackle the challenges we encounter. Among them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Simplex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Project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Process Improvement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In particular, today we’ll spend time with Simplex. Not only is Simplex being integrated into our college culture, but it is what prompted many of your ALPs.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4D2A-8382-4358-96B1-45A8EDAE64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Kirsten</a:t>
            </a:r>
          </a:p>
          <a:p>
            <a:r>
              <a:rPr lang="en-US" dirty="0" smtClean="0"/>
              <a:t>8:54</a:t>
            </a:r>
          </a:p>
          <a:p>
            <a:endParaRPr lang="en-US" dirty="0" smtClean="0"/>
          </a:p>
          <a:p>
            <a:r>
              <a:rPr lang="en-US" dirty="0" smtClean="0"/>
              <a:t>Because the College is faced with so many complex problems/“fuzzy” situations: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Begun to use Simplex to provide</a:t>
            </a:r>
            <a:r>
              <a:rPr lang="en-US" baseline="0" dirty="0" smtClean="0"/>
              <a:t> a process for problem solving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Used in strategic planning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“Fuzzy” situations across the state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Goal – create a culture of creative problem solving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Simplex Training and Certification program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Simplex encourages creativity and innovation in problem solving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Circular process – solving one problem also leads to new challenges and opportunities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4D2A-8382-4358-96B1-45A8EDAE64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3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Kirsten</a:t>
            </a:r>
          </a:p>
          <a:p>
            <a:r>
              <a:rPr lang="en-US" dirty="0" smtClean="0"/>
              <a:t>8:55-8:57</a:t>
            </a:r>
          </a:p>
          <a:p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are 4 styles of problem solving that correspond with the 8 step process: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Generating – getting things started: finding new problems and opportunities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Conceptualizing – defining problems and putting ideas together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Optimizing – turning abstract ideas into practical solutions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Implementing – getting things done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person has natural tendencies toward one of these problem solving styles: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Can be a mix – for instance, I’m a generator, conceptualizer, implementer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Just like with strengths, there’s no “right” style of problem solving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All styles are necessary for problem solving success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Can learn to use/master other styles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Everyone is creative and everyone contributes to the creative process in different ways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4D2A-8382-4358-96B1-45A8EDAE64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3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Kirsten</a:t>
            </a:r>
          </a:p>
          <a:p>
            <a:r>
              <a:rPr lang="en-US" dirty="0" smtClean="0"/>
              <a:t>8:57-8:59</a:t>
            </a:r>
          </a:p>
          <a:p>
            <a:endParaRPr lang="en-US" dirty="0" smtClean="0"/>
          </a:p>
          <a:p>
            <a:r>
              <a:rPr lang="en-US" dirty="0" smtClean="0"/>
              <a:t>One of the basic skills in Simplex is demonstrated through this diagram.</a:t>
            </a:r>
            <a:r>
              <a:rPr lang="en-US" baseline="0" dirty="0" smtClean="0"/>
              <a:t> In each stage of the Simplex process you’ll:</a:t>
            </a:r>
            <a:endParaRPr lang="en-US" dirty="0" smtClean="0"/>
          </a:p>
          <a:p>
            <a:r>
              <a:rPr lang="en-US" b="1" dirty="0" smtClean="0"/>
              <a:t>Diverge</a:t>
            </a:r>
            <a:r>
              <a:rPr lang="en-US" dirty="0" smtClean="0"/>
              <a:t>:</a:t>
            </a:r>
            <a:r>
              <a:rPr lang="en-US" baseline="0" dirty="0" smtClean="0"/>
              <a:t> No judgment or logic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Goal is quantity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Every statement/idea is a good one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Everything gets written down</a:t>
            </a:r>
          </a:p>
          <a:p>
            <a:r>
              <a:rPr lang="en-US" b="1" baseline="0" dirty="0" smtClean="0"/>
              <a:t>Converge: </a:t>
            </a:r>
            <a:r>
              <a:rPr lang="en-US" baseline="0" dirty="0" smtClean="0"/>
              <a:t>Using judgment and logic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Goal is to narrow and refine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Evaluate statements/ideas</a:t>
            </a:r>
          </a:p>
          <a:p>
            <a:r>
              <a:rPr lang="en-US" b="1" baseline="0" dirty="0" smtClean="0"/>
              <a:t>Deferral of Judgment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Wait to make any judgment calls or evaluations until we converge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4D2A-8382-4358-96B1-45A8EDAE64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5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Kirsten</a:t>
            </a:r>
          </a:p>
          <a:p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8:59-9:01</a:t>
            </a:r>
          </a:p>
          <a:p>
            <a:endParaRPr lang="en-US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Simplex is an 8 step process – this process overlaps with the styles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Divergent and convergent skills are used in each step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of the process (indicated by triangles)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Problem Finding – identification of “fuzzy” situation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Fact Finding – uncovering all the facts about the “fuzzy” situation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Problem Definition – clearly defining and coming to agreement on exactly what the problem is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Idea Finding – generating as many innovative ideas/solutions as possible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Evaluate and Select – evaluating the possible solutions against a determined set of criteria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Plan – creating an action plan for initial steps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Acceptance – identifying and planning for necessary buy-in around solution and action plan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Action – implementing the solution and action plan</a:t>
            </a:r>
          </a:p>
          <a:p>
            <a:pPr marL="228943" indent="-228943">
              <a:buFont typeface="Arial" panose="020B0604020202020204" pitchFamily="34" charset="0"/>
              <a:buAutoNum type="arabicPeriod"/>
            </a:pPr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8B12F-3B14-AF41-B0D5-8A232CF63E37}" type="slidenum"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5</a:t>
            </a:fld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71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Kirsten, Rachel, &amp; Trent</a:t>
            </a:r>
          </a:p>
          <a:p>
            <a:r>
              <a:rPr lang="en-US" dirty="0" smtClean="0"/>
              <a:t>9:06-9:10</a:t>
            </a:r>
          </a:p>
          <a:p>
            <a:endParaRPr lang="en-US" dirty="0" smtClean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Killer phrases stop innovative</a:t>
            </a:r>
            <a:r>
              <a:rPr lang="en-US" baseline="0" dirty="0" smtClean="0"/>
              <a:t> thinking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One of the primary guidelines of diverging is to avoid killer phrases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Killer phrases can be verbal (voiced to the group) or internal (blocks to your own thinking)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Let’s hear a few more ideas: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Ideas from 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Idea from Trent – Kirsten uses Killer Phrase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Idea from Rachel – Kirsten uses Killer Phrase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Debrief: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happened in the room?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did you feel?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I’m sure you’ve all been in a meeting when a killer phrase was used: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was the rest of the meeting?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happened to innovation?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4D2A-8382-4358-96B1-45A8EDAE64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5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Kirsten</a:t>
            </a:r>
          </a:p>
          <a:p>
            <a:r>
              <a:rPr lang="en-US" dirty="0" smtClean="0"/>
              <a:t>9:24</a:t>
            </a:r>
          </a:p>
          <a:p>
            <a:endParaRPr lang="en-US" dirty="0" smtClean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You’re going to have an opportunity</a:t>
            </a:r>
            <a:r>
              <a:rPr lang="en-US" baseline="0" dirty="0" smtClean="0"/>
              <a:t> to practice diverging with your ALP team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Before we do, here are some reminders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4D2A-8382-4358-96B1-45A8EDAE64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Kirsten</a:t>
            </a:r>
          </a:p>
          <a:p>
            <a:r>
              <a:rPr lang="en-US" dirty="0" smtClean="0"/>
              <a:t>10:06-10:08</a:t>
            </a:r>
          </a:p>
          <a:p>
            <a:endParaRPr lang="en-US" dirty="0" smtClean="0"/>
          </a:p>
          <a:p>
            <a:r>
              <a:rPr lang="en-US" dirty="0" smtClean="0"/>
              <a:t>Point</a:t>
            </a:r>
            <a:r>
              <a:rPr lang="en-US" baseline="0" dirty="0" smtClean="0"/>
              <a:t> to FC with tape: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 until now, we’ve deferred judgment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Now we’re going to step into converging, where we’re supposed to evaluate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the bullet points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4D2A-8382-4358-96B1-45A8EDAE64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5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Kirsten</a:t>
            </a:r>
          </a:p>
          <a:p>
            <a:r>
              <a:rPr lang="en-US" dirty="0" smtClean="0"/>
              <a:t>8:50</a:t>
            </a:r>
          </a:p>
          <a:p>
            <a:endParaRPr lang="en-US" dirty="0" smtClean="0"/>
          </a:p>
          <a:p>
            <a:r>
              <a:rPr lang="en-US" dirty="0" smtClean="0"/>
              <a:t>At</a:t>
            </a:r>
            <a:r>
              <a:rPr lang="en-US" baseline="0" dirty="0" smtClean="0"/>
              <a:t> Ivy Tech, we use a lot of different tools and models to help us tackle the challenges we encounter. Among them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Simplex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Project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Process Improvement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In particular, today we’ll spend time with Simplex. Not only is Simplex being integrated into our college culture, but it is what prompted many of your ALPs.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4D2A-8382-4358-96B1-45A8EDAE64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me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0" name="AutoShape 2" descr="https://mail.google.com/mail/?ui=2&amp;ik=7a8a12aaec&amp;view=att&amp;th=1324a55558398ad4&amp;attid=0.1&amp;disp=inline&amp;zw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mail.google.com/mail/?ui=2&amp;ik=7a8a12aaec&amp;view=att&amp;th=1324a55558398ad4&amp;attid=0.1&amp;disp=inline&amp;zw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295400" y="533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23514"/>
            <a:ext cx="8229600" cy="1143000"/>
          </a:xfr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me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50" name="AutoShape 2" descr="https://mail.google.com/mail/?ui=2&amp;ik=7a8a12aaec&amp;view=att&amp;th=1324a55558398ad4&amp;attid=0.1&amp;disp=inline&amp;zw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https://mail.google.com/mail/?ui=2&amp;ik=7a8a12aaec&amp;view=att&amp;th=1324a55558398ad4&amp;attid=0.1&amp;disp=inline&amp;zw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2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1" descr="ivyst_10934_interi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5145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1CAE-7D9C-40C2-A95C-4582584D5E3B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1C55-DA47-44A0-B633-9EF4C2106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e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3773D"/>
                </a:solidFill>
              </a:rPr>
              <a:t>Introduction to Simplex Concepts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57800"/>
            <a:ext cx="3733800" cy="1138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0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plexity Thinking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09244"/>
            <a:ext cx="2805698" cy="898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008942"/>
            <a:ext cx="8229600" cy="772858"/>
          </a:xfrm>
          <a:prstGeom prst="rect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…as solving one problem also leads to new challenges and opportunities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5752982"/>
            <a:ext cx="457200" cy="457200"/>
          </a:xfrm>
          <a:prstGeom prst="rect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737"/>
          <a:stretch/>
        </p:blipFill>
        <p:spPr>
          <a:xfrm>
            <a:off x="1555249" y="1107821"/>
            <a:ext cx="5675862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plexity Thinking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09244"/>
            <a:ext cx="2805698" cy="898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509415"/>
            <a:ext cx="234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C50"/>
                </a:solidFill>
              </a:rPr>
              <a:t>Process Roles</a:t>
            </a:r>
            <a:endParaRPr lang="en-US" sz="2800" b="1" i="1" dirty="0">
              <a:solidFill>
                <a:srgbClr val="006C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338215"/>
            <a:ext cx="234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C50"/>
                </a:solidFill>
              </a:rPr>
              <a:t>Content Roles</a:t>
            </a:r>
            <a:endParaRPr lang="en-US" sz="2800" b="1" i="1" dirty="0">
              <a:solidFill>
                <a:srgbClr val="006C5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838601"/>
              </p:ext>
            </p:extLst>
          </p:nvPr>
        </p:nvGraphicFramePr>
        <p:xfrm>
          <a:off x="2958098" y="2286000"/>
          <a:ext cx="2209800" cy="9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Visio" r:id="rId6" imgW="1609752" imgH="704988" progId="Visio.Drawing.15">
                  <p:embed/>
                </p:oleObj>
              </mc:Choice>
              <mc:Fallback>
                <p:oleObj name="Visio" r:id="rId6" imgW="1609752" imgH="704988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098" y="2286000"/>
                        <a:ext cx="2209800" cy="97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11785"/>
              </p:ext>
            </p:extLst>
          </p:nvPr>
        </p:nvGraphicFramePr>
        <p:xfrm>
          <a:off x="5396498" y="2286000"/>
          <a:ext cx="2195286" cy="96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8" imgW="1609752" imgH="704988" progId="Visio.Drawing.15">
                  <p:embed/>
                </p:oleObj>
              </mc:Choice>
              <mc:Fallback>
                <p:oleObj name="Visio" r:id="rId8" imgW="1609752" imgH="704988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498" y="2286000"/>
                        <a:ext cx="2195286" cy="963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603027"/>
              </p:ext>
            </p:extLst>
          </p:nvPr>
        </p:nvGraphicFramePr>
        <p:xfrm>
          <a:off x="2958098" y="4115277"/>
          <a:ext cx="2209800" cy="96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10" imgW="1609752" imgH="704988" progId="Visio.Drawing.15">
                  <p:embed/>
                </p:oleObj>
              </mc:Choice>
              <mc:Fallback>
                <p:oleObj name="Visio" r:id="rId10" imgW="1609752" imgH="704988" progId="Visio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098" y="4115277"/>
                        <a:ext cx="2209800" cy="969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53106"/>
              </p:ext>
            </p:extLst>
          </p:nvPr>
        </p:nvGraphicFramePr>
        <p:xfrm>
          <a:off x="5396498" y="4115277"/>
          <a:ext cx="2209800" cy="96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12" imgW="1609752" imgH="704988" progId="Visio.Drawing.15">
                  <p:embed/>
                </p:oleObj>
              </mc:Choice>
              <mc:Fallback>
                <p:oleObj name="Visio" r:id="rId12" imgW="1609752" imgH="704988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498" y="4115277"/>
                        <a:ext cx="2209800" cy="969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85800" y="3728615"/>
            <a:ext cx="7696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814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X:\Images - new\process skills no text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17628" r="13177" b="14690"/>
          <a:stretch>
            <a:fillRect/>
          </a:stretch>
        </p:blipFill>
        <p:spPr bwMode="auto">
          <a:xfrm>
            <a:off x="1367938" y="70675"/>
            <a:ext cx="6408123" cy="33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447800" y="3376759"/>
            <a:ext cx="2438400" cy="205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000" b="1" dirty="0">
                <a:latin typeface="Arial" pitchFamily="-65" charset="0"/>
              </a:rPr>
              <a:t>No Judgment</a:t>
            </a:r>
          </a:p>
          <a:p>
            <a:pPr eaLnBrk="0" hangingPunct="0">
              <a:lnSpc>
                <a:spcPct val="75000"/>
              </a:lnSpc>
            </a:pPr>
            <a:r>
              <a:rPr lang="en-US" sz="2000" b="1" dirty="0">
                <a:latin typeface="Arial" pitchFamily="-65" charset="0"/>
              </a:rPr>
              <a:t>No Logic</a:t>
            </a:r>
          </a:p>
          <a:p>
            <a:pPr algn="r" eaLnBrk="0" hangingPunct="0">
              <a:lnSpc>
                <a:spcPct val="75000"/>
              </a:lnSpc>
            </a:pPr>
            <a:endParaRPr lang="en-US" sz="1600" dirty="0">
              <a:latin typeface="Arial" pitchFamily="-65" charset="0"/>
            </a:endParaRP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Relax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Quantity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Stream of options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Radical options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Think in pictures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Build onto fragments</a:t>
            </a:r>
          </a:p>
          <a:p>
            <a:pPr algn="r" eaLnBrk="0" hangingPunct="0">
              <a:lnSpc>
                <a:spcPct val="75000"/>
              </a:lnSpc>
            </a:pPr>
            <a:endParaRPr lang="en-US" sz="1800" dirty="0">
              <a:solidFill>
                <a:srgbClr val="0070C0"/>
              </a:solidFill>
              <a:latin typeface="Arial" pitchFamily="-65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12324" y="3373585"/>
            <a:ext cx="25648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000" b="1" dirty="0">
                <a:latin typeface="Arial" pitchFamily="-65" charset="0"/>
              </a:rPr>
              <a:t>Yes Judgment</a:t>
            </a:r>
          </a:p>
          <a:p>
            <a:pPr eaLnBrk="0" hangingPunct="0">
              <a:lnSpc>
                <a:spcPct val="75000"/>
              </a:lnSpc>
            </a:pPr>
            <a:r>
              <a:rPr lang="en-US" sz="2000" b="1" dirty="0">
                <a:latin typeface="Arial" pitchFamily="-65" charset="0"/>
              </a:rPr>
              <a:t>Yes Logic</a:t>
            </a:r>
          </a:p>
          <a:p>
            <a:pPr eaLnBrk="0" hangingPunct="0">
              <a:lnSpc>
                <a:spcPct val="75000"/>
              </a:lnSpc>
            </a:pPr>
            <a:endParaRPr lang="en-US" sz="1600" dirty="0">
              <a:latin typeface="Arial" pitchFamily="-65" charset="0"/>
            </a:endParaRP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Clarify meanings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Use relevant criteria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Focus on a few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Consider risky options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Modify and refine</a:t>
            </a:r>
          </a:p>
          <a:p>
            <a:pPr marL="285750" indent="-285750" eaLnBrk="0" hangingPunct="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-65" charset="0"/>
              </a:rPr>
              <a:t>Move toward action</a:t>
            </a:r>
          </a:p>
          <a:p>
            <a:pPr eaLnBrk="0" hangingPunct="0">
              <a:lnSpc>
                <a:spcPct val="75000"/>
              </a:lnSpc>
            </a:pPr>
            <a:endParaRPr lang="en-US" sz="1600" dirty="0">
              <a:solidFill>
                <a:srgbClr val="0070C0"/>
              </a:solidFill>
              <a:latin typeface="Arial" pitchFamily="-65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82736" y="3525378"/>
            <a:ext cx="2286000" cy="15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000" b="1" dirty="0">
                <a:latin typeface="Arial" pitchFamily="-65" charset="0"/>
              </a:rPr>
              <a:t>Deferral of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000" b="1" dirty="0">
                <a:latin typeface="Arial" pitchFamily="-65" charset="0"/>
              </a:rPr>
              <a:t>Judgment</a:t>
            </a:r>
          </a:p>
          <a:p>
            <a:pPr algn="ctr" eaLnBrk="0" hangingPunct="0">
              <a:lnSpc>
                <a:spcPct val="75000"/>
              </a:lnSpc>
            </a:pPr>
            <a:endParaRPr lang="en-US" sz="1800" dirty="0">
              <a:solidFill>
                <a:srgbClr val="0070C0"/>
              </a:solidFill>
              <a:latin typeface="Arial" pitchFamily="-65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1600" dirty="0">
                <a:latin typeface="Arial" pitchFamily="-65" charset="0"/>
              </a:rPr>
              <a:t>Separate divergent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1600" dirty="0">
                <a:latin typeface="Arial" pitchFamily="-65" charset="0"/>
              </a:rPr>
              <a:t>and convergent thinking</a:t>
            </a:r>
          </a:p>
          <a:p>
            <a:pPr algn="ctr" eaLnBrk="0" hangingPunct="0">
              <a:lnSpc>
                <a:spcPct val="75000"/>
              </a:lnSpc>
            </a:pPr>
            <a:endParaRPr lang="en-US" sz="1800" dirty="0">
              <a:solidFill>
                <a:srgbClr val="0070C0"/>
              </a:solidFill>
              <a:latin typeface="Arial" pitchFamily="-6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36" y="5553529"/>
            <a:ext cx="3733800" cy="1138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5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5791200"/>
            <a:ext cx="1295400" cy="990600"/>
          </a:xfrm>
          <a:prstGeom prst="rect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37"/>
          <a:stretch/>
        </p:blipFill>
        <p:spPr>
          <a:xfrm>
            <a:off x="1371600" y="838200"/>
            <a:ext cx="6096000" cy="4828588"/>
          </a:xfrm>
          <a:prstGeom prst="rect">
            <a:avLst/>
          </a:prstGeom>
        </p:spPr>
      </p:pic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462566" y="630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 smtClean="0">
                <a:ea typeface="SimSun" pitchFamily="2" charset="-122"/>
              </a:rPr>
              <a:t>Divergent </a:t>
            </a:r>
            <a:r>
              <a:rPr lang="en-US" altLang="zh-CN" sz="3600" dirty="0">
                <a:ea typeface="SimSun" pitchFamily="2" charset="-122"/>
              </a:rPr>
              <a:t>and Convergent </a:t>
            </a:r>
            <a:r>
              <a:rPr lang="en-US" altLang="zh-CN" sz="3600" dirty="0" smtClean="0">
                <a:ea typeface="SimSun" pitchFamily="2" charset="-122"/>
              </a:rPr>
              <a:t>Skills are used in </a:t>
            </a:r>
            <a:r>
              <a:rPr lang="en-US" altLang="zh-CN" sz="3600" dirty="0">
                <a:ea typeface="SimSun" pitchFamily="2" charset="-122"/>
              </a:rPr>
              <a:t>each </a:t>
            </a:r>
            <a:r>
              <a:rPr lang="en-US" altLang="zh-CN" sz="3600" dirty="0" smtClean="0">
                <a:ea typeface="SimSun" pitchFamily="2" charset="-122"/>
              </a:rPr>
              <a:t>Step</a:t>
            </a:r>
            <a:endParaRPr lang="zh-CN" altLang="en-US" sz="3600" dirty="0">
              <a:ea typeface="SimSun" pitchFamily="2" charset="-122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286000" y="60880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Arial" pitchFamily="-65" charset="0"/>
                <a:ea typeface="SimSun" pitchFamily="2" charset="-122"/>
                <a:cs typeface="SimSun" pitchFamily="2" charset="-122"/>
              </a:rPr>
              <a:t>This speeds up “</a:t>
            </a:r>
            <a:r>
              <a:rPr lang="en-US" altLang="zh-CN" sz="2000" b="1" i="1" dirty="0">
                <a:latin typeface="Arial" pitchFamily="-65" charset="0"/>
                <a:ea typeface="SimSun" pitchFamily="2" charset="-122"/>
                <a:cs typeface="SimSun" pitchFamily="2" charset="-122"/>
              </a:rPr>
              <a:t>Good Thinking</a:t>
            </a:r>
            <a:r>
              <a:rPr lang="en-US" altLang="zh-CN" sz="2000" b="1" dirty="0">
                <a:latin typeface="Arial" pitchFamily="-65" charset="0"/>
                <a:ea typeface="SimSun" pitchFamily="2" charset="-122"/>
                <a:cs typeface="SimSun" pitchFamily="2" charset="-122"/>
              </a:rPr>
              <a:t>”</a:t>
            </a:r>
            <a:endParaRPr lang="zh-CN" altLang="en-CA" sz="2000" b="1" dirty="0">
              <a:latin typeface="Arial" pitchFamily="-65" charset="0"/>
              <a:ea typeface="SimSun" pitchFamily="2" charset="-122"/>
              <a:cs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714967"/>
      </p:ext>
    </p:extLst>
  </p:cSld>
  <p:clrMapOvr>
    <a:masterClrMapping/>
  </p:clrMapOvr>
  <p:transition advClick="0" advTm="5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Image result for lightbulb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1557715"/>
            <a:ext cx="3199511" cy="31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869"/>
            <a:ext cx="8229600" cy="1143000"/>
          </a:xfrm>
        </p:spPr>
        <p:txBody>
          <a:bodyPr/>
          <a:lstStyle/>
          <a:p>
            <a:r>
              <a:rPr lang="en-US" dirty="0" smtClean="0"/>
              <a:t>Killer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7145" y="833628"/>
            <a:ext cx="5251450" cy="51308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Good idea, but…</a:t>
            </a:r>
          </a:p>
          <a:p>
            <a:r>
              <a:rPr lang="en-US" sz="4400" dirty="0" smtClean="0"/>
              <a:t>Not in the budget</a:t>
            </a:r>
          </a:p>
          <a:p>
            <a:r>
              <a:rPr lang="en-US" sz="4400" dirty="0" smtClean="0"/>
              <a:t>Be practical</a:t>
            </a:r>
          </a:p>
          <a:p>
            <a:r>
              <a:rPr lang="en-US" sz="4400" dirty="0" smtClean="0"/>
              <a:t>Leadership wont support it</a:t>
            </a:r>
          </a:p>
          <a:p>
            <a:r>
              <a:rPr lang="en-US" sz="4400" dirty="0" smtClean="0"/>
              <a:t>We’ve already tried it</a:t>
            </a:r>
          </a:p>
          <a:p>
            <a:r>
              <a:rPr lang="en-US" sz="4400" dirty="0" smtClean="0"/>
              <a:t>Let’s form a committee</a:t>
            </a:r>
          </a:p>
          <a:p>
            <a:r>
              <a:rPr lang="en-US" sz="4400" dirty="0" smtClean="0"/>
              <a:t>It’s too hard to track</a:t>
            </a:r>
          </a:p>
          <a:p>
            <a:r>
              <a:rPr lang="en-US" sz="4400" dirty="0" smtClean="0"/>
              <a:t>Has </a:t>
            </a:r>
            <a:r>
              <a:rPr lang="en-US" sz="4400" dirty="0"/>
              <a:t>anyone else tried it</a:t>
            </a:r>
            <a:r>
              <a:rPr lang="en-US" sz="4400" dirty="0" smtClean="0"/>
              <a:t>?</a:t>
            </a:r>
          </a:p>
          <a:p>
            <a:r>
              <a:rPr lang="en-US" sz="4400" dirty="0"/>
              <a:t>I</a:t>
            </a:r>
            <a:r>
              <a:rPr lang="en-US" sz="4400" dirty="0" smtClean="0"/>
              <a:t>t’s </a:t>
            </a:r>
            <a:r>
              <a:rPr lang="en-US" sz="4400" dirty="0"/>
              <a:t>too hard to </a:t>
            </a:r>
            <a:r>
              <a:rPr lang="en-US" sz="4400" dirty="0" smtClean="0"/>
              <a:t>administer</a:t>
            </a:r>
          </a:p>
          <a:p>
            <a:r>
              <a:rPr lang="en-US" sz="4400" dirty="0"/>
              <a:t>We don’t have time</a:t>
            </a:r>
          </a:p>
          <a:p>
            <a:r>
              <a:rPr lang="en-US" sz="4400" dirty="0"/>
              <a:t>It needs more study</a:t>
            </a:r>
          </a:p>
          <a:p>
            <a:r>
              <a:rPr lang="en-US" sz="4400" dirty="0"/>
              <a:t>Against policy</a:t>
            </a:r>
          </a:p>
          <a:p>
            <a:r>
              <a:rPr lang="en-US" sz="4400" dirty="0"/>
              <a:t>We’ve always done it this way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&quot;No&quot; Symbol 1"/>
          <p:cNvSpPr/>
          <p:nvPr/>
        </p:nvSpPr>
        <p:spPr>
          <a:xfrm>
            <a:off x="4685855" y="1234869"/>
            <a:ext cx="4191000" cy="3840051"/>
          </a:xfrm>
          <a:prstGeom prst="noSmoking">
            <a:avLst>
              <a:gd name="adj" fmla="val 9450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73" y="5832972"/>
            <a:ext cx="2979964" cy="908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5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X:\Images - new\process skills no text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17628" r="52627" b="14690"/>
          <a:stretch/>
        </p:blipFill>
        <p:spPr bwMode="auto">
          <a:xfrm>
            <a:off x="6705600" y="694923"/>
            <a:ext cx="2209800" cy="24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1" y="184245"/>
            <a:ext cx="8229600" cy="1143000"/>
          </a:xfrm>
        </p:spPr>
        <p:txBody>
          <a:bodyPr/>
          <a:lstStyle/>
          <a:p>
            <a:r>
              <a:rPr lang="en-US" dirty="0" smtClean="0"/>
              <a:t>Divergent Thinking Guidelines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0420" y="1295400"/>
            <a:ext cx="8229600" cy="46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evaluation or logic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Relax your brain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worry about being right, have fun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Quantity is King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interrupt yourself - stream your thoughts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Reach for radical, wild  ideas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Think in pictures - use your five senses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Build, Build, Build</a:t>
            </a: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73" y="5832972"/>
            <a:ext cx="2979964" cy="908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7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Converging Skills 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14300" y="1651000"/>
            <a:ext cx="8458200" cy="4572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View differences in perception as constructive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exactly what the words mean to you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Listen carefully to what others say about an option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 on points of agreement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 unusual options a good hearing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towards full group participation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let higher status/more vocal people swing the group</a:t>
            </a:r>
          </a:p>
        </p:txBody>
      </p:sp>
      <p:pic>
        <p:nvPicPr>
          <p:cNvPr id="4" name="Picture 18" descr="X:\Images - new\process skills no text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7" t="17628" r="13177" b="14690"/>
          <a:stretch/>
        </p:blipFill>
        <p:spPr bwMode="auto">
          <a:xfrm>
            <a:off x="6858000" y="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73" y="5832972"/>
            <a:ext cx="2979964" cy="908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2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4773E"/>
                </a:solidFill>
              </a:rPr>
              <a:t>Questions</a:t>
            </a:r>
            <a:r>
              <a:rPr lang="en-US" sz="6000" b="1" dirty="0">
                <a:solidFill>
                  <a:srgbClr val="F4763C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57800"/>
            <a:ext cx="3733800" cy="1138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3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54939</TotalTime>
  <Words>928</Words>
  <Application>Microsoft Office PowerPoint</Application>
  <PresentationFormat>On-screen Show (4:3)</PresentationFormat>
  <Paragraphs>172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SimSun</vt:lpstr>
      <vt:lpstr>Arial</vt:lpstr>
      <vt:lpstr>Calibri</vt:lpstr>
      <vt:lpstr>Times New Roman</vt:lpstr>
      <vt:lpstr>Office Theme</vt:lpstr>
      <vt:lpstr>Visio</vt:lpstr>
      <vt:lpstr>Introduction to Simplex Concepts  </vt:lpstr>
      <vt:lpstr>PowerPoint Presentation</vt:lpstr>
      <vt:lpstr>PowerPoint Presentation</vt:lpstr>
      <vt:lpstr>PowerPoint Presentation</vt:lpstr>
      <vt:lpstr>Divergent and Convergent Skills are used in each Step</vt:lpstr>
      <vt:lpstr>Killer Phrases</vt:lpstr>
      <vt:lpstr>Divergent Thinking Guidelines</vt:lpstr>
      <vt:lpstr>Converging Skills </vt:lpstr>
      <vt:lpstr>Questions? </vt:lpstr>
    </vt:vector>
  </TitlesOfParts>
  <Company>Indiana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Juliano</dc:creator>
  <cp:lastModifiedBy>Kristen Schunk Moreland</cp:lastModifiedBy>
  <cp:revision>817</cp:revision>
  <cp:lastPrinted>2015-08-31T15:47:38Z</cp:lastPrinted>
  <dcterms:created xsi:type="dcterms:W3CDTF">2011-09-08T18:39:10Z</dcterms:created>
  <dcterms:modified xsi:type="dcterms:W3CDTF">2018-08-22T17:56:29Z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7CBFC140-0CB2-417E-91D7-8988F53A05A6</vt:lpwstr>
  </property>
  <property fmtid="{D5CDD505-2E9C-101B-9397-08002B2CF9AE}" pid="3" name="ArticulatePath">
    <vt:lpwstr>ELC Session 1 - Program Foundations</vt:lpwstr>
  </property>
</Properties>
</file>