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78" r:id="rId5"/>
    <p:sldId id="275" r:id="rId6"/>
    <p:sldId id="277" r:id="rId7"/>
    <p:sldId id="283" r:id="rId8"/>
    <p:sldId id="298" r:id="rId9"/>
    <p:sldId id="293" r:id="rId10"/>
    <p:sldId id="294" r:id="rId11"/>
    <p:sldId id="295" r:id="rId12"/>
    <p:sldId id="296" r:id="rId13"/>
    <p:sldId id="297" r:id="rId14"/>
    <p:sldId id="260" r:id="rId15"/>
    <p:sldId id="259" r:id="rId16"/>
    <p:sldId id="282" r:id="rId17"/>
    <p:sldId id="287" r:id="rId18"/>
    <p:sldId id="288" r:id="rId19"/>
    <p:sldId id="286" r:id="rId20"/>
    <p:sldId id="290" r:id="rId21"/>
    <p:sldId id="291" r:id="rId22"/>
    <p:sldId id="292" r:id="rId23"/>
    <p:sldId id="266" r:id="rId24"/>
    <p:sldId id="269" r:id="rId25"/>
    <p:sldId id="270" r:id="rId26"/>
    <p:sldId id="284" r:id="rId27"/>
    <p:sldId id="273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95"/>
    <p:restoredTop sz="84838"/>
  </p:normalViewPr>
  <p:slideViewPr>
    <p:cSldViewPr snapToGrid="0" snapToObjects="1">
      <p:cViewPr>
        <p:scale>
          <a:sx n="69" d="100"/>
          <a:sy n="69" d="100"/>
        </p:scale>
        <p:origin x="-82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IPS Pre</a:t>
            </a:r>
            <a:r>
              <a:rPr lang="en-US" baseline="0" dirty="0" smtClean="0"/>
              <a:t> </a:t>
            </a:r>
            <a:r>
              <a:rPr lang="en-US" dirty="0" smtClean="0"/>
              <a:t>Turnaround Graduation Rates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10/11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Manual</c:v>
                </c:pt>
                <c:pt idx="1">
                  <c:v>Howe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71.0</c:v>
                </c:pt>
                <c:pt idx="1">
                  <c:v>65.9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Waivers 10/11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Manual</c:v>
                </c:pt>
                <c:pt idx="1">
                  <c:v>Howe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15.0</c:v>
                </c:pt>
                <c:pt idx="1">
                  <c:v>16.0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11/12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Manual</c:v>
                </c:pt>
                <c:pt idx="1">
                  <c:v>Howe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68.0</c:v>
                </c:pt>
                <c:pt idx="1">
                  <c:v>66.4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% Waivers 11/12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Manual</c:v>
                </c:pt>
                <c:pt idx="1">
                  <c:v>Howe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24.0</c:v>
                </c:pt>
                <c:pt idx="1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0457400"/>
        <c:axId val="-2070438664"/>
      </c:barChart>
      <c:catAx>
        <c:axId val="-207045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0438664"/>
        <c:crosses val="autoZero"/>
        <c:auto val="1"/>
        <c:lblAlgn val="ctr"/>
        <c:lblOffset val="100"/>
        <c:noMultiLvlLbl val="0"/>
      </c:catAx>
      <c:valAx>
        <c:axId val="-207043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045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CSUSA Graduation Rate</a:t>
            </a:r>
            <a:endParaRPr lang="en-US" dirty="0"/>
          </a:p>
        </c:rich>
      </c:tx>
      <c:layout>
        <c:manualLayout>
          <c:xMode val="edge"/>
          <c:yMode val="edge"/>
          <c:x val="0.192735998909227"/>
          <c:y val="0.033599323568893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Pre-Turn Around w/ Waiver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Manual</c:v>
                </c:pt>
                <c:pt idx="1">
                  <c:v>Howe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68.0</c:v>
                </c:pt>
                <c:pt idx="1">
                  <c:v>66.4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1st Year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Manual</c:v>
                </c:pt>
                <c:pt idx="1">
                  <c:v>Howe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61.0</c:v>
                </c:pt>
                <c:pt idx="1">
                  <c:v>68.9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High- Non Waiver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Manual</c:v>
                </c:pt>
                <c:pt idx="1">
                  <c:v>Howe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82.7</c:v>
                </c:pt>
                <c:pt idx="1">
                  <c:v>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0116760"/>
        <c:axId val="-2070113112"/>
      </c:barChart>
      <c:catAx>
        <c:axId val="-207011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0113112"/>
        <c:crosses val="autoZero"/>
        <c:auto val="1"/>
        <c:lblAlgn val="ctr"/>
        <c:lblOffset val="100"/>
        <c:noMultiLvlLbl val="0"/>
      </c:catAx>
      <c:valAx>
        <c:axId val="-2070113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011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8494392746361"/>
          <c:y val="0.815526596576523"/>
          <c:w val="0.513054504550568"/>
          <c:h val="0.1643609239863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ECB1-E7CE-7D44-8E19-C1FCF2656DB8}" type="datetimeFigureOut">
              <a:rPr lang="en-US" smtClean="0"/>
              <a:t>7/27/17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29EEA-3731-984B-A97E-C63F4FADF6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5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01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8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88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88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9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54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05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0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05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05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0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28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05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05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93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40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8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6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30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8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88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88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88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9EEA-3731-984B-A97E-C63F4FADF63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8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DC39-B183-1947-9C6E-15797806079E}" type="datetimeFigureOut">
              <a:rPr lang="en-US" smtClean="0"/>
              <a:t>7/27/17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2456-5511-3546-8018-057A947E58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0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DC39-B183-1947-9C6E-15797806079E}" type="datetimeFigureOut">
              <a:rPr lang="en-US" smtClean="0"/>
              <a:t>7/27/17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2456-5511-3546-8018-057A947E58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2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DC39-B183-1947-9C6E-15797806079E}" type="datetimeFigureOut">
              <a:rPr lang="en-US" smtClean="0"/>
              <a:t>7/27/17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2456-5511-3546-8018-057A947E58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5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DC39-B183-1947-9C6E-15797806079E}" type="datetimeFigureOut">
              <a:rPr lang="en-US" smtClean="0"/>
              <a:t>7/27/17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2456-5511-3546-8018-057A947E58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0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DC39-B183-1947-9C6E-15797806079E}" type="datetimeFigureOut">
              <a:rPr lang="en-US" smtClean="0"/>
              <a:t>7/27/17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2456-5511-3546-8018-057A947E58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1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DC39-B183-1947-9C6E-15797806079E}" type="datetimeFigureOut">
              <a:rPr lang="en-US" smtClean="0"/>
              <a:t>7/27/17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2456-5511-3546-8018-057A947E58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DC39-B183-1947-9C6E-15797806079E}" type="datetimeFigureOut">
              <a:rPr lang="en-US" smtClean="0"/>
              <a:t>7/27/17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2456-5511-3546-8018-057A947E58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DC39-B183-1947-9C6E-15797806079E}" type="datetimeFigureOut">
              <a:rPr lang="en-US" smtClean="0"/>
              <a:t>7/27/17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2456-5511-3546-8018-057A947E58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3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DC39-B183-1947-9C6E-15797806079E}" type="datetimeFigureOut">
              <a:rPr lang="en-US" smtClean="0"/>
              <a:t>7/27/17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2456-5511-3546-8018-057A947E58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8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DC39-B183-1947-9C6E-15797806079E}" type="datetimeFigureOut">
              <a:rPr lang="en-US" smtClean="0"/>
              <a:t>7/27/17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2456-5511-3546-8018-057A947E58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1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DC39-B183-1947-9C6E-15797806079E}" type="datetimeFigureOut">
              <a:rPr lang="en-US" smtClean="0"/>
              <a:t>7/27/17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2456-5511-3546-8018-057A947E58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9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EDC39-B183-1947-9C6E-15797806079E}" type="datetimeFigureOut">
              <a:rPr lang="en-US" smtClean="0"/>
              <a:t>7/27/17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52456-5511-3546-8018-057A947E58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tiff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6" y="1653798"/>
            <a:ext cx="3529109" cy="1420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788" y="1486833"/>
            <a:ext cx="3526424" cy="175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1675450"/>
            <a:ext cx="3553968" cy="1377162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75360" y="5778706"/>
            <a:ext cx="10241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96" y="4571216"/>
            <a:ext cx="10906008" cy="1115415"/>
          </a:xfrm>
        </p:spPr>
        <p:txBody>
          <a:bodyPr>
            <a:normAutofit/>
          </a:bodyPr>
          <a:lstStyle/>
          <a:p>
            <a:r>
              <a:rPr lang="en-US" dirty="0">
                <a:ea typeface="Britannic Bold" charset="0"/>
                <a:cs typeface="Britannic Bold" charset="0"/>
              </a:rPr>
              <a:t>State Board of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96" y="5859140"/>
            <a:ext cx="10906008" cy="497210"/>
          </a:xfrm>
        </p:spPr>
        <p:txBody>
          <a:bodyPr>
            <a:normAutofit/>
          </a:bodyPr>
          <a:lstStyle/>
          <a:p>
            <a:r>
              <a:rPr lang="en-US" dirty="0" smtClean="0"/>
              <a:t>August 2</a:t>
            </a:r>
            <a:r>
              <a:rPr lang="en-US" baseline="30000" dirty="0" smtClean="0"/>
              <a:t>nd</a:t>
            </a:r>
            <a:r>
              <a:rPr lang="en-US" dirty="0" smtClean="0"/>
              <a:t>, </a:t>
            </a:r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31315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79" y="268311"/>
            <a:ext cx="4452029" cy="95605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Improvements:  Emma 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183979" y="1224366"/>
            <a:ext cx="4131988" cy="529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693820"/>
              </p:ext>
            </p:extLst>
          </p:nvPr>
        </p:nvGraphicFramePr>
        <p:xfrm>
          <a:off x="5577168" y="644160"/>
          <a:ext cx="5761231" cy="5098063"/>
        </p:xfrm>
        <a:graphic>
          <a:graphicData uri="http://schemas.openxmlformats.org/drawingml/2006/table">
            <a:tbl>
              <a:tblPr/>
              <a:tblGrid>
                <a:gridCol w="1399621"/>
                <a:gridCol w="1367072"/>
                <a:gridCol w="1367072"/>
                <a:gridCol w="1627466"/>
              </a:tblGrid>
              <a:tr h="1422050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EMMA (7-8)</a:t>
                      </a:r>
                      <a:endParaRPr lang="en-US" sz="3200" b="1" i="0" u="none" strike="noStrike" baseline="0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ISTEP+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Results 2016 vs. 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1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2017^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^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^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99931" y="6441597"/>
            <a:ext cx="191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*Source: IDOE Compass</a:t>
            </a:r>
            <a:endParaRPr lang="en-US" sz="1400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183979" y="1160413"/>
            <a:ext cx="4131988" cy="529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 smtClean="0">
                <a:solidFill>
                  <a:schemeClr val="bg1"/>
                </a:solidFill>
              </a:rPr>
              <a:t>Nearly all schools in Indiana have struggled to effectively implement the new, more rigorous state standards in concert with preparation for the new assessments </a:t>
            </a:r>
            <a:endParaRPr lang="en-US" dirty="0">
              <a:solidFill>
                <a:schemeClr val="bg1"/>
              </a:solidFill>
            </a:endParaRP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The important measure is the annual improvement of student success on those more rigorous standards</a:t>
            </a:r>
          </a:p>
        </p:txBody>
      </p:sp>
      <p:sp>
        <p:nvSpPr>
          <p:cNvPr id="12" name="Up Arrow 11"/>
          <p:cNvSpPr/>
          <p:nvPr/>
        </p:nvSpPr>
        <p:spPr>
          <a:xfrm>
            <a:off x="10270822" y="3381095"/>
            <a:ext cx="484632" cy="636441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0270822" y="4729792"/>
            <a:ext cx="484632" cy="636441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80283" y="6012098"/>
            <a:ext cx="2639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^Preliminary </a:t>
            </a:r>
            <a:r>
              <a:rPr lang="en-US" sz="1400" i="1" dirty="0" smtClean="0"/>
              <a:t>Results Embargoed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914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79" y="268311"/>
            <a:ext cx="4452029" cy="95605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Improvements:  Howe 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183979" y="1224366"/>
            <a:ext cx="4131988" cy="529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98655"/>
              </p:ext>
            </p:extLst>
          </p:nvPr>
        </p:nvGraphicFramePr>
        <p:xfrm>
          <a:off x="5577168" y="644160"/>
          <a:ext cx="5761231" cy="5098063"/>
        </p:xfrm>
        <a:graphic>
          <a:graphicData uri="http://schemas.openxmlformats.org/drawingml/2006/table">
            <a:tbl>
              <a:tblPr/>
              <a:tblGrid>
                <a:gridCol w="1399621"/>
                <a:gridCol w="1367072"/>
                <a:gridCol w="1367072"/>
                <a:gridCol w="1627466"/>
              </a:tblGrid>
              <a:tr h="1422050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HOWE (7-8)</a:t>
                      </a:r>
                      <a:endParaRPr lang="en-US" sz="3200" b="1" i="0" u="none" strike="noStrike" baseline="0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ISTEP+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Results 2016 vs. 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1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2017^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23.1%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^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^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ontent Placeholder 8"/>
          <p:cNvSpPr txBox="1">
            <a:spLocks/>
          </p:cNvSpPr>
          <p:nvPr/>
        </p:nvSpPr>
        <p:spPr>
          <a:xfrm>
            <a:off x="183979" y="1399672"/>
            <a:ext cx="4131988" cy="529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 smtClean="0">
                <a:solidFill>
                  <a:schemeClr val="bg1"/>
                </a:solidFill>
              </a:rPr>
              <a:t>Nearly all schools in Indiana have struggled to effectively implement the new, more rigorous state standards in concert with preparation for the new assessments </a:t>
            </a:r>
            <a:endParaRPr lang="en-US" dirty="0">
              <a:solidFill>
                <a:schemeClr val="bg1"/>
              </a:solidFill>
            </a:endParaRP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The important measure is the annual improvement of student success on those more rigorous standards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99931" y="6441597"/>
            <a:ext cx="191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*Source: IDOE Compass</a:t>
            </a:r>
            <a:endParaRPr lang="en-US" sz="1400" dirty="0"/>
          </a:p>
        </p:txBody>
      </p:sp>
      <p:sp>
        <p:nvSpPr>
          <p:cNvPr id="9" name="Up Arrow 8"/>
          <p:cNvSpPr/>
          <p:nvPr/>
        </p:nvSpPr>
        <p:spPr>
          <a:xfrm>
            <a:off x="10270822" y="3381095"/>
            <a:ext cx="484632" cy="636441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0270822" y="4748196"/>
            <a:ext cx="484632" cy="636441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80283" y="5993693"/>
            <a:ext cx="2639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^Preliminary </a:t>
            </a:r>
            <a:r>
              <a:rPr lang="en-US" sz="1400" i="1" dirty="0" smtClean="0"/>
              <a:t>Results Embargoed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083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79" y="268311"/>
            <a:ext cx="4452029" cy="95605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Improvements &amp; Challenges:  Howe HS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183979" y="1224366"/>
            <a:ext cx="4131988" cy="529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343143"/>
              </p:ext>
            </p:extLst>
          </p:nvPr>
        </p:nvGraphicFramePr>
        <p:xfrm>
          <a:off x="5160642" y="268311"/>
          <a:ext cx="6472261" cy="5941137"/>
        </p:xfrm>
        <a:graphic>
          <a:graphicData uri="http://schemas.openxmlformats.org/drawingml/2006/table">
            <a:tbl>
              <a:tblPr/>
              <a:tblGrid>
                <a:gridCol w="1668166"/>
                <a:gridCol w="1546146"/>
                <a:gridCol w="1582958"/>
                <a:gridCol w="1674991"/>
              </a:tblGrid>
              <a:tr h="1084199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HOWE (9-12)</a:t>
                      </a:r>
                      <a:endParaRPr lang="en-US" sz="3200" b="1" i="0" u="none" strike="noStrike" baseline="0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Results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vs. 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8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2017^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^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^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 Rate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^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^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ontent Placeholder 8"/>
          <p:cNvSpPr txBox="1">
            <a:spLocks/>
          </p:cNvSpPr>
          <p:nvPr/>
        </p:nvSpPr>
        <p:spPr>
          <a:xfrm>
            <a:off x="183979" y="1399672"/>
            <a:ext cx="4131988" cy="529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 smtClean="0">
                <a:solidFill>
                  <a:schemeClr val="bg1"/>
                </a:solidFill>
              </a:rPr>
              <a:t>Nearly all schools in Indiana have struggled to effectively implement the new, more rigorous state standards in concert with preparation for the new assessments </a:t>
            </a: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The important measure is the annual improvement of student success on those more rigorous standards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99931" y="6377541"/>
            <a:ext cx="191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*Source: IDOE Compass</a:t>
            </a:r>
            <a:endParaRPr lang="en-US" sz="1400" dirty="0"/>
          </a:p>
        </p:txBody>
      </p:sp>
      <p:sp>
        <p:nvSpPr>
          <p:cNvPr id="12" name="Up Arrow 11"/>
          <p:cNvSpPr/>
          <p:nvPr/>
        </p:nvSpPr>
        <p:spPr>
          <a:xfrm>
            <a:off x="10513138" y="2313630"/>
            <a:ext cx="484632" cy="636441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0513138" y="4411751"/>
            <a:ext cx="484632" cy="636441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0513138" y="3346574"/>
            <a:ext cx="627144" cy="484632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10513138" y="5444176"/>
            <a:ext cx="484632" cy="59609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08317" y="6377541"/>
            <a:ext cx="2639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^Preliminary </a:t>
            </a:r>
            <a:r>
              <a:rPr lang="en-US" sz="1400" i="1" dirty="0" smtClean="0"/>
              <a:t>Results Embargoed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047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79" y="268311"/>
            <a:ext cx="4452029" cy="95605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Improvements:  Manual HS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183979" y="1224366"/>
            <a:ext cx="4131988" cy="529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428906"/>
              </p:ext>
            </p:extLst>
          </p:nvPr>
        </p:nvGraphicFramePr>
        <p:xfrm>
          <a:off x="5209038" y="268311"/>
          <a:ext cx="6242215" cy="5941137"/>
        </p:xfrm>
        <a:graphic>
          <a:graphicData uri="http://schemas.openxmlformats.org/drawingml/2006/table">
            <a:tbl>
              <a:tblPr/>
              <a:tblGrid>
                <a:gridCol w="1619770"/>
                <a:gridCol w="1377904"/>
                <a:gridCol w="1603948"/>
                <a:gridCol w="1640593"/>
              </a:tblGrid>
              <a:tr h="1084199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MANUAL (9-12)</a:t>
                      </a:r>
                      <a:endParaRPr lang="en-US" sz="3200" b="1" i="0" u="none" strike="noStrike" baseline="0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Results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vs. 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83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2017^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^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^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 Rate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^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^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ontent Placeholder 8"/>
          <p:cNvSpPr txBox="1">
            <a:spLocks/>
          </p:cNvSpPr>
          <p:nvPr/>
        </p:nvSpPr>
        <p:spPr>
          <a:xfrm>
            <a:off x="183979" y="1399672"/>
            <a:ext cx="4131988" cy="529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 smtClean="0">
                <a:solidFill>
                  <a:schemeClr val="bg1"/>
                </a:solidFill>
              </a:rPr>
              <a:t>Nearly all schools in Indiana have struggled to effectively implement the new, more rigorous state standards in concert with preparation for the new assessments </a:t>
            </a: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The important measure is the annual improvement of student success on those more rigorous standards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99931" y="6441597"/>
            <a:ext cx="191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*Source: IDOE Compass</a:t>
            </a:r>
            <a:endParaRPr lang="en-US" sz="1400" dirty="0"/>
          </a:p>
        </p:txBody>
      </p:sp>
      <p:sp>
        <p:nvSpPr>
          <p:cNvPr id="12" name="Up Arrow 11"/>
          <p:cNvSpPr/>
          <p:nvPr/>
        </p:nvSpPr>
        <p:spPr>
          <a:xfrm>
            <a:off x="10350511" y="2276822"/>
            <a:ext cx="484632" cy="636441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0350511" y="3381095"/>
            <a:ext cx="484632" cy="636441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10350511" y="4343296"/>
            <a:ext cx="484632" cy="636441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10350511" y="5313574"/>
            <a:ext cx="484632" cy="636441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8756" y="6441597"/>
            <a:ext cx="2639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^Preliminary </a:t>
            </a:r>
            <a:r>
              <a:rPr lang="en-US" sz="1400" i="1" dirty="0" smtClean="0"/>
              <a:t>Results Embargoed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475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19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 smtClean="0">
                <a:latin typeface="+mj-lt"/>
                <a:ea typeface="+mj-ea"/>
                <a:cs typeface="+mj-cs"/>
              </a:rPr>
              <a:t>Our Mission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To provide Indy-centric academic and operational support for Howe, Manual, and Emma Donnan that will not only push them to higher levels of achievement in the short-term but will also set them up for long-term, sustainable success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2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19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 smtClean="0">
                <a:latin typeface="+mj-lt"/>
                <a:ea typeface="+mj-ea"/>
                <a:cs typeface="+mj-cs"/>
              </a:rPr>
              <a:t>Our </a:t>
            </a:r>
            <a:r>
              <a:rPr lang="en-US" dirty="0" smtClean="0"/>
              <a:t>Objectives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51664" y="2015406"/>
            <a:ext cx="5097779" cy="4065986"/>
          </a:xfrm>
        </p:spPr>
        <p:txBody>
          <a:bodyPr anchor="t">
            <a:normAutofit fontScale="92500"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Successfully move schools off Turnaround status by 2020 demonstrating consistent performance over time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Immediately transfer the educational management of Howe, Manual, and Emma Donnan from CSUSA to NEI while maintaining operational and fiscal support by CSUSA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Reintegrate schools with their state &amp; local communities by intentionally planting &amp; reinforcing Indiana roots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and decision-making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Continue to collaborate with IPS and SBOE throughout the process to identify best steps for schools after (or before) 2020</a:t>
            </a:r>
          </a:p>
        </p:txBody>
      </p:sp>
    </p:spTree>
    <p:extLst>
      <p:ext uri="{BB962C8B-B14F-4D97-AF65-F5344CB8AC3E}">
        <p14:creationId xmlns:p14="http://schemas.microsoft.com/office/powerpoint/2010/main" val="79680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19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 smtClean="0">
                <a:latin typeface="+mj-lt"/>
                <a:ea typeface="+mj-ea"/>
                <a:cs typeface="+mj-cs"/>
              </a:rPr>
              <a:t>Our </a:t>
            </a:r>
            <a:r>
              <a:rPr lang="en-US" dirty="0" smtClean="0"/>
              <a:t>Methods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33257" y="2015407"/>
            <a:ext cx="4978251" cy="4842594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</a:t>
            </a:r>
            <a:r>
              <a:rPr lang="en-US" sz="2000" dirty="0" smtClean="0">
                <a:solidFill>
                  <a:schemeClr val="bg1"/>
                </a:solidFill>
              </a:rPr>
              <a:t>on-profit organization developed to focus on Indy schools, unaffiliated with prior management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Strategic and operational decision-making made locally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Pivot </a:t>
            </a:r>
            <a:r>
              <a:rPr lang="en-US" sz="2000" dirty="0">
                <a:solidFill>
                  <a:schemeClr val="bg1"/>
                </a:solidFill>
              </a:rPr>
              <a:t>from universal turnaround strategies to </a:t>
            </a:r>
            <a:r>
              <a:rPr lang="en-US" sz="2000" dirty="0" smtClean="0">
                <a:solidFill>
                  <a:schemeClr val="bg1"/>
                </a:solidFill>
              </a:rPr>
              <a:t>tailored success </a:t>
            </a:r>
            <a:r>
              <a:rPr lang="en-US" sz="2000" dirty="0">
                <a:solidFill>
                  <a:schemeClr val="bg1"/>
                </a:solidFill>
              </a:rPr>
              <a:t>acceleration </a:t>
            </a:r>
            <a:r>
              <a:rPr lang="en-US" sz="2000" dirty="0" smtClean="0">
                <a:solidFill>
                  <a:schemeClr val="bg1"/>
                </a:solidFill>
              </a:rPr>
              <a:t>strategies (The 8-Step Process for school turnaround)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Set strong, yet achievable goals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Build on the progress made in the turnaround process and incorporate lessons learned and improvement opportunities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Utilize best-in-breed strategies, programs, and services for student achievement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Address the fundamentals of academics and school culture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Engage community, state, and nationwide resources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4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19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New Educational Support Programming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349724" y="2015407"/>
            <a:ext cx="5466728" cy="4842594"/>
          </a:xfrm>
        </p:spPr>
        <p:txBody>
          <a:bodyPr anchor="t"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8-Step Process for Continuous Improvement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Extended School Day with extra Success period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Aligned instructional content &amp; differentiated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Curriculum maps aligned to state standards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Monthly assessments aligned to state standards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Internationally Certified Character/Leadership Development Integration Partnership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Expanded CTE &amp; Dual Credit courses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Health Professions, Welding, Ag (Food Science), Ag (Animal Science), Business, Marketing, Culinary Arts, Criminal Justice, Education Professions &amp; Early Childhood Education</a:t>
            </a:r>
          </a:p>
        </p:txBody>
      </p:sp>
    </p:spTree>
    <p:extLst>
      <p:ext uri="{BB962C8B-B14F-4D97-AF65-F5344CB8AC3E}">
        <p14:creationId xmlns:p14="http://schemas.microsoft.com/office/powerpoint/2010/main" val="207735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19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 smtClean="0"/>
              <a:t>New Faculty, Student and Community Support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515382" y="2714780"/>
            <a:ext cx="5301069" cy="4842594"/>
          </a:xfrm>
        </p:spPr>
        <p:txBody>
          <a:bodyPr anchor="t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Early Childhood Centers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Pre-K at Emma and Howe starting fall 2017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Serving the community, faculty and students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9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19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9922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 smtClean="0"/>
              <a:t>New &amp; Renewed Community Partners for Howe</a:t>
            </a:r>
            <a:endParaRPr lang="en-US" sz="3600" kern="1200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515382" y="1935820"/>
            <a:ext cx="5301069" cy="4842594"/>
          </a:xfrm>
        </p:spPr>
        <p:txBody>
          <a:bodyPr anchor="t"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Jane Pauley Community Health Center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Irvington – Library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Irvington - YMCA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Irvington – Community Development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Irvington – Prime Smile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IUPUI – Indy Learning Center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IUPUI – Upward Bound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Urban League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Indianapolis East Redevelopment Committee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Transamerica Life Insurance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Eskenazi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0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22" name="Freeform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56" y="1527578"/>
            <a:ext cx="7881961" cy="4637950"/>
          </a:xfrm>
        </p:spPr>
        <p:txBody>
          <a:bodyPr>
            <a:noAutofit/>
          </a:bodyPr>
          <a:lstStyle/>
          <a:p>
            <a:r>
              <a:rPr lang="en-US" u="sng" dirty="0" smtClean="0"/>
              <a:t>The Path Forward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Charter Schools USA (CSUSA), </a:t>
            </a:r>
            <a:r>
              <a:rPr lang="en-US" dirty="0" smtClean="0">
                <a:solidFill>
                  <a:srgbClr val="FF0000"/>
                </a:solidFill>
              </a:rPr>
              <a:t>Noble Education Initiative (NEI)</a:t>
            </a:r>
            <a:r>
              <a:rPr lang="en-US" dirty="0" smtClean="0"/>
              <a:t>, Indianapolis Public Schools (IPS) &amp; State Board of Education (SBOE)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19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9922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 smtClean="0"/>
              <a:t>New &amp; Renewed Community Partners for Howe</a:t>
            </a:r>
            <a:endParaRPr lang="en-US" sz="3600" kern="1200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515382" y="1935820"/>
            <a:ext cx="5301069" cy="4842594"/>
          </a:xfrm>
        </p:spPr>
        <p:txBody>
          <a:bodyPr anchor="t"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Big Brothers &amp; Little Sisters of Central Indiana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Center for Leadership Development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Marion County Commission on Youth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Covering Kids &amp; Families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Excel Centers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Stop Over, Inc.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John H. Boner Center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Teachers Credit Union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Ivy Tech Community College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The Martin Center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Voice of the Victim</a:t>
            </a:r>
          </a:p>
        </p:txBody>
      </p:sp>
    </p:spTree>
    <p:extLst>
      <p:ext uri="{BB962C8B-B14F-4D97-AF65-F5344CB8AC3E}">
        <p14:creationId xmlns:p14="http://schemas.microsoft.com/office/powerpoint/2010/main" val="421227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19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82" y="365125"/>
            <a:ext cx="1117274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 smtClean="0"/>
              <a:t>New &amp; Renewed Community Partners for Emma &amp; Manual</a:t>
            </a:r>
            <a:endParaRPr lang="en-US" sz="3600" kern="1200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515382" y="1935820"/>
            <a:ext cx="5301069" cy="4842594"/>
          </a:xfrm>
        </p:spPr>
        <p:txBody>
          <a:bodyPr anchor="t"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Garfield </a:t>
            </a:r>
            <a:r>
              <a:rPr lang="en-US" sz="2000" dirty="0">
                <a:solidFill>
                  <a:schemeClr val="bg1"/>
                </a:solidFill>
              </a:rPr>
              <a:t>Park – </a:t>
            </a:r>
            <a:r>
              <a:rPr lang="en-US" sz="2000" dirty="0" smtClean="0">
                <a:solidFill>
                  <a:schemeClr val="bg1"/>
                </a:solidFill>
              </a:rPr>
              <a:t>Neighborhood Association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Garfield Park – </a:t>
            </a:r>
            <a:r>
              <a:rPr lang="en-US" sz="2000" dirty="0" smtClean="0">
                <a:solidFill>
                  <a:schemeClr val="bg1"/>
                </a:solidFill>
              </a:rPr>
              <a:t>Recreation Center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Garfield Park – </a:t>
            </a:r>
            <a:r>
              <a:rPr lang="en-US" sz="2000" dirty="0" smtClean="0">
                <a:solidFill>
                  <a:schemeClr val="bg1"/>
                </a:solidFill>
              </a:rPr>
              <a:t>Library</a:t>
            </a:r>
          </a:p>
          <a:p>
            <a:r>
              <a:rPr lang="en-US" sz="2000" dirty="0">
                <a:solidFill>
                  <a:schemeClr val="bg1"/>
                </a:solidFill>
              </a:rPr>
              <a:t>Garfield Park – </a:t>
            </a:r>
            <a:r>
              <a:rPr lang="en-US" sz="2000" dirty="0" smtClean="0">
                <a:solidFill>
                  <a:schemeClr val="bg1"/>
                </a:solidFill>
              </a:rPr>
              <a:t>Conservatory</a:t>
            </a:r>
          </a:p>
          <a:p>
            <a:r>
              <a:rPr lang="en-US" sz="2000" dirty="0">
                <a:solidFill>
                  <a:schemeClr val="bg1"/>
                </a:solidFill>
              </a:rPr>
              <a:t>Mayor’s Office of Latino Affairs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Kid’s Inc.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Big Car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Boy’s and Girl’s Club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Southeast Community Services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Center for Leadership Development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Fountain Square Library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Anthem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5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19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82" y="365125"/>
            <a:ext cx="1117274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 smtClean="0"/>
              <a:t>New &amp; Renewed Community Partners for Emma &amp; Manual</a:t>
            </a:r>
            <a:endParaRPr lang="en-US" sz="3600" kern="1200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515382" y="1935820"/>
            <a:ext cx="5301069" cy="4842594"/>
          </a:xfrm>
        </p:spPr>
        <p:txBody>
          <a:bodyPr anchor="t"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Southeast Neighborhood Association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Password Community Mentoring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Indianapolis Black Alumni Council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ABC Construction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Shepherd Community Center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Community Health Network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CELL at UINDY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United Way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Urban League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Girls, Inc.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4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629266"/>
            <a:ext cx="3702755" cy="5588654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Outcomes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9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305"/>
            <a:ext cx="10515600" cy="1325563"/>
          </a:xfrm>
        </p:spPr>
        <p:txBody>
          <a:bodyPr/>
          <a:lstStyle/>
          <a:p>
            <a:r>
              <a:rPr lang="en-US" dirty="0" smtClean="0"/>
              <a:t>Academic Goals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566819"/>
              </p:ext>
            </p:extLst>
          </p:nvPr>
        </p:nvGraphicFramePr>
        <p:xfrm>
          <a:off x="838200" y="1285789"/>
          <a:ext cx="10515600" cy="491654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75938"/>
                <a:gridCol w="875729"/>
                <a:gridCol w="2298071"/>
                <a:gridCol w="1821954"/>
                <a:gridCol w="1821954"/>
                <a:gridCol w="1821954"/>
              </a:tblGrid>
              <a:tr h="575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2017-18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(Baseline)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Year 1 Goals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Year 2 Goals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Year 3 Goals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Year 4 Goals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575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ISTEP</a:t>
                      </a:r>
                      <a:r>
                        <a:rPr lang="en-US" sz="1600" dirty="0" smtClean="0">
                          <a:effectLst/>
                        </a:rPr>
                        <a:t>+ /</a:t>
                      </a:r>
                      <a:r>
                        <a:rPr lang="en-US" sz="1600" baseline="0" dirty="0" smtClean="0">
                          <a:effectLst/>
                        </a:rPr>
                        <a:t> ILEARN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Increase the percentage of students passing ISTEP by </a:t>
                      </a:r>
                      <a:r>
                        <a:rPr lang="en-US" sz="1600" dirty="0" smtClean="0">
                          <a:effectLst/>
                        </a:rPr>
                        <a:t>5-10% </a:t>
                      </a:r>
                      <a:r>
                        <a:rPr lang="en-US" sz="1600" dirty="0">
                          <a:effectLst/>
                        </a:rPr>
                        <a:t>over prior year </a:t>
                      </a:r>
                      <a:r>
                        <a:rPr lang="en-US" sz="1600" dirty="0" smtClean="0">
                          <a:effectLst/>
                        </a:rPr>
                        <a:t>rate*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(HS only)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Increase percentage of ECA pass rate by </a:t>
                      </a:r>
                      <a:r>
                        <a:rPr lang="en-US" sz="1600" dirty="0" smtClean="0">
                          <a:effectLst/>
                        </a:rPr>
                        <a:t>5-10% </a:t>
                      </a:r>
                      <a:r>
                        <a:rPr lang="en-US" sz="1600" dirty="0">
                          <a:effectLst/>
                        </a:rPr>
                        <a:t>over prior year </a:t>
                      </a:r>
                      <a:r>
                        <a:rPr lang="en-US" sz="1600" dirty="0" smtClean="0">
                          <a:effectLst/>
                        </a:rPr>
                        <a:t>rate*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5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School Graduation Rate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(excluding Transfer Students)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85%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90%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151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HS Graduates Receiving Honors Diploma/HS Acceleration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Increase by 5% over prior year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5837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Post-Secondary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 of graduating seniors will be accepted to a post-secondary institution (college, university, military, etc.) or entrance into credentialed career path (workforce).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Scholarships of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$</a:t>
                      </a:r>
                      <a:r>
                        <a:rPr lang="en-US" sz="1600" dirty="0">
                          <a:effectLst/>
                        </a:rPr>
                        <a:t>1m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Scholarships of $1.1m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Scholarships of $1.3m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Scholarships of $1.5m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413" y="6423192"/>
            <a:ext cx="1187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*Based on recent state assessment history, these goals – starting in year 2 - may be contingent upon a normalization of results transitioning from ISTEP to ILEARN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0795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Goals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02494"/>
              </p:ext>
            </p:extLst>
          </p:nvPr>
        </p:nvGraphicFramePr>
        <p:xfrm>
          <a:off x="838200" y="1690688"/>
          <a:ext cx="10515600" cy="484325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75938"/>
                <a:gridCol w="875729"/>
                <a:gridCol w="2298071"/>
                <a:gridCol w="1821954"/>
                <a:gridCol w="1821954"/>
                <a:gridCol w="1821954"/>
              </a:tblGrid>
              <a:tr h="527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2017-18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(Baseline)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Year 1 Goals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Year 2 Goals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Year 3 Goals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Year 4 Goals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527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Student Attendance Rate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D: 85%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H: 80%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M: 80%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D: 85%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H: 80%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M: 80%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D: 90%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H: 85%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M: 85%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D: 90%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H: 85%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M: 85%</a:t>
                      </a:r>
                    </a:p>
                  </a:txBody>
                  <a:tcPr marL="68580" marR="68580" marT="0" marB="0"/>
                </a:tc>
              </a:tr>
              <a:tr h="3223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Student Truancy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(# of students with more than 10 unexcused days absent)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Reduce prior year by 5%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Staff Attendance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90% attendance rate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4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Behavior Interventions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Reduce out of school suspensions and referrals by 10%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Increase restorative justice practices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7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Co-curricular Activities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50% of student body involved in at least one activity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60% of student body involved in at least one activity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70% of student body involved in at least one activity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75% of student body involved in at least one activity</a:t>
                      </a:r>
                    </a:p>
                  </a:txBody>
                  <a:tcPr marL="68580" marR="68580" marT="0" marB="0"/>
                </a:tc>
              </a:tr>
              <a:tr h="3516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Parent Involvement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 hosted school-wide events/year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HS: 3 college/career events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MS: 2 college/career events, 1 HS matriculation meeting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2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2590699"/>
            <a:ext cx="3667039" cy="167660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Requests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5411" y="1730029"/>
            <a:ext cx="67367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Align the scope of work at Emma Donnan with Manual and Howe by extending their contracts to 2020</a:t>
            </a:r>
          </a:p>
          <a:p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</a:t>
            </a:r>
            <a:r>
              <a:rPr lang="en-US" sz="3200" dirty="0" smtClean="0"/>
              <a:t>upport the Implementation of the 8-Step Process Turnaround work by maintaining the FY17 SIG funding levels for FY18</a:t>
            </a:r>
          </a:p>
          <a:p>
            <a:pPr marL="342900" indent="-342900">
              <a:buAutoNum type="arabi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4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the future of these students?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34003" y="5559567"/>
            <a:ext cx="3745721" cy="878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Success!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2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6" y="1653798"/>
            <a:ext cx="3529109" cy="1420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788" y="1486833"/>
            <a:ext cx="3526424" cy="175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1675450"/>
            <a:ext cx="3553968" cy="1377162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75360" y="5778706"/>
            <a:ext cx="10241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96" y="4571216"/>
            <a:ext cx="10906008" cy="1115415"/>
          </a:xfrm>
        </p:spPr>
        <p:txBody>
          <a:bodyPr>
            <a:normAutofit/>
          </a:bodyPr>
          <a:lstStyle/>
          <a:p>
            <a:r>
              <a:rPr lang="en-US" dirty="0">
                <a:ea typeface="Britannic Bold" charset="0"/>
                <a:cs typeface="Britannic Bold" charset="0"/>
              </a:rPr>
              <a:t>State Board of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96" y="5859140"/>
            <a:ext cx="10906008" cy="497210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8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the future of these students?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31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968" y="99823"/>
            <a:ext cx="859418" cy="459030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2584028"/>
              </p:ext>
            </p:extLst>
          </p:nvPr>
        </p:nvGraphicFramePr>
        <p:xfrm>
          <a:off x="5245850" y="1004213"/>
          <a:ext cx="6946150" cy="571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47973" y="138092"/>
            <a:ext cx="4067995" cy="1210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Challenges in 2012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247972" y="1487837"/>
            <a:ext cx="4067997" cy="473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Documented Academic Probation (F) for six consecutive years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Lack of safe and secure environment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Graduation rates significantly below the state average or acceptable average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On probation with AdvancED (SACS Accreditation)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Non-compliant in special education in several areas including,  but not limited to:  LRE and timely evaluations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Hostile conditions in the turnover of the schools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5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73" y="138092"/>
            <a:ext cx="4067995" cy="121026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Changes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7973" y="1200150"/>
            <a:ext cx="4200041" cy="549511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Consistently hired qualified </a:t>
            </a:r>
            <a:r>
              <a:rPr lang="en-US" sz="1800" dirty="0">
                <a:solidFill>
                  <a:schemeClr val="bg1"/>
                </a:solidFill>
              </a:rPr>
              <a:t>leadership and </a:t>
            </a:r>
            <a:r>
              <a:rPr lang="en-US" sz="1800" dirty="0" smtClean="0">
                <a:solidFill>
                  <a:schemeClr val="bg1"/>
                </a:solidFill>
              </a:rPr>
              <a:t>staff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Extensive environment &amp; safety investments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Rigorous Instructional Culture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New school-wide </a:t>
            </a:r>
            <a:r>
              <a:rPr lang="en-US" sz="1400" dirty="0" smtClean="0">
                <a:solidFill>
                  <a:schemeClr val="bg1"/>
                </a:solidFill>
              </a:rPr>
              <a:t>schedule</a:t>
            </a:r>
          </a:p>
          <a:p>
            <a:pPr lvl="1"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In School Academic </a:t>
            </a:r>
            <a:r>
              <a:rPr lang="en-US" sz="1400" dirty="0">
                <a:solidFill>
                  <a:schemeClr val="bg1"/>
                </a:solidFill>
              </a:rPr>
              <a:t>remediation 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HYPE </a:t>
            </a:r>
            <a:r>
              <a:rPr lang="en-US" sz="1400" dirty="0">
                <a:solidFill>
                  <a:schemeClr val="bg1"/>
                </a:solidFill>
              </a:rPr>
              <a:t>(Helping Young People Excel) and T9 (Transitional 9th)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for significantly </a:t>
            </a:r>
            <a:r>
              <a:rPr lang="en-US" sz="1400" dirty="0">
                <a:solidFill>
                  <a:schemeClr val="bg1"/>
                </a:solidFill>
              </a:rPr>
              <a:t>under credited and/or needed an alternative learning </a:t>
            </a:r>
            <a:r>
              <a:rPr lang="en-US" sz="1400" dirty="0" smtClean="0">
                <a:solidFill>
                  <a:schemeClr val="bg1"/>
                </a:solidFill>
              </a:rPr>
              <a:t>environment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</a:t>
            </a:r>
            <a:r>
              <a:rPr lang="en-US" sz="1400" dirty="0" smtClean="0">
                <a:solidFill>
                  <a:schemeClr val="bg1"/>
                </a:solidFill>
              </a:rPr>
              <a:t>estorative </a:t>
            </a:r>
            <a:r>
              <a:rPr lang="en-US" sz="1400" dirty="0">
                <a:solidFill>
                  <a:schemeClr val="bg1"/>
                </a:solidFill>
              </a:rPr>
              <a:t>justice </a:t>
            </a:r>
            <a:r>
              <a:rPr lang="en-US" sz="1400" dirty="0" smtClean="0">
                <a:solidFill>
                  <a:schemeClr val="bg1"/>
                </a:solidFill>
              </a:rPr>
              <a:t>&amp; </a:t>
            </a:r>
            <a:r>
              <a:rPr lang="en-US" sz="1400" dirty="0">
                <a:solidFill>
                  <a:schemeClr val="bg1"/>
                </a:solidFill>
              </a:rPr>
              <a:t>responsive </a:t>
            </a:r>
            <a:r>
              <a:rPr lang="en-US" sz="1400" dirty="0" smtClean="0">
                <a:solidFill>
                  <a:schemeClr val="bg1"/>
                </a:solidFill>
              </a:rPr>
              <a:t>classroom</a:t>
            </a:r>
          </a:p>
          <a:p>
            <a:pPr lvl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</a:t>
            </a:r>
            <a:r>
              <a:rPr lang="en-US" sz="1400" dirty="0" smtClean="0">
                <a:solidFill>
                  <a:schemeClr val="bg1"/>
                </a:solidFill>
              </a:rPr>
              <a:t>cademic </a:t>
            </a:r>
            <a:r>
              <a:rPr lang="en-US" sz="1400" dirty="0">
                <a:solidFill>
                  <a:schemeClr val="bg1"/>
                </a:solidFill>
              </a:rPr>
              <a:t>and behavioral expectations for student </a:t>
            </a:r>
            <a:r>
              <a:rPr lang="en-US" sz="1400" dirty="0" smtClean="0">
                <a:solidFill>
                  <a:schemeClr val="bg1"/>
                </a:solidFill>
              </a:rPr>
              <a:t>athletes.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Focused </a:t>
            </a:r>
            <a:r>
              <a:rPr lang="en-US" sz="1800" dirty="0">
                <a:solidFill>
                  <a:schemeClr val="bg1"/>
                </a:solidFill>
              </a:rPr>
              <a:t>each school on building a culture that was </a:t>
            </a:r>
            <a:r>
              <a:rPr lang="en-US" sz="1800" dirty="0" smtClean="0">
                <a:solidFill>
                  <a:schemeClr val="bg1"/>
                </a:solidFill>
              </a:rPr>
              <a:t>focused on education.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Quality control site visits with follow-up professional development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79" y="268311"/>
            <a:ext cx="4452029" cy="9560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Successes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008" y="1770724"/>
            <a:ext cx="3699100" cy="4507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147" y="390394"/>
            <a:ext cx="6438900" cy="1158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138" y="6369874"/>
            <a:ext cx="615635" cy="328821"/>
          </a:xfrm>
          <a:prstGeom prst="rect">
            <a:avLst/>
          </a:prstGeom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183979" y="1224366"/>
            <a:ext cx="4131988" cy="5292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 smtClean="0">
                <a:solidFill>
                  <a:schemeClr val="bg1"/>
                </a:solidFill>
              </a:rPr>
              <a:t>Moved a Turnaround Academy off the failing list &amp; increased graduation rate</a:t>
            </a: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Moved all schools off of probation with AdvancED within one or two years and just successfully obtained a five year renewal last fall</a:t>
            </a: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Special education compliance achieved by end of year one</a:t>
            </a: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Increased school safety &amp; decreased the number of violent incidents on campus</a:t>
            </a: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Created “Baby” Donnan per recommendation</a:t>
            </a:r>
          </a:p>
          <a:p>
            <a:pPr fontAlgn="base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416497"/>
              </p:ext>
            </p:extLst>
          </p:nvPr>
        </p:nvGraphicFramePr>
        <p:xfrm>
          <a:off x="8418061" y="1391140"/>
          <a:ext cx="3667125" cy="505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9237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79" y="268311"/>
            <a:ext cx="4452029" cy="9560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Improvements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183979" y="1224366"/>
            <a:ext cx="4131988" cy="5292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b="1" dirty="0" smtClean="0">
                <a:solidFill>
                  <a:schemeClr val="bg1"/>
                </a:solidFill>
              </a:rPr>
              <a:t>Emma (“Baby”) Donnan </a:t>
            </a:r>
            <a:r>
              <a:rPr lang="en-US" dirty="0" smtClean="0">
                <a:solidFill>
                  <a:schemeClr val="bg1"/>
                </a:solidFill>
              </a:rPr>
              <a:t>had the HIGHEST percentage rate increase in IREAD3 passing rates in all of IPS for this past school year (2016-17)</a:t>
            </a: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The state average actually decreased this past year</a:t>
            </a: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This was achieved with a significantly higher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grade enrollment at Emma than the prior year!  </a:t>
            </a:r>
          </a:p>
          <a:p>
            <a:pPr lvl="1" fontAlgn="base"/>
            <a:r>
              <a:rPr lang="en-US" dirty="0" smtClean="0">
                <a:solidFill>
                  <a:schemeClr val="bg1"/>
                </a:solidFill>
              </a:rPr>
              <a:t>21 students in 2016</a:t>
            </a:r>
          </a:p>
          <a:p>
            <a:pPr lvl="1" fontAlgn="base"/>
            <a:r>
              <a:rPr lang="en-US" dirty="0" smtClean="0">
                <a:solidFill>
                  <a:schemeClr val="bg1"/>
                </a:solidFill>
              </a:rPr>
              <a:t>36 students in 2017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975341"/>
              </p:ext>
            </p:extLst>
          </p:nvPr>
        </p:nvGraphicFramePr>
        <p:xfrm>
          <a:off x="5577168" y="644160"/>
          <a:ext cx="5761231" cy="4792707"/>
        </p:xfrm>
        <a:graphic>
          <a:graphicData uri="http://schemas.openxmlformats.org/drawingml/2006/table">
            <a:tbl>
              <a:tblPr/>
              <a:tblGrid>
                <a:gridCol w="1399621"/>
                <a:gridCol w="1367072"/>
                <a:gridCol w="1367072"/>
                <a:gridCol w="1627466"/>
              </a:tblGrid>
              <a:tr h="104529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EMMA (K-6)</a:t>
                      </a:r>
                      <a:endParaRPr lang="en-US" sz="3200" b="1" i="0" u="none" strike="noStrike" baseline="0" dirty="0" smtClean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IREAD3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Results 2016 vs. 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1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83.3%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-6.5%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63.2%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-11.8%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Emma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57.1%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66.7%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+9.6</a:t>
                      </a:r>
                      <a:r>
                        <a:rPr lang="en-US" sz="28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32941" y="6147582"/>
            <a:ext cx="6826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*This does not include summer retakes. Assume a comparable rate increase for each entity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773846" y="6441597"/>
            <a:ext cx="183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IDOE Compass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622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79" y="-184044"/>
            <a:ext cx="4452029" cy="95605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Improvements: Blue = Good!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236771" y="772011"/>
            <a:ext cx="4131988" cy="5798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 smtClean="0">
                <a:solidFill>
                  <a:schemeClr val="bg1"/>
                </a:solidFill>
              </a:rPr>
              <a:t>Every school exceeded normative growth in BOTH math and ELA</a:t>
            </a: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Every school made improvements from 2016 (except for EMMA MS)</a:t>
            </a: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Students on average achieve more growth as their tenure with us increases</a:t>
            </a: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Reading scores for our students with us for 3+ years is almost twice the growth of their peers nationally!</a:t>
            </a:r>
          </a:p>
        </p:txBody>
      </p:sp>
      <p:pic>
        <p:nvPicPr>
          <p:cNvPr id="4" name="Content Placeholder 3" descr="Indy_SBOEJuly2017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64" t="1" b="1"/>
          <a:stretch/>
        </p:blipFill>
        <p:spPr>
          <a:xfrm>
            <a:off x="754666" y="0"/>
            <a:ext cx="11786478" cy="7067352"/>
          </a:xfrm>
        </p:spPr>
      </p:pic>
    </p:spTree>
    <p:extLst>
      <p:ext uri="{BB962C8B-B14F-4D97-AF65-F5344CB8AC3E}">
        <p14:creationId xmlns:p14="http://schemas.microsoft.com/office/powerpoint/2010/main" val="173023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79" y="268311"/>
            <a:ext cx="4675335" cy="95605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Improvements:  “Baby” Emma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183979" y="1224366"/>
            <a:ext cx="4131988" cy="529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14187"/>
              </p:ext>
            </p:extLst>
          </p:nvPr>
        </p:nvGraphicFramePr>
        <p:xfrm>
          <a:off x="5577168" y="644160"/>
          <a:ext cx="5761231" cy="5098063"/>
        </p:xfrm>
        <a:graphic>
          <a:graphicData uri="http://schemas.openxmlformats.org/drawingml/2006/table">
            <a:tbl>
              <a:tblPr/>
              <a:tblGrid>
                <a:gridCol w="1399621"/>
                <a:gridCol w="1367072"/>
                <a:gridCol w="1367072"/>
                <a:gridCol w="1627466"/>
              </a:tblGrid>
              <a:tr h="1422050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EMMA (K-6)</a:t>
                      </a:r>
                      <a:endParaRPr lang="en-US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ISTEP+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Results 2016 vs. 2017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1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2017^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^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^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80283" y="5993693"/>
            <a:ext cx="2639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^Preliminary </a:t>
            </a:r>
            <a:r>
              <a:rPr lang="en-US" sz="1400" i="1" dirty="0" smtClean="0"/>
              <a:t>Results Embargoed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899931" y="6441597"/>
            <a:ext cx="191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*Source: IDOE Compass</a:t>
            </a:r>
            <a:endParaRPr lang="en-US" sz="1400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183979" y="1160413"/>
            <a:ext cx="4131988" cy="529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 smtClean="0">
                <a:solidFill>
                  <a:schemeClr val="bg1"/>
                </a:solidFill>
              </a:rPr>
              <a:t>Nearly all schools in Indiana have struggled to effectively implement the new, more rigorous state standards in concert with preparation for the new assessments </a:t>
            </a:r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The important measure is the annual improvement of student success on those more rigorous standards</a:t>
            </a:r>
          </a:p>
        </p:txBody>
      </p:sp>
      <p:sp>
        <p:nvSpPr>
          <p:cNvPr id="3" name="Up Arrow 2"/>
          <p:cNvSpPr/>
          <p:nvPr/>
        </p:nvSpPr>
        <p:spPr>
          <a:xfrm>
            <a:off x="10270822" y="3381095"/>
            <a:ext cx="484632" cy="636441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10270822" y="4748196"/>
            <a:ext cx="484632" cy="636441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3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4290</TotalTime>
  <Words>1777</Words>
  <Application>Microsoft Macintosh PowerPoint</Application>
  <PresentationFormat>Custom</PresentationFormat>
  <Paragraphs>349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State Board of Education</vt:lpstr>
      <vt:lpstr>The Path Forward:   Charter Schools USA (CSUSA), Noble Education Initiative (NEI), Indianapolis Public Schools (IPS) &amp; State Board of Education (SBOE)</vt:lpstr>
      <vt:lpstr>What is the future of these students?</vt:lpstr>
      <vt:lpstr>PowerPoint Presentation</vt:lpstr>
      <vt:lpstr>Changes</vt:lpstr>
      <vt:lpstr>Successes</vt:lpstr>
      <vt:lpstr>Improvements</vt:lpstr>
      <vt:lpstr>Improvements: Blue = Good!</vt:lpstr>
      <vt:lpstr>Improvements:  “Baby” Emma</vt:lpstr>
      <vt:lpstr>Improvements:  Emma MS</vt:lpstr>
      <vt:lpstr>Improvements:  Howe MS</vt:lpstr>
      <vt:lpstr>Improvements &amp; Challenges:  Howe HS</vt:lpstr>
      <vt:lpstr>Improvements:  Manual HS</vt:lpstr>
      <vt:lpstr>Our Mission</vt:lpstr>
      <vt:lpstr>Our Objectives</vt:lpstr>
      <vt:lpstr>Our Methods</vt:lpstr>
      <vt:lpstr>New Educational Support Programming</vt:lpstr>
      <vt:lpstr>New Faculty, Student and Community Support</vt:lpstr>
      <vt:lpstr>New &amp; Renewed Community Partners for Howe</vt:lpstr>
      <vt:lpstr>New &amp; Renewed Community Partners for Howe</vt:lpstr>
      <vt:lpstr>New &amp; Renewed Community Partners for Emma &amp; Manual</vt:lpstr>
      <vt:lpstr>New &amp; Renewed Community Partners for Emma &amp; Manual</vt:lpstr>
      <vt:lpstr>Outcomes</vt:lpstr>
      <vt:lpstr>Academic Goals</vt:lpstr>
      <vt:lpstr>Culture Goals</vt:lpstr>
      <vt:lpstr>Requests</vt:lpstr>
      <vt:lpstr>What is the future of these students?</vt:lpstr>
      <vt:lpstr>State Board of Education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Board of Education</dc:title>
  <dc:subject/>
  <dc:creator>Dellicarpini, Leah</dc:creator>
  <cp:keywords/>
  <dc:description/>
  <cp:lastModifiedBy>Jon Gubera</cp:lastModifiedBy>
  <cp:revision>142</cp:revision>
  <cp:lastPrinted>2017-04-29T18:18:00Z</cp:lastPrinted>
  <dcterms:created xsi:type="dcterms:W3CDTF">2017-04-27T22:28:51Z</dcterms:created>
  <dcterms:modified xsi:type="dcterms:W3CDTF">2017-07-27T13:59:05Z</dcterms:modified>
  <cp:category/>
</cp:coreProperties>
</file>