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4"/>
  </p:sldMasterIdLst>
  <p:notesMasterIdLst>
    <p:notesMasterId r:id="rId16"/>
  </p:notesMasterIdLst>
  <p:handoutMasterIdLst>
    <p:handoutMasterId r:id="rId17"/>
  </p:handoutMasterIdLst>
  <p:sldIdLst>
    <p:sldId id="435" r:id="rId5"/>
    <p:sldId id="438" r:id="rId6"/>
    <p:sldId id="336" r:id="rId7"/>
    <p:sldId id="439" r:id="rId8"/>
    <p:sldId id="436" r:id="rId9"/>
    <p:sldId id="440" r:id="rId10"/>
    <p:sldId id="381" r:id="rId11"/>
    <p:sldId id="441" r:id="rId12"/>
    <p:sldId id="442" r:id="rId13"/>
    <p:sldId id="443" r:id="rId14"/>
    <p:sldId id="444"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King" initials="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67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828" autoAdjust="0"/>
  </p:normalViewPr>
  <p:slideViewPr>
    <p:cSldViewPr>
      <p:cViewPr varScale="1">
        <p:scale>
          <a:sx n="47" d="100"/>
          <a:sy n="47" d="100"/>
        </p:scale>
        <p:origin x="1194"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214"/>
    </p:cViewPr>
  </p:sorterViewPr>
  <p:notesViewPr>
    <p:cSldViewPr>
      <p:cViewPr varScale="1">
        <p:scale>
          <a:sx n="47" d="100"/>
          <a:sy n="47" d="100"/>
        </p:scale>
        <p:origin x="-1884" y="-96"/>
      </p:cViewPr>
      <p:guideLst>
        <p:guide orient="horz" pos="2928"/>
        <p:guide pos="220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Who's a Part of the Discussion?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EAC-446B-A53B-2811B72410E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EAC-446B-A53B-2811B72410E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3EAC-446B-A53B-2811B72410E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3EAC-446B-A53B-2811B72410E3}"/>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3EAC-446B-A53B-2811B72410E3}"/>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EAC-446B-A53B-2811B72410E3}"/>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3EAC-446B-A53B-2811B72410E3}"/>
              </c:ext>
            </c:extLst>
          </c:dPt>
          <c:dPt>
            <c:idx val="7"/>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3EAC-446B-A53B-2811B72410E3}"/>
              </c:ext>
            </c:extLst>
          </c:dPt>
          <c:dLbls>
            <c:dLbl>
              <c:idx val="7"/>
              <c:layout>
                <c:manualLayout>
                  <c:x val="8.4410289806892691E-3"/>
                  <c:y val="1.5590198258218857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F-3EAC-446B-A53B-2811B72410E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Sheet1!$A$2:$A$9</c:f>
              <c:strCache>
                <c:ptCount val="8"/>
                <c:pt idx="0">
                  <c:v>Students</c:v>
                </c:pt>
                <c:pt idx="1">
                  <c:v>Parents</c:v>
                </c:pt>
                <c:pt idx="2">
                  <c:v>Teachers</c:v>
                </c:pt>
                <c:pt idx="3">
                  <c:v>Alumni</c:v>
                </c:pt>
                <c:pt idx="4">
                  <c:v>Admin.</c:v>
                </c:pt>
                <c:pt idx="5">
                  <c:v>Area Residents</c:v>
                </c:pt>
                <c:pt idx="6">
                  <c:v>Business Owners</c:v>
                </c:pt>
                <c:pt idx="7">
                  <c:v>Other</c:v>
                </c:pt>
              </c:strCache>
            </c:strRef>
          </c:cat>
          <c:val>
            <c:numRef>
              <c:f>Sheet1!$B$2:$B$9</c:f>
              <c:numCache>
                <c:formatCode>General</c:formatCode>
                <c:ptCount val="8"/>
                <c:pt idx="0">
                  <c:v>49</c:v>
                </c:pt>
                <c:pt idx="1">
                  <c:v>42</c:v>
                </c:pt>
                <c:pt idx="2">
                  <c:v>88</c:v>
                </c:pt>
                <c:pt idx="3">
                  <c:v>439</c:v>
                </c:pt>
                <c:pt idx="4">
                  <c:v>30</c:v>
                </c:pt>
                <c:pt idx="5">
                  <c:v>222</c:v>
                </c:pt>
                <c:pt idx="6">
                  <c:v>23</c:v>
                </c:pt>
                <c:pt idx="7">
                  <c:v>76</c:v>
                </c:pt>
              </c:numCache>
            </c:numRef>
          </c:val>
          <c:extLst xmlns:c16r2="http://schemas.microsoft.com/office/drawing/2015/06/chart">
            <c:ext xmlns:c16="http://schemas.microsoft.com/office/drawing/2014/chart" uri="{C3380CC4-5D6E-409C-BE32-E72D297353CC}">
              <c16:uniqueId val="{00000010-3EAC-446B-A53B-2811B72410E3}"/>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How's Each School Represented?</c:v>
                </c:pt>
              </c:strCache>
            </c:strRef>
          </c:tx>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9AE0-4FC4-B8DF-BF01ED7608D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AE0-4FC4-B8DF-BF01ED7608DF}"/>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9AE0-4FC4-B8DF-BF01ED7608DF}"/>
              </c:ext>
            </c:extLst>
          </c:dPt>
          <c:dPt>
            <c:idx val="3"/>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AE0-4FC4-B8DF-BF01ED7608DF}"/>
              </c:ext>
            </c:extLst>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bg1">
                  <a:lumMod val="75000"/>
                </a:schemeClr>
              </a:solidFill>
              <a:ln w="19050">
                <a:solidFill>
                  <a:schemeClr val="lt1"/>
                </a:solidFill>
              </a:ln>
              <a:effectLst/>
            </c:spPr>
          </c:dPt>
          <c:cat>
            <c:strRef>
              <c:f>Sheet1!$A$2:$A$12</c:f>
              <c:strCache>
                <c:ptCount val="11"/>
                <c:pt idx="0">
                  <c:v>46142</c:v>
                </c:pt>
                <c:pt idx="1">
                  <c:v>46203</c:v>
                </c:pt>
                <c:pt idx="2">
                  <c:v>46227</c:v>
                </c:pt>
                <c:pt idx="3">
                  <c:v>46225</c:v>
                </c:pt>
                <c:pt idx="4">
                  <c:v>46201</c:v>
                </c:pt>
                <c:pt idx="5">
                  <c:v>46226</c:v>
                </c:pt>
                <c:pt idx="6">
                  <c:v>46107</c:v>
                </c:pt>
                <c:pt idx="7">
                  <c:v>46235</c:v>
                </c:pt>
                <c:pt idx="8">
                  <c:v>46218</c:v>
                </c:pt>
                <c:pt idx="9">
                  <c:v>46219</c:v>
                </c:pt>
                <c:pt idx="10">
                  <c:v>Other</c:v>
                </c:pt>
              </c:strCache>
            </c:strRef>
          </c:cat>
          <c:val>
            <c:numRef>
              <c:f>Sheet1!$B$2:$B$12</c:f>
              <c:numCache>
                <c:formatCode>General</c:formatCode>
                <c:ptCount val="11"/>
                <c:pt idx="0">
                  <c:v>27</c:v>
                </c:pt>
                <c:pt idx="1">
                  <c:v>127</c:v>
                </c:pt>
                <c:pt idx="2">
                  <c:v>94</c:v>
                </c:pt>
                <c:pt idx="3">
                  <c:v>28</c:v>
                </c:pt>
                <c:pt idx="4">
                  <c:v>63</c:v>
                </c:pt>
                <c:pt idx="5">
                  <c:v>8</c:v>
                </c:pt>
                <c:pt idx="6">
                  <c:v>10</c:v>
                </c:pt>
                <c:pt idx="7">
                  <c:v>7</c:v>
                </c:pt>
                <c:pt idx="8">
                  <c:v>21</c:v>
                </c:pt>
                <c:pt idx="9">
                  <c:v>11</c:v>
                </c:pt>
                <c:pt idx="10">
                  <c:v>407</c:v>
                </c:pt>
              </c:numCache>
            </c:numRef>
          </c:val>
          <c:extLst xmlns:c16r2="http://schemas.microsoft.com/office/drawing/2015/06/chart">
            <c:ext xmlns:c16="http://schemas.microsoft.com/office/drawing/2014/chart" uri="{C3380CC4-5D6E-409C-BE32-E72D297353CC}">
              <c16:uniqueId val="{00000008-9AE0-4FC4-B8DF-BF01ED7608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How's Each School Represented?</c:v>
                </c:pt>
              </c:strCache>
            </c:strRef>
          </c:tx>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9AE0-4FC4-B8DF-BF01ED7608DF}"/>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AE0-4FC4-B8DF-BF01ED7608DF}"/>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9AE0-4FC4-B8DF-BF01ED7608DF}"/>
              </c:ext>
            </c:extLst>
          </c:dPt>
          <c:dPt>
            <c:idx val="3"/>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AE0-4FC4-B8DF-BF01ED7608DF}"/>
              </c:ext>
            </c:extLst>
          </c:dPt>
          <c:dLbls>
            <c:dLbl>
              <c:idx val="3"/>
              <c:layout>
                <c:manualLayout>
                  <c:x val="-8.6720194314616021E-3"/>
                  <c:y val="2.2408741847668098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r>
                      <a:rPr lang="en-US" sz="1200" dirty="0">
                        <a:solidFill>
                          <a:schemeClr val="tx1"/>
                        </a:solidFill>
                      </a:rPr>
                      <a:t>Community</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AE0-4FC4-B8DF-BF01ED7608DF}"/>
                </c:ext>
                <c:ext xmlns:c15="http://schemas.microsoft.com/office/drawing/2012/chart" uri="{CE6537A1-D6FC-4f65-9D91-7224C49458BB}">
                  <c15:layout>
                    <c:manualLayout>
                      <c:w val="0.26112222039693"/>
                      <c:h val="0.13134610978982497"/>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Howe</c:v>
                </c:pt>
                <c:pt idx="1">
                  <c:v>Donnan</c:v>
                </c:pt>
                <c:pt idx="2">
                  <c:v>Manual</c:v>
                </c:pt>
                <c:pt idx="3">
                  <c:v>Other</c:v>
                </c:pt>
              </c:strCache>
            </c:strRef>
          </c:cat>
          <c:val>
            <c:numRef>
              <c:f>Sheet1!$B$2:$B$5</c:f>
              <c:numCache>
                <c:formatCode>General</c:formatCode>
                <c:ptCount val="4"/>
                <c:pt idx="0">
                  <c:v>267</c:v>
                </c:pt>
                <c:pt idx="1">
                  <c:v>314</c:v>
                </c:pt>
                <c:pt idx="2">
                  <c:v>323</c:v>
                </c:pt>
                <c:pt idx="3">
                  <c:v>39</c:v>
                </c:pt>
              </c:numCache>
            </c:numRef>
          </c:val>
          <c:extLst xmlns:c16r2="http://schemas.microsoft.com/office/drawing/2015/06/chart">
            <c:ext xmlns:c16="http://schemas.microsoft.com/office/drawing/2014/chart" uri="{C3380CC4-5D6E-409C-BE32-E72D297353CC}">
              <c16:uniqueId val="{00000008-9AE0-4FC4-B8DF-BF01ED7608D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How's Each School Represented?</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9AE0-4FC4-B8DF-BF01ED7608DF}"/>
              </c:ext>
            </c:extLst>
          </c:dPt>
          <c:dPt>
            <c:idx val="1"/>
            <c:bubble3D val="0"/>
            <c:spPr>
              <a:solidFill>
                <a:schemeClr val="accent5">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AE0-4FC4-B8DF-BF01ED7608DF}"/>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9AE0-4FC4-B8DF-BF01ED7608DF}"/>
              </c:ext>
            </c:extLst>
          </c:dPt>
          <c:dPt>
            <c:idx val="3"/>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AE0-4FC4-B8DF-BF01ED7608DF}"/>
              </c:ext>
            </c:extLst>
          </c:dPt>
          <c:dLbls>
            <c:dLbl>
              <c:idx val="0"/>
              <c:layout>
                <c:manualLayout>
                  <c:x val="-0.16016306707839637"/>
                  <c:y val="0.2137118011190125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dLbl>
            <c:dLbl>
              <c:idx val="3"/>
              <c:layout>
                <c:manualLayout>
                  <c:x val="0.13864943319988907"/>
                  <c:y val="0.1462238639235349"/>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r>
                      <a:rPr lang="en-US" sz="900" dirty="0" smtClean="0">
                        <a:solidFill>
                          <a:schemeClr val="tx1"/>
                        </a:solidFill>
                      </a:rPr>
                      <a:t>Unsure</a:t>
                    </a:r>
                    <a:r>
                      <a:rPr lang="en-US" sz="900" baseline="0" dirty="0" smtClean="0">
                        <a:solidFill>
                          <a:schemeClr val="tx1"/>
                        </a:solidFill>
                      </a:rPr>
                      <a:t> or</a:t>
                    </a:r>
                  </a:p>
                  <a:p>
                    <a:pPr>
                      <a:defRPr sz="900" b="1">
                        <a:solidFill>
                          <a:schemeClr val="tx1"/>
                        </a:solidFill>
                      </a:defRPr>
                    </a:pPr>
                    <a:r>
                      <a:rPr lang="en-US" sz="900" baseline="0" dirty="0" smtClean="0">
                        <a:solidFill>
                          <a:schemeClr val="tx1"/>
                        </a:solidFill>
                      </a:rPr>
                      <a:t> No Opinion</a:t>
                    </a:r>
                    <a:endParaRPr lang="en-US" sz="90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AE0-4FC4-B8DF-BF01ED7608DF}"/>
                </c:ext>
                <c:ext xmlns:c15="http://schemas.microsoft.com/office/drawing/2012/chart" uri="{CE6537A1-D6FC-4f65-9D91-7224C49458BB}">
                  <c15:layout>
                    <c:manualLayout>
                      <c:w val="0.21052699415846593"/>
                      <c:h val="0.13134610978982497"/>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Return to IPS</c:v>
                </c:pt>
                <c:pt idx="1">
                  <c:v>CSUSA Pursue Charter</c:v>
                </c:pt>
                <c:pt idx="2">
                  <c:v>Close</c:v>
                </c:pt>
                <c:pt idx="3">
                  <c:v>Unsure/No Opinion</c:v>
                </c:pt>
              </c:strCache>
            </c:strRef>
          </c:cat>
          <c:val>
            <c:numRef>
              <c:f>Sheet1!$B$2:$B$5</c:f>
              <c:numCache>
                <c:formatCode>General</c:formatCode>
                <c:ptCount val="4"/>
                <c:pt idx="0">
                  <c:v>136</c:v>
                </c:pt>
                <c:pt idx="1">
                  <c:v>473</c:v>
                </c:pt>
                <c:pt idx="2">
                  <c:v>20</c:v>
                </c:pt>
                <c:pt idx="3">
                  <c:v>78</c:v>
                </c:pt>
              </c:numCache>
            </c:numRef>
          </c:val>
          <c:extLst xmlns:c16r2="http://schemas.microsoft.com/office/drawing/2015/06/chart">
            <c:ext xmlns:c16="http://schemas.microsoft.com/office/drawing/2014/chart" uri="{C3380CC4-5D6E-409C-BE32-E72D297353CC}">
              <c16:uniqueId val="{00000008-9AE0-4FC4-B8DF-BF01ED7608D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Oppose</c:v>
                </c:pt>
              </c:strCache>
            </c:strRef>
          </c:tx>
          <c:spPr>
            <a:solidFill>
              <a:srgbClr val="C0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Sheet1!$B$2</c:f>
              <c:numCache>
                <c:formatCode>General</c:formatCode>
                <c:ptCount val="1"/>
                <c:pt idx="0">
                  <c:v>28</c:v>
                </c:pt>
              </c:numCache>
            </c:numRef>
          </c:val>
        </c:ser>
        <c:ser>
          <c:idx val="1"/>
          <c:order val="1"/>
          <c:tx>
            <c:strRef>
              <c:f>Sheet1!$C$1</c:f>
              <c:strCache>
                <c:ptCount val="1"/>
                <c:pt idx="0">
                  <c:v>Oppose</c:v>
                </c:pt>
              </c:strCache>
            </c:strRef>
          </c:tx>
          <c:spPr>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Sheet1!$C$2</c:f>
              <c:numCache>
                <c:formatCode>General</c:formatCode>
                <c:ptCount val="1"/>
                <c:pt idx="0">
                  <c:v>15</c:v>
                </c:pt>
              </c:numCache>
            </c:numRef>
          </c:val>
        </c:ser>
        <c:ser>
          <c:idx val="2"/>
          <c:order val="2"/>
          <c:tx>
            <c:strRef>
              <c:f>Sheet1!$D$1</c:f>
              <c:strCache>
                <c:ptCount val="1"/>
                <c:pt idx="0">
                  <c:v>Somewhat Oppose</c:v>
                </c:pt>
              </c:strCache>
            </c:strRef>
          </c:tx>
          <c:spPr>
            <a:solidFill>
              <a:srgbClr val="FE767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Sheet1!$D$2</c:f>
              <c:numCache>
                <c:formatCode>General</c:formatCode>
                <c:ptCount val="1"/>
                <c:pt idx="0">
                  <c:v>8</c:v>
                </c:pt>
              </c:numCache>
            </c:numRef>
          </c:val>
        </c:ser>
        <c:ser>
          <c:idx val="3"/>
          <c:order val="3"/>
          <c:tx>
            <c:strRef>
              <c:f>Sheet1!$E$1</c:f>
              <c:strCache>
                <c:ptCount val="1"/>
                <c:pt idx="0">
                  <c:v>Unsure/No Opinion</c:v>
                </c:pt>
              </c:strCache>
            </c:strRef>
          </c:tx>
          <c:spPr>
            <a:solidFill>
              <a:schemeClr val="bg1">
                <a:lumMod val="5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Sheet1!$E$2</c:f>
              <c:numCache>
                <c:formatCode>General</c:formatCode>
                <c:ptCount val="1"/>
                <c:pt idx="0">
                  <c:v>38</c:v>
                </c:pt>
              </c:numCache>
            </c:numRef>
          </c:val>
        </c:ser>
        <c:ser>
          <c:idx val="4"/>
          <c:order val="4"/>
          <c:tx>
            <c:strRef>
              <c:f>Sheet1!$F$1</c:f>
              <c:strCache>
                <c:ptCount val="1"/>
                <c:pt idx="0">
                  <c:v>Somewhat Support</c:v>
                </c:pt>
              </c:strCache>
            </c:strRef>
          </c:tx>
          <c:spPr>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Sheet1!$F$2</c:f>
              <c:numCache>
                <c:formatCode>General</c:formatCode>
                <c:ptCount val="1"/>
                <c:pt idx="0">
                  <c:v>15</c:v>
                </c:pt>
              </c:numCache>
            </c:numRef>
          </c:val>
        </c:ser>
        <c:ser>
          <c:idx val="5"/>
          <c:order val="5"/>
          <c:tx>
            <c:strRef>
              <c:f>Sheet1!$G$1</c:f>
              <c:strCache>
                <c:ptCount val="1"/>
                <c:pt idx="0">
                  <c:v>Support</c:v>
                </c:pt>
              </c:strCache>
            </c:strRef>
          </c:tx>
          <c:spPr>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Sheet1!$G$2</c:f>
              <c:numCache>
                <c:formatCode>General</c:formatCode>
                <c:ptCount val="1"/>
                <c:pt idx="0">
                  <c:v>35</c:v>
                </c:pt>
              </c:numCache>
            </c:numRef>
          </c:val>
        </c:ser>
        <c:ser>
          <c:idx val="6"/>
          <c:order val="6"/>
          <c:tx>
            <c:strRef>
              <c:f>Sheet1!$H$1</c:f>
              <c:strCache>
                <c:ptCount val="1"/>
                <c:pt idx="0">
                  <c:v>Strongly Support</c:v>
                </c:pt>
              </c:strCache>
            </c:strRef>
          </c:tx>
          <c:spPr>
            <a:solidFill>
              <a:schemeClr val="accent5">
                <a:lumMod val="5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Sheet1!$H$2</c:f>
              <c:numCache>
                <c:formatCode>General</c:formatCode>
                <c:ptCount val="1"/>
                <c:pt idx="0">
                  <c:v>207</c:v>
                </c:pt>
              </c:numCache>
            </c:numRef>
          </c:val>
        </c:ser>
        <c:dLbls>
          <c:showLegendKey val="0"/>
          <c:showVal val="0"/>
          <c:showCatName val="0"/>
          <c:showSerName val="0"/>
          <c:showPercent val="0"/>
          <c:showBubbleSize val="0"/>
        </c:dLbls>
        <c:gapWidth val="150"/>
        <c:overlap val="100"/>
        <c:axId val="229161744"/>
        <c:axId val="225385104"/>
      </c:barChart>
      <c:catAx>
        <c:axId val="229161744"/>
        <c:scaling>
          <c:orientation val="minMax"/>
        </c:scaling>
        <c:delete val="1"/>
        <c:axPos val="l"/>
        <c:numFmt formatCode="General" sourceLinked="1"/>
        <c:majorTickMark val="none"/>
        <c:minorTickMark val="none"/>
        <c:tickLblPos val="nextTo"/>
        <c:crossAx val="225385104"/>
        <c:crosses val="autoZero"/>
        <c:auto val="1"/>
        <c:lblAlgn val="ctr"/>
        <c:lblOffset val="100"/>
        <c:noMultiLvlLbl val="0"/>
      </c:catAx>
      <c:valAx>
        <c:axId val="225385104"/>
        <c:scaling>
          <c:orientation val="minMax"/>
        </c:scaling>
        <c:delete val="1"/>
        <c:axPos val="b"/>
        <c:numFmt formatCode="0%" sourceLinked="1"/>
        <c:majorTickMark val="none"/>
        <c:minorTickMark val="none"/>
        <c:tickLblPos val="nextTo"/>
        <c:crossAx val="22916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1556226200736"/>
          <c:y val="4.0003873323429598E-2"/>
          <c:w val="0.71242577980273258"/>
          <c:h val="0.89749627428798173"/>
        </c:manualLayout>
      </c:layout>
      <c:pieChart>
        <c:varyColors val="1"/>
        <c:ser>
          <c:idx val="0"/>
          <c:order val="0"/>
          <c:tx>
            <c:strRef>
              <c:f>Sheet1!$B$1</c:f>
              <c:strCache>
                <c:ptCount val="1"/>
                <c:pt idx="0">
                  <c:v>How's Each School Represented?</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9AE0-4FC4-B8DF-BF01ED7608DF}"/>
              </c:ext>
            </c:extLst>
          </c:dPt>
          <c:dPt>
            <c:idx val="1"/>
            <c:bubble3D val="0"/>
            <c:spPr>
              <a:solidFill>
                <a:schemeClr val="accent5">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9AE0-4FC4-B8DF-BF01ED7608DF}"/>
              </c:ext>
            </c:extLst>
          </c:dPt>
          <c:dPt>
            <c:idx val="2"/>
            <c:bubble3D val="0"/>
            <c:spPr>
              <a:solidFill>
                <a:srgbClr val="C00000"/>
              </a:solidFill>
              <a:ln w="19050">
                <a:solidFill>
                  <a:schemeClr val="lt1"/>
                </a:solidFill>
              </a:ln>
              <a:effectLst/>
            </c:spPr>
            <c:extLst xmlns:c16r2="http://schemas.microsoft.com/office/drawing/2015/06/chart">
              <c:ext xmlns:c16="http://schemas.microsoft.com/office/drawing/2014/chart" uri="{C3380CC4-5D6E-409C-BE32-E72D297353CC}">
                <c16:uniqueId val="{00000005-9AE0-4FC4-B8DF-BF01ED7608DF}"/>
              </c:ext>
            </c:extLst>
          </c:dPt>
          <c:dPt>
            <c:idx val="3"/>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9AE0-4FC4-B8DF-BF01ED7608DF}"/>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dLbl>
            <c:dLbl>
              <c:idx val="3"/>
              <c:layout>
                <c:manualLayout>
                  <c:x val="0.20114941855328586"/>
                  <c:y val="0.20246381158643298"/>
                </c:manualLayout>
              </c:layout>
              <c:tx>
                <c:rich>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r>
                      <a:rPr lang="en-US" sz="1050" dirty="0" smtClean="0">
                        <a:solidFill>
                          <a:schemeClr val="tx1"/>
                        </a:solidFill>
                      </a:rPr>
                      <a:t>Unsure</a:t>
                    </a:r>
                    <a:r>
                      <a:rPr lang="en-US" sz="1050" baseline="0" dirty="0" smtClean="0">
                        <a:solidFill>
                          <a:schemeClr val="tx1"/>
                        </a:solidFill>
                      </a:rPr>
                      <a:t> or</a:t>
                    </a:r>
                  </a:p>
                  <a:p>
                    <a:pPr>
                      <a:defRPr sz="1050" b="1">
                        <a:solidFill>
                          <a:schemeClr val="tx1"/>
                        </a:solidFill>
                      </a:defRPr>
                    </a:pPr>
                    <a:r>
                      <a:rPr lang="en-US" sz="1050" baseline="0" dirty="0" smtClean="0">
                        <a:solidFill>
                          <a:schemeClr val="tx1"/>
                        </a:solidFill>
                      </a:rPr>
                      <a:t> No Opinion</a:t>
                    </a:r>
                    <a:endParaRPr lang="en-US" sz="105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AE0-4FC4-B8DF-BF01ED7608DF}"/>
                </c:ext>
                <c:ext xmlns:c15="http://schemas.microsoft.com/office/drawing/2012/chart" uri="{CE6537A1-D6FC-4f65-9D91-7224C49458BB}">
                  <c15:layout>
                    <c:manualLayout>
                      <c:w val="0.21052699415846593"/>
                      <c:h val="0.13134610978982497"/>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Return to IPS</c:v>
                </c:pt>
                <c:pt idx="1">
                  <c:v>CSUSA Pursue Charter</c:v>
                </c:pt>
                <c:pt idx="2">
                  <c:v>Close</c:v>
                </c:pt>
                <c:pt idx="3">
                  <c:v>Unsure/No Opinion</c:v>
                </c:pt>
              </c:strCache>
            </c:strRef>
          </c:cat>
          <c:val>
            <c:numRef>
              <c:f>Sheet1!$B$2:$B$5</c:f>
              <c:numCache>
                <c:formatCode>General</c:formatCode>
                <c:ptCount val="4"/>
                <c:pt idx="0">
                  <c:v>94</c:v>
                </c:pt>
                <c:pt idx="1">
                  <c:v>392</c:v>
                </c:pt>
                <c:pt idx="2">
                  <c:v>39</c:v>
                </c:pt>
                <c:pt idx="3">
                  <c:v>169</c:v>
                </c:pt>
              </c:numCache>
            </c:numRef>
          </c:val>
          <c:extLst xmlns:c16r2="http://schemas.microsoft.com/office/drawing/2015/06/chart">
            <c:ext xmlns:c16="http://schemas.microsoft.com/office/drawing/2014/chart" uri="{C3380CC4-5D6E-409C-BE32-E72D297353CC}">
              <c16:uniqueId val="{00000008-9AE0-4FC4-B8DF-BF01ED7608DF}"/>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Strongly Oppose</c:v>
                </c:pt>
              </c:strCache>
            </c:strRef>
          </c:tx>
          <c:spPr>
            <a:solidFill>
              <a:srgbClr val="C0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Sheet1!$B$2</c:f>
              <c:numCache>
                <c:formatCode>General</c:formatCode>
                <c:ptCount val="1"/>
                <c:pt idx="0">
                  <c:v>27</c:v>
                </c:pt>
              </c:numCache>
            </c:numRef>
          </c:val>
        </c:ser>
        <c:ser>
          <c:idx val="1"/>
          <c:order val="1"/>
          <c:tx>
            <c:strRef>
              <c:f>Sheet1!$C$1</c:f>
              <c:strCache>
                <c:ptCount val="1"/>
                <c:pt idx="0">
                  <c:v>Oppose</c:v>
                </c:pt>
              </c:strCache>
            </c:strRef>
          </c:tx>
          <c:spPr>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Sheet1!$C$2</c:f>
              <c:numCache>
                <c:formatCode>General</c:formatCode>
                <c:ptCount val="1"/>
                <c:pt idx="0">
                  <c:v>14</c:v>
                </c:pt>
              </c:numCache>
            </c:numRef>
          </c:val>
        </c:ser>
        <c:ser>
          <c:idx val="2"/>
          <c:order val="2"/>
          <c:tx>
            <c:strRef>
              <c:f>Sheet1!$D$1</c:f>
              <c:strCache>
                <c:ptCount val="1"/>
                <c:pt idx="0">
                  <c:v>Somewhat Oppose</c:v>
                </c:pt>
              </c:strCache>
            </c:strRef>
          </c:tx>
          <c:spPr>
            <a:solidFill>
              <a:srgbClr val="FE7676"/>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Sheet1!$D$2</c:f>
              <c:numCache>
                <c:formatCode>General</c:formatCode>
                <c:ptCount val="1"/>
                <c:pt idx="0">
                  <c:v>11</c:v>
                </c:pt>
              </c:numCache>
            </c:numRef>
          </c:val>
        </c:ser>
        <c:ser>
          <c:idx val="3"/>
          <c:order val="3"/>
          <c:tx>
            <c:strRef>
              <c:f>Sheet1!$E$1</c:f>
              <c:strCache>
                <c:ptCount val="1"/>
                <c:pt idx="0">
                  <c:v>Unsure/No Opinion</c:v>
                </c:pt>
              </c:strCache>
            </c:strRef>
          </c:tx>
          <c:spPr>
            <a:solidFill>
              <a:schemeClr val="bg1">
                <a:lumMod val="5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Sheet1!$E$2</c:f>
              <c:numCache>
                <c:formatCode>General</c:formatCode>
                <c:ptCount val="1"/>
                <c:pt idx="0">
                  <c:v>82</c:v>
                </c:pt>
              </c:numCache>
            </c:numRef>
          </c:val>
        </c:ser>
        <c:ser>
          <c:idx val="4"/>
          <c:order val="4"/>
          <c:tx>
            <c:strRef>
              <c:f>Sheet1!$F$1</c:f>
              <c:strCache>
                <c:ptCount val="1"/>
                <c:pt idx="0">
                  <c:v>Somewhat Support</c:v>
                </c:pt>
              </c:strCache>
            </c:strRef>
          </c:tx>
          <c:spPr>
            <a:solidFill>
              <a:schemeClr val="accent5">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Sheet1!$F$2</c:f>
              <c:numCache>
                <c:formatCode>General</c:formatCode>
                <c:ptCount val="1"/>
                <c:pt idx="0">
                  <c:v>19</c:v>
                </c:pt>
              </c:numCache>
            </c:numRef>
          </c:val>
        </c:ser>
        <c:ser>
          <c:idx val="5"/>
          <c:order val="5"/>
          <c:tx>
            <c:strRef>
              <c:f>Sheet1!$G$1</c:f>
              <c:strCache>
                <c:ptCount val="1"/>
                <c:pt idx="0">
                  <c:v>Support</c:v>
                </c:pt>
              </c:strCache>
            </c:strRef>
          </c:tx>
          <c:spPr>
            <a:solidFill>
              <a:schemeClr val="accent5">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Sheet1!$G$2</c:f>
              <c:numCache>
                <c:formatCode>General</c:formatCode>
                <c:ptCount val="1"/>
                <c:pt idx="0">
                  <c:v>44</c:v>
                </c:pt>
              </c:numCache>
            </c:numRef>
          </c:val>
        </c:ser>
        <c:ser>
          <c:idx val="6"/>
          <c:order val="6"/>
          <c:tx>
            <c:strRef>
              <c:f>Sheet1!$H$1</c:f>
              <c:strCache>
                <c:ptCount val="1"/>
                <c:pt idx="0">
                  <c:v>Strongly Support</c:v>
                </c:pt>
              </c:strCache>
            </c:strRef>
          </c:tx>
          <c:spPr>
            <a:solidFill>
              <a:schemeClr val="accent5">
                <a:lumMod val="5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cat>
            <c:strRef>
              <c:f>Sheet1!$A$2</c:f>
              <c:strCache>
                <c:ptCount val="1"/>
                <c:pt idx="0">
                  <c:v>Category 1</c:v>
                </c:pt>
              </c:strCache>
            </c:strRef>
          </c:cat>
          <c:val>
            <c:numRef>
              <c:f>Sheet1!$H$2</c:f>
              <c:numCache>
                <c:formatCode>General</c:formatCode>
                <c:ptCount val="1"/>
                <c:pt idx="0">
                  <c:v>146</c:v>
                </c:pt>
              </c:numCache>
            </c:numRef>
          </c:val>
        </c:ser>
        <c:dLbls>
          <c:showLegendKey val="0"/>
          <c:showVal val="0"/>
          <c:showCatName val="0"/>
          <c:showSerName val="0"/>
          <c:showPercent val="0"/>
          <c:showBubbleSize val="0"/>
        </c:dLbls>
        <c:gapWidth val="150"/>
        <c:overlap val="100"/>
        <c:axId val="227622464"/>
        <c:axId val="227622856"/>
      </c:barChart>
      <c:catAx>
        <c:axId val="227622464"/>
        <c:scaling>
          <c:orientation val="minMax"/>
        </c:scaling>
        <c:delete val="1"/>
        <c:axPos val="l"/>
        <c:numFmt formatCode="General" sourceLinked="1"/>
        <c:majorTickMark val="none"/>
        <c:minorTickMark val="none"/>
        <c:tickLblPos val="nextTo"/>
        <c:crossAx val="227622856"/>
        <c:crosses val="autoZero"/>
        <c:auto val="1"/>
        <c:lblAlgn val="ctr"/>
        <c:lblOffset val="100"/>
        <c:noMultiLvlLbl val="0"/>
      </c:catAx>
      <c:valAx>
        <c:axId val="227622856"/>
        <c:scaling>
          <c:orientation val="minMax"/>
        </c:scaling>
        <c:delete val="1"/>
        <c:axPos val="b"/>
        <c:numFmt formatCode="0%" sourceLinked="1"/>
        <c:majorTickMark val="none"/>
        <c:minorTickMark val="none"/>
        <c:tickLblPos val="nextTo"/>
        <c:crossAx val="22762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solidFill>
              <a:ln>
                <a:noFill/>
              </a:ln>
              <a:effectLst/>
            </c:spPr>
          </c:dPt>
          <c:dPt>
            <c:idx val="1"/>
            <c:invertIfNegative val="0"/>
            <c:bubble3D val="0"/>
            <c:spPr>
              <a:solidFill>
                <a:schemeClr val="accent6"/>
              </a:solidFill>
              <a:ln>
                <a:noFill/>
              </a:ln>
              <a:effectLst/>
            </c:spPr>
          </c:dPt>
          <c:dPt>
            <c:idx val="2"/>
            <c:invertIfNegative val="0"/>
            <c:bubble3D val="0"/>
            <c:spPr>
              <a:solidFill>
                <a:schemeClr val="accent6"/>
              </a:solidFill>
              <a:ln>
                <a:noFill/>
              </a:ln>
              <a:effectLst/>
            </c:spPr>
          </c:dPt>
          <c:dPt>
            <c:idx val="3"/>
            <c:invertIfNegative val="0"/>
            <c:bubble3D val="0"/>
            <c:spPr>
              <a:solidFill>
                <a:schemeClr val="accent6"/>
              </a:solidFill>
              <a:ln>
                <a:noFill/>
              </a:ln>
              <a:effectLst/>
            </c:spPr>
          </c:dPt>
          <c:dPt>
            <c:idx val="4"/>
            <c:invertIfNegative val="0"/>
            <c:bubble3D val="0"/>
            <c:spPr>
              <a:solidFill>
                <a:schemeClr val="accent2"/>
              </a:solidFill>
              <a:ln>
                <a:noFill/>
              </a:ln>
              <a:effectLst/>
            </c:spPr>
          </c:dPt>
          <c:dPt>
            <c:idx val="5"/>
            <c:invertIfNegative val="0"/>
            <c:bubble3D val="0"/>
            <c:spPr>
              <a:solidFill>
                <a:schemeClr val="accent2"/>
              </a:solidFill>
              <a:ln>
                <a:noFill/>
              </a:ln>
              <a:effectLst/>
            </c:spPr>
          </c:dPt>
          <c:dPt>
            <c:idx val="6"/>
            <c:invertIfNegative val="0"/>
            <c:bubble3D val="0"/>
            <c:spPr>
              <a:solidFill>
                <a:schemeClr val="accent2"/>
              </a:solidFill>
              <a:ln>
                <a:noFill/>
              </a:ln>
              <a:effectLst/>
            </c:spPr>
          </c:dPt>
          <c:dPt>
            <c:idx val="7"/>
            <c:invertIfNegative val="0"/>
            <c:bubble3D val="0"/>
            <c:spPr>
              <a:solidFill>
                <a:schemeClr val="accent2"/>
              </a:solidFill>
              <a:ln>
                <a:noFill/>
              </a:ln>
              <a:effectLst/>
            </c:spPr>
          </c:dPt>
          <c:dPt>
            <c:idx val="8"/>
            <c:invertIfNegative val="0"/>
            <c:bubble3D val="0"/>
            <c:spPr>
              <a:solidFill>
                <a:schemeClr val="bg1">
                  <a:lumMod val="65000"/>
                </a:schemeClr>
              </a:solidFill>
              <a:ln>
                <a:noFill/>
              </a:ln>
              <a:effectLst/>
            </c:spPr>
          </c:dPt>
          <c:dPt>
            <c:idx val="9"/>
            <c:invertIfNegative val="0"/>
            <c:bubble3D val="0"/>
            <c:spPr>
              <a:solidFill>
                <a:schemeClr val="tx1"/>
              </a:solidFill>
              <a:ln>
                <a:noFill/>
              </a:ln>
              <a:effectLst/>
            </c:spPr>
          </c:dPt>
          <c:cat>
            <c:strRef>
              <c:f>Sheet1!$A$2:$A$11</c:f>
              <c:strCache>
                <c:ptCount val="10"/>
                <c:pt idx="0">
                  <c:v>18-19 Academic Performance</c:v>
                </c:pt>
                <c:pt idx="1">
                  <c:v>Use of Current Facility as a Charter</c:v>
                </c:pt>
                <c:pt idx="2">
                  <c:v>Local Partnerships/Community Support</c:v>
                </c:pt>
                <c:pt idx="3">
                  <c:v>Long-term Financial Sustainability</c:v>
                </c:pt>
                <c:pt idx="4">
                  <c:v>Local Representation on School Board</c:v>
                </c:pt>
                <c:pt idx="5">
                  <c:v>Theme/Focus as a Charter</c:v>
                </c:pt>
                <c:pt idx="6">
                  <c:v>Plan for Family Involvement</c:v>
                </c:pt>
                <c:pt idx="7">
                  <c:v>Transportation Plan as a Charter</c:v>
                </c:pt>
                <c:pt idx="8">
                  <c:v>Other Factors</c:v>
                </c:pt>
                <c:pt idx="9">
                  <c:v>Does Not Support the Charter Option</c:v>
                </c:pt>
              </c:strCache>
            </c:strRef>
          </c:cat>
          <c:val>
            <c:numRef>
              <c:f>Sheet1!$B$2:$B$11</c:f>
              <c:numCache>
                <c:formatCode>General</c:formatCode>
                <c:ptCount val="10"/>
                <c:pt idx="0">
                  <c:v>198</c:v>
                </c:pt>
                <c:pt idx="1">
                  <c:v>157</c:v>
                </c:pt>
                <c:pt idx="2">
                  <c:v>150</c:v>
                </c:pt>
                <c:pt idx="3">
                  <c:v>141</c:v>
                </c:pt>
                <c:pt idx="4">
                  <c:v>69</c:v>
                </c:pt>
                <c:pt idx="5">
                  <c:v>83</c:v>
                </c:pt>
                <c:pt idx="6">
                  <c:v>75</c:v>
                </c:pt>
                <c:pt idx="7">
                  <c:v>46</c:v>
                </c:pt>
                <c:pt idx="8">
                  <c:v>22</c:v>
                </c:pt>
                <c:pt idx="9">
                  <c:v>24</c:v>
                </c:pt>
              </c:numCache>
            </c:numRef>
          </c:val>
        </c:ser>
        <c:dLbls>
          <c:showLegendKey val="0"/>
          <c:showVal val="0"/>
          <c:showCatName val="0"/>
          <c:showSerName val="0"/>
          <c:showPercent val="0"/>
          <c:showBubbleSize val="0"/>
        </c:dLbls>
        <c:gapWidth val="182"/>
        <c:axId val="224000512"/>
        <c:axId val="224000904"/>
      </c:barChart>
      <c:catAx>
        <c:axId val="2240005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24000904"/>
        <c:crosses val="autoZero"/>
        <c:auto val="1"/>
        <c:lblAlgn val="ctr"/>
        <c:lblOffset val="100"/>
        <c:noMultiLvlLbl val="0"/>
      </c:catAx>
      <c:valAx>
        <c:axId val="224000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000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80599B1F-128C-48DD-8B00-18A05F858BAB}" type="datetimeFigureOut">
              <a:rPr lang="en-US" smtClean="0"/>
              <a:t>2/26/2019</a:t>
            </a:fld>
            <a:endParaRPr lang="en-US"/>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2CFBFDD5-7E0F-4029-93A4-6F19399030F2}" type="slidenum">
              <a:rPr lang="en-US" smtClean="0"/>
              <a:t>‹#›</a:t>
            </a:fld>
            <a:endParaRPr lang="en-US"/>
          </a:p>
        </p:txBody>
      </p:sp>
    </p:spTree>
    <p:extLst>
      <p:ext uri="{BB962C8B-B14F-4D97-AF65-F5344CB8AC3E}">
        <p14:creationId xmlns:p14="http://schemas.microsoft.com/office/powerpoint/2010/main" val="137202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C07D21A-F3A1-471B-AEBA-AE5F8CD0D5E4}" type="datetimeFigureOut">
              <a:rPr lang="en-US" smtClean="0"/>
              <a:t>2/26/2019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C6511E18-A005-4BCB-820F-82FDAEB99D4C}" type="slidenum">
              <a:rPr lang="en-US" smtClean="0"/>
              <a:t>‹#›</a:t>
            </a:fld>
            <a:endParaRPr lang="en-US" dirty="0"/>
          </a:p>
        </p:txBody>
      </p:sp>
    </p:spTree>
    <p:extLst>
      <p:ext uri="{BB962C8B-B14F-4D97-AF65-F5344CB8AC3E}">
        <p14:creationId xmlns:p14="http://schemas.microsoft.com/office/powerpoint/2010/main" val="54593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2</a:t>
            </a:fld>
            <a:endParaRPr lang="en-US" dirty="0"/>
          </a:p>
        </p:txBody>
      </p:sp>
    </p:spTree>
    <p:extLst>
      <p:ext uri="{BB962C8B-B14F-4D97-AF65-F5344CB8AC3E}">
        <p14:creationId xmlns:p14="http://schemas.microsoft.com/office/powerpoint/2010/main" val="25747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3</a:t>
            </a:fld>
            <a:endParaRPr lang="en-US" dirty="0"/>
          </a:p>
        </p:txBody>
      </p:sp>
    </p:spTree>
    <p:extLst>
      <p:ext uri="{BB962C8B-B14F-4D97-AF65-F5344CB8AC3E}">
        <p14:creationId xmlns:p14="http://schemas.microsoft.com/office/powerpoint/2010/main" val="273014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4</a:t>
            </a:fld>
            <a:endParaRPr lang="en-US" dirty="0"/>
          </a:p>
        </p:txBody>
      </p:sp>
    </p:spTree>
    <p:extLst>
      <p:ext uri="{BB962C8B-B14F-4D97-AF65-F5344CB8AC3E}">
        <p14:creationId xmlns:p14="http://schemas.microsoft.com/office/powerpoint/2010/main" val="152235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5</a:t>
            </a:fld>
            <a:endParaRPr lang="en-US" dirty="0"/>
          </a:p>
        </p:txBody>
      </p:sp>
    </p:spTree>
    <p:extLst>
      <p:ext uri="{BB962C8B-B14F-4D97-AF65-F5344CB8AC3E}">
        <p14:creationId xmlns:p14="http://schemas.microsoft.com/office/powerpoint/2010/main" val="8315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7</a:t>
            </a:fld>
            <a:endParaRPr lang="en-US" dirty="0"/>
          </a:p>
        </p:txBody>
      </p:sp>
    </p:spTree>
    <p:extLst>
      <p:ext uri="{BB962C8B-B14F-4D97-AF65-F5344CB8AC3E}">
        <p14:creationId xmlns:p14="http://schemas.microsoft.com/office/powerpoint/2010/main" val="161681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8</a:t>
            </a:fld>
            <a:endParaRPr lang="en-US" dirty="0"/>
          </a:p>
        </p:txBody>
      </p:sp>
    </p:spTree>
    <p:extLst>
      <p:ext uri="{BB962C8B-B14F-4D97-AF65-F5344CB8AC3E}">
        <p14:creationId xmlns:p14="http://schemas.microsoft.com/office/powerpoint/2010/main" val="385053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9</a:t>
            </a:fld>
            <a:endParaRPr lang="en-US" dirty="0"/>
          </a:p>
        </p:txBody>
      </p:sp>
    </p:spTree>
    <p:extLst>
      <p:ext uri="{BB962C8B-B14F-4D97-AF65-F5344CB8AC3E}">
        <p14:creationId xmlns:p14="http://schemas.microsoft.com/office/powerpoint/2010/main" val="714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11E18-A005-4BCB-820F-82FDAEB99D4C}" type="slidenum">
              <a:rPr lang="en-US" smtClean="0"/>
              <a:t>10</a:t>
            </a:fld>
            <a:endParaRPr lang="en-US" dirty="0"/>
          </a:p>
        </p:txBody>
      </p:sp>
    </p:spTree>
    <p:extLst>
      <p:ext uri="{BB962C8B-B14F-4D97-AF65-F5344CB8AC3E}">
        <p14:creationId xmlns:p14="http://schemas.microsoft.com/office/powerpoint/2010/main" val="297314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C4815-4C39-46A0-9C9A-8BBB42842755}" type="slidenum">
              <a:rPr lang="en-US" smtClean="0"/>
              <a:t>‹#›</a:t>
            </a:fld>
            <a:endParaRPr lang="en-US"/>
          </a:p>
        </p:txBody>
      </p:sp>
    </p:spTree>
    <p:extLst>
      <p:ext uri="{BB962C8B-B14F-4D97-AF65-F5344CB8AC3E}">
        <p14:creationId xmlns:p14="http://schemas.microsoft.com/office/powerpoint/2010/main" val="153832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6775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24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410858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60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141141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23446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203512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Light Blue">
    <p:spTree>
      <p:nvGrpSpPr>
        <p:cNvPr id="1" name=""/>
        <p:cNvGrpSpPr/>
        <p:nvPr/>
      </p:nvGrpSpPr>
      <p:grpSpPr>
        <a:xfrm>
          <a:off x="0" y="0"/>
          <a:ext cx="0" cy="0"/>
          <a:chOff x="0" y="0"/>
          <a:chExt cx="0" cy="0"/>
        </a:xfrm>
      </p:grpSpPr>
      <p:pic>
        <p:nvPicPr>
          <p:cNvPr id="1030" name="Picture 6" descr="Image result for Indiana State Torch Vector"/>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8572" t="4964" r="22211" b="7362"/>
          <a:stretch/>
        </p:blipFill>
        <p:spPr bwMode="auto">
          <a:xfrm>
            <a:off x="3048001" y="841169"/>
            <a:ext cx="6096000" cy="6016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3048002" y="228600"/>
            <a:ext cx="6095999" cy="66294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0"/>
            <a:ext cx="9144000" cy="11430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6705600"/>
            <a:ext cx="9144000" cy="152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3" descr="\\iotfilp70pw\ICSB\Home\SHatchett\Communications\SBOE Logo.PN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5884519"/>
            <a:ext cx="5509364" cy="8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86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Light Blue">
    <p:spTree>
      <p:nvGrpSpPr>
        <p:cNvPr id="1" name=""/>
        <p:cNvGrpSpPr/>
        <p:nvPr/>
      </p:nvGrpSpPr>
      <p:grpSpPr>
        <a:xfrm>
          <a:off x="0" y="0"/>
          <a:ext cx="0" cy="0"/>
          <a:chOff x="0" y="0"/>
          <a:chExt cx="0" cy="0"/>
        </a:xfrm>
      </p:grpSpPr>
      <p:pic>
        <p:nvPicPr>
          <p:cNvPr id="1030" name="Picture 6" descr="Image result for Indiana State Torch Vector"/>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8572" t="9361" r="22211" b="7362"/>
          <a:stretch/>
        </p:blipFill>
        <p:spPr bwMode="auto">
          <a:xfrm>
            <a:off x="1828801" y="2"/>
            <a:ext cx="73152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0" y="2"/>
            <a:ext cx="9144000" cy="673169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3" descr="\\iotfilp70pw\ICSB\Home\SHatchett\Communications\SBOE Logo.PN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5334001"/>
            <a:ext cx="920326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705600"/>
            <a:ext cx="9144000" cy="152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041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98775"/>
          </a:xfrm>
        </p:spPr>
        <p:txBody>
          <a:bodyPr/>
          <a:lstStyle/>
          <a:p>
            <a:r>
              <a:rPr lang="en-US"/>
              <a:t>Click to edit Master title style</a:t>
            </a:r>
          </a:p>
        </p:txBody>
      </p:sp>
      <p:sp>
        <p:nvSpPr>
          <p:cNvPr id="4" name="Content Placeholder 3"/>
          <p:cNvSpPr>
            <a:spLocks noGrp="1"/>
          </p:cNvSpPr>
          <p:nvPr>
            <p:ph sz="quarter" idx="11" hasCustomPrompt="1"/>
          </p:nvPr>
        </p:nvSpPr>
        <p:spPr>
          <a:xfrm>
            <a:off x="2971800" y="6096000"/>
            <a:ext cx="3048000" cy="609600"/>
          </a:xfrm>
        </p:spPr>
        <p:txBody>
          <a:bodyPr>
            <a:normAutofit/>
          </a:bodyPr>
          <a:lstStyle>
            <a:lvl1pPr marL="0" indent="0" algn="ctr">
              <a:buFontTx/>
              <a:buNone/>
              <a:defRPr sz="1800" baseline="0"/>
            </a:lvl1pPr>
          </a:lstStyle>
          <a:p>
            <a:pPr lvl="0"/>
            <a:r>
              <a:rPr lang="en-US" dirty="0"/>
              <a:t>Contact info</a:t>
            </a:r>
          </a:p>
        </p:txBody>
      </p:sp>
    </p:spTree>
    <p:extLst>
      <p:ext uri="{BB962C8B-B14F-4D97-AF65-F5344CB8AC3E}">
        <p14:creationId xmlns:p14="http://schemas.microsoft.com/office/powerpoint/2010/main" val="10705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8787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p:spTree>
      <p:nvGrpSpPr>
        <p:cNvPr id="1" name=""/>
        <p:cNvGrpSpPr/>
        <p:nvPr/>
      </p:nvGrpSpPr>
      <p:grpSpPr>
        <a:xfrm>
          <a:off x="0" y="0"/>
          <a:ext cx="0" cy="0"/>
          <a:chOff x="0" y="0"/>
          <a:chExt cx="0" cy="0"/>
        </a:xfrm>
      </p:grpSpPr>
      <p:sp>
        <p:nvSpPr>
          <p:cNvPr id="4" name="Rectangle 3"/>
          <p:cNvSpPr/>
          <p:nvPr userDrawn="1"/>
        </p:nvSpPr>
        <p:spPr>
          <a:xfrm>
            <a:off x="0" y="5542"/>
            <a:ext cx="9144000" cy="9144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5571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2744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408254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234362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282620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392321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40106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65B852-3DE5-485D-BCBF-5E1FE106298C}" type="slidenum">
              <a:rPr lang="en-US" smtClean="0"/>
              <a:t>‹#›</a:t>
            </a:fld>
            <a:endParaRPr lang="en-US" dirty="0"/>
          </a:p>
        </p:txBody>
      </p:sp>
    </p:spTree>
    <p:extLst>
      <p:ext uri="{BB962C8B-B14F-4D97-AF65-F5344CB8AC3E}">
        <p14:creationId xmlns:p14="http://schemas.microsoft.com/office/powerpoint/2010/main" val="21973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A65B852-3DE5-485D-BCBF-5E1FE106298C}" type="slidenum">
              <a:rPr lang="en-US" smtClean="0"/>
              <a:t>‹#›</a:t>
            </a:fld>
            <a:endParaRPr lang="en-US" dirty="0"/>
          </a:p>
        </p:txBody>
      </p:sp>
    </p:spTree>
    <p:extLst>
      <p:ext uri="{BB962C8B-B14F-4D97-AF65-F5344CB8AC3E}">
        <p14:creationId xmlns:p14="http://schemas.microsoft.com/office/powerpoint/2010/main" val="286410967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3983" r:id="rId18"/>
    <p:sldLayoutId id="2147483649" r:id="rId19"/>
    <p:sldLayoutId id="214748366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17.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9.jpg"/><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0.jp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l="22778" t="45247" r="32943" b="21478"/>
          <a:stretch/>
        </p:blipFill>
        <p:spPr bwMode="auto">
          <a:xfrm>
            <a:off x="6628642" y="5589210"/>
            <a:ext cx="2286000" cy="902848"/>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0" y="132114"/>
            <a:ext cx="9144000" cy="830997"/>
          </a:xfrm>
          <a:prstGeom prst="rect">
            <a:avLst/>
          </a:prstGeom>
          <a:noFill/>
          <a:ln>
            <a:noFill/>
          </a:ln>
        </p:spPr>
        <p:txBody>
          <a:bodyPr wrap="square" rtlCol="0">
            <a:spAutoFit/>
          </a:bodyPr>
          <a:lstStyle/>
          <a:p>
            <a:pPr algn="ctr"/>
            <a:r>
              <a:rPr lang="en-US" sz="4800" b="1" cap="small" dirty="0">
                <a:solidFill>
                  <a:schemeClr val="bg1"/>
                </a:solidFill>
                <a:latin typeface="Times New Roman" panose="02020603050405020304" pitchFamily="18" charset="0"/>
                <a:cs typeface="Times New Roman" panose="02020603050405020304" pitchFamily="18" charset="0"/>
              </a:rPr>
              <a:t>School Transition Task Force</a:t>
            </a:r>
            <a:endParaRPr lang="en-US" sz="2800" cap="small"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90500" y="4494978"/>
            <a:ext cx="8763000" cy="1323439"/>
          </a:xfrm>
          <a:prstGeom prst="rect">
            <a:avLst/>
          </a:prstGeom>
        </p:spPr>
        <p:txBody>
          <a:bodyPr wrap="square">
            <a:spAutoFit/>
          </a:bodyPr>
          <a:lstStyle/>
          <a:p>
            <a:r>
              <a:rPr lang="en-US" sz="2000" dirty="0" smtClean="0">
                <a:latin typeface="Times New Roman" panose="02020603050405020304" pitchFamily="18" charset="0"/>
                <a:ea typeface="Calibri" panose="020F0502020204030204" pitchFamily="34" charset="0"/>
                <a:cs typeface="Times New Roman" panose="02020603050405020304" pitchFamily="18" charset="0"/>
              </a:rPr>
              <a:t>Per </a:t>
            </a:r>
            <a:r>
              <a:rPr lang="en-US" sz="2000" dirty="0">
                <a:latin typeface="Times New Roman" panose="02020603050405020304" pitchFamily="18" charset="0"/>
                <a:ea typeface="Calibri" panose="020F0502020204030204" pitchFamily="34" charset="0"/>
                <a:cs typeface="Times New Roman" panose="02020603050405020304" pitchFamily="18" charset="0"/>
              </a:rPr>
              <a:t>its authorization from the SBOE, the School Transition Task Force will develop recommendations, informed by local input, as to the appropriate option through which Emma Donnan, TC Howe, and Emmerich Manual High School will exit turnaround status in June 2020</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5800" y="5943600"/>
            <a:ext cx="4152900" cy="276999"/>
          </a:xfrm>
          <a:prstGeom prst="rect">
            <a:avLst/>
          </a:prstGeom>
          <a:noFill/>
          <a:ln>
            <a:noFill/>
          </a:ln>
        </p:spPr>
        <p:txBody>
          <a:bodyPr wrap="square" rtlCol="0">
            <a:spAutoFit/>
          </a:bodyPr>
          <a:lstStyle/>
          <a:p>
            <a:pPr algn="ctr"/>
            <a:r>
              <a:rPr lang="en-US" sz="1200" b="1" cap="small" dirty="0">
                <a:latin typeface="Times New Roman" panose="02020603050405020304" pitchFamily="18" charset="0"/>
                <a:cs typeface="Times New Roman" panose="02020603050405020304" pitchFamily="18" charset="0"/>
              </a:rPr>
              <a:t>Facilitated by Dr. Charles Schlegel &amp; Joe Mount</a:t>
            </a:r>
            <a:endParaRPr lang="en-US" sz="800" cap="small"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10331" b="7022"/>
          <a:stretch/>
        </p:blipFill>
        <p:spPr>
          <a:xfrm>
            <a:off x="0" y="1321796"/>
            <a:ext cx="9144000"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785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45050"/>
            <a:ext cx="9144001" cy="1446550"/>
          </a:xfrm>
          <a:prstGeom prst="rect">
            <a:avLst/>
          </a:prstGeom>
          <a:noFill/>
          <a:ln>
            <a:noFill/>
          </a:ln>
        </p:spPr>
        <p:txBody>
          <a:bodyPr wrap="square" rtlCol="0">
            <a:spAutoFit/>
          </a:bodyPr>
          <a:lstStyle/>
          <a:p>
            <a:pPr algn="ctr"/>
            <a:r>
              <a:rPr lang="en-US" sz="4400" b="1" cap="small" dirty="0" smtClean="0">
                <a:solidFill>
                  <a:schemeClr val="bg1"/>
                </a:solidFill>
                <a:latin typeface="Times New Roman" panose="02020603050405020304" pitchFamily="18" charset="0"/>
                <a:cs typeface="Times New Roman" panose="02020603050405020304" pitchFamily="18" charset="0"/>
              </a:rPr>
              <a:t>Community’s Priorities</a:t>
            </a:r>
          </a:p>
          <a:p>
            <a:pPr algn="ctr"/>
            <a:r>
              <a:rPr lang="en-US" sz="4400" b="1" cap="small" dirty="0" smtClean="0">
                <a:solidFill>
                  <a:schemeClr val="bg1"/>
                </a:solidFill>
                <a:latin typeface="Times New Roman" panose="02020603050405020304" pitchFamily="18" charset="0"/>
                <a:cs typeface="Times New Roman" panose="02020603050405020304" pitchFamily="18" charset="0"/>
              </a:rPr>
              <a:t>For the Future</a:t>
            </a:r>
            <a:endParaRPr lang="en-US" sz="4400" b="1" cap="small"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Chart 5"/>
          <p:cNvGraphicFramePr/>
          <p:nvPr>
            <p:extLst>
              <p:ext uri="{D42A27DB-BD31-4B8C-83A1-F6EECF244321}">
                <p14:modId xmlns:p14="http://schemas.microsoft.com/office/powerpoint/2010/main" val="4061778834"/>
              </p:ext>
            </p:extLst>
          </p:nvPr>
        </p:nvGraphicFramePr>
        <p:xfrm>
          <a:off x="0" y="1507810"/>
          <a:ext cx="8763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9804" y="1600200"/>
            <a:ext cx="4224196" cy="1939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721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52400"/>
            <a:ext cx="9144001" cy="830997"/>
          </a:xfrm>
          <a:prstGeom prst="rect">
            <a:avLst/>
          </a:prstGeom>
          <a:noFill/>
          <a:ln>
            <a:noFill/>
          </a:ln>
        </p:spPr>
        <p:txBody>
          <a:bodyPr wrap="square" rtlCol="0">
            <a:spAutoFit/>
          </a:bodyPr>
          <a:lstStyle/>
          <a:p>
            <a:pPr algn="ctr"/>
            <a:r>
              <a:rPr lang="en-US" sz="4800" b="1" cap="small" dirty="0" smtClean="0">
                <a:solidFill>
                  <a:schemeClr val="bg1"/>
                </a:solidFill>
                <a:latin typeface="Times New Roman" panose="02020603050405020304" pitchFamily="18" charset="0"/>
                <a:cs typeface="Times New Roman" panose="02020603050405020304" pitchFamily="18" charset="0"/>
              </a:rPr>
              <a:t>Task Force Recommendations</a:t>
            </a:r>
            <a:endParaRPr lang="en-US" sz="4800" b="1" cap="small"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47507"/>
            <a:ext cx="3067230" cy="11890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23" y="1427638"/>
            <a:ext cx="2962275" cy="1428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736" y="2856388"/>
            <a:ext cx="4342524" cy="167449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7890" y="4411014"/>
            <a:ext cx="4088217" cy="1307817"/>
          </a:xfrm>
          <a:prstGeom prst="rect">
            <a:avLst/>
          </a:prstGeom>
        </p:spPr>
      </p:pic>
    </p:spTree>
    <p:extLst>
      <p:ext uri="{BB962C8B-B14F-4D97-AF65-F5344CB8AC3E}">
        <p14:creationId xmlns:p14="http://schemas.microsoft.com/office/powerpoint/2010/main" val="2448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 y="76200"/>
            <a:ext cx="9144001" cy="923330"/>
          </a:xfrm>
          <a:prstGeom prst="rect">
            <a:avLst/>
          </a:prstGeom>
          <a:noFill/>
          <a:ln>
            <a:noFill/>
          </a:ln>
        </p:spPr>
        <p:txBody>
          <a:bodyPr wrap="square" rtlCol="0">
            <a:spAutoFit/>
          </a:bodyPr>
          <a:lstStyle/>
          <a:p>
            <a:pPr algn="ctr"/>
            <a:r>
              <a:rPr lang="en-US" sz="5400" b="1" cap="small" dirty="0" smtClean="0">
                <a:solidFill>
                  <a:schemeClr val="bg1"/>
                </a:solidFill>
                <a:latin typeface="Times New Roman" panose="02020603050405020304" pitchFamily="18" charset="0"/>
                <a:cs typeface="Times New Roman" panose="02020603050405020304" pitchFamily="18" charset="0"/>
              </a:rPr>
              <a:t>Community Outreach</a:t>
            </a:r>
            <a:endParaRPr lang="en-US" sz="5400" b="1" cap="small"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201" y="1142999"/>
            <a:ext cx="1833467" cy="17376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45" y="1143616"/>
            <a:ext cx="1684176" cy="174041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494" r="15396"/>
          <a:stretch/>
        </p:blipFill>
        <p:spPr>
          <a:xfrm>
            <a:off x="3453726" y="1142242"/>
            <a:ext cx="2122034" cy="173840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5199" y="1143000"/>
            <a:ext cx="2299775" cy="173765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4058" r="34998"/>
          <a:stretch/>
        </p:blipFill>
        <p:spPr>
          <a:xfrm>
            <a:off x="7234000" y="1130178"/>
            <a:ext cx="1905000" cy="1750473"/>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25052" y="2892024"/>
            <a:ext cx="1752600" cy="445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ounded Rectangle 12"/>
          <p:cNvSpPr/>
          <p:nvPr/>
        </p:nvSpPr>
        <p:spPr>
          <a:xfrm>
            <a:off x="1727548" y="2892024"/>
            <a:ext cx="1752600" cy="445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ounded Rectangle 14"/>
          <p:cNvSpPr/>
          <p:nvPr/>
        </p:nvSpPr>
        <p:spPr>
          <a:xfrm>
            <a:off x="3503966" y="2892024"/>
            <a:ext cx="1901233" cy="445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5429017" y="2882099"/>
            <a:ext cx="1804984" cy="445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ounded Rectangle 16"/>
          <p:cNvSpPr/>
          <p:nvPr/>
        </p:nvSpPr>
        <p:spPr>
          <a:xfrm>
            <a:off x="7245910" y="2880651"/>
            <a:ext cx="1881181" cy="445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7354068" y="2852982"/>
            <a:ext cx="1654619" cy="523220"/>
          </a:xfrm>
          <a:prstGeom prst="rect">
            <a:avLst/>
          </a:prstGeom>
          <a:noFill/>
        </p:spPr>
        <p:txBody>
          <a:bodyPr wrap="none" rtlCol="0">
            <a:spAutoFit/>
          </a:bodyPr>
          <a:lstStyle/>
          <a:p>
            <a:pPr algn="ctr"/>
            <a:r>
              <a:rPr lang="en-US" sz="1400" b="1" dirty="0" smtClean="0"/>
              <a:t>Feb. 12</a:t>
            </a:r>
          </a:p>
          <a:p>
            <a:pPr algn="ctr"/>
            <a:r>
              <a:rPr lang="en-US" sz="1400" b="1" dirty="0" smtClean="0"/>
              <a:t>Emma Donnan MS</a:t>
            </a:r>
            <a:endParaRPr lang="en-US" sz="1400" b="1" dirty="0"/>
          </a:p>
        </p:txBody>
      </p:sp>
      <p:sp>
        <p:nvSpPr>
          <p:cNvPr id="18" name="TextBox 17"/>
          <p:cNvSpPr txBox="1"/>
          <p:nvPr/>
        </p:nvSpPr>
        <p:spPr>
          <a:xfrm>
            <a:off x="5703602" y="2841609"/>
            <a:ext cx="1274131" cy="523220"/>
          </a:xfrm>
          <a:prstGeom prst="rect">
            <a:avLst/>
          </a:prstGeom>
          <a:noFill/>
        </p:spPr>
        <p:txBody>
          <a:bodyPr wrap="none" rtlCol="0">
            <a:spAutoFit/>
          </a:bodyPr>
          <a:lstStyle/>
          <a:p>
            <a:pPr algn="ctr"/>
            <a:r>
              <a:rPr lang="en-US" sz="1400" b="1" dirty="0" smtClean="0"/>
              <a:t>Feb. 6</a:t>
            </a:r>
          </a:p>
          <a:p>
            <a:pPr algn="ctr"/>
            <a:r>
              <a:rPr lang="en-US" sz="1400" b="1" dirty="0" smtClean="0"/>
              <a:t>Tube Factory</a:t>
            </a:r>
            <a:endParaRPr lang="en-US" sz="1400" b="1" dirty="0"/>
          </a:p>
        </p:txBody>
      </p:sp>
      <p:sp>
        <p:nvSpPr>
          <p:cNvPr id="20" name="TextBox 19"/>
          <p:cNvSpPr txBox="1"/>
          <p:nvPr/>
        </p:nvSpPr>
        <p:spPr>
          <a:xfrm>
            <a:off x="3632985" y="2858663"/>
            <a:ext cx="1549655" cy="523220"/>
          </a:xfrm>
          <a:prstGeom prst="rect">
            <a:avLst/>
          </a:prstGeom>
          <a:noFill/>
        </p:spPr>
        <p:txBody>
          <a:bodyPr wrap="none" rtlCol="0">
            <a:spAutoFit/>
          </a:bodyPr>
          <a:lstStyle/>
          <a:p>
            <a:pPr algn="ctr"/>
            <a:r>
              <a:rPr lang="en-US" sz="1400" b="1" dirty="0" smtClean="0"/>
              <a:t>Jan. 29</a:t>
            </a:r>
          </a:p>
          <a:p>
            <a:pPr algn="ctr"/>
            <a:r>
              <a:rPr lang="en-US" sz="1400" b="1" dirty="0" smtClean="0"/>
              <a:t>Irvington United</a:t>
            </a:r>
            <a:endParaRPr lang="en-US" sz="1400" b="1" dirty="0"/>
          </a:p>
        </p:txBody>
      </p:sp>
      <p:sp>
        <p:nvSpPr>
          <p:cNvPr id="21" name="TextBox 20"/>
          <p:cNvSpPr txBox="1"/>
          <p:nvPr/>
        </p:nvSpPr>
        <p:spPr>
          <a:xfrm>
            <a:off x="1999716" y="2841609"/>
            <a:ext cx="1197765" cy="523220"/>
          </a:xfrm>
          <a:prstGeom prst="rect">
            <a:avLst/>
          </a:prstGeom>
          <a:noFill/>
        </p:spPr>
        <p:txBody>
          <a:bodyPr wrap="none" rtlCol="0">
            <a:spAutoFit/>
          </a:bodyPr>
          <a:lstStyle/>
          <a:p>
            <a:pPr algn="ctr"/>
            <a:r>
              <a:rPr lang="en-US" sz="1400" b="1" dirty="0" smtClean="0"/>
              <a:t>Nov. 13</a:t>
            </a:r>
          </a:p>
          <a:p>
            <a:pPr algn="ctr"/>
            <a:r>
              <a:rPr lang="en-US" sz="1400" b="1" dirty="0" smtClean="0"/>
              <a:t>TC Howe HS</a:t>
            </a:r>
            <a:endParaRPr lang="en-US" sz="1400" b="1" dirty="0"/>
          </a:p>
        </p:txBody>
      </p:sp>
      <p:sp>
        <p:nvSpPr>
          <p:cNvPr id="22" name="TextBox 21"/>
          <p:cNvSpPr txBox="1"/>
          <p:nvPr/>
        </p:nvSpPr>
        <p:spPr>
          <a:xfrm>
            <a:off x="294586" y="2856789"/>
            <a:ext cx="1043876" cy="523220"/>
          </a:xfrm>
          <a:prstGeom prst="rect">
            <a:avLst/>
          </a:prstGeom>
          <a:noFill/>
        </p:spPr>
        <p:txBody>
          <a:bodyPr wrap="none" rtlCol="0">
            <a:spAutoFit/>
          </a:bodyPr>
          <a:lstStyle/>
          <a:p>
            <a:pPr algn="ctr"/>
            <a:r>
              <a:rPr lang="en-US" sz="1400" b="1" dirty="0" smtClean="0"/>
              <a:t>Oct. 29</a:t>
            </a:r>
          </a:p>
          <a:p>
            <a:pPr algn="ctr"/>
            <a:r>
              <a:rPr lang="en-US" sz="1400" b="1" dirty="0" smtClean="0"/>
              <a:t>Manual HS</a:t>
            </a:r>
            <a:endParaRPr lang="en-US" sz="1400" b="1" dirty="0"/>
          </a:p>
        </p:txBody>
      </p:sp>
      <p:sp>
        <p:nvSpPr>
          <p:cNvPr id="11" name="TextBox 10"/>
          <p:cNvSpPr txBox="1"/>
          <p:nvPr/>
        </p:nvSpPr>
        <p:spPr>
          <a:xfrm>
            <a:off x="39873" y="3505200"/>
            <a:ext cx="9127091"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A series of five community meetings, located on the south and east sides in locations central to the schools, attracted over 500 attendees. Our social media presence reached out to additional stakeholders, appearing on over 70,000 pages and engaging with community members over 4,000 times. </a:t>
            </a:r>
            <a:endParaRPr lang="en-US" sz="24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6298" y="5125036"/>
            <a:ext cx="4776567" cy="884945"/>
          </a:xfrm>
          <a:prstGeom prst="rect">
            <a:avLst/>
          </a:prstGeom>
        </p:spPr>
      </p:pic>
    </p:spTree>
    <p:extLst>
      <p:ext uri="{BB962C8B-B14F-4D97-AF65-F5344CB8AC3E}">
        <p14:creationId xmlns:p14="http://schemas.microsoft.com/office/powerpoint/2010/main" val="7942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63526950"/>
              </p:ext>
            </p:extLst>
          </p:nvPr>
        </p:nvGraphicFramePr>
        <p:xfrm>
          <a:off x="3886200" y="1659902"/>
          <a:ext cx="4876800" cy="364211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 y="76200"/>
            <a:ext cx="9144001" cy="923330"/>
          </a:xfrm>
          <a:prstGeom prst="rect">
            <a:avLst/>
          </a:prstGeom>
          <a:noFill/>
          <a:ln>
            <a:noFill/>
          </a:ln>
        </p:spPr>
        <p:txBody>
          <a:bodyPr wrap="square" rtlCol="0">
            <a:spAutoFit/>
          </a:bodyPr>
          <a:lstStyle/>
          <a:p>
            <a:pPr algn="ctr"/>
            <a:r>
              <a:rPr lang="en-US" sz="5400" b="1" cap="small" dirty="0" smtClean="0">
                <a:solidFill>
                  <a:schemeClr val="bg1"/>
                </a:solidFill>
                <a:latin typeface="Times New Roman" panose="02020603050405020304" pitchFamily="18" charset="0"/>
                <a:cs typeface="Times New Roman" panose="02020603050405020304" pitchFamily="18" charset="0"/>
              </a:rPr>
              <a:t>Community Engagement</a:t>
            </a:r>
            <a:endParaRPr lang="en-US" sz="5400" b="1" cap="small"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990473" y="1189886"/>
            <a:ext cx="4668253" cy="461665"/>
          </a:xfrm>
          <a:prstGeom prst="rect">
            <a:avLst/>
          </a:prstGeom>
          <a:noFill/>
          <a:ln>
            <a:noFill/>
          </a:ln>
        </p:spPr>
        <p:txBody>
          <a:bodyPr wrap="square" rtlCol="0">
            <a:spAutoFit/>
          </a:bodyPr>
          <a:lstStyle/>
          <a:p>
            <a:pPr algn="ctr"/>
            <a:r>
              <a:rPr lang="en-US" sz="2400" b="1" u="sng" cap="small" dirty="0">
                <a:latin typeface="Times New Roman" panose="02020603050405020304" pitchFamily="18" charset="0"/>
                <a:cs typeface="Times New Roman" panose="02020603050405020304" pitchFamily="18" charset="0"/>
              </a:rPr>
              <a:t>Stakeholder Identity</a:t>
            </a:r>
          </a:p>
        </p:txBody>
      </p:sp>
      <p:sp>
        <p:nvSpPr>
          <p:cNvPr id="2" name="TextBox 1">
            <a:extLst>
              <a:ext uri="{FF2B5EF4-FFF2-40B4-BE49-F238E27FC236}">
                <a16:creationId xmlns="" xmlns:a16="http://schemas.microsoft.com/office/drawing/2014/main" id="{7D6FD99C-3308-4F16-B930-7107C668CE99}"/>
              </a:ext>
            </a:extLst>
          </p:cNvPr>
          <p:cNvSpPr txBox="1"/>
          <p:nvPr/>
        </p:nvSpPr>
        <p:spPr>
          <a:xfrm>
            <a:off x="226509" y="5147337"/>
            <a:ext cx="8432217"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Data was gathered through surveys completed at the community meetings and online. In the end, over 800 surveys were completed. </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 y="1367444"/>
            <a:ext cx="3900153" cy="3509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280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902960729"/>
              </p:ext>
            </p:extLst>
          </p:nvPr>
        </p:nvGraphicFramePr>
        <p:xfrm>
          <a:off x="3872635" y="1718642"/>
          <a:ext cx="4267201" cy="338727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4014149" y="1227810"/>
            <a:ext cx="3984171" cy="461664"/>
          </a:xfrm>
          <a:prstGeom prst="rect">
            <a:avLst/>
          </a:prstGeom>
          <a:noFill/>
          <a:ln>
            <a:noFill/>
          </a:ln>
        </p:spPr>
        <p:txBody>
          <a:bodyPr wrap="square" rtlCol="0">
            <a:spAutoFit/>
          </a:bodyPr>
          <a:lstStyle/>
          <a:p>
            <a:pPr algn="ctr"/>
            <a:r>
              <a:rPr lang="en-US" sz="2400" b="1" u="sng" cap="small" dirty="0" smtClean="0">
                <a:latin typeface="Times New Roman" panose="02020603050405020304" pitchFamily="18" charset="0"/>
                <a:cs typeface="Times New Roman" panose="02020603050405020304" pitchFamily="18" charset="0"/>
              </a:rPr>
              <a:t>Stakeholder Zip Code</a:t>
            </a:r>
            <a:endParaRPr lang="en-US" sz="2400" b="1" u="sng" cap="small"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 y="76200"/>
            <a:ext cx="9144001" cy="923330"/>
          </a:xfrm>
          <a:prstGeom prst="rect">
            <a:avLst/>
          </a:prstGeom>
          <a:noFill/>
          <a:ln>
            <a:noFill/>
          </a:ln>
        </p:spPr>
        <p:txBody>
          <a:bodyPr wrap="square" rtlCol="0">
            <a:spAutoFit/>
          </a:bodyPr>
          <a:lstStyle/>
          <a:p>
            <a:pPr algn="ctr"/>
            <a:r>
              <a:rPr lang="en-US" sz="5400" b="1" cap="small" dirty="0" smtClean="0">
                <a:solidFill>
                  <a:schemeClr val="bg1"/>
                </a:solidFill>
                <a:latin typeface="Times New Roman" panose="02020603050405020304" pitchFamily="18" charset="0"/>
                <a:cs typeface="Times New Roman" panose="02020603050405020304" pitchFamily="18" charset="0"/>
              </a:rPr>
              <a:t>Community Engagement</a:t>
            </a:r>
            <a:endParaRPr lang="en-US" sz="5400" b="1" cap="small"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7D6FD99C-3308-4F16-B930-7107C668CE99}"/>
              </a:ext>
            </a:extLst>
          </p:cNvPr>
          <p:cNvSpPr txBox="1"/>
          <p:nvPr/>
        </p:nvSpPr>
        <p:spPr>
          <a:xfrm>
            <a:off x="228600" y="5164309"/>
            <a:ext cx="8432217"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Data was gathered through surveys completed at the community meetings and online. In the end, over 800 surveys were completed. </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58956"/>
            <a:ext cx="4154623" cy="359404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620000" y="2704445"/>
            <a:ext cx="1524000" cy="1384995"/>
          </a:xfrm>
          <a:prstGeom prst="rect">
            <a:avLst/>
          </a:prstGeom>
          <a:noFill/>
        </p:spPr>
        <p:txBody>
          <a:bodyPr wrap="square" rtlCol="0">
            <a:spAutoFit/>
          </a:bodyPr>
          <a:lstStyle/>
          <a:p>
            <a:r>
              <a:rPr lang="en-US" sz="1400" b="1" i="1" dirty="0" smtClean="0"/>
              <a:t>49% </a:t>
            </a:r>
          </a:p>
          <a:p>
            <a:r>
              <a:rPr lang="en-US" sz="1400" b="1" i="1" dirty="0"/>
              <a:t>o</a:t>
            </a:r>
            <a:r>
              <a:rPr lang="en-US" sz="1400" b="1" i="1" dirty="0" smtClean="0"/>
              <a:t>f Respondents Live in or Adjacent to the Schools’ Neighborhoods</a:t>
            </a:r>
            <a:endParaRPr lang="en-US" sz="1400" b="1" i="1" dirty="0"/>
          </a:p>
        </p:txBody>
      </p:sp>
    </p:spTree>
    <p:extLst>
      <p:ext uri="{BB962C8B-B14F-4D97-AF65-F5344CB8AC3E}">
        <p14:creationId xmlns:p14="http://schemas.microsoft.com/office/powerpoint/2010/main" val="133993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539587982"/>
              </p:ext>
            </p:extLst>
          </p:nvPr>
        </p:nvGraphicFramePr>
        <p:xfrm>
          <a:off x="178383" y="1768081"/>
          <a:ext cx="4267201" cy="338727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19899" y="1250768"/>
            <a:ext cx="3984171" cy="461664"/>
          </a:xfrm>
          <a:prstGeom prst="rect">
            <a:avLst/>
          </a:prstGeom>
          <a:noFill/>
          <a:ln>
            <a:noFill/>
          </a:ln>
        </p:spPr>
        <p:txBody>
          <a:bodyPr wrap="square" rtlCol="0">
            <a:spAutoFit/>
          </a:bodyPr>
          <a:lstStyle/>
          <a:p>
            <a:pPr algn="ctr"/>
            <a:r>
              <a:rPr lang="en-US" sz="2400" b="1" u="sng" cap="small" dirty="0">
                <a:latin typeface="Times New Roman" panose="02020603050405020304" pitchFamily="18" charset="0"/>
                <a:cs typeface="Times New Roman" panose="02020603050405020304" pitchFamily="18" charset="0"/>
              </a:rPr>
              <a:t>School Affiliation</a:t>
            </a:r>
          </a:p>
        </p:txBody>
      </p:sp>
      <p:sp>
        <p:nvSpPr>
          <p:cNvPr id="8" name="TextBox 7"/>
          <p:cNvSpPr txBox="1"/>
          <p:nvPr/>
        </p:nvSpPr>
        <p:spPr>
          <a:xfrm>
            <a:off x="-1" y="76200"/>
            <a:ext cx="9144001" cy="923330"/>
          </a:xfrm>
          <a:prstGeom prst="rect">
            <a:avLst/>
          </a:prstGeom>
          <a:noFill/>
          <a:ln>
            <a:noFill/>
          </a:ln>
        </p:spPr>
        <p:txBody>
          <a:bodyPr wrap="square" rtlCol="0">
            <a:spAutoFit/>
          </a:bodyPr>
          <a:lstStyle/>
          <a:p>
            <a:pPr algn="ctr"/>
            <a:r>
              <a:rPr lang="en-US" sz="5400" b="1" cap="small" dirty="0" smtClean="0">
                <a:solidFill>
                  <a:schemeClr val="bg1"/>
                </a:solidFill>
                <a:latin typeface="Times New Roman" panose="02020603050405020304" pitchFamily="18" charset="0"/>
                <a:cs typeface="Times New Roman" panose="02020603050405020304" pitchFamily="18" charset="0"/>
              </a:rPr>
              <a:t>Community Engagement</a:t>
            </a:r>
            <a:endParaRPr lang="en-US" sz="5400" b="1" cap="small"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584" y="1372412"/>
            <a:ext cx="4698416" cy="352381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 xmlns:a16="http://schemas.microsoft.com/office/drawing/2014/main" id="{7D6FD99C-3308-4F16-B930-7107C668CE99}"/>
              </a:ext>
            </a:extLst>
          </p:cNvPr>
          <p:cNvSpPr txBox="1"/>
          <p:nvPr/>
        </p:nvSpPr>
        <p:spPr>
          <a:xfrm>
            <a:off x="229475" y="5155353"/>
            <a:ext cx="8432217"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Data was gathered through surveys completed at the community meetings and online. In the end, over 800 surveys were completed.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73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6993"/>
            <a:ext cx="5356083" cy="3023258"/>
          </a:xfrm>
          <a:prstGeom prst="rect">
            <a:avLst/>
          </a:prstGeom>
          <a:ln>
            <a:noFill/>
          </a:ln>
          <a:effectLst>
            <a:outerShdw blurRad="292100" dist="139700" dir="2700000" algn="tl" rotWithShape="0">
              <a:srgbClr val="333333">
                <a:alpha val="65000"/>
              </a:srgbClr>
            </a:outerShdw>
          </a:effectLst>
        </p:spPr>
      </p:pic>
      <p:pic>
        <p:nvPicPr>
          <p:cNvPr id="9" name="Picture 8"/>
          <p:cNvPicPr/>
          <p:nvPr/>
        </p:nvPicPr>
        <p:blipFill rotWithShape="1">
          <a:blip r:embed="rId3"/>
          <a:srcRect l="22778" t="45247" r="32943" b="21478"/>
          <a:stretch/>
        </p:blipFill>
        <p:spPr bwMode="auto">
          <a:xfrm>
            <a:off x="6628642" y="5589210"/>
            <a:ext cx="2286000" cy="902848"/>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58977" y="-25647"/>
            <a:ext cx="9144000" cy="1015663"/>
          </a:xfrm>
          <a:prstGeom prst="rect">
            <a:avLst/>
          </a:prstGeom>
          <a:noFill/>
          <a:ln>
            <a:noFill/>
          </a:ln>
        </p:spPr>
        <p:txBody>
          <a:bodyPr wrap="square" rtlCol="0">
            <a:spAutoFit/>
          </a:bodyPr>
          <a:lstStyle/>
          <a:p>
            <a:pPr algn="ctr"/>
            <a:r>
              <a:rPr lang="en-US" sz="6000" b="1" cap="small" dirty="0" smtClean="0">
                <a:solidFill>
                  <a:schemeClr val="bg1"/>
                </a:solidFill>
                <a:latin typeface="Times New Roman" panose="02020603050405020304" pitchFamily="18" charset="0"/>
                <a:cs typeface="Times New Roman" panose="02020603050405020304" pitchFamily="18" charset="0"/>
              </a:rPr>
              <a:t>Incorporating Input</a:t>
            </a:r>
            <a:endParaRPr lang="en-US" sz="3600" cap="small"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1523" y="4650023"/>
            <a:ext cx="8763000" cy="1061829"/>
          </a:xfrm>
          <a:prstGeom prst="rect">
            <a:avLst/>
          </a:prstGeom>
        </p:spPr>
        <p:txBody>
          <a:bodyPr wrap="square">
            <a:spAutoFit/>
          </a:bodyPr>
          <a:lstStyle/>
          <a:p>
            <a:r>
              <a:rPr lang="en-US" sz="2100" dirty="0" smtClean="0">
                <a:latin typeface="Times New Roman" panose="02020603050405020304" pitchFamily="18" charset="0"/>
                <a:ea typeface="Calibri" panose="020F0502020204030204" pitchFamily="34" charset="0"/>
                <a:cs typeface="Times New Roman" panose="02020603050405020304" pitchFamily="18" charset="0"/>
              </a:rPr>
              <a:t>Task Force members met monthly to review the input received during community meetings, ask questions and discuss the turnaround options at a deeper level, and construct the recommendation for each school.</a:t>
            </a:r>
            <a:endParaRPr lang="en-US" sz="21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85800" y="5943600"/>
            <a:ext cx="4152900" cy="276999"/>
          </a:xfrm>
          <a:prstGeom prst="rect">
            <a:avLst/>
          </a:prstGeom>
          <a:noFill/>
          <a:ln>
            <a:noFill/>
          </a:ln>
        </p:spPr>
        <p:txBody>
          <a:bodyPr wrap="square" rtlCol="0">
            <a:spAutoFit/>
          </a:bodyPr>
          <a:lstStyle/>
          <a:p>
            <a:pPr algn="ctr"/>
            <a:r>
              <a:rPr lang="en-US" sz="1200" b="1" cap="small" dirty="0">
                <a:latin typeface="Times New Roman" panose="02020603050405020304" pitchFamily="18" charset="0"/>
                <a:cs typeface="Times New Roman" panose="02020603050405020304" pitchFamily="18" charset="0"/>
              </a:rPr>
              <a:t>Facilitated by Dr. Charles Schlegel &amp; Joe Mount</a:t>
            </a:r>
            <a:endParaRPr lang="en-US" sz="800" cap="small"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295887"/>
            <a:ext cx="5943600" cy="1292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34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715000"/>
            <a:ext cx="9144000" cy="960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35004"/>
            <a:ext cx="9144000" cy="1107996"/>
          </a:xfrm>
          <a:prstGeom prst="rect">
            <a:avLst/>
          </a:prstGeom>
          <a:noFill/>
          <a:ln>
            <a:noFill/>
          </a:ln>
        </p:spPr>
        <p:txBody>
          <a:bodyPr wrap="square" rtlCol="0">
            <a:spAutoFit/>
          </a:bodyPr>
          <a:lstStyle/>
          <a:p>
            <a:pPr algn="ctr"/>
            <a:r>
              <a:rPr lang="en-US" sz="6600" b="1" cap="small" dirty="0">
                <a:solidFill>
                  <a:schemeClr val="bg1"/>
                </a:solidFill>
                <a:latin typeface="Times New Roman" panose="02020603050405020304" pitchFamily="18" charset="0"/>
                <a:cs typeface="Times New Roman" panose="02020603050405020304" pitchFamily="18" charset="0"/>
              </a:rPr>
              <a:t>Key Findings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698" y="1502239"/>
            <a:ext cx="2665944" cy="102799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698" y="4896357"/>
            <a:ext cx="2669754" cy="993472"/>
          </a:xfrm>
          <a:prstGeom prst="rect">
            <a:avLst/>
          </a:prstGeom>
        </p:spPr>
      </p:pic>
      <p:sp>
        <p:nvSpPr>
          <p:cNvPr id="2" name="TextBox 1"/>
          <p:cNvSpPr txBox="1"/>
          <p:nvPr/>
        </p:nvSpPr>
        <p:spPr>
          <a:xfrm>
            <a:off x="242708" y="1606850"/>
            <a:ext cx="6030990" cy="1261884"/>
          </a:xfrm>
          <a:prstGeom prst="rect">
            <a:avLst/>
          </a:prstGeom>
          <a:noFill/>
        </p:spPr>
        <p:txBody>
          <a:bodyPr wrap="square" rtlCol="0">
            <a:spAutoFit/>
          </a:bodyPr>
          <a:lstStyle/>
          <a:p>
            <a:pPr marL="571500" indent="-571500">
              <a:buFont typeface="+mj-lt"/>
              <a:buAutoNum type="arabicPeriod"/>
            </a:pPr>
            <a:r>
              <a:rPr lang="en-US" sz="4000" b="1" i="1" dirty="0">
                <a:solidFill>
                  <a:schemeClr val="accent2">
                    <a:lumMod val="50000"/>
                  </a:schemeClr>
                </a:solidFill>
                <a:latin typeface="Times New Roman" panose="02020603050405020304" pitchFamily="18" charset="0"/>
                <a:cs typeface="Times New Roman" panose="02020603050405020304" pitchFamily="18" charset="0"/>
              </a:rPr>
              <a:t>Donnan is </a:t>
            </a:r>
            <a:r>
              <a:rPr lang="en-US" sz="4000" b="1" i="1" dirty="0" smtClean="0">
                <a:solidFill>
                  <a:schemeClr val="accent2">
                    <a:lumMod val="50000"/>
                  </a:schemeClr>
                </a:solidFill>
                <a:latin typeface="Times New Roman" panose="02020603050405020304" pitchFamily="18" charset="0"/>
                <a:cs typeface="Times New Roman" panose="02020603050405020304" pitchFamily="18" charset="0"/>
              </a:rPr>
              <a:t>Different </a:t>
            </a:r>
            <a:endParaRPr lang="en-US" sz="4000" b="1" i="1" dirty="0">
              <a:solidFill>
                <a:schemeClr val="accent2">
                  <a:lumMod val="50000"/>
                </a:schemeClr>
              </a:solidFill>
              <a:latin typeface="Times New Roman" panose="02020603050405020304" pitchFamily="18" charset="0"/>
              <a:cs typeface="Times New Roman" panose="02020603050405020304" pitchFamily="18" charset="0"/>
            </a:endParaRPr>
          </a:p>
          <a:p>
            <a:pPr marL="514350"/>
            <a:r>
              <a:rPr lang="en-US" i="1" dirty="0">
                <a:latin typeface="Times New Roman" panose="02020603050405020304" pitchFamily="18" charset="0"/>
                <a:cs typeface="Times New Roman" panose="02020603050405020304" pitchFamily="18" charset="0"/>
              </a:rPr>
              <a:t>based upon </a:t>
            </a:r>
            <a:r>
              <a:rPr lang="en-US" i="1" dirty="0" smtClean="0">
                <a:latin typeface="Times New Roman" panose="02020603050405020304" pitchFamily="18" charset="0"/>
                <a:cs typeface="Times New Roman" panose="02020603050405020304" pitchFamily="18" charset="0"/>
              </a:rPr>
              <a:t>the school’s </a:t>
            </a:r>
            <a:r>
              <a:rPr lang="en-US" i="1" dirty="0">
                <a:latin typeface="Times New Roman" panose="02020603050405020304" pitchFamily="18" charset="0"/>
                <a:cs typeface="Times New Roman" panose="02020603050405020304" pitchFamily="18" charset="0"/>
              </a:rPr>
              <a:t>2015 innovation agreement with IPS.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4221" y="3234571"/>
            <a:ext cx="2935421" cy="1093191"/>
          </a:xfrm>
          <a:prstGeom prst="rect">
            <a:avLst/>
          </a:prstGeom>
        </p:spPr>
      </p:pic>
      <p:sp>
        <p:nvSpPr>
          <p:cNvPr id="11" name="TextBox 10"/>
          <p:cNvSpPr txBox="1"/>
          <p:nvPr/>
        </p:nvSpPr>
        <p:spPr>
          <a:xfrm>
            <a:off x="242708" y="3182628"/>
            <a:ext cx="5777091" cy="1261884"/>
          </a:xfrm>
          <a:prstGeom prst="rect">
            <a:avLst/>
          </a:prstGeom>
          <a:noFill/>
        </p:spPr>
        <p:txBody>
          <a:bodyPr wrap="square" rtlCol="0">
            <a:spAutoFit/>
          </a:bodyPr>
          <a:lstStyle/>
          <a:p>
            <a:pPr marL="571500" indent="-571500">
              <a:buFont typeface="+mj-lt"/>
              <a:buAutoNum type="arabicPeriod" startAt="2"/>
            </a:pPr>
            <a:r>
              <a:rPr lang="en-US" sz="4000" b="1" i="1" dirty="0">
                <a:solidFill>
                  <a:srgbClr val="00B050"/>
                </a:solidFill>
                <a:latin typeface="Times New Roman" panose="02020603050405020304" pitchFamily="18" charset="0"/>
                <a:cs typeface="Times New Roman" panose="02020603050405020304" pitchFamily="18" charset="0"/>
              </a:rPr>
              <a:t>IPS sticks to its plan,</a:t>
            </a:r>
          </a:p>
          <a:p>
            <a:pPr marL="566738"/>
            <a:r>
              <a:rPr lang="en-US" i="1" dirty="0">
                <a:latin typeface="Times New Roman" panose="02020603050405020304" pitchFamily="18" charset="0"/>
                <a:cs typeface="Times New Roman" panose="02020603050405020304" pitchFamily="18" charset="0"/>
              </a:rPr>
              <a:t>and will not operate Howe or Manual as high schools if returned to them.</a:t>
            </a:r>
          </a:p>
        </p:txBody>
      </p:sp>
      <p:sp>
        <p:nvSpPr>
          <p:cNvPr id="13" name="TextBox 12"/>
          <p:cNvSpPr txBox="1"/>
          <p:nvPr/>
        </p:nvSpPr>
        <p:spPr>
          <a:xfrm>
            <a:off x="231822" y="4896357"/>
            <a:ext cx="6112459" cy="1261884"/>
          </a:xfrm>
          <a:prstGeom prst="rect">
            <a:avLst/>
          </a:prstGeom>
          <a:noFill/>
        </p:spPr>
        <p:txBody>
          <a:bodyPr wrap="square" rtlCol="0">
            <a:spAutoFit/>
          </a:bodyPr>
          <a:lstStyle/>
          <a:p>
            <a:pPr marL="571500" indent="-571500">
              <a:buFont typeface="+mj-lt"/>
              <a:buAutoNum type="arabicPeriod" startAt="3"/>
            </a:pPr>
            <a:r>
              <a:rPr lang="en-US" sz="4000" b="1" i="1" dirty="0">
                <a:solidFill>
                  <a:srgbClr val="C00000"/>
                </a:solidFill>
                <a:latin typeface="Times New Roman" panose="02020603050405020304" pitchFamily="18" charset="0"/>
                <a:cs typeface="Times New Roman" panose="02020603050405020304" pitchFamily="18" charset="0"/>
              </a:rPr>
              <a:t>Chartering is an option. </a:t>
            </a:r>
          </a:p>
          <a:p>
            <a:pPr marL="566738"/>
            <a:r>
              <a:rPr lang="en-US" i="1" dirty="0">
                <a:latin typeface="Times New Roman" panose="02020603050405020304" pitchFamily="18" charset="0"/>
                <a:cs typeface="Times New Roman" panose="02020603050405020304" pitchFamily="18" charset="0"/>
              </a:rPr>
              <a:t>Upon SBOE’s direction, the Special Management Team intends to seek charters for each school.</a:t>
            </a:r>
          </a:p>
        </p:txBody>
      </p:sp>
    </p:spTree>
    <p:extLst>
      <p:ext uri="{BB962C8B-B14F-4D97-AF65-F5344CB8AC3E}">
        <p14:creationId xmlns:p14="http://schemas.microsoft.com/office/powerpoint/2010/main" val="331193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087082246"/>
              </p:ext>
            </p:extLst>
          </p:nvPr>
        </p:nvGraphicFramePr>
        <p:xfrm>
          <a:off x="-533399" y="990600"/>
          <a:ext cx="49530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45050"/>
            <a:ext cx="9144001" cy="1446550"/>
          </a:xfrm>
          <a:prstGeom prst="rect">
            <a:avLst/>
          </a:prstGeom>
          <a:noFill/>
          <a:ln>
            <a:noFill/>
          </a:ln>
        </p:spPr>
        <p:txBody>
          <a:bodyPr wrap="square" rtlCol="0">
            <a:spAutoFit/>
          </a:bodyPr>
          <a:lstStyle/>
          <a:p>
            <a:pPr algn="ctr"/>
            <a:r>
              <a:rPr lang="en-US" sz="4400" b="1" cap="small" dirty="0" smtClean="0">
                <a:solidFill>
                  <a:schemeClr val="bg1"/>
                </a:solidFill>
                <a:latin typeface="Times New Roman" panose="02020603050405020304" pitchFamily="18" charset="0"/>
                <a:cs typeface="Times New Roman" panose="02020603050405020304" pitchFamily="18" charset="0"/>
              </a:rPr>
              <a:t>Community’s Choice for </a:t>
            </a:r>
          </a:p>
          <a:p>
            <a:pPr algn="ctr"/>
            <a:r>
              <a:rPr lang="en-US" sz="4400" b="1" cap="small" dirty="0" smtClean="0">
                <a:solidFill>
                  <a:schemeClr val="bg1"/>
                </a:solidFill>
                <a:latin typeface="Times New Roman" panose="02020603050405020304" pitchFamily="18" charset="0"/>
                <a:cs typeface="Times New Roman" panose="02020603050405020304" pitchFamily="18" charset="0"/>
              </a:rPr>
              <a:t>MANUAL</a:t>
            </a:r>
            <a:endParaRPr lang="en-US" sz="4400" b="1" cap="small"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717378420"/>
              </p:ext>
            </p:extLst>
          </p:nvPr>
        </p:nvGraphicFramePr>
        <p:xfrm>
          <a:off x="1523998" y="4548943"/>
          <a:ext cx="6096000" cy="170056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089523" y="4623984"/>
            <a:ext cx="4964949" cy="400110"/>
          </a:xfrm>
          <a:prstGeom prst="rect">
            <a:avLst/>
          </a:prstGeom>
          <a:noFill/>
        </p:spPr>
        <p:txBody>
          <a:bodyPr wrap="none" rtlCol="0">
            <a:spAutoFit/>
          </a:bodyPr>
          <a:lstStyle/>
          <a:p>
            <a:r>
              <a:rPr lang="en-US" sz="2000" b="1" dirty="0" smtClean="0"/>
              <a:t>Support for the MANUAL Charter Option</a:t>
            </a:r>
            <a:endParaRPr lang="en-US" sz="2000" b="1" dirty="0"/>
          </a:p>
        </p:txBody>
      </p:sp>
      <p:sp>
        <p:nvSpPr>
          <p:cNvPr id="12" name="TextBox 11"/>
          <p:cNvSpPr txBox="1"/>
          <p:nvPr/>
        </p:nvSpPr>
        <p:spPr>
          <a:xfrm>
            <a:off x="7436481" y="5229950"/>
            <a:ext cx="1707519" cy="338554"/>
          </a:xfrm>
          <a:prstGeom prst="rect">
            <a:avLst/>
          </a:prstGeom>
          <a:noFill/>
        </p:spPr>
        <p:txBody>
          <a:bodyPr wrap="none" rtlCol="0">
            <a:spAutoFit/>
          </a:bodyPr>
          <a:lstStyle/>
          <a:p>
            <a:r>
              <a:rPr lang="en-US" sz="1600" dirty="0" smtClean="0"/>
              <a:t>Strongly Support</a:t>
            </a:r>
            <a:endParaRPr lang="en-US" sz="1600" dirty="0"/>
          </a:p>
        </p:txBody>
      </p:sp>
      <p:sp>
        <p:nvSpPr>
          <p:cNvPr id="16" name="TextBox 15"/>
          <p:cNvSpPr txBox="1"/>
          <p:nvPr/>
        </p:nvSpPr>
        <p:spPr>
          <a:xfrm>
            <a:off x="-24012" y="5229950"/>
            <a:ext cx="1667444" cy="338554"/>
          </a:xfrm>
          <a:prstGeom prst="rect">
            <a:avLst/>
          </a:prstGeom>
          <a:noFill/>
        </p:spPr>
        <p:txBody>
          <a:bodyPr wrap="none" rtlCol="0">
            <a:spAutoFit/>
          </a:bodyPr>
          <a:lstStyle/>
          <a:p>
            <a:r>
              <a:rPr lang="en-US" sz="1600" dirty="0" smtClean="0"/>
              <a:t>Strongly Oppose</a:t>
            </a:r>
            <a:endParaRPr lang="en-US" sz="16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484" y="1301500"/>
            <a:ext cx="5288516" cy="3058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84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039475915"/>
              </p:ext>
            </p:extLst>
          </p:nvPr>
        </p:nvGraphicFramePr>
        <p:xfrm>
          <a:off x="5302880" y="1161671"/>
          <a:ext cx="4267201" cy="3387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45050"/>
            <a:ext cx="9144001" cy="1446550"/>
          </a:xfrm>
          <a:prstGeom prst="rect">
            <a:avLst/>
          </a:prstGeom>
          <a:noFill/>
          <a:ln>
            <a:noFill/>
          </a:ln>
        </p:spPr>
        <p:txBody>
          <a:bodyPr wrap="square" rtlCol="0">
            <a:spAutoFit/>
          </a:bodyPr>
          <a:lstStyle/>
          <a:p>
            <a:pPr algn="ctr"/>
            <a:r>
              <a:rPr lang="en-US" sz="4400" b="1" cap="small" dirty="0" smtClean="0">
                <a:solidFill>
                  <a:schemeClr val="bg1"/>
                </a:solidFill>
                <a:latin typeface="Times New Roman" panose="02020603050405020304" pitchFamily="18" charset="0"/>
                <a:cs typeface="Times New Roman" panose="02020603050405020304" pitchFamily="18" charset="0"/>
              </a:rPr>
              <a:t>Community’s Choice for </a:t>
            </a:r>
          </a:p>
          <a:p>
            <a:pPr algn="ctr"/>
            <a:r>
              <a:rPr lang="en-US" sz="4400" b="1" cap="small" dirty="0" smtClean="0">
                <a:solidFill>
                  <a:schemeClr val="bg1"/>
                </a:solidFill>
                <a:latin typeface="Times New Roman" panose="02020603050405020304" pitchFamily="18" charset="0"/>
                <a:cs typeface="Times New Roman" panose="02020603050405020304" pitchFamily="18" charset="0"/>
              </a:rPr>
              <a:t>TC HOWE</a:t>
            </a:r>
            <a:endParaRPr lang="en-US" sz="4400" b="1" cap="small" dirty="0">
              <a:solidFill>
                <a:schemeClr val="bg1"/>
              </a:solidFill>
              <a:latin typeface="Times New Roman" panose="02020603050405020304" pitchFamily="18"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1065342684"/>
              </p:ext>
            </p:extLst>
          </p:nvPr>
        </p:nvGraphicFramePr>
        <p:xfrm>
          <a:off x="1523998" y="4548943"/>
          <a:ext cx="6096000" cy="170056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940412" y="4688772"/>
            <a:ext cx="5263172" cy="400110"/>
          </a:xfrm>
          <a:prstGeom prst="rect">
            <a:avLst/>
          </a:prstGeom>
          <a:noFill/>
        </p:spPr>
        <p:txBody>
          <a:bodyPr wrap="none" rtlCol="0">
            <a:spAutoFit/>
          </a:bodyPr>
          <a:lstStyle/>
          <a:p>
            <a:r>
              <a:rPr lang="en-US" sz="2000" b="1" dirty="0" smtClean="0"/>
              <a:t>Support for </a:t>
            </a:r>
            <a:r>
              <a:rPr lang="en-US" sz="2000" b="1" smtClean="0"/>
              <a:t>the </a:t>
            </a:r>
            <a:r>
              <a:rPr lang="en-US" sz="2000" b="1" smtClean="0"/>
              <a:t>TC </a:t>
            </a:r>
            <a:r>
              <a:rPr lang="en-US" sz="2000" b="1" dirty="0" smtClean="0"/>
              <a:t>HOWE Charter Option</a:t>
            </a:r>
            <a:endParaRPr lang="en-US" sz="2000" b="1" dirty="0"/>
          </a:p>
        </p:txBody>
      </p:sp>
      <p:sp>
        <p:nvSpPr>
          <p:cNvPr id="12" name="TextBox 11"/>
          <p:cNvSpPr txBox="1"/>
          <p:nvPr/>
        </p:nvSpPr>
        <p:spPr>
          <a:xfrm>
            <a:off x="7436481" y="5229950"/>
            <a:ext cx="1707519" cy="338554"/>
          </a:xfrm>
          <a:prstGeom prst="rect">
            <a:avLst/>
          </a:prstGeom>
          <a:noFill/>
        </p:spPr>
        <p:txBody>
          <a:bodyPr wrap="none" rtlCol="0">
            <a:spAutoFit/>
          </a:bodyPr>
          <a:lstStyle/>
          <a:p>
            <a:r>
              <a:rPr lang="en-US" sz="1600" dirty="0" smtClean="0"/>
              <a:t>Strongly Support</a:t>
            </a:r>
            <a:endParaRPr lang="en-US" sz="1600" dirty="0"/>
          </a:p>
        </p:txBody>
      </p:sp>
      <p:sp>
        <p:nvSpPr>
          <p:cNvPr id="16" name="TextBox 15"/>
          <p:cNvSpPr txBox="1"/>
          <p:nvPr/>
        </p:nvSpPr>
        <p:spPr>
          <a:xfrm>
            <a:off x="-24012" y="5229950"/>
            <a:ext cx="1667444" cy="338554"/>
          </a:xfrm>
          <a:prstGeom prst="rect">
            <a:avLst/>
          </a:prstGeom>
          <a:noFill/>
        </p:spPr>
        <p:txBody>
          <a:bodyPr wrap="none" rtlCol="0">
            <a:spAutoFit/>
          </a:bodyPr>
          <a:lstStyle/>
          <a:p>
            <a:r>
              <a:rPr lang="en-US" sz="1600" dirty="0" smtClean="0"/>
              <a:t>Strongly Oppose</a:t>
            </a:r>
            <a:endParaRPr lang="en-US" sz="1600"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28889"/>
          <a:stretch/>
        </p:blipFill>
        <p:spPr>
          <a:xfrm>
            <a:off x="0" y="1306369"/>
            <a:ext cx="5703563" cy="304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931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E67ADC0947824F8E433DF772A3FE41" ma:contentTypeVersion="2" ma:contentTypeDescription="Create a new document." ma:contentTypeScope="" ma:versionID="76db0e8b418da1cb09d70216f17a6689">
  <xsd:schema xmlns:xsd="http://www.w3.org/2001/XMLSchema" xmlns:p="http://schemas.microsoft.com/office/2006/metadata/properties" xmlns:ns1="http://schemas.microsoft.com/sharepoint/v3" targetNamespace="http://schemas.microsoft.com/office/2006/metadata/properties" ma:root="true" ma:fieldsID="949202dcc3c1780e91e58fb2af340b1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132F608-CEA0-420D-AE18-DCA4A0F5D365}">
  <ds:schemaRefs>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schemas.microsoft.com/sharepoint/v3"/>
  </ds:schemaRefs>
</ds:datastoreItem>
</file>

<file path=customXml/itemProps2.xml><?xml version="1.0" encoding="utf-8"?>
<ds:datastoreItem xmlns:ds="http://schemas.openxmlformats.org/officeDocument/2006/customXml" ds:itemID="{4C66BA9C-5C84-43A1-89AB-BF435B267DB0}">
  <ds:schemaRefs>
    <ds:schemaRef ds:uri="http://schemas.microsoft.com/sharepoint/v3/contenttype/forms"/>
  </ds:schemaRefs>
</ds:datastoreItem>
</file>

<file path=customXml/itemProps3.xml><?xml version="1.0" encoding="utf-8"?>
<ds:datastoreItem xmlns:ds="http://schemas.openxmlformats.org/officeDocument/2006/customXml" ds:itemID="{30173818-40CC-40BE-9EBC-DD92887A7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7516</TotalTime>
  <Words>396</Words>
  <Application>Microsoft Office PowerPoint</Application>
  <PresentationFormat>On-screen Show (4:3)</PresentationFormat>
  <Paragraphs>65</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Hart</dc:creator>
  <cp:lastModifiedBy>Mount, Joseph</cp:lastModifiedBy>
  <cp:revision>322</cp:revision>
  <cp:lastPrinted>2018-05-17T16:52:02Z</cp:lastPrinted>
  <dcterms:created xsi:type="dcterms:W3CDTF">2013-03-08T16:28:47Z</dcterms:created>
  <dcterms:modified xsi:type="dcterms:W3CDTF">2019-02-26T19:02:54Z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0x010100CBE67ADC0947824F8E433DF772A3FE41</vt:lpwstr>
  </property>
</Properties>
</file>