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6" r:id="rId3"/>
    <p:sldId id="267" r:id="rId4"/>
    <p:sldId id="268" r:id="rId5"/>
    <p:sldId id="269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70" r:id="rId15"/>
    <p:sldId id="271" r:id="rId16"/>
  </p:sldIdLst>
  <p:sldSz cx="12192000" cy="6858000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235"/>
    <p:restoredTop sz="94622"/>
  </p:normalViewPr>
  <p:slideViewPr>
    <p:cSldViewPr snapToGrid="0" snapToObjects="1">
      <p:cViewPr varScale="1">
        <p:scale>
          <a:sx n="70" d="100"/>
          <a:sy n="70" d="100"/>
        </p:scale>
        <p:origin x="2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F1742D3-C6A2-483E-BB06-90F43CFCAB98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D4A1F40-364D-45E9-AF48-ED9C36527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6753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3FE20B-493B-4437-8813-8FC376B37DC6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73438"/>
            <a:ext cx="7435850" cy="2760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42149A-A4AD-4598-9A7B-DB03BEE24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570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2149A-A4AD-4598-9A7B-DB03BEE241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991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/>
              <a:t>11/9/2016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/>
              <a:t>11/9/2016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/>
              <a:t>11/9/2016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/>
              <a:t>11/9/2016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/>
              <a:t>11/9/2016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/>
              <a:t>11/9/2016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/>
              <a:t>11/9/2016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/>
              <a:t>11/9/2016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/>
              <a:t>11/9/2016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/>
              <a:t>11/9/2016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/>
              <a:t>11/9/2016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/>
              <a:t>11/9/2016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/>
              <a:t>11/9/2016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/>
              <a:t>11/9/2016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/>
              <a:t>11/9/2016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/>
              <a:t>11/9/2016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/>
              <a:t>11/9/2016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/>
              <a:t>11/9/2016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intass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Quarterly report:  SBOE Strategic Planning Committee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1347106">
            <a:off x="4879209" y="4791334"/>
            <a:ext cx="45953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Dr. Hardy Murphy and Dr. Sandi Cole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November, 2016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929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290015"/>
            <a:ext cx="10396882" cy="1151965"/>
          </a:xfrm>
        </p:spPr>
        <p:txBody>
          <a:bodyPr/>
          <a:lstStyle/>
          <a:p>
            <a:pPr algn="ctr"/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Questions being researched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837766"/>
            <a:ext cx="10394707" cy="3747108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Calibri" charset="0"/>
                <a:ea typeface="Calibri" charset="0"/>
                <a:cs typeface="Calibri" charset="0"/>
              </a:rPr>
              <a:t>educator </a:t>
            </a:r>
            <a:r>
              <a:rPr lang="en-US" b="1" dirty="0">
                <a:latin typeface="Calibri" charset="0"/>
                <a:ea typeface="Calibri" charset="0"/>
                <a:cs typeface="Calibri" charset="0"/>
              </a:rPr>
              <a:t>Characteristics, evaluation ratings and student outcomes: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  <a:p>
            <a:pPr lvl="1"/>
            <a:r>
              <a:rPr lang="en-US" dirty="0">
                <a:latin typeface="Calibri" charset="0"/>
                <a:ea typeface="Calibri" charset="0"/>
                <a:cs typeface="Calibri" charset="0"/>
              </a:rPr>
              <a:t>Years of experience, evaluation ratings and student outcomes</a:t>
            </a:r>
          </a:p>
          <a:p>
            <a:pPr lvl="1"/>
            <a:r>
              <a:rPr lang="en-US" dirty="0">
                <a:latin typeface="Calibri" charset="0"/>
                <a:ea typeface="Calibri" charset="0"/>
                <a:cs typeface="Calibri" charset="0"/>
              </a:rPr>
              <a:t>Grade level designation and evaluation ratings and student outcomes</a:t>
            </a:r>
          </a:p>
          <a:p>
            <a:pPr lvl="1"/>
            <a:r>
              <a:rPr lang="en-US" dirty="0">
                <a:latin typeface="Calibri" charset="0"/>
                <a:ea typeface="Calibri" charset="0"/>
                <a:cs typeface="Calibri" charset="0"/>
              </a:rPr>
              <a:t>Subject taught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and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Evaluation ratings </a:t>
            </a:r>
          </a:p>
          <a:p>
            <a:pPr lvl="1"/>
            <a:r>
              <a:rPr lang="en-US" dirty="0">
                <a:latin typeface="Calibri" charset="0"/>
                <a:ea typeface="Calibri" charset="0"/>
                <a:cs typeface="Calibri" charset="0"/>
              </a:rPr>
              <a:t>whether or not a teacher is in an accountability grade and or subject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and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evaluation ratings </a:t>
            </a:r>
          </a:p>
          <a:p>
            <a:pPr lvl="1"/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educator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Gender, evaluation ratings and student outcomes</a:t>
            </a:r>
          </a:p>
          <a:p>
            <a:pPr lvl="1"/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educator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race/ethnicity and evaluation ratings</a:t>
            </a:r>
          </a:p>
          <a:p>
            <a:pPr lvl="1"/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 Educator Salary, student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outcome and evaluation ratings</a:t>
            </a:r>
          </a:p>
          <a:p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90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Questions being researched 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097280"/>
            <a:ext cx="10846558" cy="4515729"/>
          </a:xfrm>
        </p:spPr>
        <p:txBody>
          <a:bodyPr>
            <a:normAutofit fontScale="92500"/>
          </a:bodyPr>
          <a:lstStyle/>
          <a:p>
            <a:r>
              <a:rPr lang="en-US" sz="2400" b="1" dirty="0">
                <a:latin typeface="Calibri" charset="0"/>
                <a:ea typeface="Calibri" charset="0"/>
                <a:cs typeface="Calibri" charset="0"/>
              </a:rPr>
              <a:t>Student Characteristics, student outcomes and </a:t>
            </a:r>
            <a:r>
              <a:rPr lang="en-US" sz="2400" b="1" dirty="0" smtClean="0">
                <a:latin typeface="Calibri" charset="0"/>
                <a:ea typeface="Calibri" charset="0"/>
                <a:cs typeface="Calibri" charset="0"/>
              </a:rPr>
              <a:t>educator </a:t>
            </a:r>
            <a:r>
              <a:rPr lang="en-US" sz="2400" b="1" dirty="0">
                <a:latin typeface="Calibri" charset="0"/>
                <a:ea typeface="Calibri" charset="0"/>
                <a:cs typeface="Calibri" charset="0"/>
              </a:rPr>
              <a:t>evaluation ratings</a:t>
            </a:r>
            <a:endParaRPr lang="en-US" sz="2400" dirty="0">
              <a:latin typeface="Calibri" charset="0"/>
              <a:ea typeface="Calibri" charset="0"/>
              <a:cs typeface="Calibri" charset="0"/>
            </a:endParaRPr>
          </a:p>
          <a:p>
            <a:pPr lvl="1"/>
            <a:r>
              <a:rPr lang="en-US" dirty="0">
                <a:latin typeface="Calibri" charset="0"/>
                <a:ea typeface="Calibri" charset="0"/>
                <a:cs typeface="Calibri" charset="0"/>
              </a:rPr>
              <a:t>Median student growth percentiles and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educator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evaluation ratings</a:t>
            </a:r>
          </a:p>
          <a:p>
            <a:pPr lvl="1"/>
            <a:r>
              <a:rPr lang="en-US" dirty="0">
                <a:latin typeface="Calibri" charset="0"/>
                <a:ea typeface="Calibri" charset="0"/>
                <a:cs typeface="Calibri" charset="0"/>
              </a:rPr>
              <a:t>Prior year ISTEP scores and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educator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evaluation ratings</a:t>
            </a:r>
          </a:p>
          <a:p>
            <a:pPr lvl="1"/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Average Class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ISTEP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scores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and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educator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evaluation ratings</a:t>
            </a:r>
          </a:p>
          <a:p>
            <a:pPr lvl="1"/>
            <a:r>
              <a:rPr lang="en-US" dirty="0">
                <a:latin typeface="Calibri" charset="0"/>
                <a:ea typeface="Calibri" charset="0"/>
                <a:cs typeface="Calibri" charset="0"/>
              </a:rPr>
              <a:t>Prior year growth and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educator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evaluation ratings</a:t>
            </a:r>
          </a:p>
          <a:p>
            <a:pPr lvl="1"/>
            <a:r>
              <a:rPr lang="en-US" dirty="0">
                <a:latin typeface="Calibri" charset="0"/>
                <a:ea typeface="Calibri" charset="0"/>
                <a:cs typeface="Calibri" charset="0"/>
              </a:rPr>
              <a:t>Student historical ISTEP performance and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educator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evaluation ratings</a:t>
            </a:r>
          </a:p>
          <a:p>
            <a:pPr lvl="1"/>
            <a:r>
              <a:rPr lang="en-US" dirty="0">
                <a:latin typeface="Calibri" charset="0"/>
                <a:ea typeface="Calibri" charset="0"/>
                <a:cs typeface="Calibri" charset="0"/>
              </a:rPr>
              <a:t>Students receiving Free and Reduced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lunch, student racial/ethnic membership, Students on IEP’s/ELL status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and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educator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evaluation ratings</a:t>
            </a:r>
          </a:p>
          <a:p>
            <a:pPr lvl="1"/>
            <a:r>
              <a:rPr lang="en-US" dirty="0">
                <a:latin typeface="Calibri" charset="0"/>
                <a:ea typeface="Calibri" charset="0"/>
                <a:cs typeface="Calibri" charset="0"/>
              </a:rPr>
              <a:t>District plan weights and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educator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evaluation ratings</a:t>
            </a:r>
          </a:p>
          <a:p>
            <a:pPr lvl="1"/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Classroom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racial/ethnic/disability/free and reduced lunch composition and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educator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evaluation ratings</a:t>
            </a:r>
          </a:p>
          <a:p>
            <a:pPr lvl="1"/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Student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attendance, student outcomes and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educator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evaluation ratings</a:t>
            </a:r>
          </a:p>
          <a:p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616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Questions being researched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 smtClean="0">
                <a:latin typeface="Calibri" charset="0"/>
                <a:ea typeface="Calibri" charset="0"/>
                <a:cs typeface="Calibri" charset="0"/>
              </a:rPr>
              <a:t>District, School and classroom characteristics, student outcomes and evaluation ratings </a:t>
            </a:r>
          </a:p>
          <a:p>
            <a:pPr lvl="1"/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District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plan learning outcomes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weight, educator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IGM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rating, student outcomes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  <a:p>
            <a:pPr lvl="1"/>
            <a:r>
              <a:rPr lang="en-US" dirty="0">
                <a:latin typeface="Calibri" charset="0"/>
                <a:ea typeface="Calibri" charset="0"/>
                <a:cs typeface="Calibri" charset="0"/>
              </a:rPr>
              <a:t>District plan learning outcomes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weight, educator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summative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rating, student outcomes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  <a:p>
            <a:pPr lvl="1"/>
            <a:r>
              <a:rPr lang="en-US" dirty="0">
                <a:latin typeface="Calibri" charset="0"/>
                <a:ea typeface="Calibri" charset="0"/>
                <a:cs typeface="Calibri" charset="0"/>
              </a:rPr>
              <a:t>District average ISTEP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performance, educator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summative rating</a:t>
            </a:r>
          </a:p>
          <a:p>
            <a:pPr lvl="1"/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School characteristics, student outcomes, evaluation ratings</a:t>
            </a:r>
          </a:p>
          <a:p>
            <a:pPr lvl="1"/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Classroom demographics,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student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outcomes, evaluation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ratings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45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Questions being researched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1837765"/>
            <a:ext cx="10394707" cy="3311189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latin typeface="Calibri" charset="0"/>
                <a:ea typeface="Calibri" charset="0"/>
                <a:cs typeface="Calibri" charset="0"/>
              </a:rPr>
              <a:t>Plan components and </a:t>
            </a:r>
            <a:r>
              <a:rPr lang="en-US" b="1" dirty="0" smtClean="0">
                <a:latin typeface="Calibri" charset="0"/>
                <a:ea typeface="Calibri" charset="0"/>
                <a:cs typeface="Calibri" charset="0"/>
              </a:rPr>
              <a:t>Attributes</a:t>
            </a:r>
          </a:p>
          <a:p>
            <a:pPr lvl="1"/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Plan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rubric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ratings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and their relationship with educator evaluation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ratings</a:t>
            </a:r>
          </a:p>
          <a:p>
            <a:pPr lvl="1"/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Plan rubric ratings and student outcomes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  <a:p>
            <a:pPr lvl="1"/>
            <a:r>
              <a:rPr lang="en-US" dirty="0">
                <a:latin typeface="Calibri" charset="0"/>
                <a:ea typeface="Calibri" charset="0"/>
                <a:cs typeface="Calibri" charset="0"/>
              </a:rPr>
              <a:t>Plan </a:t>
            </a:r>
            <a:r>
              <a:rPr lang="en-US">
                <a:latin typeface="Calibri" charset="0"/>
                <a:ea typeface="Calibri" charset="0"/>
                <a:cs typeface="Calibri" charset="0"/>
              </a:rPr>
              <a:t>rubric </a:t>
            </a:r>
            <a:r>
              <a:rPr lang="en-US" smtClean="0">
                <a:latin typeface="Calibri" charset="0"/>
                <a:ea typeface="Calibri" charset="0"/>
                <a:cs typeface="Calibri" charset="0"/>
              </a:rPr>
              <a:t>ratings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and their relationship with educator IGM ratings</a:t>
            </a:r>
          </a:p>
          <a:p>
            <a:pPr lvl="1"/>
            <a:r>
              <a:rPr lang="en-US" dirty="0">
                <a:latin typeface="Calibri" charset="0"/>
                <a:ea typeface="Calibri" charset="0"/>
                <a:cs typeface="Calibri" charset="0"/>
              </a:rPr>
              <a:t>Relationships between students assigned and not assigned to educators and student demographics</a:t>
            </a:r>
          </a:p>
          <a:p>
            <a:r>
              <a:rPr lang="en-US" b="1" dirty="0" smtClean="0">
                <a:latin typeface="Calibri" charset="0"/>
                <a:ea typeface="Calibri" charset="0"/>
                <a:cs typeface="Calibri" charset="0"/>
              </a:rPr>
              <a:t>OTHER </a:t>
            </a:r>
            <a:r>
              <a:rPr lang="en-US" b="1" dirty="0">
                <a:latin typeface="Calibri" charset="0"/>
                <a:ea typeface="Calibri" charset="0"/>
                <a:cs typeface="Calibri" charset="0"/>
              </a:rPr>
              <a:t>ITEMS OF INTEREST</a:t>
            </a:r>
          </a:p>
          <a:p>
            <a:pPr lvl="1"/>
            <a:r>
              <a:rPr lang="en-US" dirty="0">
                <a:latin typeface="Calibri" charset="0"/>
                <a:ea typeface="Calibri" charset="0"/>
                <a:cs typeface="Calibri" charset="0"/>
              </a:rPr>
              <a:t>Summative ratings and their relationship with IGM ratings</a:t>
            </a:r>
          </a:p>
          <a:p>
            <a:pPr lvl="1"/>
            <a:r>
              <a:rPr lang="en-US" dirty="0">
                <a:latin typeface="Calibri" charset="0"/>
                <a:ea typeface="Calibri" charset="0"/>
                <a:cs typeface="Calibri" charset="0"/>
              </a:rPr>
              <a:t>Relationships between demographics of students assigned and not assigned to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teachers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  <a:p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29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Next steps</a:t>
            </a:r>
            <a:endParaRPr lang="en-US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Cambria" charset="0"/>
                <a:ea typeface="Cambria" charset="0"/>
                <a:cs typeface="Cambria" charset="0"/>
              </a:rPr>
              <a:t>Waiting on release of ISTEP and IGM data for 2015-16</a:t>
            </a:r>
          </a:p>
          <a:p>
            <a:r>
              <a:rPr lang="en-US" sz="2800" dirty="0" smtClean="0">
                <a:latin typeface="Cambria" charset="0"/>
                <a:ea typeface="Cambria" charset="0"/>
                <a:cs typeface="Cambria" charset="0"/>
              </a:rPr>
              <a:t>Complete final analyses using 2015-16 data</a:t>
            </a:r>
          </a:p>
          <a:p>
            <a:r>
              <a:rPr lang="en-US" sz="2800" dirty="0" smtClean="0">
                <a:latin typeface="Cambria" charset="0"/>
                <a:ea typeface="Cambria" charset="0"/>
                <a:cs typeface="Cambria" charset="0"/>
              </a:rPr>
              <a:t>Final report to the SBOe January, 2017 </a:t>
            </a:r>
            <a:endParaRPr lang="en-US" sz="2800" dirty="0">
              <a:latin typeface="Cambria" charset="0"/>
              <a:ea typeface="Cambria" charset="0"/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719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3259" y="2036299"/>
            <a:ext cx="10396882" cy="1151965"/>
          </a:xfrm>
        </p:spPr>
        <p:txBody>
          <a:bodyPr/>
          <a:lstStyle/>
          <a:p>
            <a:pPr algn="ctr"/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Questions?</a:t>
            </a:r>
            <a:endParaRPr lang="en-US" dirty="0">
              <a:latin typeface="Cambria" charset="0"/>
              <a:ea typeface="Cambria" charset="0"/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574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Update:  On-line Evaluator Training</a:t>
            </a:r>
            <a:endParaRPr lang="en-US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Total number accessing one or more modules through fall 2016:  </a:t>
            </a:r>
            <a:r>
              <a:rPr lang="en-US" b="1" dirty="0" smtClean="0">
                <a:latin typeface="Cambria" charset="0"/>
                <a:ea typeface="Cambria" charset="0"/>
                <a:cs typeface="Cambria" charset="0"/>
              </a:rPr>
              <a:t>1104</a:t>
            </a:r>
          </a:p>
          <a:p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Number certificates earned:  </a:t>
            </a:r>
            <a:r>
              <a:rPr lang="en-US" b="1" dirty="0" smtClean="0">
                <a:latin typeface="Cambria" charset="0"/>
                <a:ea typeface="Cambria" charset="0"/>
                <a:cs typeface="Cambria" charset="0"/>
              </a:rPr>
              <a:t>630</a:t>
            </a:r>
          </a:p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Average satisfaction of participants:  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4 out of 5 (5 being highest</a:t>
            </a:r>
            <a:r>
              <a:rPr lang="en-US" b="1" dirty="0" smtClean="0">
                <a:latin typeface="Cambria" charset="0"/>
                <a:ea typeface="Cambria" charset="0"/>
                <a:cs typeface="Cambria" charset="0"/>
              </a:rPr>
              <a:t>)</a:t>
            </a:r>
            <a:endParaRPr lang="en-US" b="1" dirty="0">
              <a:latin typeface="Cambria" charset="0"/>
              <a:ea typeface="Cambria" charset="0"/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984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Update: Level 2 training</a:t>
            </a:r>
            <a:endParaRPr lang="en-US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696433" cy="3311189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ambria" charset="0"/>
                <a:ea typeface="Cambria" charset="0"/>
                <a:cs typeface="Cambria" charset="0"/>
              </a:rPr>
              <a:t>Curriculum completed for sessions on 1) Providing feedback 2) interrater reliability and 3) assessments</a:t>
            </a:r>
          </a:p>
          <a:p>
            <a:r>
              <a:rPr lang="en-US" sz="2800" dirty="0" smtClean="0">
                <a:latin typeface="Cambria" charset="0"/>
                <a:ea typeface="Cambria" charset="0"/>
                <a:cs typeface="Cambria" charset="0"/>
              </a:rPr>
              <a:t>ESC offerings through the fall</a:t>
            </a:r>
          </a:p>
          <a:p>
            <a:r>
              <a:rPr lang="en-US" sz="2800" dirty="0" smtClean="0">
                <a:latin typeface="Cambria" charset="0"/>
                <a:ea typeface="Cambria" charset="0"/>
                <a:cs typeface="Cambria" charset="0"/>
              </a:rPr>
              <a:t>Will repeat offerings during spring semester</a:t>
            </a:r>
          </a:p>
        </p:txBody>
      </p:sp>
    </p:spTree>
    <p:extLst>
      <p:ext uri="{BB962C8B-B14F-4D97-AF65-F5344CB8AC3E}">
        <p14:creationId xmlns:p14="http://schemas.microsoft.com/office/powerpoint/2010/main" val="764494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Update: Survey research</a:t>
            </a:r>
            <a:endParaRPr lang="en-US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Cambria" charset="0"/>
                <a:ea typeface="Cambria" charset="0"/>
                <a:cs typeface="Cambria" charset="0"/>
              </a:rPr>
              <a:t>2016 survey sent mid-October</a:t>
            </a:r>
          </a:p>
          <a:p>
            <a:r>
              <a:rPr lang="en-US" sz="2800" dirty="0" smtClean="0">
                <a:latin typeface="Cambria" charset="0"/>
                <a:ea typeface="Cambria" charset="0"/>
                <a:cs typeface="Cambria" charset="0"/>
              </a:rPr>
              <a:t>Disseminated through ISPA, IPSSA, ISTA, AFT, INTASS, DOE Dialogue, Learning connections</a:t>
            </a:r>
          </a:p>
          <a:p>
            <a:r>
              <a:rPr lang="en-US" sz="2800" dirty="0" smtClean="0">
                <a:latin typeface="Cambria" charset="0"/>
                <a:ea typeface="Cambria" charset="0"/>
                <a:cs typeface="Cambria" charset="0"/>
              </a:rPr>
              <a:t>Report early spring</a:t>
            </a:r>
            <a:endParaRPr lang="en-US" sz="2800" dirty="0">
              <a:latin typeface="Cambria" charset="0"/>
              <a:ea typeface="Cambria" charset="0"/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07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Update: other</a:t>
            </a:r>
            <a:endParaRPr lang="en-US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Cambria" charset="0"/>
                <a:ea typeface="Cambria" charset="0"/>
                <a:cs typeface="Cambria" charset="0"/>
              </a:rPr>
              <a:t>Module in development for Superintendents: creating and implementing high quality evaluation plans</a:t>
            </a:r>
          </a:p>
          <a:p>
            <a:r>
              <a:rPr lang="en-US" sz="2800" dirty="0" smtClean="0">
                <a:latin typeface="Cambria" charset="0"/>
                <a:ea typeface="Cambria" charset="0"/>
                <a:cs typeface="Cambria" charset="0"/>
              </a:rPr>
              <a:t>Recognition of high quality district will continue in spring</a:t>
            </a:r>
            <a:endParaRPr lang="en-US" sz="2800" dirty="0">
              <a:latin typeface="Cambria" charset="0"/>
              <a:ea typeface="Cambria" charset="0"/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422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alibri" charset="0"/>
                <a:ea typeface="Calibri" charset="0"/>
                <a:cs typeface="Calibri" charset="0"/>
              </a:rPr>
              <a:t>Update: INTASS Research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/>
            </a:r>
            <a:br>
              <a:rPr lang="en-US" dirty="0" smtClean="0">
                <a:latin typeface="Calibri" charset="0"/>
                <a:ea typeface="Calibri" charset="0"/>
                <a:cs typeface="Calibri" charset="0"/>
              </a:rPr>
            </a:br>
            <a:r>
              <a:rPr lang="en-US" sz="4000" dirty="0" smtClean="0">
                <a:latin typeface="Calibri" charset="0"/>
                <a:ea typeface="Calibri" charset="0"/>
                <a:cs typeface="Calibri" charset="0"/>
              </a:rPr>
              <a:t>Developed Multi-Year Design</a:t>
            </a:r>
            <a:br>
              <a:rPr lang="en-US" sz="4000" dirty="0" smtClean="0">
                <a:latin typeface="Calibri" charset="0"/>
                <a:ea typeface="Calibri" charset="0"/>
                <a:cs typeface="Calibri" charset="0"/>
              </a:rPr>
            </a:br>
            <a:r>
              <a:rPr lang="en-US" sz="4000" dirty="0" smtClean="0">
                <a:latin typeface="Calibri" charset="0"/>
                <a:ea typeface="Calibri" charset="0"/>
                <a:cs typeface="Calibri" charset="0"/>
              </a:rPr>
              <a:t>2013-14 through 2015-16</a:t>
            </a:r>
            <a:endParaRPr lang="en-US" sz="4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559558" y="2118341"/>
            <a:ext cx="10394950" cy="3311525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ambria" charset="0"/>
                <a:ea typeface="Cambria" charset="0"/>
                <a:cs typeface="Cambria" charset="0"/>
              </a:rPr>
              <a:t>Analyses of research relationships between district, school, educator and student demographics, and Plan characteristics with educator ratings and student outcomes.</a:t>
            </a:r>
          </a:p>
          <a:p>
            <a:pPr marL="0" indent="0">
              <a:buNone/>
            </a:pPr>
            <a:endParaRPr lang="en-US" sz="28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838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7837"/>
            <a:ext cx="10396882" cy="115196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Assembled a Multi-disciplinary Research team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91921" y="1683568"/>
            <a:ext cx="10394707" cy="3957577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latin typeface="Calibri" charset="0"/>
                <a:ea typeface="Calibri" charset="0"/>
                <a:cs typeface="Calibri" charset="0"/>
              </a:rPr>
              <a:t>Hannah Bolte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Statistical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Consultant/Lecturer, IU Department of Statistics</a:t>
            </a:r>
          </a:p>
          <a:p>
            <a:r>
              <a:rPr lang="en-US" b="1" dirty="0" smtClean="0">
                <a:latin typeface="Calibri" charset="0"/>
                <a:ea typeface="Calibri" charset="0"/>
                <a:cs typeface="Calibri" charset="0"/>
              </a:rPr>
              <a:t>Michael Frisby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Statistical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Consultant, IU Department of Statistics</a:t>
            </a:r>
          </a:p>
          <a:p>
            <a:r>
              <a:rPr lang="en-US" b="1" dirty="0">
                <a:latin typeface="Calibri" charset="0"/>
                <a:ea typeface="Calibri" charset="0"/>
                <a:cs typeface="Calibri" charset="0"/>
              </a:rPr>
              <a:t>Demetrees L. </a:t>
            </a:r>
            <a:r>
              <a:rPr lang="en-US" b="1" dirty="0" smtClean="0">
                <a:latin typeface="Calibri" charset="0"/>
                <a:ea typeface="Calibri" charset="0"/>
                <a:cs typeface="Calibri" charset="0"/>
              </a:rPr>
              <a:t>Hutchins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, Management Analyst, IUPUI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School of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Education</a:t>
            </a:r>
          </a:p>
          <a:p>
            <a:r>
              <a:rPr lang="en-US" b="1" dirty="0" smtClean="0">
                <a:latin typeface="Calibri" charset="0"/>
                <a:ea typeface="Calibri" charset="0"/>
                <a:cs typeface="Calibri" charset="0"/>
              </a:rPr>
              <a:t>Gary Pike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Executive Director of Information Management and Institutional Research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at IUPUI, Associate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Professor of Higher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Education</a:t>
            </a:r>
          </a:p>
          <a:p>
            <a:r>
              <a:rPr lang="en-US" b="1" dirty="0" smtClean="0">
                <a:latin typeface="Calibri" charset="0"/>
                <a:ea typeface="Calibri" charset="0"/>
                <a:cs typeface="Calibri" charset="0"/>
              </a:rPr>
              <a:t>Sarah Pies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, Research Associate, INTASS Project, Indiana University</a:t>
            </a:r>
          </a:p>
          <a:p>
            <a:r>
              <a:rPr lang="en-US" b="1" dirty="0" smtClean="0">
                <a:latin typeface="Calibri" charset="0"/>
                <a:ea typeface="Calibri" charset="0"/>
                <a:cs typeface="Calibri" charset="0"/>
              </a:rPr>
              <a:t>Hardy Murphy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, Clinical Faculty IUPUI, Co Director of INTASS</a:t>
            </a:r>
          </a:p>
          <a:p>
            <a:r>
              <a:rPr lang="en-US" b="1" dirty="0" smtClean="0">
                <a:latin typeface="Calibri" charset="0"/>
                <a:ea typeface="Calibri" charset="0"/>
                <a:cs typeface="Calibri" charset="0"/>
              </a:rPr>
              <a:t>Sandi Cole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, Director Center on Education and Lifelong Learning IUB, Co Director INTASS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906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859" y="187045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latin typeface="Cambria" charset="0"/>
                <a:ea typeface="Cambria" charset="0"/>
                <a:cs typeface="Cambria" charset="0"/>
              </a:rPr>
              <a:t>Context:  Data Characteristics and educator Plan Environment Across the years</a:t>
            </a:r>
            <a:endParaRPr lang="en-US" sz="2400" b="1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9852" y="847690"/>
            <a:ext cx="10394707" cy="491319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100" dirty="0" smtClean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1200" dirty="0" smtClean="0">
                <a:latin typeface="Calibri" charset="0"/>
                <a:ea typeface="Calibri" charset="0"/>
                <a:cs typeface="Calibri" charset="0"/>
              </a:rPr>
              <a:t>Test changes in three of the four years</a:t>
            </a:r>
          </a:p>
          <a:p>
            <a:r>
              <a:rPr lang="en-US" sz="1200" dirty="0">
                <a:latin typeface="Calibri" charset="0"/>
                <a:ea typeface="Calibri" charset="0"/>
                <a:cs typeface="Calibri" charset="0"/>
              </a:rPr>
              <a:t>Introduction of new methodologies, e.g., technology and open-ended response</a:t>
            </a:r>
            <a:endParaRPr lang="en-US" sz="1200" dirty="0" smtClean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1200" dirty="0" smtClean="0">
                <a:latin typeface="Calibri" charset="0"/>
                <a:ea typeface="Calibri" charset="0"/>
                <a:cs typeface="Calibri" charset="0"/>
              </a:rPr>
              <a:t>Data problems in ISTEP scoring</a:t>
            </a:r>
          </a:p>
          <a:p>
            <a:r>
              <a:rPr lang="en-US" sz="1200" dirty="0" smtClean="0">
                <a:latin typeface="Calibri" charset="0"/>
                <a:ea typeface="Calibri" charset="0"/>
                <a:cs typeface="Calibri" charset="0"/>
              </a:rPr>
              <a:t>Pervasive issues with timeliness of results</a:t>
            </a:r>
          </a:p>
          <a:p>
            <a:r>
              <a:rPr lang="en-US" sz="1200" dirty="0" smtClean="0">
                <a:latin typeface="Calibri" charset="0"/>
                <a:ea typeface="Calibri" charset="0"/>
                <a:cs typeface="Calibri" charset="0"/>
              </a:rPr>
              <a:t>Inconsistency in interpretation of policy and guidance</a:t>
            </a:r>
          </a:p>
          <a:p>
            <a:r>
              <a:rPr lang="en-US" sz="1200" dirty="0">
                <a:latin typeface="Cambria" charset="0"/>
                <a:ea typeface="Cambria" charset="0"/>
                <a:cs typeface="Cambria" charset="0"/>
              </a:rPr>
              <a:t>late release of assessment results---triggers “hold harmless” on accountability and evaluations tied to ISTEP+ </a:t>
            </a:r>
            <a:endParaRPr lang="en-US" sz="1200" dirty="0" smtClean="0">
              <a:latin typeface="Cambria" charset="0"/>
              <a:ea typeface="Cambria" charset="0"/>
              <a:cs typeface="Cambria" charset="0"/>
            </a:endParaRPr>
          </a:p>
          <a:p>
            <a:pPr lvl="0"/>
            <a:r>
              <a:rPr lang="en-US" sz="1200" dirty="0">
                <a:latin typeface="Cambria" charset="0"/>
                <a:ea typeface="Cambria" charset="0"/>
                <a:cs typeface="Cambria" charset="0"/>
              </a:rPr>
              <a:t>Hold Harmless Provision taken for A-F letter grades and teacher evaluations due to new </a:t>
            </a:r>
            <a:r>
              <a:rPr lang="en-US" sz="1200" dirty="0" smtClean="0">
                <a:latin typeface="Cambria" charset="0"/>
                <a:ea typeface="Cambria" charset="0"/>
                <a:cs typeface="Cambria" charset="0"/>
              </a:rPr>
              <a:t>assessment/standards</a:t>
            </a:r>
            <a:endParaRPr lang="en-US" sz="1200" dirty="0" smtClean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1200" dirty="0" smtClean="0">
                <a:latin typeface="Calibri" charset="0"/>
                <a:ea typeface="Calibri" charset="0"/>
                <a:cs typeface="Calibri" charset="0"/>
              </a:rPr>
              <a:t>Lack of fidelity in plan implementation</a:t>
            </a:r>
          </a:p>
          <a:p>
            <a:r>
              <a:rPr lang="en-US" sz="1200" dirty="0" smtClean="0">
                <a:latin typeface="Calibri" charset="0"/>
                <a:ea typeface="Calibri" charset="0"/>
                <a:cs typeface="Calibri" charset="0"/>
              </a:rPr>
              <a:t>Changes in incentives for educator performance, e.g., competitive grants</a:t>
            </a:r>
          </a:p>
          <a:p>
            <a:r>
              <a:rPr lang="en-US" sz="1200" dirty="0" smtClean="0">
                <a:latin typeface="Calibri" charset="0"/>
                <a:ea typeface="Calibri" charset="0"/>
                <a:cs typeface="Calibri" charset="0"/>
              </a:rPr>
              <a:t>Changes in state standards</a:t>
            </a:r>
          </a:p>
          <a:p>
            <a:r>
              <a:rPr lang="en-US" sz="1200" dirty="0" smtClean="0">
                <a:latin typeface="Calibri" charset="0"/>
                <a:ea typeface="Calibri" charset="0"/>
                <a:cs typeface="Calibri" charset="0"/>
              </a:rPr>
              <a:t>Evaluation plans not monitored until 2014-15</a:t>
            </a:r>
          </a:p>
          <a:p>
            <a:r>
              <a:rPr lang="en-US" sz="1200" dirty="0" smtClean="0">
                <a:latin typeface="Calibri" charset="0"/>
                <a:ea typeface="Calibri" charset="0"/>
                <a:cs typeface="Calibri" charset="0"/>
              </a:rPr>
              <a:t>Changes in state accountability model</a:t>
            </a:r>
          </a:p>
        </p:txBody>
      </p:sp>
    </p:spTree>
    <p:extLst>
      <p:ext uri="{BB962C8B-B14F-4D97-AF65-F5344CB8AC3E}">
        <p14:creationId xmlns:p14="http://schemas.microsoft.com/office/powerpoint/2010/main" val="956784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Basic Research Models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In addition to district, school, educator, and student demographics, research models  account for student days of attendance, years of plan implementation, and methods to account for anomalies </a:t>
            </a:r>
            <a:endParaRPr lang="en-US" dirty="0">
              <a:latin typeface="Cambria" charset="0"/>
              <a:ea typeface="Cambria" charset="0"/>
              <a:cs typeface="Cambria" charset="0"/>
            </a:endParaRPr>
          </a:p>
          <a:p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All research models include a variety of student and educator outcome measures ranging from student scale scores, student proficiency levels, student growth percentiles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and both IGM and summative ratings</a:t>
            </a:r>
            <a:endParaRPr lang="en-US" dirty="0">
              <a:latin typeface="Cambria" charset="0"/>
              <a:ea typeface="Cambria" charset="0"/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257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1249</TotalTime>
  <Words>773</Words>
  <Application>Microsoft Office PowerPoint</Application>
  <PresentationFormat>Widescreen</PresentationFormat>
  <Paragraphs>88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Cambria</vt:lpstr>
      <vt:lpstr>Impact</vt:lpstr>
      <vt:lpstr>Main Event</vt:lpstr>
      <vt:lpstr>intass</vt:lpstr>
      <vt:lpstr>Update:  On-line Evaluator Training</vt:lpstr>
      <vt:lpstr>Update: Level 2 training</vt:lpstr>
      <vt:lpstr>Update: Survey research</vt:lpstr>
      <vt:lpstr>Update: other</vt:lpstr>
      <vt:lpstr>Update: INTASS Research  Developed Multi-Year Design 2013-14 through 2015-16</vt:lpstr>
      <vt:lpstr>Assembled a Multi-disciplinary Research team</vt:lpstr>
      <vt:lpstr>Context:  Data Characteristics and educator Plan Environment Across the years</vt:lpstr>
      <vt:lpstr>Basic Research Models</vt:lpstr>
      <vt:lpstr>Questions being researched</vt:lpstr>
      <vt:lpstr>Questions being researched </vt:lpstr>
      <vt:lpstr>Questions being researched</vt:lpstr>
      <vt:lpstr>Questions being researched</vt:lpstr>
      <vt:lpstr>Next steps</vt:lpstr>
      <vt:lpstr>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Knab, Monica</cp:lastModifiedBy>
  <cp:revision>32</cp:revision>
  <cp:lastPrinted>2016-11-09T15:29:56Z</cp:lastPrinted>
  <dcterms:created xsi:type="dcterms:W3CDTF">2016-10-26T14:40:32Z</dcterms:created>
  <dcterms:modified xsi:type="dcterms:W3CDTF">2016-11-09T15:38:23Z</dcterms:modified>
</cp:coreProperties>
</file>