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3" r:id="rId4"/>
  </p:sldMasterIdLst>
  <p:notesMasterIdLst>
    <p:notesMasterId r:id="rId9"/>
  </p:notesMasterIdLst>
  <p:handoutMasterIdLst>
    <p:handoutMasterId r:id="rId10"/>
  </p:handoutMasterIdLst>
  <p:sldIdLst>
    <p:sldId id="333" r:id="rId5"/>
    <p:sldId id="360" r:id="rId6"/>
    <p:sldId id="362" r:id="rId7"/>
    <p:sldId id="36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AF6"/>
    <a:srgbClr val="FF6600"/>
    <a:srgbClr val="FFD3A7"/>
    <a:srgbClr val="D22800"/>
    <a:srgbClr val="FF9933"/>
    <a:srgbClr val="FFEBDD"/>
    <a:srgbClr val="E8D9F3"/>
    <a:srgbClr val="3C1A56"/>
    <a:srgbClr val="FFFFFF"/>
    <a:srgbClr val="C8E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77248" autoAdjust="0"/>
  </p:normalViewPr>
  <p:slideViewPr>
    <p:cSldViewPr>
      <p:cViewPr varScale="1">
        <p:scale>
          <a:sx n="56" d="100"/>
          <a:sy n="56" d="100"/>
        </p:scale>
        <p:origin x="90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88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99B1F-128C-48DD-8B00-18A05F858BAB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BFDD5-7E0F-4029-93A4-6F193990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9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07D21A-F3A1-471B-AEBA-AE5F8CD0D5E4}" type="datetimeFigureOut">
              <a:rPr lang="en-US" smtClean="0"/>
              <a:t>8/22/2018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511E18-A005-4BCB-820F-82FDAEB99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3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23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551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288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351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4815-4C39-46A0-9C9A-8BBB4284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4964" r="22211" b="7362"/>
          <a:stretch/>
        </p:blipFill>
        <p:spPr bwMode="auto">
          <a:xfrm>
            <a:off x="3048001" y="841169"/>
            <a:ext cx="6096000" cy="60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3048001" y="228600"/>
            <a:ext cx="6095999" cy="66294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4517"/>
            <a:ext cx="5509364" cy="82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62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9361" r="22211" b="7362"/>
          <a:stretch/>
        </p:blipFill>
        <p:spPr bwMode="auto">
          <a:xfrm>
            <a:off x="1828800" y="0"/>
            <a:ext cx="73152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73169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1"/>
            <a:ext cx="920326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14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971800" y="6096000"/>
            <a:ext cx="3048000" cy="6096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3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42"/>
            <a:ext cx="91440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1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65B852-3DE5-485D-BCBF-5E1FE1062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7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80" r:id="rId2"/>
    <p:sldLayoutId id="2147483983" r:id="rId3"/>
    <p:sldLayoutId id="2147483649" r:id="rId4"/>
    <p:sldLayoutId id="2147483661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228600" y="609600"/>
            <a:ext cx="8839200" cy="47244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spcBef>
                <a:spcPts val="1200"/>
              </a:spcBef>
            </a:pPr>
            <a:endParaRPr lang="en-US" sz="53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>
              <a:spcBef>
                <a:spcPts val="1200"/>
              </a:spcBef>
            </a:pPr>
            <a:r>
              <a:rPr lang="en-US" sz="53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Work Session:</a:t>
            </a:r>
          </a:p>
          <a:p>
            <a:pPr algn="ctr">
              <a:spcBef>
                <a:spcPts val="1200"/>
              </a:spcBef>
            </a:pPr>
            <a:r>
              <a:rPr lang="en-US" sz="5300" b="1" dirty="0" smtClean="0">
                <a:solidFill>
                  <a:schemeClr val="tx1"/>
                </a:solidFill>
                <a:latin typeface="Garamond" panose="02020404030301010803" pitchFamily="18" charset="0"/>
              </a:rPr>
              <a:t>Statewide Accountability</a:t>
            </a:r>
          </a:p>
          <a:p>
            <a:pPr algn="ctr">
              <a:spcBef>
                <a:spcPts val="1200"/>
              </a:spcBef>
            </a:pPr>
            <a:r>
              <a:rPr lang="en-US" sz="53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511 IAC 6.2-10</a:t>
            </a:r>
          </a:p>
          <a:p>
            <a:pPr algn="ctr">
              <a:spcBef>
                <a:spcPts val="1200"/>
              </a:spcBef>
            </a:pPr>
            <a:endParaRPr lang="en-US" sz="2500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n-US" sz="3100" dirty="0" smtClean="0">
                <a:solidFill>
                  <a:schemeClr val="tx1"/>
                </a:solidFill>
                <a:latin typeface="Garamond" panose="02020404030301010803" pitchFamily="18" charset="0"/>
              </a:rPr>
              <a:t>August 23, 2018</a:t>
            </a:r>
            <a:endParaRPr lang="en-US" sz="3100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2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Statewide Accountability: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Board’s Work To Date</a:t>
            </a:r>
            <a:endParaRPr lang="en-US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900" y="1447800"/>
            <a:ext cx="76962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smtClean="0">
                <a:latin typeface="Garamond" panose="02020404030301010803" pitchFamily="18" charset="0"/>
              </a:rPr>
              <a:t>Rulemaking Process </a:t>
            </a:r>
            <a:r>
              <a:rPr lang="en-US" sz="3200" b="1" dirty="0" smtClean="0">
                <a:latin typeface="Garamond" panose="02020404030301010803" pitchFamily="18" charset="0"/>
              </a:rPr>
              <a:t>Initiated</a:t>
            </a:r>
            <a:endParaRPr lang="en-US" b="1" dirty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endParaRPr lang="en-US" b="1" dirty="0" smtClean="0">
              <a:solidFill>
                <a:srgbClr val="FF0000"/>
              </a:solidFill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endParaRPr lang="en-US" b="1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Garamond" panose="02020404030301010803" pitchFamily="18" charset="0"/>
              </a:rPr>
              <a:t>Proposed Rule Approved &amp; Published</a:t>
            </a:r>
          </a:p>
          <a:p>
            <a:pPr lvl="1"/>
            <a:endParaRPr lang="en-US" b="1" dirty="0" smtClean="0">
              <a:latin typeface="Garamond" panose="02020404030301010803" pitchFamily="18" charset="0"/>
            </a:endParaRPr>
          </a:p>
          <a:p>
            <a:pPr lvl="1"/>
            <a:endParaRPr lang="en-US" b="1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Garamond" panose="02020404030301010803" pitchFamily="18" charset="0"/>
              </a:rPr>
              <a:t>Public Hearings Conducted &amp; Comments </a:t>
            </a:r>
            <a:r>
              <a:rPr lang="en-US" sz="3200" b="1" dirty="0" smtClean="0">
                <a:latin typeface="Garamond" panose="02020404030301010803" pitchFamily="18" charset="0"/>
              </a:rPr>
              <a:t>Considered</a:t>
            </a:r>
          </a:p>
          <a:p>
            <a:pPr marL="342900" indent="-342900">
              <a:buAutoNum type="arabicPeriod"/>
            </a:pPr>
            <a:endParaRPr lang="en-US" b="1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endParaRPr lang="en-US" b="1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3200" b="1" dirty="0" smtClean="0">
                <a:latin typeface="Garamond" panose="02020404030301010803" pitchFamily="18" charset="0"/>
              </a:rPr>
              <a:t>Rulemaking “Paused</a:t>
            </a:r>
            <a:r>
              <a:rPr lang="en-US" sz="3200" b="1" dirty="0" smtClean="0">
                <a:latin typeface="Garamond" panose="02020404030301010803" pitchFamily="18" charset="0"/>
              </a:rPr>
              <a:t>”</a:t>
            </a:r>
            <a:endParaRPr lang="en-US" sz="3200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33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Statewide Accountability: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Board’s Work Going Forward</a:t>
            </a:r>
            <a:endParaRPr lang="en-US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524000"/>
            <a:ext cx="8534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Garamond" panose="02020404030301010803" pitchFamily="18" charset="0"/>
              </a:rPr>
              <a:t>“The state board </a:t>
            </a:r>
            <a:r>
              <a:rPr lang="en-US" sz="3600" b="1" i="1" dirty="0" smtClean="0">
                <a:latin typeface="Garamond" panose="02020404030301010803" pitchFamily="18" charset="0"/>
              </a:rPr>
              <a:t>shall</a:t>
            </a:r>
            <a:r>
              <a:rPr lang="en-US" sz="3600" b="1" dirty="0" smtClean="0">
                <a:latin typeface="Garamond" panose="02020404030301010803" pitchFamily="18" charset="0"/>
              </a:rPr>
              <a:t> establish a number of categories, using an ‘A’ through ‘F’ grading scale, to designate performance based on the individual student academic performance and growth to proficiency in each school.”</a:t>
            </a:r>
          </a:p>
          <a:p>
            <a:endParaRPr lang="en-US" b="1" dirty="0" smtClean="0">
              <a:latin typeface="Garamond" panose="02020404030301010803" pitchFamily="18" charset="0"/>
            </a:endParaRPr>
          </a:p>
          <a:p>
            <a:r>
              <a:rPr lang="en-US" sz="3600" b="1" dirty="0">
                <a:latin typeface="Garamond" panose="02020404030301010803" pitchFamily="18" charset="0"/>
              </a:rPr>
              <a:t>	</a:t>
            </a:r>
            <a:r>
              <a:rPr lang="en-US" sz="3600" b="1" dirty="0" smtClean="0">
                <a:latin typeface="Garamond" panose="02020404030301010803" pitchFamily="18" charset="0"/>
              </a:rPr>
              <a:t>			- I.C. 20-31-8-3(a)</a:t>
            </a:r>
          </a:p>
        </p:txBody>
      </p:sp>
    </p:spTree>
    <p:extLst>
      <p:ext uri="{BB962C8B-B14F-4D97-AF65-F5344CB8AC3E}">
        <p14:creationId xmlns:p14="http://schemas.microsoft.com/office/powerpoint/2010/main" val="156280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143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Statewide Accountability:</a:t>
            </a:r>
          </a:p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Garamond" panose="02020404030301010803" pitchFamily="18" charset="0"/>
              </a:rPr>
              <a:t>The Board’s Working Going Forward</a:t>
            </a:r>
            <a:endParaRPr lang="en-US" sz="4000" b="1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371600"/>
            <a:ext cx="81534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000" b="1" dirty="0" smtClean="0">
                <a:latin typeface="Garamond" panose="02020404030301010803" pitchFamily="18" charset="0"/>
              </a:rPr>
              <a:t>Resume Discussions Regarding Accountability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aramond" panose="02020404030301010803" pitchFamily="18" charset="0"/>
              </a:rPr>
              <a:t>Discussions Facilitated Using Simplex Process</a:t>
            </a:r>
          </a:p>
          <a:p>
            <a:pPr marL="342900" indent="-342900">
              <a:buAutoNum type="arabicPeriod"/>
            </a:pPr>
            <a:endParaRPr lang="en-US" b="1" dirty="0" smtClean="0">
              <a:latin typeface="Garamond" panose="02020404030301010803" pitchFamily="18" charset="0"/>
            </a:endParaRPr>
          </a:p>
          <a:p>
            <a:pPr marL="342900" indent="-342900">
              <a:buAutoNum type="arabicPeriod"/>
            </a:pPr>
            <a:r>
              <a:rPr lang="en-US" sz="3000" b="1" dirty="0" smtClean="0">
                <a:latin typeface="Garamond" panose="02020404030301010803" pitchFamily="18" charset="0"/>
              </a:rPr>
              <a:t>Determine How The Board Will Proceed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aramond" panose="02020404030301010803" pitchFamily="18" charset="0"/>
              </a:rPr>
              <a:t>Keep Existing State System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1000" b="1" dirty="0" smtClean="0"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aramond" panose="02020404030301010803" pitchFamily="18" charset="0"/>
              </a:rPr>
              <a:t>Modify Existing State System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dirty="0" smtClean="0">
                <a:latin typeface="Garamond" panose="02020404030301010803" pitchFamily="18" charset="0"/>
              </a:rPr>
              <a:t>Develop Proposed Rule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dirty="0" smtClean="0">
                <a:latin typeface="Garamond" panose="02020404030301010803" pitchFamily="18" charset="0"/>
              </a:rPr>
              <a:t>Establish Timeline</a:t>
            </a:r>
          </a:p>
          <a:p>
            <a:pPr lvl="3"/>
            <a:endParaRPr lang="en-US" sz="1000" b="1" dirty="0" smtClean="0">
              <a:latin typeface="Garamond" panose="02020404030301010803" pitchFamily="18" charset="0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dirty="0" smtClean="0">
                <a:latin typeface="Garamond" panose="02020404030301010803" pitchFamily="18" charset="0"/>
              </a:rPr>
              <a:t>Alignment of State and Federal Systems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smtClean="0">
                <a:latin typeface="Garamond" panose="02020404030301010803" pitchFamily="18" charset="0"/>
              </a:rPr>
              <a:t>Legislative Action?</a:t>
            </a:r>
            <a:endParaRPr lang="en-US" dirty="0" smtClean="0">
              <a:latin typeface="Garamond" panose="02020404030301010803" pitchFamily="18" charset="0"/>
            </a:endParaRP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dirty="0" smtClean="0">
                <a:latin typeface="Garamond" panose="02020404030301010803" pitchFamily="18" charset="0"/>
              </a:rPr>
              <a:t>Modification of Existing State System?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dirty="0" smtClean="0">
                <a:latin typeface="Garamond" panose="02020404030301010803" pitchFamily="18" charset="0"/>
              </a:rPr>
              <a:t>Modification of ESSA Plan?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r>
              <a:rPr lang="en-US" dirty="0" smtClean="0">
                <a:latin typeface="Garamond" panose="02020404030301010803" pitchFamily="18" charset="0"/>
              </a:rPr>
              <a:t>Establish Timeline</a:t>
            </a:r>
          </a:p>
          <a:p>
            <a:pPr marL="1828800" lvl="3" indent="-457200">
              <a:buFont typeface="Courier New" panose="02070309020205020404" pitchFamily="49" charset="0"/>
              <a:buChar char="o"/>
            </a:pPr>
            <a:endParaRPr lang="en-US" dirty="0" smtClean="0">
              <a:latin typeface="Garamond" panose="02020404030301010803" pitchFamily="18" charset="0"/>
            </a:endParaRPr>
          </a:p>
          <a:p>
            <a:pPr marL="1371600" lvl="2" indent="-457200">
              <a:buFont typeface="+mj-lt"/>
              <a:buAutoNum type="arabicPeriod"/>
            </a:pPr>
            <a:endParaRPr lang="en-US" b="1" dirty="0" smtClean="0">
              <a:latin typeface="Garamond" panose="02020404030301010803" pitchFamily="18" charset="0"/>
            </a:endParaRPr>
          </a:p>
          <a:p>
            <a:pPr lvl="1"/>
            <a:endParaRPr lang="en-US" b="1" dirty="0" smtClean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50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E67ADC0947824F8E433DF772A3FE41" ma:contentTypeVersion="2" ma:contentTypeDescription="Create a new document." ma:contentTypeScope="" ma:versionID="76db0e8b418da1cb09d70216f17a668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C66BA9C-5C84-43A1-89AB-BF435B267DB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0173818-40CC-40BE-9EBC-DD92887A73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F132F608-CEA0-420D-AE18-DCA4A0F5D365}">
  <ds:schemaRefs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15585</TotalTime>
  <Words>149</Words>
  <Application>Microsoft Office PowerPoint</Application>
  <PresentationFormat>On-screen Show (4:3)</PresentationFormat>
  <Paragraphs>45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Courier New</vt:lpstr>
      <vt:lpstr>Garamond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Company>Indiana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Hart</dc:creator>
  <cp:lastModifiedBy>Ranney, Chad E</cp:lastModifiedBy>
  <cp:revision>339</cp:revision>
  <cp:lastPrinted>2018-01-08T19:59:39Z</cp:lastPrinted>
  <dcterms:created xsi:type="dcterms:W3CDTF">2013-03-08T16:28:47Z</dcterms:created>
  <dcterms:modified xsi:type="dcterms:W3CDTF">2018-08-22T17:01:21Z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0x010100CBE67ADC0947824F8E433DF772A3FE41</vt:lpwstr>
  </property>
</Properties>
</file>