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Oswald" panose="020B0604020202020204" charset="0"/>
      <p:regular r:id="rId13"/>
      <p:bold r:id="rId14"/>
    </p:embeddedFont>
    <p:embeddedFont>
      <p:font typeface="Viga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63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an, Scott" userId="b425a167-21e9-4dbd-99e4-7f3e1947ae05" providerId="ADAL" clId="{59F43C13-F107-417F-A538-87DB4D7C8797}"/>
    <pc:docChg chg="modSld">
      <pc:chgData name="Bogan, Scott" userId="b425a167-21e9-4dbd-99e4-7f3e1947ae05" providerId="ADAL" clId="{59F43C13-F107-417F-A538-87DB4D7C8797}" dt="2021-02-19T19:52:30.714" v="6" actId="20577"/>
      <pc:docMkLst>
        <pc:docMk/>
      </pc:docMkLst>
      <pc:sldChg chg="modSp mod">
        <pc:chgData name="Bogan, Scott" userId="b425a167-21e9-4dbd-99e4-7f3e1947ae05" providerId="ADAL" clId="{59F43C13-F107-417F-A538-87DB4D7C8797}" dt="2021-02-19T19:52:01.338" v="3" actId="20577"/>
        <pc:sldMkLst>
          <pc:docMk/>
          <pc:sldMk cId="0" sldId="257"/>
        </pc:sldMkLst>
        <pc:spChg chg="mod">
          <ac:chgData name="Bogan, Scott" userId="b425a167-21e9-4dbd-99e4-7f3e1947ae05" providerId="ADAL" clId="{59F43C13-F107-417F-A538-87DB4D7C8797}" dt="2021-02-19T19:52:01.338" v="3" actId="20577"/>
          <ac:spMkLst>
            <pc:docMk/>
            <pc:sldMk cId="0" sldId="257"/>
            <ac:spMk id="81" creationId="{00000000-0000-0000-0000-000000000000}"/>
          </ac:spMkLst>
        </pc:spChg>
      </pc:sldChg>
      <pc:sldChg chg="modSp mod">
        <pc:chgData name="Bogan, Scott" userId="b425a167-21e9-4dbd-99e4-7f3e1947ae05" providerId="ADAL" clId="{59F43C13-F107-417F-A538-87DB4D7C8797}" dt="2021-02-19T19:52:30.714" v="6" actId="20577"/>
        <pc:sldMkLst>
          <pc:docMk/>
          <pc:sldMk cId="0" sldId="259"/>
        </pc:sldMkLst>
        <pc:spChg chg="mod">
          <ac:chgData name="Bogan, Scott" userId="b425a167-21e9-4dbd-99e4-7f3e1947ae05" providerId="ADAL" clId="{59F43C13-F107-417F-A538-87DB4D7C8797}" dt="2021-02-19T19:52:30.714" v="6" actId="20577"/>
          <ac:spMkLst>
            <pc:docMk/>
            <pc:sldMk cId="0" sldId="259"/>
            <ac:spMk id="1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e2e9537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1951" y="1143000"/>
            <a:ext cx="5454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be2e9537f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be2e9537f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e2e9537fa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e2e9537fa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newer standards will be similar, with standard 3 focusing on “Candidate Recruitment, Progression, and Support” and standard 5 will address “Quality Assurance System and Continuous Improvement” and two added standards, with standard 6 focusing on “Fiscal and Administrative Capacity” and standard 7 “Record of Compliance with Title IV of the Higher Education Act.” HOWEVER, if an EPP is accredited by an accreditor recognized by the U.S. Secretary of Education, then standard 6 is not required to be addressed. Standard 7 applies only to EPPs seeking access to Title IV funds.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e2e9537fa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e2e9537fa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e2e9537fa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e2e9537fa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newer standards will be similar, with standard 3 focusing on “Candidate Recruitment, Progression, and Support” and standard 5 will address “Quality Assurance System and Continuous Improvement” and two added standards, with standard 6 focusing on “Fiscal and Administrative Capacity” and standard 7 “Record of Compliance with Title IV of the Higher Education Act.” HOWEVER, if an EPP is accredited by an accreditor recognized by the U.S. Secretary of Education, then standard 6 is not required to be addressed. Standard 7 applies only to EPPs seeking access to Title IV funds.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e2e9537fa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e2e9537fa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Limited criteria includes low-enrollment as defined by IDOE, program was recently approved, program will be discontinued, etc.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was interest in adding a third review option, known as the CAEP Evidence Review of Standard One, but we have decided to put a pause on that option. As noted, programs may request a SPA-waiver but will be limited and not automatic; case by case and must undergo state review if granted.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e2e9537fa_0_1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be2e9537fa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rm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FFFFFF"/>
                </a:solidFill>
              </a:rPr>
              <a:t>Working Together for Student Success</a:t>
            </a:r>
            <a:endParaRPr sz="1200" i="1"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0" y="4824575"/>
            <a:ext cx="9144000" cy="317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0" y="0"/>
            <a:ext cx="2241300" cy="4570200"/>
          </a:xfrm>
          <a:prstGeom prst="rect">
            <a:avLst/>
          </a:prstGeom>
          <a:solidFill>
            <a:srgbClr val="FECF00"/>
          </a:solidFill>
          <a:ln w="3810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577950" y="926075"/>
            <a:ext cx="7988100" cy="1846800"/>
          </a:xfrm>
          <a:prstGeom prst="rect">
            <a:avLst/>
          </a:prstGeom>
          <a:solidFill>
            <a:srgbClr val="FFFFFF"/>
          </a:solidFill>
          <a:ln w="476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0" y="3553200"/>
            <a:ext cx="22413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Scott J. Bogan</a:t>
            </a:r>
            <a:endParaRPr sz="1100" b="1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Director of Higher Education and Educator Preparation Programs</a:t>
            </a:r>
            <a:endParaRPr sz="11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87150" y="4796625"/>
            <a:ext cx="1467000" cy="1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800" b="1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@EducateIN</a:t>
            </a:r>
            <a:endParaRPr sz="18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854875" y="1254125"/>
            <a:ext cx="7524600" cy="11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41B4D"/>
                </a:solidFill>
                <a:latin typeface="Viga"/>
                <a:ea typeface="Viga"/>
                <a:cs typeface="Viga"/>
                <a:sym typeface="Viga"/>
              </a:rPr>
              <a:t>Council for the Accreditation of Educator Preparation (CAEP)</a:t>
            </a:r>
            <a:endParaRPr sz="2100"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41B4D"/>
                </a:solidFill>
                <a:latin typeface="Viga"/>
                <a:ea typeface="Viga"/>
                <a:cs typeface="Viga"/>
                <a:sym typeface="Viga"/>
              </a:rPr>
              <a:t>State Partnership Agreement - Indiana</a:t>
            </a:r>
            <a:endParaRPr sz="2100"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141B4D"/>
                </a:solidFill>
                <a:latin typeface="Viga"/>
                <a:ea typeface="Viga"/>
                <a:cs typeface="Viga"/>
                <a:sym typeface="Viga"/>
              </a:rPr>
              <a:t>2021</a:t>
            </a:r>
            <a:endParaRPr sz="2100"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839564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5700750" y="2914545"/>
            <a:ext cx="2865300" cy="7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Viga"/>
              <a:ea typeface="Viga"/>
              <a:cs typeface="Viga"/>
              <a:sym typeface="Vig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4">
            <a:alphaModFix/>
          </a:blip>
          <a:srcRect l="24637" r="26910" b="25794"/>
          <a:stretch/>
        </p:blipFill>
        <p:spPr>
          <a:xfrm>
            <a:off x="6847175" y="3946175"/>
            <a:ext cx="1959950" cy="5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1725"/>
            <a:ext cx="9144000" cy="938700"/>
          </a:xfrm>
          <a:prstGeom prst="rect">
            <a:avLst/>
          </a:prstGeom>
          <a:solidFill>
            <a:srgbClr val="151E49"/>
          </a:solidFill>
          <a:ln w="1905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FFFFFF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0" y="4824575"/>
            <a:ext cx="9144000" cy="317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402475" y="4839577"/>
            <a:ext cx="1467000" cy="2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b="1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@EducateIN</a:t>
            </a:r>
            <a:endParaRPr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828827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 rot="31">
            <a:off x="116725" y="116294"/>
            <a:ext cx="1341407" cy="7095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CAEP</a:t>
            </a:r>
          </a:p>
        </p:txBody>
      </p:sp>
      <p:sp>
        <p:nvSpPr>
          <p:cNvPr id="81" name="Google Shape;81;p15"/>
          <p:cNvSpPr txBox="1"/>
          <p:nvPr/>
        </p:nvSpPr>
        <p:spPr>
          <a:xfrm>
            <a:off x="550800" y="1046875"/>
            <a:ext cx="80424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CAEP was created in 2013 following the merger of the National Council for the Accreditation of Educator Preparation (NCATE) and the Teacher Education Accreditation Council (TEAC).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CAEP (2013) standards and components focus on both the initial and advanced program levels. 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/>
              <a:t>	</a:t>
            </a:r>
            <a:endParaRPr sz="1500" dirty="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Standard 1 - Content and Pedagogical Knowledge</a:t>
            </a:r>
            <a:endParaRPr sz="1500" dirty="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Standard 2 - Clinical Partnerships and Practice</a:t>
            </a:r>
            <a:endParaRPr sz="1500" dirty="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Standard 3 - Candidate Quality, Recruitment, and Selectivity</a:t>
            </a:r>
            <a:endParaRPr sz="1500" dirty="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Standard 4 - Program Impact</a:t>
            </a:r>
            <a:endParaRPr sz="1500" dirty="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Standard 5 - Provider Quality, Continuous Improvement, and Capacity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500" dirty="0"/>
              <a:t>Revised standards will be implemented in 2022.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0" y="1725"/>
            <a:ext cx="9144000" cy="938700"/>
          </a:xfrm>
          <a:prstGeom prst="rect">
            <a:avLst/>
          </a:prstGeom>
          <a:solidFill>
            <a:srgbClr val="151E49"/>
          </a:solidFill>
          <a:ln w="1905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FFFFFF"/>
              </a:solidFill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0" y="4824575"/>
            <a:ext cx="9144000" cy="317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402475" y="4839577"/>
            <a:ext cx="1467000" cy="2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b="1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@EducateIN</a:t>
            </a:r>
            <a:endParaRPr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828827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 rot="31">
            <a:off x="116725" y="116312"/>
            <a:ext cx="5451522" cy="7869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CAEP Review Process</a:t>
            </a:r>
          </a:p>
        </p:txBody>
      </p:sp>
      <p:sp>
        <p:nvSpPr>
          <p:cNvPr id="92" name="Google Shape;92;p16"/>
          <p:cNvSpPr txBox="1"/>
          <p:nvPr/>
        </p:nvSpPr>
        <p:spPr>
          <a:xfrm>
            <a:off x="550800" y="1046875"/>
            <a:ext cx="8042400" cy="37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Rigorous review process focusing on both program quality and completer performance.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Peer review from nationally-trained reviewers provides valuable perspectives and input.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CAEP standards referenced in our licensure rules (REPA 3; 511 IAC 10.1) and language pertaining to teacher preparation (IC 20-28-3-1; 511 IAC 13-1; 511 IAC 21-1).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Process is applicable to all EPPs, including traditional and non-traditional providers.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/>
          <p:nvPr/>
        </p:nvSpPr>
        <p:spPr>
          <a:xfrm>
            <a:off x="0" y="1725"/>
            <a:ext cx="9144000" cy="938700"/>
          </a:xfrm>
          <a:prstGeom prst="rect">
            <a:avLst/>
          </a:prstGeom>
          <a:solidFill>
            <a:srgbClr val="151E49"/>
          </a:solidFill>
          <a:ln w="1905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FFFFFF"/>
              </a:solidFill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0" y="4824575"/>
            <a:ext cx="9144000" cy="317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402475" y="4839577"/>
            <a:ext cx="1467000" cy="2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b="1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@EducateIN</a:t>
            </a:r>
            <a:endParaRPr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828827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/>
          <p:nvPr/>
        </p:nvSpPr>
        <p:spPr>
          <a:xfrm rot="31">
            <a:off x="116725" y="116323"/>
            <a:ext cx="7903982" cy="93985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Current Partnership Agreement</a:t>
            </a:r>
          </a:p>
        </p:txBody>
      </p:sp>
      <p:sp>
        <p:nvSpPr>
          <p:cNvPr id="103" name="Google Shape;103;p17"/>
          <p:cNvSpPr txBox="1"/>
          <p:nvPr/>
        </p:nvSpPr>
        <p:spPr>
          <a:xfrm>
            <a:off x="543800" y="1172275"/>
            <a:ext cx="80424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Current agreement was signed in 2015.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Key elements include: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solidFill>
                  <a:schemeClr val="dk1"/>
                </a:solidFill>
              </a:rPr>
              <a:t>All educator preparation </a:t>
            </a:r>
            <a:r>
              <a:rPr lang="en" sz="1800" u="sng" dirty="0">
                <a:solidFill>
                  <a:schemeClr val="dk1"/>
                </a:solidFill>
              </a:rPr>
              <a:t>providers</a:t>
            </a:r>
            <a:r>
              <a:rPr lang="en" sz="1800" dirty="0">
                <a:solidFill>
                  <a:schemeClr val="dk1"/>
                </a:solidFill>
              </a:rPr>
              <a:t> (EPPs) undergo CAEP review;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Specialized Professional Association (SPA) </a:t>
            </a:r>
            <a:r>
              <a:rPr lang="en" sz="1800" u="sng" dirty="0"/>
              <a:t>program</a:t>
            </a:r>
            <a:r>
              <a:rPr lang="en" sz="1800" dirty="0"/>
              <a:t> reviews when possible;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State-review if SPA review is not an option;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Created “joint team” composition with at least one state member of </a:t>
            </a:r>
            <a:r>
              <a:rPr lang="en" sz="1800"/>
              <a:t>an on-site </a:t>
            </a:r>
            <a:r>
              <a:rPr lang="en" sz="1800" dirty="0"/>
              <a:t>review team.</a:t>
            </a: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/>
          <p:nvPr/>
        </p:nvSpPr>
        <p:spPr>
          <a:xfrm>
            <a:off x="0" y="1725"/>
            <a:ext cx="9144000" cy="938700"/>
          </a:xfrm>
          <a:prstGeom prst="rect">
            <a:avLst/>
          </a:prstGeom>
          <a:solidFill>
            <a:srgbClr val="151E49"/>
          </a:solidFill>
          <a:ln w="1905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FFFFFF"/>
              </a:solidFill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0" y="4824575"/>
            <a:ext cx="9144000" cy="317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402475" y="4839577"/>
            <a:ext cx="1467000" cy="2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b="1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@EducateIN</a:t>
            </a:r>
            <a:endParaRPr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828827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/>
          <p:nvPr/>
        </p:nvSpPr>
        <p:spPr>
          <a:xfrm rot="31">
            <a:off x="116725" y="116324"/>
            <a:ext cx="8086926" cy="93985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Updated Partnership Agreement</a:t>
            </a:r>
          </a:p>
        </p:txBody>
      </p:sp>
      <p:sp>
        <p:nvSpPr>
          <p:cNvPr id="114" name="Google Shape;114;p18"/>
          <p:cNvSpPr txBox="1"/>
          <p:nvPr/>
        </p:nvSpPr>
        <p:spPr>
          <a:xfrm>
            <a:off x="543800" y="1172275"/>
            <a:ext cx="80424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Maintains key elements of current agreement, but adds the following: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Language regarding the role of the Indiana State Board of Education in deciding final state accreditation status for EPPs and programs;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References SPA-Waiver request and state-review option for programs meeting specific, limited criteria.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Valid for five years, </a:t>
            </a:r>
            <a:r>
              <a:rPr lang="en" sz="1800"/>
              <a:t>but agreement may </a:t>
            </a:r>
            <a:r>
              <a:rPr lang="en" sz="1800" dirty="0"/>
              <a:t>be adjusted at any point should IDOE decide to modify existing requirements.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511250" y="4765425"/>
            <a:ext cx="14871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@EducateIN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3165001" y="454904"/>
            <a:ext cx="2291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QUESTIONS?</a:t>
            </a:r>
            <a:r>
              <a:rPr lang="en" sz="28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5563" y="598529"/>
            <a:ext cx="6492867" cy="3505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0813" y="1007875"/>
            <a:ext cx="5343525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5125" y="2335475"/>
            <a:ext cx="1824725" cy="12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652</Words>
  <Application>Microsoft Office PowerPoint</Application>
  <PresentationFormat>On-screen Show (16:9)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Oswald</vt:lpstr>
      <vt:lpstr>Arial</vt:lpstr>
      <vt:lpstr>Viga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Bogan, Scott</cp:lastModifiedBy>
  <cp:revision>2</cp:revision>
  <dcterms:modified xsi:type="dcterms:W3CDTF">2021-02-19T19:52:37Z</dcterms:modified>
</cp:coreProperties>
</file>