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63" r:id="rId4"/>
  </p:sldMasterIdLst>
  <p:notesMasterIdLst>
    <p:notesMasterId r:id="rId16"/>
  </p:notesMasterIdLst>
  <p:handoutMasterIdLst>
    <p:handoutMasterId r:id="rId17"/>
  </p:handoutMasterIdLst>
  <p:sldIdLst>
    <p:sldId id="333" r:id="rId5"/>
    <p:sldId id="358" r:id="rId6"/>
    <p:sldId id="332" r:id="rId7"/>
    <p:sldId id="348" r:id="rId8"/>
    <p:sldId id="349" r:id="rId9"/>
    <p:sldId id="342" r:id="rId10"/>
    <p:sldId id="354" r:id="rId11"/>
    <p:sldId id="355" r:id="rId12"/>
    <p:sldId id="356" r:id="rId13"/>
    <p:sldId id="357" r:id="rId14"/>
    <p:sldId id="359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AF6"/>
    <a:srgbClr val="D22800"/>
    <a:srgbClr val="FFD3A7"/>
    <a:srgbClr val="FF9933"/>
    <a:srgbClr val="FF6600"/>
    <a:srgbClr val="FFEBDD"/>
    <a:srgbClr val="E8D9F3"/>
    <a:srgbClr val="3C1A56"/>
    <a:srgbClr val="FFFFFF"/>
    <a:srgbClr val="C8EE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97" autoAdjust="0"/>
    <p:restoredTop sz="94799" autoAdjust="0"/>
  </p:normalViewPr>
  <p:slideViewPr>
    <p:cSldViewPr>
      <p:cViewPr>
        <p:scale>
          <a:sx n="75" d="100"/>
          <a:sy n="75" d="100"/>
        </p:scale>
        <p:origin x="112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7" d="100"/>
          <a:sy n="47" d="100"/>
        </p:scale>
        <p:origin x="-188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ate.in.us\file1\SBOE\Home\LButz\School%20Enrollment%20Disaggregated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tate.in.us\file1\SBOE\Home\LButz\Turnaround%20Academi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'2016 Visuals'!$U$35</c:f>
              <c:strCache>
                <c:ptCount val="1"/>
                <c:pt idx="0">
                  <c:v>D/F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cat>
            <c:strRef>
              <c:f>'2016 Visuals'!$T$36:$T$50</c:f>
              <c:strCache>
                <c:ptCount val="15"/>
                <c:pt idx="0">
                  <c:v>All Students</c:v>
                </c:pt>
                <c:pt idx="1">
                  <c:v>Paid Meals</c:v>
                </c:pt>
                <c:pt idx="2">
                  <c:v>F/R Lunch</c:v>
                </c:pt>
                <c:pt idx="3">
                  <c:v>White</c:v>
                </c:pt>
                <c:pt idx="4">
                  <c:v>Black</c:v>
                </c:pt>
                <c:pt idx="5">
                  <c:v>Multiracial</c:v>
                </c:pt>
                <c:pt idx="6">
                  <c:v>Hispanic</c:v>
                </c:pt>
                <c:pt idx="7">
                  <c:v>Minority</c:v>
                </c:pt>
                <c:pt idx="8">
                  <c:v>Non-ELL</c:v>
                </c:pt>
                <c:pt idx="9">
                  <c:v>ELL</c:v>
                </c:pt>
                <c:pt idx="10">
                  <c:v>GenEd</c:v>
                </c:pt>
                <c:pt idx="11">
                  <c:v>SpEd</c:v>
                </c:pt>
                <c:pt idx="12">
                  <c:v>Rural</c:v>
                </c:pt>
                <c:pt idx="13">
                  <c:v>Urban</c:v>
                </c:pt>
                <c:pt idx="14">
                  <c:v>Suburban</c:v>
                </c:pt>
              </c:strCache>
            </c:strRef>
          </c:cat>
          <c:val>
            <c:numRef>
              <c:f>'2016 Visuals'!$U$36:$U$50</c:f>
              <c:numCache>
                <c:formatCode>0.00%</c:formatCode>
                <c:ptCount val="15"/>
                <c:pt idx="0">
                  <c:v>0.13020000000000001</c:v>
                </c:pt>
                <c:pt idx="1">
                  <c:v>7.1400000000000005E-2</c:v>
                </c:pt>
                <c:pt idx="2">
                  <c:v>0.19370000000000001</c:v>
                </c:pt>
                <c:pt idx="3">
                  <c:v>7.4300000000000005E-2</c:v>
                </c:pt>
                <c:pt idx="4">
                  <c:v>0.37259999999999999</c:v>
                </c:pt>
                <c:pt idx="5">
                  <c:v>0.16800000000000001</c:v>
                </c:pt>
                <c:pt idx="6">
                  <c:v>0.21029999999999999</c:v>
                </c:pt>
                <c:pt idx="7">
                  <c:v>0.25819999999999999</c:v>
                </c:pt>
                <c:pt idx="8">
                  <c:v>0.12479999999999999</c:v>
                </c:pt>
                <c:pt idx="9">
                  <c:v>0.23730000000000001</c:v>
                </c:pt>
                <c:pt idx="10">
                  <c:v>0.12670000000000001</c:v>
                </c:pt>
                <c:pt idx="11">
                  <c:v>0.15029999999999999</c:v>
                </c:pt>
                <c:pt idx="12">
                  <c:v>6.1699999999999998E-2</c:v>
                </c:pt>
                <c:pt idx="13">
                  <c:v>0.31430000000000002</c:v>
                </c:pt>
                <c:pt idx="14">
                  <c:v>5.8500000000000003E-2</c:v>
                </c:pt>
              </c:numCache>
            </c:numRef>
          </c:val>
        </c:ser>
        <c:ser>
          <c:idx val="1"/>
          <c:order val="1"/>
          <c:tx>
            <c:strRef>
              <c:f>'2016 Visuals'!$V$35</c:f>
              <c:strCache>
                <c:ptCount val="1"/>
                <c:pt idx="0">
                  <c:v>A/B/C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  <a:sp3d/>
            </c:spPr>
          </c:dPt>
          <c:cat>
            <c:strRef>
              <c:f>'2016 Visuals'!$T$36:$T$50</c:f>
              <c:strCache>
                <c:ptCount val="15"/>
                <c:pt idx="0">
                  <c:v>All Students</c:v>
                </c:pt>
                <c:pt idx="1">
                  <c:v>Paid Meals</c:v>
                </c:pt>
                <c:pt idx="2">
                  <c:v>F/R Lunch</c:v>
                </c:pt>
                <c:pt idx="3">
                  <c:v>White</c:v>
                </c:pt>
                <c:pt idx="4">
                  <c:v>Black</c:v>
                </c:pt>
                <c:pt idx="5">
                  <c:v>Multiracial</c:v>
                </c:pt>
                <c:pt idx="6">
                  <c:v>Hispanic</c:v>
                </c:pt>
                <c:pt idx="7">
                  <c:v>Minority</c:v>
                </c:pt>
                <c:pt idx="8">
                  <c:v>Non-ELL</c:v>
                </c:pt>
                <c:pt idx="9">
                  <c:v>ELL</c:v>
                </c:pt>
                <c:pt idx="10">
                  <c:v>GenEd</c:v>
                </c:pt>
                <c:pt idx="11">
                  <c:v>SpEd</c:v>
                </c:pt>
                <c:pt idx="12">
                  <c:v>Rural</c:v>
                </c:pt>
                <c:pt idx="13">
                  <c:v>Urban</c:v>
                </c:pt>
                <c:pt idx="14">
                  <c:v>Suburban</c:v>
                </c:pt>
              </c:strCache>
            </c:strRef>
          </c:cat>
          <c:val>
            <c:numRef>
              <c:f>'2016 Visuals'!$V$36:$V$50</c:f>
              <c:numCache>
                <c:formatCode>0.00%</c:formatCode>
                <c:ptCount val="15"/>
                <c:pt idx="0">
                  <c:v>0.86980000000000002</c:v>
                </c:pt>
                <c:pt idx="1">
                  <c:v>0.92859999999999998</c:v>
                </c:pt>
                <c:pt idx="2">
                  <c:v>0.80630000000000002</c:v>
                </c:pt>
                <c:pt idx="3">
                  <c:v>0.92569999999999997</c:v>
                </c:pt>
                <c:pt idx="4">
                  <c:v>0.62739999999999996</c:v>
                </c:pt>
                <c:pt idx="5">
                  <c:v>0.83199999999999996</c:v>
                </c:pt>
                <c:pt idx="6">
                  <c:v>0.78969999999999996</c:v>
                </c:pt>
                <c:pt idx="7">
                  <c:v>0.74180000000000001</c:v>
                </c:pt>
                <c:pt idx="8">
                  <c:v>0.87519999999999998</c:v>
                </c:pt>
                <c:pt idx="9">
                  <c:v>0.76270000000000004</c:v>
                </c:pt>
                <c:pt idx="10">
                  <c:v>0.87329999999999997</c:v>
                </c:pt>
                <c:pt idx="11">
                  <c:v>0.84970000000000001</c:v>
                </c:pt>
                <c:pt idx="12">
                  <c:v>0.93830000000000002</c:v>
                </c:pt>
                <c:pt idx="13">
                  <c:v>0.68569999999999998</c:v>
                </c:pt>
                <c:pt idx="14">
                  <c:v>0.9415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848376"/>
        <c:axId val="164852856"/>
        <c:axId val="0"/>
      </c:bar3DChart>
      <c:catAx>
        <c:axId val="1648483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52856"/>
        <c:crosses val="autoZero"/>
        <c:auto val="1"/>
        <c:lblAlgn val="ctr"/>
        <c:lblOffset val="100"/>
        <c:noMultiLvlLbl val="0"/>
      </c:catAx>
      <c:valAx>
        <c:axId val="1648528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8483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'TA Visuals'!$B$1</c:f>
              <c:strCache>
                <c:ptCount val="1"/>
                <c:pt idx="0">
                  <c:v>Turnaround Academy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p3d/>
          </c:spPr>
          <c:invertIfNegative val="0"/>
          <c:cat>
            <c:strRef>
              <c:f>'TA Visuals'!$A$2:$A$5</c:f>
              <c:strCache>
                <c:ptCount val="4"/>
                <c:pt idx="0">
                  <c:v>Paid Meals</c:v>
                </c:pt>
                <c:pt idx="1">
                  <c:v>F/R Lunch</c:v>
                </c:pt>
                <c:pt idx="2">
                  <c:v>White</c:v>
                </c:pt>
                <c:pt idx="3">
                  <c:v>Minority</c:v>
                </c:pt>
              </c:strCache>
            </c:strRef>
          </c:cat>
          <c:val>
            <c:numRef>
              <c:f>'TA Visuals'!$B$2:$B$5</c:f>
              <c:numCache>
                <c:formatCode>0.00%</c:formatCode>
                <c:ptCount val="4"/>
                <c:pt idx="0">
                  <c:v>0.1913</c:v>
                </c:pt>
                <c:pt idx="1">
                  <c:v>0.80869999999999997</c:v>
                </c:pt>
                <c:pt idx="2">
                  <c:v>0.1424</c:v>
                </c:pt>
                <c:pt idx="3">
                  <c:v>0.85760000000000003</c:v>
                </c:pt>
              </c:numCache>
            </c:numRef>
          </c:val>
        </c:ser>
        <c:ser>
          <c:idx val="1"/>
          <c:order val="1"/>
          <c:tx>
            <c:strRef>
              <c:f>'TA Visuals'!$C$1</c:f>
              <c:strCache>
                <c:ptCount val="1"/>
                <c:pt idx="0">
                  <c:v>Statewide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  <a:sp3d/>
          </c:spPr>
          <c:invertIfNegative val="0"/>
          <c:cat>
            <c:strRef>
              <c:f>'TA Visuals'!$A$2:$A$5</c:f>
              <c:strCache>
                <c:ptCount val="4"/>
                <c:pt idx="0">
                  <c:v>Paid Meals</c:v>
                </c:pt>
                <c:pt idx="1">
                  <c:v>F/R Lunch</c:v>
                </c:pt>
                <c:pt idx="2">
                  <c:v>White</c:v>
                </c:pt>
                <c:pt idx="3">
                  <c:v>Minority</c:v>
                </c:pt>
              </c:strCache>
            </c:strRef>
          </c:cat>
          <c:val>
            <c:numRef>
              <c:f>'TA Visuals'!$C$2:$C$5</c:f>
              <c:numCache>
                <c:formatCode>0.00%</c:formatCode>
                <c:ptCount val="4"/>
                <c:pt idx="0">
                  <c:v>0.51958588866397348</c:v>
                </c:pt>
                <c:pt idx="1">
                  <c:v>0.48041411133602652</c:v>
                </c:pt>
                <c:pt idx="2">
                  <c:v>0.69727410941740886</c:v>
                </c:pt>
                <c:pt idx="3">
                  <c:v>0.30341097274884615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4453192"/>
        <c:axId val="164453576"/>
        <c:axId val="0"/>
      </c:bar3DChart>
      <c:catAx>
        <c:axId val="164453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53576"/>
        <c:crosses val="autoZero"/>
        <c:auto val="1"/>
        <c:lblAlgn val="ctr"/>
        <c:lblOffset val="100"/>
        <c:noMultiLvlLbl val="0"/>
      </c:catAx>
      <c:valAx>
        <c:axId val="164453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4453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599B1F-128C-48DD-8B00-18A05F858BAB}" type="datetimeFigureOut">
              <a:rPr lang="en-US" smtClean="0"/>
              <a:t>7/25/2017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FBFDD5-7E0F-4029-93A4-6F19399030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029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C07D21A-F3A1-471B-AEBA-AE5F8CD0D5E4}" type="datetimeFigureOut">
              <a:rPr lang="en-US" smtClean="0"/>
              <a:t>7/25/2017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511E18-A005-4BCB-820F-82FDAEB99D4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30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6236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7581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There are 134,329 students in D/F schools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which: 47,365 or approximately one-third are in a school that has received three consecutive D/F grades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(52,252 if you include the TA’s)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6047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Targeted investments for small populations may yield results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ELL population has observed gap closures across the board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66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Targeted investments may not also show results on a large scale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After millions of federal and state funds invested to support poor and minority students in Indiana: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in five minority students are still in a D/F school</a:t>
            </a:r>
          </a:p>
          <a:p>
            <a:pPr lvl="2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One in seven students with F/R meals are still in a D/F school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gaps exist not only in access, but also in achievement and college and career readiness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991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These gaps are manifested in our TA’s, which represent Indiana’s most underserved students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Less than 1/3 of IN students are minority, more than 80% of students in TA’s are minority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½ of students receive F/R meals in IN, more than 80% of students in TA receive F/R meals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6831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TA’s reflect a disproportionate number of poor and minority students in chronically failing schools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807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792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08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511E18-A005-4BCB-820F-82FDAEB99D4C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174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C4815-4C39-46A0-9C9A-8BBB4284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17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4964" r="22211" b="7362"/>
          <a:stretch/>
        </p:blipFill>
        <p:spPr bwMode="auto">
          <a:xfrm>
            <a:off x="3048001" y="841169"/>
            <a:ext cx="6096000" cy="60168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3048001" y="228600"/>
            <a:ext cx="6095999" cy="66294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84517"/>
            <a:ext cx="5509364" cy="8210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1662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Ligh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Indiana State Torch Vector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72" t="9361" r="22211" b="7362"/>
          <a:stretch/>
        </p:blipFill>
        <p:spPr bwMode="auto">
          <a:xfrm>
            <a:off x="1828800" y="0"/>
            <a:ext cx="7315201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 userDrawn="1"/>
        </p:nvSpPr>
        <p:spPr>
          <a:xfrm>
            <a:off x="0" y="0"/>
            <a:ext cx="9144000" cy="6731695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3" descr="\\iotfilp70pw\ICSB\Home\SHatchett\Communications\SBOE Logo.PNG"/>
          <p:cNvPicPr>
            <a:picLocks noChangeAspect="1" noChangeArrowheads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34001"/>
            <a:ext cx="9203264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146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898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 hasCustomPrompt="1"/>
          </p:nvPr>
        </p:nvSpPr>
        <p:spPr>
          <a:xfrm>
            <a:off x="2971800" y="6096000"/>
            <a:ext cx="3048000" cy="609600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 baseline="0"/>
            </a:lvl1pPr>
          </a:lstStyle>
          <a:p>
            <a:pPr lvl="0"/>
            <a:r>
              <a:rPr lang="en-US" dirty="0" smtClean="0"/>
              <a:t>Contact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534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5542"/>
            <a:ext cx="9144000" cy="9144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713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A65B852-3DE5-485D-BCBF-5E1FE10629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874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80" r:id="rId2"/>
    <p:sldLayoutId id="2147483983" r:id="rId3"/>
    <p:sldLayoutId id="2147483649" r:id="rId4"/>
    <p:sldLayoutId id="2147483661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762000" y="838200"/>
            <a:ext cx="7772400" cy="47244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u="sng" dirty="0" smtClean="0">
                <a:solidFill>
                  <a:schemeClr val="tx1"/>
                </a:solidFill>
              </a:rPr>
              <a:t>Indiana State Board of Education</a:t>
            </a:r>
            <a:br>
              <a:rPr lang="en-US" sz="4000" b="1" u="sng" dirty="0" smtClean="0">
                <a:solidFill>
                  <a:schemeClr val="tx1"/>
                </a:solidFill>
              </a:rPr>
            </a:br>
            <a:r>
              <a:rPr lang="en-US" sz="4000" b="1" u="sng" dirty="0" smtClean="0">
                <a:solidFill>
                  <a:schemeClr val="tx1"/>
                </a:solidFill>
              </a:rPr>
              <a:t>Meeting</a:t>
            </a: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en-US" sz="4000" dirty="0" smtClean="0">
                <a:solidFill>
                  <a:schemeClr val="tx1"/>
                </a:solidFill>
              </a:rPr>
              <a:t>Turnaround Academy Update</a:t>
            </a:r>
            <a:endParaRPr lang="en-US" sz="40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ts val="600"/>
              </a:spcBef>
            </a:pPr>
            <a:r>
              <a:rPr lang="en-US" sz="3100" dirty="0" smtClean="0">
                <a:solidFill>
                  <a:schemeClr val="tx1"/>
                </a:solidFill>
              </a:rPr>
              <a:t>Proposed Performance Management System</a:t>
            </a:r>
            <a:endParaRPr lang="en-US" sz="3100" dirty="0" smtClean="0">
              <a:solidFill>
                <a:schemeClr val="tx1"/>
              </a:solidFill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500" dirty="0" smtClean="0">
                <a:solidFill>
                  <a:schemeClr val="tx1"/>
                </a:solidFill>
              </a:rPr>
              <a:t>August 2, </a:t>
            </a:r>
            <a:r>
              <a:rPr lang="en-US" sz="2500" dirty="0" smtClean="0">
                <a:solidFill>
                  <a:schemeClr val="tx1"/>
                </a:solidFill>
              </a:rPr>
              <a:t>2017</a:t>
            </a:r>
            <a:endParaRPr lang="en-US" sz="2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027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806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Timeline &amp; Next Steps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457201" y="1364049"/>
            <a:ext cx="2362200" cy="571253"/>
          </a:xfrm>
          <a:prstGeom prst="roundRect">
            <a:avLst>
              <a:gd name="adj" fmla="val 6666"/>
            </a:avLst>
          </a:prstGeom>
          <a:solidFill>
            <a:srgbClr val="E2EAF6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July/August</a:t>
            </a:r>
            <a:endParaRPr lang="en-US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457200" y="3284566"/>
            <a:ext cx="2362200" cy="571253"/>
          </a:xfrm>
          <a:prstGeom prst="roundRect">
            <a:avLst>
              <a:gd name="adj" fmla="val 6666"/>
            </a:avLst>
          </a:prstGeom>
          <a:solidFill>
            <a:srgbClr val="E2EAF6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September</a:t>
            </a:r>
            <a:endParaRPr lang="en-US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457200" y="4793049"/>
            <a:ext cx="2362200" cy="571253"/>
          </a:xfrm>
          <a:prstGeom prst="roundRect">
            <a:avLst>
              <a:gd name="adj" fmla="val 6666"/>
            </a:avLst>
          </a:prstGeom>
          <a:solidFill>
            <a:srgbClr val="E2EAF6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October</a:t>
            </a:r>
            <a:endParaRPr lang="en-US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2012771"/>
            <a:ext cx="8305799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Finalize performance management framework for SBOE turnaround academies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Communicate expectations to school and district leaders</a:t>
            </a:r>
            <a:endParaRPr lang="en-US" sz="2000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" y="3855819"/>
            <a:ext cx="8305799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Each turnaround academy finalizes their 2- and 5-year benchmarks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IDOE partners with schools to develop annual leading indicators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86443" y="5391090"/>
            <a:ext cx="8305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 smtClean="0"/>
              <a:t>Performance agreements adopted by the SBOE</a:t>
            </a:r>
          </a:p>
        </p:txBody>
      </p:sp>
      <p:cxnSp>
        <p:nvCxnSpPr>
          <p:cNvPr id="5" name="Straight Connector 4"/>
          <p:cNvCxnSpPr>
            <a:stCxn id="6" idx="0"/>
            <a:endCxn id="31" idx="4"/>
          </p:cNvCxnSpPr>
          <p:nvPr/>
        </p:nvCxnSpPr>
        <p:spPr>
          <a:xfrm>
            <a:off x="213177" y="1531599"/>
            <a:ext cx="1" cy="3665151"/>
          </a:xfrm>
          <a:prstGeom prst="line">
            <a:avLst/>
          </a:prstGeom>
          <a:ln w="1270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96155" y="1531599"/>
            <a:ext cx="234043" cy="23615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96154" y="3436599"/>
            <a:ext cx="234043" cy="23615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96156" y="4960599"/>
            <a:ext cx="234043" cy="236151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14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1895475" y="2743200"/>
            <a:ext cx="5353049" cy="1752600"/>
          </a:xfrm>
          <a:prstGeom prst="roundRect">
            <a:avLst>
              <a:gd name="adj" fmla="val 6666"/>
            </a:avLst>
          </a:prstGeom>
          <a:solidFill>
            <a:srgbClr val="E2EAF6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Questions or Comments</a:t>
            </a:r>
            <a:endParaRPr lang="en-US" sz="32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Turnaround Academy </a:t>
            </a:r>
          </a:p>
          <a:p>
            <a:pPr algn="ctr"/>
            <a:r>
              <a:rPr lang="en-US" sz="3600" dirty="0">
                <a:solidFill>
                  <a:schemeClr val="bg1"/>
                </a:solidFill>
              </a:rPr>
              <a:t>Performance Management System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84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762000" y="838200"/>
            <a:ext cx="7772400" cy="472440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4000" b="1" u="sng" dirty="0" smtClean="0">
                <a:solidFill>
                  <a:schemeClr val="tx1"/>
                </a:solidFill>
              </a:rPr>
              <a:t>Agenda</a:t>
            </a:r>
            <a:endParaRPr lang="en-US" sz="4000" b="1" u="sng" dirty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500" dirty="0" smtClean="0">
                <a:solidFill>
                  <a:schemeClr val="tx1"/>
                </a:solidFill>
              </a:rPr>
              <a:t>Summary of Statewide Achievement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500" dirty="0" smtClean="0">
                <a:solidFill>
                  <a:schemeClr val="tx1"/>
                </a:solidFill>
              </a:rPr>
              <a:t>Turnaround Academy Performance Management System</a:t>
            </a:r>
          </a:p>
          <a:p>
            <a:pPr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sz="2500" dirty="0" smtClean="0">
                <a:solidFill>
                  <a:schemeClr val="tx1"/>
                </a:solidFill>
              </a:rPr>
              <a:t>Questions &amp; Comments</a:t>
            </a:r>
          </a:p>
        </p:txBody>
      </p:sp>
    </p:spTree>
    <p:extLst>
      <p:ext uri="{BB962C8B-B14F-4D97-AF65-F5344CB8AC3E}">
        <p14:creationId xmlns:p14="http://schemas.microsoft.com/office/powerpoint/2010/main" val="2647098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806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Statewide Enrollment Trends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1295400"/>
            <a:ext cx="6705600" cy="388874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5533764"/>
            <a:ext cx="3057525" cy="400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19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806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ELL Subgroup Has Improved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0" y="1371600"/>
            <a:ext cx="6248400" cy="3962399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737" y="5538786"/>
            <a:ext cx="1152525" cy="50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74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8069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2016 Disaggregated School Enrollment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737508934"/>
              </p:ext>
            </p:extLst>
          </p:nvPr>
        </p:nvGraphicFramePr>
        <p:xfrm>
          <a:off x="1162049" y="1259541"/>
          <a:ext cx="6819900" cy="43478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Picture 5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7512" y="5643282"/>
            <a:ext cx="3228975" cy="3048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2528888" y="1295400"/>
            <a:ext cx="352424" cy="35814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524376" y="1295400"/>
            <a:ext cx="352424" cy="35814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352800" y="1295400"/>
            <a:ext cx="352424" cy="3581400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668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" y="228600"/>
            <a:ext cx="9144000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Enrollment in Turnaround </a:t>
            </a:r>
            <a:r>
              <a:rPr lang="en-US" sz="3600" dirty="0" smtClean="0">
                <a:solidFill>
                  <a:schemeClr val="bg1"/>
                </a:solidFill>
              </a:rPr>
              <a:t>Academies</a:t>
            </a:r>
            <a:endParaRPr lang="en-US" sz="3600" dirty="0">
              <a:solidFill>
                <a:schemeClr val="bg1"/>
              </a:solidFill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5397300"/>
              </p:ext>
            </p:extLst>
          </p:nvPr>
        </p:nvGraphicFramePr>
        <p:xfrm>
          <a:off x="1066800" y="1200329"/>
          <a:ext cx="7391400" cy="47432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3651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1390650" y="1529250"/>
            <a:ext cx="6362700" cy="4072767"/>
            <a:chOff x="1447800" y="1529250"/>
            <a:chExt cx="6362700" cy="4072767"/>
          </a:xfrm>
        </p:grpSpPr>
        <p:grpSp>
          <p:nvGrpSpPr>
            <p:cNvPr id="16" name="Group 15"/>
            <p:cNvGrpSpPr/>
            <p:nvPr/>
          </p:nvGrpSpPr>
          <p:grpSpPr>
            <a:xfrm>
              <a:off x="1447800" y="1534332"/>
              <a:ext cx="1866900" cy="4067685"/>
              <a:chOff x="762000" y="1534332"/>
              <a:chExt cx="1866900" cy="406768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762000" y="1534332"/>
                <a:ext cx="1866900" cy="232496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762000" y="3859306"/>
                <a:ext cx="1866900" cy="1742711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" name="TextBox 1"/>
              <p:cNvSpPr txBox="1"/>
              <p:nvPr/>
            </p:nvSpPr>
            <p:spPr>
              <a:xfrm>
                <a:off x="762000" y="4333549"/>
                <a:ext cx="1866900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bg1">
                        <a:lumMod val="95000"/>
                      </a:schemeClr>
                    </a:solidFill>
                  </a:rPr>
                  <a:t>4,887</a:t>
                </a:r>
                <a:r>
                  <a:rPr lang="en-US" dirty="0" smtClean="0">
                    <a:solidFill>
                      <a:schemeClr val="bg1">
                        <a:lumMod val="95000"/>
                      </a:schemeClr>
                    </a:solidFill>
                  </a:rPr>
                  <a:t> </a:t>
                </a:r>
                <a:r>
                  <a:rPr lang="en-US" dirty="0" smtClean="0">
                    <a:solidFill>
                      <a:schemeClr val="bg1">
                        <a:lumMod val="95000"/>
                      </a:schemeClr>
                    </a:solidFill>
                  </a:rPr>
                  <a:t>students</a:t>
                </a:r>
                <a:endParaRPr lang="en-US" sz="36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762000" y="1828800"/>
                <a:ext cx="1866900" cy="1692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The number of </a:t>
                </a:r>
                <a:r>
                  <a:rPr lang="en-US" sz="2400" b="1" dirty="0" smtClean="0"/>
                  <a:t>students</a:t>
                </a:r>
                <a:r>
                  <a:rPr lang="en-US" sz="2000" dirty="0" smtClean="0"/>
                  <a:t> in D/F schools would </a:t>
                </a:r>
                <a:r>
                  <a:rPr lang="en-US" sz="2000" b="1" dirty="0" smtClean="0"/>
                  <a:t>decrease</a:t>
                </a:r>
                <a:r>
                  <a:rPr lang="en-US" sz="2000" dirty="0" smtClean="0"/>
                  <a:t> by</a:t>
                </a:r>
                <a:endParaRPr lang="en-US" sz="20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3681273" y="1534332"/>
              <a:ext cx="1895755" cy="4067684"/>
              <a:chOff x="3666845" y="1534332"/>
              <a:chExt cx="1895755" cy="4067684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3666845" y="1534332"/>
                <a:ext cx="1866900" cy="232496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Rectangle 10"/>
              <p:cNvSpPr/>
              <p:nvPr/>
            </p:nvSpPr>
            <p:spPr>
              <a:xfrm>
                <a:off x="3666845" y="3859305"/>
                <a:ext cx="1866900" cy="1742711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3676369" y="1676400"/>
                <a:ext cx="1857376" cy="206210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The number of </a:t>
                </a:r>
                <a:r>
                  <a:rPr lang="en-US" sz="2400" b="1" dirty="0" smtClean="0"/>
                  <a:t>minority students </a:t>
                </a:r>
                <a:r>
                  <a:rPr lang="en-US" sz="2000" dirty="0" smtClean="0"/>
                  <a:t>in D/F schools would </a:t>
                </a:r>
                <a:r>
                  <a:rPr lang="en-US" sz="2000" b="1" dirty="0" smtClean="0"/>
                  <a:t>decrease</a:t>
                </a:r>
                <a:r>
                  <a:rPr lang="en-US" sz="2000" dirty="0" smtClean="0"/>
                  <a:t> by</a:t>
                </a:r>
                <a:endParaRPr lang="en-US" sz="2000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666845" y="4334470"/>
                <a:ext cx="1895755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bg1">
                        <a:lumMod val="95000"/>
                      </a:schemeClr>
                    </a:solidFill>
                  </a:rPr>
                  <a:t>4,191</a:t>
                </a:r>
              </a:p>
              <a:p>
                <a:pPr lvl="0" algn="ctr"/>
                <a:r>
                  <a:rPr lang="en-US" dirty="0" smtClean="0">
                    <a:solidFill>
                      <a:prstClr val="white">
                        <a:lumMod val="95000"/>
                      </a:prstClr>
                    </a:solidFill>
                  </a:rPr>
                  <a:t>students</a:t>
                </a:r>
                <a:endParaRPr lang="en-US" sz="3600" dirty="0">
                  <a:solidFill>
                    <a:prstClr val="white">
                      <a:lumMod val="95000"/>
                    </a:prstClr>
                  </a:solidFill>
                </a:endParaRPr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5943600" y="1529250"/>
              <a:ext cx="1866900" cy="4072765"/>
              <a:chOff x="6491568" y="1529250"/>
              <a:chExt cx="1866900" cy="4072765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6491568" y="1529250"/>
                <a:ext cx="1866900" cy="2324968"/>
              </a:xfrm>
              <a:prstGeom prst="rect">
                <a:avLst/>
              </a:prstGeom>
              <a:solidFill>
                <a:schemeClr val="accent2">
                  <a:lumMod val="20000"/>
                  <a:lumOff val="80000"/>
                </a:schemeClr>
              </a:solidFill>
              <a:ln>
                <a:solidFill>
                  <a:schemeClr val="accent2">
                    <a:lumMod val="20000"/>
                    <a:lumOff val="8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6491568" y="3859304"/>
                <a:ext cx="1866900" cy="1742711"/>
              </a:xfrm>
              <a:prstGeom prst="rect">
                <a:avLst/>
              </a:prstGeom>
              <a:solidFill>
                <a:schemeClr val="accent2">
                  <a:lumMod val="50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TextBox 5"/>
              <p:cNvSpPr txBox="1"/>
              <p:nvPr/>
            </p:nvSpPr>
            <p:spPr>
              <a:xfrm>
                <a:off x="6491568" y="1610142"/>
                <a:ext cx="1866900" cy="2123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The number of </a:t>
                </a:r>
                <a:r>
                  <a:rPr lang="en-US" sz="2400" b="1" dirty="0" smtClean="0"/>
                  <a:t>students with F/R meals </a:t>
                </a:r>
                <a:r>
                  <a:rPr lang="en-US" sz="2000" dirty="0" smtClean="0"/>
                  <a:t>in D/F schools would </a:t>
                </a:r>
                <a:r>
                  <a:rPr lang="en-US" sz="2000" b="1" dirty="0" smtClean="0"/>
                  <a:t>decrease</a:t>
                </a:r>
                <a:r>
                  <a:rPr lang="en-US" sz="2000" dirty="0" smtClean="0"/>
                  <a:t> by</a:t>
                </a:r>
                <a:endParaRPr lang="en-US" sz="2000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6515100" y="4334470"/>
                <a:ext cx="184336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600" dirty="0" smtClean="0">
                    <a:solidFill>
                      <a:schemeClr val="bg1">
                        <a:lumMod val="95000"/>
                      </a:schemeClr>
                    </a:solidFill>
                  </a:rPr>
                  <a:t>3,952</a:t>
                </a:r>
              </a:p>
              <a:p>
                <a:pPr lvl="0" algn="ctr"/>
                <a:r>
                  <a:rPr lang="en-US" dirty="0" smtClean="0">
                    <a:solidFill>
                      <a:prstClr val="white">
                        <a:lumMod val="95000"/>
                      </a:prstClr>
                    </a:solidFill>
                  </a:rPr>
                  <a:t>students</a:t>
                </a:r>
                <a:endParaRPr lang="en-US" sz="36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  <p:sp>
        <p:nvSpPr>
          <p:cNvPr id="12" name="TextBox 1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If the 12 Turnaround Academies receive a C or higher…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2062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Turnaround Academy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Performance Management System</a:t>
            </a:r>
            <a:endParaRPr lang="en-US" sz="3600" dirty="0">
              <a:solidFill>
                <a:schemeClr val="bg1"/>
              </a:solidFill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79689" y="1534332"/>
            <a:ext cx="7584622" cy="4067686"/>
            <a:chOff x="838200" y="1534332"/>
            <a:chExt cx="7584622" cy="4067686"/>
          </a:xfrm>
        </p:grpSpPr>
        <p:grpSp>
          <p:nvGrpSpPr>
            <p:cNvPr id="19" name="Group 18"/>
            <p:cNvGrpSpPr/>
            <p:nvPr/>
          </p:nvGrpSpPr>
          <p:grpSpPr>
            <a:xfrm>
              <a:off x="838200" y="1534334"/>
              <a:ext cx="2286000" cy="4067684"/>
              <a:chOff x="762000" y="1534332"/>
              <a:chExt cx="1981200" cy="4067685"/>
            </a:xfrm>
          </p:grpSpPr>
          <p:sp>
            <p:nvSpPr>
              <p:cNvPr id="7" name="Rectangle 6"/>
              <p:cNvSpPr/>
              <p:nvPr/>
            </p:nvSpPr>
            <p:spPr>
              <a:xfrm>
                <a:off x="762000" y="1534332"/>
                <a:ext cx="1947022" cy="2593016"/>
              </a:xfrm>
              <a:prstGeom prst="rect">
                <a:avLst/>
              </a:prstGeom>
              <a:solidFill>
                <a:srgbClr val="FFD3A7"/>
              </a:solidFill>
              <a:ln>
                <a:solidFill>
                  <a:srgbClr val="D22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Rectangle 7"/>
              <p:cNvSpPr/>
              <p:nvPr/>
            </p:nvSpPr>
            <p:spPr>
              <a:xfrm>
                <a:off x="762000" y="4127348"/>
                <a:ext cx="1947022" cy="1474669"/>
              </a:xfrm>
              <a:prstGeom prst="rect">
                <a:avLst/>
              </a:prstGeom>
              <a:solidFill>
                <a:srgbClr val="FF6600"/>
              </a:solidFill>
              <a:ln>
                <a:solidFill>
                  <a:srgbClr val="D228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767323" y="4177604"/>
                <a:ext cx="1975877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bg1">
                        <a:lumMod val="95000"/>
                      </a:schemeClr>
                    </a:solidFill>
                  </a:rPr>
                  <a:t>SBOE Turnaround Committee</a:t>
                </a:r>
                <a:endParaRPr lang="en-US" sz="2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762000" y="1917916"/>
                <a:ext cx="1947022" cy="1815882"/>
              </a:xfrm>
              <a:prstGeom prst="rect">
                <a:avLst/>
              </a:prstGeom>
              <a:noFill/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sz="2400" b="1" dirty="0" smtClean="0"/>
                  <a:t>Reset benchmarks &amp; targets </a:t>
                </a:r>
                <a:r>
                  <a:rPr lang="en-US" sz="2000" dirty="0" smtClean="0"/>
                  <a:t>for all SBOE turnaround academies</a:t>
                </a:r>
                <a:endParaRPr lang="en-US" sz="2000" dirty="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505199" y="1534332"/>
              <a:ext cx="2286000" cy="4067685"/>
              <a:chOff x="3657600" y="1534332"/>
              <a:chExt cx="1997028" cy="4067685"/>
            </a:xfrm>
          </p:grpSpPr>
          <p:sp>
            <p:nvSpPr>
              <p:cNvPr id="6" name="Rectangle 5"/>
              <p:cNvSpPr/>
              <p:nvPr/>
            </p:nvSpPr>
            <p:spPr>
              <a:xfrm>
                <a:off x="3657600" y="1534332"/>
                <a:ext cx="1966632" cy="259301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Rectangle 9"/>
              <p:cNvSpPr/>
              <p:nvPr/>
            </p:nvSpPr>
            <p:spPr>
              <a:xfrm>
                <a:off x="3657600" y="4127350"/>
                <a:ext cx="1966632" cy="1474667"/>
              </a:xfrm>
              <a:prstGeom prst="rect">
                <a:avLst/>
              </a:prstGeom>
              <a:solidFill>
                <a:schemeClr val="accent5">
                  <a:lumMod val="75000"/>
                </a:schemeClr>
              </a:solidFill>
              <a:ln>
                <a:solidFill>
                  <a:schemeClr val="accent5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3667123" y="1979474"/>
                <a:ext cx="1956599" cy="181588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Tailor monitoring &amp; support to </a:t>
                </a:r>
                <a:r>
                  <a:rPr lang="en-US" sz="2400" b="1" dirty="0" smtClean="0"/>
                  <a:t>specific intervention</a:t>
                </a:r>
                <a:r>
                  <a:rPr lang="en-US" sz="2400" dirty="0" smtClean="0"/>
                  <a:t> </a:t>
                </a:r>
                <a:r>
                  <a:rPr lang="en-US" sz="2000" dirty="0" smtClean="0"/>
                  <a:t>at each school</a:t>
                </a:r>
                <a:endParaRPr lang="en-US" sz="24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3657600" y="4379893"/>
                <a:ext cx="1997028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>
                    <a:solidFill>
                      <a:schemeClr val="bg1">
                        <a:lumMod val="95000"/>
                      </a:schemeClr>
                    </a:solidFill>
                  </a:rPr>
                  <a:t>Stakeholder Feedback</a:t>
                </a:r>
                <a:endParaRPr lang="en-US" sz="2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6172199" y="1534333"/>
              <a:ext cx="2250623" cy="4067684"/>
              <a:chOff x="6482323" y="1529251"/>
              <a:chExt cx="1966633" cy="4072765"/>
            </a:xfrm>
          </p:grpSpPr>
          <p:sp>
            <p:nvSpPr>
              <p:cNvPr id="5" name="Rectangle 4"/>
              <p:cNvSpPr/>
              <p:nvPr/>
            </p:nvSpPr>
            <p:spPr>
              <a:xfrm>
                <a:off x="6482323" y="1529251"/>
                <a:ext cx="1966632" cy="2596256"/>
              </a:xfrm>
              <a:prstGeom prst="rect">
                <a:avLst/>
              </a:prstGeom>
              <a:solidFill>
                <a:srgbClr val="E2EAF6"/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Rectangle 8"/>
              <p:cNvSpPr/>
              <p:nvPr/>
            </p:nvSpPr>
            <p:spPr>
              <a:xfrm>
                <a:off x="6482323" y="4125507"/>
                <a:ext cx="1966632" cy="1476509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accent2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6482324" y="1602174"/>
                <a:ext cx="1966632" cy="243447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000" dirty="0" smtClean="0"/>
                  <a:t>Clarify expectations for all turnaround academies to inform</a:t>
                </a:r>
                <a:r>
                  <a:rPr lang="en-US" sz="2400" b="1" dirty="0" smtClean="0"/>
                  <a:t> transition decisions</a:t>
                </a:r>
                <a:r>
                  <a:rPr lang="en-US" sz="2400" b="1" dirty="0" smtClean="0"/>
                  <a:t> </a:t>
                </a:r>
                <a:endParaRPr lang="en-US" sz="2400" b="1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6482324" y="4334471"/>
                <a:ext cx="1966631" cy="9552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dirty="0" smtClean="0">
                    <a:solidFill>
                      <a:schemeClr val="bg1">
                        <a:lumMod val="95000"/>
                      </a:schemeClr>
                    </a:solidFill>
                  </a:rPr>
                  <a:t>Public Impact</a:t>
                </a:r>
                <a:endParaRPr lang="en-US" sz="2800" dirty="0">
                  <a:solidFill>
                    <a:schemeClr val="bg1">
                      <a:lumMod val="95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7484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Turnaround Academy 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>Performance Management System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7" name="Down Arrow 26"/>
          <p:cNvSpPr/>
          <p:nvPr/>
        </p:nvSpPr>
        <p:spPr>
          <a:xfrm>
            <a:off x="2405257" y="1751330"/>
            <a:ext cx="4333487" cy="4344670"/>
          </a:xfrm>
          <a:prstGeom prst="downArrow">
            <a:avLst>
              <a:gd name="adj1" fmla="val 50000"/>
              <a:gd name="adj2" fmla="val 38415"/>
            </a:avLst>
          </a:prstGeom>
          <a:solidFill>
            <a:srgbClr val="E2EAF6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457200" y="1449069"/>
            <a:ext cx="8115299" cy="571253"/>
          </a:xfrm>
          <a:prstGeom prst="roundRect">
            <a:avLst>
              <a:gd name="adj" fmla="val 6666"/>
            </a:avLst>
          </a:prstGeom>
          <a:solidFill>
            <a:srgbClr val="E2EAF6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2- </a:t>
            </a: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and </a:t>
            </a:r>
            <a:r>
              <a:rPr lang="en-US" sz="2800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5-Year </a:t>
            </a:r>
            <a:r>
              <a:rPr lang="en-US" sz="2800" dirty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Student Achievement Benchmarks</a:t>
            </a:r>
            <a:endParaRPr lang="en-US" sz="1600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457200" y="2994514"/>
            <a:ext cx="8115299" cy="586886"/>
          </a:xfrm>
          <a:prstGeom prst="roundRect">
            <a:avLst>
              <a:gd name="adj" fmla="val 6666"/>
            </a:avLst>
          </a:prstGeom>
          <a:solidFill>
            <a:srgbClr val="E2EAF6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Annual Leading Indicators of Student Success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457200" y="4552502"/>
            <a:ext cx="8115299" cy="629098"/>
          </a:xfrm>
          <a:prstGeom prst="roundRect">
            <a:avLst>
              <a:gd name="adj" fmla="val 6666"/>
            </a:avLst>
          </a:prstGeom>
          <a:solidFill>
            <a:srgbClr val="E2EAF6"/>
          </a:solidFill>
          <a:ln w="1270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800" dirty="0">
                <a:solidFill>
                  <a:schemeClr val="tx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1003 School Improvement Grant (SIG) Application</a:t>
            </a:r>
          </a:p>
        </p:txBody>
      </p:sp>
      <p:grpSp>
        <p:nvGrpSpPr>
          <p:cNvPr id="41" name="Group 40"/>
          <p:cNvGrpSpPr/>
          <p:nvPr/>
        </p:nvGrpSpPr>
        <p:grpSpPr>
          <a:xfrm>
            <a:off x="186395" y="2133600"/>
            <a:ext cx="8767105" cy="646331"/>
            <a:chOff x="186395" y="2133600"/>
            <a:chExt cx="8767105" cy="646331"/>
          </a:xfrm>
        </p:grpSpPr>
        <p:sp>
          <p:nvSpPr>
            <p:cNvPr id="34" name="TextBox 33"/>
            <p:cNvSpPr txBox="1"/>
            <p:nvPr/>
          </p:nvSpPr>
          <p:spPr>
            <a:xfrm>
              <a:off x="3073496" y="2133600"/>
              <a:ext cx="2912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Earn a ’D’ or higher rating by the end of year 2</a:t>
              </a:r>
              <a:endParaRPr lang="en-US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960597" y="2133600"/>
              <a:ext cx="2992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Exit comprehensive status by the end of year 5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86395" y="2133600"/>
              <a:ext cx="2912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/>
                <a:t>Aligned to Indiana’s A-F Accountability Model</a:t>
              </a:r>
              <a:endParaRPr lang="en-US" dirty="0"/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188448" y="3697069"/>
            <a:ext cx="8767105" cy="646331"/>
            <a:chOff x="160899" y="3849469"/>
            <a:chExt cx="8767105" cy="646331"/>
          </a:xfrm>
        </p:grpSpPr>
        <p:sp>
          <p:nvSpPr>
            <p:cNvPr id="37" name="TextBox 36"/>
            <p:cNvSpPr txBox="1"/>
            <p:nvPr/>
          </p:nvSpPr>
          <p:spPr>
            <a:xfrm>
              <a:off x="3048000" y="3849469"/>
              <a:ext cx="2912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Tailored to unique school needs/priorities</a:t>
              </a:r>
              <a:endParaRPr lang="en-US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35101" y="3849469"/>
              <a:ext cx="2992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Inform ongoing decision-making &amp; evaluation</a:t>
              </a:r>
              <a:endParaRPr lang="en-US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899" y="3849469"/>
              <a:ext cx="291259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Developed annually in collaboration with IDOE</a:t>
              </a:r>
              <a:endParaRPr lang="en-US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457199" y="5297269"/>
            <a:ext cx="8115299" cy="951131"/>
            <a:chOff x="3048000" y="3978894"/>
            <a:chExt cx="5880004" cy="951131"/>
          </a:xfrm>
        </p:grpSpPr>
        <p:sp>
          <p:nvSpPr>
            <p:cNvPr id="43" name="TextBox 42"/>
            <p:cNvSpPr txBox="1"/>
            <p:nvPr/>
          </p:nvSpPr>
          <p:spPr>
            <a:xfrm>
              <a:off x="3048000" y="4006695"/>
              <a:ext cx="291259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Activities and expenditures aligned to school improvement plan</a:t>
              </a:r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935101" y="3978894"/>
              <a:ext cx="299290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Informs ongoing monitoring and support for federal programs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902818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E67ADC0947824F8E433DF772A3FE41" ma:contentTypeVersion="2" ma:contentTypeDescription="Create a new document." ma:contentTypeScope="" ma:versionID="76db0e8b418da1cb09d70216f17a6689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949202dcc3c1780e91e58fb2af340b1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F132F608-CEA0-420D-AE18-DCA4A0F5D365}">
  <ds:schemaRefs>
    <ds:schemaRef ds:uri="http://purl.org/dc/elements/1.1/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purl.org/dc/dcmitype/"/>
    <ds:schemaRef ds:uri="http://www.w3.org/XML/1998/namespace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C66BA9C-5C84-43A1-89AB-BF435B267DB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0173818-40CC-40BE-9EBC-DD92887A73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5530</TotalTime>
  <Words>460</Words>
  <Application>Microsoft Office PowerPoint</Application>
  <PresentationFormat>On-screen Show (4:3)</PresentationFormat>
  <Paragraphs>78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Times New Roman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Indiana Department of Education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Samantha Hart</dc:creator>
  <cp:lastModifiedBy>Sandlin, Ronald</cp:lastModifiedBy>
  <cp:revision>238</cp:revision>
  <cp:lastPrinted>2017-04-04T22:17:18Z</cp:lastPrinted>
  <dcterms:created xsi:type="dcterms:W3CDTF">2013-03-08T16:28:47Z</dcterms:created>
  <dcterms:modified xsi:type="dcterms:W3CDTF">2017-07-25T15:58:58Z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0x010100CBE67ADC0947824F8E433DF772A3FE41</vt:lpwstr>
  </property>
</Properties>
</file>