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6" r:id="rId4"/>
    <p:sldId id="261" r:id="rId5"/>
    <p:sldId id="257"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926494-FEAE-4EDF-A07C-18E5159677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342766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26494-FEAE-4EDF-A07C-18E5159677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405644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26494-FEAE-4EDF-A07C-18E5159677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381512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26494-FEAE-4EDF-A07C-18E5159677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95458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26494-FEAE-4EDF-A07C-18E5159677D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78985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26494-FEAE-4EDF-A07C-18E5159677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217720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26494-FEAE-4EDF-A07C-18E5159677D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379511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26494-FEAE-4EDF-A07C-18E5159677D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3636342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26494-FEAE-4EDF-A07C-18E5159677D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367079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26494-FEAE-4EDF-A07C-18E5159677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110632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26494-FEAE-4EDF-A07C-18E5159677D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16D30-6A2F-49C8-8A05-26958FCB2427}" type="slidenum">
              <a:rPr lang="en-US" smtClean="0"/>
              <a:t>‹#›</a:t>
            </a:fld>
            <a:endParaRPr lang="en-US"/>
          </a:p>
        </p:txBody>
      </p:sp>
    </p:spTree>
    <p:extLst>
      <p:ext uri="{BB962C8B-B14F-4D97-AF65-F5344CB8AC3E}">
        <p14:creationId xmlns:p14="http://schemas.microsoft.com/office/powerpoint/2010/main" val="131406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26494-FEAE-4EDF-A07C-18E5159677D6}" type="datetimeFigureOut">
              <a:rPr lang="en-US" smtClean="0"/>
              <a:t>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16D30-6A2F-49C8-8A05-26958FCB2427}" type="slidenum">
              <a:rPr lang="en-US" smtClean="0"/>
              <a:t>‹#›</a:t>
            </a:fld>
            <a:endParaRPr lang="en-US"/>
          </a:p>
        </p:txBody>
      </p:sp>
    </p:spTree>
    <p:extLst>
      <p:ext uri="{BB962C8B-B14F-4D97-AF65-F5344CB8AC3E}">
        <p14:creationId xmlns:p14="http://schemas.microsoft.com/office/powerpoint/2010/main" val="3657324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2361351"/>
            <a:ext cx="10515600" cy="1325563"/>
          </a:xfrm>
        </p:spPr>
        <p:txBody>
          <a:bodyPr/>
          <a:lstStyle/>
          <a:p>
            <a:pPr algn="ctr"/>
            <a:r>
              <a:rPr lang="en-US" b="1" dirty="0" smtClean="0">
                <a:latin typeface="Times New Roman" panose="02020603050405020304" pitchFamily="18" charset="0"/>
                <a:cs typeface="Times New Roman" panose="02020603050405020304" pitchFamily="18" charset="0"/>
              </a:rPr>
              <a:t>West Clark Reorganization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62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Financial Viability of the Reorganization Plan</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8011" y="1435994"/>
            <a:ext cx="11355978" cy="5422006"/>
          </a:xfrm>
        </p:spPr>
        <p:txBody>
          <a:bodyPr>
            <a:normAutofit/>
          </a:bodyPr>
          <a:lstStyle/>
          <a:p>
            <a:pPr>
              <a:lnSpc>
                <a:spcPct val="100000"/>
              </a:lnSpc>
              <a:spcBef>
                <a:spcPts val="0"/>
              </a:spcBef>
            </a:pPr>
            <a:r>
              <a:rPr lang="en-US" dirty="0">
                <a:latin typeface="Times New Roman" panose="02020603050405020304" pitchFamily="18" charset="0"/>
                <a:cs typeface="Times New Roman" panose="02020603050405020304" pitchFamily="18" charset="0"/>
              </a:rPr>
              <a:t>Based on the DLGF’s analysis, </a:t>
            </a:r>
            <a:r>
              <a:rPr lang="en-US" u="sng" dirty="0">
                <a:latin typeface="Times New Roman" panose="02020603050405020304" pitchFamily="18" charset="0"/>
                <a:cs typeface="Times New Roman" panose="02020603050405020304" pitchFamily="18" charset="0"/>
              </a:rPr>
              <a:t>Silver Creek</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estimated to be </a:t>
            </a:r>
            <a:r>
              <a:rPr lang="en-US" dirty="0" smtClean="0">
                <a:latin typeface="Times New Roman" panose="02020603050405020304" pitchFamily="18" charset="0"/>
                <a:cs typeface="Times New Roman" panose="02020603050405020304" pitchFamily="18" charset="0"/>
              </a:rPr>
              <a:t>relatively stable for </a:t>
            </a:r>
            <a:r>
              <a:rPr lang="en-US" dirty="0">
                <a:latin typeface="Times New Roman" panose="02020603050405020304" pitchFamily="18" charset="0"/>
                <a:cs typeface="Times New Roman" panose="02020603050405020304" pitchFamily="18" charset="0"/>
              </a:rPr>
              <a:t>2021 through </a:t>
            </a:r>
            <a:r>
              <a:rPr lang="en-US" dirty="0" smtClean="0">
                <a:latin typeface="Times New Roman" panose="02020603050405020304" pitchFamily="18" charset="0"/>
                <a:cs typeface="Times New Roman" panose="02020603050405020304" pitchFamily="18" charset="0"/>
              </a:rPr>
              <a:t>2024, if West Clark’s financial assumptions are accurate</a:t>
            </a:r>
            <a:r>
              <a:rPr lang="en-US"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nSpc>
                <a:spcPct val="100000"/>
              </a:lnSpc>
              <a:spcBef>
                <a:spcPts val="0"/>
              </a:spcBef>
            </a:pPr>
            <a:endParaRPr lang="en-US" sz="2400" dirty="0" smtClean="0">
              <a:latin typeface="Times New Roman" panose="02020603050405020304" pitchFamily="18" charset="0"/>
              <a:cs typeface="Times New Roman" panose="02020603050405020304" pitchFamily="18" charset="0"/>
            </a:endParaRPr>
          </a:p>
          <a:p>
            <a:pPr>
              <a:lnSpc>
                <a:spcPct val="100000"/>
              </a:lnSpc>
              <a:spcBef>
                <a:spcPts val="0"/>
              </a:spcBef>
            </a:pPr>
            <a:r>
              <a:rPr lang="en-US" dirty="0" smtClean="0">
                <a:latin typeface="Times New Roman" panose="02020603050405020304" pitchFamily="18" charset="0"/>
                <a:cs typeface="Times New Roman" panose="02020603050405020304" pitchFamily="18" charset="0"/>
              </a:rPr>
              <a:t>DLGF’s analysis of </a:t>
            </a:r>
            <a:r>
              <a:rPr lang="en-US" u="sng" dirty="0" smtClean="0">
                <a:latin typeface="Times New Roman" panose="02020603050405020304" pitchFamily="18" charset="0"/>
                <a:cs typeface="Times New Roman" panose="02020603050405020304" pitchFamily="18" charset="0"/>
              </a:rPr>
              <a:t>Borden-Henryville</a:t>
            </a:r>
            <a:r>
              <a:rPr lang="en-US" dirty="0" smtClean="0">
                <a:latin typeface="Times New Roman" panose="02020603050405020304" pitchFamily="18" charset="0"/>
                <a:cs typeface="Times New Roman" panose="02020603050405020304" pitchFamily="18" charset="0"/>
              </a:rPr>
              <a:t> finances concluded that “the proposed budgets, rates, and levies are [] estimated to be feasible for [2021 through 2024], as long as expense and revenue fluctuations do not exceed 5%. Shortfalls or increases in revenues or expenditures should also not change this outcome, except Borden-Henryville will have low operating balances in its Operating Fund if its expenses are 5% higher than expected.”</a:t>
            </a:r>
          </a:p>
          <a:p>
            <a:pPr>
              <a:lnSpc>
                <a:spcPct val="100000"/>
              </a:lnSpc>
              <a:spcBef>
                <a:spcPts val="0"/>
              </a:spcBef>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25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716700"/>
          </a:xfrm>
        </p:spPr>
        <p:txBody>
          <a:bodyPr/>
          <a:lstStyle/>
          <a:p>
            <a:pPr algn="ctr"/>
            <a:r>
              <a:rPr lang="en-US" b="1" u="sng" dirty="0" smtClean="0">
                <a:latin typeface="Times New Roman" panose="02020603050405020304" pitchFamily="18" charset="0"/>
                <a:cs typeface="Times New Roman" panose="02020603050405020304" pitchFamily="18" charset="0"/>
              </a:rPr>
              <a:t>Reduced Revenue to Other County Entities </a:t>
            </a:r>
            <a:endParaRPr lang="en-US" b="1" u="sng"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838200" y="1184366"/>
            <a:ext cx="10515600" cy="5233851"/>
          </a:xfrm>
        </p:spPr>
        <p:txBody>
          <a:bodyPr>
            <a:normAutofit/>
          </a:bodyPr>
          <a:lstStyle/>
          <a:p>
            <a:pPr algn="just">
              <a:lnSpc>
                <a:spcPct val="100000"/>
              </a:lnSpc>
              <a:spcBef>
                <a:spcPts val="0"/>
              </a:spcBef>
            </a:pPr>
            <a:r>
              <a:rPr lang="en-US" sz="3200" dirty="0" smtClean="0">
                <a:latin typeface="Times New Roman" panose="02020603050405020304" pitchFamily="18" charset="0"/>
                <a:cs typeface="Times New Roman" panose="02020603050405020304" pitchFamily="18" charset="0"/>
              </a:rPr>
              <a:t>Per the DLGF Memo, by operation of law the creation of 2 new school corporations results in those entities receiving a temporary increase in Local Income Tax (“LIT</a:t>
            </a:r>
            <a:r>
              <a:rPr lang="en-US" sz="3200" dirty="0" smtClean="0">
                <a:latin typeface="Times New Roman" panose="02020603050405020304" pitchFamily="18" charset="0"/>
                <a:cs typeface="Times New Roman" panose="02020603050405020304" pitchFamily="18" charset="0"/>
              </a:rPr>
              <a:t>”).</a:t>
            </a:r>
          </a:p>
          <a:p>
            <a:pPr algn="just">
              <a:lnSpc>
                <a:spcPct val="100000"/>
              </a:lnSpc>
              <a:spcBef>
                <a:spcPts val="0"/>
              </a:spcBef>
            </a:pPr>
            <a:endParaRPr lang="en-US" sz="3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en-US" sz="3200" dirty="0" smtClean="0">
                <a:latin typeface="Times New Roman" panose="02020603050405020304" pitchFamily="18" charset="0"/>
                <a:cs typeface="Times New Roman" panose="02020603050405020304" pitchFamily="18" charset="0"/>
              </a:rPr>
              <a:t>As </a:t>
            </a:r>
            <a:r>
              <a:rPr lang="en-US" sz="3200" dirty="0" smtClean="0">
                <a:latin typeface="Times New Roman" panose="02020603050405020304" pitchFamily="18" charset="0"/>
                <a:cs typeface="Times New Roman" panose="02020603050405020304" pitchFamily="18" charset="0"/>
              </a:rPr>
              <a:t>a result,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other units in Clark County will lose a proportional share of </a:t>
            </a:r>
            <a:r>
              <a:rPr lang="en-US" sz="3200" dirty="0" smtClean="0">
                <a:latin typeface="Times New Roman" panose="02020603050405020304" pitchFamily="18" charset="0"/>
                <a:cs typeface="Times New Roman" panose="02020603050405020304" pitchFamily="18" charset="0"/>
              </a:rPr>
              <a:t>LIT </a:t>
            </a:r>
            <a:r>
              <a:rPr lang="en-US" sz="3200" dirty="0" smtClean="0">
                <a:latin typeface="Times New Roman" panose="02020603050405020304" pitchFamily="18" charset="0"/>
                <a:cs typeface="Times New Roman" panose="02020603050405020304" pitchFamily="18" charset="0"/>
              </a:rPr>
              <a:t>revenue:</a:t>
            </a:r>
          </a:p>
          <a:p>
            <a:pPr lvl="1" algn="just">
              <a:lnSpc>
                <a:spcPct val="100000"/>
              </a:lnSpc>
              <a:spcBef>
                <a:spcPts val="0"/>
              </a:spcBef>
            </a:pPr>
            <a:r>
              <a:rPr lang="en-US" sz="2800" dirty="0" smtClean="0">
                <a:latin typeface="Times New Roman" panose="02020603050405020304" pitchFamily="18" charset="0"/>
                <a:cs typeface="Times New Roman" panose="02020603050405020304" pitchFamily="18" charset="0"/>
              </a:rPr>
              <a:t>Clark </a:t>
            </a:r>
            <a:r>
              <a:rPr lang="en-US" sz="2800" dirty="0">
                <a:latin typeface="Times New Roman" panose="02020603050405020304" pitchFamily="18" charset="0"/>
                <a:cs typeface="Times New Roman" panose="02020603050405020304" pitchFamily="18" charset="0"/>
              </a:rPr>
              <a:t>County Unit will lose approximately $</a:t>
            </a:r>
            <a:r>
              <a:rPr lang="en-US" sz="2800" dirty="0" smtClean="0">
                <a:latin typeface="Times New Roman" panose="02020603050405020304" pitchFamily="18" charset="0"/>
                <a:cs typeface="Times New Roman" panose="02020603050405020304" pitchFamily="18" charset="0"/>
              </a:rPr>
              <a:t>89,499</a:t>
            </a:r>
          </a:p>
          <a:p>
            <a:pPr lvl="1" algn="just">
              <a:lnSpc>
                <a:spcPct val="100000"/>
              </a:lnSpc>
              <a:spcBef>
                <a:spcPts val="0"/>
              </a:spcBef>
            </a:pPr>
            <a:r>
              <a:rPr lang="en-US" sz="2800" dirty="0" smtClean="0">
                <a:latin typeface="Times New Roman" panose="02020603050405020304" pitchFamily="18" charset="0"/>
                <a:cs typeface="Times New Roman" panose="02020603050405020304" pitchFamily="18" charset="0"/>
              </a:rPr>
              <a:t>City </a:t>
            </a:r>
            <a:r>
              <a:rPr lang="en-US" sz="2800" dirty="0">
                <a:latin typeface="Times New Roman" panose="02020603050405020304" pitchFamily="18" charset="0"/>
                <a:cs typeface="Times New Roman" panose="02020603050405020304" pitchFamily="18" charset="0"/>
              </a:rPr>
              <a:t>of Jeffersonville will lose approximately $</a:t>
            </a:r>
            <a:r>
              <a:rPr lang="en-US" sz="2800" dirty="0" smtClean="0">
                <a:latin typeface="Times New Roman" panose="02020603050405020304" pitchFamily="18" charset="0"/>
                <a:cs typeface="Times New Roman" panose="02020603050405020304" pitchFamily="18" charset="0"/>
              </a:rPr>
              <a:t>183,907</a:t>
            </a:r>
          </a:p>
          <a:p>
            <a:pPr lvl="1" algn="just">
              <a:lnSpc>
                <a:spcPct val="100000"/>
              </a:lnSpc>
              <a:spcBef>
                <a:spcPts val="0"/>
              </a:spcBef>
            </a:pPr>
            <a:r>
              <a:rPr lang="en-US" sz="2800" dirty="0" smtClean="0">
                <a:latin typeface="Times New Roman" panose="02020603050405020304" pitchFamily="18" charset="0"/>
                <a:cs typeface="Times New Roman" panose="02020603050405020304" pitchFamily="18" charset="0"/>
              </a:rPr>
              <a:t>Town </a:t>
            </a:r>
            <a:r>
              <a:rPr lang="en-US" sz="2800" dirty="0">
                <a:latin typeface="Times New Roman" panose="02020603050405020304" pitchFamily="18" charset="0"/>
                <a:cs typeface="Times New Roman" panose="02020603050405020304" pitchFamily="18" charset="0"/>
              </a:rPr>
              <a:t>of Clarksville </a:t>
            </a:r>
            <a:r>
              <a:rPr lang="en-US" sz="2800" dirty="0" smtClean="0">
                <a:latin typeface="Times New Roman" panose="02020603050405020304" pitchFamily="18" charset="0"/>
                <a:cs typeface="Times New Roman" panose="02020603050405020304" pitchFamily="18" charset="0"/>
              </a:rPr>
              <a:t>will lose approximately </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82,142</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00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091" y="261258"/>
            <a:ext cx="11591109" cy="574766"/>
          </a:xfrm>
        </p:spPr>
        <p:txBody>
          <a:bodyPr>
            <a:normAutofit fontScale="90000"/>
          </a:bodyPr>
          <a:lstStyle/>
          <a:p>
            <a:pPr algn="ctr">
              <a:lnSpc>
                <a:spcPct val="100000"/>
              </a:lnSpc>
            </a:pPr>
            <a:r>
              <a:rPr lang="en-US" b="1" u="sng" dirty="0" smtClean="0">
                <a:latin typeface="Times New Roman" panose="02020603050405020304" pitchFamily="18" charset="0"/>
                <a:cs typeface="Times New Roman" panose="02020603050405020304" pitchFamily="18" charset="0"/>
              </a:rPr>
              <a:t>Shared Resources and Educational Opportunities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8970" y="966651"/>
            <a:ext cx="11312435" cy="5651862"/>
          </a:xfrm>
        </p:spPr>
        <p:txBody>
          <a:bodyPr>
            <a:normAutofit fontScale="92500" lnSpcReduction="20000"/>
          </a:bodyPr>
          <a:lstStyle/>
          <a:p>
            <a:pPr algn="just">
              <a:lnSpc>
                <a:spcPct val="120000"/>
              </a:lnSpc>
              <a:spcBef>
                <a:spcPts val="0"/>
              </a:spcBef>
            </a:pPr>
            <a:r>
              <a:rPr lang="en-US" dirty="0" smtClean="0">
                <a:latin typeface="Times New Roman" panose="02020603050405020304" pitchFamily="18" charset="0"/>
                <a:cs typeface="Times New Roman" panose="02020603050405020304" pitchFamily="18" charset="0"/>
              </a:rPr>
              <a:t>How will the </a:t>
            </a:r>
            <a:r>
              <a:rPr lang="en-US" dirty="0" smtClean="0">
                <a:latin typeface="Times New Roman" panose="02020603050405020304" pitchFamily="18" charset="0"/>
                <a:cs typeface="Times New Roman" panose="02020603050405020304" pitchFamily="18" charset="0"/>
              </a:rPr>
              <a:t>division of West Clark’s assets and resources between two new school corporations </a:t>
            </a:r>
            <a:r>
              <a:rPr lang="en-US" dirty="0" smtClean="0">
                <a:latin typeface="Times New Roman" panose="02020603050405020304" pitchFamily="18" charset="0"/>
                <a:cs typeface="Times New Roman" panose="02020603050405020304" pitchFamily="18" charset="0"/>
              </a:rPr>
              <a:t>be </a:t>
            </a:r>
            <a:r>
              <a:rPr lang="en-US" dirty="0" smtClean="0">
                <a:latin typeface="Times New Roman" panose="02020603050405020304" pitchFamily="18" charset="0"/>
                <a:cs typeface="Times New Roman" panose="02020603050405020304" pitchFamily="18" charset="0"/>
              </a:rPr>
              <a:t>more efficient and increase student education </a:t>
            </a:r>
            <a:r>
              <a:rPr lang="en-US" dirty="0" smtClean="0">
                <a:latin typeface="Times New Roman" panose="02020603050405020304" pitchFamily="18" charset="0"/>
                <a:cs typeface="Times New Roman" panose="02020603050405020304" pitchFamily="18" charset="0"/>
              </a:rPr>
              <a:t>opportunities?</a:t>
            </a:r>
          </a:p>
          <a:p>
            <a:pPr lvl="1" algn="just">
              <a:lnSpc>
                <a:spcPct val="120000"/>
              </a:lnSpc>
              <a:spcBef>
                <a:spcPts val="0"/>
              </a:spcBef>
            </a:pPr>
            <a:r>
              <a:rPr lang="en-US" dirty="0" smtClean="0">
                <a:latin typeface="Times New Roman" panose="02020603050405020304" pitchFamily="18" charset="0"/>
                <a:cs typeface="Times New Roman" panose="02020603050405020304" pitchFamily="18" charset="0"/>
              </a:rPr>
              <a:t>West </a:t>
            </a:r>
            <a:r>
              <a:rPr lang="en-US" dirty="0" smtClean="0">
                <a:latin typeface="Times New Roman" panose="02020603050405020304" pitchFamily="18" charset="0"/>
                <a:cs typeface="Times New Roman" panose="02020603050405020304" pitchFamily="18" charset="0"/>
              </a:rPr>
              <a:t>Clark reiterated that the Reorganization Plan approved by the local board included proposed joint efforts between the new school corporations, noting several examples</a:t>
            </a:r>
            <a:r>
              <a:rPr lang="en-US"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hrough</a:t>
            </a:r>
            <a:r>
              <a:rPr lang="en-US" dirty="0" smtClean="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shared services arrangements</a:t>
            </a:r>
            <a:r>
              <a:rPr lang="en-US" dirty="0">
                <a:latin typeface="Times New Roman" panose="02020603050405020304" pitchFamily="18" charset="0"/>
                <a:cs typeface="Times New Roman" panose="02020603050405020304" pitchFamily="18" charset="0"/>
              </a:rPr>
              <a:t>, duplication of business office, IT and maintenance staff could be avoided</a:t>
            </a:r>
            <a:r>
              <a:rPr lang="en-US"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dirty="0" smtClean="0">
                <a:latin typeface="Times New Roman" panose="02020603050405020304" pitchFamily="18" charset="0"/>
                <a:cs typeface="Times New Roman" panose="02020603050405020304" pitchFamily="18" charset="0"/>
              </a:rPr>
              <a:t>“Availability </a:t>
            </a:r>
            <a:r>
              <a:rPr lang="en-US" dirty="0">
                <a:latin typeface="Times New Roman" panose="02020603050405020304" pitchFamily="18" charset="0"/>
                <a:cs typeface="Times New Roman" panose="02020603050405020304" pitchFamily="18" charset="0"/>
              </a:rPr>
              <a:t>of career and technical education opportunities </a:t>
            </a:r>
            <a:r>
              <a:rPr lang="en-US" b="1" u="sng" dirty="0">
                <a:latin typeface="Times New Roman" panose="02020603050405020304" pitchFamily="18" charset="0"/>
                <a:cs typeface="Times New Roman" panose="02020603050405020304" pitchFamily="18" charset="0"/>
              </a:rPr>
              <a:t>should not be impacted if, as anticipated, the new school </a:t>
            </a:r>
            <a:r>
              <a:rPr lang="en-US" b="1" u="sng" dirty="0" smtClean="0">
                <a:latin typeface="Times New Roman" panose="02020603050405020304" pitchFamily="18" charset="0"/>
                <a:cs typeface="Times New Roman" panose="02020603050405020304" pitchFamily="18" charset="0"/>
              </a:rPr>
              <a:t>corporations </a:t>
            </a:r>
            <a:r>
              <a:rPr lang="en-US" b="1" u="sng" dirty="0">
                <a:latin typeface="Times New Roman" panose="02020603050405020304" pitchFamily="18" charset="0"/>
                <a:cs typeface="Times New Roman" panose="02020603050405020304" pitchFamily="18" charset="0"/>
              </a:rPr>
              <a:t>continue their joint </a:t>
            </a:r>
            <a:r>
              <a:rPr lang="en-US" b="1" u="sng" dirty="0" smtClean="0">
                <a:latin typeface="Times New Roman" panose="02020603050405020304" pitchFamily="18" charset="0"/>
                <a:cs typeface="Times New Roman" panose="02020603050405020304" pitchFamily="18" charset="0"/>
              </a:rPr>
              <a:t>efforts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lvl="1" indent="0" algn="just">
              <a:lnSpc>
                <a:spcPct val="120000"/>
              </a:lnSpc>
              <a:spcBef>
                <a:spcPts val="0"/>
              </a:spcBef>
              <a:buNone/>
            </a:pPr>
            <a:endParaRPr lang="en-US" dirty="0" smtClean="0">
              <a:latin typeface="Times New Roman" panose="02020603050405020304" pitchFamily="18" charset="0"/>
              <a:cs typeface="Times New Roman" panose="02020603050405020304" pitchFamily="18" charset="0"/>
            </a:endParaRPr>
          </a:p>
          <a:p>
            <a:pPr marL="228600" lvl="1" algn="just">
              <a:lnSpc>
                <a:spcPct val="120000"/>
              </a:lnSpc>
              <a:spcBef>
                <a:spcPts val="0"/>
              </a:spcBef>
            </a:pPr>
            <a:r>
              <a:rPr lang="en-US" sz="2900" dirty="0" smtClean="0">
                <a:latin typeface="Times New Roman" panose="02020603050405020304" pitchFamily="18" charset="0"/>
                <a:cs typeface="Times New Roman" panose="02020603050405020304" pitchFamily="18" charset="0"/>
              </a:rPr>
              <a:t>West </a:t>
            </a:r>
            <a:r>
              <a:rPr lang="en-US" sz="2900" dirty="0" smtClean="0">
                <a:latin typeface="Times New Roman" panose="02020603050405020304" pitchFamily="18" charset="0"/>
                <a:cs typeface="Times New Roman" panose="02020603050405020304" pitchFamily="18" charset="0"/>
              </a:rPr>
              <a:t>Clark’s Reorganization materials </a:t>
            </a:r>
            <a:r>
              <a:rPr lang="en-US" sz="2900" dirty="0" smtClean="0">
                <a:latin typeface="Times New Roman" panose="02020603050405020304" pitchFamily="18" charset="0"/>
                <a:cs typeface="Times New Roman" panose="02020603050405020304" pitchFamily="18" charset="0"/>
              </a:rPr>
              <a:t>state </a:t>
            </a:r>
            <a:r>
              <a:rPr lang="en-US" sz="2900" dirty="0" smtClean="0">
                <a:latin typeface="Times New Roman" panose="02020603050405020304" pitchFamily="18" charset="0"/>
                <a:cs typeface="Times New Roman" panose="02020603050405020304" pitchFamily="18" charset="0"/>
              </a:rPr>
              <a:t>that currently, “funds are siphoned off to non-growth areas (Borden and Henryville) to appease animosities within the existing school corporation.”  </a:t>
            </a:r>
            <a:r>
              <a:rPr lang="en-US" sz="2900" dirty="0" smtClean="0">
                <a:latin typeface="Times New Roman" panose="02020603050405020304" pitchFamily="18" charset="0"/>
                <a:cs typeface="Times New Roman" panose="02020603050405020304" pitchFamily="18" charset="0"/>
              </a:rPr>
              <a:t>This statement notes the inherent challenge in the relationship. </a:t>
            </a:r>
            <a:endParaRPr lang="en-US" sz="29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56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Lack of Cost Savings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3285" y="1030310"/>
            <a:ext cx="11717078" cy="5649164"/>
          </a:xfrm>
        </p:spPr>
        <p:txBody>
          <a:bodyPr>
            <a:normAutofit fontScale="85000" lnSpcReduction="20000"/>
          </a:bodyPr>
          <a:lstStyle/>
          <a:p>
            <a:pPr algn="just">
              <a:lnSpc>
                <a:spcPct val="120000"/>
              </a:lnSpc>
              <a:spcBef>
                <a:spcPts val="0"/>
              </a:spcBef>
            </a:pPr>
            <a:r>
              <a:rPr lang="en-US" dirty="0" smtClean="0">
                <a:latin typeface="Times New Roman" panose="02020603050405020304" pitchFamily="18" charset="0"/>
                <a:cs typeface="Times New Roman" panose="02020603050405020304" pitchFamily="18" charset="0"/>
              </a:rPr>
              <a:t>The DLGF’s Memo explained that </a:t>
            </a:r>
            <a:r>
              <a:rPr lang="en-US" b="1" u="sng" dirty="0" smtClean="0">
                <a:latin typeface="Times New Roman" panose="02020603050405020304" pitchFamily="18" charset="0"/>
                <a:cs typeface="Times New Roman" panose="02020603050405020304" pitchFamily="18" charset="0"/>
              </a:rPr>
              <a:t>West </a:t>
            </a:r>
            <a:r>
              <a:rPr lang="en-US" b="1" u="sng" dirty="0">
                <a:latin typeface="Times New Roman" panose="02020603050405020304" pitchFamily="18" charset="0"/>
                <a:cs typeface="Times New Roman" panose="02020603050405020304" pitchFamily="18" charset="0"/>
              </a:rPr>
              <a:t>Clark assumes general administration costs for each school corporation will stay at 2018 levels from 2020 through 2024—this assumption seems unlikely given that West Clark’s costs have grown in the period from 2015 through </a:t>
            </a:r>
            <a:r>
              <a:rPr lang="en-US" b="1" u="sng" dirty="0" smtClean="0">
                <a:latin typeface="Times New Roman" panose="02020603050405020304" pitchFamily="18" charset="0"/>
                <a:cs typeface="Times New Roman" panose="02020603050405020304" pitchFamily="18" charset="0"/>
              </a:rPr>
              <a:t>2019</a:t>
            </a:r>
            <a:r>
              <a:rPr lang="en-US" dirty="0" smtClean="0">
                <a:latin typeface="Times New Roman" panose="02020603050405020304" pitchFamily="18" charset="0"/>
                <a:cs typeface="Times New Roman" panose="02020603050405020304" pitchFamily="18" charset="0"/>
              </a:rPr>
              <a:t>. </a:t>
            </a:r>
          </a:p>
          <a:p>
            <a:pPr algn="just">
              <a:lnSpc>
                <a:spcPct val="120000"/>
              </a:lnSpc>
              <a:spcBef>
                <a:spcPts val="0"/>
              </a:spcBef>
            </a:pPr>
            <a:endParaRPr lang="en-US" sz="13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en-US" sz="13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DLGF </a:t>
            </a:r>
            <a:r>
              <a:rPr lang="en-US" dirty="0" smtClean="0">
                <a:latin typeface="Times New Roman" panose="02020603050405020304" pitchFamily="18" charset="0"/>
                <a:cs typeface="Times New Roman" panose="02020603050405020304" pitchFamily="18" charset="0"/>
              </a:rPr>
              <a:t>Memo concluded </a:t>
            </a:r>
            <a:r>
              <a:rPr lang="en-US" dirty="0">
                <a:latin typeface="Times New Roman" panose="02020603050405020304" pitchFamily="18" charset="0"/>
                <a:cs typeface="Times New Roman" panose="02020603050405020304" pitchFamily="18" charset="0"/>
              </a:rPr>
              <a:t>that </a:t>
            </a:r>
            <a:r>
              <a:rPr lang="en-US" b="1" u="sng" dirty="0">
                <a:latin typeface="Times New Roman" panose="02020603050405020304" pitchFamily="18" charset="0"/>
                <a:cs typeface="Times New Roman" panose="02020603050405020304" pitchFamily="18" charset="0"/>
              </a:rPr>
              <a:t>“it does not appear that West Clark has justified how the reorganization will result in a savings</a:t>
            </a:r>
            <a:r>
              <a:rPr lang="en-US" u="sng" dirty="0">
                <a:latin typeface="Times New Roman" panose="02020603050405020304" pitchFamily="18" charset="0"/>
                <a:cs typeface="Times New Roman" panose="02020603050405020304" pitchFamily="18" charset="0"/>
              </a:rPr>
              <a:t>…[given] the trend has been that costs have increased[,] [and]  West Clark expects facilities costs to decrease after 2020. It is not clear what justifies this expectation.”</a:t>
            </a:r>
            <a:r>
              <a:rPr lang="en-US" u="sng" dirty="0" smtClean="0">
                <a:effectLst/>
                <a:latin typeface="Times New Roman" panose="02020603050405020304" pitchFamily="18" charset="0"/>
                <a:cs typeface="Times New Roman" panose="02020603050405020304" pitchFamily="18" charset="0"/>
              </a:rPr>
              <a:t> </a:t>
            </a:r>
          </a:p>
          <a:p>
            <a:pPr algn="just">
              <a:lnSpc>
                <a:spcPct val="120000"/>
              </a:lnSpc>
              <a:spcBef>
                <a:spcPts val="0"/>
              </a:spcBef>
            </a:pPr>
            <a:endParaRPr lang="en-US" sz="15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dirty="0" smtClean="0">
                <a:latin typeface="Times New Roman" panose="02020603050405020304" pitchFamily="18" charset="0"/>
                <a:cs typeface="Times New Roman" panose="02020603050405020304" pitchFamily="18" charset="0"/>
              </a:rPr>
              <a:t>The IDOE’s Memo supported the DLGF’s analysis, </a:t>
            </a:r>
            <a:r>
              <a:rPr lang="en-US" dirty="0" smtClean="0">
                <a:latin typeface="Times New Roman" panose="02020603050405020304" pitchFamily="18" charset="0"/>
                <a:cs typeface="Times New Roman" panose="02020603050405020304" pitchFamily="18" charset="0"/>
              </a:rPr>
              <a:t>stating, </a:t>
            </a:r>
            <a:r>
              <a:rPr lang="en-US" b="1" u="sng" dirty="0" smtClean="0">
                <a:latin typeface="Times New Roman" panose="02020603050405020304" pitchFamily="18" charset="0"/>
                <a:cs typeface="Times New Roman" panose="02020603050405020304" pitchFamily="18" charset="0"/>
              </a:rPr>
              <a:t>“IDOE </a:t>
            </a:r>
            <a:r>
              <a:rPr lang="en-US" b="1" u="sng" dirty="0">
                <a:latin typeface="Times New Roman" panose="02020603050405020304" pitchFamily="18" charset="0"/>
                <a:cs typeface="Times New Roman" panose="02020603050405020304" pitchFamily="18" charset="0"/>
              </a:rPr>
              <a:t>concurs with DLGF that it would be unusual for each school to maintain level expenditures after a reorganization occurs due to unforeseen costs associated with relocation of administrative and operation staff and implementation of the goals desired by each school corporation</a:t>
            </a:r>
            <a:r>
              <a:rPr lang="en-US" b="1" u="sng" dirty="0" smtClean="0">
                <a:latin typeface="Times New Roman" panose="02020603050405020304" pitchFamily="18" charset="0"/>
                <a:cs typeface="Times New Roman" panose="02020603050405020304" pitchFamily="18" charset="0"/>
              </a:rPr>
              <a:t>.”</a:t>
            </a:r>
          </a:p>
          <a:p>
            <a:pPr algn="just">
              <a:lnSpc>
                <a:spcPct val="120000"/>
              </a:lnSpc>
              <a:spcBef>
                <a:spcPts val="0"/>
              </a:spcBef>
            </a:pPr>
            <a:endParaRPr lang="en-US" sz="1300"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5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49"/>
            <a:ext cx="10515600" cy="1149531"/>
          </a:xfrm>
        </p:spPr>
        <p:txBody>
          <a:bodyPr>
            <a:noAutofit/>
          </a:bodyPr>
          <a:lstStyle/>
          <a:p>
            <a:pPr algn="ctr">
              <a:lnSpc>
                <a:spcPct val="100000"/>
              </a:lnSpc>
            </a:pPr>
            <a:r>
              <a:rPr lang="en-US" sz="3600" b="1" u="sng" dirty="0" smtClean="0">
                <a:latin typeface="Times New Roman" panose="02020603050405020304" pitchFamily="18" charset="0"/>
                <a:cs typeface="Times New Roman" panose="02020603050405020304" pitchFamily="18" charset="0"/>
              </a:rPr>
              <a:t>Student Enrollment Trends for the Proposed Reorganized School Corporations</a:t>
            </a:r>
            <a:endParaRPr lang="en-U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3805" y="1558833"/>
            <a:ext cx="11260183" cy="4981303"/>
          </a:xfrm>
        </p:spPr>
        <p:txBody>
          <a:bodyPr>
            <a:normAutofit fontScale="92500" lnSpcReduction="20000"/>
          </a:bodyPr>
          <a:lstStyle/>
          <a:p>
            <a:pPr>
              <a:lnSpc>
                <a:spcPct val="120000"/>
              </a:lnSpc>
              <a:spcBef>
                <a:spcPts val="0"/>
              </a:spcBef>
            </a:pPr>
            <a:r>
              <a:rPr lang="en-US" dirty="0" smtClean="0">
                <a:latin typeface="Times New Roman" panose="02020603050405020304" pitchFamily="18" charset="0"/>
                <a:cs typeface="Times New Roman" panose="02020603050405020304" pitchFamily="18" charset="0"/>
              </a:rPr>
              <a:t>For the 13-14 through the 17-18 school years, </a:t>
            </a:r>
            <a:r>
              <a:rPr lang="en-US" dirty="0">
                <a:latin typeface="Times New Roman" panose="02020603050405020304" pitchFamily="18" charset="0"/>
                <a:cs typeface="Times New Roman" panose="02020603050405020304" pitchFamily="18" charset="0"/>
              </a:rPr>
              <a:t>the Silver Creek campus </a:t>
            </a:r>
            <a:r>
              <a:rPr lang="en-US" dirty="0" smtClean="0">
                <a:latin typeface="Times New Roman" panose="02020603050405020304" pitchFamily="18" charset="0"/>
                <a:cs typeface="Times New Roman" panose="02020603050405020304" pitchFamily="18" charset="0"/>
              </a:rPr>
              <a:t>experienced positive enrollment trends. However, the </a:t>
            </a:r>
            <a:r>
              <a:rPr lang="en-US" dirty="0" smtClean="0">
                <a:effectLst/>
                <a:latin typeface="Times New Roman" panose="02020603050405020304" pitchFamily="18" charset="0"/>
                <a:cs typeface="Times New Roman" panose="02020603050405020304" pitchFamily="18" charset="0"/>
              </a:rPr>
              <a:t>IDOE Memo noted that for this time period “</a:t>
            </a:r>
            <a:r>
              <a:rPr lang="en-US" b="1" u="sng" dirty="0" smtClean="0">
                <a:effectLst/>
                <a:latin typeface="Times New Roman" panose="02020603050405020304" pitchFamily="18" charset="0"/>
                <a:cs typeface="Times New Roman" panose="02020603050405020304" pitchFamily="18" charset="0"/>
              </a:rPr>
              <a:t>enrollment trends at Silver Creek reflect a lower number of incoming primary students </a:t>
            </a:r>
            <a:r>
              <a:rPr lang="en-US" dirty="0" smtClean="0">
                <a:effectLst/>
                <a:latin typeface="Times New Roman" panose="02020603050405020304" pitchFamily="18" charset="0"/>
                <a:cs typeface="Times New Roman" panose="02020603050405020304" pitchFamily="18" charset="0"/>
              </a:rPr>
              <a:t>and a larger number of graduating students, which may indicate a potential decline in enrollment in the future. Declining enrollment may result in lower tuition support funding in the future.”</a:t>
            </a:r>
          </a:p>
          <a:p>
            <a:pPr>
              <a:lnSpc>
                <a:spcPct val="120000"/>
              </a:lnSpc>
              <a:spcBef>
                <a:spcPts val="0"/>
              </a:spcBef>
            </a:pPr>
            <a:endParaRPr lang="en-US" sz="2000" dirty="0" smtClean="0">
              <a:latin typeface="Times New Roman" panose="02020603050405020304" pitchFamily="18" charset="0"/>
              <a:cs typeface="Times New Roman" panose="02020603050405020304" pitchFamily="18" charset="0"/>
            </a:endParaRPr>
          </a:p>
          <a:p>
            <a:pPr>
              <a:lnSpc>
                <a:spcPct val="120000"/>
              </a:lnSpc>
              <a:spcBef>
                <a:spcPts val="0"/>
              </a:spcBef>
            </a:pPr>
            <a:r>
              <a:rPr lang="en-US" dirty="0" smtClean="0">
                <a:latin typeface="Times New Roman" panose="02020603050405020304" pitchFamily="18" charset="0"/>
                <a:cs typeface="Times New Roman" panose="02020603050405020304" pitchFamily="18" charset="0"/>
              </a:rPr>
              <a:t>For the 13-14 through the 17-18 school years, the </a:t>
            </a:r>
            <a:r>
              <a:rPr lang="en-US" b="1" u="sng" dirty="0">
                <a:latin typeface="Times New Roman" panose="02020603050405020304" pitchFamily="18" charset="0"/>
                <a:cs typeface="Times New Roman" panose="02020603050405020304" pitchFamily="18" charset="0"/>
              </a:rPr>
              <a:t>Borden campus enrollment declined 13</a:t>
            </a:r>
            <a:r>
              <a:rPr lang="en-US" b="1" u="sn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and the </a:t>
            </a:r>
            <a:r>
              <a:rPr lang="en-US" b="1" u="sng" dirty="0" smtClean="0">
                <a:latin typeface="Times New Roman" panose="02020603050405020304" pitchFamily="18" charset="0"/>
                <a:cs typeface="Times New Roman" panose="02020603050405020304" pitchFamily="18" charset="0"/>
              </a:rPr>
              <a:t>Henryville </a:t>
            </a:r>
            <a:r>
              <a:rPr lang="en-US" b="1" u="sng" dirty="0">
                <a:latin typeface="Times New Roman" panose="02020603050405020304" pitchFamily="18" charset="0"/>
                <a:cs typeface="Times New Roman" panose="02020603050405020304" pitchFamily="18" charset="0"/>
              </a:rPr>
              <a:t>campus enrollment dropped 3</a:t>
            </a:r>
            <a:r>
              <a:rPr lang="en-US" b="1" u="sn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r>
              <a:rPr lang="en-US" dirty="0" smtClean="0">
                <a:effectLst/>
                <a:latin typeface="Times New Roman" panose="02020603050405020304" pitchFamily="18" charset="0"/>
                <a:cs typeface="Times New Roman" panose="02020603050405020304" pitchFamily="18" charset="0"/>
              </a:rPr>
              <a:t> </a:t>
            </a:r>
          </a:p>
          <a:p>
            <a:pPr marL="0" indent="0">
              <a:lnSpc>
                <a:spcPct val="120000"/>
              </a:lnSpc>
              <a:spcBef>
                <a:spcPts val="0"/>
              </a:spcBef>
              <a:buNone/>
            </a:pPr>
            <a:endParaRPr lang="en-US" dirty="0">
              <a:latin typeface="Times New Roman" panose="02020603050405020304" pitchFamily="18" charset="0"/>
              <a:cs typeface="Times New Roman" panose="02020603050405020304" pitchFamily="18" charset="0"/>
            </a:endParaRPr>
          </a:p>
          <a:p>
            <a:pPr>
              <a:lnSpc>
                <a:spcPct val="120000"/>
              </a:lnSpc>
              <a:spcBef>
                <a:spcPts val="0"/>
              </a:spcBef>
            </a:pPr>
            <a:r>
              <a:rPr lang="en-US" dirty="0" smtClean="0">
                <a:effectLst/>
                <a:latin typeface="Times New Roman" panose="02020603050405020304" pitchFamily="18" charset="0"/>
                <a:cs typeface="Times New Roman" panose="02020603050405020304" pitchFamily="18" charset="0"/>
              </a:rPr>
              <a:t>These trends may indicate reduced </a:t>
            </a:r>
            <a:r>
              <a:rPr lang="en-US" dirty="0" smtClean="0">
                <a:latin typeface="Times New Roman" panose="02020603050405020304" pitchFamily="18" charset="0"/>
                <a:cs typeface="Times New Roman" panose="02020603050405020304" pitchFamily="18" charset="0"/>
              </a:rPr>
              <a:t>funding </a:t>
            </a:r>
            <a:r>
              <a:rPr lang="en-US" dirty="0" smtClean="0">
                <a:effectLst/>
                <a:latin typeface="Times New Roman" panose="02020603050405020304" pitchFamily="18" charset="0"/>
                <a:cs typeface="Times New Roman" panose="02020603050405020304" pitchFamily="18" charset="0"/>
              </a:rPr>
              <a:t>due to decreasing enrollment in future years.</a:t>
            </a:r>
          </a:p>
          <a:p>
            <a:endParaRPr lang="en-US" dirty="0"/>
          </a:p>
        </p:txBody>
      </p:sp>
    </p:spTree>
    <p:extLst>
      <p:ext uri="{BB962C8B-B14F-4D97-AF65-F5344CB8AC3E}">
        <p14:creationId xmlns:p14="http://schemas.microsoft.com/office/powerpoint/2010/main" val="4110944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8349</TotalTime>
  <Words>611</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West Clark Reorganization</vt:lpstr>
      <vt:lpstr>Financial Viability of the Reorganization Plan</vt:lpstr>
      <vt:lpstr>Reduced Revenue to Other County Entities </vt:lpstr>
      <vt:lpstr>Shared Resources and Educational Opportunities</vt:lpstr>
      <vt:lpstr>Lack of Cost Savings</vt:lpstr>
      <vt:lpstr>Student Enrollment Trends for the Proposed Reorganized School Corporations</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Schultz, Timothy A</dc:creator>
  <cp:lastModifiedBy>Craft, Molly E (SBOE)</cp:lastModifiedBy>
  <cp:revision>35</cp:revision>
  <dcterms:created xsi:type="dcterms:W3CDTF">2019-10-30T00:11:46Z</dcterms:created>
  <dcterms:modified xsi:type="dcterms:W3CDTF">2019-11-04T21:10:38Z</dcterms:modified>
</cp:coreProperties>
</file>