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snapToGrid="0">
      <p:cViewPr varScale="1">
        <p:scale>
          <a:sx n="114" d="100"/>
          <a:sy n="114" d="100"/>
        </p:scale>
        <p:origin x="15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group of people standing on a microscope&#10;&#10;Description automatically generated">
            <a:extLst>
              <a:ext uri="{FF2B5EF4-FFF2-40B4-BE49-F238E27FC236}">
                <a16:creationId xmlns:a16="http://schemas.microsoft.com/office/drawing/2014/main" id="{31B2ADD2-F212-F781-6901-2F7F7B20849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95203" y="0"/>
            <a:ext cx="5410941" cy="6858000"/>
          </a:xfrm>
          <a:prstGeom prst="rect">
            <a:avLst/>
          </a:prstGeom>
        </p:spPr>
      </p:pic>
      <p:sp>
        <p:nvSpPr>
          <p:cNvPr id="10" name="Rectangle 9">
            <a:extLst>
              <a:ext uri="{FF2B5EF4-FFF2-40B4-BE49-F238E27FC236}">
                <a16:creationId xmlns:a16="http://schemas.microsoft.com/office/drawing/2014/main" id="{619F70A2-F872-2AC2-CB18-BAA4361446A8}"/>
              </a:ext>
            </a:extLst>
          </p:cNvPr>
          <p:cNvSpPr/>
          <p:nvPr userDrawn="1"/>
        </p:nvSpPr>
        <p:spPr>
          <a:xfrm>
            <a:off x="0" y="0"/>
            <a:ext cx="4048217"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oon 8">
            <a:extLst>
              <a:ext uri="{FF2B5EF4-FFF2-40B4-BE49-F238E27FC236}">
                <a16:creationId xmlns:a16="http://schemas.microsoft.com/office/drawing/2014/main" id="{FE27D8D8-2FDC-F867-D99B-797243B69BAC}"/>
              </a:ext>
            </a:extLst>
          </p:cNvPr>
          <p:cNvSpPr/>
          <p:nvPr userDrawn="1"/>
        </p:nvSpPr>
        <p:spPr>
          <a:xfrm>
            <a:off x="2654423" y="0"/>
            <a:ext cx="3031725" cy="6858000"/>
          </a:xfrm>
          <a:prstGeom prst="moon">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122363"/>
            <a:ext cx="3948344"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3488925"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339016" y="6311962"/>
            <a:ext cx="803984" cy="365125"/>
          </a:xfrm>
        </p:spPr>
        <p:txBody>
          <a:bodyPr/>
          <a:lstStyle>
            <a:lvl1pPr algn="l">
              <a:defRPr/>
            </a:lvl1pPr>
          </a:lstStyle>
          <a:p>
            <a:fld id="{9F4EF5AC-0399-4EAA-BA41-0606DD837BDE}" type="slidenum">
              <a:rPr lang="en-US" smtClean="0"/>
              <a:pPr/>
              <a:t>‹#›</a:t>
            </a:fld>
            <a:endParaRPr lang="en-US"/>
          </a:p>
        </p:txBody>
      </p:sp>
      <p:sp>
        <p:nvSpPr>
          <p:cNvPr id="14" name="Right Triangle 13">
            <a:extLst>
              <a:ext uri="{FF2B5EF4-FFF2-40B4-BE49-F238E27FC236}">
                <a16:creationId xmlns:a16="http://schemas.microsoft.com/office/drawing/2014/main" id="{2B843AA6-97E2-CD2B-A995-2AA28DDB9652}"/>
              </a:ext>
            </a:extLst>
          </p:cNvPr>
          <p:cNvSpPr/>
          <p:nvPr userDrawn="1"/>
        </p:nvSpPr>
        <p:spPr>
          <a:xfrm>
            <a:off x="3870664" y="6260376"/>
            <a:ext cx="1688976" cy="597624"/>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a:extLst>
              <a:ext uri="{FF2B5EF4-FFF2-40B4-BE49-F238E27FC236}">
                <a16:creationId xmlns:a16="http://schemas.microsoft.com/office/drawing/2014/main" id="{DC5135A3-B6E7-741E-F5FE-4B51B050261C}"/>
              </a:ext>
            </a:extLst>
          </p:cNvPr>
          <p:cNvSpPr/>
          <p:nvPr userDrawn="1"/>
        </p:nvSpPr>
        <p:spPr>
          <a:xfrm rot="10800000" flipH="1">
            <a:off x="3837372" y="-1"/>
            <a:ext cx="1806434" cy="665825"/>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5935BB9-B650-5D6E-BB1F-4016DE26E4F3}"/>
              </a:ext>
            </a:extLst>
          </p:cNvPr>
          <p:cNvSpPr txBox="1"/>
          <p:nvPr userDrawn="1"/>
        </p:nvSpPr>
        <p:spPr>
          <a:xfrm>
            <a:off x="6576689" y="6494524"/>
            <a:ext cx="2228295" cy="215444"/>
          </a:xfrm>
          <a:prstGeom prst="rect">
            <a:avLst/>
          </a:prstGeom>
          <a:noFill/>
        </p:spPr>
        <p:txBody>
          <a:bodyPr wrap="square" rtlCol="0">
            <a:spAutoFit/>
          </a:bodyPr>
          <a:lstStyle/>
          <a:p>
            <a:pPr algn="r"/>
            <a:r>
              <a:rPr lang="en-US" sz="800" dirty="0"/>
              <a:t>Image by </a:t>
            </a:r>
            <a:r>
              <a:rPr lang="en-US" sz="800" dirty="0" err="1"/>
              <a:t>Freepik</a:t>
            </a:r>
            <a:endParaRPr lang="en-US" sz="800" dirty="0"/>
          </a:p>
        </p:txBody>
      </p:sp>
    </p:spTree>
    <p:extLst>
      <p:ext uri="{BB962C8B-B14F-4D97-AF65-F5344CB8AC3E}">
        <p14:creationId xmlns:p14="http://schemas.microsoft.com/office/powerpoint/2010/main" val="147720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45376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119574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E75C77-FD71-C532-D8E0-07DEDB11DBE6}"/>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3142695" cy="6858000"/>
          </a:xfrm>
          <a:prstGeom prst="rect">
            <a:avLst/>
          </a:prstGeom>
        </p:spPr>
      </p:pic>
      <p:sp>
        <p:nvSpPr>
          <p:cNvPr id="9" name="Chord 8">
            <a:extLst>
              <a:ext uri="{FF2B5EF4-FFF2-40B4-BE49-F238E27FC236}">
                <a16:creationId xmlns:a16="http://schemas.microsoft.com/office/drawing/2014/main" id="{A4843337-B943-B467-7742-B43B63076DAE}"/>
              </a:ext>
            </a:extLst>
          </p:cNvPr>
          <p:cNvSpPr/>
          <p:nvPr userDrawn="1"/>
        </p:nvSpPr>
        <p:spPr>
          <a:xfrm rot="544864">
            <a:off x="1193809" y="-280084"/>
            <a:ext cx="6372352" cy="7278848"/>
          </a:xfrm>
          <a:prstGeom prst="chord">
            <a:avLst>
              <a:gd name="adj1" fmla="val 5901273"/>
              <a:gd name="adj2" fmla="val 14569714"/>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60955" y="365126"/>
            <a:ext cx="5754394" cy="886625"/>
          </a:xfrm>
        </p:spPr>
        <p:txBody>
          <a:bodyPr>
            <a:noAutofit/>
          </a:bodyPr>
          <a:lstStyle>
            <a:lvl1pPr algn="r">
              <a:defRPr lang="en-US" sz="3600" b="1" dirty="0"/>
            </a:lvl1pPr>
          </a:lstStyle>
          <a:p>
            <a:r>
              <a:rPr lang="en-US" dirty="0"/>
              <a:t>Click to edit Master title style</a:t>
            </a:r>
          </a:p>
        </p:txBody>
      </p:sp>
      <p:sp>
        <p:nvSpPr>
          <p:cNvPr id="3" name="Content Placeholder 2"/>
          <p:cNvSpPr>
            <a:spLocks noGrp="1"/>
          </p:cNvSpPr>
          <p:nvPr>
            <p:ph idx="1"/>
          </p:nvPr>
        </p:nvSpPr>
        <p:spPr>
          <a:xfrm>
            <a:off x="1589102" y="1420427"/>
            <a:ext cx="6926248" cy="47565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9F4EF5AC-0399-4EAA-BA41-0606DD837BDE}" type="slidenum">
              <a:rPr lang="en-US" smtClean="0"/>
              <a:t>‹#›</a:t>
            </a:fld>
            <a:endParaRPr lang="en-US"/>
          </a:p>
        </p:txBody>
      </p:sp>
      <p:sp>
        <p:nvSpPr>
          <p:cNvPr id="4" name="TextBox 3">
            <a:extLst>
              <a:ext uri="{FF2B5EF4-FFF2-40B4-BE49-F238E27FC236}">
                <a16:creationId xmlns:a16="http://schemas.microsoft.com/office/drawing/2014/main" id="{2C67BFBA-9CB0-CBFC-42EF-0ABB04B64482}"/>
              </a:ext>
            </a:extLst>
          </p:cNvPr>
          <p:cNvSpPr txBox="1"/>
          <p:nvPr userDrawn="1"/>
        </p:nvSpPr>
        <p:spPr>
          <a:xfrm rot="16200000">
            <a:off x="-1448642" y="4463034"/>
            <a:ext cx="3586579" cy="200055"/>
          </a:xfrm>
          <a:prstGeom prst="rect">
            <a:avLst/>
          </a:prstGeom>
          <a:noFill/>
        </p:spPr>
        <p:txBody>
          <a:bodyPr wrap="square" rtlCol="0">
            <a:spAutoFit/>
          </a:bodyPr>
          <a:lstStyle/>
          <a:p>
            <a:r>
              <a:rPr lang="en-US" sz="700" dirty="0">
                <a:solidFill>
                  <a:schemeClr val="bg1"/>
                </a:solidFill>
              </a:rPr>
              <a:t>Image by </a:t>
            </a:r>
            <a:r>
              <a:rPr lang="en-US" sz="700" dirty="0" err="1">
                <a:solidFill>
                  <a:schemeClr val="bg1"/>
                </a:solidFill>
              </a:rPr>
              <a:t>wirestock</a:t>
            </a:r>
            <a:r>
              <a:rPr lang="en-US" sz="700" dirty="0">
                <a:solidFill>
                  <a:schemeClr val="bg1"/>
                </a:solidFill>
              </a:rPr>
              <a:t> on </a:t>
            </a:r>
            <a:r>
              <a:rPr lang="en-US" sz="700" dirty="0" err="1">
                <a:solidFill>
                  <a:schemeClr val="bg1"/>
                </a:solidFill>
              </a:rPr>
              <a:t>Freepik</a:t>
            </a:r>
            <a:endParaRPr lang="en-US" sz="700" dirty="0">
              <a:solidFill>
                <a:schemeClr val="bg1"/>
              </a:solidFill>
            </a:endParaRPr>
          </a:p>
        </p:txBody>
      </p:sp>
    </p:spTree>
    <p:extLst>
      <p:ext uri="{BB962C8B-B14F-4D97-AF65-F5344CB8AC3E}">
        <p14:creationId xmlns:p14="http://schemas.microsoft.com/office/powerpoint/2010/main" val="150408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102031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338542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103326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124668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408916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176311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F8C0E99-4502-466F-9A39-D75E1CAB7420}" type="datetimeFigureOut">
              <a:rPr lang="en-US" smtClean="0"/>
              <a:t>12/4/2023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F4EF5AC-0399-4EAA-BA41-0606DD837BDE}" type="slidenum">
              <a:rPr lang="en-US" smtClean="0"/>
              <a:t>‹#›</a:t>
            </a:fld>
            <a:endParaRPr lang="en-US"/>
          </a:p>
        </p:txBody>
      </p:sp>
    </p:spTree>
    <p:extLst>
      <p:ext uri="{BB962C8B-B14F-4D97-AF65-F5344CB8AC3E}">
        <p14:creationId xmlns:p14="http://schemas.microsoft.com/office/powerpoint/2010/main" val="52297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91325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455938"/>
            <a:ext cx="7886700" cy="47210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EF5AC-0399-4EAA-BA41-0606DD837BDE}" type="slidenum">
              <a:rPr lang="en-US" smtClean="0"/>
              <a:t>‹#›</a:t>
            </a:fld>
            <a:endParaRPr lang="en-US"/>
          </a:p>
        </p:txBody>
      </p:sp>
    </p:spTree>
    <p:extLst>
      <p:ext uri="{BB962C8B-B14F-4D97-AF65-F5344CB8AC3E}">
        <p14:creationId xmlns:p14="http://schemas.microsoft.com/office/powerpoint/2010/main" val="2919173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133A-75FE-87EF-E83A-161F53E01868}"/>
              </a:ext>
            </a:extLst>
          </p:cNvPr>
          <p:cNvSpPr>
            <a:spLocks noGrp="1"/>
          </p:cNvSpPr>
          <p:nvPr>
            <p:ph type="ctrTitle"/>
          </p:nvPr>
        </p:nvSpPr>
        <p:spPr>
          <a:xfrm>
            <a:off x="456090" y="1041400"/>
            <a:ext cx="3948344" cy="2387600"/>
          </a:xfrm>
        </p:spPr>
        <p:txBody>
          <a:bodyPr>
            <a:normAutofit fontScale="90000"/>
          </a:bodyPr>
          <a:lstStyle/>
          <a:p>
            <a:r>
              <a:rPr lang="en-US" dirty="0"/>
              <a:t>Elections Under the Microscope: Ballot Layouts &amp; Types</a:t>
            </a:r>
          </a:p>
        </p:txBody>
      </p:sp>
      <p:sp>
        <p:nvSpPr>
          <p:cNvPr id="3" name="Subtitle 2">
            <a:extLst>
              <a:ext uri="{FF2B5EF4-FFF2-40B4-BE49-F238E27FC236}">
                <a16:creationId xmlns:a16="http://schemas.microsoft.com/office/drawing/2014/main" id="{7D4BD331-5EB2-F05D-301E-50C78D11102E}"/>
              </a:ext>
            </a:extLst>
          </p:cNvPr>
          <p:cNvSpPr>
            <a:spLocks noGrp="1"/>
          </p:cNvSpPr>
          <p:nvPr>
            <p:ph type="subTitle" idx="1"/>
          </p:nvPr>
        </p:nvSpPr>
        <p:spPr/>
        <p:txBody>
          <a:bodyPr/>
          <a:lstStyle/>
          <a:p>
            <a:r>
              <a:rPr lang="en-US" dirty="0"/>
              <a:t>Matthew Kochevar</a:t>
            </a:r>
          </a:p>
          <a:p>
            <a:r>
              <a:rPr lang="en-US" dirty="0"/>
              <a:t>Co-General Counsel</a:t>
            </a:r>
          </a:p>
          <a:p>
            <a:r>
              <a:rPr lang="en-US" dirty="0"/>
              <a:t>Indiana Election Division</a:t>
            </a:r>
          </a:p>
        </p:txBody>
      </p:sp>
    </p:spTree>
    <p:extLst>
      <p:ext uri="{BB962C8B-B14F-4D97-AF65-F5344CB8AC3E}">
        <p14:creationId xmlns:p14="http://schemas.microsoft.com/office/powerpoint/2010/main" val="28515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5CEEB-7433-CF21-B3D4-A373CEAE87B8}"/>
              </a:ext>
            </a:extLst>
          </p:cNvPr>
          <p:cNvSpPr>
            <a:spLocks noGrp="1"/>
          </p:cNvSpPr>
          <p:nvPr>
            <p:ph type="title"/>
          </p:nvPr>
        </p:nvSpPr>
        <p:spPr/>
        <p:txBody>
          <a:bodyPr/>
          <a:lstStyle/>
          <a:p>
            <a:r>
              <a:rPr lang="en-US" dirty="0"/>
              <a:t>2024 Is Different</a:t>
            </a:r>
          </a:p>
        </p:txBody>
      </p:sp>
      <p:sp>
        <p:nvSpPr>
          <p:cNvPr id="3" name="Content Placeholder 2">
            <a:extLst>
              <a:ext uri="{FF2B5EF4-FFF2-40B4-BE49-F238E27FC236}">
                <a16:creationId xmlns:a16="http://schemas.microsoft.com/office/drawing/2014/main" id="{29728989-445F-B8E5-3F48-4022D3699998}"/>
              </a:ext>
            </a:extLst>
          </p:cNvPr>
          <p:cNvSpPr>
            <a:spLocks noGrp="1"/>
          </p:cNvSpPr>
          <p:nvPr>
            <p:ph idx="1"/>
          </p:nvPr>
        </p:nvSpPr>
        <p:spPr>
          <a:xfrm>
            <a:off x="1841766" y="1408396"/>
            <a:ext cx="6926248" cy="4756536"/>
          </a:xfrm>
        </p:spPr>
        <p:txBody>
          <a:bodyPr>
            <a:normAutofit lnSpcReduction="10000"/>
          </a:bodyPr>
          <a:lstStyle/>
          <a:p>
            <a:r>
              <a:rPr lang="en-US" dirty="0"/>
              <a:t>The most ballot variations need to be prepared for:</a:t>
            </a:r>
          </a:p>
          <a:p>
            <a:pPr lvl="1"/>
            <a:r>
              <a:rPr lang="en-US" dirty="0"/>
              <a:t>D &amp; R primary ballot</a:t>
            </a:r>
          </a:p>
          <a:p>
            <a:pPr lvl="1"/>
            <a:r>
              <a:rPr lang="en-US" dirty="0"/>
              <a:t>D &amp; R primary ballot w/o local public question</a:t>
            </a:r>
          </a:p>
          <a:p>
            <a:pPr lvl="1"/>
            <a:r>
              <a:rPr lang="en-US" dirty="0"/>
              <a:t>Local public question only ballot</a:t>
            </a:r>
          </a:p>
          <a:p>
            <a:pPr lvl="1"/>
            <a:r>
              <a:rPr lang="en-US" dirty="0"/>
              <a:t>Regular general election ballot</a:t>
            </a:r>
          </a:p>
          <a:p>
            <a:pPr lvl="1"/>
            <a:r>
              <a:rPr lang="en-US" dirty="0"/>
              <a:t>Regular general election ballot w/o local public question</a:t>
            </a:r>
          </a:p>
          <a:p>
            <a:pPr lvl="1"/>
            <a:r>
              <a:rPr lang="en-US" dirty="0"/>
              <a:t>Federal only ballot</a:t>
            </a:r>
          </a:p>
          <a:p>
            <a:pPr lvl="1"/>
            <a:r>
              <a:rPr lang="en-US" dirty="0"/>
              <a:t>Presidential Only ballot</a:t>
            </a:r>
          </a:p>
          <a:p>
            <a:r>
              <a:rPr lang="en-US" dirty="0"/>
              <a:t>Remember IED is available to help review and answer question about your ballot layouts</a:t>
            </a:r>
          </a:p>
        </p:txBody>
      </p:sp>
    </p:spTree>
    <p:extLst>
      <p:ext uri="{BB962C8B-B14F-4D97-AF65-F5344CB8AC3E}">
        <p14:creationId xmlns:p14="http://schemas.microsoft.com/office/powerpoint/2010/main" val="370601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r>
              <a:rPr lang="en-US" dirty="0"/>
              <a:t>May Primary Election</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p:txBody>
          <a:bodyPr>
            <a:normAutofit lnSpcReduction="10000"/>
          </a:bodyPr>
          <a:lstStyle/>
          <a:p>
            <a:r>
              <a:rPr lang="en-US" dirty="0"/>
              <a:t>Prepare the party primary ballots so they distinctively marked or in different colors to be easily the D ballot from the R ballot</a:t>
            </a:r>
          </a:p>
          <a:p>
            <a:r>
              <a:rPr lang="en-US" dirty="0"/>
              <a:t>For a precinct that has a public question:</a:t>
            </a:r>
          </a:p>
          <a:p>
            <a:pPr lvl="1"/>
            <a:r>
              <a:rPr lang="en-US" dirty="0"/>
              <a:t>Prepare a public question only ballot</a:t>
            </a:r>
          </a:p>
          <a:p>
            <a:pPr lvl="2"/>
            <a:r>
              <a:rPr lang="en-US" dirty="0"/>
              <a:t>Voter cannot be forced to participate in a major party nomination process</a:t>
            </a:r>
          </a:p>
          <a:p>
            <a:pPr lvl="1"/>
            <a:r>
              <a:rPr lang="en-US" dirty="0"/>
              <a:t>Prepare primary ballot without public question</a:t>
            </a:r>
          </a:p>
          <a:p>
            <a:pPr lvl="2"/>
            <a:r>
              <a:rPr lang="en-US" dirty="0"/>
              <a:t>For use by 17 year old voters who can vote in primary before the next general election after they turn 18</a:t>
            </a:r>
          </a:p>
          <a:p>
            <a:pPr lvl="2"/>
            <a:r>
              <a:rPr lang="en-US" dirty="0"/>
              <a:t>For use in school controlled project/school tax levy/school safety levy referendums for voters who move out of school corporation less than 30 days before primary election </a:t>
            </a:r>
          </a:p>
        </p:txBody>
      </p:sp>
      <p:sp>
        <p:nvSpPr>
          <p:cNvPr id="4" name="TextBox 3">
            <a:extLst>
              <a:ext uri="{FF2B5EF4-FFF2-40B4-BE49-F238E27FC236}">
                <a16:creationId xmlns:a16="http://schemas.microsoft.com/office/drawing/2014/main" id="{60FB5EED-E186-9177-FEB3-7F0F16DF2D69}"/>
              </a:ext>
            </a:extLst>
          </p:cNvPr>
          <p:cNvSpPr txBox="1"/>
          <p:nvPr/>
        </p:nvSpPr>
        <p:spPr>
          <a:xfrm>
            <a:off x="3064754" y="6376737"/>
            <a:ext cx="5754394" cy="276999"/>
          </a:xfrm>
          <a:prstGeom prst="rect">
            <a:avLst/>
          </a:prstGeom>
          <a:noFill/>
        </p:spPr>
        <p:txBody>
          <a:bodyPr wrap="square" rtlCol="0">
            <a:spAutoFit/>
          </a:bodyPr>
          <a:lstStyle/>
          <a:p>
            <a:r>
              <a:rPr lang="en-US" sz="1200" dirty="0"/>
              <a:t>IC 3-7-13-2 | IC 3-7-13-3 | IC 3-10-1-13 | IC 6-1.1-20-3.9 | IC 20-46-1-16 | IC 20-46-9-16</a:t>
            </a:r>
          </a:p>
        </p:txBody>
      </p:sp>
    </p:spTree>
    <p:extLst>
      <p:ext uri="{BB962C8B-B14F-4D97-AF65-F5344CB8AC3E}">
        <p14:creationId xmlns:p14="http://schemas.microsoft.com/office/powerpoint/2010/main" val="41375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r>
              <a:rPr lang="en-US" dirty="0"/>
              <a:t>May Primary Election</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p:txBody>
          <a:bodyPr>
            <a:normAutofit/>
          </a:bodyPr>
          <a:lstStyle/>
          <a:p>
            <a:r>
              <a:rPr lang="en-US" dirty="0"/>
              <a:t>Primary ballot order is subtly different that general election</a:t>
            </a:r>
          </a:p>
          <a:p>
            <a:r>
              <a:rPr lang="en-US" dirty="0"/>
              <a:t>For quick reference see office order chart on </a:t>
            </a:r>
            <a:r>
              <a:rPr lang="en-US" dirty="0" err="1"/>
              <a:t>pg</a:t>
            </a:r>
            <a:r>
              <a:rPr lang="en-US" dirty="0"/>
              <a:t> 119-120 of 2024 Indiana Election Administrator’s Manual</a:t>
            </a:r>
          </a:p>
          <a:p>
            <a:pPr lvl="1"/>
            <a:r>
              <a:rPr lang="en-US" dirty="0"/>
              <a:t>Public Question will go before offices</a:t>
            </a:r>
          </a:p>
          <a:p>
            <a:pPr lvl="1"/>
            <a:r>
              <a:rPr lang="en-US" dirty="0"/>
              <a:t>PC and State Convention Delegates will be last</a:t>
            </a:r>
          </a:p>
          <a:p>
            <a:r>
              <a:rPr lang="en-US" dirty="0"/>
              <a:t>CEB may print “NO CANDIDATE FILED” on a party’s primary ballot when no candidate files for an office on that party’s primary</a:t>
            </a:r>
          </a:p>
          <a:p>
            <a:pPr lvl="1"/>
            <a:r>
              <a:rPr lang="en-US" dirty="0"/>
              <a:t>This was added to the state code in 2023</a:t>
            </a:r>
          </a:p>
        </p:txBody>
      </p:sp>
      <p:sp>
        <p:nvSpPr>
          <p:cNvPr id="4" name="TextBox 3">
            <a:extLst>
              <a:ext uri="{FF2B5EF4-FFF2-40B4-BE49-F238E27FC236}">
                <a16:creationId xmlns:a16="http://schemas.microsoft.com/office/drawing/2014/main" id="{60FB5EED-E186-9177-FEB3-7F0F16DF2D69}"/>
              </a:ext>
            </a:extLst>
          </p:cNvPr>
          <p:cNvSpPr txBox="1"/>
          <p:nvPr/>
        </p:nvSpPr>
        <p:spPr>
          <a:xfrm>
            <a:off x="3064754" y="6376737"/>
            <a:ext cx="5754394" cy="276999"/>
          </a:xfrm>
          <a:prstGeom prst="rect">
            <a:avLst/>
          </a:prstGeom>
          <a:noFill/>
        </p:spPr>
        <p:txBody>
          <a:bodyPr wrap="square" rtlCol="0">
            <a:spAutoFit/>
          </a:bodyPr>
          <a:lstStyle/>
          <a:p>
            <a:pPr algn="r"/>
            <a:r>
              <a:rPr lang="en-US" sz="1200" dirty="0"/>
              <a:t>IC 3-10-1-19</a:t>
            </a:r>
          </a:p>
        </p:txBody>
      </p:sp>
    </p:spTree>
    <p:extLst>
      <p:ext uri="{BB962C8B-B14F-4D97-AF65-F5344CB8AC3E}">
        <p14:creationId xmlns:p14="http://schemas.microsoft.com/office/powerpoint/2010/main" val="167950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r>
              <a:rPr lang="en-US" dirty="0"/>
              <a:t>November General Election</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a:xfrm>
            <a:off x="1892900" y="1336206"/>
            <a:ext cx="6926248" cy="4756536"/>
          </a:xfrm>
        </p:spPr>
        <p:txBody>
          <a:bodyPr>
            <a:normAutofit fontScale="92500" lnSpcReduction="10000"/>
          </a:bodyPr>
          <a:lstStyle/>
          <a:p>
            <a:r>
              <a:rPr lang="en-US" dirty="0"/>
              <a:t>For a precinct that has a public question:</a:t>
            </a:r>
          </a:p>
          <a:p>
            <a:pPr lvl="1"/>
            <a:r>
              <a:rPr lang="en-US" dirty="0"/>
              <a:t>Prepare standard ballot with all offices and public questions being voted on</a:t>
            </a:r>
          </a:p>
          <a:p>
            <a:pPr lvl="1"/>
            <a:r>
              <a:rPr lang="en-US" dirty="0"/>
              <a:t>Prepare general election ballot without public question</a:t>
            </a:r>
          </a:p>
          <a:p>
            <a:pPr lvl="2"/>
            <a:r>
              <a:rPr lang="en-US" dirty="0"/>
              <a:t>For use in school controlled project/school tax levy/school safety levy referendums for voters who move out of school corporation less than 30 days before primary election </a:t>
            </a:r>
          </a:p>
          <a:p>
            <a:r>
              <a:rPr lang="en-US" dirty="0"/>
              <a:t>CEB may print “NO CANDIDATE FILED” in the place where a Democratic or Republican party candidate’s name would appear for an office on a general election ballot when the Democratic or Republican Party has no candidate on the ballot for that office. </a:t>
            </a:r>
          </a:p>
        </p:txBody>
      </p:sp>
      <p:sp>
        <p:nvSpPr>
          <p:cNvPr id="4" name="TextBox 3">
            <a:extLst>
              <a:ext uri="{FF2B5EF4-FFF2-40B4-BE49-F238E27FC236}">
                <a16:creationId xmlns:a16="http://schemas.microsoft.com/office/drawing/2014/main" id="{60FB5EED-E186-9177-FEB3-7F0F16DF2D69}"/>
              </a:ext>
            </a:extLst>
          </p:cNvPr>
          <p:cNvSpPr txBox="1"/>
          <p:nvPr/>
        </p:nvSpPr>
        <p:spPr>
          <a:xfrm>
            <a:off x="3064754" y="6376737"/>
            <a:ext cx="5754394" cy="276999"/>
          </a:xfrm>
          <a:prstGeom prst="rect">
            <a:avLst/>
          </a:prstGeom>
          <a:noFill/>
        </p:spPr>
        <p:txBody>
          <a:bodyPr wrap="square" rtlCol="0">
            <a:spAutoFit/>
          </a:bodyPr>
          <a:lstStyle/>
          <a:p>
            <a:pPr algn="r"/>
            <a:r>
              <a:rPr lang="en-US" sz="1200" dirty="0"/>
              <a:t>IC 3-11-2-12 | IC 6-1.1-20-3.9 | IC 20-46-1-16 | IC 20-46-9-16 </a:t>
            </a:r>
          </a:p>
        </p:txBody>
      </p:sp>
    </p:spTree>
    <p:extLst>
      <p:ext uri="{BB962C8B-B14F-4D97-AF65-F5344CB8AC3E}">
        <p14:creationId xmlns:p14="http://schemas.microsoft.com/office/powerpoint/2010/main" val="199464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r>
              <a:rPr lang="en-US" dirty="0"/>
              <a:t>November General Election</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a:xfrm>
            <a:off x="1892900" y="1336205"/>
            <a:ext cx="6926248" cy="5040531"/>
          </a:xfrm>
        </p:spPr>
        <p:txBody>
          <a:bodyPr>
            <a:normAutofit lnSpcReduction="10000"/>
          </a:bodyPr>
          <a:lstStyle/>
          <a:p>
            <a:r>
              <a:rPr lang="en-US" dirty="0"/>
              <a:t>Most counties have the 3 at-large county council offices on the ballot</a:t>
            </a:r>
          </a:p>
          <a:p>
            <a:pPr lvl="1"/>
            <a:r>
              <a:rPr lang="en-US" dirty="0"/>
              <a:t>a partisan office like this where more than one candidate can be elected is to be placed on the ballot after all single member partisan offices (i.e., U.S. Senator, Indiana state senator, circuit court clerk, etc.) and before any school board office</a:t>
            </a:r>
          </a:p>
          <a:p>
            <a:r>
              <a:rPr lang="en-US" dirty="0"/>
              <a:t>You must have a write-in line for each federal office on the general election ballot</a:t>
            </a:r>
          </a:p>
          <a:p>
            <a:pPr lvl="1"/>
            <a:r>
              <a:rPr lang="en-US" dirty="0"/>
              <a:t>Yes, even if there is no write-in candidate for that office</a:t>
            </a:r>
          </a:p>
          <a:p>
            <a:pPr lvl="1"/>
            <a:r>
              <a:rPr lang="en-US" dirty="0"/>
              <a:t>A write-in vote for any name other than a candidate on the ballot or a declared write-in candidate cannot be counted</a:t>
            </a:r>
          </a:p>
        </p:txBody>
      </p:sp>
      <p:sp>
        <p:nvSpPr>
          <p:cNvPr id="4" name="TextBox 3">
            <a:extLst>
              <a:ext uri="{FF2B5EF4-FFF2-40B4-BE49-F238E27FC236}">
                <a16:creationId xmlns:a16="http://schemas.microsoft.com/office/drawing/2014/main" id="{60FB5EED-E186-9177-FEB3-7F0F16DF2D69}"/>
              </a:ext>
            </a:extLst>
          </p:cNvPr>
          <p:cNvSpPr txBox="1"/>
          <p:nvPr/>
        </p:nvSpPr>
        <p:spPr>
          <a:xfrm>
            <a:off x="3064754" y="6376737"/>
            <a:ext cx="5754394" cy="276999"/>
          </a:xfrm>
          <a:prstGeom prst="rect">
            <a:avLst/>
          </a:prstGeom>
          <a:noFill/>
        </p:spPr>
        <p:txBody>
          <a:bodyPr wrap="square" rtlCol="0">
            <a:spAutoFit/>
          </a:bodyPr>
          <a:lstStyle/>
          <a:p>
            <a:pPr algn="r"/>
            <a:r>
              <a:rPr lang="en-US" sz="1200" dirty="0"/>
              <a:t>IC 3-11-2-12.4 | IC 3-11-2-6</a:t>
            </a:r>
          </a:p>
        </p:txBody>
      </p:sp>
    </p:spTree>
    <p:extLst>
      <p:ext uri="{BB962C8B-B14F-4D97-AF65-F5344CB8AC3E}">
        <p14:creationId xmlns:p14="http://schemas.microsoft.com/office/powerpoint/2010/main" val="249113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r>
              <a:rPr lang="en-US" dirty="0"/>
              <a:t>Special Ballots for </a:t>
            </a:r>
            <a:br>
              <a:rPr lang="en-US" dirty="0"/>
            </a:br>
            <a:r>
              <a:rPr lang="en-US" dirty="0"/>
              <a:t>Special Voters</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a:xfrm>
            <a:off x="1892900" y="1336205"/>
            <a:ext cx="6926248" cy="5040531"/>
          </a:xfrm>
        </p:spPr>
        <p:txBody>
          <a:bodyPr>
            <a:normAutofit/>
          </a:bodyPr>
          <a:lstStyle/>
          <a:p>
            <a:r>
              <a:rPr lang="en-US" dirty="0"/>
              <a:t>Federal Only Ballot</a:t>
            </a:r>
          </a:p>
          <a:p>
            <a:pPr lvl="1"/>
            <a:r>
              <a:rPr lang="en-US" dirty="0"/>
              <a:t>A special type of absentee ballot where only federal offices are listed</a:t>
            </a:r>
          </a:p>
          <a:p>
            <a:pPr lvl="1"/>
            <a:r>
              <a:rPr lang="en-US" dirty="0"/>
              <a:t>Used by overseas voters who file FPCA and mark that their “return is uncertain”</a:t>
            </a:r>
          </a:p>
          <a:p>
            <a:pPr lvl="1"/>
            <a:r>
              <a:rPr lang="en-US" dirty="0"/>
              <a:t>THIS IS NOT A BALLOT OPTION FOR IN PERSON VOTING!</a:t>
            </a:r>
          </a:p>
          <a:p>
            <a:r>
              <a:rPr lang="en-US" dirty="0"/>
              <a:t>Presidential Only Ballot</a:t>
            </a:r>
          </a:p>
          <a:p>
            <a:pPr lvl="1"/>
            <a:r>
              <a:rPr lang="en-US" dirty="0"/>
              <a:t>Prepare for November election ONLY</a:t>
            </a:r>
          </a:p>
          <a:p>
            <a:pPr lvl="1"/>
            <a:r>
              <a:rPr lang="en-US" dirty="0"/>
              <a:t>Use by a voter who moves out of Indiana 30 days or less before general election</a:t>
            </a:r>
          </a:p>
          <a:p>
            <a:pPr lvl="1"/>
            <a:r>
              <a:rPr lang="en-US" dirty="0"/>
              <a:t>Vote must execute VRG-15 to receive this ballot</a:t>
            </a:r>
          </a:p>
          <a:p>
            <a:pPr lvl="2"/>
            <a:r>
              <a:rPr lang="en-US" dirty="0"/>
              <a:t>Can be absentee and election day ballot</a:t>
            </a:r>
          </a:p>
        </p:txBody>
      </p:sp>
      <p:sp>
        <p:nvSpPr>
          <p:cNvPr id="4" name="TextBox 3">
            <a:extLst>
              <a:ext uri="{FF2B5EF4-FFF2-40B4-BE49-F238E27FC236}">
                <a16:creationId xmlns:a16="http://schemas.microsoft.com/office/drawing/2014/main" id="{60FB5EED-E186-9177-FEB3-7F0F16DF2D69}"/>
              </a:ext>
            </a:extLst>
          </p:cNvPr>
          <p:cNvSpPr txBox="1"/>
          <p:nvPr/>
        </p:nvSpPr>
        <p:spPr>
          <a:xfrm>
            <a:off x="3064754" y="6376737"/>
            <a:ext cx="5754394" cy="276999"/>
          </a:xfrm>
          <a:prstGeom prst="rect">
            <a:avLst/>
          </a:prstGeom>
          <a:noFill/>
        </p:spPr>
        <p:txBody>
          <a:bodyPr wrap="square" rtlCol="0">
            <a:spAutoFit/>
          </a:bodyPr>
          <a:lstStyle/>
          <a:p>
            <a:pPr algn="r"/>
            <a:r>
              <a:rPr lang="en-US" sz="1200" dirty="0"/>
              <a:t>IC 3-11-4-8 | IC 3-10-10</a:t>
            </a:r>
          </a:p>
        </p:txBody>
      </p:sp>
    </p:spTree>
    <p:extLst>
      <p:ext uri="{BB962C8B-B14F-4D97-AF65-F5344CB8AC3E}">
        <p14:creationId xmlns:p14="http://schemas.microsoft.com/office/powerpoint/2010/main" val="2107627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r>
              <a:rPr lang="en-US" dirty="0"/>
              <a:t>Reminders for All Elections</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a:xfrm>
            <a:off x="2217752" y="1336206"/>
            <a:ext cx="6926248" cy="5040531"/>
          </a:xfrm>
        </p:spPr>
        <p:txBody>
          <a:bodyPr>
            <a:normAutofit/>
          </a:bodyPr>
          <a:lstStyle/>
          <a:p>
            <a:r>
              <a:rPr lang="en-US" dirty="0"/>
              <a:t>For optical scan ballot card remember to include boxes where require initial can be applied when ballot is issued</a:t>
            </a:r>
          </a:p>
          <a:p>
            <a:r>
              <a:rPr lang="en-US" dirty="0"/>
              <a:t>Optical scan ballot card must also have the precinct number or designation printed or stamp on it</a:t>
            </a:r>
          </a:p>
          <a:p>
            <a:r>
              <a:rPr lang="en-US" dirty="0"/>
              <a:t>All ballots must be arranged so all candidates for the office appear on the same page or screen of the ballot</a:t>
            </a:r>
          </a:p>
          <a:p>
            <a:endParaRPr lang="en-US" dirty="0"/>
          </a:p>
        </p:txBody>
      </p:sp>
      <p:sp>
        <p:nvSpPr>
          <p:cNvPr id="4" name="TextBox 3">
            <a:extLst>
              <a:ext uri="{FF2B5EF4-FFF2-40B4-BE49-F238E27FC236}">
                <a16:creationId xmlns:a16="http://schemas.microsoft.com/office/drawing/2014/main" id="{60FB5EED-E186-9177-FEB3-7F0F16DF2D69}"/>
              </a:ext>
            </a:extLst>
          </p:cNvPr>
          <p:cNvSpPr txBox="1"/>
          <p:nvPr/>
        </p:nvSpPr>
        <p:spPr>
          <a:xfrm>
            <a:off x="3064754" y="6376737"/>
            <a:ext cx="5754394" cy="276999"/>
          </a:xfrm>
          <a:prstGeom prst="rect">
            <a:avLst/>
          </a:prstGeom>
          <a:noFill/>
        </p:spPr>
        <p:txBody>
          <a:bodyPr wrap="square" rtlCol="0">
            <a:spAutoFit/>
          </a:bodyPr>
          <a:lstStyle/>
          <a:p>
            <a:pPr algn="r"/>
            <a:r>
              <a:rPr lang="en-US" sz="1200" dirty="0"/>
              <a:t>IC 3-11-2-12.3 | IC 3-13-1-19</a:t>
            </a:r>
          </a:p>
        </p:txBody>
      </p:sp>
    </p:spTree>
    <p:extLst>
      <p:ext uri="{BB962C8B-B14F-4D97-AF65-F5344CB8AC3E}">
        <p14:creationId xmlns:p14="http://schemas.microsoft.com/office/powerpoint/2010/main" val="1428952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FBBB-3D71-3DAD-E5E1-50F19E47B1E0}"/>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BB18D720-3264-B432-0AF1-6E7CC7D016F5}"/>
              </a:ext>
            </a:extLst>
          </p:cNvPr>
          <p:cNvSpPr>
            <a:spLocks noGrp="1"/>
          </p:cNvSpPr>
          <p:nvPr>
            <p:ph idx="1"/>
          </p:nvPr>
        </p:nvSpPr>
        <p:spPr>
          <a:xfrm>
            <a:off x="2217752" y="1336206"/>
            <a:ext cx="6926248" cy="5040531"/>
          </a:xfrm>
        </p:spPr>
        <p:txBody>
          <a:bodyPr>
            <a:normAutofit/>
          </a:bodyPr>
          <a:lstStyle/>
          <a:p>
            <a:endParaRPr lang="en-US" dirty="0"/>
          </a:p>
        </p:txBody>
      </p:sp>
    </p:spTree>
    <p:extLst>
      <p:ext uri="{BB962C8B-B14F-4D97-AF65-F5344CB8AC3E}">
        <p14:creationId xmlns:p14="http://schemas.microsoft.com/office/powerpoint/2010/main" val="16721420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261</TotalTime>
  <Words>686</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Elections Under the Microscope: Ballot Layouts &amp; Types</vt:lpstr>
      <vt:lpstr>2024 Is Different</vt:lpstr>
      <vt:lpstr>May Primary Election</vt:lpstr>
      <vt:lpstr>May Primary Election</vt:lpstr>
      <vt:lpstr>November General Election</vt:lpstr>
      <vt:lpstr>November General Election</vt:lpstr>
      <vt:lpstr>Special Ballots for  Special Voters</vt:lpstr>
      <vt:lpstr>Reminders for All Elections</vt:lpstr>
      <vt:lpstr>Questions?</vt:lpstr>
    </vt:vector>
  </TitlesOfParts>
  <Company>Indiana Office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Nussmeyer, Angela M</dc:creator>
  <cp:lastModifiedBy>Kochevar, Matthew R</cp:lastModifiedBy>
  <cp:revision>4</cp:revision>
  <dcterms:created xsi:type="dcterms:W3CDTF">2023-11-28T21:07:38Z</dcterms:created>
  <dcterms:modified xsi:type="dcterms:W3CDTF">2023-12-04T16:29:08Z</dcterms:modified>
</cp:coreProperties>
</file>