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259" r:id="rId3"/>
    <p:sldId id="260" r:id="rId4"/>
    <p:sldId id="263" r:id="rId5"/>
    <p:sldId id="262" r:id="rId6"/>
    <p:sldId id="311" r:id="rId7"/>
    <p:sldId id="264" r:id="rId8"/>
    <p:sldId id="312" r:id="rId9"/>
    <p:sldId id="265" r:id="rId10"/>
    <p:sldId id="266" r:id="rId11"/>
    <p:sldId id="267" r:id="rId12"/>
    <p:sldId id="268" r:id="rId13"/>
    <p:sldId id="275" r:id="rId14"/>
    <p:sldId id="269" r:id="rId15"/>
    <p:sldId id="270" r:id="rId16"/>
    <p:sldId id="271" r:id="rId17"/>
    <p:sldId id="272" r:id="rId18"/>
    <p:sldId id="273" r:id="rId19"/>
    <p:sldId id="274" r:id="rId20"/>
    <p:sldId id="283" r:id="rId21"/>
    <p:sldId id="284" r:id="rId22"/>
    <p:sldId id="285" r:id="rId23"/>
    <p:sldId id="276" r:id="rId24"/>
    <p:sldId id="279" r:id="rId25"/>
    <p:sldId id="280" r:id="rId26"/>
    <p:sldId id="281" r:id="rId27"/>
    <p:sldId id="282" r:id="rId28"/>
    <p:sldId id="277" r:id="rId29"/>
    <p:sldId id="278" r:id="rId30"/>
    <p:sldId id="313" r:id="rId31"/>
    <p:sldId id="286" r:id="rId32"/>
    <p:sldId id="292" r:id="rId33"/>
    <p:sldId id="294" r:id="rId34"/>
    <p:sldId id="295" r:id="rId35"/>
    <p:sldId id="287" r:id="rId36"/>
    <p:sldId id="288" r:id="rId37"/>
    <p:sldId id="289" r:id="rId38"/>
    <p:sldId id="290" r:id="rId39"/>
    <p:sldId id="303" r:id="rId40"/>
    <p:sldId id="304" r:id="rId41"/>
    <p:sldId id="305" r:id="rId42"/>
    <p:sldId id="307" r:id="rId43"/>
    <p:sldId id="306" r:id="rId44"/>
    <p:sldId id="308" r:id="rId45"/>
    <p:sldId id="316" r:id="rId46"/>
    <p:sldId id="317" r:id="rId47"/>
    <p:sldId id="314" r:id="rId48"/>
    <p:sldId id="302" r:id="rId49"/>
    <p:sldId id="318" r:id="rId50"/>
    <p:sldId id="319" r:id="rId51"/>
    <p:sldId id="320" r:id="rId52"/>
    <p:sldId id="315" r:id="rId53"/>
    <p:sldId id="296" r:id="rId54"/>
    <p:sldId id="297" r:id="rId55"/>
    <p:sldId id="300" r:id="rId56"/>
    <p:sldId id="299" r:id="rId57"/>
    <p:sldId id="301" r:id="rId58"/>
    <p:sldId id="31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240" autoAdjust="0"/>
  </p:normalViewPr>
  <p:slideViewPr>
    <p:cSldViewPr>
      <p:cViewPr>
        <p:scale>
          <a:sx n="97" d="100"/>
          <a:sy n="97" d="100"/>
        </p:scale>
        <p:origin x="-11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A988F-2D2B-4E3F-8636-E0FE261A519B}"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56C36-DA7B-4065-8868-A3407F16AFB0}" type="slidenum">
              <a:rPr lang="en-US" smtClean="0"/>
              <a:t>‹#›</a:t>
            </a:fld>
            <a:endParaRPr lang="en-US"/>
          </a:p>
        </p:txBody>
      </p:sp>
    </p:spTree>
    <p:extLst>
      <p:ext uri="{BB962C8B-B14F-4D97-AF65-F5344CB8AC3E}">
        <p14:creationId xmlns:p14="http://schemas.microsoft.com/office/powerpoint/2010/main" val="342460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ssembly.state.ny.us/leg/?default_fld=&amp;bn=A00355&amp;term=&amp;Summary=Y&amp;Actions=Y&amp;Votes=Y&amp;Text=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aratogian.com/government-and-politics/20150610/advocates-law-should-require-training-for-doctors-who-prescribe-pain-medi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bi.nlm.nih.gov/pmc/articles/PMC2920901/#b33-ehp-118-1016"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ncbi.nlm.nih.gov/pmc/articles/PMC2920901/#b26-ehp-118-1016" TargetMode="External"/><Relationship Id="rId5" Type="http://schemas.openxmlformats.org/officeDocument/2006/relationships/hyperlink" Target="http://www.ncbi.nlm.nih.gov/pmc/articles/PMC2920901/#b9-ehp-118-1016" TargetMode="External"/><Relationship Id="rId4" Type="http://schemas.openxmlformats.org/officeDocument/2006/relationships/hyperlink" Target="http://www.ncbi.nlm.nih.gov/pmc/articles/PMC2920901/#b21-ehp-118-101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1997, 97 mg Oral</a:t>
            </a:r>
            <a:r>
              <a:rPr lang="en-US" baseline="0" dirty="0" smtClean="0"/>
              <a:t> Morphine Equivalents were sold/distributed per person in the US</a:t>
            </a:r>
            <a:endParaRPr lang="en-US" dirty="0" smtClean="0"/>
          </a:p>
          <a:p>
            <a:r>
              <a:rPr lang="en-US" dirty="0" smtClean="0"/>
              <a:t>In 2007, the equivalent</a:t>
            </a:r>
            <a:r>
              <a:rPr lang="en-US" baseline="0" dirty="0" smtClean="0"/>
              <a:t> to 710 mg Oral Morphine Equivalents were sold/distributed per person in the 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was equivalent to supply every adult American with 5 mg </a:t>
            </a:r>
            <a:r>
              <a:rPr lang="en-US" dirty="0" err="1" smtClean="0"/>
              <a:t>hydrococodone</a:t>
            </a:r>
            <a:r>
              <a:rPr lang="en-US" dirty="0" smtClean="0"/>
              <a:t> (</a:t>
            </a:r>
            <a:r>
              <a:rPr lang="en-US" dirty="0" err="1" smtClean="0"/>
              <a:t>vicodin</a:t>
            </a:r>
            <a:r>
              <a:rPr lang="en-US" dirty="0" smtClean="0"/>
              <a:t>) every 6 hours ATC for 45 days.</a:t>
            </a:r>
          </a:p>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4</a:t>
            </a:fld>
            <a:endParaRPr lang="en-US"/>
          </a:p>
        </p:txBody>
      </p:sp>
    </p:spTree>
    <p:extLst>
      <p:ext uri="{BB962C8B-B14F-4D97-AF65-F5344CB8AC3E}">
        <p14:creationId xmlns:p14="http://schemas.microsoft.com/office/powerpoint/2010/main" val="12026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hlinkClick r:id="rId3"/>
              </a:rPr>
              <a:t>New legislation</a:t>
            </a:r>
            <a:r>
              <a:rPr lang="en-US" sz="1200" kern="1200" dirty="0" smtClean="0">
                <a:solidFill>
                  <a:schemeClr val="tx1"/>
                </a:solidFill>
                <a:effectLst/>
                <a:latin typeface="+mn-lt"/>
                <a:ea typeface="+mn-ea"/>
                <a:cs typeface="+mn-cs"/>
              </a:rPr>
              <a:t> in New York would </a:t>
            </a:r>
            <a:r>
              <a:rPr lang="en-US" sz="1200" kern="1200" dirty="0" smtClean="0">
                <a:solidFill>
                  <a:schemeClr val="tx1"/>
                </a:solidFill>
                <a:effectLst/>
                <a:latin typeface="+mn-lt"/>
                <a:ea typeface="+mn-ea"/>
                <a:cs typeface="+mn-cs"/>
                <a:hlinkClick r:id="rId4"/>
              </a:rPr>
              <a:t>require healthcare professionals who prescribe pain medication to complete three hours of Continuing Medical Education (CME) on addiction and pain management every two years</a:t>
            </a:r>
            <a:r>
              <a:rPr lang="en-US" sz="1200" kern="1200" dirty="0" smtClean="0">
                <a:solidFill>
                  <a:schemeClr val="tx1"/>
                </a:solidFill>
                <a:effectLst/>
                <a:latin typeface="+mn-lt"/>
                <a:ea typeface="+mn-ea"/>
                <a:cs typeface="+mn-cs"/>
              </a:rPr>
              <a:t>. 6-2015</a:t>
            </a:r>
            <a:endParaRPr lang="en-US" dirty="0" smtClean="0"/>
          </a:p>
          <a:p>
            <a:r>
              <a:rPr lang="en-US" dirty="0" smtClean="0"/>
              <a:t>The American Academy</a:t>
            </a:r>
            <a:r>
              <a:rPr lang="en-US" baseline="0" dirty="0" smtClean="0"/>
              <a:t> of Family Physicians is against mandatory</a:t>
            </a:r>
            <a:endParaRPr lang="en-US" dirty="0" smtClean="0"/>
          </a:p>
          <a:p>
            <a:r>
              <a:rPr lang="en-US" dirty="0" smtClean="0"/>
              <a:t>American College of Emergency Physicians</a:t>
            </a:r>
            <a:r>
              <a:rPr lang="en-US" baseline="0" dirty="0" smtClean="0"/>
              <a:t> Opioid Guideline Writing Panel published their recommendations in Ann </a:t>
            </a:r>
            <a:r>
              <a:rPr lang="en-US" baseline="0" dirty="0" err="1" smtClean="0"/>
              <a:t>Emerg</a:t>
            </a:r>
            <a:r>
              <a:rPr lang="en-US" baseline="0" dirty="0" smtClean="0"/>
              <a:t> Med October 2012 (2012;60:499-525) and the American Academy of Emergency Medicine published theirs in 2-10-13.</a:t>
            </a:r>
            <a:endParaRPr lang="en-US" dirty="0" smtClean="0"/>
          </a:p>
          <a:p>
            <a:r>
              <a:rPr lang="en-US" dirty="0" smtClean="0"/>
              <a:t>Education is both raising awareness through</a:t>
            </a:r>
            <a:r>
              <a:rPr lang="en-US" baseline="0" dirty="0" smtClean="0"/>
              <a:t> the education of youth, patients, and healthcare providers - - that misuse and abuse of prescription drugs can be as dangerous or more dangerous than the use of illegal drugs, leading to addiction and even death.</a:t>
            </a:r>
          </a:p>
          <a:p>
            <a:r>
              <a:rPr lang="en-US" baseline="0" dirty="0" smtClean="0"/>
              <a:t>They are not safer just because they are FDA approved.</a:t>
            </a:r>
          </a:p>
          <a:p>
            <a:r>
              <a:rPr lang="en-US" baseline="0" dirty="0" smtClean="0"/>
              <a:t>Educate patients how to store their opioid medications, etc.</a:t>
            </a:r>
          </a:p>
          <a:p>
            <a:r>
              <a:rPr lang="en-US" baseline="0" dirty="0" smtClean="0"/>
              <a:t>Also health care professionals get little training in the importance of appropriate prescribing and dispensing of opioids to prevent adverse effects, diversion, and addiction.  Nor do we get training on recognizing substance abuse.  </a:t>
            </a:r>
          </a:p>
          <a:p>
            <a:r>
              <a:rPr lang="en-US" baseline="0" dirty="0" smtClean="0"/>
              <a:t>A Survey in 2000 to medical residency programs found only 56% required substance use disorder training and the number of curricular hours was 3-12.  Upon resurvey, improvements are being made, but not uniformly applied in all residency programs or medical schools.</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14</a:t>
            </a:fld>
            <a:endParaRPr lang="en-US"/>
          </a:p>
        </p:txBody>
      </p:sp>
    </p:spTree>
    <p:extLst>
      <p:ext uri="{BB962C8B-B14F-4D97-AF65-F5344CB8AC3E}">
        <p14:creationId xmlns:p14="http://schemas.microsoft.com/office/powerpoint/2010/main" val="377215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15</a:t>
            </a:fld>
            <a:endParaRPr lang="en-US"/>
          </a:p>
        </p:txBody>
      </p:sp>
    </p:spTree>
    <p:extLst>
      <p:ext uri="{BB962C8B-B14F-4D97-AF65-F5344CB8AC3E}">
        <p14:creationId xmlns:p14="http://schemas.microsoft.com/office/powerpoint/2010/main" val="2884322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a PDMP?</a:t>
            </a:r>
          </a:p>
          <a:p>
            <a:r>
              <a:rPr lang="en-US" dirty="0" smtClean="0"/>
              <a:t>Currently, 49 states, the District of Columbia, and one</a:t>
            </a:r>
            <a:r>
              <a:rPr lang="en-US" baseline="0" dirty="0" smtClean="0"/>
              <a:t> US territory (Guam( have legislation authorizing the creation and operation of a PDMP.  </a:t>
            </a:r>
          </a:p>
          <a:p>
            <a:r>
              <a:rPr lang="en-US" baseline="0" dirty="0" smtClean="0"/>
              <a:t>As of April 2015 - - the House of Representatives approves a prescription drug monitoring database - - so now all eyes are focused on the senate.</a:t>
            </a:r>
          </a:p>
          <a:p>
            <a:r>
              <a:rPr lang="en-US" baseline="0" dirty="0" smtClean="0"/>
              <a:t>What is the holdup - - worries </a:t>
            </a:r>
            <a:r>
              <a:rPr lang="en-US" baseline="0" smtClean="0"/>
              <a:t>about privacy</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16</a:t>
            </a:fld>
            <a:endParaRPr lang="en-US"/>
          </a:p>
        </p:txBody>
      </p:sp>
    </p:spTree>
    <p:extLst>
      <p:ext uri="{BB962C8B-B14F-4D97-AF65-F5344CB8AC3E}">
        <p14:creationId xmlns:p14="http://schemas.microsoft.com/office/powerpoint/2010/main" val="273250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Obama report - - further goal was to work with Congress</a:t>
            </a:r>
            <a:r>
              <a:rPr lang="en-US" baseline="0" dirty="0" smtClean="0"/>
              <a:t> to pass legislation to authorize the Secretary of Veterans Affairs (VA) and the Secretary of Defense (SOD) to share patient information on CS prescriptions with PDMPs.  Has not happened yet.</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17</a:t>
            </a:fld>
            <a:endParaRPr lang="en-US"/>
          </a:p>
        </p:txBody>
      </p:sp>
    </p:spTree>
    <p:extLst>
      <p:ext uri="{BB962C8B-B14F-4D97-AF65-F5344CB8AC3E}">
        <p14:creationId xmlns:p14="http://schemas.microsoft.com/office/powerpoint/2010/main" val="228474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source of the drug epidemic</a:t>
            </a:r>
            <a:r>
              <a:rPr lang="en-US" baseline="0" dirty="0" smtClean="0"/>
              <a:t> is a direct result of what is in Americans’ medicine cabinets.</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19</a:t>
            </a:fld>
            <a:endParaRPr lang="en-US"/>
          </a:p>
        </p:txBody>
      </p:sp>
    </p:spTree>
    <p:extLst>
      <p:ext uri="{BB962C8B-B14F-4D97-AF65-F5344CB8AC3E}">
        <p14:creationId xmlns:p14="http://schemas.microsoft.com/office/powerpoint/2010/main" val="3043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 recognizes that collection and disposal of controlled substances is voluntary and costly.  DEA notes that costs to collectors may be offset by potential benefits of providing these services, including “increased consumer presence” at the registered locations.</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21</a:t>
            </a:fld>
            <a:endParaRPr lang="en-US"/>
          </a:p>
        </p:txBody>
      </p:sp>
    </p:spTree>
    <p:extLst>
      <p:ext uri="{BB962C8B-B14F-4D97-AF65-F5344CB8AC3E}">
        <p14:creationId xmlns:p14="http://schemas.microsoft.com/office/powerpoint/2010/main" val="75528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called Nash Drug</a:t>
            </a:r>
            <a:r>
              <a:rPr lang="en-US" baseline="0" dirty="0" smtClean="0"/>
              <a:t> Store - - that has 3 stores in Hillsdale, Michigan area - - they have had a program called the little yellow jug - - to dispose of non-Controlled substances.  They have registered to become an Ultimate User with the DEA, but their non-profit disposal service is still waiting (since October) to hear if the DEA will approve of their receptacle before they go live.</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22</a:t>
            </a:fld>
            <a:endParaRPr lang="en-US"/>
          </a:p>
        </p:txBody>
      </p:sp>
    </p:spTree>
    <p:extLst>
      <p:ext uri="{BB962C8B-B14F-4D97-AF65-F5344CB8AC3E}">
        <p14:creationId xmlns:p14="http://schemas.microsoft.com/office/powerpoint/2010/main" val="397685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take back prescription</a:t>
            </a:r>
            <a:r>
              <a:rPr lang="en-US" baseline="0" dirty="0" smtClean="0"/>
              <a:t> medications to the pharmacy?  No.</a:t>
            </a:r>
          </a:p>
          <a:p>
            <a:r>
              <a:rPr lang="en-US" baseline="0" dirty="0" smtClean="0"/>
              <a:t>The only medications that pharmacies can take back are OTC medications in unopened, sealed packaging.</a:t>
            </a:r>
          </a:p>
          <a:p>
            <a:r>
              <a:rPr lang="en-US" baseline="0" dirty="0" smtClean="0"/>
              <a:t>If a loved one has hospice nursing and passes away - - can the hospice RN take the medications out of the home with her?  No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23</a:t>
            </a:fld>
            <a:endParaRPr lang="en-US"/>
          </a:p>
        </p:txBody>
      </p:sp>
    </p:spTree>
    <p:extLst>
      <p:ext uri="{BB962C8B-B14F-4D97-AF65-F5344CB8AC3E}">
        <p14:creationId xmlns:p14="http://schemas.microsoft.com/office/powerpoint/2010/main" val="127756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B756C36-DA7B-4065-8868-A3407F16AFB0}" type="slidenum">
              <a:rPr lang="en-US" smtClean="0"/>
              <a:t>24</a:t>
            </a:fld>
            <a:endParaRPr lang="en-US"/>
          </a:p>
        </p:txBody>
      </p:sp>
    </p:spTree>
    <p:extLst>
      <p:ext uri="{BB962C8B-B14F-4D97-AF65-F5344CB8AC3E}">
        <p14:creationId xmlns:p14="http://schemas.microsoft.com/office/powerpoint/2010/main" val="2337386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drugs are prescribed prophylactically or in response to an acute or chronic illness, only a portion of the active ingredient of the drug is metabolized (</a:t>
            </a:r>
            <a:r>
              <a:rPr lang="en-US" dirty="0" err="1" smtClean="0">
                <a:hlinkClick r:id="rId3"/>
              </a:rPr>
              <a:t>Ternes</a:t>
            </a:r>
            <a:r>
              <a:rPr lang="en-US" dirty="0" smtClean="0">
                <a:hlinkClick r:id="rId3"/>
              </a:rPr>
              <a:t> 1998</a:t>
            </a:r>
            <a:r>
              <a:rPr lang="en-US" dirty="0" smtClean="0"/>
              <a:t>). The </a:t>
            </a:r>
            <a:r>
              <a:rPr lang="en-US" dirty="0" err="1" smtClean="0"/>
              <a:t>nonmetabolized</a:t>
            </a:r>
            <a:r>
              <a:rPr lang="en-US" dirty="0" smtClean="0"/>
              <a:t> parent compound, as well as the metabolites, enter the natural aquatic environment through waste discharges into receiving streams, which may reach downstream recreational lakes or even the intakes of drinking water treatment plants. The ubiquitous worldwide use of pharmaceuticals has led to the presence of low but measurable part-per-trillion levels of these biochemically active compounds in surface and groundwater. In the United States, the most comprehensive monitoring of these chemicals in water was performed between 1999 and 2000 by the U.S. Geological Survey in many of the nation’s streams (</a:t>
            </a:r>
            <a:r>
              <a:rPr lang="en-US" dirty="0" err="1" smtClean="0">
                <a:hlinkClick r:id="rId4"/>
              </a:rPr>
              <a:t>Kolpin</a:t>
            </a:r>
            <a:r>
              <a:rPr lang="en-US" dirty="0" smtClean="0">
                <a:hlinkClick r:id="rId4"/>
              </a:rPr>
              <a:t> et al. 2002</a:t>
            </a:r>
            <a:r>
              <a:rPr lang="en-US" dirty="0" smtClean="0"/>
              <a:t>). This study and others identified many products, including analgesics, </a:t>
            </a:r>
            <a:r>
              <a:rPr lang="en-US" dirty="0" err="1" smtClean="0"/>
              <a:t>antiinflammatories</a:t>
            </a:r>
            <a:r>
              <a:rPr lang="en-US" dirty="0" smtClean="0"/>
              <a:t>, antibiotics, </a:t>
            </a:r>
            <a:r>
              <a:rPr lang="en-US" dirty="0" err="1" smtClean="0"/>
              <a:t>antiepileptics</a:t>
            </a:r>
            <a:r>
              <a:rPr lang="en-US" dirty="0" smtClean="0"/>
              <a:t>, beta-blockers, blood lipid regulators, antidepressants, contrast media, oral contraceptives, and cytostatic and bronchodilator drugs in sewage, surface water, groundwater, and drinking water.</a:t>
            </a:r>
            <a:r>
              <a:rPr lang="en-US" baseline="0" dirty="0" smtClean="0"/>
              <a:t> </a:t>
            </a:r>
            <a:r>
              <a:rPr lang="en-US" dirty="0" smtClean="0"/>
              <a:t>Therefore, at the low part-per-trillion levels found in aquatic environments, which are far below human therapeutic doses, and even compared with the much higher levels of routinely measured water quality chemicals, there is concern that some of these compounds could have an ecological and human health effect. </a:t>
            </a:r>
          </a:p>
          <a:p>
            <a:r>
              <a:rPr lang="en-US" dirty="0" smtClean="0"/>
              <a:t>Despite the various complex variables that combine to cause pollution of the aquatic environment by pharmaceuticals, actions can be taken to reduce their presence in the environment, such as responsible disposal of leftover drugs from the consumer sector. Some activities have already been sponsored by the U.S. federal government regarding drug disposal (</a:t>
            </a:r>
            <a:r>
              <a:rPr lang="en-US" dirty="0" err="1" smtClean="0">
                <a:hlinkClick r:id="rId5"/>
              </a:rPr>
              <a:t>Daughton</a:t>
            </a:r>
            <a:r>
              <a:rPr lang="en-US" dirty="0" smtClean="0">
                <a:hlinkClick r:id="rId5"/>
              </a:rPr>
              <a:t> 2003</a:t>
            </a:r>
            <a:r>
              <a:rPr lang="en-US" dirty="0" smtClean="0"/>
              <a:t>). As an example, the White House Office of National Drug Control Policy, in collaboration with the U.S. EPA and FDA, implemented the nation’s first public guidance on consumer drug disposal (</a:t>
            </a:r>
            <a:r>
              <a:rPr lang="en-US" dirty="0" smtClean="0">
                <a:hlinkClick r:id="rId6"/>
              </a:rPr>
              <a:t>Office of National Drug Control Policy 2009</a:t>
            </a:r>
            <a:r>
              <a:rPr lang="en-US" dirty="0" smtClean="0"/>
              <a:t>), but guideline standardization is still needed.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25</a:t>
            </a:fld>
            <a:endParaRPr lang="en-US"/>
          </a:p>
        </p:txBody>
      </p:sp>
    </p:spTree>
    <p:extLst>
      <p:ext uri="{BB962C8B-B14F-4D97-AF65-F5344CB8AC3E}">
        <p14:creationId xmlns:p14="http://schemas.microsoft.com/office/powerpoint/2010/main" val="298260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5</a:t>
            </a:fld>
            <a:endParaRPr lang="en-US"/>
          </a:p>
        </p:txBody>
      </p:sp>
    </p:spTree>
    <p:extLst>
      <p:ext uri="{BB962C8B-B14F-4D97-AF65-F5344CB8AC3E}">
        <p14:creationId xmlns:p14="http://schemas.microsoft.com/office/powerpoint/2010/main" val="51265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Kellie Taylor, </a:t>
            </a:r>
            <a:r>
              <a:rPr lang="en-US" dirty="0" err="1" smtClean="0"/>
              <a:t>PharmD</a:t>
            </a:r>
            <a:r>
              <a:rPr lang="en-US" dirty="0" smtClean="0"/>
              <a:t>., MPH, in FDA’s Division of Medication Error Prevention and Analysis, FDA is aware of 32 cases of accidental exposure to fentanyl since 1997, most of them involving children younger than 2 years old. There have been 12 deaths and an additional 12 cases requiring hospitalization.  </a:t>
            </a:r>
          </a:p>
          <a:p>
            <a:r>
              <a:rPr lang="en-US" dirty="0" smtClean="0"/>
              <a:t>American Association</a:t>
            </a:r>
            <a:r>
              <a:rPr lang="en-US" baseline="0" dirty="0" smtClean="0"/>
              <a:t> of Poison Control Centers’ 2007 Annual report</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26</a:t>
            </a:fld>
            <a:endParaRPr lang="en-US"/>
          </a:p>
        </p:txBody>
      </p:sp>
    </p:spTree>
    <p:extLst>
      <p:ext uri="{BB962C8B-B14F-4D97-AF65-F5344CB8AC3E}">
        <p14:creationId xmlns:p14="http://schemas.microsoft.com/office/powerpoint/2010/main" val="113431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get them from friends/family (either free or they buy them)</a:t>
            </a:r>
          </a:p>
          <a:p>
            <a:r>
              <a:rPr lang="en-US" u="sng" dirty="0" smtClean="0"/>
              <a:t>5% </a:t>
            </a:r>
            <a:r>
              <a:rPr lang="en-US" dirty="0" smtClean="0"/>
              <a:t>Take from friend or relative without asking</a:t>
            </a:r>
          </a:p>
          <a:p>
            <a:r>
              <a:rPr lang="en-US" dirty="0" smtClean="0"/>
              <a:t>72% people got the prescription</a:t>
            </a:r>
            <a:r>
              <a:rPr lang="en-US" baseline="0" dirty="0" smtClean="0"/>
              <a:t> opioids for non-medically approved use from family and friends.</a:t>
            </a:r>
            <a:endParaRPr lang="en-US" dirty="0" smtClean="0"/>
          </a:p>
          <a:p>
            <a:endParaRPr lang="en-US" dirty="0" smtClean="0"/>
          </a:p>
          <a:p>
            <a:r>
              <a:rPr lang="en-US" dirty="0" smtClean="0"/>
              <a:t>4%</a:t>
            </a:r>
            <a:r>
              <a:rPr lang="en-US" baseline="0" dirty="0" smtClean="0"/>
              <a:t> from drug dealer</a:t>
            </a:r>
          </a:p>
          <a:p>
            <a:r>
              <a:rPr lang="en-US" baseline="0" dirty="0" smtClean="0"/>
              <a:t>17% from physicians</a:t>
            </a:r>
          </a:p>
          <a:p>
            <a:endParaRPr lang="en-US" baseline="0" dirty="0" smtClean="0"/>
          </a:p>
          <a:p>
            <a:r>
              <a:rPr lang="en-US" i="1" dirty="0" smtClean="0">
                <a:effectLst/>
              </a:rPr>
              <a:t>...No controlled substance in schedule II, which is a prescription drug as determined under the Federal Food, Drug, and Cosmetic Act (21 U.S.C. 301 et seq.), may be dispensed without the written prescription of a practitioner.</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28</a:t>
            </a:fld>
            <a:endParaRPr lang="en-US"/>
          </a:p>
        </p:txBody>
      </p:sp>
    </p:spTree>
    <p:extLst>
      <p:ext uri="{BB962C8B-B14F-4D97-AF65-F5344CB8AC3E}">
        <p14:creationId xmlns:p14="http://schemas.microsoft.com/office/powerpoint/2010/main" val="121973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2013, Indiana remains</a:t>
            </a:r>
            <a:r>
              <a:rPr lang="en-US" baseline="0" dirty="0" smtClean="0"/>
              <a:t> as one of only two states without any regulations/laws/or medical board rules on how physicians prescribe opioids according to the Wisconsin Pain Policies Group (see states in “white”)</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30</a:t>
            </a:fld>
            <a:endParaRPr lang="en-US"/>
          </a:p>
        </p:txBody>
      </p:sp>
    </p:spTree>
    <p:extLst>
      <p:ext uri="{BB962C8B-B14F-4D97-AF65-F5344CB8AC3E}">
        <p14:creationId xmlns:p14="http://schemas.microsoft.com/office/powerpoint/2010/main" val="1865937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Excludes:</a:t>
            </a:r>
            <a:r>
              <a:rPr lang="en-US" baseline="0" dirty="0" smtClean="0"/>
              <a:t>  Patients with a terminal medical condition, someone in a IN Licensed health facility, enrolled in IN hospice or palliative care program</a:t>
            </a:r>
          </a:p>
          <a:p>
            <a:r>
              <a:rPr lang="en-US" baseline="0" dirty="0" smtClean="0"/>
              <a:t>If you prescribe Hydrocodone ER (</a:t>
            </a:r>
            <a:r>
              <a:rPr lang="en-US" baseline="0" dirty="0" err="1" smtClean="0"/>
              <a:t>Zohydro</a:t>
            </a:r>
            <a:r>
              <a:rPr lang="en-US" baseline="0" dirty="0" smtClean="0"/>
              <a:t> ER) - - Day #1 – also necessitates a written warning that it is not abuse deterrent</a:t>
            </a:r>
          </a:p>
          <a:p>
            <a:r>
              <a:rPr lang="en-US" baseline="0" dirty="0" smtClean="0"/>
              <a:t>Basically &gt; 60 pills/month or &gt; 15mg OME / day</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35</a:t>
            </a:fld>
            <a:endParaRPr lang="en-US"/>
          </a:p>
        </p:txBody>
      </p:sp>
    </p:spTree>
    <p:extLst>
      <p:ext uri="{BB962C8B-B14F-4D97-AF65-F5344CB8AC3E}">
        <p14:creationId xmlns:p14="http://schemas.microsoft.com/office/powerpoint/2010/main" val="1586738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a:t>
            </a:r>
            <a:r>
              <a:rPr lang="en-US" baseline="0" dirty="0" smtClean="0"/>
              <a:t> Agreements - - must include at minimum:  Goals, consent to drug testing if determined necessary, prescribing policies (no sharing, take as prescribed), patient inform physician of any controlled substances, </a:t>
            </a:r>
            <a:r>
              <a:rPr lang="en-US" baseline="0" dirty="0" err="1" smtClean="0"/>
              <a:t>etoh</a:t>
            </a:r>
            <a:r>
              <a:rPr lang="en-US" baseline="0" dirty="0" smtClean="0"/>
              <a:t>, illicit substances taken by patient, permission to random pill counts, and listing reasons why opioid therapy may be changed by MD.</a:t>
            </a:r>
            <a:endParaRPr lang="en-US" dirty="0" smtClean="0"/>
          </a:p>
          <a:p>
            <a:r>
              <a:rPr lang="en-US" dirty="0" smtClean="0"/>
              <a:t>DMT - - was going to be required starting 1-1-2015 - - - now only when MD</a:t>
            </a:r>
            <a:r>
              <a:rPr lang="en-US" baseline="0" dirty="0" smtClean="0"/>
              <a:t> determines medically necessary</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37</a:t>
            </a:fld>
            <a:endParaRPr lang="en-US"/>
          </a:p>
        </p:txBody>
      </p:sp>
    </p:spTree>
    <p:extLst>
      <p:ext uri="{BB962C8B-B14F-4D97-AF65-F5344CB8AC3E}">
        <p14:creationId xmlns:p14="http://schemas.microsoft.com/office/powerpoint/2010/main" val="89623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Legitimate medical purpose - - doesn’t mean you need to know the exact diagnosis - - can find out talking with the patient….does</a:t>
            </a:r>
            <a:r>
              <a:rPr lang="en-US" baseline="0" dirty="0" smtClean="0"/>
              <a:t> not say you must document that you verified this with the prescriber.  Simply that filling it ASSUMING its legitimate, without undertaking any inquiry </a:t>
            </a:r>
            <a:r>
              <a:rPr lang="en-US" b="1" u="sng" baseline="0" dirty="0" smtClean="0"/>
              <a:t>whatsoever</a:t>
            </a:r>
            <a:r>
              <a:rPr lang="en-US" baseline="0" dirty="0" smtClean="0"/>
              <a:t>, would be difficult to defend if concerns regarding this prescription arise.</a:t>
            </a:r>
          </a:p>
          <a:p>
            <a:r>
              <a:rPr lang="en-US" baseline="0" dirty="0" smtClean="0"/>
              <a:t>Usual course of his professional practice - - NOT THE SAME as scope of practice, which relates to qualifications and licensure </a:t>
            </a:r>
            <a:r>
              <a:rPr lang="en-US" baseline="0" dirty="0" err="1" smtClean="0"/>
              <a:t>limitiation</a:t>
            </a:r>
            <a:r>
              <a:rPr lang="en-US" baseline="0" dirty="0" smtClean="0"/>
              <a:t> of the practitioner.  The COURSE of practice has to do with the ACTIVITIES undertaken by the practitioner when the prescription was issued.  Did the practitioner take a history, conduct a physical exam, develop a plan of care, document treatment goals, and schedule a follow-up visit?  If a pharmacist fills a prescription </a:t>
            </a:r>
            <a:r>
              <a:rPr lang="en-US" b="1" baseline="0" dirty="0" smtClean="0"/>
              <a:t>KNOWING</a:t>
            </a:r>
            <a:r>
              <a:rPr lang="en-US" baseline="0" dirty="0" smtClean="0"/>
              <a:t> this has not been done, then the DEA regulation has been violated.  Just the language </a:t>
            </a:r>
            <a:r>
              <a:rPr lang="en-US" b="1" baseline="0" dirty="0" smtClean="0"/>
              <a:t>KNOWINGLY </a:t>
            </a:r>
            <a:r>
              <a:rPr lang="en-US" baseline="0" dirty="0" smtClean="0"/>
              <a:t>suggests that a pharmacist need not be perfect</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38</a:t>
            </a:fld>
            <a:endParaRPr lang="en-US"/>
          </a:p>
        </p:txBody>
      </p:sp>
    </p:spTree>
    <p:extLst>
      <p:ext uri="{BB962C8B-B14F-4D97-AF65-F5344CB8AC3E}">
        <p14:creationId xmlns:p14="http://schemas.microsoft.com/office/powerpoint/2010/main" val="272253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r>
              <a:rPr lang="en-US" baseline="0" dirty="0" smtClean="0"/>
              <a:t> about the appropriateness of opioid prescriptions should not be made based on quantity of drug prescribed or frequency of filling alone!</a:t>
            </a:r>
          </a:p>
          <a:p>
            <a:r>
              <a:rPr lang="en-US" baseline="0" dirty="0" smtClean="0"/>
              <a:t>Patients in pain certainly may not look or act their best</a:t>
            </a:r>
          </a:p>
          <a:p>
            <a:r>
              <a:rPr lang="en-US" baseline="0" dirty="0" smtClean="0"/>
              <a:t>All patients who fill prescriptions for opioids should equally receive counseling about proper use of their medications and have their questions answered</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39</a:t>
            </a:fld>
            <a:endParaRPr lang="en-US"/>
          </a:p>
        </p:txBody>
      </p:sp>
    </p:spTree>
    <p:extLst>
      <p:ext uri="{BB962C8B-B14F-4D97-AF65-F5344CB8AC3E}">
        <p14:creationId xmlns:p14="http://schemas.microsoft.com/office/powerpoint/2010/main" val="422465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pharmacy should</a:t>
            </a:r>
            <a:r>
              <a:rPr lang="en-US" baseline="0" dirty="0" smtClean="0"/>
              <a:t> determine what conditions warrant the use of the VIGIL process, then apply it to every individual to whom these specific criteria apply.  Many pharmacies may decide that the VIGIL process is not necessary for a patient that presents a single prescription for a small amount of an opioid that is to be used in an acute situation.  Some pharmacies may begin to apply VIGIL when a patient presents a second Rx for a 30-day supply of an opioid;  </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40</a:t>
            </a:fld>
            <a:endParaRPr lang="en-US"/>
          </a:p>
        </p:txBody>
      </p:sp>
    </p:spTree>
    <p:extLst>
      <p:ext uri="{BB962C8B-B14F-4D97-AF65-F5344CB8AC3E}">
        <p14:creationId xmlns:p14="http://schemas.microsoft.com/office/powerpoint/2010/main" val="1458870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Forged prescription</a:t>
            </a:r>
            <a:r>
              <a:rPr lang="en-US" baseline="0" dirty="0" smtClean="0"/>
              <a:t> - - take to a private area and verify with the prescriber.  </a:t>
            </a:r>
          </a:p>
          <a:p>
            <a:r>
              <a:rPr lang="en-US" baseline="0" dirty="0" smtClean="0"/>
              <a:t>Follow company policy when deciding whether to call police.</a:t>
            </a:r>
          </a:p>
          <a:p>
            <a:r>
              <a:rPr lang="en-US" baseline="0" dirty="0" smtClean="0"/>
              <a:t>Document your efforts in your records</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41</a:t>
            </a:fld>
            <a:endParaRPr lang="en-US"/>
          </a:p>
        </p:txBody>
      </p:sp>
    </p:spTree>
    <p:extLst>
      <p:ext uri="{BB962C8B-B14F-4D97-AF65-F5344CB8AC3E}">
        <p14:creationId xmlns:p14="http://schemas.microsoft.com/office/powerpoint/2010/main" val="2727814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numbers left that start with A or B - - - as all possible numbers have been assigned,</a:t>
            </a:r>
            <a:r>
              <a:rPr lang="en-US" baseline="0" dirty="0" smtClean="0"/>
              <a:t> so F has been added as a possible first letter and G is now being used for prescribers who are contractors with the Department of Defense.</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42</a:t>
            </a:fld>
            <a:endParaRPr lang="en-US"/>
          </a:p>
        </p:txBody>
      </p:sp>
    </p:spTree>
    <p:extLst>
      <p:ext uri="{BB962C8B-B14F-4D97-AF65-F5344CB8AC3E}">
        <p14:creationId xmlns:p14="http://schemas.microsoft.com/office/powerpoint/2010/main" val="248068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a:t>
            </a:r>
            <a:r>
              <a:rPr lang="en-US" baseline="0" dirty="0" smtClean="0"/>
              <a:t> killers - - opioid (</a:t>
            </a:r>
            <a:r>
              <a:rPr lang="en-US" baseline="0" dirty="0" err="1" smtClean="0"/>
              <a:t>vicodin</a:t>
            </a:r>
            <a:r>
              <a:rPr lang="en-US" baseline="0" dirty="0" smtClean="0"/>
              <a:t>, </a:t>
            </a:r>
            <a:r>
              <a:rPr lang="en-US" baseline="0" dirty="0" err="1" smtClean="0"/>
              <a:t>oxycontin</a:t>
            </a:r>
            <a:r>
              <a:rPr lang="en-US" baseline="0" dirty="0" smtClean="0"/>
              <a:t>, </a:t>
            </a:r>
            <a:r>
              <a:rPr lang="en-US" baseline="0" dirty="0" err="1" smtClean="0"/>
              <a:t>opana</a:t>
            </a:r>
            <a:r>
              <a:rPr lang="en-US" baseline="0" dirty="0" smtClean="0"/>
              <a:t>, methadone)</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6</a:t>
            </a:fld>
            <a:endParaRPr lang="en-US"/>
          </a:p>
        </p:txBody>
      </p:sp>
    </p:spTree>
    <p:extLst>
      <p:ext uri="{BB962C8B-B14F-4D97-AF65-F5344CB8AC3E}">
        <p14:creationId xmlns:p14="http://schemas.microsoft.com/office/powerpoint/2010/main" val="681254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no responsibility to discover factors that are not readily apparent at the pharmacy!!!</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43</a:t>
            </a:fld>
            <a:endParaRPr lang="en-US"/>
          </a:p>
        </p:txBody>
      </p:sp>
    </p:spTree>
    <p:extLst>
      <p:ext uri="{BB962C8B-B14F-4D97-AF65-F5344CB8AC3E}">
        <p14:creationId xmlns:p14="http://schemas.microsoft.com/office/powerpoint/2010/main" val="3399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Attestation from prescriber - - prescriber must sign and send to the pharmacy an attestation that appropriate procedures were followed in the issuance</a:t>
            </a:r>
            <a:r>
              <a:rPr lang="en-US" baseline="0" dirty="0" smtClean="0"/>
              <a:t> of the prescription.</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44</a:t>
            </a:fld>
            <a:endParaRPr lang="en-US"/>
          </a:p>
        </p:txBody>
      </p:sp>
    </p:spTree>
    <p:extLst>
      <p:ext uri="{BB962C8B-B14F-4D97-AF65-F5344CB8AC3E}">
        <p14:creationId xmlns:p14="http://schemas.microsoft.com/office/powerpoint/2010/main" val="317686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45</a:t>
            </a:fld>
            <a:endParaRPr lang="en-US"/>
          </a:p>
        </p:txBody>
      </p:sp>
    </p:spTree>
    <p:extLst>
      <p:ext uri="{BB962C8B-B14F-4D97-AF65-F5344CB8AC3E}">
        <p14:creationId xmlns:p14="http://schemas.microsoft.com/office/powerpoint/2010/main" val="149320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a:t>
            </a:r>
            <a:r>
              <a:rPr lang="en-US" baseline="0" dirty="0" smtClean="0"/>
              <a:t> complaining of pain and the need for medication, requests for a specific drug, limited duration unsanctioned dose escalations, hoarding pills, misusing a drug to treat a different symptom, drinking more alcohol when in pain.</a:t>
            </a:r>
          </a:p>
          <a:p>
            <a:r>
              <a:rPr lang="en-US" baseline="0" dirty="0" smtClean="0"/>
              <a:t>Also realize that the quantity of drug prescribed and the frequency of new prescriptions is not always a good indicator of fraud or inappropriate prescribing.  Patients being treated with opioids for legitimate chronic pain can develop tolerance and physical dependence.  </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47</a:t>
            </a:fld>
            <a:endParaRPr lang="en-US"/>
          </a:p>
        </p:txBody>
      </p:sp>
    </p:spTree>
    <p:extLst>
      <p:ext uri="{BB962C8B-B14F-4D97-AF65-F5344CB8AC3E}">
        <p14:creationId xmlns:p14="http://schemas.microsoft.com/office/powerpoint/2010/main" val="93479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 - deny medications to people who would abuse the medications and those who would divert them to nonmedical uses.</a:t>
            </a:r>
          </a:p>
          <a:p>
            <a:r>
              <a:rPr lang="en-US" dirty="0" smtClean="0"/>
              <a:t>Just</a:t>
            </a:r>
            <a:r>
              <a:rPr lang="en-US" baseline="0" dirty="0" smtClean="0"/>
              <a:t> about every pharmacy has a story to tell about being duped into dispensing an opioid to an abuser.  It’s human nature to resent being conned, and most pharmacists try hard to avoid dispensing opioids to con artists and abusers.  In fact, the problem of diversion and abuse is so prevalent that pharmacists often look askance at any patient with an opioid prescription.  The desire to avoid being conned sometimes becomes a larger focus than the call to provide relief from pain and suffering.</a:t>
            </a:r>
          </a:p>
          <a:p>
            <a:r>
              <a:rPr lang="en-US" baseline="0" dirty="0" smtClean="0"/>
              <a:t>We need to be diligent, but in a manner that doesn’t unnecessarily restrict access for patients who need pain relief.</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48</a:t>
            </a:fld>
            <a:endParaRPr lang="en-US"/>
          </a:p>
        </p:txBody>
      </p:sp>
    </p:spTree>
    <p:extLst>
      <p:ext uri="{BB962C8B-B14F-4D97-AF65-F5344CB8AC3E}">
        <p14:creationId xmlns:p14="http://schemas.microsoft.com/office/powerpoint/2010/main" val="3319130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August 2010 = pharma</a:t>
            </a:r>
            <a:r>
              <a:rPr lang="en-US" baseline="0" dirty="0" smtClean="0"/>
              <a:t> reformulated </a:t>
            </a:r>
            <a:r>
              <a:rPr lang="en-US" baseline="0" dirty="0" err="1" smtClean="0"/>
              <a:t>oxycontin</a:t>
            </a:r>
            <a:endParaRPr lang="en-US" baseline="0" dirty="0" smtClean="0"/>
          </a:p>
          <a:p>
            <a:r>
              <a:rPr lang="en-US" baseline="0" dirty="0" smtClean="0"/>
              <a:t>2/2011 law enforcement prosecuted physicians and pain clinics</a:t>
            </a:r>
          </a:p>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49</a:t>
            </a:fld>
            <a:endParaRPr lang="en-US"/>
          </a:p>
        </p:txBody>
      </p:sp>
    </p:spTree>
    <p:extLst>
      <p:ext uri="{BB962C8B-B14F-4D97-AF65-F5344CB8AC3E}">
        <p14:creationId xmlns:p14="http://schemas.microsoft.com/office/powerpoint/2010/main" val="362808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51</a:t>
            </a:fld>
            <a:endParaRPr lang="en-US"/>
          </a:p>
        </p:txBody>
      </p:sp>
    </p:spTree>
    <p:extLst>
      <p:ext uri="{BB962C8B-B14F-4D97-AF65-F5344CB8AC3E}">
        <p14:creationId xmlns:p14="http://schemas.microsoft.com/office/powerpoint/2010/main" val="1447731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 that script is legitimate or document</a:t>
            </a:r>
            <a:r>
              <a:rPr lang="en-US" baseline="0" dirty="0" smtClean="0"/>
              <a:t> that it is not.</a:t>
            </a:r>
          </a:p>
          <a:p>
            <a:r>
              <a:rPr lang="en-US" baseline="0" dirty="0" smtClean="0"/>
              <a:t>Request picture ID - - copy Rx, report to INSPECT and or Law Enforcement and/or Physician</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52</a:t>
            </a:fld>
            <a:endParaRPr lang="en-US"/>
          </a:p>
        </p:txBody>
      </p:sp>
    </p:spTree>
    <p:extLst>
      <p:ext uri="{BB962C8B-B14F-4D97-AF65-F5344CB8AC3E}">
        <p14:creationId xmlns:p14="http://schemas.microsoft.com/office/powerpoint/2010/main" val="2372147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Non-benzodiazepines</a:t>
            </a:r>
            <a:r>
              <a:rPr lang="en-US" baseline="0" dirty="0" smtClean="0"/>
              <a:t> - - </a:t>
            </a:r>
            <a:r>
              <a:rPr lang="en-US" baseline="0" dirty="0" err="1" smtClean="0"/>
              <a:t>lunesta</a:t>
            </a:r>
            <a:r>
              <a:rPr lang="en-US" baseline="0" dirty="0" smtClean="0"/>
              <a:t>, sonata, </a:t>
            </a:r>
            <a:r>
              <a:rPr lang="en-US" baseline="0" dirty="0" err="1" smtClean="0"/>
              <a:t>ambien</a:t>
            </a:r>
            <a:r>
              <a:rPr lang="en-US" baseline="0" dirty="0" smtClean="0"/>
              <a:t>, etc.</a:t>
            </a:r>
          </a:p>
          <a:p>
            <a:r>
              <a:rPr lang="en-US" baseline="0" dirty="0" smtClean="0"/>
              <a:t>Why is </a:t>
            </a:r>
            <a:r>
              <a:rPr lang="en-US" baseline="0" dirty="0" err="1" smtClean="0"/>
              <a:t>lyrica</a:t>
            </a:r>
            <a:r>
              <a:rPr lang="en-US" baseline="0" dirty="0" smtClean="0"/>
              <a:t> a Schedule V? </a:t>
            </a:r>
            <a:r>
              <a:rPr lang="en-US" dirty="0" smtClean="0"/>
              <a:t>In addition, Lyrica is a Schedule V controlled substance. Studies of the drug in recreational users of sedative/hypnotic drugs indicated subjective psychoactive effects of a magnitude similar to the benzodiazepine diazepam. Roughly 4% of subjects reported </a:t>
            </a:r>
            <a:r>
              <a:rPr lang="en-US" dirty="0" err="1" smtClean="0"/>
              <a:t>eurphoria</a:t>
            </a:r>
            <a:r>
              <a:rPr lang="en-US" dirty="0" smtClean="0"/>
              <a:t> as an adverse event in trials, compared to 1% for placebo; some sub-populations reported euphoria rates as high as 12%. In addition, abrupt termination of treatment was associated with insomnia, nausea, headache and/or diarrhea. </a:t>
            </a:r>
            <a:r>
              <a:rPr lang="en-US" smtClean="0"/>
              <a:t>Patients receiving Lyrica should be monitored closely for evidence of dependence, misuse or abuse.</a:t>
            </a:r>
            <a:endParaRPr lang="en-US"/>
          </a:p>
        </p:txBody>
      </p:sp>
      <p:sp>
        <p:nvSpPr>
          <p:cNvPr id="4" name="Slide Number Placeholder 3"/>
          <p:cNvSpPr>
            <a:spLocks noGrp="1"/>
          </p:cNvSpPr>
          <p:nvPr>
            <p:ph type="sldNum" sz="quarter" idx="10"/>
          </p:nvPr>
        </p:nvSpPr>
        <p:spPr/>
        <p:txBody>
          <a:bodyPr/>
          <a:lstStyle/>
          <a:p>
            <a:fld id="{DB756C36-DA7B-4065-8868-A3407F16AFB0}" type="slidenum">
              <a:rPr lang="en-US" smtClean="0"/>
              <a:t>54</a:t>
            </a:fld>
            <a:endParaRPr lang="en-US"/>
          </a:p>
        </p:txBody>
      </p:sp>
    </p:spTree>
    <p:extLst>
      <p:ext uri="{BB962C8B-B14F-4D97-AF65-F5344CB8AC3E}">
        <p14:creationId xmlns:p14="http://schemas.microsoft.com/office/powerpoint/2010/main" val="361900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the year</a:t>
            </a:r>
            <a:r>
              <a:rPr lang="en-US" baseline="0" dirty="0" smtClean="0"/>
              <a:t> previous:</a:t>
            </a:r>
          </a:p>
          <a:p>
            <a:r>
              <a:rPr lang="en-US" baseline="0" dirty="0" smtClean="0"/>
              <a:t>9% decrease in total prescriptions</a:t>
            </a:r>
          </a:p>
          <a:p>
            <a:r>
              <a:rPr lang="en-US" baseline="0" dirty="0" smtClean="0"/>
              <a:t>18% decrease in hydrocodone prescriptions</a:t>
            </a:r>
          </a:p>
          <a:p>
            <a:r>
              <a:rPr lang="en-US" baseline="0" dirty="0" smtClean="0"/>
              <a:t>Slight increase in oxycodone prescriptions</a:t>
            </a:r>
          </a:p>
          <a:p>
            <a:r>
              <a:rPr lang="en-US" baseline="0" dirty="0" smtClean="0"/>
              <a:t>11% increase in buprenorphine prescriptions (still CIII)</a:t>
            </a:r>
          </a:p>
          <a:p>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56</a:t>
            </a:fld>
            <a:endParaRPr lang="en-US"/>
          </a:p>
        </p:txBody>
      </p:sp>
    </p:spTree>
    <p:extLst>
      <p:ext uri="{BB962C8B-B14F-4D97-AF65-F5344CB8AC3E}">
        <p14:creationId xmlns:p14="http://schemas.microsoft.com/office/powerpoint/2010/main" val="20509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sales</a:t>
            </a:r>
            <a:r>
              <a:rPr lang="en-US" baseline="0" dirty="0" smtClean="0"/>
              <a:t> of most opioids have rapidly increased over the past decade with hydrocodone sales having more than doubled between 1997 and 2006 while oxycodone increased by nearly 10 fold.  The DEA stopped making sales data available publically after 2006 claiming that it is data for internal and law enforcement use. </a:t>
            </a:r>
          </a:p>
          <a:p>
            <a:r>
              <a:rPr lang="en-US" baseline="0" dirty="0" smtClean="0"/>
              <a:t>The only narcotic with decreasing sales was codeine – we now know it has poor analgesic properties, it’s a </a:t>
            </a:r>
            <a:r>
              <a:rPr lang="en-US" baseline="0" dirty="0" err="1" smtClean="0"/>
              <a:t>prodrug</a:t>
            </a:r>
            <a:r>
              <a:rPr lang="en-US" baseline="0" dirty="0" smtClean="0"/>
              <a:t> that requires enzyme metabolism that due to genetics, can substantially influence its effectiveness (and can be deadly in children).</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7</a:t>
            </a:fld>
            <a:endParaRPr lang="en-US"/>
          </a:p>
        </p:txBody>
      </p:sp>
    </p:spTree>
    <p:extLst>
      <p:ext uri="{BB962C8B-B14F-4D97-AF65-F5344CB8AC3E}">
        <p14:creationId xmlns:p14="http://schemas.microsoft.com/office/powerpoint/2010/main" val="211187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focus on Indiana.  Indiana is one of 10 states in the highest</a:t>
            </a:r>
            <a:r>
              <a:rPr lang="en-US" baseline="0" dirty="0" smtClean="0"/>
              <a:t> percentage of adolescents aged 12-17 that have admitted to the non-medical use of pain relievers in their lifetimes.</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9</a:t>
            </a:fld>
            <a:endParaRPr lang="en-US"/>
          </a:p>
        </p:txBody>
      </p:sp>
    </p:spTree>
    <p:extLst>
      <p:ext uri="{BB962C8B-B14F-4D97-AF65-F5344CB8AC3E}">
        <p14:creationId xmlns:p14="http://schemas.microsoft.com/office/powerpoint/2010/main" val="372340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Focusing on a more narrow age group - - and a more</a:t>
            </a:r>
            <a:r>
              <a:rPr lang="en-US" baseline="0" dirty="0" smtClean="0"/>
              <a:t> concerning “consistent” pattern of use - - - almost 4% of 8</a:t>
            </a:r>
            <a:r>
              <a:rPr lang="en-US" baseline="30000" dirty="0" smtClean="0"/>
              <a:t>th</a:t>
            </a:r>
            <a:r>
              <a:rPr lang="en-US" baseline="0" dirty="0" smtClean="0"/>
              <a:t> graders admit to monthly misuse of prescription pain killers.  </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10</a:t>
            </a:fld>
            <a:endParaRPr lang="en-US"/>
          </a:p>
        </p:txBody>
      </p:sp>
    </p:spTree>
    <p:extLst>
      <p:ext uri="{BB962C8B-B14F-4D97-AF65-F5344CB8AC3E}">
        <p14:creationId xmlns:p14="http://schemas.microsoft.com/office/powerpoint/2010/main" val="408078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gathered by a survey completed anonymously</a:t>
            </a:r>
            <a:r>
              <a:rPr lang="en-US" baseline="0" dirty="0" smtClean="0"/>
              <a:t> by the students.</a:t>
            </a:r>
            <a:r>
              <a:rPr lang="en-US" dirty="0" smtClean="0"/>
              <a:t>  Again - - this is Indiana data through 2012.  ALARMING.  Especially</a:t>
            </a:r>
            <a:r>
              <a:rPr lang="en-US" baseline="0" dirty="0" smtClean="0"/>
              <a:t> when you look at the 9</a:t>
            </a:r>
            <a:r>
              <a:rPr lang="en-US" baseline="30000" dirty="0" smtClean="0"/>
              <a:t>th</a:t>
            </a:r>
            <a:r>
              <a:rPr lang="en-US" baseline="0" dirty="0" smtClean="0"/>
              <a:t>, 10</a:t>
            </a:r>
            <a:r>
              <a:rPr lang="en-US" baseline="30000" dirty="0" smtClean="0"/>
              <a:t>th</a:t>
            </a:r>
            <a:r>
              <a:rPr lang="en-US" baseline="0" dirty="0" smtClean="0"/>
              <a:t>, and 11</a:t>
            </a:r>
            <a:r>
              <a:rPr lang="en-US" baseline="30000" dirty="0" smtClean="0"/>
              <a:t>th</a:t>
            </a:r>
            <a:r>
              <a:rPr lang="en-US" baseline="0" dirty="0" smtClean="0"/>
              <a:t> grade increases.</a:t>
            </a:r>
          </a:p>
          <a:p>
            <a:r>
              <a:rPr lang="en-US" baseline="0" dirty="0" smtClean="0"/>
              <a:t>Clearly illustrates that Indiana has a prescription drug misuse problem.</a:t>
            </a:r>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11</a:t>
            </a:fld>
            <a:endParaRPr lang="en-US"/>
          </a:p>
        </p:txBody>
      </p:sp>
    </p:spTree>
    <p:extLst>
      <p:ext uri="{BB962C8B-B14F-4D97-AF65-F5344CB8AC3E}">
        <p14:creationId xmlns:p14="http://schemas.microsoft.com/office/powerpoint/2010/main" val="304237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a:t>
            </a:r>
          </a:p>
          <a:p>
            <a:r>
              <a:rPr lang="en-US" dirty="0" smtClean="0"/>
              <a:t>IN has</a:t>
            </a:r>
            <a:r>
              <a:rPr lang="en-US" baseline="0" dirty="0" smtClean="0"/>
              <a:t> a lot of drug in the state (sales rate high)</a:t>
            </a:r>
          </a:p>
          <a:p>
            <a:r>
              <a:rPr lang="en-US" baseline="0" dirty="0" smtClean="0"/>
              <a:t>IN has a high accidental overdose rate (exceeds the national average) involving opioids</a:t>
            </a:r>
          </a:p>
          <a:p>
            <a:r>
              <a:rPr lang="en-US" baseline="0" dirty="0" smtClean="0"/>
              <a:t>Based on 2009 death data - - when analyzed for codes X40-44 - - we rank 16</a:t>
            </a:r>
            <a:r>
              <a:rPr lang="en-US" baseline="30000" dirty="0" smtClean="0"/>
              <a:t>th</a:t>
            </a:r>
            <a:r>
              <a:rPr lang="en-US" baseline="0" dirty="0" smtClean="0"/>
              <a:t> in the US in deaths due to drugs - - our death rate surpasses the National Average.</a:t>
            </a:r>
          </a:p>
          <a:p>
            <a:endParaRPr lang="en-US" dirty="0"/>
          </a:p>
        </p:txBody>
      </p:sp>
      <p:sp>
        <p:nvSpPr>
          <p:cNvPr id="4" name="Slide Number Placeholder 3"/>
          <p:cNvSpPr>
            <a:spLocks noGrp="1"/>
          </p:cNvSpPr>
          <p:nvPr>
            <p:ph type="sldNum" sz="quarter" idx="10"/>
          </p:nvPr>
        </p:nvSpPr>
        <p:spPr/>
        <p:txBody>
          <a:bodyPr/>
          <a:lstStyle/>
          <a:p>
            <a:fld id="{A5EA9FA3-E968-4E83-9FB4-4503E568B34E}" type="slidenum">
              <a:rPr lang="en-US" smtClean="0"/>
              <a:t>12</a:t>
            </a:fld>
            <a:endParaRPr lang="en-US"/>
          </a:p>
        </p:txBody>
      </p:sp>
    </p:spTree>
    <p:extLst>
      <p:ext uri="{BB962C8B-B14F-4D97-AF65-F5344CB8AC3E}">
        <p14:creationId xmlns:p14="http://schemas.microsoft.com/office/powerpoint/2010/main" val="284021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action in four major areas to reduced prescription drug abuse</a:t>
            </a:r>
            <a:endParaRPr lang="en-US" dirty="0"/>
          </a:p>
        </p:txBody>
      </p:sp>
      <p:sp>
        <p:nvSpPr>
          <p:cNvPr id="4" name="Slide Number Placeholder 3"/>
          <p:cNvSpPr>
            <a:spLocks noGrp="1"/>
          </p:cNvSpPr>
          <p:nvPr>
            <p:ph type="sldNum" sz="quarter" idx="10"/>
          </p:nvPr>
        </p:nvSpPr>
        <p:spPr/>
        <p:txBody>
          <a:bodyPr/>
          <a:lstStyle/>
          <a:p>
            <a:fld id="{DB756C36-DA7B-4065-8868-A3407F16AFB0}" type="slidenum">
              <a:rPr lang="en-US" smtClean="0"/>
              <a:t>13</a:t>
            </a:fld>
            <a:endParaRPr lang="en-US"/>
          </a:p>
        </p:txBody>
      </p:sp>
    </p:spTree>
    <p:extLst>
      <p:ext uri="{BB962C8B-B14F-4D97-AF65-F5344CB8AC3E}">
        <p14:creationId xmlns:p14="http://schemas.microsoft.com/office/powerpoint/2010/main" val="249218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96250-F61E-4EDE-BA09-76922A6ED31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67765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6250-F61E-4EDE-BA09-76922A6ED31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9399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6250-F61E-4EDE-BA09-76922A6ED31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228605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600200"/>
            <a:ext cx="7620000" cy="3124200"/>
          </a:xfrm>
          <a:prstGeom prst="rect">
            <a:avLst/>
          </a:prstGeom>
        </p:spPr>
        <p:txBody>
          <a:bodyPr/>
          <a:lstStyle>
            <a:lvl1pPr>
              <a:buNone/>
              <a:defRPr/>
            </a:lvl1pPr>
          </a:lstStyle>
          <a:p>
            <a:pPr lvl="0"/>
            <a:r>
              <a:rPr lang="en-US" dirty="0" smtClean="0"/>
              <a:t>text</a:t>
            </a:r>
            <a:endParaRPr lang="en-US" dirty="0"/>
          </a:p>
        </p:txBody>
      </p:sp>
    </p:spTree>
    <p:extLst>
      <p:ext uri="{BB962C8B-B14F-4D97-AF65-F5344CB8AC3E}">
        <p14:creationId xmlns:p14="http://schemas.microsoft.com/office/powerpoint/2010/main" val="34871287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600200"/>
            <a:ext cx="7620000" cy="3124200"/>
          </a:xfrm>
          <a:prstGeom prst="rect">
            <a:avLst/>
          </a:prstGeom>
        </p:spPr>
        <p:txBody>
          <a:bodyPr/>
          <a:lstStyle>
            <a:lvl1pPr>
              <a:buNone/>
              <a:defRPr/>
            </a:lvl1pPr>
          </a:lstStyle>
          <a:p>
            <a:pPr lvl="0"/>
            <a:r>
              <a:rPr lang="en-US" dirty="0" smtClean="0"/>
              <a:t>text</a:t>
            </a:r>
            <a:endParaRPr lang="en-US" dirty="0"/>
          </a:p>
        </p:txBody>
      </p:sp>
    </p:spTree>
    <p:extLst>
      <p:ext uri="{BB962C8B-B14F-4D97-AF65-F5344CB8AC3E}">
        <p14:creationId xmlns:p14="http://schemas.microsoft.com/office/powerpoint/2010/main" val="288985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96250-F61E-4EDE-BA09-76922A6ED31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25499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96250-F61E-4EDE-BA09-76922A6ED312}"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239542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96250-F61E-4EDE-BA09-76922A6ED31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344816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96250-F61E-4EDE-BA09-76922A6ED312}"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342239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96250-F61E-4EDE-BA09-76922A6ED312}"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12739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96250-F61E-4EDE-BA09-76922A6ED312}"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F4555-75B3-438C-BB50-97F6C7158D9B}"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763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96250-F61E-4EDE-BA09-76922A6ED31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7821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96250-F61E-4EDE-BA09-76922A6ED312}"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4555-75B3-438C-BB50-97F6C7158D9B}" type="slidenum">
              <a:rPr lang="en-US" smtClean="0"/>
              <a:t>‹#›</a:t>
            </a:fld>
            <a:endParaRPr lang="en-US"/>
          </a:p>
        </p:txBody>
      </p:sp>
    </p:spTree>
    <p:extLst>
      <p:ext uri="{BB962C8B-B14F-4D97-AF65-F5344CB8AC3E}">
        <p14:creationId xmlns:p14="http://schemas.microsoft.com/office/powerpoint/2010/main" val="296154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96250-F61E-4EDE-BA09-76922A6ED312}" type="datetimeFigureOut">
              <a:rPr lang="en-US" smtClean="0"/>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F4555-75B3-438C-BB50-97F6C7158D9B}" type="slidenum">
              <a:rPr lang="en-US" smtClean="0"/>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457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n.gov/pla/2832.htm" TargetMode="External"/><Relationship Id="rId2" Type="http://schemas.openxmlformats.org/officeDocument/2006/relationships/hyperlink" Target="http://www.deadiversion.usdoj.gov/pubs/manuals/pharm2/appendix/appdx_d.htm%20Accessed%20January%20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24001"/>
            <a:ext cx="7772400" cy="2076450"/>
          </a:xfrm>
        </p:spPr>
        <p:txBody>
          <a:bodyPr>
            <a:normAutofit fontScale="90000"/>
          </a:bodyPr>
          <a:lstStyle/>
          <a:p>
            <a:r>
              <a:rPr lang="en-US" dirty="0" smtClean="0"/>
              <a:t>What Pharmacists and Technicians need to know to fight the opioid battle</a:t>
            </a:r>
            <a:endParaRPr lang="en-US" dirty="0"/>
          </a:p>
        </p:txBody>
      </p:sp>
      <p:sp>
        <p:nvSpPr>
          <p:cNvPr id="3" name="Subtitle 2"/>
          <p:cNvSpPr>
            <a:spLocks noGrp="1"/>
          </p:cNvSpPr>
          <p:nvPr>
            <p:ph type="subTitle" idx="1"/>
          </p:nvPr>
        </p:nvSpPr>
        <p:spPr>
          <a:xfrm>
            <a:off x="1066800" y="3733800"/>
            <a:ext cx="7391400" cy="2667000"/>
          </a:xfrm>
        </p:spPr>
        <p:txBody>
          <a:bodyPr>
            <a:normAutofit/>
          </a:bodyPr>
          <a:lstStyle/>
          <a:p>
            <a:r>
              <a:rPr lang="en-US" dirty="0" smtClean="0"/>
              <a:t>Tracy Brooks, </a:t>
            </a:r>
            <a:r>
              <a:rPr lang="en-US" dirty="0" err="1" smtClean="0"/>
              <a:t>PharmD</a:t>
            </a:r>
            <a:r>
              <a:rPr lang="en-US" dirty="0" smtClean="0"/>
              <a:t>, BCPS, BCNSP</a:t>
            </a:r>
          </a:p>
          <a:p>
            <a:r>
              <a:rPr lang="en-US" dirty="0" smtClean="0"/>
              <a:t>Assistant Professor of Pharmacy Practice</a:t>
            </a:r>
          </a:p>
          <a:p>
            <a:r>
              <a:rPr lang="en-US" dirty="0" smtClean="0"/>
              <a:t>Member of PRMC’s Palliative Care Team</a:t>
            </a:r>
          </a:p>
          <a:p>
            <a:r>
              <a:rPr lang="en-US" dirty="0" smtClean="0"/>
              <a:t>Member of Indiana RX Task Force</a:t>
            </a:r>
          </a:p>
          <a:p>
            <a:endParaRPr lang="en-US" dirty="0" smtClean="0"/>
          </a:p>
          <a:p>
            <a:endParaRPr lang="en-US" dirty="0"/>
          </a:p>
        </p:txBody>
      </p:sp>
    </p:spTree>
    <p:extLst>
      <p:ext uri="{BB962C8B-B14F-4D97-AF65-F5344CB8AC3E}">
        <p14:creationId xmlns:p14="http://schemas.microsoft.com/office/powerpoint/2010/main" val="311552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87362"/>
          </a:xfrm>
        </p:spPr>
        <p:txBody>
          <a:bodyPr>
            <a:normAutofit fontScale="90000"/>
          </a:bodyPr>
          <a:lstStyle/>
          <a:p>
            <a:r>
              <a:rPr lang="en-US" b="1" dirty="0" smtClean="0">
                <a:solidFill>
                  <a:srgbClr val="FF0000"/>
                </a:solidFill>
              </a:rPr>
              <a:t>Indiana Data</a:t>
            </a:r>
            <a:endParaRPr lang="en-US" b="1" dirty="0">
              <a:solidFill>
                <a:srgbClr val="FF00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517849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IPRC Indiana Prevention Resource Center 2010</a:t>
            </a:r>
            <a:endParaRPr lang="en-US"/>
          </a:p>
        </p:txBody>
      </p:sp>
    </p:spTree>
    <p:extLst>
      <p:ext uri="{BB962C8B-B14F-4D97-AF65-F5344CB8AC3E}">
        <p14:creationId xmlns:p14="http://schemas.microsoft.com/office/powerpoint/2010/main" val="276748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069573" cy="6172200"/>
          </a:xfrm>
        </p:spPr>
      </p:pic>
    </p:spTree>
    <p:extLst>
      <p:ext uri="{BB962C8B-B14F-4D97-AF65-F5344CB8AC3E}">
        <p14:creationId xmlns:p14="http://schemas.microsoft.com/office/powerpoint/2010/main" val="424949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09"/>
            <a:ext cx="9144000" cy="70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68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7086600" cy="1143000"/>
          </a:xfrm>
        </p:spPr>
        <p:txBody>
          <a:bodyPr>
            <a:normAutofit fontScale="90000"/>
          </a:bodyPr>
          <a:lstStyle/>
          <a:p>
            <a:r>
              <a:rPr lang="en-US" dirty="0" smtClean="0"/>
              <a:t>2011 Prescription Drug Abuse Prevention Plan</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3300" y="27432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868706"/>
            <a:ext cx="8305800" cy="461665"/>
          </a:xfrm>
          <a:prstGeom prst="rect">
            <a:avLst/>
          </a:prstGeom>
          <a:noFill/>
        </p:spPr>
        <p:txBody>
          <a:bodyPr wrap="square" rtlCol="0">
            <a:spAutoFit/>
          </a:bodyPr>
          <a:lstStyle/>
          <a:p>
            <a:r>
              <a:rPr lang="en-US" sz="2400" b="1" dirty="0" smtClean="0"/>
              <a:t>Public Health approaches to reducing drug use in American</a:t>
            </a:r>
            <a:endParaRPr lang="en-US" sz="2400" b="1" dirty="0"/>
          </a:p>
        </p:txBody>
      </p:sp>
    </p:spTree>
    <p:extLst>
      <p:ext uri="{BB962C8B-B14F-4D97-AF65-F5344CB8AC3E}">
        <p14:creationId xmlns:p14="http://schemas.microsoft.com/office/powerpoint/2010/main" val="398578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626578" cy="1143000"/>
          </a:xfrm>
        </p:spPr>
        <p:txBody>
          <a:bodyPr>
            <a:normAutofit fontScale="90000"/>
          </a:bodyPr>
          <a:lstStyle/>
          <a:p>
            <a:r>
              <a:rPr lang="en-US" sz="3600" dirty="0" smtClean="0"/>
              <a:t>Plan to address the opioid epidemic:</a:t>
            </a:r>
            <a:endParaRPr lang="en-US" sz="3600" dirty="0"/>
          </a:p>
        </p:txBody>
      </p:sp>
      <p:sp>
        <p:nvSpPr>
          <p:cNvPr id="3" name="Content Placeholder 2"/>
          <p:cNvSpPr>
            <a:spLocks noGrp="1"/>
          </p:cNvSpPr>
          <p:nvPr>
            <p:ph idx="1"/>
          </p:nvPr>
        </p:nvSpPr>
        <p:spPr>
          <a:xfrm>
            <a:off x="457200" y="1600200"/>
            <a:ext cx="8686800" cy="5181600"/>
          </a:xfrm>
        </p:spPr>
        <p:txBody>
          <a:bodyPr>
            <a:normAutofit fontScale="92500" lnSpcReduction="10000"/>
          </a:bodyPr>
          <a:lstStyle/>
          <a:p>
            <a:pPr marL="514350" indent="-514350">
              <a:buAutoNum type="arabicPeriod"/>
            </a:pPr>
            <a:r>
              <a:rPr lang="en-US" dirty="0" smtClean="0"/>
              <a:t>Education</a:t>
            </a:r>
          </a:p>
          <a:p>
            <a:r>
              <a:rPr lang="en-US" dirty="0" smtClean="0"/>
              <a:t>Amend Federal law to require practitioners who request DEA registration to be trained</a:t>
            </a:r>
          </a:p>
          <a:p>
            <a:r>
              <a:rPr lang="en-US" dirty="0" smtClean="0"/>
              <a:t>Drug manufacturers to develop Opioid REMS (Risk Evaluation and Mitigation Strategy)</a:t>
            </a:r>
          </a:p>
          <a:p>
            <a:r>
              <a:rPr lang="en-US" dirty="0" smtClean="0"/>
              <a:t>Work with medical and healthcare boards to require education in health professional schools</a:t>
            </a:r>
          </a:p>
          <a:p>
            <a:r>
              <a:rPr lang="en-US" dirty="0" smtClean="0"/>
              <a:t>Work with ER physicians to develop evidence-based clinical guidelines for best practices</a:t>
            </a:r>
          </a:p>
          <a:p>
            <a:r>
              <a:rPr lang="en-US" dirty="0" smtClean="0"/>
              <a:t>Media campaign targeted to parents on risks of prescription medications</a:t>
            </a:r>
            <a:endParaRPr lang="en-US" dirty="0"/>
          </a:p>
        </p:txBody>
      </p:sp>
    </p:spTree>
    <p:extLst>
      <p:ext uri="{BB962C8B-B14F-4D97-AF65-F5344CB8AC3E}">
        <p14:creationId xmlns:p14="http://schemas.microsoft.com/office/powerpoint/2010/main" val="199422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startAt="2"/>
            </a:pPr>
            <a:r>
              <a:rPr lang="en-US" dirty="0" smtClean="0"/>
              <a:t>Tracking and Monitoring</a:t>
            </a:r>
          </a:p>
          <a:p>
            <a:pPr marL="0" indent="0">
              <a:buNone/>
            </a:pPr>
            <a:r>
              <a:rPr lang="en-US" dirty="0" smtClean="0"/>
              <a:t>Prescription Drug Monitoring Programs (PDMP) are a data base where controlled substances prescribed by authorized prescribers and dispensed by pharmacies are uploaded:  Patient name, controlled substance (number of tablets), fill date, pharmacy it was filled at, prescriber</a:t>
            </a:r>
          </a:p>
          <a:p>
            <a:endParaRPr lang="en-US" dirty="0"/>
          </a:p>
        </p:txBody>
      </p:sp>
    </p:spTree>
    <p:extLst>
      <p:ext uri="{BB962C8B-B14F-4D97-AF65-F5344CB8AC3E}">
        <p14:creationId xmlns:p14="http://schemas.microsoft.com/office/powerpoint/2010/main" val="419298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17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5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1700" cy="694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25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76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lvl="1" indent="-514350">
              <a:buAutoNum type="arabicPeriod" startAt="3"/>
            </a:pPr>
            <a:r>
              <a:rPr lang="en-US" sz="3600" dirty="0" smtClean="0"/>
              <a:t>Proper Medication Disposal</a:t>
            </a:r>
          </a:p>
          <a:p>
            <a:pPr marL="0" indent="0">
              <a:buNone/>
            </a:pPr>
            <a:r>
              <a:rPr lang="en-US" sz="3600" dirty="0" smtClean="0"/>
              <a:t>Development of a proper disposal of unused, unneeded, or expired medications which would provide individuals with a secure and convenient way to dispose of medications</a:t>
            </a:r>
            <a:endParaRPr lang="en-US" sz="3600" dirty="0"/>
          </a:p>
        </p:txBody>
      </p:sp>
    </p:spTree>
    <p:extLst>
      <p:ext uri="{BB962C8B-B14F-4D97-AF65-F5344CB8AC3E}">
        <p14:creationId xmlns:p14="http://schemas.microsoft.com/office/powerpoint/2010/main" val="2311490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686800" cy="5181600"/>
          </a:xfrm>
        </p:spPr>
        <p:txBody>
          <a:bodyPr>
            <a:normAutofit fontScale="85000" lnSpcReduction="20000"/>
          </a:bodyPr>
          <a:lstStyle/>
          <a:p>
            <a:pPr marL="0" indent="0">
              <a:buNone/>
            </a:pPr>
            <a:r>
              <a:rPr lang="en-US" u="sng" dirty="0" smtClean="0"/>
              <a:t>Pharmacists:</a:t>
            </a:r>
          </a:p>
          <a:p>
            <a:pPr marL="514350" lvl="0" indent="-514350">
              <a:buFont typeface="+mj-lt"/>
              <a:buAutoNum type="arabicPeriod"/>
            </a:pPr>
            <a:r>
              <a:rPr lang="en-US" dirty="0"/>
              <a:t>Review the terms “legitimate medical purpose” and “corresponding responsibility” as they apply to the use of opioid analgesics in the treatment of chronic pain.</a:t>
            </a:r>
          </a:p>
          <a:p>
            <a:pPr marL="514350" lvl="0" indent="-514350">
              <a:buFont typeface="+mj-lt"/>
              <a:buAutoNum type="arabicPeriod"/>
            </a:pPr>
            <a:r>
              <a:rPr lang="en-US" dirty="0"/>
              <a:t>Examine the Medical Licensing Board’s final version of the opioid prescribing rule for Chronic Pain Management, focusing on the steps that must be taken by a prescriber prior to writing a prescription for pain medications.</a:t>
            </a:r>
          </a:p>
          <a:p>
            <a:pPr marL="514350" lvl="0" indent="-514350">
              <a:buFont typeface="+mj-lt"/>
              <a:buAutoNum type="arabicPeriod"/>
            </a:pPr>
            <a:r>
              <a:rPr lang="en-US" dirty="0"/>
              <a:t>Describe a systematic approach that can be taken by pharmacists when screening controlled substance prescriptions for the treatment of chronic pain.</a:t>
            </a:r>
          </a:p>
          <a:p>
            <a:pPr marL="514350" lvl="0" indent="-514350">
              <a:buFont typeface="+mj-lt"/>
              <a:buAutoNum type="arabicPeriod"/>
            </a:pPr>
            <a:r>
              <a:rPr lang="en-US" dirty="0"/>
              <a:t>Formulate a counseling checklist for educating patients on long-acting opioids.</a:t>
            </a:r>
          </a:p>
          <a:p>
            <a:pPr marL="0" indent="0">
              <a:buNone/>
            </a:pPr>
            <a:endParaRPr lang="en-US" dirty="0"/>
          </a:p>
        </p:txBody>
      </p:sp>
    </p:spTree>
    <p:extLst>
      <p:ext uri="{BB962C8B-B14F-4D97-AF65-F5344CB8AC3E}">
        <p14:creationId xmlns:p14="http://schemas.microsoft.com/office/powerpoint/2010/main" val="1261082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US" dirty="0" smtClean="0"/>
              <a:t>Secure and Responsible Drug Disposal Act of 2010</a:t>
            </a:r>
            <a:endParaRPr lang="en-US" dirty="0"/>
          </a:p>
        </p:txBody>
      </p:sp>
      <p:sp>
        <p:nvSpPr>
          <p:cNvPr id="3" name="Content Placeholder 2"/>
          <p:cNvSpPr>
            <a:spLocks noGrp="1"/>
          </p:cNvSpPr>
          <p:nvPr>
            <p:ph idx="1"/>
          </p:nvPr>
        </p:nvSpPr>
        <p:spPr/>
        <p:txBody>
          <a:bodyPr>
            <a:normAutofit lnSpcReduction="10000"/>
          </a:bodyPr>
          <a:lstStyle/>
          <a:p>
            <a:r>
              <a:rPr lang="en-US" dirty="0" smtClean="0"/>
              <a:t>DEA published disposal of </a:t>
            </a:r>
            <a:r>
              <a:rPr lang="en-US" b="1" dirty="0" smtClean="0">
                <a:solidFill>
                  <a:srgbClr val="FF0000"/>
                </a:solidFill>
              </a:rPr>
              <a:t>Controlled Substances Final Rule</a:t>
            </a:r>
            <a:r>
              <a:rPr lang="en-US" dirty="0" smtClean="0"/>
              <a:t> - - went into effect     10-9-14</a:t>
            </a:r>
          </a:p>
          <a:p>
            <a:r>
              <a:rPr lang="en-US" dirty="0" smtClean="0"/>
              <a:t>Expands who can register with the DEA and become an “ultimate user” - - now retail pharmacies can apply and have an authorized collection receptacle, mail-back packages, and take-back events.</a:t>
            </a:r>
          </a:p>
          <a:p>
            <a:r>
              <a:rPr lang="en-US" dirty="0" smtClean="0"/>
              <a:t>This is a voluntary program</a:t>
            </a:r>
            <a:endParaRPr lang="en-US" dirty="0"/>
          </a:p>
          <a:p>
            <a:endParaRPr lang="en-US" dirty="0"/>
          </a:p>
        </p:txBody>
      </p:sp>
    </p:spTree>
    <p:extLst>
      <p:ext uri="{BB962C8B-B14F-4D97-AF65-F5344CB8AC3E}">
        <p14:creationId xmlns:p14="http://schemas.microsoft.com/office/powerpoint/2010/main" val="292159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
            </a:r>
            <a:br>
              <a:rPr lang="en-US" dirty="0" smtClean="0"/>
            </a:br>
            <a:r>
              <a:rPr lang="en-US" dirty="0" smtClean="0"/>
              <a:t>Collection Receptacles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133600"/>
            <a:ext cx="2438400" cy="18288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81200"/>
            <a:ext cx="2466975" cy="1847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1676400"/>
            <a:ext cx="2362200" cy="19431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17" y="4191000"/>
            <a:ext cx="1847850" cy="2466975"/>
          </a:xfrm>
          <a:prstGeom prst="rect">
            <a:avLst/>
          </a:prstGeom>
        </p:spPr>
      </p:pic>
      <p:sp>
        <p:nvSpPr>
          <p:cNvPr id="11" name="TextBox 10"/>
          <p:cNvSpPr txBox="1"/>
          <p:nvPr/>
        </p:nvSpPr>
        <p:spPr>
          <a:xfrm>
            <a:off x="3200400" y="3837517"/>
            <a:ext cx="45720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Securely fastened to a permanent structure</a:t>
            </a:r>
          </a:p>
          <a:p>
            <a:pPr marL="285750" indent="-285750">
              <a:buFont typeface="Arial" panose="020B0604020202020204" pitchFamily="34" charset="0"/>
              <a:buChar char="•"/>
            </a:pPr>
            <a:r>
              <a:rPr lang="en-US" dirty="0" smtClean="0"/>
              <a:t>Securely locked, substantially constructed container with permanent outer container and removable inner liner</a:t>
            </a:r>
          </a:p>
          <a:p>
            <a:pPr marL="285750" indent="-285750">
              <a:buFont typeface="Arial" panose="020B0604020202020204" pitchFamily="34" charset="0"/>
              <a:buChar char="•"/>
            </a:pPr>
            <a:r>
              <a:rPr lang="en-US" dirty="0" smtClean="0"/>
              <a:t>Outer container with small opening where contents can be added, but not removed</a:t>
            </a:r>
          </a:p>
          <a:p>
            <a:pPr marL="285750" indent="-285750">
              <a:buFont typeface="Arial" panose="020B0604020202020204" pitchFamily="34" charset="0"/>
              <a:buChar char="•"/>
            </a:pPr>
            <a:r>
              <a:rPr lang="en-US" dirty="0" smtClean="0"/>
              <a:t>Inside registered location</a:t>
            </a:r>
          </a:p>
          <a:p>
            <a:pPr marL="285750" indent="-285750">
              <a:buFont typeface="Arial" panose="020B0604020202020204" pitchFamily="34" charset="0"/>
              <a:buChar char="•"/>
            </a:pPr>
            <a:r>
              <a:rPr lang="en-US" dirty="0" smtClean="0"/>
              <a:t>Inner liner – waterproof, removable and sealable without touching contents, not transparent, with unique ID</a:t>
            </a:r>
            <a:endParaRPr lang="en-US" dirty="0"/>
          </a:p>
        </p:txBody>
      </p:sp>
    </p:spTree>
    <p:extLst>
      <p:ext uri="{BB962C8B-B14F-4D97-AF65-F5344CB8AC3E}">
        <p14:creationId xmlns:p14="http://schemas.microsoft.com/office/powerpoint/2010/main" val="367603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17" y="503238"/>
            <a:ext cx="6629400" cy="2392362"/>
          </a:xfrm>
        </p:spPr>
        <p:txBody>
          <a:bodyPr>
            <a:normAutofit fontScale="90000"/>
          </a:bodyPr>
          <a:lstStyle/>
          <a:p>
            <a:r>
              <a:rPr lang="en-US" dirty="0" smtClean="0"/>
              <a:t>How many retail pharmacies in Fort Wayne have jumped on this opportunity??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2743200"/>
            <a:ext cx="3537283" cy="3733799"/>
          </a:xfrm>
          <a:prstGeom prst="rect">
            <a:avLst/>
          </a:prstGeom>
        </p:spPr>
      </p:pic>
    </p:spTree>
    <p:extLst>
      <p:ext uri="{BB962C8B-B14F-4D97-AF65-F5344CB8AC3E}">
        <p14:creationId xmlns:p14="http://schemas.microsoft.com/office/powerpoint/2010/main" val="8669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6019800" cy="2286000"/>
          </a:xfrm>
        </p:spPr>
        <p:txBody>
          <a:bodyPr>
            <a:normAutofit/>
          </a:bodyPr>
          <a:lstStyle/>
          <a:p>
            <a:r>
              <a:rPr lang="en-US" dirty="0" smtClean="0"/>
              <a:t>How are you supposed to dispose of opioid medications?</a:t>
            </a:r>
            <a:endParaRPr lang="en-US" dirty="0"/>
          </a:p>
        </p:txBody>
      </p:sp>
      <p:sp>
        <p:nvSpPr>
          <p:cNvPr id="3" name="Content Placeholder 2"/>
          <p:cNvSpPr>
            <a:spLocks noGrp="1"/>
          </p:cNvSpPr>
          <p:nvPr>
            <p:ph idx="1"/>
          </p:nvPr>
        </p:nvSpPr>
        <p:spPr>
          <a:xfrm>
            <a:off x="152400" y="2895600"/>
            <a:ext cx="8534400" cy="38100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smtClean="0"/>
              <a:t>Permanent “Unwanted Medication” Drop-off sites   </a:t>
            </a:r>
            <a:r>
              <a:rPr lang="en-US" dirty="0" smtClean="0">
                <a:solidFill>
                  <a:srgbClr val="FF0000"/>
                </a:solidFill>
              </a:rPr>
              <a:t>***only take pills</a:t>
            </a:r>
          </a:p>
          <a:p>
            <a:pPr marL="0" indent="0" algn="ctr">
              <a:buNone/>
            </a:pPr>
            <a:r>
              <a:rPr lang="en-US" dirty="0" smtClean="0"/>
              <a:t>Huntertown Town Hall</a:t>
            </a:r>
          </a:p>
          <a:p>
            <a:pPr marL="0" indent="0" algn="ctr">
              <a:buNone/>
            </a:pPr>
            <a:r>
              <a:rPr lang="en-US" dirty="0" smtClean="0"/>
              <a:t>Rousseau Centre Building</a:t>
            </a:r>
          </a:p>
          <a:p>
            <a:pPr marL="0" indent="0" algn="ctr">
              <a:buNone/>
            </a:pPr>
            <a:r>
              <a:rPr lang="en-US" dirty="0" smtClean="0"/>
              <a:t>Indiana State Police Post</a:t>
            </a:r>
          </a:p>
          <a:p>
            <a:pPr marL="0" indent="0" algn="ctr">
              <a:buNone/>
            </a:pPr>
            <a:r>
              <a:rPr lang="en-US" dirty="0" smtClean="0"/>
              <a:t>New Haven Police Department </a:t>
            </a:r>
            <a:endParaRPr lang="en-US" dirty="0"/>
          </a:p>
        </p:txBody>
      </p:sp>
    </p:spTree>
    <p:extLst>
      <p:ext uri="{BB962C8B-B14F-4D97-AF65-F5344CB8AC3E}">
        <p14:creationId xmlns:p14="http://schemas.microsoft.com/office/powerpoint/2010/main" val="1760722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229600" cy="4525963"/>
          </a:xfrm>
        </p:spPr>
        <p:txBody>
          <a:bodyPr/>
          <a:lstStyle/>
          <a:p>
            <a:pPr marL="0" indent="0">
              <a:buNone/>
            </a:pPr>
            <a:r>
              <a:rPr lang="en-US" sz="6600" dirty="0" smtClean="0"/>
              <a:t>FDA:</a:t>
            </a:r>
          </a:p>
          <a:p>
            <a:pPr marL="0" indent="0">
              <a:buNone/>
            </a:pPr>
            <a:r>
              <a:rPr lang="en-US" sz="4000" b="1" u="sng" dirty="0" smtClean="0"/>
              <a:t>Most medications </a:t>
            </a:r>
            <a:r>
              <a:rPr lang="en-US" sz="4000" dirty="0" smtClean="0"/>
              <a:t>– mix medicines with unpalatable substance (kitty litter, used coffee grounds), place mixture in a sealed container, and dispose in your outside trash.</a:t>
            </a:r>
          </a:p>
          <a:p>
            <a:pPr marL="0" indent="0">
              <a:buNone/>
            </a:pPr>
            <a:endParaRPr lang="en-US" sz="4000"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98566"/>
            <a:ext cx="3549754"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941" y="152400"/>
            <a:ext cx="1987459" cy="2808366"/>
          </a:xfrm>
          <a:prstGeom prst="rect">
            <a:avLst/>
          </a:prstGeom>
        </p:spPr>
      </p:pic>
    </p:spTree>
    <p:extLst>
      <p:ext uri="{BB962C8B-B14F-4D97-AF65-F5344CB8AC3E}">
        <p14:creationId xmlns:p14="http://schemas.microsoft.com/office/powerpoint/2010/main" val="339433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7010400" cy="1143000"/>
          </a:xfrm>
        </p:spPr>
        <p:txBody>
          <a:bodyPr/>
          <a:lstStyle/>
          <a:p>
            <a:r>
              <a:rPr lang="en-US" dirty="0" smtClean="0"/>
              <a:t>Disposal of medications</a:t>
            </a:r>
            <a:endParaRPr lang="en-US" dirty="0"/>
          </a:p>
        </p:txBody>
      </p:sp>
      <p:sp>
        <p:nvSpPr>
          <p:cNvPr id="3" name="Content Placeholder 2"/>
          <p:cNvSpPr>
            <a:spLocks noGrp="1"/>
          </p:cNvSpPr>
          <p:nvPr>
            <p:ph idx="1"/>
          </p:nvPr>
        </p:nvSpPr>
        <p:spPr>
          <a:xfrm>
            <a:off x="457200" y="2133600"/>
            <a:ext cx="8229600" cy="3992563"/>
          </a:xfrm>
        </p:spPr>
        <p:txBody>
          <a:bodyPr/>
          <a:lstStyle/>
          <a:p>
            <a:pPr marL="0" indent="0">
              <a:buNone/>
            </a:pPr>
            <a:r>
              <a:rPr lang="en-US" b="1" u="sng" dirty="0"/>
              <a:t>Controlled substances </a:t>
            </a:r>
            <a:r>
              <a:rPr lang="en-US" dirty="0"/>
              <a:t>– The FDA has stated that since these medications are especially harmful, they should not be thrown in the trash</a:t>
            </a:r>
            <a:r>
              <a:rPr lang="en-US" dirty="0" smtClean="0"/>
              <a:t>.</a:t>
            </a:r>
          </a:p>
          <a:p>
            <a:pPr marL="0" indent="0">
              <a:buNone/>
            </a:pPr>
            <a:r>
              <a:rPr lang="en-US" dirty="0" smtClean="0"/>
              <a:t>Dispose of these medications by flushing them down the sink or toilet.</a:t>
            </a:r>
          </a:p>
          <a:p>
            <a:pPr marL="0" indent="0">
              <a:buNone/>
            </a:pPr>
            <a:endParaRPr lang="en-US" dirty="0"/>
          </a:p>
          <a:p>
            <a:pPr marL="0" indent="0">
              <a:buNone/>
            </a:pPr>
            <a:r>
              <a:rPr lang="en-US" dirty="0" smtClean="0"/>
              <a:t>EVEN fentanyl patches!</a:t>
            </a:r>
            <a:endParaRPr lang="en-US" dirty="0"/>
          </a:p>
          <a:p>
            <a:pPr marL="0" indent="0">
              <a:buNone/>
            </a:pPr>
            <a:endParaRPr lang="en-US" dirty="0"/>
          </a:p>
        </p:txBody>
      </p:sp>
    </p:spTree>
    <p:extLst>
      <p:ext uri="{BB962C8B-B14F-4D97-AF65-F5344CB8AC3E}">
        <p14:creationId xmlns:p14="http://schemas.microsoft.com/office/powerpoint/2010/main" val="3643162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781800" cy="1828800"/>
          </a:xfrm>
        </p:spPr>
        <p:txBody>
          <a:bodyPr>
            <a:noAutofit/>
          </a:bodyPr>
          <a:lstStyle/>
          <a:p>
            <a:r>
              <a:rPr lang="en-US" sz="2800" dirty="0"/>
              <a:t>AAPCC 2007 summaries of some of these cases to illustrate how some medicines can result in fatality if they are accidentally taken by children.</a:t>
            </a:r>
          </a:p>
        </p:txBody>
      </p:sp>
      <p:sp>
        <p:nvSpPr>
          <p:cNvPr id="3" name="Content Placeholder 2"/>
          <p:cNvSpPr>
            <a:spLocks noGrp="1"/>
          </p:cNvSpPr>
          <p:nvPr>
            <p:ph idx="1"/>
          </p:nvPr>
        </p:nvSpPr>
        <p:spPr>
          <a:xfrm>
            <a:off x="685800" y="2286000"/>
            <a:ext cx="8458200" cy="4572000"/>
          </a:xfrm>
        </p:spPr>
        <p:txBody>
          <a:bodyPr>
            <a:normAutofit/>
          </a:bodyPr>
          <a:lstStyle/>
          <a:p>
            <a:pPr marL="0" indent="0">
              <a:buNone/>
            </a:pPr>
            <a:r>
              <a:rPr lang="en-US" dirty="0" smtClean="0"/>
              <a:t>A </a:t>
            </a:r>
            <a:r>
              <a:rPr lang="en-US" dirty="0"/>
              <a:t>4-year old female was found not breathing by her grandparents in their home. Resuscitation was attempted, but was ineffective and the child died. During the autopsy, a transdermal fentanyl patch, a strong opioid pain medicine, was found in the child’s gastrointestinal tract. Apparently, the child found a discarded patch in the trash and ingested it, resulting in a massive overdose of fentanyl.</a:t>
            </a:r>
            <a:r>
              <a:rPr lang="en-US" baseline="30000" dirty="0"/>
              <a:t>1</a:t>
            </a:r>
            <a:endParaRPr lang="en-US" dirty="0"/>
          </a:p>
          <a:p>
            <a:pPr marL="0" indent="0">
              <a:buNone/>
            </a:pPr>
            <a:endParaRPr lang="en-US" dirty="0"/>
          </a:p>
        </p:txBody>
      </p:sp>
    </p:spTree>
    <p:extLst>
      <p:ext uri="{BB962C8B-B14F-4D97-AF65-F5344CB8AC3E}">
        <p14:creationId xmlns:p14="http://schemas.microsoft.com/office/powerpoint/2010/main" val="1430011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dirty="0" smtClean="0"/>
              <a:t>Flushing medications down the toilet – pose a risk to human health?</a:t>
            </a:r>
            <a:endParaRPr lang="en-US" dirty="0"/>
          </a:p>
        </p:txBody>
      </p:sp>
      <p:sp>
        <p:nvSpPr>
          <p:cNvPr id="3" name="Content Placeholder 2"/>
          <p:cNvSpPr>
            <a:spLocks noGrp="1"/>
          </p:cNvSpPr>
          <p:nvPr>
            <p:ph idx="1"/>
          </p:nvPr>
        </p:nvSpPr>
        <p:spPr>
          <a:xfrm>
            <a:off x="457200" y="2286000"/>
            <a:ext cx="8229600" cy="3840163"/>
          </a:xfrm>
        </p:spPr>
        <p:txBody>
          <a:bodyPr>
            <a:normAutofit fontScale="70000" lnSpcReduction="20000"/>
          </a:bodyPr>
          <a:lstStyle/>
          <a:p>
            <a:r>
              <a:rPr lang="en-US" dirty="0"/>
              <a:t>FDA is aware of recent reports that have noted trace amounts of medicines in the water system. Disposal of these select few medicines by flushing contributes only a small fraction of the total amount of medicine found in the water. The majority of medicines found in the water system are a result of the body’s natural routes of drug elimination (in urine or feces).</a:t>
            </a:r>
          </a:p>
          <a:p>
            <a:r>
              <a:rPr lang="en-US" dirty="0"/>
              <a:t>Scientists to date have found no evidence of harmful effects to human health from medicines in the environment. Based on the available data, FDA believes that the known risk of harm to humans from accidental exposure to these medicines far outweighs any potential risk to humans or the environment from flushing them.</a:t>
            </a:r>
          </a:p>
          <a:p>
            <a:pPr marL="0" indent="0">
              <a:buNone/>
            </a:pPr>
            <a:endParaRPr lang="en-US" dirty="0"/>
          </a:p>
        </p:txBody>
      </p:sp>
    </p:spTree>
    <p:extLst>
      <p:ext uri="{BB962C8B-B14F-4D97-AF65-F5344CB8AC3E}">
        <p14:creationId xmlns:p14="http://schemas.microsoft.com/office/powerpoint/2010/main" val="279838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4876800" cy="60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267200" y="3352800"/>
            <a:ext cx="1676400" cy="1447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15200" y="1295400"/>
            <a:ext cx="1524000"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91400" y="4419600"/>
            <a:ext cx="1295400" cy="1447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088924"/>
            <a:ext cx="3886200" cy="4524315"/>
          </a:xfrm>
          <a:prstGeom prst="rect">
            <a:avLst/>
          </a:prstGeom>
          <a:noFill/>
        </p:spPr>
        <p:txBody>
          <a:bodyPr wrap="square" rtlCol="0">
            <a:spAutoFit/>
          </a:bodyPr>
          <a:lstStyle/>
          <a:p>
            <a:r>
              <a:rPr lang="en-US" sz="3600" dirty="0" smtClean="0"/>
              <a:t>Most people in today’s society  would not consider obtaining a prescription medication from a family member or friend is illegal.  </a:t>
            </a:r>
            <a:endParaRPr lang="en-US" sz="3600" dirty="0"/>
          </a:p>
        </p:txBody>
      </p:sp>
    </p:spTree>
    <p:extLst>
      <p:ext uri="{BB962C8B-B14F-4D97-AF65-F5344CB8AC3E}">
        <p14:creationId xmlns:p14="http://schemas.microsoft.com/office/powerpoint/2010/main" val="35012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009" y="1676400"/>
            <a:ext cx="8531578" cy="5105400"/>
          </a:xfrm>
        </p:spPr>
        <p:txBody>
          <a:bodyPr>
            <a:normAutofit fontScale="92500" lnSpcReduction="10000"/>
          </a:bodyPr>
          <a:lstStyle/>
          <a:p>
            <a:pPr marL="914400" lvl="1" indent="-514350">
              <a:buAutoNum type="arabicPeriod" startAt="4"/>
            </a:pPr>
            <a:r>
              <a:rPr lang="en-US" sz="3900" dirty="0" smtClean="0"/>
              <a:t>Law Enforcement</a:t>
            </a:r>
          </a:p>
          <a:p>
            <a:pPr marL="0" indent="0">
              <a:buNone/>
            </a:pPr>
            <a:r>
              <a:rPr lang="en-US" dirty="0" smtClean="0"/>
              <a:t>Assist states to address doctor shopping and pill mills.</a:t>
            </a:r>
          </a:p>
          <a:p>
            <a:r>
              <a:rPr lang="en-US" dirty="0" smtClean="0"/>
              <a:t>Law enforcement training initiative that targets states with highest need</a:t>
            </a:r>
          </a:p>
          <a:p>
            <a:r>
              <a:rPr lang="en-US" dirty="0" smtClean="0"/>
              <a:t>Identify and seek to remove administrative and regulatory barriers to “pill mill” and prescriber investigations</a:t>
            </a:r>
          </a:p>
          <a:p>
            <a:r>
              <a:rPr lang="en-US" dirty="0" smtClean="0"/>
              <a:t>Expand the use of PMDPs to identify criminal prescribers and clinics by the volume of selected drugs prescribed and doctor shoppers</a:t>
            </a:r>
            <a:endParaRPr lang="en-US" dirty="0"/>
          </a:p>
        </p:txBody>
      </p:sp>
    </p:spTree>
    <p:extLst>
      <p:ext uri="{BB962C8B-B14F-4D97-AF65-F5344CB8AC3E}">
        <p14:creationId xmlns:p14="http://schemas.microsoft.com/office/powerpoint/2010/main" val="72109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90337" y="1600200"/>
            <a:ext cx="8229600" cy="4525963"/>
          </a:xfrm>
        </p:spPr>
        <p:txBody>
          <a:bodyPr>
            <a:normAutofit fontScale="92500" lnSpcReduction="20000"/>
          </a:bodyPr>
          <a:lstStyle/>
          <a:p>
            <a:pPr marL="0" indent="0">
              <a:buNone/>
            </a:pPr>
            <a:r>
              <a:rPr lang="en-US" u="sng" dirty="0" smtClean="0"/>
              <a:t>Pharmacy Technicians:</a:t>
            </a:r>
          </a:p>
          <a:p>
            <a:pPr marL="514350" lvl="0" indent="-514350">
              <a:buFont typeface="+mj-lt"/>
              <a:buAutoNum type="arabicPeriod"/>
            </a:pPr>
            <a:r>
              <a:rPr lang="en-US" dirty="0"/>
              <a:t>Explain to a patient the three options they have to dispose of a scheduled medication.</a:t>
            </a:r>
          </a:p>
          <a:p>
            <a:pPr marL="514350" lvl="0" indent="-514350">
              <a:buFont typeface="+mj-lt"/>
              <a:buAutoNum type="arabicPeriod"/>
            </a:pPr>
            <a:r>
              <a:rPr lang="en-US" dirty="0"/>
              <a:t>Describe a systematic approach that can be taken by pharmacy technicians when screening controlled substance prescriptions for the treatment of chronic pain.</a:t>
            </a:r>
          </a:p>
          <a:p>
            <a:pPr marL="514350" lvl="0" indent="-514350">
              <a:buFont typeface="+mj-lt"/>
              <a:buAutoNum type="arabicPeriod"/>
            </a:pPr>
            <a:r>
              <a:rPr lang="en-US" dirty="0"/>
              <a:t>Recognize which controlled substances are in what schedule (Schedule I – V), focusing on the recent changes.</a:t>
            </a:r>
          </a:p>
          <a:p>
            <a:pPr marL="0" indent="0">
              <a:buNone/>
            </a:pPr>
            <a:r>
              <a:rPr lang="en-US" dirty="0"/>
              <a:t>	</a:t>
            </a:r>
          </a:p>
          <a:p>
            <a:pPr marL="0" indent="0">
              <a:buNone/>
            </a:pPr>
            <a:endParaRPr lang="en-US" b="1" dirty="0"/>
          </a:p>
        </p:txBody>
      </p:sp>
    </p:spTree>
    <p:extLst>
      <p:ext uri="{BB962C8B-B14F-4D97-AF65-F5344CB8AC3E}">
        <p14:creationId xmlns:p14="http://schemas.microsoft.com/office/powerpoint/2010/main" val="671391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553200" cy="1630362"/>
          </a:xfrm>
        </p:spPr>
        <p:txBody>
          <a:bodyPr>
            <a:normAutofit fontScale="90000"/>
          </a:bodyPr>
          <a:lstStyle/>
          <a:p>
            <a:r>
              <a:rPr lang="en-US" dirty="0" smtClean="0"/>
              <a:t>State Laws and Regulations regarding opioid prescribing as of 2013</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63622"/>
            <a:ext cx="8229600" cy="439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242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52400"/>
            <a:ext cx="4648200" cy="1600200"/>
          </a:xfrm>
        </p:spPr>
        <p:txBody>
          <a:bodyPr>
            <a:normAutofit fontScale="90000"/>
          </a:bodyPr>
          <a:lstStyle/>
          <a:p>
            <a:r>
              <a:rPr lang="en-US" dirty="0" smtClean="0"/>
              <a:t>Indiana State Medical Licensing Board</a:t>
            </a:r>
            <a:endParaRPr lang="en-US" dirty="0"/>
          </a:p>
        </p:txBody>
      </p:sp>
      <p:sp>
        <p:nvSpPr>
          <p:cNvPr id="3" name="Content Placeholder 2"/>
          <p:cNvSpPr>
            <a:spLocks noGrp="1"/>
          </p:cNvSpPr>
          <p:nvPr>
            <p:ph idx="1"/>
          </p:nvPr>
        </p:nvSpPr>
        <p:spPr>
          <a:xfrm>
            <a:off x="533400" y="1905000"/>
            <a:ext cx="8458200" cy="4754563"/>
          </a:xfrm>
        </p:spPr>
        <p:txBody>
          <a:bodyPr>
            <a:normAutofit fontScale="92500" lnSpcReduction="20000"/>
          </a:bodyPr>
          <a:lstStyle/>
          <a:p>
            <a:r>
              <a:rPr lang="en-US" dirty="0" smtClean="0"/>
              <a:t>In September 2012, the Indiana Attorney General’s Prescription Drug Abuse Task Force was established and tasked with reducing the number of deaths associated with opioid medications</a:t>
            </a:r>
          </a:p>
          <a:p>
            <a:r>
              <a:rPr lang="en-US" dirty="0" smtClean="0"/>
              <a:t>An “Emergency Rule” was adopted 10-24-13 that regulates physicians engaged in the practice of prescribing pain medications for </a:t>
            </a:r>
            <a:r>
              <a:rPr lang="en-US" b="1" dirty="0" smtClean="0"/>
              <a:t>chronic pain </a:t>
            </a:r>
            <a:r>
              <a:rPr lang="en-US" dirty="0" smtClean="0"/>
              <a:t>(enforced 12-15-13).</a:t>
            </a:r>
          </a:p>
          <a:p>
            <a:r>
              <a:rPr lang="en-US" dirty="0" smtClean="0"/>
              <a:t>On 9-25-14, the MLB adopted the final version of the opioid prescribing rule for </a:t>
            </a:r>
            <a:r>
              <a:rPr lang="en-US" b="1" dirty="0" smtClean="0"/>
              <a:t>chronic pain </a:t>
            </a:r>
            <a:r>
              <a:rPr lang="en-US" dirty="0" smtClean="0"/>
              <a:t>management (effective 11-1-14).</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840442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76600" y="228600"/>
            <a:ext cx="4953000" cy="1752601"/>
          </a:xfrm>
        </p:spPr>
        <p:txBody>
          <a:bodyPr>
            <a:normAutofit/>
          </a:bodyPr>
          <a:lstStyle/>
          <a:p>
            <a:pPr algn="ctr"/>
            <a:r>
              <a:rPr lang="en-US" dirty="0" smtClean="0"/>
              <a:t>Evidence of Effectiveness of Opioids in Chronic </a:t>
            </a:r>
          </a:p>
          <a:p>
            <a:pPr algn="ctr"/>
            <a:r>
              <a:rPr lang="en-US" dirty="0" smtClean="0"/>
              <a:t>Non-Cancer Pain (CNCP)</a:t>
            </a:r>
          </a:p>
          <a:p>
            <a:pPr algn="ctr"/>
            <a:endParaRPr lang="en-US" dirty="0"/>
          </a:p>
        </p:txBody>
      </p:sp>
      <p:sp>
        <p:nvSpPr>
          <p:cNvPr id="3" name="TextBox 2"/>
          <p:cNvSpPr txBox="1"/>
          <p:nvPr/>
        </p:nvSpPr>
        <p:spPr>
          <a:xfrm>
            <a:off x="152400" y="2209800"/>
            <a:ext cx="8698792" cy="1908215"/>
          </a:xfrm>
          <a:prstGeom prst="rect">
            <a:avLst/>
          </a:prstGeom>
          <a:noFill/>
        </p:spPr>
        <p:txBody>
          <a:bodyPr wrap="none" rtlCol="0">
            <a:spAutoFit/>
          </a:bodyPr>
          <a:lstStyle/>
          <a:p>
            <a:pPr algn="ctr"/>
            <a:r>
              <a:rPr lang="en-US" sz="2000" dirty="0" smtClean="0"/>
              <a:t>The Manchester University College of Pharmacy Drug Information Center</a:t>
            </a:r>
          </a:p>
          <a:p>
            <a:pPr algn="ctr"/>
            <a:r>
              <a:rPr lang="en-US" sz="2000" dirty="0" smtClean="0"/>
              <a:t>conducted a Medline Search using the terms “analgesic, opioid”, and “pain,</a:t>
            </a:r>
          </a:p>
          <a:p>
            <a:pPr algn="ctr"/>
            <a:r>
              <a:rPr lang="en-US" sz="2000" dirty="0" smtClean="0"/>
              <a:t>chronic” with or without the term “NOT cancer” with results limited to studies</a:t>
            </a:r>
          </a:p>
          <a:p>
            <a:pPr algn="ctr"/>
            <a:r>
              <a:rPr lang="en-US" sz="2000" dirty="0" smtClean="0"/>
              <a:t>conducted in humans and published in English.  Observational and interventional </a:t>
            </a:r>
          </a:p>
          <a:p>
            <a:pPr algn="ctr"/>
            <a:r>
              <a:rPr lang="en-US" sz="2000" dirty="0" smtClean="0"/>
              <a:t>studies inherently related to use of opioids for CNCP were included.</a:t>
            </a:r>
          </a:p>
          <a:p>
            <a:pPr algn="ctr"/>
            <a:endParaRPr lang="en-US" dirty="0"/>
          </a:p>
        </p:txBody>
      </p:sp>
      <p:sp>
        <p:nvSpPr>
          <p:cNvPr id="4" name="TextBox 3"/>
          <p:cNvSpPr txBox="1"/>
          <p:nvPr/>
        </p:nvSpPr>
        <p:spPr>
          <a:xfrm>
            <a:off x="1447800" y="4038600"/>
            <a:ext cx="6280694" cy="2308324"/>
          </a:xfrm>
          <a:prstGeom prst="rect">
            <a:avLst/>
          </a:prstGeom>
          <a:noFill/>
        </p:spPr>
        <p:txBody>
          <a:bodyPr wrap="none" rtlCol="0">
            <a:spAutoFit/>
          </a:bodyPr>
          <a:lstStyle/>
          <a:p>
            <a:r>
              <a:rPr lang="en-US" sz="3600" u="sng" dirty="0" smtClean="0"/>
              <a:t>Results:</a:t>
            </a:r>
          </a:p>
          <a:p>
            <a:pPr marL="285750" indent="-285750">
              <a:buFont typeface="Arial" pitchFamily="34" charset="0"/>
              <a:buChar char="•"/>
            </a:pPr>
            <a:r>
              <a:rPr lang="en-US" sz="3600" dirty="0" smtClean="0"/>
              <a:t>Four controlled clinical trials</a:t>
            </a:r>
          </a:p>
          <a:p>
            <a:pPr marL="285750" indent="-285750">
              <a:buFont typeface="Arial" pitchFamily="34" charset="0"/>
              <a:buChar char="•"/>
            </a:pPr>
            <a:r>
              <a:rPr lang="en-US" sz="3600" dirty="0" smtClean="0"/>
              <a:t>Six non-controlled clinical trials</a:t>
            </a:r>
          </a:p>
          <a:p>
            <a:pPr marL="285750" indent="-285750">
              <a:buFont typeface="Arial" pitchFamily="34" charset="0"/>
              <a:buChar char="•"/>
            </a:pPr>
            <a:r>
              <a:rPr lang="en-US" sz="3600" dirty="0" smtClean="0"/>
              <a:t>Six observational studies</a:t>
            </a:r>
            <a:endParaRPr lang="en-US" sz="3600" dirty="0"/>
          </a:p>
        </p:txBody>
      </p:sp>
    </p:spTree>
    <p:extLst>
      <p:ext uri="{BB962C8B-B14F-4D97-AF65-F5344CB8AC3E}">
        <p14:creationId xmlns:p14="http://schemas.microsoft.com/office/powerpoint/2010/main" val="1986871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838200"/>
            <a:ext cx="8763000" cy="5867400"/>
          </a:xfrm>
        </p:spPr>
        <p:txBody>
          <a:bodyPr>
            <a:noAutofit/>
          </a:bodyPr>
          <a:lstStyle/>
          <a:p>
            <a:r>
              <a:rPr lang="en-US" sz="2800" dirty="0" smtClean="0"/>
              <a:t>				Summary of evidence:</a:t>
            </a:r>
          </a:p>
          <a:p>
            <a:pPr marL="457200" indent="-457200">
              <a:buFont typeface="+mj-lt"/>
              <a:buAutoNum type="arabicPeriod"/>
            </a:pPr>
            <a:r>
              <a:rPr lang="en-US" sz="2800" dirty="0" smtClean="0"/>
              <a:t>Data regarding the efficacy of opioids in CNCP is lacking</a:t>
            </a:r>
          </a:p>
          <a:p>
            <a:pPr marL="457200" indent="-457200">
              <a:buFont typeface="+mj-lt"/>
              <a:buAutoNum type="arabicPeriod"/>
            </a:pPr>
            <a:r>
              <a:rPr lang="en-US" sz="2800" dirty="0" smtClean="0"/>
              <a:t>Overall, duration of exposure was low (average 329 days), the most popular opioids (combinations with acetaminophen) were not assessed, discontinuations were high, and high proportions of patients experienced adverse effects.</a:t>
            </a:r>
          </a:p>
          <a:p>
            <a:pPr marL="457200" indent="-457200">
              <a:buFont typeface="+mj-lt"/>
              <a:buAutoNum type="arabicPeriod"/>
            </a:pPr>
            <a:r>
              <a:rPr lang="en-US" sz="2800" dirty="0" smtClean="0"/>
              <a:t>Serious adverse events and those relating to overdose were rare</a:t>
            </a:r>
          </a:p>
          <a:p>
            <a:pPr marL="457200" indent="-457200">
              <a:buFont typeface="+mj-lt"/>
              <a:buAutoNum type="arabicPeriod"/>
            </a:pPr>
            <a:r>
              <a:rPr lang="en-US" sz="2800" dirty="0" smtClean="0"/>
              <a:t>Primary efficacy endpoint was </a:t>
            </a:r>
            <a:r>
              <a:rPr lang="en-US" sz="2800" b="1" dirty="0" smtClean="0"/>
              <a:t>commonly a visual pain analog scale</a:t>
            </a:r>
            <a:r>
              <a:rPr lang="en-US" sz="2800" dirty="0" smtClean="0"/>
              <a:t>, rather than looking at functional improvement (</a:t>
            </a:r>
            <a:r>
              <a:rPr lang="en-US" sz="2800" dirty="0" err="1" smtClean="0"/>
              <a:t>ie</a:t>
            </a:r>
            <a:r>
              <a:rPr lang="en-US" sz="2800" dirty="0" smtClean="0"/>
              <a:t>  Brief Pain Inventory – Short Form)</a:t>
            </a:r>
          </a:p>
          <a:p>
            <a:pPr marL="0" indent="0"/>
            <a:r>
              <a:rPr lang="en-US" sz="2800" dirty="0" smtClean="0"/>
              <a:t>	</a:t>
            </a:r>
          </a:p>
        </p:txBody>
      </p:sp>
    </p:spTree>
    <p:extLst>
      <p:ext uri="{BB962C8B-B14F-4D97-AF65-F5344CB8AC3E}">
        <p14:creationId xmlns:p14="http://schemas.microsoft.com/office/powerpoint/2010/main" val="957968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28" t="23981" r="2328" b="-23981"/>
          <a:stretch/>
        </p:blipFill>
        <p:spPr>
          <a:xfrm>
            <a:off x="1981200" y="-7315"/>
            <a:ext cx="6528520" cy="8527047"/>
          </a:xfrm>
        </p:spPr>
      </p:pic>
    </p:spTree>
    <p:extLst>
      <p:ext uri="{BB962C8B-B14F-4D97-AF65-F5344CB8AC3E}">
        <p14:creationId xmlns:p14="http://schemas.microsoft.com/office/powerpoint/2010/main" val="1787211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Prescribing Rule</a:t>
            </a:r>
            <a:endParaRPr lang="en-US" dirty="0"/>
          </a:p>
        </p:txBody>
      </p:sp>
      <p:sp>
        <p:nvSpPr>
          <p:cNvPr id="3" name="Content Placeholder 2"/>
          <p:cNvSpPr>
            <a:spLocks noGrp="1"/>
          </p:cNvSpPr>
          <p:nvPr>
            <p:ph idx="1"/>
          </p:nvPr>
        </p:nvSpPr>
        <p:spPr>
          <a:xfrm>
            <a:off x="457200" y="1600200"/>
            <a:ext cx="8382000" cy="5029200"/>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b="1" dirty="0" smtClean="0">
                <a:solidFill>
                  <a:srgbClr val="FF0000"/>
                </a:solidFill>
              </a:rPr>
              <a:t>Applies only to prescribing of opioid-containing controlled substances for chronic pain (&gt; 3 consecutive months) </a:t>
            </a:r>
            <a:r>
              <a:rPr lang="en-US" sz="2400" b="1" dirty="0" smtClean="0"/>
              <a:t>&gt; 60 pills or 15 mg OME/day</a:t>
            </a:r>
          </a:p>
          <a:p>
            <a:pPr marL="0" indent="0">
              <a:buNone/>
            </a:pPr>
            <a:r>
              <a:rPr lang="en-US" dirty="0"/>
              <a:t>	</a:t>
            </a:r>
            <a:r>
              <a:rPr lang="en-US" u="sng" dirty="0" smtClean="0"/>
              <a:t>A. Patient assessment </a:t>
            </a:r>
            <a:r>
              <a:rPr lang="en-US" dirty="0" smtClean="0"/>
              <a:t>– H&amp;P, exam, get previous records, use pain assessment tool, assess mental health status, risk for substance abuse, establish working diagnosis and goals</a:t>
            </a:r>
          </a:p>
          <a:p>
            <a:pPr marL="0" indent="0">
              <a:buNone/>
            </a:pPr>
            <a:r>
              <a:rPr lang="en-US" dirty="0"/>
              <a:t>	</a:t>
            </a:r>
            <a:r>
              <a:rPr lang="en-US" dirty="0" smtClean="0"/>
              <a:t>B.  Where medically appropriate, </a:t>
            </a:r>
            <a:r>
              <a:rPr lang="en-US" u="sng" dirty="0" smtClean="0"/>
              <a:t>utilize non-opioids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Rectangle 3"/>
          <p:cNvSpPr/>
          <p:nvPr/>
        </p:nvSpPr>
        <p:spPr>
          <a:xfrm>
            <a:off x="4038600" y="2667000"/>
            <a:ext cx="426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Prescribing rule, continued</a:t>
            </a:r>
            <a:endParaRPr lang="en-US" dirty="0"/>
          </a:p>
        </p:txBody>
      </p:sp>
      <p:sp>
        <p:nvSpPr>
          <p:cNvPr id="3" name="Content Placeholder 2"/>
          <p:cNvSpPr>
            <a:spLocks noGrp="1"/>
          </p:cNvSpPr>
          <p:nvPr>
            <p:ph idx="1"/>
          </p:nvPr>
        </p:nvSpPr>
        <p:spPr>
          <a:xfrm>
            <a:off x="76200" y="1143000"/>
            <a:ext cx="9067800" cy="5638800"/>
          </a:xfrm>
        </p:spPr>
        <p:txBody>
          <a:bodyPr>
            <a:normAutofit lnSpcReduction="10000"/>
          </a:bodyPr>
          <a:lstStyle/>
          <a:p>
            <a:pPr marL="0" indent="0">
              <a:buNone/>
            </a:pPr>
            <a:r>
              <a:rPr lang="en-US" dirty="0" smtClean="0"/>
              <a:t>C. </a:t>
            </a:r>
            <a:r>
              <a:rPr lang="en-US" u="sng" dirty="0" smtClean="0"/>
              <a:t>Patient informed consent</a:t>
            </a:r>
          </a:p>
          <a:p>
            <a:r>
              <a:rPr lang="en-US" dirty="0" smtClean="0"/>
              <a:t>Risks and benefits</a:t>
            </a:r>
          </a:p>
          <a:p>
            <a:r>
              <a:rPr lang="en-US" dirty="0" smtClean="0"/>
              <a:t>Explain treatment plan</a:t>
            </a:r>
          </a:p>
          <a:p>
            <a:r>
              <a:rPr lang="en-US" dirty="0" smtClean="0"/>
              <a:t>Counseling of women of child-bearing age about risk to fetus</a:t>
            </a:r>
          </a:p>
          <a:p>
            <a:r>
              <a:rPr lang="en-US" dirty="0" smtClean="0"/>
              <a:t>Safe storage</a:t>
            </a:r>
          </a:p>
          <a:p>
            <a:r>
              <a:rPr lang="en-US" dirty="0" smtClean="0"/>
              <a:t>Disclosure of </a:t>
            </a:r>
            <a:r>
              <a:rPr lang="en-US" dirty="0" err="1" smtClean="0"/>
              <a:t>EtOH</a:t>
            </a:r>
            <a:r>
              <a:rPr lang="en-US" dirty="0" smtClean="0"/>
              <a:t> intake</a:t>
            </a:r>
          </a:p>
          <a:p>
            <a:pPr marL="0" indent="0">
              <a:buNone/>
            </a:pPr>
            <a:r>
              <a:rPr lang="en-US" dirty="0" smtClean="0"/>
              <a:t>D. </a:t>
            </a:r>
            <a:r>
              <a:rPr lang="en-US" u="sng" dirty="0" smtClean="0"/>
              <a:t>Patient visits</a:t>
            </a:r>
          </a:p>
          <a:p>
            <a:r>
              <a:rPr lang="en-US" dirty="0" smtClean="0"/>
              <a:t>No prescribing without periodic visits (quarterly)</a:t>
            </a:r>
          </a:p>
          <a:p>
            <a:r>
              <a:rPr lang="en-US" dirty="0" smtClean="0"/>
              <a:t>During visits – evaluation of progress</a:t>
            </a:r>
          </a:p>
          <a:p>
            <a:endParaRPr lang="en-US" dirty="0" smtClean="0"/>
          </a:p>
          <a:p>
            <a:endParaRPr lang="en-US" dirty="0"/>
          </a:p>
        </p:txBody>
      </p:sp>
    </p:spTree>
    <p:extLst>
      <p:ext uri="{BB962C8B-B14F-4D97-AF65-F5344CB8AC3E}">
        <p14:creationId xmlns:p14="http://schemas.microsoft.com/office/powerpoint/2010/main" val="2156732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792162"/>
          </a:xfrm>
        </p:spPr>
        <p:txBody>
          <a:bodyPr>
            <a:normAutofit fontScale="90000"/>
          </a:bodyPr>
          <a:lstStyle/>
          <a:p>
            <a:r>
              <a:rPr lang="en-US" dirty="0" smtClean="0"/>
              <a:t>The Prescribing rule, continued</a:t>
            </a:r>
            <a:endParaRPr lang="en-US" dirty="0"/>
          </a:p>
        </p:txBody>
      </p:sp>
      <p:sp>
        <p:nvSpPr>
          <p:cNvPr id="3" name="Content Placeholder 2"/>
          <p:cNvSpPr>
            <a:spLocks noGrp="1"/>
          </p:cNvSpPr>
          <p:nvPr>
            <p:ph idx="1"/>
          </p:nvPr>
        </p:nvSpPr>
        <p:spPr>
          <a:xfrm>
            <a:off x="457200" y="1447800"/>
            <a:ext cx="8686800" cy="5257800"/>
          </a:xfrm>
        </p:spPr>
        <p:txBody>
          <a:bodyPr>
            <a:normAutofit/>
          </a:bodyPr>
          <a:lstStyle/>
          <a:p>
            <a:pPr marL="514350" indent="-514350">
              <a:buAutoNum type="alphaUcPeriod" startAt="5"/>
            </a:pPr>
            <a:r>
              <a:rPr lang="en-US" u="sng" dirty="0" smtClean="0"/>
              <a:t>Inspect reports</a:t>
            </a:r>
          </a:p>
          <a:p>
            <a:r>
              <a:rPr lang="en-US" dirty="0" smtClean="0"/>
              <a:t>Outset and at least annually</a:t>
            </a:r>
          </a:p>
          <a:p>
            <a:pPr marL="514350" indent="-514350">
              <a:buAutoNum type="alphaUcPeriod" startAt="6"/>
            </a:pPr>
            <a:r>
              <a:rPr lang="en-US" u="sng" dirty="0" smtClean="0"/>
              <a:t>Daily high dose threshold</a:t>
            </a:r>
          </a:p>
          <a:p>
            <a:r>
              <a:rPr lang="en-US" dirty="0" smtClean="0"/>
              <a:t>Face to Face review of treatment plan when OME &gt; 60 mg/day;  consider referral to pain specialist</a:t>
            </a:r>
          </a:p>
          <a:p>
            <a:pPr marL="514350" indent="-514350">
              <a:buAutoNum type="alphaUcPeriod" startAt="7"/>
            </a:pPr>
            <a:r>
              <a:rPr lang="en-US" u="sng" dirty="0" smtClean="0"/>
              <a:t>Treatment agreements</a:t>
            </a:r>
            <a:r>
              <a:rPr lang="en-US" dirty="0" smtClean="0"/>
              <a:t> – medication use agreement</a:t>
            </a:r>
            <a:endParaRPr lang="en-US" u="sng" dirty="0" smtClean="0"/>
          </a:p>
          <a:p>
            <a:pPr marL="514350" indent="-514350">
              <a:buAutoNum type="alphaUcPeriod" startAt="7"/>
            </a:pPr>
            <a:r>
              <a:rPr lang="en-US" u="sng" dirty="0" smtClean="0"/>
              <a:t>Drug Monitoring testing***</a:t>
            </a:r>
          </a:p>
          <a:p>
            <a:pPr marL="514350" indent="-514350">
              <a:buAutoNum type="alphaUcPeriod" startAt="7"/>
            </a:pPr>
            <a:endParaRPr lang="en-US" dirty="0"/>
          </a:p>
        </p:txBody>
      </p:sp>
    </p:spTree>
    <p:extLst>
      <p:ext uri="{BB962C8B-B14F-4D97-AF65-F5344CB8AC3E}">
        <p14:creationId xmlns:p14="http://schemas.microsoft.com/office/powerpoint/2010/main" val="2613923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US" dirty="0" smtClean="0"/>
              <a:t>Pharmacist’s responsibility</a:t>
            </a:r>
            <a:endParaRPr lang="en-US" dirty="0"/>
          </a:p>
        </p:txBody>
      </p:sp>
      <p:sp>
        <p:nvSpPr>
          <p:cNvPr id="3" name="Content Placeholder 2"/>
          <p:cNvSpPr>
            <a:spLocks noGrp="1"/>
          </p:cNvSpPr>
          <p:nvPr>
            <p:ph idx="1"/>
          </p:nvPr>
        </p:nvSpPr>
        <p:spPr/>
        <p:txBody>
          <a:bodyPr/>
          <a:lstStyle/>
          <a:p>
            <a:pPr marL="0" indent="0">
              <a:buNone/>
            </a:pPr>
            <a:r>
              <a:rPr lang="en-US" dirty="0" smtClean="0"/>
              <a:t>		“A prescription for a controlled substance to be effective must be issued for a </a:t>
            </a:r>
            <a:r>
              <a:rPr lang="en-US" b="1" dirty="0" smtClean="0">
                <a:solidFill>
                  <a:srgbClr val="FF0000"/>
                </a:solidFill>
              </a:rPr>
              <a:t>legitimate medical purpose</a:t>
            </a:r>
            <a:r>
              <a:rPr lang="en-US" dirty="0" smtClean="0"/>
              <a:t> by an individual acting in the </a:t>
            </a:r>
            <a:r>
              <a:rPr lang="en-US" b="1" dirty="0" smtClean="0">
                <a:solidFill>
                  <a:srgbClr val="FF0000"/>
                </a:solidFill>
              </a:rPr>
              <a:t>usual course of his professional practice</a:t>
            </a:r>
            <a:r>
              <a:rPr lang="en-US" dirty="0" smtClean="0"/>
              <a:t>.  The responsibility for the proper prescribing and dispensing of controlled substances is upon the prescribing practitioner, but a corresponding responsibility rests with the pharmacist who fills the prescription.”</a:t>
            </a:r>
            <a:endParaRPr lang="en-US" dirty="0"/>
          </a:p>
        </p:txBody>
      </p:sp>
      <p:sp>
        <p:nvSpPr>
          <p:cNvPr id="7" name="Oval 6"/>
          <p:cNvSpPr/>
          <p:nvPr/>
        </p:nvSpPr>
        <p:spPr>
          <a:xfrm>
            <a:off x="8467" y="2209800"/>
            <a:ext cx="5334000" cy="914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3200400"/>
            <a:ext cx="7543800" cy="838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3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2697162"/>
          </a:xfrm>
        </p:spPr>
        <p:txBody>
          <a:bodyPr>
            <a:normAutofit/>
          </a:bodyPr>
          <a:lstStyle/>
          <a:p>
            <a:r>
              <a:rPr lang="en-US" dirty="0" smtClean="0"/>
              <a:t>Pharmacist-Pharmacy Technician Collaboration to Reduce Diversion and Abuse of Opioid Analgesics</a:t>
            </a:r>
            <a:endParaRPr lang="en-US" dirty="0"/>
          </a:p>
        </p:txBody>
      </p:sp>
      <p:sp>
        <p:nvSpPr>
          <p:cNvPr id="3" name="Content Placeholder 2"/>
          <p:cNvSpPr>
            <a:spLocks noGrp="1"/>
          </p:cNvSpPr>
          <p:nvPr>
            <p:ph idx="1"/>
          </p:nvPr>
        </p:nvSpPr>
        <p:spPr>
          <a:xfrm>
            <a:off x="457200" y="2819400"/>
            <a:ext cx="8229600" cy="3306763"/>
          </a:xfrm>
        </p:spPr>
        <p:txBody>
          <a:bodyPr>
            <a:normAutofit lnSpcReduction="10000"/>
          </a:bodyPr>
          <a:lstStyle/>
          <a:p>
            <a:pPr marL="0" indent="0">
              <a:buNone/>
            </a:pPr>
            <a:r>
              <a:rPr lang="en-US" dirty="0" smtClean="0"/>
              <a:t>Establish a set of </a:t>
            </a:r>
            <a:r>
              <a:rPr lang="en-US" b="1" u="sng" dirty="0" smtClean="0">
                <a:solidFill>
                  <a:srgbClr val="FF0000"/>
                </a:solidFill>
              </a:rPr>
              <a:t>standardized rules</a:t>
            </a:r>
            <a:r>
              <a:rPr lang="en-US" dirty="0" smtClean="0"/>
              <a:t> to assess patients for misuse, abuse, and diversion</a:t>
            </a:r>
          </a:p>
          <a:p>
            <a:r>
              <a:rPr lang="en-US" dirty="0" smtClean="0"/>
              <a:t>Eliminate biases or stigmas such as physical appearance, behaviors, “all people who regularly have opioid Rx’s are selling them,” certain geographical locations, perceived social status, etc.</a:t>
            </a:r>
          </a:p>
          <a:p>
            <a:endParaRPr lang="en-US" dirty="0"/>
          </a:p>
        </p:txBody>
      </p:sp>
    </p:spTree>
    <p:extLst>
      <p:ext uri="{BB962C8B-B14F-4D97-AF65-F5344CB8AC3E}">
        <p14:creationId xmlns:p14="http://schemas.microsoft.com/office/powerpoint/2010/main" val="162319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9" y="0"/>
            <a:ext cx="908509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009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VIGIL process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Receiving the Prescription (primarily Pharmacy Technician)</a:t>
            </a:r>
          </a:p>
          <a:p>
            <a:pPr marL="514350" indent="-514350">
              <a:buAutoNum type="arabicPeriod"/>
            </a:pPr>
            <a:r>
              <a:rPr lang="en-US" dirty="0" smtClean="0"/>
              <a:t>Evaluating the Prescription (primarily Pharmacist)</a:t>
            </a:r>
          </a:p>
          <a:p>
            <a:pPr marL="514350" indent="-514350">
              <a:buAutoNum type="arabicPeriod"/>
            </a:pPr>
            <a:r>
              <a:rPr lang="en-US" dirty="0" smtClean="0"/>
              <a:t>Medication deliver to the patient (Pharmacist or Pharmacy Technician)</a:t>
            </a:r>
            <a:endParaRPr lang="en-US" dirty="0"/>
          </a:p>
        </p:txBody>
      </p:sp>
      <p:sp>
        <p:nvSpPr>
          <p:cNvPr id="4" name="TextBox 3"/>
          <p:cNvSpPr txBox="1"/>
          <p:nvPr/>
        </p:nvSpPr>
        <p:spPr>
          <a:xfrm>
            <a:off x="533400" y="5105400"/>
            <a:ext cx="76962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By applying the VIGIL process for every individual to whom these identified conditions apply, you do not stigmatize any one individual patronizing the pharmacy</a:t>
            </a:r>
            <a:endParaRPr lang="en-US" sz="2400" dirty="0"/>
          </a:p>
        </p:txBody>
      </p:sp>
    </p:spTree>
    <p:extLst>
      <p:ext uri="{BB962C8B-B14F-4D97-AF65-F5344CB8AC3E}">
        <p14:creationId xmlns:p14="http://schemas.microsoft.com/office/powerpoint/2010/main" val="267251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14400"/>
            <a:ext cx="7239000" cy="868362"/>
          </a:xfrm>
        </p:spPr>
        <p:txBody>
          <a:bodyPr/>
          <a:lstStyle/>
          <a:p>
            <a:r>
              <a:rPr lang="en-US" b="1" dirty="0" smtClean="0"/>
              <a:t>Receiving the Prescription</a:t>
            </a:r>
            <a:endParaRPr lang="en-US" b="1" dirty="0"/>
          </a:p>
        </p:txBody>
      </p:sp>
      <p:sp>
        <p:nvSpPr>
          <p:cNvPr id="3" name="Content Placeholder 2"/>
          <p:cNvSpPr>
            <a:spLocks noGrp="1"/>
          </p:cNvSpPr>
          <p:nvPr>
            <p:ph idx="1"/>
          </p:nvPr>
        </p:nvSpPr>
        <p:spPr>
          <a:xfrm>
            <a:off x="457200" y="1905000"/>
            <a:ext cx="8229600" cy="4830763"/>
          </a:xfrm>
        </p:spPr>
        <p:txBody>
          <a:bodyPr>
            <a:normAutofit/>
          </a:bodyPr>
          <a:lstStyle/>
          <a:p>
            <a:pPr marL="514350" indent="-514350">
              <a:buAutoNum type="arabicPeriod"/>
            </a:pPr>
            <a:r>
              <a:rPr lang="en-US" sz="3600" dirty="0" smtClean="0"/>
              <a:t>Focus on the prescription</a:t>
            </a:r>
          </a:p>
          <a:p>
            <a:r>
              <a:rPr lang="en-US" sz="3600" dirty="0" smtClean="0"/>
              <a:t>Full name and address of patient (check ID)</a:t>
            </a:r>
          </a:p>
          <a:p>
            <a:r>
              <a:rPr lang="en-US" sz="3600" dirty="0" smtClean="0"/>
              <a:t>Drug name, strength, dosage form, quantity, directions for use</a:t>
            </a:r>
          </a:p>
          <a:p>
            <a:r>
              <a:rPr lang="en-US" sz="3600" dirty="0" smtClean="0"/>
              <a:t>Name and address and DEA# prescriber</a:t>
            </a:r>
          </a:p>
          <a:p>
            <a:pPr marL="0" indent="0">
              <a:buNone/>
            </a:pPr>
            <a:r>
              <a:rPr lang="en-US" sz="3600" b="1" dirty="0" smtClean="0">
                <a:solidFill>
                  <a:srgbClr val="FF0000"/>
                </a:solidFill>
              </a:rPr>
              <a:t>Evaluate the validity of the prescription</a:t>
            </a:r>
          </a:p>
        </p:txBody>
      </p:sp>
    </p:spTree>
    <p:extLst>
      <p:ext uri="{BB962C8B-B14F-4D97-AF65-F5344CB8AC3E}">
        <p14:creationId xmlns:p14="http://schemas.microsoft.com/office/powerpoint/2010/main" val="362877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81000"/>
            <a:ext cx="3200400" cy="563562"/>
          </a:xfrm>
        </p:spPr>
        <p:txBody>
          <a:bodyPr>
            <a:normAutofit fontScale="90000"/>
          </a:bodyPr>
          <a:lstStyle/>
          <a:p>
            <a:r>
              <a:rPr lang="en-US" dirty="0" smtClean="0"/>
              <a:t>DEA Number</a:t>
            </a:r>
            <a:endParaRPr lang="en-US" dirty="0"/>
          </a:p>
        </p:txBody>
      </p:sp>
      <p:sp>
        <p:nvSpPr>
          <p:cNvPr id="3" name="Content Placeholder 2"/>
          <p:cNvSpPr>
            <a:spLocks noGrp="1"/>
          </p:cNvSpPr>
          <p:nvPr>
            <p:ph idx="1"/>
          </p:nvPr>
        </p:nvSpPr>
        <p:spPr>
          <a:xfrm>
            <a:off x="304800" y="1219200"/>
            <a:ext cx="8839200" cy="5638800"/>
          </a:xfrm>
        </p:spPr>
        <p:txBody>
          <a:bodyPr>
            <a:normAutofit fontScale="85000" lnSpcReduction="10000"/>
          </a:bodyPr>
          <a:lstStyle/>
          <a:p>
            <a:r>
              <a:rPr lang="en-US" dirty="0" smtClean="0"/>
              <a:t>9 characters:  First two are letters, last seven are numbers</a:t>
            </a:r>
          </a:p>
          <a:p>
            <a:r>
              <a:rPr lang="en-US" dirty="0" smtClean="0"/>
              <a:t>The </a:t>
            </a:r>
            <a:r>
              <a:rPr lang="en-US" u="sng" dirty="0" smtClean="0"/>
              <a:t>first letter</a:t>
            </a:r>
            <a:r>
              <a:rPr lang="en-US" dirty="0" smtClean="0"/>
              <a:t> is always A, B, F, G, M, or X</a:t>
            </a:r>
          </a:p>
          <a:p>
            <a:r>
              <a:rPr lang="en-US" dirty="0" smtClean="0"/>
              <a:t>Prescribers with a Drug Addiction Treatment Act (DATA) waiver will have DEA numbers that start with X</a:t>
            </a:r>
          </a:p>
          <a:p>
            <a:r>
              <a:rPr lang="en-US" dirty="0" smtClean="0"/>
              <a:t>Mid-level practitioners start with M</a:t>
            </a:r>
          </a:p>
          <a:p>
            <a:r>
              <a:rPr lang="en-US" dirty="0" smtClean="0"/>
              <a:t>The </a:t>
            </a:r>
            <a:r>
              <a:rPr lang="en-US" u="sng" dirty="0" smtClean="0"/>
              <a:t>second letter</a:t>
            </a:r>
            <a:r>
              <a:rPr lang="en-US" dirty="0" smtClean="0"/>
              <a:t> of the DEA number is the first letter of the prescriber’s last name (unless a prescriber has married and changed last names)</a:t>
            </a:r>
          </a:p>
          <a:p>
            <a:r>
              <a:rPr lang="en-US" dirty="0" smtClean="0"/>
              <a:t>Final verification</a:t>
            </a:r>
          </a:p>
          <a:p>
            <a:pPr lvl="1"/>
            <a:r>
              <a:rPr lang="en-US" sz="2400" dirty="0" smtClean="0"/>
              <a:t>add the first, third, and fifth digits together</a:t>
            </a:r>
          </a:p>
          <a:p>
            <a:pPr lvl="1"/>
            <a:r>
              <a:rPr lang="en-US" sz="2400" dirty="0" smtClean="0"/>
              <a:t>Add the second, fourth, and sixth digits together.  Multiply this number by 2</a:t>
            </a:r>
          </a:p>
          <a:p>
            <a:pPr lvl="1"/>
            <a:r>
              <a:rPr lang="en-US" sz="2400" dirty="0" smtClean="0"/>
              <a:t>Add these two results together.  The last digit on the right must match the last digit of the DEA number.</a:t>
            </a:r>
          </a:p>
          <a:p>
            <a:endParaRPr lang="en-US" dirty="0"/>
          </a:p>
        </p:txBody>
      </p:sp>
    </p:spTree>
    <p:extLst>
      <p:ext uri="{BB962C8B-B14F-4D97-AF65-F5344CB8AC3E}">
        <p14:creationId xmlns:p14="http://schemas.microsoft.com/office/powerpoint/2010/main" val="277715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0"/>
            <a:ext cx="7766756" cy="1676400"/>
          </a:xfrm>
        </p:spPr>
        <p:txBody>
          <a:bodyPr>
            <a:normAutofit fontScale="85000" lnSpcReduction="10000"/>
          </a:bodyPr>
          <a:lstStyle/>
          <a:p>
            <a:pPr marL="0" indent="0">
              <a:buNone/>
            </a:pPr>
            <a:r>
              <a:rPr lang="en-US" dirty="0" smtClean="0"/>
              <a:t>		2. Focus on the patient</a:t>
            </a:r>
          </a:p>
          <a:p>
            <a:r>
              <a:rPr lang="en-US" dirty="0" smtClean="0"/>
              <a:t>Simply ask the patient about their pain (document)</a:t>
            </a:r>
          </a:p>
          <a:p>
            <a:r>
              <a:rPr lang="en-US" dirty="0" smtClean="0"/>
              <a:t>Check INSPECT</a:t>
            </a:r>
          </a:p>
          <a:p>
            <a:endParaRPr lang="en-US" dirty="0" smtClean="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0711753"/>
              </p:ext>
            </p:extLst>
          </p:nvPr>
        </p:nvGraphicFramePr>
        <p:xfrm>
          <a:off x="228600" y="1600201"/>
          <a:ext cx="8763000" cy="5273039"/>
        </p:xfrm>
        <a:graphic>
          <a:graphicData uri="http://schemas.openxmlformats.org/drawingml/2006/table">
            <a:tbl>
              <a:tblPr firstRow="1" bandRow="1">
                <a:tableStyleId>{5C22544A-7EE6-4342-B048-85BDC9FD1C3A}</a:tableStyleId>
              </a:tblPr>
              <a:tblGrid>
                <a:gridCol w="3810000"/>
                <a:gridCol w="571500"/>
                <a:gridCol w="3848100"/>
                <a:gridCol w="533400"/>
              </a:tblGrid>
              <a:tr h="304799">
                <a:tc>
                  <a:txBody>
                    <a:bodyPr/>
                    <a:lstStyle/>
                    <a:p>
                      <a:r>
                        <a:rPr lang="en-US" sz="1400" dirty="0" smtClean="0"/>
                        <a:t>RED FLAGS</a:t>
                      </a:r>
                      <a:endParaRPr lang="en-US" sz="1400" dirty="0"/>
                    </a:p>
                  </a:txBody>
                  <a:tcPr/>
                </a:tc>
                <a:tc>
                  <a:txBody>
                    <a:bodyPr/>
                    <a:lstStyle/>
                    <a:p>
                      <a:r>
                        <a:rPr lang="en-US" sz="1400" dirty="0" smtClean="0"/>
                        <a:t>Pts</a:t>
                      </a:r>
                      <a:endParaRPr lang="en-US" sz="1400" dirty="0"/>
                    </a:p>
                  </a:txBody>
                  <a:tcPr/>
                </a:tc>
                <a:tc>
                  <a:txBody>
                    <a:bodyPr/>
                    <a:lstStyle/>
                    <a:p>
                      <a:r>
                        <a:rPr lang="en-US" sz="1400" dirty="0" smtClean="0"/>
                        <a:t>GREEN FLAGS</a:t>
                      </a:r>
                      <a:endParaRPr lang="en-US" sz="1400" dirty="0"/>
                    </a:p>
                  </a:txBody>
                  <a:tcPr/>
                </a:tc>
                <a:tc>
                  <a:txBody>
                    <a:bodyPr/>
                    <a:lstStyle/>
                    <a:p>
                      <a:r>
                        <a:rPr lang="en-US" sz="1400" dirty="0" smtClean="0"/>
                        <a:t>Pts</a:t>
                      </a:r>
                      <a:endParaRPr lang="en-US" sz="1400" dirty="0"/>
                    </a:p>
                  </a:txBody>
                  <a:tcPr/>
                </a:tc>
              </a:tr>
              <a:tr h="380999">
                <a:tc>
                  <a:txBody>
                    <a:bodyPr/>
                    <a:lstStyle/>
                    <a:p>
                      <a:r>
                        <a:rPr lang="en-US" dirty="0" smtClean="0"/>
                        <a:t>Male 18-45 </a:t>
                      </a:r>
                      <a:r>
                        <a:rPr lang="en-US" dirty="0" err="1" smtClean="0"/>
                        <a:t>yo</a:t>
                      </a:r>
                      <a:endParaRPr lang="en-US" dirty="0"/>
                    </a:p>
                  </a:txBody>
                  <a:tcPr/>
                </a:tc>
                <a:tc>
                  <a:txBody>
                    <a:bodyPr/>
                    <a:lstStyle/>
                    <a:p>
                      <a:r>
                        <a:rPr lang="en-US" dirty="0" smtClean="0"/>
                        <a:t>+2</a:t>
                      </a:r>
                      <a:endParaRPr lang="en-US" dirty="0"/>
                    </a:p>
                  </a:txBody>
                  <a:tcPr/>
                </a:tc>
                <a:tc>
                  <a:txBody>
                    <a:bodyPr/>
                    <a:lstStyle/>
                    <a:p>
                      <a:r>
                        <a:rPr lang="en-US" dirty="0" err="1" smtClean="0"/>
                        <a:t>Nonproblematic</a:t>
                      </a:r>
                      <a:r>
                        <a:rPr lang="en-US" dirty="0" smtClean="0"/>
                        <a:t> INSPECT</a:t>
                      </a:r>
                      <a:endParaRPr lang="en-US" dirty="0"/>
                    </a:p>
                  </a:txBody>
                  <a:tcPr/>
                </a:tc>
                <a:tc>
                  <a:txBody>
                    <a:bodyPr/>
                    <a:lstStyle/>
                    <a:p>
                      <a:r>
                        <a:rPr lang="en-US" dirty="0" smtClean="0"/>
                        <a:t>-2</a:t>
                      </a:r>
                      <a:endParaRPr lang="en-US" dirty="0"/>
                    </a:p>
                  </a:txBody>
                  <a:tcPr/>
                </a:tc>
              </a:tr>
              <a:tr h="533400">
                <a:tc>
                  <a:txBody>
                    <a:bodyPr/>
                    <a:lstStyle/>
                    <a:p>
                      <a:r>
                        <a:rPr lang="en-US" dirty="0" smtClean="0"/>
                        <a:t>Immediate family</a:t>
                      </a:r>
                      <a:r>
                        <a:rPr lang="en-US" baseline="0" dirty="0" smtClean="0"/>
                        <a:t> uses opioids</a:t>
                      </a:r>
                      <a:endParaRPr lang="en-US" dirty="0"/>
                    </a:p>
                  </a:txBody>
                  <a:tcPr/>
                </a:tc>
                <a:tc>
                  <a:txBody>
                    <a:bodyPr/>
                    <a:lstStyle/>
                    <a:p>
                      <a:r>
                        <a:rPr lang="en-US" dirty="0" smtClean="0"/>
                        <a:t>+2</a:t>
                      </a:r>
                      <a:endParaRPr lang="en-US" dirty="0"/>
                    </a:p>
                  </a:txBody>
                  <a:tcPr/>
                </a:tc>
                <a:tc>
                  <a:txBody>
                    <a:bodyPr/>
                    <a:lstStyle/>
                    <a:p>
                      <a:r>
                        <a:rPr lang="en-US" dirty="0" smtClean="0"/>
                        <a:t>Written “pain contract” shared</a:t>
                      </a:r>
                      <a:r>
                        <a:rPr lang="en-US" baseline="0" dirty="0" smtClean="0"/>
                        <a:t> with Pharmacy</a:t>
                      </a:r>
                      <a:endParaRPr lang="en-US" dirty="0"/>
                    </a:p>
                  </a:txBody>
                  <a:tcPr/>
                </a:tc>
                <a:tc>
                  <a:txBody>
                    <a:bodyPr/>
                    <a:lstStyle/>
                    <a:p>
                      <a:r>
                        <a:rPr lang="en-US" dirty="0" smtClean="0"/>
                        <a:t>-2</a:t>
                      </a:r>
                      <a:endParaRPr lang="en-US" dirty="0"/>
                    </a:p>
                  </a:txBody>
                  <a:tcPr/>
                </a:tc>
              </a:tr>
              <a:tr h="579120">
                <a:tc>
                  <a:txBody>
                    <a:bodyPr/>
                    <a:lstStyle/>
                    <a:p>
                      <a:r>
                        <a:rPr lang="en-US" dirty="0" smtClean="0"/>
                        <a:t>Patient not</a:t>
                      </a:r>
                      <a:r>
                        <a:rPr lang="en-US" baseline="0" dirty="0" smtClean="0"/>
                        <a:t> legal resident of county</a:t>
                      </a:r>
                      <a:endParaRPr lang="en-US" dirty="0"/>
                    </a:p>
                  </a:txBody>
                  <a:tcPr/>
                </a:tc>
                <a:tc>
                  <a:txBody>
                    <a:bodyPr/>
                    <a:lstStyle/>
                    <a:p>
                      <a:r>
                        <a:rPr lang="en-US" dirty="0" smtClean="0"/>
                        <a:t>+2</a:t>
                      </a:r>
                      <a:endParaRPr lang="en-US" dirty="0"/>
                    </a:p>
                  </a:txBody>
                  <a:tcPr/>
                </a:tc>
                <a:tc>
                  <a:txBody>
                    <a:bodyPr/>
                    <a:lstStyle/>
                    <a:p>
                      <a:r>
                        <a:rPr lang="en-US" dirty="0" smtClean="0"/>
                        <a:t>Family member willing to accept responsibility</a:t>
                      </a:r>
                      <a:r>
                        <a:rPr lang="en-US" baseline="0" dirty="0" smtClean="0"/>
                        <a:t> for patient</a:t>
                      </a:r>
                      <a:endParaRPr lang="en-US" dirty="0"/>
                    </a:p>
                  </a:txBody>
                  <a:tcPr/>
                </a:tc>
                <a:tc>
                  <a:txBody>
                    <a:bodyPr/>
                    <a:lstStyle/>
                    <a:p>
                      <a:r>
                        <a:rPr lang="en-US" dirty="0" smtClean="0"/>
                        <a:t>-2</a:t>
                      </a:r>
                      <a:endParaRPr lang="en-US" dirty="0"/>
                    </a:p>
                  </a:txBody>
                  <a:tcPr/>
                </a:tc>
              </a:tr>
              <a:tr h="548640">
                <a:tc>
                  <a:txBody>
                    <a:bodyPr/>
                    <a:lstStyle/>
                    <a:p>
                      <a:r>
                        <a:rPr lang="en-US" dirty="0" smtClean="0"/>
                        <a:t>Opioid Rx</a:t>
                      </a:r>
                      <a:r>
                        <a:rPr lang="en-US" baseline="0" dirty="0" smtClean="0"/>
                        <a:t> from ER in last 6 mo</a:t>
                      </a:r>
                      <a:endParaRPr lang="en-US" dirty="0"/>
                    </a:p>
                  </a:txBody>
                  <a:tcPr/>
                </a:tc>
                <a:tc>
                  <a:txBody>
                    <a:bodyPr/>
                    <a:lstStyle/>
                    <a:p>
                      <a:r>
                        <a:rPr lang="en-US" dirty="0" smtClean="0"/>
                        <a:t>+2</a:t>
                      </a:r>
                      <a:endParaRPr lang="en-US" dirty="0"/>
                    </a:p>
                  </a:txBody>
                  <a:tcPr/>
                </a:tc>
                <a:tc>
                  <a:txBody>
                    <a:bodyPr/>
                    <a:lstStyle/>
                    <a:p>
                      <a:r>
                        <a:rPr lang="en-US" dirty="0" smtClean="0"/>
                        <a:t>Prescriber is Board Certified Pain management, known to </a:t>
                      </a:r>
                      <a:r>
                        <a:rPr lang="en-US" dirty="0" err="1" smtClean="0"/>
                        <a:t>RPh</a:t>
                      </a:r>
                      <a:endParaRPr lang="en-US" dirty="0"/>
                    </a:p>
                  </a:txBody>
                  <a:tcPr/>
                </a:tc>
                <a:tc>
                  <a:txBody>
                    <a:bodyPr/>
                    <a:lstStyle/>
                    <a:p>
                      <a:r>
                        <a:rPr lang="en-US" dirty="0" smtClean="0"/>
                        <a:t>-2</a:t>
                      </a:r>
                      <a:endParaRPr lang="en-US" dirty="0"/>
                    </a:p>
                  </a:txBody>
                  <a:tcPr/>
                </a:tc>
              </a:tr>
              <a:tr h="365760">
                <a:tc>
                  <a:txBody>
                    <a:bodyPr/>
                    <a:lstStyle/>
                    <a:p>
                      <a:r>
                        <a:rPr lang="en-US" dirty="0" smtClean="0"/>
                        <a:t>Opioid,</a:t>
                      </a:r>
                      <a:r>
                        <a:rPr lang="en-US" baseline="0" dirty="0" smtClean="0"/>
                        <a:t> BZD, Soma at same time</a:t>
                      </a:r>
                      <a:endParaRPr lang="en-US" dirty="0"/>
                    </a:p>
                  </a:txBody>
                  <a:tcPr/>
                </a:tc>
                <a:tc>
                  <a:txBody>
                    <a:bodyPr/>
                    <a:lstStyle/>
                    <a:p>
                      <a:r>
                        <a:rPr lang="en-US" dirty="0" smtClean="0"/>
                        <a:t>+4</a:t>
                      </a:r>
                      <a:endParaRPr lang="en-US" dirty="0"/>
                    </a:p>
                  </a:txBody>
                  <a:tcPr/>
                </a:tc>
                <a:tc>
                  <a:txBody>
                    <a:bodyPr/>
                    <a:lstStyle/>
                    <a:p>
                      <a:r>
                        <a:rPr lang="en-US" dirty="0" smtClean="0"/>
                        <a:t>Uses insurance, never cash</a:t>
                      </a:r>
                      <a:endParaRPr lang="en-US" dirty="0"/>
                    </a:p>
                  </a:txBody>
                  <a:tcPr/>
                </a:tc>
                <a:tc>
                  <a:txBody>
                    <a:bodyPr/>
                    <a:lstStyle/>
                    <a:p>
                      <a:r>
                        <a:rPr lang="en-US" dirty="0" smtClean="0"/>
                        <a:t>-2</a:t>
                      </a:r>
                      <a:endParaRPr lang="en-US" dirty="0"/>
                    </a:p>
                  </a:txBody>
                  <a:tcPr/>
                </a:tc>
              </a:tr>
              <a:tr h="381000">
                <a:tc>
                  <a:txBody>
                    <a:bodyPr/>
                    <a:lstStyle/>
                    <a:p>
                      <a:r>
                        <a:rPr lang="en-US" dirty="0" smtClean="0"/>
                        <a:t>&gt;2 prescribers in last 6 mo</a:t>
                      </a:r>
                      <a:endParaRPr lang="en-US" dirty="0"/>
                    </a:p>
                  </a:txBody>
                  <a:tcPr/>
                </a:tc>
                <a:tc>
                  <a:txBody>
                    <a:bodyPr/>
                    <a:lstStyle/>
                    <a:p>
                      <a:r>
                        <a:rPr lang="en-US" dirty="0" smtClean="0"/>
                        <a:t>+2</a:t>
                      </a:r>
                      <a:endParaRPr lang="en-US" dirty="0"/>
                    </a:p>
                  </a:txBody>
                  <a:tcPr/>
                </a:tc>
                <a:tc>
                  <a:txBody>
                    <a:bodyPr/>
                    <a:lstStyle/>
                    <a:p>
                      <a:r>
                        <a:rPr lang="en-US" dirty="0" smtClean="0"/>
                        <a:t>Willing to accept generics</a:t>
                      </a:r>
                      <a:endParaRPr lang="en-US" dirty="0"/>
                    </a:p>
                  </a:txBody>
                  <a:tcPr/>
                </a:tc>
                <a:tc>
                  <a:txBody>
                    <a:bodyPr/>
                    <a:lstStyle/>
                    <a:p>
                      <a:r>
                        <a:rPr lang="en-US" dirty="0" smtClean="0"/>
                        <a:t>-2</a:t>
                      </a:r>
                      <a:endParaRPr lang="en-US" dirty="0"/>
                    </a:p>
                  </a:txBody>
                  <a:tcPr/>
                </a:tc>
              </a:tr>
              <a:tr h="535547">
                <a:tc>
                  <a:txBody>
                    <a:bodyPr/>
                    <a:lstStyle/>
                    <a:p>
                      <a:r>
                        <a:rPr lang="en-US" dirty="0" smtClean="0"/>
                        <a:t>Refill requested &gt; 20% too early, more than once in past 6 mo</a:t>
                      </a:r>
                      <a:endParaRPr lang="en-US" dirty="0"/>
                    </a:p>
                  </a:txBody>
                  <a:tcPr/>
                </a:tc>
                <a:tc>
                  <a:txBody>
                    <a:bodyPr/>
                    <a:lstStyle/>
                    <a:p>
                      <a:r>
                        <a:rPr lang="en-US" dirty="0" smtClean="0"/>
                        <a:t>+2</a:t>
                      </a:r>
                      <a:endParaRPr lang="en-US" dirty="0"/>
                    </a:p>
                  </a:txBody>
                  <a:tcPr/>
                </a:tc>
                <a:tc>
                  <a:txBody>
                    <a:bodyPr/>
                    <a:lstStyle/>
                    <a:p>
                      <a:r>
                        <a:rPr lang="en-US" dirty="0" smtClean="0"/>
                        <a:t>Drug prescribed</a:t>
                      </a:r>
                      <a:r>
                        <a:rPr lang="en-US" baseline="0" dirty="0" smtClean="0"/>
                        <a:t> is abuse-deterrent formulation</a:t>
                      </a:r>
                      <a:endParaRPr lang="en-US" dirty="0"/>
                    </a:p>
                  </a:txBody>
                  <a:tcPr/>
                </a:tc>
                <a:tc>
                  <a:txBody>
                    <a:bodyPr/>
                    <a:lstStyle/>
                    <a:p>
                      <a:r>
                        <a:rPr lang="en-US" dirty="0" smtClean="0"/>
                        <a:t>-2</a:t>
                      </a:r>
                      <a:endParaRPr lang="en-US" dirty="0"/>
                    </a:p>
                  </a:txBody>
                  <a:tcPr/>
                </a:tc>
              </a:tr>
              <a:tr h="535547">
                <a:tc>
                  <a:txBody>
                    <a:bodyPr/>
                    <a:lstStyle/>
                    <a:p>
                      <a:r>
                        <a:rPr lang="en-US" dirty="0" smtClean="0"/>
                        <a:t>Lost or stolen medication &gt; once</a:t>
                      </a:r>
                      <a:r>
                        <a:rPr lang="en-US" baseline="0" dirty="0" smtClean="0"/>
                        <a:t> in last year</a:t>
                      </a:r>
                      <a:endParaRPr lang="en-US" dirty="0"/>
                    </a:p>
                  </a:txBody>
                  <a:tcPr/>
                </a:tc>
                <a:tc>
                  <a:txBody>
                    <a:bodyPr/>
                    <a:lstStyle/>
                    <a:p>
                      <a:r>
                        <a:rPr lang="en-US" dirty="0" smtClean="0"/>
                        <a:t>+2</a:t>
                      </a:r>
                      <a:endParaRPr lang="en-US" dirty="0"/>
                    </a:p>
                  </a:txBody>
                  <a:tcPr/>
                </a:tc>
                <a:tc>
                  <a:txBody>
                    <a:bodyPr/>
                    <a:lstStyle/>
                    <a:p>
                      <a:r>
                        <a:rPr lang="en-US" dirty="0" smtClean="0"/>
                        <a:t>Receives</a:t>
                      </a:r>
                      <a:r>
                        <a:rPr lang="en-US" baseline="0" dirty="0" smtClean="0"/>
                        <a:t> regular Rx from mental health professional</a:t>
                      </a:r>
                      <a:endParaRPr lang="en-US" dirty="0"/>
                    </a:p>
                  </a:txBody>
                  <a:tcPr/>
                </a:tc>
                <a:tc>
                  <a:txBody>
                    <a:bodyPr/>
                    <a:lstStyle/>
                    <a:p>
                      <a:r>
                        <a:rPr lang="en-US" dirty="0" smtClean="0"/>
                        <a:t>-2</a:t>
                      </a:r>
                      <a:endParaRPr lang="en-US" dirty="0"/>
                    </a:p>
                  </a:txBody>
                  <a:tcPr/>
                </a:tc>
              </a:tr>
              <a:tr h="535547">
                <a:tc>
                  <a:txBody>
                    <a:bodyPr/>
                    <a:lstStyle/>
                    <a:p>
                      <a:r>
                        <a:rPr lang="en-US" dirty="0" smtClean="0"/>
                        <a:t>Resides</a:t>
                      </a:r>
                      <a:r>
                        <a:rPr lang="en-US" baseline="0" dirty="0" smtClean="0"/>
                        <a:t> in group home w &gt; 3 other residents</a:t>
                      </a:r>
                      <a:endParaRPr lang="en-US" dirty="0"/>
                    </a:p>
                  </a:txBody>
                  <a:tcPr/>
                </a:tc>
                <a:tc>
                  <a:txBody>
                    <a:bodyPr/>
                    <a:lstStyle/>
                    <a:p>
                      <a:r>
                        <a:rPr lang="en-US" dirty="0" smtClean="0"/>
                        <a:t>+2</a:t>
                      </a:r>
                      <a:endParaRPr lang="en-US" dirty="0"/>
                    </a:p>
                  </a:txBody>
                  <a:tcPr/>
                </a:tc>
                <a:tc>
                  <a:txBody>
                    <a:bodyPr/>
                    <a:lstStyle/>
                    <a:p>
                      <a:r>
                        <a:rPr lang="en-US" dirty="0" smtClean="0"/>
                        <a:t>At least</a:t>
                      </a:r>
                      <a:r>
                        <a:rPr lang="en-US" baseline="0" dirty="0" smtClean="0"/>
                        <a:t> 1 uncontrolled Rx in past 6 mo</a:t>
                      </a:r>
                      <a:endParaRPr lang="en-US" dirty="0"/>
                    </a:p>
                  </a:txBody>
                  <a:tcPr/>
                </a:tc>
                <a:tc>
                  <a:txBody>
                    <a:bodyPr/>
                    <a:lstStyle/>
                    <a:p>
                      <a:r>
                        <a:rPr lang="en-US" dirty="0" smtClean="0"/>
                        <a:t>-2</a:t>
                      </a:r>
                      <a:endParaRPr lang="en-US" dirty="0"/>
                    </a:p>
                  </a:txBody>
                  <a:tcPr/>
                </a:tc>
              </a:tr>
            </a:tbl>
          </a:graphicData>
        </a:graphic>
      </p:graphicFrame>
    </p:spTree>
    <p:extLst>
      <p:ext uri="{BB962C8B-B14F-4D97-AF65-F5344CB8AC3E}">
        <p14:creationId xmlns:p14="http://schemas.microsoft.com/office/powerpoint/2010/main" val="2511553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smtClean="0"/>
              <a:t>Evaluating the Prescription:</a:t>
            </a:r>
            <a:br>
              <a:rPr lang="en-US" b="1" dirty="0" smtClean="0"/>
            </a:br>
            <a:r>
              <a:rPr lang="en-US" sz="3600" dirty="0" smtClean="0"/>
              <a:t>Level of Care reflects risk</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222637"/>
              </p:ext>
            </p:extLst>
          </p:nvPr>
        </p:nvGraphicFramePr>
        <p:xfrm>
          <a:off x="457200" y="1600200"/>
          <a:ext cx="8229600" cy="4312920"/>
        </p:xfrm>
        <a:graphic>
          <a:graphicData uri="http://schemas.openxmlformats.org/drawingml/2006/table">
            <a:tbl>
              <a:tblPr firstRow="1" bandRow="1">
                <a:tableStyleId>{5C22544A-7EE6-4342-B048-85BDC9FD1C3A}</a:tableStyleId>
              </a:tblPr>
              <a:tblGrid>
                <a:gridCol w="762000"/>
                <a:gridCol w="1600200"/>
                <a:gridCol w="1219200"/>
                <a:gridCol w="4648200"/>
              </a:tblGrid>
              <a:tr h="370840">
                <a:tc>
                  <a:txBody>
                    <a:bodyPr/>
                    <a:lstStyle/>
                    <a:p>
                      <a:r>
                        <a:rPr lang="en-US" dirty="0" smtClean="0"/>
                        <a:t>Score</a:t>
                      </a:r>
                      <a:endParaRPr lang="en-US" dirty="0"/>
                    </a:p>
                  </a:txBody>
                  <a:tcPr/>
                </a:tc>
                <a:tc>
                  <a:txBody>
                    <a:bodyPr/>
                    <a:lstStyle/>
                    <a:p>
                      <a:r>
                        <a:rPr lang="en-US" dirty="0" smtClean="0"/>
                        <a:t>Risk</a:t>
                      </a:r>
                      <a:endParaRPr lang="en-US" dirty="0"/>
                    </a:p>
                  </a:txBody>
                  <a:tcPr/>
                </a:tc>
                <a:tc>
                  <a:txBody>
                    <a:bodyPr/>
                    <a:lstStyle/>
                    <a:p>
                      <a:r>
                        <a:rPr lang="en-US" dirty="0" smtClean="0"/>
                        <a:t>Care Level</a:t>
                      </a:r>
                      <a:endParaRPr lang="en-US" dirty="0"/>
                    </a:p>
                  </a:txBody>
                  <a:tcPr/>
                </a:tc>
                <a:tc>
                  <a:txBody>
                    <a:bodyPr/>
                    <a:lstStyle/>
                    <a:p>
                      <a:r>
                        <a:rPr lang="en-US" dirty="0" smtClean="0"/>
                        <a:t>Approach</a:t>
                      </a:r>
                      <a:endParaRPr lang="en-US" dirty="0"/>
                    </a:p>
                  </a:txBody>
                  <a:tcPr/>
                </a:tc>
              </a:tr>
              <a:tr h="370840">
                <a:tc>
                  <a:txBody>
                    <a:bodyPr/>
                    <a:lstStyle/>
                    <a:p>
                      <a:r>
                        <a:rPr lang="en-US" dirty="0" smtClean="0"/>
                        <a:t>0-4</a:t>
                      </a:r>
                      <a:endParaRPr lang="en-US" dirty="0"/>
                    </a:p>
                  </a:txBody>
                  <a:tcPr/>
                </a:tc>
                <a:tc>
                  <a:txBody>
                    <a:bodyPr/>
                    <a:lstStyle/>
                    <a:p>
                      <a:r>
                        <a:rPr lang="en-US" dirty="0" smtClean="0"/>
                        <a:t>Low</a:t>
                      </a:r>
                      <a:endParaRPr lang="en-US" dirty="0"/>
                    </a:p>
                  </a:txBody>
                  <a:tcPr/>
                </a:tc>
                <a:tc>
                  <a:txBody>
                    <a:bodyPr/>
                    <a:lstStyle/>
                    <a:p>
                      <a:r>
                        <a:rPr lang="en-US" dirty="0" smtClean="0"/>
                        <a:t>Standard</a:t>
                      </a:r>
                      <a:endParaRPr lang="en-US" dirty="0"/>
                    </a:p>
                  </a:txBody>
                  <a:tcPr/>
                </a:tc>
                <a:tc>
                  <a:txBody>
                    <a:bodyPr/>
                    <a:lstStyle/>
                    <a:p>
                      <a:r>
                        <a:rPr lang="en-US" dirty="0" smtClean="0"/>
                        <a:t>Check ID</a:t>
                      </a:r>
                      <a:endParaRPr lang="en-US" dirty="0"/>
                    </a:p>
                  </a:txBody>
                  <a:tcPr/>
                </a:tc>
              </a:tr>
              <a:tr h="370840">
                <a:tc>
                  <a:txBody>
                    <a:bodyPr/>
                    <a:lstStyle/>
                    <a:p>
                      <a:r>
                        <a:rPr lang="en-US" dirty="0" smtClean="0"/>
                        <a:t>5-9</a:t>
                      </a:r>
                      <a:endParaRPr lang="en-US" dirty="0"/>
                    </a:p>
                  </a:txBody>
                  <a:tcPr/>
                </a:tc>
                <a:tc>
                  <a:txBody>
                    <a:bodyPr/>
                    <a:lstStyle/>
                    <a:p>
                      <a:r>
                        <a:rPr lang="en-US" dirty="0" smtClean="0"/>
                        <a:t>Medium</a:t>
                      </a:r>
                      <a:endParaRPr lang="en-US" dirty="0"/>
                    </a:p>
                  </a:txBody>
                  <a:tcPr/>
                </a:tc>
                <a:tc>
                  <a:txBody>
                    <a:bodyPr/>
                    <a:lstStyle/>
                    <a:p>
                      <a:r>
                        <a:rPr lang="en-US" dirty="0" smtClean="0"/>
                        <a:t>Special</a:t>
                      </a:r>
                      <a:endParaRPr lang="en-US" dirty="0"/>
                    </a:p>
                  </a:txBody>
                  <a:tcPr/>
                </a:tc>
                <a:tc>
                  <a:txBody>
                    <a:bodyPr/>
                    <a:lstStyle/>
                    <a:p>
                      <a:r>
                        <a:rPr lang="en-US" dirty="0" smtClean="0"/>
                        <a:t>Check ID, Medication use Agreement w</a:t>
                      </a:r>
                      <a:r>
                        <a:rPr lang="en-US" baseline="0" dirty="0" smtClean="0"/>
                        <a:t> Pharmacy</a:t>
                      </a:r>
                      <a:endParaRPr lang="en-US" dirty="0"/>
                    </a:p>
                  </a:txBody>
                  <a:tcPr/>
                </a:tc>
              </a:tr>
              <a:tr h="370840">
                <a:tc>
                  <a:txBody>
                    <a:bodyPr/>
                    <a:lstStyle/>
                    <a:p>
                      <a:r>
                        <a:rPr lang="en-US" dirty="0" smtClean="0"/>
                        <a:t>10+</a:t>
                      </a:r>
                      <a:endParaRPr lang="en-US" dirty="0"/>
                    </a:p>
                  </a:txBody>
                  <a:tcPr/>
                </a:tc>
                <a:tc>
                  <a:txBody>
                    <a:bodyPr/>
                    <a:lstStyle/>
                    <a:p>
                      <a:r>
                        <a:rPr lang="en-US" dirty="0" smtClean="0"/>
                        <a:t>High </a:t>
                      </a:r>
                      <a:endParaRPr lang="en-US" dirty="0"/>
                    </a:p>
                  </a:txBody>
                  <a:tcPr/>
                </a:tc>
                <a:tc>
                  <a:txBody>
                    <a:bodyPr/>
                    <a:lstStyle/>
                    <a:p>
                      <a:r>
                        <a:rPr lang="en-US" dirty="0" smtClean="0"/>
                        <a:t>Extra</a:t>
                      </a:r>
                      <a:endParaRPr lang="en-US" dirty="0"/>
                    </a:p>
                  </a:txBody>
                  <a:tcPr/>
                </a:tc>
                <a:tc>
                  <a:txBody>
                    <a:bodyPr/>
                    <a:lstStyle/>
                    <a:p>
                      <a:r>
                        <a:rPr lang="en-US" dirty="0" smtClean="0"/>
                        <a:t>Above plus Attestation from prescriber</a:t>
                      </a:r>
                      <a:endParaRPr lang="en-US" dirty="0"/>
                    </a:p>
                  </a:txBody>
                  <a:tcPr/>
                </a:tc>
              </a:tr>
              <a:tr h="370840">
                <a:tc>
                  <a:txBody>
                    <a:bodyPr/>
                    <a:lstStyle/>
                    <a:p>
                      <a:endParaRPr lang="en-US" dirty="0"/>
                    </a:p>
                  </a:txBody>
                  <a:tcPr/>
                </a:tc>
                <a:tc>
                  <a:txBody>
                    <a:bodyPr/>
                    <a:lstStyle/>
                    <a:p>
                      <a:r>
                        <a:rPr lang="en-US" dirty="0" smtClean="0"/>
                        <a:t>Unacceptable</a:t>
                      </a:r>
                      <a:endParaRPr lang="en-US" dirty="0"/>
                    </a:p>
                  </a:txBody>
                  <a:tcPr/>
                </a:tc>
                <a:tc>
                  <a:txBody>
                    <a:bodyPr/>
                    <a:lstStyle/>
                    <a:p>
                      <a:r>
                        <a:rPr lang="en-US" dirty="0" smtClean="0"/>
                        <a:t>NONE</a:t>
                      </a:r>
                      <a:endParaRPr lang="en-US" dirty="0"/>
                    </a:p>
                  </a:txBody>
                  <a:tcPr/>
                </a:tc>
                <a:tc>
                  <a:txBody>
                    <a:bodyPr/>
                    <a:lstStyle/>
                    <a:p>
                      <a:r>
                        <a:rPr lang="en-US" b="1" baseline="0" dirty="0" smtClean="0"/>
                        <a:t>Medication Denied:</a:t>
                      </a:r>
                    </a:p>
                    <a:p>
                      <a:pPr marL="285750" indent="-285750">
                        <a:buFont typeface="Arial" panose="020B0604020202020204" pitchFamily="34" charset="0"/>
                        <a:buChar char="•"/>
                      </a:pPr>
                      <a:r>
                        <a:rPr lang="en-US" baseline="0" dirty="0" smtClean="0"/>
                        <a:t>Noncompliant with an element of the VIGIL process</a:t>
                      </a:r>
                    </a:p>
                    <a:p>
                      <a:pPr marL="285750" indent="-285750">
                        <a:buFont typeface="Arial" panose="020B0604020202020204" pitchFamily="34" charset="0"/>
                        <a:buChar char="•"/>
                      </a:pPr>
                      <a:r>
                        <a:rPr lang="en-US" baseline="0" dirty="0" smtClean="0"/>
                        <a:t>Acquire a police report that patient has previously sold a medication dispensed by the pharmacy</a:t>
                      </a:r>
                    </a:p>
                    <a:p>
                      <a:pPr marL="285750" indent="-285750">
                        <a:buFont typeface="Arial" panose="020B0604020202020204" pitchFamily="34" charset="0"/>
                        <a:buChar char="•"/>
                      </a:pPr>
                      <a:r>
                        <a:rPr lang="en-US" baseline="0" dirty="0" smtClean="0"/>
                        <a:t>The pharmacy discovers that the patient is an active addict who is not being treated</a:t>
                      </a:r>
                    </a:p>
                    <a:p>
                      <a:pPr marL="285750" indent="-285750">
                        <a:buFont typeface="Arial" panose="020B0604020202020204" pitchFamily="34" charset="0"/>
                        <a:buChar char="•"/>
                      </a:pPr>
                      <a:r>
                        <a:rPr lang="en-US" baseline="0" dirty="0" smtClean="0"/>
                        <a:t>The prescriber cancels the prescription</a:t>
                      </a:r>
                      <a:endParaRPr lang="en-US" dirty="0"/>
                    </a:p>
                  </a:txBody>
                  <a:tcPr/>
                </a:tc>
              </a:tr>
            </a:tbl>
          </a:graphicData>
        </a:graphic>
      </p:graphicFrame>
    </p:spTree>
    <p:extLst>
      <p:ext uri="{BB962C8B-B14F-4D97-AF65-F5344CB8AC3E}">
        <p14:creationId xmlns:p14="http://schemas.microsoft.com/office/powerpoint/2010/main" val="814144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
            <a:ext cx="6019800" cy="2356104"/>
          </a:xfrm>
        </p:spPr>
        <p:txBody>
          <a:bodyPr>
            <a:normAutofit fontScale="90000"/>
          </a:bodyPr>
          <a:lstStyle/>
          <a:p>
            <a:r>
              <a:rPr lang="en-US" sz="3200" dirty="0" smtClean="0"/>
              <a:t>Factors (measured over a 12-month period) that were associated with a risk for prescription opioid abuse or misuse</a:t>
            </a:r>
            <a:endParaRPr lang="en-US" sz="3200" dirty="0"/>
          </a:p>
        </p:txBody>
      </p:sp>
      <p:sp>
        <p:nvSpPr>
          <p:cNvPr id="3" name="Content Placeholder 2"/>
          <p:cNvSpPr>
            <a:spLocks noGrp="1"/>
          </p:cNvSpPr>
          <p:nvPr>
            <p:ph idx="1"/>
          </p:nvPr>
        </p:nvSpPr>
        <p:spPr>
          <a:xfrm>
            <a:off x="457200" y="1752600"/>
            <a:ext cx="8534400" cy="4876800"/>
          </a:xfrm>
        </p:spPr>
        <p:txBody>
          <a:bodyPr>
            <a:normAutofit fontScale="70000" lnSpcReduction="20000"/>
          </a:bodyPr>
          <a:lstStyle/>
          <a:p>
            <a:r>
              <a:rPr lang="en-US" dirty="0" smtClean="0"/>
              <a:t>Age 18-24</a:t>
            </a:r>
          </a:p>
          <a:p>
            <a:r>
              <a:rPr lang="en-US" dirty="0" smtClean="0"/>
              <a:t>Male</a:t>
            </a:r>
          </a:p>
          <a:p>
            <a:r>
              <a:rPr lang="en-US" b="1" u="sng" dirty="0" smtClean="0">
                <a:solidFill>
                  <a:srgbClr val="FF0000"/>
                </a:solidFill>
              </a:rPr>
              <a:t>&gt;</a:t>
            </a:r>
            <a:r>
              <a:rPr lang="en-US" b="1" dirty="0" smtClean="0">
                <a:solidFill>
                  <a:srgbClr val="FF0000"/>
                </a:solidFill>
              </a:rPr>
              <a:t> 12 opioid prescriptions</a:t>
            </a:r>
          </a:p>
          <a:p>
            <a:r>
              <a:rPr lang="en-US" b="1" dirty="0" smtClean="0">
                <a:solidFill>
                  <a:srgbClr val="FF0000"/>
                </a:solidFill>
              </a:rPr>
              <a:t>Opioid prescriptions filled at </a:t>
            </a:r>
            <a:r>
              <a:rPr lang="en-US" b="1" u="sng" dirty="0" smtClean="0">
                <a:solidFill>
                  <a:srgbClr val="FF0000"/>
                </a:solidFill>
              </a:rPr>
              <a:t>&gt;</a:t>
            </a:r>
            <a:r>
              <a:rPr lang="en-US" b="1" dirty="0" smtClean="0">
                <a:solidFill>
                  <a:srgbClr val="FF0000"/>
                </a:solidFill>
              </a:rPr>
              <a:t> 3 difference pharmacies</a:t>
            </a:r>
          </a:p>
          <a:p>
            <a:r>
              <a:rPr lang="en-US" b="1" dirty="0" smtClean="0">
                <a:solidFill>
                  <a:srgbClr val="FF0000"/>
                </a:solidFill>
              </a:rPr>
              <a:t>Early prescription opioid refills</a:t>
            </a:r>
          </a:p>
          <a:p>
            <a:r>
              <a:rPr lang="en-US" b="1" dirty="0" smtClean="0">
                <a:solidFill>
                  <a:srgbClr val="FF0000"/>
                </a:solidFill>
              </a:rPr>
              <a:t>Escalating morphine dosages</a:t>
            </a:r>
          </a:p>
          <a:p>
            <a:r>
              <a:rPr lang="en-US" dirty="0" smtClean="0"/>
              <a:t>Psychiatric outpatient visits</a:t>
            </a:r>
          </a:p>
          <a:p>
            <a:r>
              <a:rPr lang="en-US" dirty="0" smtClean="0"/>
              <a:t>Hospital visits</a:t>
            </a:r>
          </a:p>
          <a:p>
            <a:r>
              <a:rPr lang="en-US" dirty="0" smtClean="0"/>
              <a:t>Diagnoses of </a:t>
            </a:r>
            <a:r>
              <a:rPr lang="en-US" dirty="0" err="1" smtClean="0"/>
              <a:t>nonopioid</a:t>
            </a:r>
            <a:r>
              <a:rPr lang="en-US" dirty="0" smtClean="0"/>
              <a:t> substance abuse (including alcohol, cigarettes)</a:t>
            </a:r>
          </a:p>
          <a:p>
            <a:r>
              <a:rPr lang="en-US" dirty="0" smtClean="0"/>
              <a:t>Depression</a:t>
            </a:r>
          </a:p>
          <a:p>
            <a:r>
              <a:rPr lang="en-US" dirty="0" smtClean="0"/>
              <a:t>Posttraumatic stress disorder</a:t>
            </a:r>
          </a:p>
          <a:p>
            <a:r>
              <a:rPr lang="en-US" dirty="0" smtClean="0"/>
              <a:t>Hepatitis</a:t>
            </a:r>
          </a:p>
          <a:p>
            <a:endParaRPr lang="en-US" dirty="0" smtClean="0"/>
          </a:p>
          <a:p>
            <a:endParaRPr lang="en-US" dirty="0"/>
          </a:p>
        </p:txBody>
      </p:sp>
      <p:sp>
        <p:nvSpPr>
          <p:cNvPr id="4" name="Footer Placeholder 3"/>
          <p:cNvSpPr>
            <a:spLocks noGrp="1"/>
          </p:cNvSpPr>
          <p:nvPr>
            <p:ph type="ftr" sz="quarter" idx="11"/>
          </p:nvPr>
        </p:nvSpPr>
        <p:spPr>
          <a:xfrm>
            <a:off x="2514600" y="6324600"/>
            <a:ext cx="5638800" cy="365125"/>
          </a:xfrm>
        </p:spPr>
        <p:txBody>
          <a:bodyPr/>
          <a:lstStyle/>
          <a:p>
            <a:r>
              <a:rPr lang="en-US" dirty="0" smtClean="0">
                <a:solidFill>
                  <a:schemeClr val="tx1"/>
                </a:solidFill>
              </a:rPr>
              <a:t>White AG, Birnbaum HG, Schiller M, et al.  Analytic models to identify patients at risk for prescription opioid abuse.  Am J </a:t>
            </a:r>
            <a:r>
              <a:rPr lang="en-US" dirty="0" err="1" smtClean="0">
                <a:solidFill>
                  <a:schemeClr val="tx1"/>
                </a:solidFill>
              </a:rPr>
              <a:t>Manag</a:t>
            </a:r>
            <a:r>
              <a:rPr lang="en-US" dirty="0" smtClean="0">
                <a:solidFill>
                  <a:schemeClr val="tx1"/>
                </a:solidFill>
              </a:rPr>
              <a:t> Care 2009;15:897-906.</a:t>
            </a:r>
            <a:endParaRPr lang="en-US" dirty="0">
              <a:solidFill>
                <a:schemeClr val="tx1"/>
              </a:solidFill>
            </a:endParaRPr>
          </a:p>
        </p:txBody>
      </p:sp>
    </p:spTree>
    <p:extLst>
      <p:ext uri="{BB962C8B-B14F-4D97-AF65-F5344CB8AC3E}">
        <p14:creationId xmlns:p14="http://schemas.microsoft.com/office/powerpoint/2010/main" val="3119917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950013" y="2209800"/>
            <a:ext cx="3429000" cy="1981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72149" y="1007239"/>
            <a:ext cx="2984728" cy="954107"/>
          </a:xfrm>
          <a:prstGeom prst="rect">
            <a:avLst/>
          </a:prstGeom>
          <a:noFill/>
        </p:spPr>
        <p:txBody>
          <a:bodyPr wrap="none" rtlCol="0">
            <a:spAutoFit/>
          </a:bodyPr>
          <a:lstStyle/>
          <a:p>
            <a:pPr algn="ctr"/>
            <a:r>
              <a:rPr lang="en-US" sz="2800" dirty="0" smtClean="0"/>
              <a:t>Multiple physicians</a:t>
            </a:r>
          </a:p>
          <a:p>
            <a:pPr algn="ctr"/>
            <a:r>
              <a:rPr lang="en-US" sz="2800" dirty="0" smtClean="0"/>
              <a:t>&gt;3-4</a:t>
            </a:r>
            <a:endParaRPr lang="en-US" sz="2800" dirty="0"/>
          </a:p>
        </p:txBody>
      </p:sp>
      <p:sp>
        <p:nvSpPr>
          <p:cNvPr id="6" name="TextBox 5"/>
          <p:cNvSpPr txBox="1"/>
          <p:nvPr/>
        </p:nvSpPr>
        <p:spPr>
          <a:xfrm>
            <a:off x="4969931" y="4508606"/>
            <a:ext cx="4150623" cy="2246769"/>
          </a:xfrm>
          <a:prstGeom prst="rect">
            <a:avLst/>
          </a:prstGeom>
          <a:noFill/>
        </p:spPr>
        <p:txBody>
          <a:bodyPr wrap="none" rtlCol="0">
            <a:spAutoFit/>
          </a:bodyPr>
          <a:lstStyle/>
          <a:p>
            <a:r>
              <a:rPr lang="en-US" sz="2800" dirty="0" smtClean="0"/>
              <a:t>Multiple opioids</a:t>
            </a:r>
          </a:p>
          <a:p>
            <a:pPr marL="285750" indent="-285750">
              <a:buFont typeface="Wingdings" pitchFamily="2" charset="2"/>
              <a:buChar char="§"/>
            </a:pPr>
            <a:r>
              <a:rPr lang="en-US" sz="2800" dirty="0" smtClean="0"/>
              <a:t>12 scripts/year; </a:t>
            </a:r>
          </a:p>
          <a:p>
            <a:pPr marL="285750" indent="-285750">
              <a:buFont typeface="Wingdings" pitchFamily="2" charset="2"/>
              <a:buChar char="§"/>
            </a:pPr>
            <a:r>
              <a:rPr lang="en-US" sz="2800" dirty="0" smtClean="0"/>
              <a:t>Early refills/overlapping</a:t>
            </a:r>
          </a:p>
          <a:p>
            <a:pPr marL="285750" indent="-285750">
              <a:buFont typeface="Wingdings" pitchFamily="2" charset="2"/>
              <a:buChar char="§"/>
            </a:pPr>
            <a:r>
              <a:rPr lang="en-US" sz="2800" dirty="0" smtClean="0"/>
              <a:t>High dose/High pill count</a:t>
            </a:r>
          </a:p>
          <a:p>
            <a:pPr marL="285750" indent="-285750">
              <a:buFont typeface="Wingdings" pitchFamily="2" charset="2"/>
              <a:buChar char="§"/>
            </a:pPr>
            <a:r>
              <a:rPr lang="en-US" sz="2800" dirty="0" smtClean="0"/>
              <a:t>Rapidly escalating doses</a:t>
            </a:r>
            <a:endParaRPr lang="en-US" sz="2800" dirty="0"/>
          </a:p>
        </p:txBody>
      </p:sp>
      <p:sp>
        <p:nvSpPr>
          <p:cNvPr id="7" name="TextBox 6"/>
          <p:cNvSpPr txBox="1"/>
          <p:nvPr/>
        </p:nvSpPr>
        <p:spPr>
          <a:xfrm>
            <a:off x="-6927" y="4508606"/>
            <a:ext cx="3179076" cy="954107"/>
          </a:xfrm>
          <a:prstGeom prst="rect">
            <a:avLst/>
          </a:prstGeom>
          <a:noFill/>
        </p:spPr>
        <p:txBody>
          <a:bodyPr wrap="none" rtlCol="0">
            <a:spAutoFit/>
          </a:bodyPr>
          <a:lstStyle/>
          <a:p>
            <a:pPr algn="ctr"/>
            <a:r>
              <a:rPr lang="en-US" sz="2800" dirty="0" smtClean="0"/>
              <a:t>Multiple Pharmacies</a:t>
            </a:r>
          </a:p>
          <a:p>
            <a:pPr algn="ctr"/>
            <a:r>
              <a:rPr lang="en-US" sz="2800" dirty="0" smtClean="0"/>
              <a:t>&gt; 3-4</a:t>
            </a:r>
            <a:endParaRPr lang="en-US" sz="2800" dirty="0"/>
          </a:p>
        </p:txBody>
      </p:sp>
    </p:spTree>
    <p:extLst>
      <p:ext uri="{BB962C8B-B14F-4D97-AF65-F5344CB8AC3E}">
        <p14:creationId xmlns:p14="http://schemas.microsoft.com/office/powerpoint/2010/main" val="1679704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3352800" cy="792162"/>
          </a:xfrm>
        </p:spPr>
        <p:txBody>
          <a:bodyPr/>
          <a:lstStyle/>
          <a:p>
            <a:r>
              <a:rPr lang="en-US" dirty="0" smtClean="0"/>
              <a:t>Red Flags</a:t>
            </a:r>
            <a:endParaRPr lang="en-US" dirty="0"/>
          </a:p>
        </p:txBody>
      </p:sp>
      <p:sp>
        <p:nvSpPr>
          <p:cNvPr id="3" name="Content Placeholder 2"/>
          <p:cNvSpPr>
            <a:spLocks noGrp="1"/>
          </p:cNvSpPr>
          <p:nvPr>
            <p:ph idx="1"/>
          </p:nvPr>
        </p:nvSpPr>
        <p:spPr>
          <a:xfrm>
            <a:off x="381000" y="1600200"/>
            <a:ext cx="8305800" cy="3276600"/>
          </a:xfrm>
        </p:spPr>
        <p:txBody>
          <a:bodyPr>
            <a:normAutofit/>
          </a:bodyPr>
          <a:lstStyle/>
          <a:p>
            <a:r>
              <a:rPr lang="en-US" dirty="0" smtClean="0"/>
              <a:t>A Red Flag is not a stop sign</a:t>
            </a:r>
          </a:p>
          <a:p>
            <a:r>
              <a:rPr lang="en-US" dirty="0" smtClean="0"/>
              <a:t>One or two isolated Red Flag incidents is not a trend</a:t>
            </a:r>
          </a:p>
          <a:p>
            <a:r>
              <a:rPr lang="en-US" dirty="0" smtClean="0"/>
              <a:t>Realize that there are behaviors that make you think twice, but are not as likely a sign of a serious abuse/misuse problem</a:t>
            </a:r>
          </a:p>
          <a:p>
            <a:endParaRPr lang="en-US" dirty="0"/>
          </a:p>
          <a:p>
            <a:pPr marL="0" indent="0">
              <a:buNone/>
            </a:pP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4313"/>
            <a:ext cx="19145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4953000"/>
            <a:ext cx="8534400" cy="156966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Most of the time prescriptions for controlled substances should be dispensed, unless there is a good reason to refuse to do so.</a:t>
            </a:r>
            <a:endParaRPr lang="en-US" sz="3200" dirty="0"/>
          </a:p>
        </p:txBody>
      </p:sp>
    </p:spTree>
    <p:extLst>
      <p:ext uri="{BB962C8B-B14F-4D97-AF65-F5344CB8AC3E}">
        <p14:creationId xmlns:p14="http://schemas.microsoft.com/office/powerpoint/2010/main" val="22638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lbrooks\AppData\Local\Microsoft\Windows\Temporary Internet Files\Content.IE5\9V7L9392\MC90043526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5800"/>
            <a:ext cx="4130675" cy="2819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3810000"/>
            <a:ext cx="7772400" cy="2862322"/>
          </a:xfrm>
          <a:prstGeom prst="rect">
            <a:avLst/>
          </a:prstGeom>
          <a:noFill/>
        </p:spPr>
        <p:txBody>
          <a:bodyPr wrap="square" rtlCol="0">
            <a:spAutoFit/>
          </a:bodyPr>
          <a:lstStyle/>
          <a:p>
            <a:r>
              <a:rPr lang="en-US" sz="3600" dirty="0" smtClean="0"/>
              <a:t>Efforts to reduce illegal, nonmedical use of prescribed controlled drugs must be balanced so as not to interfere with appropriate medical use of these medications.</a:t>
            </a:r>
            <a:endParaRPr lang="en-US" sz="3600" dirty="0"/>
          </a:p>
        </p:txBody>
      </p:sp>
    </p:spTree>
    <p:extLst>
      <p:ext uri="{BB962C8B-B14F-4D97-AF65-F5344CB8AC3E}">
        <p14:creationId xmlns:p14="http://schemas.microsoft.com/office/powerpoint/2010/main" val="1992855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all of this start?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Florida 2010 - people poured in from across the country.  Florida had 93 of the top 100 oxycodone  dispensing physicians in the country.</a:t>
            </a:r>
          </a:p>
          <a:p>
            <a:pPr marL="0" indent="0">
              <a:buNone/>
            </a:pPr>
            <a:endParaRPr lang="en-US" dirty="0"/>
          </a:p>
          <a:p>
            <a:pPr marL="0" indent="0">
              <a:buNone/>
            </a:pPr>
            <a:r>
              <a:rPr lang="en-US" dirty="0" smtClean="0"/>
              <a:t>Manufactures shipped &gt; 650 million oxycodone pills to Florida (&gt; 24 pills for every resident in the state) and people were dying.</a:t>
            </a:r>
          </a:p>
          <a:p>
            <a:pPr marL="0" indent="0">
              <a:buNone/>
            </a:pPr>
            <a:endParaRPr lang="en-US" dirty="0"/>
          </a:p>
          <a:p>
            <a:pPr marL="0" indent="0">
              <a:buNone/>
            </a:pPr>
            <a:r>
              <a:rPr lang="en-US" dirty="0" smtClean="0"/>
              <a:t>2010 - - 1516 deaths due to oxycodone (4/day)</a:t>
            </a:r>
            <a:endParaRPr lang="en-US" dirty="0"/>
          </a:p>
        </p:txBody>
      </p:sp>
    </p:spTree>
    <p:extLst>
      <p:ext uri="{BB962C8B-B14F-4D97-AF65-F5344CB8AC3E}">
        <p14:creationId xmlns:p14="http://schemas.microsoft.com/office/powerpoint/2010/main" val="184794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57"/>
            <a:ext cx="9053945" cy="699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03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Walgreen’s</a:t>
            </a:r>
            <a:endParaRPr lang="en-US" dirty="0"/>
          </a:p>
        </p:txBody>
      </p:sp>
      <p:sp>
        <p:nvSpPr>
          <p:cNvPr id="3" name="Content Placeholder 2"/>
          <p:cNvSpPr>
            <a:spLocks noGrp="1"/>
          </p:cNvSpPr>
          <p:nvPr>
            <p:ph idx="1"/>
          </p:nvPr>
        </p:nvSpPr>
        <p:spPr>
          <a:xfrm>
            <a:off x="914400" y="1143000"/>
            <a:ext cx="8229600" cy="5562600"/>
          </a:xfrm>
        </p:spPr>
        <p:txBody>
          <a:bodyPr>
            <a:normAutofit fontScale="92500"/>
          </a:bodyPr>
          <a:lstStyle/>
          <a:p>
            <a:pPr marL="0" indent="0">
              <a:buNone/>
            </a:pPr>
            <a:r>
              <a:rPr lang="en-US" sz="3600" dirty="0" smtClean="0"/>
              <a:t>$80 million paid in civil penalties to settle allegations of violating the Controlled Substances Act by negligently allowing opioids to make their way to the black market.</a:t>
            </a:r>
          </a:p>
          <a:p>
            <a:r>
              <a:rPr lang="en-US" sz="3600" dirty="0" smtClean="0"/>
              <a:t>Failure to report larger than usual orders of opioids</a:t>
            </a:r>
          </a:p>
          <a:p>
            <a:r>
              <a:rPr lang="en-US" sz="3600" dirty="0" smtClean="0"/>
              <a:t>Filling fraudulent </a:t>
            </a:r>
            <a:r>
              <a:rPr lang="en-US" sz="3600" dirty="0" err="1" smtClean="0"/>
              <a:t>Rxs</a:t>
            </a:r>
            <a:r>
              <a:rPr lang="en-US" sz="3600" dirty="0" smtClean="0"/>
              <a:t> (expired DEAs, lacking DEA or address)</a:t>
            </a:r>
          </a:p>
          <a:p>
            <a:r>
              <a:rPr lang="en-US" sz="3600" dirty="0" smtClean="0"/>
              <a:t>Dispensing without a Rx</a:t>
            </a:r>
          </a:p>
          <a:p>
            <a:r>
              <a:rPr lang="en-US" sz="3600" dirty="0" smtClean="0"/>
              <a:t>Inaccurate/incomplete recording keeping</a:t>
            </a:r>
          </a:p>
          <a:p>
            <a:endParaRPr lang="en-US" sz="3600" dirty="0"/>
          </a:p>
        </p:txBody>
      </p:sp>
    </p:spTree>
    <p:extLst>
      <p:ext uri="{BB962C8B-B14F-4D97-AF65-F5344CB8AC3E}">
        <p14:creationId xmlns:p14="http://schemas.microsoft.com/office/powerpoint/2010/main" val="1234187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229600" cy="914400"/>
          </a:xfrm>
        </p:spPr>
        <p:txBody>
          <a:bodyPr>
            <a:normAutofit/>
          </a:bodyPr>
          <a:lstStyle/>
          <a:p>
            <a:r>
              <a:rPr lang="en-US" dirty="0" smtClean="0"/>
              <a:t>Drug Distributors</a:t>
            </a:r>
            <a:endParaRPr lang="en-US" dirty="0"/>
          </a:p>
        </p:txBody>
      </p:sp>
      <p:sp>
        <p:nvSpPr>
          <p:cNvPr id="3" name="Content Placeholder 2"/>
          <p:cNvSpPr>
            <a:spLocks noGrp="1"/>
          </p:cNvSpPr>
          <p:nvPr>
            <p:ph idx="1"/>
          </p:nvPr>
        </p:nvSpPr>
        <p:spPr>
          <a:xfrm>
            <a:off x="685800" y="1371600"/>
            <a:ext cx="8229600" cy="5364163"/>
          </a:xfrm>
        </p:spPr>
        <p:txBody>
          <a:bodyPr>
            <a:normAutofit/>
          </a:bodyPr>
          <a:lstStyle/>
          <a:p>
            <a:r>
              <a:rPr lang="en-US" dirty="0" smtClean="0"/>
              <a:t>The DEA has tightened control over drug distributors</a:t>
            </a:r>
          </a:p>
          <a:p>
            <a:r>
              <a:rPr lang="en-US" dirty="0" smtClean="0"/>
              <a:t>3 main distributors:  Cardinal Health, AmerisourceBergen, and McKesson Corp make up 90% of the drug distribution market in the U.S. </a:t>
            </a:r>
          </a:p>
          <a:p>
            <a:r>
              <a:rPr lang="en-US" dirty="0" smtClean="0"/>
              <a:t>DEA requires Cardinal to review orders for the controlled drugs, visit pharmacies to look for signs of diversion and hire extra field inspectors for Florida pharmacies.</a:t>
            </a:r>
          </a:p>
          <a:p>
            <a:endParaRPr lang="en-US" dirty="0" smtClean="0"/>
          </a:p>
          <a:p>
            <a:endParaRPr lang="en-US" dirty="0"/>
          </a:p>
        </p:txBody>
      </p:sp>
    </p:spTree>
    <p:extLst>
      <p:ext uri="{BB962C8B-B14F-4D97-AF65-F5344CB8AC3E}">
        <p14:creationId xmlns:p14="http://schemas.microsoft.com/office/powerpoint/2010/main" val="2233918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696200" cy="1143000"/>
          </a:xfrm>
        </p:spPr>
        <p:txBody>
          <a:bodyPr/>
          <a:lstStyle/>
          <a:p>
            <a:r>
              <a:rPr lang="en-US" dirty="0" smtClean="0"/>
              <a:t>What should the pharmacist do?</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800" dirty="0" smtClean="0"/>
              <a:t>Goals:</a:t>
            </a:r>
          </a:p>
          <a:p>
            <a:pPr marL="0" indent="0">
              <a:buNone/>
            </a:pPr>
            <a:r>
              <a:rPr lang="en-US" sz="4800" dirty="0" smtClean="0"/>
              <a:t>Decrease the amount of controlled substances in our communities</a:t>
            </a:r>
          </a:p>
          <a:p>
            <a:pPr marL="0" indent="0">
              <a:buNone/>
            </a:pPr>
            <a:r>
              <a:rPr lang="en-US" sz="4800" dirty="0" smtClean="0"/>
              <a:t>Ensure legitimate pain patients are safe on their medications</a:t>
            </a:r>
          </a:p>
          <a:p>
            <a:pPr marL="0" indent="0">
              <a:buNone/>
            </a:pPr>
            <a:endParaRPr lang="en-US" dirty="0"/>
          </a:p>
        </p:txBody>
      </p:sp>
    </p:spTree>
    <p:extLst>
      <p:ext uri="{BB962C8B-B14F-4D97-AF65-F5344CB8AC3E}">
        <p14:creationId xmlns:p14="http://schemas.microsoft.com/office/powerpoint/2010/main" val="3021591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96200" cy="563562"/>
          </a:xfrm>
        </p:spPr>
        <p:txBody>
          <a:bodyPr>
            <a:normAutofit fontScale="90000"/>
          </a:bodyPr>
          <a:lstStyle/>
          <a:p>
            <a:r>
              <a:rPr lang="en-US" b="1" dirty="0" smtClean="0"/>
              <a:t>Medication Delivery to the Patient</a:t>
            </a:r>
            <a:endParaRPr lang="en-US" b="1" dirty="0"/>
          </a:p>
        </p:txBody>
      </p:sp>
      <p:sp>
        <p:nvSpPr>
          <p:cNvPr id="3" name="Content Placeholder 2"/>
          <p:cNvSpPr>
            <a:spLocks noGrp="1"/>
          </p:cNvSpPr>
          <p:nvPr>
            <p:ph idx="1"/>
          </p:nvPr>
        </p:nvSpPr>
        <p:spPr>
          <a:xfrm>
            <a:off x="457200" y="914400"/>
            <a:ext cx="8686800" cy="5943600"/>
          </a:xfrm>
        </p:spPr>
        <p:txBody>
          <a:bodyPr>
            <a:normAutofit lnSpcReduction="10000"/>
          </a:bodyPr>
          <a:lstStyle/>
          <a:p>
            <a:pPr marL="0" indent="0">
              <a:buNone/>
            </a:pPr>
            <a:r>
              <a:rPr lang="en-US" dirty="0" smtClean="0"/>
              <a:t>□ How to take opioids properly / adverse effects</a:t>
            </a:r>
          </a:p>
          <a:p>
            <a:pPr marL="0" indent="0">
              <a:buNone/>
            </a:pPr>
            <a:r>
              <a:rPr lang="en-US" dirty="0" smtClean="0"/>
              <a:t>□ Dangers of concomitant use of other CNS depressants, alcohol, illegal drugs</a:t>
            </a:r>
          </a:p>
          <a:p>
            <a:pPr marL="0" indent="0">
              <a:buNone/>
            </a:pPr>
            <a:r>
              <a:rPr lang="en-US" dirty="0" smtClean="0"/>
              <a:t>□ Discontinuation of opioids</a:t>
            </a:r>
          </a:p>
          <a:p>
            <a:pPr marL="0" indent="0">
              <a:buNone/>
            </a:pPr>
            <a:r>
              <a:rPr lang="en-US" dirty="0" smtClean="0"/>
              <a:t>□ Risks associated with sharing opioids with others</a:t>
            </a:r>
          </a:p>
          <a:p>
            <a:pPr marL="0" indent="0">
              <a:buNone/>
            </a:pPr>
            <a:r>
              <a:rPr lang="en-US" dirty="0" smtClean="0"/>
              <a:t>□ Proper storage in the household</a:t>
            </a:r>
          </a:p>
          <a:p>
            <a:pPr marL="0" indent="0">
              <a:buNone/>
            </a:pPr>
            <a:r>
              <a:rPr lang="en-US" dirty="0" smtClean="0"/>
              <a:t>□ Avoiding unsafe exposure by preventing theft and proper disposal</a:t>
            </a:r>
          </a:p>
          <a:p>
            <a:pPr marL="0" indent="0">
              <a:buNone/>
            </a:pPr>
            <a:r>
              <a:rPr lang="en-US" dirty="0" smtClean="0"/>
              <a:t>□ Purpose and content of Patient Treatment Agreement</a:t>
            </a:r>
          </a:p>
          <a:p>
            <a:pPr marL="0" indent="0">
              <a:buNone/>
            </a:pPr>
            <a:r>
              <a:rPr lang="en-US" dirty="0" smtClean="0"/>
              <a:t>□ Effects on fetus with women of childbearing age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85455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5562600" cy="868362"/>
          </a:xfrm>
        </p:spPr>
        <p:txBody>
          <a:bodyPr/>
          <a:lstStyle/>
          <a:p>
            <a:r>
              <a:rPr lang="en-US" dirty="0" smtClean="0"/>
              <a:t>Scheduled Drugs</a:t>
            </a:r>
            <a:endParaRPr lang="en-US" dirty="0"/>
          </a:p>
        </p:txBody>
      </p:sp>
      <p:sp>
        <p:nvSpPr>
          <p:cNvPr id="3" name="Content Placeholder 2"/>
          <p:cNvSpPr>
            <a:spLocks noGrp="1"/>
          </p:cNvSpPr>
          <p:nvPr>
            <p:ph idx="1"/>
          </p:nvPr>
        </p:nvSpPr>
        <p:spPr>
          <a:xfrm>
            <a:off x="457200" y="1600200"/>
            <a:ext cx="8229600" cy="5105400"/>
          </a:xfrm>
        </p:spPr>
        <p:txBody>
          <a:bodyPr/>
          <a:lstStyle/>
          <a:p>
            <a:pPr marL="0" indent="0">
              <a:buNone/>
            </a:pPr>
            <a:r>
              <a:rPr lang="en-US" dirty="0" smtClean="0"/>
              <a:t>Schedule I – Heroin</a:t>
            </a:r>
          </a:p>
          <a:p>
            <a:pPr marL="0" indent="0">
              <a:buNone/>
            </a:pPr>
            <a:r>
              <a:rPr lang="en-US" dirty="0" smtClean="0"/>
              <a:t>Schedule II – Fentanyl, methadone, opium tincture, oxycodone products, methylphenidate, </a:t>
            </a:r>
            <a:r>
              <a:rPr lang="en-US" b="1" dirty="0" smtClean="0">
                <a:solidFill>
                  <a:srgbClr val="FF0000"/>
                </a:solidFill>
              </a:rPr>
              <a:t>hydrocodone combination products 10-6-14</a:t>
            </a:r>
          </a:p>
          <a:p>
            <a:pPr marL="0" indent="0">
              <a:buNone/>
            </a:pPr>
            <a:r>
              <a:rPr lang="en-US" dirty="0" smtClean="0"/>
              <a:t>Schedule III – acetaminophen/codeine, anabolic steroids, buprenorphine</a:t>
            </a:r>
          </a:p>
          <a:p>
            <a:pPr marL="0" indent="0">
              <a:buNone/>
            </a:pPr>
            <a:r>
              <a:rPr lang="en-US" dirty="0" smtClean="0"/>
              <a:t>Schedule IV – benzodiazepines, </a:t>
            </a:r>
            <a:r>
              <a:rPr lang="en-US" dirty="0" err="1" smtClean="0"/>
              <a:t>butorphanol</a:t>
            </a:r>
            <a:r>
              <a:rPr lang="en-US" dirty="0" smtClean="0"/>
              <a:t>, “non-benzodiazepines”, soma, </a:t>
            </a:r>
            <a:r>
              <a:rPr lang="en-US" b="1" dirty="0" smtClean="0">
                <a:solidFill>
                  <a:srgbClr val="FF0000"/>
                </a:solidFill>
              </a:rPr>
              <a:t>tramadol 8-8-14</a:t>
            </a:r>
          </a:p>
          <a:p>
            <a:pPr marL="0" indent="0">
              <a:buNone/>
            </a:pPr>
            <a:r>
              <a:rPr lang="en-US" dirty="0" smtClean="0"/>
              <a:t>Schedule V – Robitussin AC, </a:t>
            </a:r>
            <a:r>
              <a:rPr lang="en-US" dirty="0" err="1" smtClean="0"/>
              <a:t>Lomotil</a:t>
            </a:r>
            <a:r>
              <a:rPr lang="en-US" dirty="0" smtClean="0"/>
              <a:t>, </a:t>
            </a:r>
            <a:r>
              <a:rPr lang="en-US" dirty="0" err="1" smtClean="0"/>
              <a:t>Pregabalin</a:t>
            </a:r>
            <a:endParaRPr lang="en-US" dirty="0" smtClean="0"/>
          </a:p>
          <a:p>
            <a:pPr marL="0" indent="0">
              <a:buNone/>
            </a:pPr>
            <a:endParaRPr lang="en-US" dirty="0"/>
          </a:p>
        </p:txBody>
      </p:sp>
    </p:spTree>
    <p:extLst>
      <p:ext uri="{BB962C8B-B14F-4D97-AF65-F5344CB8AC3E}">
        <p14:creationId xmlns:p14="http://schemas.microsoft.com/office/powerpoint/2010/main" val="18423007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782762"/>
          </a:xfrm>
        </p:spPr>
        <p:txBody>
          <a:bodyPr>
            <a:normAutofit fontScale="90000"/>
          </a:bodyPr>
          <a:lstStyle/>
          <a:p>
            <a:r>
              <a:rPr lang="en-US" dirty="0" smtClean="0"/>
              <a:t>What will the effect of Hydrocodone being a Schedule II have?</a:t>
            </a:r>
            <a:endParaRPr lang="en-US" dirty="0"/>
          </a:p>
        </p:txBody>
      </p:sp>
      <p:sp>
        <p:nvSpPr>
          <p:cNvPr id="3" name="Content Placeholder 2"/>
          <p:cNvSpPr>
            <a:spLocks noGrp="1"/>
          </p:cNvSpPr>
          <p:nvPr>
            <p:ph idx="1"/>
          </p:nvPr>
        </p:nvSpPr>
        <p:spPr>
          <a:xfrm>
            <a:off x="76200" y="2133600"/>
            <a:ext cx="8991600" cy="4572000"/>
          </a:xfrm>
        </p:spPr>
        <p:txBody>
          <a:bodyPr>
            <a:normAutofit fontScale="92500" lnSpcReduction="10000"/>
          </a:bodyPr>
          <a:lstStyle/>
          <a:p>
            <a:pPr marL="0" indent="0">
              <a:buNone/>
            </a:pPr>
            <a:r>
              <a:rPr lang="en-US" b="1" dirty="0" smtClean="0">
                <a:solidFill>
                  <a:srgbClr val="7030A0"/>
                </a:solidFill>
              </a:rPr>
              <a:t>New York State </a:t>
            </a:r>
            <a:r>
              <a:rPr lang="en-US" dirty="0" smtClean="0"/>
              <a:t>- made changes effective </a:t>
            </a:r>
            <a:r>
              <a:rPr lang="en-US" b="1" u="sng" dirty="0" smtClean="0"/>
              <a:t>2-23-2013</a:t>
            </a:r>
            <a:r>
              <a:rPr lang="en-US" dirty="0" smtClean="0"/>
              <a:t>:</a:t>
            </a:r>
          </a:p>
          <a:p>
            <a:r>
              <a:rPr lang="en-US" dirty="0" smtClean="0"/>
              <a:t>All products containing </a:t>
            </a:r>
            <a:r>
              <a:rPr lang="en-US" b="1" dirty="0" smtClean="0"/>
              <a:t>hydrocodone</a:t>
            </a:r>
            <a:r>
              <a:rPr lang="en-US" dirty="0" smtClean="0"/>
              <a:t> were placed on Schedule II</a:t>
            </a:r>
          </a:p>
          <a:p>
            <a:r>
              <a:rPr lang="en-US" b="1" dirty="0" smtClean="0"/>
              <a:t>Tramadol</a:t>
            </a:r>
            <a:r>
              <a:rPr lang="en-US" dirty="0" smtClean="0"/>
              <a:t> was placed on Schedule IV</a:t>
            </a:r>
          </a:p>
          <a:p>
            <a:r>
              <a:rPr lang="en-US" dirty="0" smtClean="0"/>
              <a:t>Required physicians to consult New York’s Prescription Monitoring Program (PMP) before prescribing.</a:t>
            </a:r>
          </a:p>
          <a:p>
            <a:r>
              <a:rPr lang="en-US" dirty="0" smtClean="0"/>
              <a:t>Electronic prescribing of controlled and </a:t>
            </a:r>
            <a:r>
              <a:rPr lang="en-US" dirty="0" err="1" smtClean="0"/>
              <a:t>noncontrolled</a:t>
            </a:r>
            <a:r>
              <a:rPr lang="en-US" dirty="0" smtClean="0"/>
              <a:t> substances becomes mandatory for all practitioners </a:t>
            </a:r>
          </a:p>
          <a:p>
            <a:pPr marL="0" indent="0">
              <a:buNone/>
            </a:pPr>
            <a:r>
              <a:rPr lang="en-US" dirty="0"/>
              <a:t> </a:t>
            </a:r>
            <a:r>
              <a:rPr lang="en-US" dirty="0" smtClean="0"/>
              <a:t>   3-27-2015.</a:t>
            </a:r>
            <a:endParaRPr lang="en-US" dirty="0"/>
          </a:p>
        </p:txBody>
      </p:sp>
    </p:spTree>
    <p:extLst>
      <p:ext uri="{BB962C8B-B14F-4D97-AF65-F5344CB8AC3E}">
        <p14:creationId xmlns:p14="http://schemas.microsoft.com/office/powerpoint/2010/main" val="2525792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33403" y="-409404"/>
            <a:ext cx="6094074" cy="843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5800" y="152400"/>
            <a:ext cx="29718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7030A0"/>
                </a:solidFill>
              </a:rPr>
              <a:t>New York State</a:t>
            </a:r>
            <a:endParaRPr lang="en-US" sz="3200" b="1" dirty="0">
              <a:solidFill>
                <a:srgbClr val="7030A0"/>
              </a:solidFill>
            </a:endParaRPr>
          </a:p>
        </p:txBody>
      </p:sp>
      <p:sp>
        <p:nvSpPr>
          <p:cNvPr id="5" name="Freeform 4"/>
          <p:cNvSpPr/>
          <p:nvPr/>
        </p:nvSpPr>
        <p:spPr>
          <a:xfrm>
            <a:off x="1636889" y="5429956"/>
            <a:ext cx="6118621" cy="530577"/>
          </a:xfrm>
          <a:custGeom>
            <a:avLst/>
            <a:gdLst>
              <a:gd name="connsiteX0" fmla="*/ 0 w 6118621"/>
              <a:gd name="connsiteY0" fmla="*/ 169333 h 530577"/>
              <a:gd name="connsiteX1" fmla="*/ 101600 w 6118621"/>
              <a:gd name="connsiteY1" fmla="*/ 225777 h 530577"/>
              <a:gd name="connsiteX2" fmla="*/ 135467 w 6118621"/>
              <a:gd name="connsiteY2" fmla="*/ 237066 h 530577"/>
              <a:gd name="connsiteX3" fmla="*/ 214489 w 6118621"/>
              <a:gd name="connsiteY3" fmla="*/ 270933 h 530577"/>
              <a:gd name="connsiteX4" fmla="*/ 248355 w 6118621"/>
              <a:gd name="connsiteY4" fmla="*/ 293511 h 530577"/>
              <a:gd name="connsiteX5" fmla="*/ 304800 w 6118621"/>
              <a:gd name="connsiteY5" fmla="*/ 304800 h 530577"/>
              <a:gd name="connsiteX6" fmla="*/ 496711 w 6118621"/>
              <a:gd name="connsiteY6" fmla="*/ 327377 h 530577"/>
              <a:gd name="connsiteX7" fmla="*/ 519289 w 6118621"/>
              <a:gd name="connsiteY7" fmla="*/ 361244 h 530577"/>
              <a:gd name="connsiteX8" fmla="*/ 553155 w 6118621"/>
              <a:gd name="connsiteY8" fmla="*/ 383822 h 530577"/>
              <a:gd name="connsiteX9" fmla="*/ 598311 w 6118621"/>
              <a:gd name="connsiteY9" fmla="*/ 451555 h 530577"/>
              <a:gd name="connsiteX10" fmla="*/ 620889 w 6118621"/>
              <a:gd name="connsiteY10" fmla="*/ 485422 h 530577"/>
              <a:gd name="connsiteX11" fmla="*/ 654755 w 6118621"/>
              <a:gd name="connsiteY11" fmla="*/ 508000 h 530577"/>
              <a:gd name="connsiteX12" fmla="*/ 812800 w 6118621"/>
              <a:gd name="connsiteY12" fmla="*/ 474133 h 530577"/>
              <a:gd name="connsiteX13" fmla="*/ 846667 w 6118621"/>
              <a:gd name="connsiteY13" fmla="*/ 451555 h 530577"/>
              <a:gd name="connsiteX14" fmla="*/ 903111 w 6118621"/>
              <a:gd name="connsiteY14" fmla="*/ 282222 h 530577"/>
              <a:gd name="connsiteX15" fmla="*/ 914400 w 6118621"/>
              <a:gd name="connsiteY15" fmla="*/ 248355 h 530577"/>
              <a:gd name="connsiteX16" fmla="*/ 925689 w 6118621"/>
              <a:gd name="connsiteY16" fmla="*/ 203200 h 530577"/>
              <a:gd name="connsiteX17" fmla="*/ 959555 w 6118621"/>
              <a:gd name="connsiteY17" fmla="*/ 169333 h 530577"/>
              <a:gd name="connsiteX18" fmla="*/ 1117600 w 6118621"/>
              <a:gd name="connsiteY18" fmla="*/ 180622 h 530577"/>
              <a:gd name="connsiteX19" fmla="*/ 1185333 w 6118621"/>
              <a:gd name="connsiteY19" fmla="*/ 225777 h 530577"/>
              <a:gd name="connsiteX20" fmla="*/ 1230489 w 6118621"/>
              <a:gd name="connsiteY20" fmla="*/ 282222 h 530577"/>
              <a:gd name="connsiteX21" fmla="*/ 1253067 w 6118621"/>
              <a:gd name="connsiteY21" fmla="*/ 316088 h 530577"/>
              <a:gd name="connsiteX22" fmla="*/ 1320800 w 6118621"/>
              <a:gd name="connsiteY22" fmla="*/ 338666 h 530577"/>
              <a:gd name="connsiteX23" fmla="*/ 1557867 w 6118621"/>
              <a:gd name="connsiteY23" fmla="*/ 361244 h 530577"/>
              <a:gd name="connsiteX24" fmla="*/ 1614311 w 6118621"/>
              <a:gd name="connsiteY24" fmla="*/ 417688 h 530577"/>
              <a:gd name="connsiteX25" fmla="*/ 1670755 w 6118621"/>
              <a:gd name="connsiteY25" fmla="*/ 474133 h 530577"/>
              <a:gd name="connsiteX26" fmla="*/ 1749778 w 6118621"/>
              <a:gd name="connsiteY26" fmla="*/ 496711 h 530577"/>
              <a:gd name="connsiteX27" fmla="*/ 1851378 w 6118621"/>
              <a:gd name="connsiteY27" fmla="*/ 519288 h 530577"/>
              <a:gd name="connsiteX28" fmla="*/ 1998133 w 6118621"/>
              <a:gd name="connsiteY28" fmla="*/ 508000 h 530577"/>
              <a:gd name="connsiteX29" fmla="*/ 2020711 w 6118621"/>
              <a:gd name="connsiteY29" fmla="*/ 440266 h 530577"/>
              <a:gd name="connsiteX30" fmla="*/ 2032000 w 6118621"/>
              <a:gd name="connsiteY30" fmla="*/ 406400 h 530577"/>
              <a:gd name="connsiteX31" fmla="*/ 2043289 w 6118621"/>
              <a:gd name="connsiteY31" fmla="*/ 372533 h 530577"/>
              <a:gd name="connsiteX32" fmla="*/ 2077155 w 6118621"/>
              <a:gd name="connsiteY32" fmla="*/ 349955 h 530577"/>
              <a:gd name="connsiteX33" fmla="*/ 2133600 w 6118621"/>
              <a:gd name="connsiteY33" fmla="*/ 338666 h 530577"/>
              <a:gd name="connsiteX34" fmla="*/ 2178755 w 6118621"/>
              <a:gd name="connsiteY34" fmla="*/ 327377 h 530577"/>
              <a:gd name="connsiteX35" fmla="*/ 2212622 w 6118621"/>
              <a:gd name="connsiteY35" fmla="*/ 316088 h 530577"/>
              <a:gd name="connsiteX36" fmla="*/ 2314222 w 6118621"/>
              <a:gd name="connsiteY36" fmla="*/ 237066 h 530577"/>
              <a:gd name="connsiteX37" fmla="*/ 2381955 w 6118621"/>
              <a:gd name="connsiteY37" fmla="*/ 191911 h 530577"/>
              <a:gd name="connsiteX38" fmla="*/ 2415822 w 6118621"/>
              <a:gd name="connsiteY38" fmla="*/ 169333 h 530577"/>
              <a:gd name="connsiteX39" fmla="*/ 2449689 w 6118621"/>
              <a:gd name="connsiteY39" fmla="*/ 191911 h 530577"/>
              <a:gd name="connsiteX40" fmla="*/ 2528711 w 6118621"/>
              <a:gd name="connsiteY40" fmla="*/ 282222 h 530577"/>
              <a:gd name="connsiteX41" fmla="*/ 2675467 w 6118621"/>
              <a:gd name="connsiteY41" fmla="*/ 293511 h 530577"/>
              <a:gd name="connsiteX42" fmla="*/ 2743200 w 6118621"/>
              <a:gd name="connsiteY42" fmla="*/ 338666 h 530577"/>
              <a:gd name="connsiteX43" fmla="*/ 2777067 w 6118621"/>
              <a:gd name="connsiteY43" fmla="*/ 349955 h 530577"/>
              <a:gd name="connsiteX44" fmla="*/ 2810933 w 6118621"/>
              <a:gd name="connsiteY44" fmla="*/ 372533 h 530577"/>
              <a:gd name="connsiteX45" fmla="*/ 2856089 w 6118621"/>
              <a:gd name="connsiteY45" fmla="*/ 383822 h 530577"/>
              <a:gd name="connsiteX46" fmla="*/ 2923822 w 6118621"/>
              <a:gd name="connsiteY46" fmla="*/ 406400 h 530577"/>
              <a:gd name="connsiteX47" fmla="*/ 2957689 w 6118621"/>
              <a:gd name="connsiteY47" fmla="*/ 417688 h 530577"/>
              <a:gd name="connsiteX48" fmla="*/ 2991555 w 6118621"/>
              <a:gd name="connsiteY48" fmla="*/ 440266 h 530577"/>
              <a:gd name="connsiteX49" fmla="*/ 3025422 w 6118621"/>
              <a:gd name="connsiteY49" fmla="*/ 474133 h 530577"/>
              <a:gd name="connsiteX50" fmla="*/ 3059289 w 6118621"/>
              <a:gd name="connsiteY50" fmla="*/ 485422 h 530577"/>
              <a:gd name="connsiteX51" fmla="*/ 3217333 w 6118621"/>
              <a:gd name="connsiteY51" fmla="*/ 462844 h 530577"/>
              <a:gd name="connsiteX52" fmla="*/ 3251200 w 6118621"/>
              <a:gd name="connsiteY52" fmla="*/ 440266 h 530577"/>
              <a:gd name="connsiteX53" fmla="*/ 3273778 w 6118621"/>
              <a:gd name="connsiteY53" fmla="*/ 406400 h 530577"/>
              <a:gd name="connsiteX54" fmla="*/ 3307644 w 6118621"/>
              <a:gd name="connsiteY54" fmla="*/ 338666 h 530577"/>
              <a:gd name="connsiteX55" fmla="*/ 3409244 w 6118621"/>
              <a:gd name="connsiteY55" fmla="*/ 293511 h 530577"/>
              <a:gd name="connsiteX56" fmla="*/ 3443111 w 6118621"/>
              <a:gd name="connsiteY56" fmla="*/ 282222 h 530577"/>
              <a:gd name="connsiteX57" fmla="*/ 3476978 w 6118621"/>
              <a:gd name="connsiteY57" fmla="*/ 259644 h 530577"/>
              <a:gd name="connsiteX58" fmla="*/ 3522133 w 6118621"/>
              <a:gd name="connsiteY58" fmla="*/ 248355 h 530577"/>
              <a:gd name="connsiteX59" fmla="*/ 3623733 w 6118621"/>
              <a:gd name="connsiteY59" fmla="*/ 203200 h 530577"/>
              <a:gd name="connsiteX60" fmla="*/ 3725333 w 6118621"/>
              <a:gd name="connsiteY60" fmla="*/ 214488 h 530577"/>
              <a:gd name="connsiteX61" fmla="*/ 3747911 w 6118621"/>
              <a:gd name="connsiteY61" fmla="*/ 248355 h 530577"/>
              <a:gd name="connsiteX62" fmla="*/ 3781778 w 6118621"/>
              <a:gd name="connsiteY62" fmla="*/ 282222 h 530577"/>
              <a:gd name="connsiteX63" fmla="*/ 3793067 w 6118621"/>
              <a:gd name="connsiteY63" fmla="*/ 316088 h 530577"/>
              <a:gd name="connsiteX64" fmla="*/ 3826933 w 6118621"/>
              <a:gd name="connsiteY64" fmla="*/ 338666 h 530577"/>
              <a:gd name="connsiteX65" fmla="*/ 3894667 w 6118621"/>
              <a:gd name="connsiteY65" fmla="*/ 361244 h 530577"/>
              <a:gd name="connsiteX66" fmla="*/ 3928533 w 6118621"/>
              <a:gd name="connsiteY66" fmla="*/ 372533 h 530577"/>
              <a:gd name="connsiteX67" fmla="*/ 4007555 w 6118621"/>
              <a:gd name="connsiteY67" fmla="*/ 383822 h 530577"/>
              <a:gd name="connsiteX68" fmla="*/ 4075289 w 6118621"/>
              <a:gd name="connsiteY68" fmla="*/ 417688 h 530577"/>
              <a:gd name="connsiteX69" fmla="*/ 4176889 w 6118621"/>
              <a:gd name="connsiteY69" fmla="*/ 451555 h 530577"/>
              <a:gd name="connsiteX70" fmla="*/ 4244622 w 6118621"/>
              <a:gd name="connsiteY70" fmla="*/ 474133 h 530577"/>
              <a:gd name="connsiteX71" fmla="*/ 4278489 w 6118621"/>
              <a:gd name="connsiteY71" fmla="*/ 485422 h 530577"/>
              <a:gd name="connsiteX72" fmla="*/ 4380089 w 6118621"/>
              <a:gd name="connsiteY72" fmla="*/ 474133 h 530577"/>
              <a:gd name="connsiteX73" fmla="*/ 4492978 w 6118621"/>
              <a:gd name="connsiteY73" fmla="*/ 451555 h 530577"/>
              <a:gd name="connsiteX74" fmla="*/ 4549422 w 6118621"/>
              <a:gd name="connsiteY74" fmla="*/ 395111 h 530577"/>
              <a:gd name="connsiteX75" fmla="*/ 4583289 w 6118621"/>
              <a:gd name="connsiteY75" fmla="*/ 372533 h 530577"/>
              <a:gd name="connsiteX76" fmla="*/ 4617155 w 6118621"/>
              <a:gd name="connsiteY76" fmla="*/ 338666 h 530577"/>
              <a:gd name="connsiteX77" fmla="*/ 4684889 w 6118621"/>
              <a:gd name="connsiteY77" fmla="*/ 304800 h 530577"/>
              <a:gd name="connsiteX78" fmla="*/ 4718755 w 6118621"/>
              <a:gd name="connsiteY78" fmla="*/ 282222 h 530577"/>
              <a:gd name="connsiteX79" fmla="*/ 4752622 w 6118621"/>
              <a:gd name="connsiteY79" fmla="*/ 158044 h 530577"/>
              <a:gd name="connsiteX80" fmla="*/ 4786489 w 6118621"/>
              <a:gd name="connsiteY80" fmla="*/ 135466 h 530577"/>
              <a:gd name="connsiteX81" fmla="*/ 4797778 w 6118621"/>
              <a:gd name="connsiteY81" fmla="*/ 101600 h 530577"/>
              <a:gd name="connsiteX82" fmla="*/ 4854222 w 6118621"/>
              <a:gd name="connsiteY82" fmla="*/ 0 h 530577"/>
              <a:gd name="connsiteX83" fmla="*/ 4888089 w 6118621"/>
              <a:gd name="connsiteY83" fmla="*/ 11288 h 530577"/>
              <a:gd name="connsiteX84" fmla="*/ 4899378 w 6118621"/>
              <a:gd name="connsiteY84" fmla="*/ 45155 h 530577"/>
              <a:gd name="connsiteX85" fmla="*/ 4910667 w 6118621"/>
              <a:gd name="connsiteY85" fmla="*/ 146755 h 530577"/>
              <a:gd name="connsiteX86" fmla="*/ 4933244 w 6118621"/>
              <a:gd name="connsiteY86" fmla="*/ 237066 h 530577"/>
              <a:gd name="connsiteX87" fmla="*/ 4967111 w 6118621"/>
              <a:gd name="connsiteY87" fmla="*/ 304800 h 530577"/>
              <a:gd name="connsiteX88" fmla="*/ 5046133 w 6118621"/>
              <a:gd name="connsiteY88" fmla="*/ 316088 h 530577"/>
              <a:gd name="connsiteX89" fmla="*/ 5080000 w 6118621"/>
              <a:gd name="connsiteY89" fmla="*/ 327377 h 530577"/>
              <a:gd name="connsiteX90" fmla="*/ 5125155 w 6118621"/>
              <a:gd name="connsiteY90" fmla="*/ 338666 h 530577"/>
              <a:gd name="connsiteX91" fmla="*/ 5192889 w 6118621"/>
              <a:gd name="connsiteY91" fmla="*/ 383822 h 530577"/>
              <a:gd name="connsiteX92" fmla="*/ 5226755 w 6118621"/>
              <a:gd name="connsiteY92" fmla="*/ 395111 h 530577"/>
              <a:gd name="connsiteX93" fmla="*/ 5305778 w 6118621"/>
              <a:gd name="connsiteY93" fmla="*/ 417688 h 530577"/>
              <a:gd name="connsiteX94" fmla="*/ 5407378 w 6118621"/>
              <a:gd name="connsiteY94" fmla="*/ 485422 h 530577"/>
              <a:gd name="connsiteX95" fmla="*/ 5441244 w 6118621"/>
              <a:gd name="connsiteY95" fmla="*/ 508000 h 530577"/>
              <a:gd name="connsiteX96" fmla="*/ 5531555 w 6118621"/>
              <a:gd name="connsiteY96" fmla="*/ 530577 h 530577"/>
              <a:gd name="connsiteX97" fmla="*/ 5700889 w 6118621"/>
              <a:gd name="connsiteY97" fmla="*/ 508000 h 530577"/>
              <a:gd name="connsiteX98" fmla="*/ 5768622 w 6118621"/>
              <a:gd name="connsiteY98" fmla="*/ 462844 h 530577"/>
              <a:gd name="connsiteX99" fmla="*/ 5802489 w 6118621"/>
              <a:gd name="connsiteY99" fmla="*/ 440266 h 530577"/>
              <a:gd name="connsiteX100" fmla="*/ 5881511 w 6118621"/>
              <a:gd name="connsiteY100" fmla="*/ 417688 h 530577"/>
              <a:gd name="connsiteX101" fmla="*/ 5949244 w 6118621"/>
              <a:gd name="connsiteY101" fmla="*/ 395111 h 530577"/>
              <a:gd name="connsiteX102" fmla="*/ 6016978 w 6118621"/>
              <a:gd name="connsiteY102" fmla="*/ 338666 h 530577"/>
              <a:gd name="connsiteX103" fmla="*/ 6084711 w 6118621"/>
              <a:gd name="connsiteY103" fmla="*/ 316088 h 530577"/>
              <a:gd name="connsiteX104" fmla="*/ 6118578 w 6118621"/>
              <a:gd name="connsiteY104" fmla="*/ 270933 h 53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118621" h="530577">
                <a:moveTo>
                  <a:pt x="0" y="169333"/>
                </a:moveTo>
                <a:cubicBezTo>
                  <a:pt x="35690" y="190748"/>
                  <a:pt x="63804" y="209579"/>
                  <a:pt x="101600" y="225777"/>
                </a:cubicBezTo>
                <a:cubicBezTo>
                  <a:pt x="112538" y="230464"/>
                  <a:pt x="124178" y="233303"/>
                  <a:pt x="135467" y="237066"/>
                </a:cubicBezTo>
                <a:cubicBezTo>
                  <a:pt x="220489" y="293749"/>
                  <a:pt x="112433" y="227194"/>
                  <a:pt x="214489" y="270933"/>
                </a:cubicBezTo>
                <a:cubicBezTo>
                  <a:pt x="226959" y="276278"/>
                  <a:pt x="235651" y="288747"/>
                  <a:pt x="248355" y="293511"/>
                </a:cubicBezTo>
                <a:cubicBezTo>
                  <a:pt x="266321" y="300248"/>
                  <a:pt x="286069" y="300638"/>
                  <a:pt x="304800" y="304800"/>
                </a:cubicBezTo>
                <a:cubicBezTo>
                  <a:pt x="415281" y="329350"/>
                  <a:pt x="278425" y="310586"/>
                  <a:pt x="496711" y="327377"/>
                </a:cubicBezTo>
                <a:cubicBezTo>
                  <a:pt x="504237" y="338666"/>
                  <a:pt x="509695" y="351650"/>
                  <a:pt x="519289" y="361244"/>
                </a:cubicBezTo>
                <a:cubicBezTo>
                  <a:pt x="528883" y="370838"/>
                  <a:pt x="544221" y="373611"/>
                  <a:pt x="553155" y="383822"/>
                </a:cubicBezTo>
                <a:cubicBezTo>
                  <a:pt x="571024" y="404243"/>
                  <a:pt x="583259" y="428977"/>
                  <a:pt x="598311" y="451555"/>
                </a:cubicBezTo>
                <a:cubicBezTo>
                  <a:pt x="605837" y="462844"/>
                  <a:pt x="609600" y="477896"/>
                  <a:pt x="620889" y="485422"/>
                </a:cubicBezTo>
                <a:lnTo>
                  <a:pt x="654755" y="508000"/>
                </a:lnTo>
                <a:cubicBezTo>
                  <a:pt x="692970" y="503223"/>
                  <a:pt x="775678" y="498881"/>
                  <a:pt x="812800" y="474133"/>
                </a:cubicBezTo>
                <a:lnTo>
                  <a:pt x="846667" y="451555"/>
                </a:lnTo>
                <a:lnTo>
                  <a:pt x="903111" y="282222"/>
                </a:lnTo>
                <a:cubicBezTo>
                  <a:pt x="906874" y="270933"/>
                  <a:pt x="911514" y="259899"/>
                  <a:pt x="914400" y="248355"/>
                </a:cubicBezTo>
                <a:cubicBezTo>
                  <a:pt x="918163" y="233303"/>
                  <a:pt x="917991" y="216671"/>
                  <a:pt x="925689" y="203200"/>
                </a:cubicBezTo>
                <a:cubicBezTo>
                  <a:pt x="933610" y="189339"/>
                  <a:pt x="948266" y="180622"/>
                  <a:pt x="959555" y="169333"/>
                </a:cubicBezTo>
                <a:cubicBezTo>
                  <a:pt x="1012237" y="173096"/>
                  <a:pt x="1066361" y="167812"/>
                  <a:pt x="1117600" y="180622"/>
                </a:cubicBezTo>
                <a:cubicBezTo>
                  <a:pt x="1143925" y="187203"/>
                  <a:pt x="1185333" y="225777"/>
                  <a:pt x="1185333" y="225777"/>
                </a:cubicBezTo>
                <a:cubicBezTo>
                  <a:pt x="1207310" y="291708"/>
                  <a:pt x="1179427" y="231161"/>
                  <a:pt x="1230489" y="282222"/>
                </a:cubicBezTo>
                <a:cubicBezTo>
                  <a:pt x="1240083" y="291816"/>
                  <a:pt x="1241562" y="308897"/>
                  <a:pt x="1253067" y="316088"/>
                </a:cubicBezTo>
                <a:cubicBezTo>
                  <a:pt x="1273249" y="328701"/>
                  <a:pt x="1298222" y="331140"/>
                  <a:pt x="1320800" y="338666"/>
                </a:cubicBezTo>
                <a:cubicBezTo>
                  <a:pt x="1419022" y="371407"/>
                  <a:pt x="1342792" y="349295"/>
                  <a:pt x="1557867" y="361244"/>
                </a:cubicBezTo>
                <a:cubicBezTo>
                  <a:pt x="1618070" y="451552"/>
                  <a:pt x="1539055" y="342433"/>
                  <a:pt x="1614311" y="417688"/>
                </a:cubicBezTo>
                <a:cubicBezTo>
                  <a:pt x="1659467" y="462844"/>
                  <a:pt x="1610548" y="444029"/>
                  <a:pt x="1670755" y="474133"/>
                </a:cubicBezTo>
                <a:cubicBezTo>
                  <a:pt x="1688799" y="483155"/>
                  <a:pt x="1732899" y="491888"/>
                  <a:pt x="1749778" y="496711"/>
                </a:cubicBezTo>
                <a:cubicBezTo>
                  <a:pt x="1827590" y="518943"/>
                  <a:pt x="1729142" y="498917"/>
                  <a:pt x="1851378" y="519288"/>
                </a:cubicBezTo>
                <a:cubicBezTo>
                  <a:pt x="1900296" y="515525"/>
                  <a:pt x="1953673" y="528748"/>
                  <a:pt x="1998133" y="508000"/>
                </a:cubicBezTo>
                <a:cubicBezTo>
                  <a:pt x="2019700" y="497936"/>
                  <a:pt x="2013185" y="462844"/>
                  <a:pt x="2020711" y="440266"/>
                </a:cubicBezTo>
                <a:lnTo>
                  <a:pt x="2032000" y="406400"/>
                </a:lnTo>
                <a:cubicBezTo>
                  <a:pt x="2035763" y="395111"/>
                  <a:pt x="2033388" y="379134"/>
                  <a:pt x="2043289" y="372533"/>
                </a:cubicBezTo>
                <a:cubicBezTo>
                  <a:pt x="2054578" y="365007"/>
                  <a:pt x="2064451" y="354719"/>
                  <a:pt x="2077155" y="349955"/>
                </a:cubicBezTo>
                <a:cubicBezTo>
                  <a:pt x="2095121" y="343218"/>
                  <a:pt x="2114869" y="342828"/>
                  <a:pt x="2133600" y="338666"/>
                </a:cubicBezTo>
                <a:cubicBezTo>
                  <a:pt x="2148745" y="335300"/>
                  <a:pt x="2163837" y="331639"/>
                  <a:pt x="2178755" y="327377"/>
                </a:cubicBezTo>
                <a:cubicBezTo>
                  <a:pt x="2190197" y="324108"/>
                  <a:pt x="2202220" y="321867"/>
                  <a:pt x="2212622" y="316088"/>
                </a:cubicBezTo>
                <a:cubicBezTo>
                  <a:pt x="2343304" y="243487"/>
                  <a:pt x="2231947" y="301058"/>
                  <a:pt x="2314222" y="237066"/>
                </a:cubicBezTo>
                <a:cubicBezTo>
                  <a:pt x="2335641" y="220407"/>
                  <a:pt x="2359377" y="206963"/>
                  <a:pt x="2381955" y="191911"/>
                </a:cubicBezTo>
                <a:lnTo>
                  <a:pt x="2415822" y="169333"/>
                </a:lnTo>
                <a:cubicBezTo>
                  <a:pt x="2427111" y="176859"/>
                  <a:pt x="2440755" y="181700"/>
                  <a:pt x="2449689" y="191911"/>
                </a:cubicBezTo>
                <a:cubicBezTo>
                  <a:pt x="2465445" y="209918"/>
                  <a:pt x="2490729" y="275100"/>
                  <a:pt x="2528711" y="282222"/>
                </a:cubicBezTo>
                <a:cubicBezTo>
                  <a:pt x="2576934" y="291264"/>
                  <a:pt x="2626548" y="289748"/>
                  <a:pt x="2675467" y="293511"/>
                </a:cubicBezTo>
                <a:cubicBezTo>
                  <a:pt x="2755994" y="320354"/>
                  <a:pt x="2658636" y="282291"/>
                  <a:pt x="2743200" y="338666"/>
                </a:cubicBezTo>
                <a:cubicBezTo>
                  <a:pt x="2753101" y="345267"/>
                  <a:pt x="2765778" y="346192"/>
                  <a:pt x="2777067" y="349955"/>
                </a:cubicBezTo>
                <a:cubicBezTo>
                  <a:pt x="2788356" y="357481"/>
                  <a:pt x="2798463" y="367188"/>
                  <a:pt x="2810933" y="372533"/>
                </a:cubicBezTo>
                <a:cubicBezTo>
                  <a:pt x="2825194" y="378645"/>
                  <a:pt x="2841228" y="379364"/>
                  <a:pt x="2856089" y="383822"/>
                </a:cubicBezTo>
                <a:cubicBezTo>
                  <a:pt x="2878884" y="390661"/>
                  <a:pt x="2901244" y="398874"/>
                  <a:pt x="2923822" y="406400"/>
                </a:cubicBezTo>
                <a:lnTo>
                  <a:pt x="2957689" y="417688"/>
                </a:lnTo>
                <a:cubicBezTo>
                  <a:pt x="2968978" y="425214"/>
                  <a:pt x="2981132" y="431580"/>
                  <a:pt x="2991555" y="440266"/>
                </a:cubicBezTo>
                <a:cubicBezTo>
                  <a:pt x="3003820" y="450487"/>
                  <a:pt x="3012138" y="465277"/>
                  <a:pt x="3025422" y="474133"/>
                </a:cubicBezTo>
                <a:cubicBezTo>
                  <a:pt x="3035323" y="480734"/>
                  <a:pt x="3048000" y="481659"/>
                  <a:pt x="3059289" y="485422"/>
                </a:cubicBezTo>
                <a:cubicBezTo>
                  <a:pt x="3079198" y="483431"/>
                  <a:pt x="3179969" y="478857"/>
                  <a:pt x="3217333" y="462844"/>
                </a:cubicBezTo>
                <a:cubicBezTo>
                  <a:pt x="3229804" y="457499"/>
                  <a:pt x="3239911" y="447792"/>
                  <a:pt x="3251200" y="440266"/>
                </a:cubicBezTo>
                <a:cubicBezTo>
                  <a:pt x="3258726" y="428977"/>
                  <a:pt x="3267710" y="418535"/>
                  <a:pt x="3273778" y="406400"/>
                </a:cubicBezTo>
                <a:cubicBezTo>
                  <a:pt x="3292141" y="369675"/>
                  <a:pt x="3275293" y="371018"/>
                  <a:pt x="3307644" y="338666"/>
                </a:cubicBezTo>
                <a:cubicBezTo>
                  <a:pt x="3334478" y="311831"/>
                  <a:pt x="3375710" y="304689"/>
                  <a:pt x="3409244" y="293511"/>
                </a:cubicBezTo>
                <a:cubicBezTo>
                  <a:pt x="3420533" y="289748"/>
                  <a:pt x="3433210" y="288823"/>
                  <a:pt x="3443111" y="282222"/>
                </a:cubicBezTo>
                <a:cubicBezTo>
                  <a:pt x="3454400" y="274696"/>
                  <a:pt x="3464507" y="264989"/>
                  <a:pt x="3476978" y="259644"/>
                </a:cubicBezTo>
                <a:cubicBezTo>
                  <a:pt x="3491238" y="253532"/>
                  <a:pt x="3507272" y="252813"/>
                  <a:pt x="3522133" y="248355"/>
                </a:cubicBezTo>
                <a:cubicBezTo>
                  <a:pt x="3595411" y="226372"/>
                  <a:pt x="3574242" y="236194"/>
                  <a:pt x="3623733" y="203200"/>
                </a:cubicBezTo>
                <a:cubicBezTo>
                  <a:pt x="3657600" y="206963"/>
                  <a:pt x="3693309" y="202843"/>
                  <a:pt x="3725333" y="214488"/>
                </a:cubicBezTo>
                <a:cubicBezTo>
                  <a:pt x="3738084" y="219125"/>
                  <a:pt x="3739225" y="237932"/>
                  <a:pt x="3747911" y="248355"/>
                </a:cubicBezTo>
                <a:cubicBezTo>
                  <a:pt x="3758132" y="260620"/>
                  <a:pt x="3770489" y="270933"/>
                  <a:pt x="3781778" y="282222"/>
                </a:cubicBezTo>
                <a:cubicBezTo>
                  <a:pt x="3785541" y="293511"/>
                  <a:pt x="3785634" y="306796"/>
                  <a:pt x="3793067" y="316088"/>
                </a:cubicBezTo>
                <a:cubicBezTo>
                  <a:pt x="3801542" y="326682"/>
                  <a:pt x="3814535" y="333156"/>
                  <a:pt x="3826933" y="338666"/>
                </a:cubicBezTo>
                <a:cubicBezTo>
                  <a:pt x="3848681" y="348332"/>
                  <a:pt x="3872089" y="353718"/>
                  <a:pt x="3894667" y="361244"/>
                </a:cubicBezTo>
                <a:cubicBezTo>
                  <a:pt x="3905956" y="365007"/>
                  <a:pt x="3916753" y="370850"/>
                  <a:pt x="3928533" y="372533"/>
                </a:cubicBezTo>
                <a:lnTo>
                  <a:pt x="4007555" y="383822"/>
                </a:lnTo>
                <a:cubicBezTo>
                  <a:pt x="4131064" y="424992"/>
                  <a:pt x="3943989" y="359333"/>
                  <a:pt x="4075289" y="417688"/>
                </a:cubicBezTo>
                <a:cubicBezTo>
                  <a:pt x="4075294" y="417690"/>
                  <a:pt x="4159953" y="445910"/>
                  <a:pt x="4176889" y="451555"/>
                </a:cubicBezTo>
                <a:lnTo>
                  <a:pt x="4244622" y="474133"/>
                </a:lnTo>
                <a:lnTo>
                  <a:pt x="4278489" y="485422"/>
                </a:lnTo>
                <a:cubicBezTo>
                  <a:pt x="4312356" y="481659"/>
                  <a:pt x="4346431" y="479447"/>
                  <a:pt x="4380089" y="474133"/>
                </a:cubicBezTo>
                <a:cubicBezTo>
                  <a:pt x="4417994" y="468148"/>
                  <a:pt x="4492978" y="451555"/>
                  <a:pt x="4492978" y="451555"/>
                </a:cubicBezTo>
                <a:cubicBezTo>
                  <a:pt x="4583291" y="391344"/>
                  <a:pt x="4474159" y="470372"/>
                  <a:pt x="4549422" y="395111"/>
                </a:cubicBezTo>
                <a:cubicBezTo>
                  <a:pt x="4559016" y="385517"/>
                  <a:pt x="4572866" y="381219"/>
                  <a:pt x="4583289" y="372533"/>
                </a:cubicBezTo>
                <a:cubicBezTo>
                  <a:pt x="4595553" y="362312"/>
                  <a:pt x="4604891" y="348887"/>
                  <a:pt x="4617155" y="338666"/>
                </a:cubicBezTo>
                <a:cubicBezTo>
                  <a:pt x="4646334" y="314350"/>
                  <a:pt x="4650946" y="316113"/>
                  <a:pt x="4684889" y="304800"/>
                </a:cubicBezTo>
                <a:cubicBezTo>
                  <a:pt x="4696178" y="297274"/>
                  <a:pt x="4712024" y="294002"/>
                  <a:pt x="4718755" y="282222"/>
                </a:cubicBezTo>
                <a:cubicBezTo>
                  <a:pt x="4732837" y="257577"/>
                  <a:pt x="4726301" y="175592"/>
                  <a:pt x="4752622" y="158044"/>
                </a:cubicBezTo>
                <a:lnTo>
                  <a:pt x="4786489" y="135466"/>
                </a:lnTo>
                <a:cubicBezTo>
                  <a:pt x="4790252" y="124177"/>
                  <a:pt x="4791999" y="112002"/>
                  <a:pt x="4797778" y="101600"/>
                </a:cubicBezTo>
                <a:cubicBezTo>
                  <a:pt x="4862473" y="-14851"/>
                  <a:pt x="4828678" y="76630"/>
                  <a:pt x="4854222" y="0"/>
                </a:cubicBezTo>
                <a:cubicBezTo>
                  <a:pt x="4865511" y="3763"/>
                  <a:pt x="4879675" y="2874"/>
                  <a:pt x="4888089" y="11288"/>
                </a:cubicBezTo>
                <a:cubicBezTo>
                  <a:pt x="4896503" y="19702"/>
                  <a:pt x="4897422" y="33417"/>
                  <a:pt x="4899378" y="45155"/>
                </a:cubicBezTo>
                <a:cubicBezTo>
                  <a:pt x="4904980" y="78766"/>
                  <a:pt x="4904745" y="113198"/>
                  <a:pt x="4910667" y="146755"/>
                </a:cubicBezTo>
                <a:cubicBezTo>
                  <a:pt x="4916059" y="177313"/>
                  <a:pt x="4923431" y="207628"/>
                  <a:pt x="4933244" y="237066"/>
                </a:cubicBezTo>
                <a:cubicBezTo>
                  <a:pt x="4938253" y="252093"/>
                  <a:pt x="4949984" y="297188"/>
                  <a:pt x="4967111" y="304800"/>
                </a:cubicBezTo>
                <a:cubicBezTo>
                  <a:pt x="4991426" y="315606"/>
                  <a:pt x="5019792" y="312325"/>
                  <a:pt x="5046133" y="316088"/>
                </a:cubicBezTo>
                <a:cubicBezTo>
                  <a:pt x="5057422" y="319851"/>
                  <a:pt x="5068558" y="324108"/>
                  <a:pt x="5080000" y="327377"/>
                </a:cubicBezTo>
                <a:cubicBezTo>
                  <a:pt x="5094918" y="331639"/>
                  <a:pt x="5111278" y="331727"/>
                  <a:pt x="5125155" y="338666"/>
                </a:cubicBezTo>
                <a:cubicBezTo>
                  <a:pt x="5149426" y="350801"/>
                  <a:pt x="5167146" y="375241"/>
                  <a:pt x="5192889" y="383822"/>
                </a:cubicBezTo>
                <a:cubicBezTo>
                  <a:pt x="5204178" y="387585"/>
                  <a:pt x="5215314" y="391842"/>
                  <a:pt x="5226755" y="395111"/>
                </a:cubicBezTo>
                <a:cubicBezTo>
                  <a:pt x="5326014" y="423471"/>
                  <a:pt x="5224551" y="390615"/>
                  <a:pt x="5305778" y="417688"/>
                </a:cubicBezTo>
                <a:lnTo>
                  <a:pt x="5407378" y="485422"/>
                </a:lnTo>
                <a:cubicBezTo>
                  <a:pt x="5418667" y="492948"/>
                  <a:pt x="5428082" y="504710"/>
                  <a:pt x="5441244" y="508000"/>
                </a:cubicBezTo>
                <a:lnTo>
                  <a:pt x="5531555" y="530577"/>
                </a:lnTo>
                <a:cubicBezTo>
                  <a:pt x="5541144" y="529778"/>
                  <a:pt x="5660206" y="530602"/>
                  <a:pt x="5700889" y="508000"/>
                </a:cubicBezTo>
                <a:cubicBezTo>
                  <a:pt x="5724609" y="494822"/>
                  <a:pt x="5746044" y="477896"/>
                  <a:pt x="5768622" y="462844"/>
                </a:cubicBezTo>
                <a:cubicBezTo>
                  <a:pt x="5779911" y="455318"/>
                  <a:pt x="5789618" y="444557"/>
                  <a:pt x="5802489" y="440266"/>
                </a:cubicBezTo>
                <a:cubicBezTo>
                  <a:pt x="5916263" y="402340"/>
                  <a:pt x="5739812" y="460197"/>
                  <a:pt x="5881511" y="417688"/>
                </a:cubicBezTo>
                <a:cubicBezTo>
                  <a:pt x="5904306" y="410850"/>
                  <a:pt x="5949244" y="395111"/>
                  <a:pt x="5949244" y="395111"/>
                </a:cubicBezTo>
                <a:cubicBezTo>
                  <a:pt x="5970512" y="373843"/>
                  <a:pt x="5988687" y="351240"/>
                  <a:pt x="6016978" y="338666"/>
                </a:cubicBezTo>
                <a:cubicBezTo>
                  <a:pt x="6038726" y="329000"/>
                  <a:pt x="6084711" y="316088"/>
                  <a:pt x="6084711" y="316088"/>
                </a:cubicBezTo>
                <a:cubicBezTo>
                  <a:pt x="6121239" y="279561"/>
                  <a:pt x="6118578" y="298187"/>
                  <a:pt x="6118578" y="270933"/>
                </a:cubicBez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Freeform 5"/>
          <p:cNvSpPr/>
          <p:nvPr/>
        </p:nvSpPr>
        <p:spPr>
          <a:xfrm>
            <a:off x="7936089" y="4222044"/>
            <a:ext cx="282222" cy="33867"/>
          </a:xfrm>
          <a:custGeom>
            <a:avLst/>
            <a:gdLst>
              <a:gd name="connsiteX0" fmla="*/ 0 w 282222"/>
              <a:gd name="connsiteY0" fmla="*/ 0 h 33867"/>
              <a:gd name="connsiteX1" fmla="*/ 203200 w 282222"/>
              <a:gd name="connsiteY1" fmla="*/ 11289 h 33867"/>
              <a:gd name="connsiteX2" fmla="*/ 248355 w 282222"/>
              <a:gd name="connsiteY2" fmla="*/ 22578 h 33867"/>
              <a:gd name="connsiteX3" fmla="*/ 282222 w 282222"/>
              <a:gd name="connsiteY3" fmla="*/ 33867 h 33867"/>
            </a:gdLst>
            <a:ahLst/>
            <a:cxnLst>
              <a:cxn ang="0">
                <a:pos x="connsiteX0" y="connsiteY0"/>
              </a:cxn>
              <a:cxn ang="0">
                <a:pos x="connsiteX1" y="connsiteY1"/>
              </a:cxn>
              <a:cxn ang="0">
                <a:pos x="connsiteX2" y="connsiteY2"/>
              </a:cxn>
              <a:cxn ang="0">
                <a:pos x="connsiteX3" y="connsiteY3"/>
              </a:cxn>
            </a:cxnLst>
            <a:rect l="l" t="t" r="r" b="b"/>
            <a:pathLst>
              <a:path w="282222" h="33867">
                <a:moveTo>
                  <a:pt x="0" y="0"/>
                </a:moveTo>
                <a:cubicBezTo>
                  <a:pt x="67733" y="3763"/>
                  <a:pt x="135641" y="5147"/>
                  <a:pt x="203200" y="11289"/>
                </a:cubicBezTo>
                <a:cubicBezTo>
                  <a:pt x="218651" y="12694"/>
                  <a:pt x="233437" y="18316"/>
                  <a:pt x="248355" y="22578"/>
                </a:cubicBezTo>
                <a:cubicBezTo>
                  <a:pt x="259797" y="25847"/>
                  <a:pt x="282222" y="33867"/>
                  <a:pt x="282222" y="33867"/>
                </a:cubicBez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Freeform 6"/>
          <p:cNvSpPr/>
          <p:nvPr/>
        </p:nvSpPr>
        <p:spPr>
          <a:xfrm>
            <a:off x="6502036" y="2540000"/>
            <a:ext cx="1230853" cy="666044"/>
          </a:xfrm>
          <a:custGeom>
            <a:avLst/>
            <a:gdLst>
              <a:gd name="connsiteX0" fmla="*/ 11653 w 1230853"/>
              <a:gd name="connsiteY0" fmla="*/ 0 h 666044"/>
              <a:gd name="connsiteX1" fmla="*/ 364 w 1230853"/>
              <a:gd name="connsiteY1" fmla="*/ 56444 h 666044"/>
              <a:gd name="connsiteX2" fmla="*/ 22942 w 1230853"/>
              <a:gd name="connsiteY2" fmla="*/ 90311 h 666044"/>
              <a:gd name="connsiteX3" fmla="*/ 34231 w 1230853"/>
              <a:gd name="connsiteY3" fmla="*/ 124178 h 666044"/>
              <a:gd name="connsiteX4" fmla="*/ 68097 w 1230853"/>
              <a:gd name="connsiteY4" fmla="*/ 214489 h 666044"/>
              <a:gd name="connsiteX5" fmla="*/ 90675 w 1230853"/>
              <a:gd name="connsiteY5" fmla="*/ 293511 h 666044"/>
              <a:gd name="connsiteX6" fmla="*/ 101964 w 1230853"/>
              <a:gd name="connsiteY6" fmla="*/ 327378 h 666044"/>
              <a:gd name="connsiteX7" fmla="*/ 113253 w 1230853"/>
              <a:gd name="connsiteY7" fmla="*/ 643467 h 666044"/>
              <a:gd name="connsiteX8" fmla="*/ 135831 w 1230853"/>
              <a:gd name="connsiteY8" fmla="*/ 609600 h 666044"/>
              <a:gd name="connsiteX9" fmla="*/ 147120 w 1230853"/>
              <a:gd name="connsiteY9" fmla="*/ 575733 h 666044"/>
              <a:gd name="connsiteX10" fmla="*/ 169697 w 1230853"/>
              <a:gd name="connsiteY10" fmla="*/ 541867 h 666044"/>
              <a:gd name="connsiteX11" fmla="*/ 192275 w 1230853"/>
              <a:gd name="connsiteY11" fmla="*/ 474133 h 666044"/>
              <a:gd name="connsiteX12" fmla="*/ 339031 w 1230853"/>
              <a:gd name="connsiteY12" fmla="*/ 451556 h 666044"/>
              <a:gd name="connsiteX13" fmla="*/ 372897 w 1230853"/>
              <a:gd name="connsiteY13" fmla="*/ 428978 h 666044"/>
              <a:gd name="connsiteX14" fmla="*/ 395475 w 1230853"/>
              <a:gd name="connsiteY14" fmla="*/ 395111 h 666044"/>
              <a:gd name="connsiteX15" fmla="*/ 429342 w 1230853"/>
              <a:gd name="connsiteY15" fmla="*/ 406400 h 666044"/>
              <a:gd name="connsiteX16" fmla="*/ 451920 w 1230853"/>
              <a:gd name="connsiteY16" fmla="*/ 440267 h 666044"/>
              <a:gd name="connsiteX17" fmla="*/ 463208 w 1230853"/>
              <a:gd name="connsiteY17" fmla="*/ 496711 h 666044"/>
              <a:gd name="connsiteX18" fmla="*/ 485786 w 1230853"/>
              <a:gd name="connsiteY18" fmla="*/ 575733 h 666044"/>
              <a:gd name="connsiteX19" fmla="*/ 508364 w 1230853"/>
              <a:gd name="connsiteY19" fmla="*/ 609600 h 666044"/>
              <a:gd name="connsiteX20" fmla="*/ 542231 w 1230853"/>
              <a:gd name="connsiteY20" fmla="*/ 598311 h 666044"/>
              <a:gd name="connsiteX21" fmla="*/ 564808 w 1230853"/>
              <a:gd name="connsiteY21" fmla="*/ 530578 h 666044"/>
              <a:gd name="connsiteX22" fmla="*/ 587386 w 1230853"/>
              <a:gd name="connsiteY22" fmla="*/ 496711 h 666044"/>
              <a:gd name="connsiteX23" fmla="*/ 609964 w 1230853"/>
              <a:gd name="connsiteY23" fmla="*/ 428978 h 666044"/>
              <a:gd name="connsiteX24" fmla="*/ 643831 w 1230853"/>
              <a:gd name="connsiteY24" fmla="*/ 440267 h 666044"/>
              <a:gd name="connsiteX25" fmla="*/ 655120 w 1230853"/>
              <a:gd name="connsiteY25" fmla="*/ 474133 h 666044"/>
              <a:gd name="connsiteX26" fmla="*/ 700275 w 1230853"/>
              <a:gd name="connsiteY26" fmla="*/ 541867 h 666044"/>
              <a:gd name="connsiteX27" fmla="*/ 734142 w 1230853"/>
              <a:gd name="connsiteY27" fmla="*/ 575733 h 666044"/>
              <a:gd name="connsiteX28" fmla="*/ 779297 w 1230853"/>
              <a:gd name="connsiteY28" fmla="*/ 643467 h 666044"/>
              <a:gd name="connsiteX29" fmla="*/ 813164 w 1230853"/>
              <a:gd name="connsiteY29" fmla="*/ 666044 h 666044"/>
              <a:gd name="connsiteX30" fmla="*/ 847031 w 1230853"/>
              <a:gd name="connsiteY30" fmla="*/ 632178 h 666044"/>
              <a:gd name="connsiteX31" fmla="*/ 869608 w 1230853"/>
              <a:gd name="connsiteY31" fmla="*/ 564444 h 666044"/>
              <a:gd name="connsiteX32" fmla="*/ 892186 w 1230853"/>
              <a:gd name="connsiteY32" fmla="*/ 496711 h 666044"/>
              <a:gd name="connsiteX33" fmla="*/ 914764 w 1230853"/>
              <a:gd name="connsiteY33" fmla="*/ 406400 h 666044"/>
              <a:gd name="connsiteX34" fmla="*/ 948631 w 1230853"/>
              <a:gd name="connsiteY34" fmla="*/ 417689 h 666044"/>
              <a:gd name="connsiteX35" fmla="*/ 959920 w 1230853"/>
              <a:gd name="connsiteY35" fmla="*/ 462844 h 666044"/>
              <a:gd name="connsiteX36" fmla="*/ 982497 w 1230853"/>
              <a:gd name="connsiteY36" fmla="*/ 530578 h 666044"/>
              <a:gd name="connsiteX37" fmla="*/ 993786 w 1230853"/>
              <a:gd name="connsiteY37" fmla="*/ 564444 h 666044"/>
              <a:gd name="connsiteX38" fmla="*/ 1016364 w 1230853"/>
              <a:gd name="connsiteY38" fmla="*/ 598311 h 666044"/>
              <a:gd name="connsiteX39" fmla="*/ 1027653 w 1230853"/>
              <a:gd name="connsiteY39" fmla="*/ 643467 h 666044"/>
              <a:gd name="connsiteX40" fmla="*/ 1061520 w 1230853"/>
              <a:gd name="connsiteY40" fmla="*/ 609600 h 666044"/>
              <a:gd name="connsiteX41" fmla="*/ 1084097 w 1230853"/>
              <a:gd name="connsiteY41" fmla="*/ 541867 h 666044"/>
              <a:gd name="connsiteX42" fmla="*/ 1095386 w 1230853"/>
              <a:gd name="connsiteY42" fmla="*/ 508000 h 666044"/>
              <a:gd name="connsiteX43" fmla="*/ 1117964 w 1230853"/>
              <a:gd name="connsiteY43" fmla="*/ 474133 h 666044"/>
              <a:gd name="connsiteX44" fmla="*/ 1185697 w 1230853"/>
              <a:gd name="connsiteY44" fmla="*/ 541867 h 666044"/>
              <a:gd name="connsiteX45" fmla="*/ 1230853 w 1230853"/>
              <a:gd name="connsiteY45" fmla="*/ 553156 h 66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30853" h="666044">
                <a:moveTo>
                  <a:pt x="11653" y="0"/>
                </a:moveTo>
                <a:cubicBezTo>
                  <a:pt x="7890" y="18815"/>
                  <a:pt x="-2016" y="37405"/>
                  <a:pt x="364" y="56444"/>
                </a:cubicBezTo>
                <a:cubicBezTo>
                  <a:pt x="2047" y="69907"/>
                  <a:pt x="16874" y="78176"/>
                  <a:pt x="22942" y="90311"/>
                </a:cubicBezTo>
                <a:cubicBezTo>
                  <a:pt x="28264" y="100954"/>
                  <a:pt x="31345" y="112634"/>
                  <a:pt x="34231" y="124178"/>
                </a:cubicBezTo>
                <a:cubicBezTo>
                  <a:pt x="66901" y="254857"/>
                  <a:pt x="21640" y="121572"/>
                  <a:pt x="68097" y="214489"/>
                </a:cubicBezTo>
                <a:cubicBezTo>
                  <a:pt x="77119" y="232534"/>
                  <a:pt x="85852" y="276631"/>
                  <a:pt x="90675" y="293511"/>
                </a:cubicBezTo>
                <a:cubicBezTo>
                  <a:pt x="93944" y="304953"/>
                  <a:pt x="98201" y="316089"/>
                  <a:pt x="101964" y="327378"/>
                </a:cubicBezTo>
                <a:cubicBezTo>
                  <a:pt x="105727" y="432741"/>
                  <a:pt x="100691" y="538788"/>
                  <a:pt x="113253" y="643467"/>
                </a:cubicBezTo>
                <a:cubicBezTo>
                  <a:pt x="114870" y="656938"/>
                  <a:pt x="129763" y="621735"/>
                  <a:pt x="135831" y="609600"/>
                </a:cubicBezTo>
                <a:cubicBezTo>
                  <a:pt x="141153" y="598957"/>
                  <a:pt x="141798" y="586376"/>
                  <a:pt x="147120" y="575733"/>
                </a:cubicBezTo>
                <a:cubicBezTo>
                  <a:pt x="153187" y="563598"/>
                  <a:pt x="164187" y="554265"/>
                  <a:pt x="169697" y="541867"/>
                </a:cubicBezTo>
                <a:cubicBezTo>
                  <a:pt x="179363" y="520119"/>
                  <a:pt x="169697" y="481659"/>
                  <a:pt x="192275" y="474133"/>
                </a:cubicBezTo>
                <a:cubicBezTo>
                  <a:pt x="262019" y="450885"/>
                  <a:pt x="214301" y="464028"/>
                  <a:pt x="339031" y="451556"/>
                </a:cubicBezTo>
                <a:cubicBezTo>
                  <a:pt x="350320" y="444030"/>
                  <a:pt x="363303" y="438572"/>
                  <a:pt x="372897" y="428978"/>
                </a:cubicBezTo>
                <a:cubicBezTo>
                  <a:pt x="382491" y="419384"/>
                  <a:pt x="382878" y="400150"/>
                  <a:pt x="395475" y="395111"/>
                </a:cubicBezTo>
                <a:cubicBezTo>
                  <a:pt x="406524" y="390692"/>
                  <a:pt x="418053" y="402637"/>
                  <a:pt x="429342" y="406400"/>
                </a:cubicBezTo>
                <a:cubicBezTo>
                  <a:pt x="436868" y="417689"/>
                  <a:pt x="447156" y="427563"/>
                  <a:pt x="451920" y="440267"/>
                </a:cubicBezTo>
                <a:cubicBezTo>
                  <a:pt x="458657" y="458233"/>
                  <a:pt x="459046" y="477981"/>
                  <a:pt x="463208" y="496711"/>
                </a:cubicBezTo>
                <a:cubicBezTo>
                  <a:pt x="466102" y="509733"/>
                  <a:pt x="478243" y="560647"/>
                  <a:pt x="485786" y="575733"/>
                </a:cubicBezTo>
                <a:cubicBezTo>
                  <a:pt x="491854" y="587868"/>
                  <a:pt x="500838" y="598311"/>
                  <a:pt x="508364" y="609600"/>
                </a:cubicBezTo>
                <a:cubicBezTo>
                  <a:pt x="519653" y="605837"/>
                  <a:pt x="535314" y="607994"/>
                  <a:pt x="542231" y="598311"/>
                </a:cubicBezTo>
                <a:cubicBezTo>
                  <a:pt x="556064" y="578945"/>
                  <a:pt x="551607" y="550380"/>
                  <a:pt x="564808" y="530578"/>
                </a:cubicBezTo>
                <a:cubicBezTo>
                  <a:pt x="572334" y="519289"/>
                  <a:pt x="581876" y="509109"/>
                  <a:pt x="587386" y="496711"/>
                </a:cubicBezTo>
                <a:cubicBezTo>
                  <a:pt x="597052" y="474963"/>
                  <a:pt x="609964" y="428978"/>
                  <a:pt x="609964" y="428978"/>
                </a:cubicBezTo>
                <a:cubicBezTo>
                  <a:pt x="621253" y="432741"/>
                  <a:pt x="635417" y="431853"/>
                  <a:pt x="643831" y="440267"/>
                </a:cubicBezTo>
                <a:cubicBezTo>
                  <a:pt x="652245" y="448681"/>
                  <a:pt x="649341" y="463731"/>
                  <a:pt x="655120" y="474133"/>
                </a:cubicBezTo>
                <a:cubicBezTo>
                  <a:pt x="668298" y="497853"/>
                  <a:pt x="681087" y="522680"/>
                  <a:pt x="700275" y="541867"/>
                </a:cubicBezTo>
                <a:cubicBezTo>
                  <a:pt x="711564" y="553156"/>
                  <a:pt x="724341" y="563131"/>
                  <a:pt x="734142" y="575733"/>
                </a:cubicBezTo>
                <a:cubicBezTo>
                  <a:pt x="750801" y="597152"/>
                  <a:pt x="756719" y="628416"/>
                  <a:pt x="779297" y="643467"/>
                </a:cubicBezTo>
                <a:lnTo>
                  <a:pt x="813164" y="666044"/>
                </a:lnTo>
                <a:cubicBezTo>
                  <a:pt x="824453" y="654755"/>
                  <a:pt x="839278" y="646134"/>
                  <a:pt x="847031" y="632178"/>
                </a:cubicBezTo>
                <a:cubicBezTo>
                  <a:pt x="858589" y="611374"/>
                  <a:pt x="862082" y="587022"/>
                  <a:pt x="869608" y="564444"/>
                </a:cubicBezTo>
                <a:cubicBezTo>
                  <a:pt x="869609" y="564440"/>
                  <a:pt x="892185" y="496714"/>
                  <a:pt x="892186" y="496711"/>
                </a:cubicBezTo>
                <a:cubicBezTo>
                  <a:pt x="905809" y="428598"/>
                  <a:pt x="897407" y="458470"/>
                  <a:pt x="914764" y="406400"/>
                </a:cubicBezTo>
                <a:cubicBezTo>
                  <a:pt x="926053" y="410163"/>
                  <a:pt x="941197" y="408397"/>
                  <a:pt x="948631" y="417689"/>
                </a:cubicBezTo>
                <a:cubicBezTo>
                  <a:pt x="958323" y="429804"/>
                  <a:pt x="955462" y="447983"/>
                  <a:pt x="959920" y="462844"/>
                </a:cubicBezTo>
                <a:cubicBezTo>
                  <a:pt x="966759" y="485640"/>
                  <a:pt x="974971" y="508000"/>
                  <a:pt x="982497" y="530578"/>
                </a:cubicBezTo>
                <a:cubicBezTo>
                  <a:pt x="986260" y="541867"/>
                  <a:pt x="987185" y="554543"/>
                  <a:pt x="993786" y="564444"/>
                </a:cubicBezTo>
                <a:lnTo>
                  <a:pt x="1016364" y="598311"/>
                </a:lnTo>
                <a:cubicBezTo>
                  <a:pt x="1020127" y="613363"/>
                  <a:pt x="1012601" y="639704"/>
                  <a:pt x="1027653" y="643467"/>
                </a:cubicBezTo>
                <a:cubicBezTo>
                  <a:pt x="1043141" y="647339"/>
                  <a:pt x="1053767" y="623556"/>
                  <a:pt x="1061520" y="609600"/>
                </a:cubicBezTo>
                <a:cubicBezTo>
                  <a:pt x="1073078" y="588796"/>
                  <a:pt x="1076571" y="564445"/>
                  <a:pt x="1084097" y="541867"/>
                </a:cubicBezTo>
                <a:cubicBezTo>
                  <a:pt x="1087860" y="530578"/>
                  <a:pt x="1088785" y="517901"/>
                  <a:pt x="1095386" y="508000"/>
                </a:cubicBezTo>
                <a:lnTo>
                  <a:pt x="1117964" y="474133"/>
                </a:lnTo>
                <a:cubicBezTo>
                  <a:pt x="1140542" y="496711"/>
                  <a:pt x="1154720" y="534123"/>
                  <a:pt x="1185697" y="541867"/>
                </a:cubicBezTo>
                <a:lnTo>
                  <a:pt x="1230853" y="553156"/>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1828800"/>
            <a:ext cx="1676400" cy="533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936089" y="3530123"/>
            <a:ext cx="248355" cy="14588"/>
          </a:xfrm>
          <a:custGeom>
            <a:avLst/>
            <a:gdLst>
              <a:gd name="connsiteX0" fmla="*/ 0 w 248355"/>
              <a:gd name="connsiteY0" fmla="*/ 14588 h 14588"/>
              <a:gd name="connsiteX1" fmla="*/ 248355 w 248355"/>
              <a:gd name="connsiteY1" fmla="*/ 3299 h 14588"/>
            </a:gdLst>
            <a:ahLst/>
            <a:cxnLst>
              <a:cxn ang="0">
                <a:pos x="connsiteX0" y="connsiteY0"/>
              </a:cxn>
              <a:cxn ang="0">
                <a:pos x="connsiteX1" y="connsiteY1"/>
              </a:cxn>
            </a:cxnLst>
            <a:rect l="l" t="t" r="r" b="b"/>
            <a:pathLst>
              <a:path w="248355" h="14588">
                <a:moveTo>
                  <a:pt x="0" y="14588"/>
                </a:moveTo>
                <a:cubicBezTo>
                  <a:pt x="119172" y="-9247"/>
                  <a:pt x="37257" y="3299"/>
                  <a:pt x="248355" y="3299"/>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36889" y="3104444"/>
            <a:ext cx="6084711" cy="1061156"/>
          </a:xfrm>
          <a:custGeom>
            <a:avLst/>
            <a:gdLst>
              <a:gd name="connsiteX0" fmla="*/ 0 w 6084711"/>
              <a:gd name="connsiteY0" fmla="*/ 959556 h 1061156"/>
              <a:gd name="connsiteX1" fmla="*/ 56444 w 6084711"/>
              <a:gd name="connsiteY1" fmla="*/ 993423 h 1061156"/>
              <a:gd name="connsiteX2" fmla="*/ 124178 w 6084711"/>
              <a:gd name="connsiteY2" fmla="*/ 1038578 h 1061156"/>
              <a:gd name="connsiteX3" fmla="*/ 191911 w 6084711"/>
              <a:gd name="connsiteY3" fmla="*/ 1061156 h 1061156"/>
              <a:gd name="connsiteX4" fmla="*/ 259644 w 6084711"/>
              <a:gd name="connsiteY4" fmla="*/ 993423 h 1061156"/>
              <a:gd name="connsiteX5" fmla="*/ 327378 w 6084711"/>
              <a:gd name="connsiteY5" fmla="*/ 936978 h 1061156"/>
              <a:gd name="connsiteX6" fmla="*/ 372533 w 6084711"/>
              <a:gd name="connsiteY6" fmla="*/ 869245 h 1061156"/>
              <a:gd name="connsiteX7" fmla="*/ 395111 w 6084711"/>
              <a:gd name="connsiteY7" fmla="*/ 835378 h 1061156"/>
              <a:gd name="connsiteX8" fmla="*/ 428978 w 6084711"/>
              <a:gd name="connsiteY8" fmla="*/ 801512 h 1061156"/>
              <a:gd name="connsiteX9" fmla="*/ 451555 w 6084711"/>
              <a:gd name="connsiteY9" fmla="*/ 767645 h 1061156"/>
              <a:gd name="connsiteX10" fmla="*/ 519289 w 6084711"/>
              <a:gd name="connsiteY10" fmla="*/ 733778 h 1061156"/>
              <a:gd name="connsiteX11" fmla="*/ 790222 w 6084711"/>
              <a:gd name="connsiteY11" fmla="*/ 745067 h 1061156"/>
              <a:gd name="connsiteX12" fmla="*/ 824089 w 6084711"/>
              <a:gd name="connsiteY12" fmla="*/ 756356 h 1061156"/>
              <a:gd name="connsiteX13" fmla="*/ 1072444 w 6084711"/>
              <a:gd name="connsiteY13" fmla="*/ 745067 h 1061156"/>
              <a:gd name="connsiteX14" fmla="*/ 1117600 w 6084711"/>
              <a:gd name="connsiteY14" fmla="*/ 733778 h 1061156"/>
              <a:gd name="connsiteX15" fmla="*/ 1196622 w 6084711"/>
              <a:gd name="connsiteY15" fmla="*/ 711200 h 1061156"/>
              <a:gd name="connsiteX16" fmla="*/ 1298222 w 6084711"/>
              <a:gd name="connsiteY16" fmla="*/ 666045 h 1061156"/>
              <a:gd name="connsiteX17" fmla="*/ 1332089 w 6084711"/>
              <a:gd name="connsiteY17" fmla="*/ 654756 h 1061156"/>
              <a:gd name="connsiteX18" fmla="*/ 1399822 w 6084711"/>
              <a:gd name="connsiteY18" fmla="*/ 609600 h 1061156"/>
              <a:gd name="connsiteX19" fmla="*/ 1512711 w 6084711"/>
              <a:gd name="connsiteY19" fmla="*/ 564445 h 1061156"/>
              <a:gd name="connsiteX20" fmla="*/ 1580444 w 6084711"/>
              <a:gd name="connsiteY20" fmla="*/ 519289 h 1061156"/>
              <a:gd name="connsiteX21" fmla="*/ 1614311 w 6084711"/>
              <a:gd name="connsiteY21" fmla="*/ 496712 h 1061156"/>
              <a:gd name="connsiteX22" fmla="*/ 1659467 w 6084711"/>
              <a:gd name="connsiteY22" fmla="*/ 474134 h 1061156"/>
              <a:gd name="connsiteX23" fmla="*/ 1693333 w 6084711"/>
              <a:gd name="connsiteY23" fmla="*/ 462845 h 1061156"/>
              <a:gd name="connsiteX24" fmla="*/ 1727200 w 6084711"/>
              <a:gd name="connsiteY24" fmla="*/ 440267 h 1061156"/>
              <a:gd name="connsiteX25" fmla="*/ 1840089 w 6084711"/>
              <a:gd name="connsiteY25" fmla="*/ 406400 h 1061156"/>
              <a:gd name="connsiteX26" fmla="*/ 1873955 w 6084711"/>
              <a:gd name="connsiteY26" fmla="*/ 395112 h 1061156"/>
              <a:gd name="connsiteX27" fmla="*/ 2054578 w 6084711"/>
              <a:gd name="connsiteY27" fmla="*/ 372534 h 1061156"/>
              <a:gd name="connsiteX28" fmla="*/ 2201333 w 6084711"/>
              <a:gd name="connsiteY28" fmla="*/ 349956 h 1061156"/>
              <a:gd name="connsiteX29" fmla="*/ 2280355 w 6084711"/>
              <a:gd name="connsiteY29" fmla="*/ 327378 h 1061156"/>
              <a:gd name="connsiteX30" fmla="*/ 2348089 w 6084711"/>
              <a:gd name="connsiteY30" fmla="*/ 304800 h 1061156"/>
              <a:gd name="connsiteX31" fmla="*/ 2415822 w 6084711"/>
              <a:gd name="connsiteY31" fmla="*/ 282223 h 1061156"/>
              <a:gd name="connsiteX32" fmla="*/ 2449689 w 6084711"/>
              <a:gd name="connsiteY32" fmla="*/ 259645 h 1061156"/>
              <a:gd name="connsiteX33" fmla="*/ 2506133 w 6084711"/>
              <a:gd name="connsiteY33" fmla="*/ 248356 h 1061156"/>
              <a:gd name="connsiteX34" fmla="*/ 2540000 w 6084711"/>
              <a:gd name="connsiteY34" fmla="*/ 237067 h 1061156"/>
              <a:gd name="connsiteX35" fmla="*/ 2596444 w 6084711"/>
              <a:gd name="connsiteY35" fmla="*/ 225778 h 1061156"/>
              <a:gd name="connsiteX36" fmla="*/ 2641600 w 6084711"/>
              <a:gd name="connsiteY36" fmla="*/ 214489 h 1061156"/>
              <a:gd name="connsiteX37" fmla="*/ 2709333 w 6084711"/>
              <a:gd name="connsiteY37" fmla="*/ 191912 h 1061156"/>
              <a:gd name="connsiteX38" fmla="*/ 2833511 w 6084711"/>
              <a:gd name="connsiteY38" fmla="*/ 169334 h 1061156"/>
              <a:gd name="connsiteX39" fmla="*/ 2935111 w 6084711"/>
              <a:gd name="connsiteY39" fmla="*/ 135467 h 1061156"/>
              <a:gd name="connsiteX40" fmla="*/ 2968978 w 6084711"/>
              <a:gd name="connsiteY40" fmla="*/ 124178 h 1061156"/>
              <a:gd name="connsiteX41" fmla="*/ 3002844 w 6084711"/>
              <a:gd name="connsiteY41" fmla="*/ 112889 h 1061156"/>
              <a:gd name="connsiteX42" fmla="*/ 3104444 w 6084711"/>
              <a:gd name="connsiteY42" fmla="*/ 101600 h 1061156"/>
              <a:gd name="connsiteX43" fmla="*/ 3262489 w 6084711"/>
              <a:gd name="connsiteY43" fmla="*/ 79023 h 1061156"/>
              <a:gd name="connsiteX44" fmla="*/ 3894667 w 6084711"/>
              <a:gd name="connsiteY44" fmla="*/ 67734 h 1061156"/>
              <a:gd name="connsiteX45" fmla="*/ 4097867 w 6084711"/>
              <a:gd name="connsiteY45" fmla="*/ 45156 h 1061156"/>
              <a:gd name="connsiteX46" fmla="*/ 4233333 w 6084711"/>
              <a:gd name="connsiteY46" fmla="*/ 22578 h 1061156"/>
              <a:gd name="connsiteX47" fmla="*/ 4289778 w 6084711"/>
              <a:gd name="connsiteY47" fmla="*/ 11289 h 1061156"/>
              <a:gd name="connsiteX48" fmla="*/ 4380089 w 6084711"/>
              <a:gd name="connsiteY48" fmla="*/ 0 h 1061156"/>
              <a:gd name="connsiteX49" fmla="*/ 4707467 w 6084711"/>
              <a:gd name="connsiteY49" fmla="*/ 11289 h 1061156"/>
              <a:gd name="connsiteX50" fmla="*/ 4775200 w 6084711"/>
              <a:gd name="connsiteY50" fmla="*/ 22578 h 1061156"/>
              <a:gd name="connsiteX51" fmla="*/ 5057422 w 6084711"/>
              <a:gd name="connsiteY51" fmla="*/ 56445 h 1061156"/>
              <a:gd name="connsiteX52" fmla="*/ 5136444 w 6084711"/>
              <a:gd name="connsiteY52" fmla="*/ 79023 h 1061156"/>
              <a:gd name="connsiteX53" fmla="*/ 5215467 w 6084711"/>
              <a:gd name="connsiteY53" fmla="*/ 90312 h 1061156"/>
              <a:gd name="connsiteX54" fmla="*/ 5260622 w 6084711"/>
              <a:gd name="connsiteY54" fmla="*/ 101600 h 1061156"/>
              <a:gd name="connsiteX55" fmla="*/ 5362222 w 6084711"/>
              <a:gd name="connsiteY55" fmla="*/ 124178 h 1061156"/>
              <a:gd name="connsiteX56" fmla="*/ 5429955 w 6084711"/>
              <a:gd name="connsiteY56" fmla="*/ 146756 h 1061156"/>
              <a:gd name="connsiteX57" fmla="*/ 5497689 w 6084711"/>
              <a:gd name="connsiteY57" fmla="*/ 191912 h 1061156"/>
              <a:gd name="connsiteX58" fmla="*/ 5531555 w 6084711"/>
              <a:gd name="connsiteY58" fmla="*/ 214489 h 1061156"/>
              <a:gd name="connsiteX59" fmla="*/ 5599289 w 6084711"/>
              <a:gd name="connsiteY59" fmla="*/ 237067 h 1061156"/>
              <a:gd name="connsiteX60" fmla="*/ 5689600 w 6084711"/>
              <a:gd name="connsiteY60" fmla="*/ 259645 h 1061156"/>
              <a:gd name="connsiteX61" fmla="*/ 5802489 w 6084711"/>
              <a:gd name="connsiteY61" fmla="*/ 270934 h 1061156"/>
              <a:gd name="connsiteX62" fmla="*/ 5881511 w 6084711"/>
              <a:gd name="connsiteY62" fmla="*/ 282223 h 1061156"/>
              <a:gd name="connsiteX63" fmla="*/ 5937955 w 6084711"/>
              <a:gd name="connsiteY63" fmla="*/ 293512 h 1061156"/>
              <a:gd name="connsiteX64" fmla="*/ 6084711 w 6084711"/>
              <a:gd name="connsiteY64" fmla="*/ 293512 h 10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84711" h="1061156">
                <a:moveTo>
                  <a:pt x="0" y="959556"/>
                </a:moveTo>
                <a:cubicBezTo>
                  <a:pt x="18815" y="970845"/>
                  <a:pt x="37933" y="981643"/>
                  <a:pt x="56444" y="993423"/>
                </a:cubicBezTo>
                <a:cubicBezTo>
                  <a:pt x="79337" y="1007991"/>
                  <a:pt x="98435" y="1029997"/>
                  <a:pt x="124178" y="1038578"/>
                </a:cubicBezTo>
                <a:lnTo>
                  <a:pt x="191911" y="1061156"/>
                </a:lnTo>
                <a:cubicBezTo>
                  <a:pt x="231657" y="1001537"/>
                  <a:pt x="194300" y="1049432"/>
                  <a:pt x="259644" y="993423"/>
                </a:cubicBezTo>
                <a:cubicBezTo>
                  <a:pt x="335701" y="928231"/>
                  <a:pt x="252526" y="986880"/>
                  <a:pt x="327378" y="936978"/>
                </a:cubicBezTo>
                <a:lnTo>
                  <a:pt x="372533" y="869245"/>
                </a:lnTo>
                <a:cubicBezTo>
                  <a:pt x="380059" y="857956"/>
                  <a:pt x="385517" y="844972"/>
                  <a:pt x="395111" y="835378"/>
                </a:cubicBezTo>
                <a:cubicBezTo>
                  <a:pt x="406400" y="824089"/>
                  <a:pt x="418758" y="813777"/>
                  <a:pt x="428978" y="801512"/>
                </a:cubicBezTo>
                <a:cubicBezTo>
                  <a:pt x="437664" y="791089"/>
                  <a:pt x="441961" y="777239"/>
                  <a:pt x="451555" y="767645"/>
                </a:cubicBezTo>
                <a:cubicBezTo>
                  <a:pt x="473438" y="745761"/>
                  <a:pt x="491745" y="742959"/>
                  <a:pt x="519289" y="733778"/>
                </a:cubicBezTo>
                <a:cubicBezTo>
                  <a:pt x="609600" y="737541"/>
                  <a:pt x="700080" y="738390"/>
                  <a:pt x="790222" y="745067"/>
                </a:cubicBezTo>
                <a:cubicBezTo>
                  <a:pt x="802089" y="745946"/>
                  <a:pt x="812189" y="756356"/>
                  <a:pt x="824089" y="756356"/>
                </a:cubicBezTo>
                <a:cubicBezTo>
                  <a:pt x="906959" y="756356"/>
                  <a:pt x="989659" y="748830"/>
                  <a:pt x="1072444" y="745067"/>
                </a:cubicBezTo>
                <a:cubicBezTo>
                  <a:pt x="1087496" y="741304"/>
                  <a:pt x="1102682" y="738040"/>
                  <a:pt x="1117600" y="733778"/>
                </a:cubicBezTo>
                <a:cubicBezTo>
                  <a:pt x="1230977" y="701385"/>
                  <a:pt x="1055447" y="746494"/>
                  <a:pt x="1196622" y="711200"/>
                </a:cubicBezTo>
                <a:cubicBezTo>
                  <a:pt x="1250291" y="675422"/>
                  <a:pt x="1217618" y="692913"/>
                  <a:pt x="1298222" y="666045"/>
                </a:cubicBezTo>
                <a:lnTo>
                  <a:pt x="1332089" y="654756"/>
                </a:lnTo>
                <a:cubicBezTo>
                  <a:pt x="1354667" y="639704"/>
                  <a:pt x="1374079" y="618181"/>
                  <a:pt x="1399822" y="609600"/>
                </a:cubicBezTo>
                <a:cubicBezTo>
                  <a:pt x="1448284" y="593446"/>
                  <a:pt x="1471184" y="589361"/>
                  <a:pt x="1512711" y="564445"/>
                </a:cubicBezTo>
                <a:cubicBezTo>
                  <a:pt x="1535979" y="550484"/>
                  <a:pt x="1557866" y="534341"/>
                  <a:pt x="1580444" y="519289"/>
                </a:cubicBezTo>
                <a:cubicBezTo>
                  <a:pt x="1591733" y="511763"/>
                  <a:pt x="1602176" y="502780"/>
                  <a:pt x="1614311" y="496712"/>
                </a:cubicBezTo>
                <a:cubicBezTo>
                  <a:pt x="1629363" y="489186"/>
                  <a:pt x="1643999" y="480763"/>
                  <a:pt x="1659467" y="474134"/>
                </a:cubicBezTo>
                <a:cubicBezTo>
                  <a:pt x="1670404" y="469447"/>
                  <a:pt x="1682690" y="468167"/>
                  <a:pt x="1693333" y="462845"/>
                </a:cubicBezTo>
                <a:cubicBezTo>
                  <a:pt x="1705468" y="456777"/>
                  <a:pt x="1714802" y="445777"/>
                  <a:pt x="1727200" y="440267"/>
                </a:cubicBezTo>
                <a:cubicBezTo>
                  <a:pt x="1775486" y="418806"/>
                  <a:pt x="1794118" y="419534"/>
                  <a:pt x="1840089" y="406400"/>
                </a:cubicBezTo>
                <a:cubicBezTo>
                  <a:pt x="1851530" y="403131"/>
                  <a:pt x="1862201" y="396968"/>
                  <a:pt x="1873955" y="395112"/>
                </a:cubicBezTo>
                <a:cubicBezTo>
                  <a:pt x="1933889" y="385649"/>
                  <a:pt x="1995080" y="384434"/>
                  <a:pt x="2054578" y="372534"/>
                </a:cubicBezTo>
                <a:cubicBezTo>
                  <a:pt x="2140771" y="355295"/>
                  <a:pt x="2091983" y="363625"/>
                  <a:pt x="2201333" y="349956"/>
                </a:cubicBezTo>
                <a:cubicBezTo>
                  <a:pt x="2315151" y="312017"/>
                  <a:pt x="2138605" y="369903"/>
                  <a:pt x="2280355" y="327378"/>
                </a:cubicBezTo>
                <a:cubicBezTo>
                  <a:pt x="2303151" y="320539"/>
                  <a:pt x="2325511" y="312326"/>
                  <a:pt x="2348089" y="304800"/>
                </a:cubicBezTo>
                <a:cubicBezTo>
                  <a:pt x="2348093" y="304799"/>
                  <a:pt x="2415819" y="282225"/>
                  <a:pt x="2415822" y="282223"/>
                </a:cubicBezTo>
                <a:cubicBezTo>
                  <a:pt x="2427111" y="274697"/>
                  <a:pt x="2436985" y="264409"/>
                  <a:pt x="2449689" y="259645"/>
                </a:cubicBezTo>
                <a:cubicBezTo>
                  <a:pt x="2467655" y="252908"/>
                  <a:pt x="2487519" y="253010"/>
                  <a:pt x="2506133" y="248356"/>
                </a:cubicBezTo>
                <a:cubicBezTo>
                  <a:pt x="2517677" y="245470"/>
                  <a:pt x="2528456" y="239953"/>
                  <a:pt x="2540000" y="237067"/>
                </a:cubicBezTo>
                <a:cubicBezTo>
                  <a:pt x="2558614" y="232413"/>
                  <a:pt x="2577714" y="229940"/>
                  <a:pt x="2596444" y="225778"/>
                </a:cubicBezTo>
                <a:cubicBezTo>
                  <a:pt x="2611590" y="222412"/>
                  <a:pt x="2626739" y="218947"/>
                  <a:pt x="2641600" y="214489"/>
                </a:cubicBezTo>
                <a:cubicBezTo>
                  <a:pt x="2664395" y="207651"/>
                  <a:pt x="2686245" y="197684"/>
                  <a:pt x="2709333" y="191912"/>
                </a:cubicBezTo>
                <a:cubicBezTo>
                  <a:pt x="2780303" y="174170"/>
                  <a:pt x="2739130" y="182817"/>
                  <a:pt x="2833511" y="169334"/>
                </a:cubicBezTo>
                <a:lnTo>
                  <a:pt x="2935111" y="135467"/>
                </a:lnTo>
                <a:lnTo>
                  <a:pt x="2968978" y="124178"/>
                </a:lnTo>
                <a:cubicBezTo>
                  <a:pt x="2980267" y="120415"/>
                  <a:pt x="2991017" y="114203"/>
                  <a:pt x="3002844" y="112889"/>
                </a:cubicBezTo>
                <a:lnTo>
                  <a:pt x="3104444" y="101600"/>
                </a:lnTo>
                <a:cubicBezTo>
                  <a:pt x="3169584" y="85316"/>
                  <a:pt x="3174877" y="81678"/>
                  <a:pt x="3262489" y="79023"/>
                </a:cubicBezTo>
                <a:cubicBezTo>
                  <a:pt x="3473152" y="72639"/>
                  <a:pt x="3683941" y="71497"/>
                  <a:pt x="3894667" y="67734"/>
                </a:cubicBezTo>
                <a:cubicBezTo>
                  <a:pt x="3962400" y="60208"/>
                  <a:pt x="4031752" y="61685"/>
                  <a:pt x="4097867" y="45156"/>
                </a:cubicBezTo>
                <a:cubicBezTo>
                  <a:pt x="4188671" y="22455"/>
                  <a:pt x="4095917" y="43719"/>
                  <a:pt x="4233333" y="22578"/>
                </a:cubicBezTo>
                <a:cubicBezTo>
                  <a:pt x="4252297" y="19660"/>
                  <a:pt x="4270814" y="14207"/>
                  <a:pt x="4289778" y="11289"/>
                </a:cubicBezTo>
                <a:cubicBezTo>
                  <a:pt x="4319763" y="6676"/>
                  <a:pt x="4349985" y="3763"/>
                  <a:pt x="4380089" y="0"/>
                </a:cubicBezTo>
                <a:cubicBezTo>
                  <a:pt x="4489215" y="3763"/>
                  <a:pt x="4598454" y="5060"/>
                  <a:pt x="4707467" y="11289"/>
                </a:cubicBezTo>
                <a:cubicBezTo>
                  <a:pt x="4730319" y="12595"/>
                  <a:pt x="4752488" y="19739"/>
                  <a:pt x="4775200" y="22578"/>
                </a:cubicBezTo>
                <a:cubicBezTo>
                  <a:pt x="5183458" y="73611"/>
                  <a:pt x="4841198" y="25556"/>
                  <a:pt x="5057422" y="56445"/>
                </a:cubicBezTo>
                <a:cubicBezTo>
                  <a:pt x="5086437" y="66117"/>
                  <a:pt x="5105261" y="73353"/>
                  <a:pt x="5136444" y="79023"/>
                </a:cubicBezTo>
                <a:cubicBezTo>
                  <a:pt x="5162623" y="83783"/>
                  <a:pt x="5189288" y="85552"/>
                  <a:pt x="5215467" y="90312"/>
                </a:cubicBezTo>
                <a:cubicBezTo>
                  <a:pt x="5230732" y="93087"/>
                  <a:pt x="5245477" y="98234"/>
                  <a:pt x="5260622" y="101600"/>
                </a:cubicBezTo>
                <a:cubicBezTo>
                  <a:pt x="5302054" y="110807"/>
                  <a:pt x="5322894" y="112379"/>
                  <a:pt x="5362222" y="124178"/>
                </a:cubicBezTo>
                <a:cubicBezTo>
                  <a:pt x="5385017" y="131017"/>
                  <a:pt x="5410153" y="133555"/>
                  <a:pt x="5429955" y="146756"/>
                </a:cubicBezTo>
                <a:lnTo>
                  <a:pt x="5497689" y="191912"/>
                </a:lnTo>
                <a:cubicBezTo>
                  <a:pt x="5508978" y="199438"/>
                  <a:pt x="5518684" y="210199"/>
                  <a:pt x="5531555" y="214489"/>
                </a:cubicBezTo>
                <a:lnTo>
                  <a:pt x="5599289" y="237067"/>
                </a:lnTo>
                <a:cubicBezTo>
                  <a:pt x="5637280" y="249731"/>
                  <a:pt x="5644188" y="253590"/>
                  <a:pt x="5689600" y="259645"/>
                </a:cubicBezTo>
                <a:cubicBezTo>
                  <a:pt x="5727086" y="264643"/>
                  <a:pt x="5764931" y="266515"/>
                  <a:pt x="5802489" y="270934"/>
                </a:cubicBezTo>
                <a:cubicBezTo>
                  <a:pt x="5828915" y="274043"/>
                  <a:pt x="5855265" y="277849"/>
                  <a:pt x="5881511" y="282223"/>
                </a:cubicBezTo>
                <a:cubicBezTo>
                  <a:pt x="5900437" y="285377"/>
                  <a:pt x="5918797" y="292448"/>
                  <a:pt x="5937955" y="293512"/>
                </a:cubicBezTo>
                <a:cubicBezTo>
                  <a:pt x="5986798" y="296226"/>
                  <a:pt x="6035792" y="293512"/>
                  <a:pt x="6084711" y="293512"/>
                </a:cubicBezTo>
              </a:path>
            </a:pathLst>
          </a:cu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936089" y="3364089"/>
            <a:ext cx="203200" cy="0"/>
          </a:xfrm>
          <a:custGeom>
            <a:avLst/>
            <a:gdLst>
              <a:gd name="connsiteX0" fmla="*/ 0 w 203200"/>
              <a:gd name="connsiteY0" fmla="*/ 0 h 0"/>
              <a:gd name="connsiteX1" fmla="*/ 203200 w 203200"/>
              <a:gd name="connsiteY1" fmla="*/ 0 h 0"/>
            </a:gdLst>
            <a:ahLst/>
            <a:cxnLst>
              <a:cxn ang="0">
                <a:pos x="connsiteX0" y="connsiteY0"/>
              </a:cxn>
              <a:cxn ang="0">
                <a:pos x="connsiteX1" y="connsiteY1"/>
              </a:cxn>
            </a:cxnLst>
            <a:rect l="l" t="t" r="r" b="b"/>
            <a:pathLst>
              <a:path w="203200">
                <a:moveTo>
                  <a:pt x="0" y="0"/>
                </a:moveTo>
                <a:lnTo>
                  <a:pt x="203200" y="0"/>
                </a:lnTo>
              </a:path>
            </a:pathLst>
          </a:cu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9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dirty="0" smtClean="0"/>
              <a:t>	Objectives:</a:t>
            </a:r>
          </a:p>
          <a:p>
            <a:pPr marL="514350" indent="-514350">
              <a:buAutoNum type="arabicPeriod"/>
            </a:pPr>
            <a:r>
              <a:rPr lang="en-US" dirty="0" smtClean="0"/>
              <a:t>“Legitimate medical purpose” and “Corresponding responsibility”</a:t>
            </a:r>
          </a:p>
          <a:p>
            <a:pPr marL="514350" indent="-514350">
              <a:buAutoNum type="arabicPeriod"/>
            </a:pPr>
            <a:r>
              <a:rPr lang="en-US" dirty="0" smtClean="0"/>
              <a:t>MLB Opioid Prescribing Rules in Indiana</a:t>
            </a:r>
          </a:p>
          <a:p>
            <a:pPr marL="514350" indent="-514350">
              <a:buAutoNum type="arabicPeriod"/>
            </a:pPr>
            <a:r>
              <a:rPr lang="en-US" dirty="0" smtClean="0"/>
              <a:t>Disposing opioids</a:t>
            </a:r>
          </a:p>
          <a:p>
            <a:pPr marL="514350" indent="-514350">
              <a:buAutoNum type="arabicPeriod"/>
            </a:pPr>
            <a:r>
              <a:rPr lang="en-US" dirty="0" smtClean="0"/>
              <a:t>Recent Scheduling changes</a:t>
            </a:r>
          </a:p>
          <a:p>
            <a:pPr marL="514350" indent="-514350">
              <a:buAutoNum type="arabicPeriod"/>
            </a:pPr>
            <a:r>
              <a:rPr lang="en-US" dirty="0" smtClean="0"/>
              <a:t>How pharmacists-pharmacy technicians can systematically approach screening patients with controlled substances</a:t>
            </a:r>
            <a:endParaRPr lang="en-US" dirty="0"/>
          </a:p>
        </p:txBody>
      </p:sp>
    </p:spTree>
    <p:extLst>
      <p:ext uri="{BB962C8B-B14F-4D97-AF65-F5344CB8AC3E}">
        <p14:creationId xmlns:p14="http://schemas.microsoft.com/office/powerpoint/2010/main" val="2740423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514350" indent="-514350">
              <a:buAutoNum type="arabicPeriod"/>
            </a:pPr>
            <a:r>
              <a:rPr lang="en-US" i="1" dirty="0" smtClean="0"/>
              <a:t>Responding to the Prescription Drug Abuse Epidemic:  Hearing Before the United States Senate Hearing on International Narcotic Control</a:t>
            </a:r>
            <a:r>
              <a:rPr lang="en-US" dirty="0" smtClean="0"/>
              <a:t>, 112</a:t>
            </a:r>
            <a:r>
              <a:rPr lang="en-US" baseline="30000" dirty="0" smtClean="0"/>
              <a:t>th</a:t>
            </a:r>
            <a:r>
              <a:rPr lang="en-US" dirty="0" smtClean="0"/>
              <a:t> Congress 2(2012) (Statement of Joseph T </a:t>
            </a:r>
            <a:r>
              <a:rPr lang="en-US" dirty="0" err="1" smtClean="0"/>
              <a:t>Rannazzisi</a:t>
            </a:r>
            <a:r>
              <a:rPr lang="en-US" dirty="0" smtClean="0"/>
              <a:t>, Deputy Assistant Administrator, DEA.</a:t>
            </a:r>
          </a:p>
          <a:p>
            <a:pPr marL="514350" indent="-514350">
              <a:buAutoNum type="arabicPeriod"/>
            </a:pPr>
            <a:r>
              <a:rPr lang="en-US" dirty="0" err="1" smtClean="0"/>
              <a:t>Gasbarro</a:t>
            </a:r>
            <a:r>
              <a:rPr lang="en-US" dirty="0" smtClean="0"/>
              <a:t> R.  Protecting your practice and patients from prescription drug abuse.  </a:t>
            </a:r>
            <a:r>
              <a:rPr lang="en-US" dirty="0" err="1" smtClean="0"/>
              <a:t>PharmCon</a:t>
            </a:r>
            <a:r>
              <a:rPr lang="en-US" dirty="0" smtClean="0"/>
              <a:t>, Inc. </a:t>
            </a:r>
          </a:p>
          <a:p>
            <a:pPr marL="514350" indent="-514350">
              <a:buAutoNum type="arabicPeriod"/>
            </a:pPr>
            <a:r>
              <a:rPr lang="en-US" dirty="0"/>
              <a:t>U. S. Department of Justice (USDOJ). Drug Enforcement </a:t>
            </a:r>
            <a:r>
              <a:rPr lang="en-US" dirty="0" err="1"/>
              <a:t>Agenecy</a:t>
            </a:r>
            <a:r>
              <a:rPr lang="en-US" dirty="0"/>
              <a:t>. Office of Diversion Control. Appendix D. Pharmacist’s Guide to Prescription Fraud; 2014. Available at: </a:t>
            </a:r>
            <a:r>
              <a:rPr lang="en-US" dirty="0" smtClean="0">
                <a:hlinkClick r:id="rId2"/>
              </a:rPr>
              <a:t>www.deadiversion.usdoj.gov/pubs/manuals/pharm2/appendix/appdx_d.htm </a:t>
            </a:r>
            <a:r>
              <a:rPr lang="en-US" dirty="0">
                <a:hlinkClick r:id="rId2"/>
              </a:rPr>
              <a:t>Accessed </a:t>
            </a:r>
            <a:r>
              <a:rPr lang="en-US" dirty="0" smtClean="0">
                <a:hlinkClick r:id="rId2"/>
              </a:rPr>
              <a:t>January 8</a:t>
            </a:r>
            <a:r>
              <a:rPr lang="en-US" dirty="0" smtClean="0"/>
              <a:t>, 2015. </a:t>
            </a:r>
          </a:p>
          <a:p>
            <a:pPr marL="514350" indent="-514350">
              <a:buAutoNum type="arabicPeriod"/>
            </a:pPr>
            <a:r>
              <a:rPr lang="en-US" dirty="0"/>
              <a:t>Institute of Medicine of the National Academies: </a:t>
            </a:r>
            <a:r>
              <a:rPr lang="en-US" i="1" dirty="0"/>
              <a:t>Relieving Pain in America: A Blueprint for Transforming Prevention, Care, Education and Research</a:t>
            </a:r>
            <a:r>
              <a:rPr lang="en-US" dirty="0"/>
              <a:t>. Washington DC: The National Academies Press; 2011. </a:t>
            </a:r>
            <a:endParaRPr lang="en-US" dirty="0" smtClean="0"/>
          </a:p>
          <a:p>
            <a:pPr marL="514350" indent="-514350">
              <a:buAutoNum type="arabicPeriod"/>
            </a:pPr>
            <a:r>
              <a:rPr lang="en-US" dirty="0" smtClean="0"/>
              <a:t>Brushwood D.  A Pharmacist-Pharmacy Technician Collaboration to Reduce Diversion and Abuse of Opioid Analgesics.  Power-Pak CE.</a:t>
            </a:r>
          </a:p>
          <a:p>
            <a:pPr marL="514350" indent="-514350">
              <a:buAutoNum type="arabicPeriod"/>
            </a:pPr>
            <a:r>
              <a:rPr lang="en-US" dirty="0" smtClean="0"/>
              <a:t>McPherson L.  Prescriptions for Opioids Analgesics, Verifying the Prescriber Got it Right – The Pharmacist’s Corresponding Responsibility.  </a:t>
            </a:r>
            <a:r>
              <a:rPr lang="en-US" dirty="0" err="1" smtClean="0"/>
              <a:t>PharmCon</a:t>
            </a:r>
            <a:r>
              <a:rPr lang="en-US" dirty="0" smtClean="0"/>
              <a:t>, Inc.</a:t>
            </a:r>
          </a:p>
          <a:p>
            <a:pPr marL="514350" indent="-514350">
              <a:buAutoNum type="arabicPeriod"/>
            </a:pPr>
            <a:r>
              <a:rPr lang="en-US" dirty="0" smtClean="0"/>
              <a:t>Indiana </a:t>
            </a:r>
            <a:r>
              <a:rPr lang="en-US" dirty="0"/>
              <a:t>Medical Licensing Board – Website </a:t>
            </a:r>
            <a:r>
              <a:rPr lang="en-US" dirty="0">
                <a:hlinkClick r:id="rId3"/>
              </a:rPr>
              <a:t>http://</a:t>
            </a:r>
            <a:r>
              <a:rPr lang="en-US" dirty="0" smtClean="0">
                <a:hlinkClick r:id="rId3"/>
              </a:rPr>
              <a:t>www.in.gov/pla/2832.htm</a:t>
            </a:r>
            <a:endParaRPr lang="en-US" dirty="0" smtClean="0"/>
          </a:p>
          <a:p>
            <a:pPr marL="514350" indent="-514350">
              <a:buAutoNum type="arabicPeriod"/>
            </a:pPr>
            <a:r>
              <a:rPr lang="en-US" dirty="0" smtClean="0"/>
              <a:t>PL Technician Training Tutorial, Safety Considerations with Opioids.  Pharmacist’s Letter/Pharmacy Technician’s Letter.  January 2014.</a:t>
            </a:r>
          </a:p>
          <a:p>
            <a:pPr marL="514350" indent="-514350">
              <a:buAutoNum type="arabicPeriod"/>
            </a:pPr>
            <a:r>
              <a:rPr lang="en-US" dirty="0" smtClean="0"/>
              <a:t>Stemming the Tide:  Stopping Prescription Opioid Diversion.  Pharmacist’s Letter.  June 2014.</a:t>
            </a:r>
          </a:p>
          <a:p>
            <a:pPr marL="514350" indent="-514350">
              <a:buAutoNum type="arabicPeriod"/>
            </a:pPr>
            <a:r>
              <a:rPr lang="en-US" dirty="0" smtClean="0"/>
              <a:t>Managing Opioids in the Community Pharmacy Setting:  Balancing Risks and Benefits.  Pharmacist’s Letter.  </a:t>
            </a:r>
            <a:r>
              <a:rPr lang="en-US" smtClean="0"/>
              <a:t>March 2014. </a:t>
            </a: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03258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July 2014</a:t>
            </a:r>
          </a:p>
          <a:p>
            <a:r>
              <a:rPr lang="en-US" dirty="0" smtClean="0"/>
              <a:t>Each </a:t>
            </a:r>
            <a:r>
              <a:rPr lang="en-US" dirty="0"/>
              <a:t>day, 46 people die from an overdose of prescription painkillers* in the US.</a:t>
            </a:r>
          </a:p>
          <a:p>
            <a:r>
              <a:rPr lang="en-US" dirty="0" smtClean="0"/>
              <a:t>Health </a:t>
            </a:r>
            <a:r>
              <a:rPr lang="en-US" dirty="0"/>
              <a:t>care providers wrote 259 million prescriptions for painkillers in 2012, enough for every American adult to have a bottle of pills.</a:t>
            </a:r>
          </a:p>
          <a:p>
            <a:r>
              <a:rPr lang="en-US" dirty="0" smtClean="0"/>
              <a:t>10 </a:t>
            </a:r>
            <a:r>
              <a:rPr lang="en-US" dirty="0"/>
              <a:t>of highest prescribing states for painkillers are in the South.</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Centers for Disease Control and Prevention 7-14</a:t>
            </a:r>
            <a:endParaRPr lang="en-US"/>
          </a:p>
        </p:txBody>
      </p:sp>
    </p:spTree>
    <p:extLst>
      <p:ext uri="{BB962C8B-B14F-4D97-AF65-F5344CB8AC3E}">
        <p14:creationId xmlns:p14="http://schemas.microsoft.com/office/powerpoint/2010/main" val="26886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0668000" cy="533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058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33" y="1158474"/>
            <a:ext cx="9214233" cy="5699526"/>
          </a:xfrm>
        </p:spPr>
      </p:pic>
    </p:spTree>
    <p:extLst>
      <p:ext uri="{BB962C8B-B14F-4D97-AF65-F5344CB8AC3E}">
        <p14:creationId xmlns:p14="http://schemas.microsoft.com/office/powerpoint/2010/main" val="249432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6019800" cy="1477962"/>
          </a:xfrm>
        </p:spPr>
        <p:txBody>
          <a:bodyPr>
            <a:noAutofit/>
          </a:bodyPr>
          <a:lstStyle/>
          <a:p>
            <a:r>
              <a:rPr lang="en-US" sz="3600" dirty="0" smtClean="0"/>
              <a:t>Non Medical Use of Pain Relievers, </a:t>
            </a:r>
            <a:br>
              <a:rPr lang="en-US" sz="3600" dirty="0" smtClean="0"/>
            </a:br>
            <a:r>
              <a:rPr lang="en-US" sz="3600" dirty="0" smtClean="0"/>
              <a:t>age 12-17</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91481"/>
            <a:ext cx="6400800" cy="4800600"/>
          </a:xfrm>
        </p:spPr>
      </p:pic>
      <p:sp>
        <p:nvSpPr>
          <p:cNvPr id="5" name="Footer Placeholder 4"/>
          <p:cNvSpPr>
            <a:spLocks noGrp="1"/>
          </p:cNvSpPr>
          <p:nvPr>
            <p:ph type="ftr" sz="quarter" idx="11"/>
          </p:nvPr>
        </p:nvSpPr>
        <p:spPr>
          <a:xfrm>
            <a:off x="1143000" y="6465166"/>
            <a:ext cx="7315200" cy="365125"/>
          </a:xfrm>
        </p:spPr>
        <p:txBody>
          <a:bodyPr/>
          <a:lstStyle/>
          <a:p>
            <a:r>
              <a:rPr lang="en-US" dirty="0" smtClean="0"/>
              <a:t>SAMHSA, Office of Applied Studies, National Survey on Drug Use and Health</a:t>
            </a:r>
            <a:endParaRPr lang="en-US" dirty="0"/>
          </a:p>
        </p:txBody>
      </p:sp>
    </p:spTree>
    <p:extLst>
      <p:ext uri="{BB962C8B-B14F-4D97-AF65-F5344CB8AC3E}">
        <p14:creationId xmlns:p14="http://schemas.microsoft.com/office/powerpoint/2010/main" val="2604911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rmacy w Left Corner Mosaic PowerPoint Template 12-1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w Left Corner Mosaic PowerPoint Template 12-16-13</Template>
  <TotalTime>577</TotalTime>
  <Words>5099</Words>
  <Application>Microsoft Office PowerPoint</Application>
  <PresentationFormat>On-screen Show (4:3)</PresentationFormat>
  <Paragraphs>421</Paragraphs>
  <Slides>58</Slides>
  <Notes>39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Pharmacy w Left Corner Mosaic PowerPoint Template 12-16-13</vt:lpstr>
      <vt:lpstr>What Pharmacists and Technicians need to know to fight the opioid battle</vt:lpstr>
      <vt:lpstr>Objectives:</vt:lpstr>
      <vt:lpstr>Objectives:</vt:lpstr>
      <vt:lpstr>PowerPoint Presentation</vt:lpstr>
      <vt:lpstr>PowerPoint Presentation</vt:lpstr>
      <vt:lpstr>PowerPoint Presentation</vt:lpstr>
      <vt:lpstr>PowerPoint Presentation</vt:lpstr>
      <vt:lpstr>PowerPoint Presentation</vt:lpstr>
      <vt:lpstr>Non Medical Use of Pain Relievers,  age 12-17</vt:lpstr>
      <vt:lpstr>Indiana Data</vt:lpstr>
      <vt:lpstr>PowerPoint Presentation</vt:lpstr>
      <vt:lpstr>PowerPoint Presentation</vt:lpstr>
      <vt:lpstr>2011 Prescription Drug Abuse Prevention Plan</vt:lpstr>
      <vt:lpstr>Plan to address the opioid epidemic:</vt:lpstr>
      <vt:lpstr>PowerPoint Presentation</vt:lpstr>
      <vt:lpstr>PowerPoint Presentation</vt:lpstr>
      <vt:lpstr>PowerPoint Presentation</vt:lpstr>
      <vt:lpstr>PowerPoint Presentation</vt:lpstr>
      <vt:lpstr>PowerPoint Presentation</vt:lpstr>
      <vt:lpstr>Secure and Responsible Drug Disposal Act of 2010</vt:lpstr>
      <vt:lpstr> Collection Receptacles</vt:lpstr>
      <vt:lpstr>How many retail pharmacies in Fort Wayne have jumped on this opportunity??</vt:lpstr>
      <vt:lpstr>How are you supposed to dispose of opioid medications?</vt:lpstr>
      <vt:lpstr>PowerPoint Presentation</vt:lpstr>
      <vt:lpstr>Disposal of medications</vt:lpstr>
      <vt:lpstr>AAPCC 2007 summaries of some of these cases to illustrate how some medicines can result in fatality if they are accidentally taken by children.</vt:lpstr>
      <vt:lpstr>Flushing medications down the toilet – pose a risk to human health?</vt:lpstr>
      <vt:lpstr>PowerPoint Presentation</vt:lpstr>
      <vt:lpstr>PowerPoint Presentation</vt:lpstr>
      <vt:lpstr>State Laws and Regulations regarding opioid prescribing as of 2013</vt:lpstr>
      <vt:lpstr>Indiana State Medical Licensing Board</vt:lpstr>
      <vt:lpstr>PowerPoint Presentation</vt:lpstr>
      <vt:lpstr>PowerPoint Presentation</vt:lpstr>
      <vt:lpstr>PowerPoint Presentation</vt:lpstr>
      <vt:lpstr>The Prescribing Rule</vt:lpstr>
      <vt:lpstr>The Prescribing rule, continued</vt:lpstr>
      <vt:lpstr>The Prescribing rule, continued</vt:lpstr>
      <vt:lpstr>Pharmacist’s responsibility</vt:lpstr>
      <vt:lpstr>Pharmacist-Pharmacy Technician Collaboration to Reduce Diversion and Abuse of Opioid Analgesics</vt:lpstr>
      <vt:lpstr>VIGIL process</vt:lpstr>
      <vt:lpstr>Receiving the Prescription</vt:lpstr>
      <vt:lpstr>DEA Number</vt:lpstr>
      <vt:lpstr>PowerPoint Presentation</vt:lpstr>
      <vt:lpstr>Evaluating the Prescription: Level of Care reflects risk</vt:lpstr>
      <vt:lpstr>Factors (measured over a 12-month period) that were associated with a risk for prescription opioid abuse or misuse</vt:lpstr>
      <vt:lpstr>PowerPoint Presentation</vt:lpstr>
      <vt:lpstr>Red Flags</vt:lpstr>
      <vt:lpstr>PowerPoint Presentation</vt:lpstr>
      <vt:lpstr>Where did all of this start?</vt:lpstr>
      <vt:lpstr>Walgreen’s</vt:lpstr>
      <vt:lpstr>Drug Distributors</vt:lpstr>
      <vt:lpstr>What should the pharmacist do?</vt:lpstr>
      <vt:lpstr>Medication Delivery to the Patient</vt:lpstr>
      <vt:lpstr>Scheduled Drugs</vt:lpstr>
      <vt:lpstr>What will the effect of Hydrocodone being a Schedule II have?</vt:lpstr>
      <vt:lpstr>PowerPoint Presentation</vt:lpstr>
      <vt:lpstr>Conclusion</vt:lpstr>
      <vt:lpstr>References</vt:lpstr>
    </vt:vector>
  </TitlesOfParts>
  <Company>Manchester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Pharmacists and Technicians need to know to fight the opioid battle</dc:title>
  <dc:creator>tlbrooks</dc:creator>
  <cp:lastModifiedBy>Kelley, Kristen</cp:lastModifiedBy>
  <cp:revision>47</cp:revision>
  <dcterms:created xsi:type="dcterms:W3CDTF">2015-02-08T16:37:37Z</dcterms:created>
  <dcterms:modified xsi:type="dcterms:W3CDTF">2015-10-16T13:48:50Z</dcterms:modified>
</cp:coreProperties>
</file>