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</p:sldMasterIdLst>
  <p:notesMasterIdLst>
    <p:notesMasterId r:id="rId12"/>
  </p:notesMasterIdLst>
  <p:sldIdLst>
    <p:sldId id="264" r:id="rId4"/>
    <p:sldId id="265" r:id="rId5"/>
    <p:sldId id="257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EB380-689B-4076-AEE6-C010D003053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EBBF5-64A8-4F70-8964-A6445C7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77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595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CHE_General_PPT5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45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3204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3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777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6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11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B30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434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38"/>
          </a:solidFill>
          <a:ln>
            <a:solidFill>
              <a:srgbClr val="0076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32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771" y="-179613"/>
            <a:ext cx="12213772" cy="7037614"/>
          </a:xfrm>
          <a:prstGeom prst="rect">
            <a:avLst/>
          </a:prstGeom>
          <a:solidFill>
            <a:srgbClr val="E977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5780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10363200" cy="1981201"/>
          </a:xfrm>
        </p:spPr>
        <p:txBody>
          <a:bodyPr bIns="0" anchor="ctr">
            <a:norm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48709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993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8819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763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96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92000" cy="1289957"/>
          </a:xfrm>
          <a:prstGeom prst="rect">
            <a:avLst/>
          </a:prstGeom>
          <a:solidFill>
            <a:srgbClr val="00568B"/>
          </a:solidFill>
          <a:ln>
            <a:solidFill>
              <a:srgbClr val="00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3354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5971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2015_CHE_General_PPT5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43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835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a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8702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0211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2911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CHE_General_PPT5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26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498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1067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3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7562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6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4261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B30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2787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38"/>
          </a:solidFill>
          <a:ln>
            <a:solidFill>
              <a:srgbClr val="0076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0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771" y="-179613"/>
            <a:ext cx="12213772" cy="7037614"/>
          </a:xfrm>
          <a:prstGeom prst="rect">
            <a:avLst/>
          </a:prstGeom>
          <a:solidFill>
            <a:srgbClr val="E977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512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10363200" cy="1981201"/>
          </a:xfrm>
        </p:spPr>
        <p:txBody>
          <a:bodyPr bIns="0" anchor="ctr">
            <a:norm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19589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669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569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13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92000" cy="1289957"/>
          </a:xfrm>
          <a:prstGeom prst="rect">
            <a:avLst/>
          </a:prstGeom>
          <a:solidFill>
            <a:srgbClr val="00568B"/>
          </a:solidFill>
          <a:ln>
            <a:solidFill>
              <a:srgbClr val="00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960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92000" cy="1289957"/>
          </a:xfrm>
          <a:prstGeom prst="rect">
            <a:avLst/>
          </a:prstGeom>
          <a:solidFill>
            <a:srgbClr val="00568B"/>
          </a:solidFill>
          <a:ln>
            <a:solidFill>
              <a:srgbClr val="00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5576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503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2015_CHE_General_PPT5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827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336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a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39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4045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0171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CHE_General_PPT5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448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96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3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43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156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6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980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B30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064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38"/>
          </a:solidFill>
          <a:ln>
            <a:solidFill>
              <a:srgbClr val="0076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232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771" y="-179613"/>
            <a:ext cx="12213772" cy="7037614"/>
          </a:xfrm>
          <a:prstGeom prst="rect">
            <a:avLst/>
          </a:prstGeom>
          <a:solidFill>
            <a:srgbClr val="E977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064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10363200" cy="1981201"/>
          </a:xfrm>
        </p:spPr>
        <p:txBody>
          <a:bodyPr bIns="0" anchor="ctr">
            <a:norm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76820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2015_CHE_General_PPT5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90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CHE_General_PPT5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88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a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4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71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8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8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D98978-F164-F247-8E58-10F79CAEF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BE0C37-B7DB-E548-8676-3460185CB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5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Student Advocates Conference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179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Advocates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606379"/>
            <a:ext cx="5321643" cy="424248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December 16-17, 2019</a:t>
            </a:r>
          </a:p>
          <a:p>
            <a:r>
              <a:rPr lang="en-US" sz="2800" dirty="0" smtClean="0"/>
              <a:t>Marriott North, Indianapolis</a:t>
            </a:r>
          </a:p>
          <a:p>
            <a:r>
              <a:rPr lang="en-US" sz="2800" dirty="0" smtClean="0"/>
              <a:t>Theme: Equity</a:t>
            </a:r>
          </a:p>
          <a:p>
            <a:pPr lvl="1"/>
            <a:r>
              <a:rPr lang="en-US" sz="2400" dirty="0" smtClean="0"/>
              <a:t>Racial</a:t>
            </a:r>
          </a:p>
          <a:p>
            <a:pPr lvl="1"/>
            <a:r>
              <a:rPr lang="en-US" sz="2400" dirty="0" smtClean="0"/>
              <a:t>Income</a:t>
            </a:r>
          </a:p>
          <a:p>
            <a:pPr lvl="1"/>
            <a:r>
              <a:rPr lang="en-US" sz="2400" dirty="0" smtClean="0"/>
              <a:t>Geographical</a:t>
            </a:r>
          </a:p>
          <a:p>
            <a:pPr lvl="1"/>
            <a:r>
              <a:rPr lang="en-US" sz="2400" dirty="0" smtClean="0"/>
              <a:t>Gender</a:t>
            </a:r>
          </a:p>
          <a:p>
            <a:r>
              <a:rPr lang="en-US" sz="2800" dirty="0" smtClean="0"/>
              <a:t>Registration is Open</a:t>
            </a:r>
          </a:p>
          <a:p>
            <a:r>
              <a:rPr lang="en-US" sz="2800" dirty="0" smtClean="0"/>
              <a:t>Call for Proposals Closes Friday, 11/1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64" y="2401330"/>
            <a:ext cx="5305167" cy="2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04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Scholar Success Program</a:t>
            </a:r>
          </a:p>
          <a:p>
            <a:pPr algn="ctr" defTabSz="457200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(College Level)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868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Charge</a:t>
            </a:r>
          </a:p>
        </p:txBody>
      </p:sp>
      <p:pic>
        <p:nvPicPr>
          <p:cNvPr id="8" name="Picture 7" descr="Screen Shot 2017-10-29 at 8.5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7" y="1531960"/>
            <a:ext cx="3268528" cy="412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0754" y="1659576"/>
            <a:ext cx="4031605" cy="2092881"/>
          </a:xfrm>
          <a:prstGeom prst="rect">
            <a:avLst/>
          </a:prstGeom>
          <a:solidFill>
            <a:srgbClr val="B30838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600" b="1" dirty="0">
                <a:solidFill>
                  <a:prstClr val="white"/>
                </a:solidFill>
              </a:rPr>
              <a:t>CHE: </a:t>
            </a:r>
            <a:r>
              <a:rPr lang="en-US" sz="2600" dirty="0">
                <a:solidFill>
                  <a:prstClr val="white"/>
                </a:solidFill>
              </a:rPr>
              <a:t>Extend 21</a:t>
            </a:r>
            <a:r>
              <a:rPr lang="en-US" sz="2600" baseline="30000" dirty="0">
                <a:solidFill>
                  <a:prstClr val="white"/>
                </a:solidFill>
              </a:rPr>
              <a:t>st</a:t>
            </a:r>
            <a:r>
              <a:rPr lang="en-US" sz="2600" dirty="0">
                <a:solidFill>
                  <a:prstClr val="white"/>
                </a:solidFill>
              </a:rPr>
              <a:t> Century Scholar Success Program expectations beyond high school graduation through college completion.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77F184-D2DB-F64F-83CC-31EE78C7B4A7}"/>
              </a:ext>
            </a:extLst>
          </p:cNvPr>
          <p:cNvSpPr txBox="1"/>
          <p:nvPr/>
        </p:nvSpPr>
        <p:spPr>
          <a:xfrm>
            <a:off x="6030753" y="3977177"/>
            <a:ext cx="4031605" cy="1692771"/>
          </a:xfrm>
          <a:prstGeom prst="rect">
            <a:avLst/>
          </a:prstGeom>
          <a:solidFill>
            <a:srgbClr val="00568B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600" b="1" dirty="0">
                <a:solidFill>
                  <a:prstClr val="white"/>
                </a:solidFill>
              </a:rPr>
              <a:t>IGA: </a:t>
            </a:r>
            <a:r>
              <a:rPr lang="en-US" sz="2600" dirty="0">
                <a:solidFill>
                  <a:prstClr val="white"/>
                </a:solidFill>
              </a:rPr>
              <a:t>Begins with Scholars matriculating to an eligible higher education institution after August 31, 2019.</a:t>
            </a:r>
          </a:p>
        </p:txBody>
      </p:sp>
    </p:spTree>
    <p:extLst>
      <p:ext uri="{BB962C8B-B14F-4D97-AF65-F5344CB8AC3E}">
        <p14:creationId xmlns:p14="http://schemas.microsoft.com/office/powerpoint/2010/main" val="414463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Version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74" y="1458153"/>
            <a:ext cx="6080252" cy="4525963"/>
          </a:xfrm>
        </p:spPr>
      </p:pic>
    </p:spTree>
    <p:extLst>
      <p:ext uri="{BB962C8B-B14F-4D97-AF65-F5344CB8AC3E}">
        <p14:creationId xmlns:p14="http://schemas.microsoft.com/office/powerpoint/2010/main" val="9659058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Pilot Campus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84" y="1600201"/>
            <a:ext cx="8389917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PILOT CAMPUS RESPONSIBILITIES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Indiana Commission for Higher Education is recruiting campuses to serve as a pilot during the 2019-2020 academic year. The College Scholar Success Program will be required by all college-aged 21st Century Scholars in the 2020-2021 academic year. This pilot will allow ICHE to test the program and ensure that it runs smoothly through the official launch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Being a part of the pilot will commit campuses to the following:</a:t>
            </a:r>
          </a:p>
          <a:p>
            <a:pPr lvl="1"/>
            <a:r>
              <a:rPr lang="en-US" dirty="0"/>
              <a:t>Provide at least one representative to participate in bi-monthly College SSP Implementation meetings.</a:t>
            </a:r>
          </a:p>
          <a:p>
            <a:pPr lvl="1"/>
            <a:r>
              <a:rPr lang="en-US" dirty="0"/>
              <a:t>Test and troubleshoot the new </a:t>
            </a:r>
            <a:r>
              <a:rPr lang="en-US" dirty="0" err="1"/>
              <a:t>ScholarTrack</a:t>
            </a:r>
            <a:r>
              <a:rPr lang="en-US" dirty="0"/>
              <a:t> College SSP portal.</a:t>
            </a:r>
          </a:p>
          <a:p>
            <a:pPr lvl="1"/>
            <a:r>
              <a:rPr lang="en-US" dirty="0"/>
              <a:t>Work with ICHE staff to develop communication and outreach techniques to help connect students to activities that will fulfill requirements.</a:t>
            </a:r>
          </a:p>
          <a:p>
            <a:pPr lvl="1"/>
            <a:r>
              <a:rPr lang="en-US" dirty="0"/>
              <a:t>Collect and provide data and evaluations as needed to inform programmatic changes.</a:t>
            </a:r>
          </a:p>
          <a:p>
            <a:pPr lvl="2"/>
            <a:r>
              <a:rPr lang="en-US" dirty="0"/>
              <a:t>Examples of data and evaluation needs may include disbursing surveys to campus faculty/staff and assistance in the creation of student focus groups on the functionality of the program and </a:t>
            </a:r>
            <a:r>
              <a:rPr lang="en-US" dirty="0" err="1"/>
              <a:t>ScholarTrack</a:t>
            </a:r>
            <a:r>
              <a:rPr lang="en-US" dirty="0"/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37349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Pilot Campus Feedback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628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Pilot campus meeting – Late November 2019</a:t>
            </a:r>
          </a:p>
          <a:p>
            <a:r>
              <a:rPr lang="en-US" sz="2800" dirty="0" smtClean="0"/>
              <a:t>Updates and changes – Late December 2019/Early January 2020</a:t>
            </a:r>
          </a:p>
          <a:p>
            <a:r>
              <a:rPr lang="en-US" sz="2800" dirty="0" smtClean="0"/>
              <a:t>Student Advocates Conference – December 16-17, 2019</a:t>
            </a:r>
          </a:p>
          <a:p>
            <a:r>
              <a:rPr lang="en-US" sz="2800" dirty="0" smtClean="0"/>
              <a:t>Pilot campus </a:t>
            </a:r>
            <a:r>
              <a:rPr lang="en-US" sz="2800" dirty="0"/>
              <a:t>m</a:t>
            </a:r>
            <a:r>
              <a:rPr lang="en-US" sz="2800" dirty="0" smtClean="0"/>
              <a:t>eeting – January 2020</a:t>
            </a:r>
          </a:p>
          <a:p>
            <a:r>
              <a:rPr lang="en-US" sz="2800" dirty="0" smtClean="0"/>
              <a:t>Meeting with all college reps – February 2020</a:t>
            </a:r>
          </a:p>
          <a:p>
            <a:r>
              <a:rPr lang="en-US" sz="2800" dirty="0" smtClean="0"/>
              <a:t>Roll-out on all campuses – August 2020</a:t>
            </a:r>
          </a:p>
        </p:txBody>
      </p:sp>
    </p:spTree>
    <p:extLst>
      <p:ext uri="{BB962C8B-B14F-4D97-AF65-F5344CB8AC3E}">
        <p14:creationId xmlns:p14="http://schemas.microsoft.com/office/powerpoint/2010/main" val="18778720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299</Words>
  <Application>Microsoft Office PowerPoint</Application>
  <PresentationFormat>Widescreen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1_Office Theme</vt:lpstr>
      <vt:lpstr>Office Theme</vt:lpstr>
      <vt:lpstr>2_Office Theme</vt:lpstr>
      <vt:lpstr>PowerPoint Presentation</vt:lpstr>
      <vt:lpstr>Student Advocates Conference</vt:lpstr>
      <vt:lpstr>PowerPoint Presentation</vt:lpstr>
      <vt:lpstr>Our Charge</vt:lpstr>
      <vt:lpstr>Final Version </vt:lpstr>
      <vt:lpstr>Pilot Campus Requirements</vt:lpstr>
      <vt:lpstr>PowerPoint Presentation</vt:lpstr>
      <vt:lpstr>Next Steps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Jarod (CHE)</dc:creator>
  <cp:lastModifiedBy>Wilson, Jarod (CHE)</cp:lastModifiedBy>
  <cp:revision>2</cp:revision>
  <dcterms:created xsi:type="dcterms:W3CDTF">2019-10-28T19:45:06Z</dcterms:created>
  <dcterms:modified xsi:type="dcterms:W3CDTF">2019-10-28T19:48:10Z</dcterms:modified>
</cp:coreProperties>
</file>