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74_C48CDC3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AD_4F23FC7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A0_21D18D77.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A3_A590955B.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A7_6477D3D3.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297" r:id="rId6"/>
    <p:sldId id="439" r:id="rId7"/>
    <p:sldId id="440" r:id="rId8"/>
    <p:sldId id="409" r:id="rId9"/>
    <p:sldId id="410" r:id="rId10"/>
    <p:sldId id="411" r:id="rId11"/>
    <p:sldId id="372" r:id="rId12"/>
    <p:sldId id="374" r:id="rId13"/>
    <p:sldId id="430" r:id="rId14"/>
    <p:sldId id="431" r:id="rId15"/>
    <p:sldId id="350" r:id="rId16"/>
    <p:sldId id="424" r:id="rId17"/>
    <p:sldId id="425" r:id="rId18"/>
    <p:sldId id="426" r:id="rId19"/>
    <p:sldId id="443" r:id="rId20"/>
    <p:sldId id="427" r:id="rId21"/>
    <p:sldId id="441" r:id="rId22"/>
    <p:sldId id="428" r:id="rId23"/>
    <p:sldId id="442" r:id="rId24"/>
    <p:sldId id="399" r:id="rId25"/>
    <p:sldId id="344" r:id="rId26"/>
    <p:sldId id="435" r:id="rId27"/>
    <p:sldId id="376" r:id="rId28"/>
    <p:sldId id="406" r:id="rId29"/>
    <p:sldId id="398" r:id="rId30"/>
    <p:sldId id="429" r:id="rId31"/>
    <p:sldId id="445" r:id="rId32"/>
    <p:sldId id="444" r:id="rId33"/>
    <p:sldId id="402" r:id="rId34"/>
    <p:sldId id="407" r:id="rId35"/>
    <p:sldId id="437" r:id="rId36"/>
    <p:sldId id="393" r:id="rId37"/>
    <p:sldId id="416" r:id="rId38"/>
    <p:sldId id="417" r:id="rId39"/>
    <p:sldId id="418" r:id="rId40"/>
    <p:sldId id="419" r:id="rId41"/>
    <p:sldId id="420" r:id="rId42"/>
    <p:sldId id="408" r:id="rId43"/>
    <p:sldId id="421" r:id="rId44"/>
    <p:sldId id="422" r:id="rId45"/>
    <p:sldId id="423" r:id="rId46"/>
    <p:sldId id="438" r:id="rId47"/>
    <p:sldId id="396" r:id="rId48"/>
    <p:sldId id="371" r:id="rId49"/>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A4BA30-E8FF-F3B8-7229-D09B8206FB0E}" name="Nunley, Bethany" initials="NB" userId="S::BNunley@cji.IN.gov::0ae864fb-435d-4633-9799-3843e527040d" providerId="AD"/>
  <p188:author id="{3085924A-3D12-20E7-9AB8-BF4331E033D6}" name="Anderson, Dalayna E (CJI)" initials="DA" userId="S::DaAnderson1@cji.IN.gov::f87440f5-a978-4443-b581-0d66854eaaac" providerId="AD"/>
  <p188:author id="{B92650B9-4FEC-1630-4F6D-202DB3AEF9B9}" name="Palin, Jade" initials="JP" userId="S::JPalin@cji.IN.gov::5e6eca66-92fd-493a-a401-38eb2556202a" providerId="AD"/>
  <p188:author id="{77E7E5ED-49F2-C014-0DC0-270AC755304F}" name="Sheets, Ellen" initials="ES" userId="S::ESheets1@cji.IN.gov::6f2112b1-5a63-4378-8e87-e1399edefb4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5C5C5"/>
    <a:srgbClr val="FFCC00"/>
    <a:srgbClr val="B49530"/>
    <a:srgbClr val="26296B"/>
    <a:srgbClr val="BFC3CE"/>
    <a:srgbClr val="FF3300"/>
    <a:srgbClr val="828282"/>
    <a:srgbClr val="6ECBD4"/>
    <a:srgbClr val="F3F3F3"/>
    <a:srgbClr val="008B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E725E-8D22-491F-BC12-6733EA708D86}" v="197" dt="2024-10-18T03:22:10.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12" autoAdjust="0"/>
    <p:restoredTop sz="86456" autoAdjust="0"/>
  </p:normalViewPr>
  <p:slideViewPr>
    <p:cSldViewPr snapToGrid="0">
      <p:cViewPr varScale="1">
        <p:scale>
          <a:sx n="60" d="100"/>
          <a:sy n="60" d="100"/>
        </p:scale>
        <p:origin x="10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ets, Ellen" userId="6f2112b1-5a63-4378-8e87-e1399edefb45" providerId="ADAL" clId="{C36E725E-8D22-491F-BC12-6733EA708D86}"/>
    <pc:docChg chg="undo custSel addSld delSld modSld">
      <pc:chgData name="Sheets, Ellen" userId="6f2112b1-5a63-4378-8e87-e1399edefb45" providerId="ADAL" clId="{C36E725E-8D22-491F-BC12-6733EA708D86}" dt="2024-10-18T04:02:57.198" v="4320" actId="313"/>
      <pc:docMkLst>
        <pc:docMk/>
      </pc:docMkLst>
      <pc:sldChg chg="modSp mod">
        <pc:chgData name="Sheets, Ellen" userId="6f2112b1-5a63-4378-8e87-e1399edefb45" providerId="ADAL" clId="{C36E725E-8D22-491F-BC12-6733EA708D86}" dt="2024-10-18T02:46:28.105" v="3926" actId="2711"/>
        <pc:sldMkLst>
          <pc:docMk/>
          <pc:sldMk cId="0" sldId="297"/>
        </pc:sldMkLst>
        <pc:spChg chg="mod">
          <ac:chgData name="Sheets, Ellen" userId="6f2112b1-5a63-4378-8e87-e1399edefb45" providerId="ADAL" clId="{C36E725E-8D22-491F-BC12-6733EA708D86}" dt="2024-10-18T02:46:28.105" v="3926" actId="2711"/>
          <ac:spMkLst>
            <pc:docMk/>
            <pc:sldMk cId="0" sldId="297"/>
            <ac:spMk id="2" creationId="{C4FF36F1-D911-457F-9F71-FDB69340F470}"/>
          </ac:spMkLst>
        </pc:spChg>
      </pc:sldChg>
      <pc:sldChg chg="modSp mod">
        <pc:chgData name="Sheets, Ellen" userId="6f2112b1-5a63-4378-8e87-e1399edefb45" providerId="ADAL" clId="{C36E725E-8D22-491F-BC12-6733EA708D86}" dt="2024-10-18T02:51:09.570" v="3942" actId="255"/>
        <pc:sldMkLst>
          <pc:docMk/>
          <pc:sldMk cId="2972740205" sldId="350"/>
        </pc:sldMkLst>
        <pc:spChg chg="mod">
          <ac:chgData name="Sheets, Ellen" userId="6f2112b1-5a63-4378-8e87-e1399edefb45" providerId="ADAL" clId="{C36E725E-8D22-491F-BC12-6733EA708D86}" dt="2024-10-18T02:51:09.570" v="3942" actId="255"/>
          <ac:spMkLst>
            <pc:docMk/>
            <pc:sldMk cId="2972740205" sldId="350"/>
            <ac:spMk id="8" creationId="{250A1098-CAD2-474A-AE73-8167CDE4D005}"/>
          </ac:spMkLst>
        </pc:spChg>
        <pc:spChg chg="mod">
          <ac:chgData name="Sheets, Ellen" userId="6f2112b1-5a63-4378-8e87-e1399edefb45" providerId="ADAL" clId="{C36E725E-8D22-491F-BC12-6733EA708D86}" dt="2024-10-18T02:50:42.987" v="3940" actId="2711"/>
          <ac:spMkLst>
            <pc:docMk/>
            <pc:sldMk cId="2972740205" sldId="350"/>
            <ac:spMk id="15" creationId="{75C0F033-7980-4225-9421-1CC42CBF6449}"/>
          </ac:spMkLst>
        </pc:spChg>
      </pc:sldChg>
      <pc:sldChg chg="modSp mod">
        <pc:chgData name="Sheets, Ellen" userId="6f2112b1-5a63-4378-8e87-e1399edefb45" providerId="ADAL" clId="{C36E725E-8D22-491F-BC12-6733EA708D86}" dt="2024-10-17T00:32:22.234" v="1227" actId="20577"/>
        <pc:sldMkLst>
          <pc:docMk/>
          <pc:sldMk cId="2564068761" sldId="371"/>
        </pc:sldMkLst>
        <pc:spChg chg="mod">
          <ac:chgData name="Sheets, Ellen" userId="6f2112b1-5a63-4378-8e87-e1399edefb45" providerId="ADAL" clId="{C36E725E-8D22-491F-BC12-6733EA708D86}" dt="2024-10-17T00:32:22.234" v="1227" actId="20577"/>
          <ac:spMkLst>
            <pc:docMk/>
            <pc:sldMk cId="2564068761" sldId="371"/>
            <ac:spMk id="13" creationId="{7F613026-91EE-4D09-A190-8B4CA8AFB778}"/>
          </ac:spMkLst>
        </pc:spChg>
      </pc:sldChg>
      <pc:sldChg chg="modSp mod modCm">
        <pc:chgData name="Sheets, Ellen" userId="6f2112b1-5a63-4378-8e87-e1399edefb45" providerId="ADAL" clId="{C36E725E-8D22-491F-BC12-6733EA708D86}" dt="2024-10-18T02:48:57.155" v="3936" actId="20577"/>
        <pc:sldMkLst>
          <pc:docMk/>
          <pc:sldMk cId="3297565749" sldId="372"/>
        </pc:sldMkLst>
        <pc:spChg chg="mod">
          <ac:chgData name="Sheets, Ellen" userId="6f2112b1-5a63-4378-8e87-e1399edefb45" providerId="ADAL" clId="{C36E725E-8D22-491F-BC12-6733EA708D86}" dt="2024-10-18T02:48:57.155" v="3936" actId="20577"/>
          <ac:spMkLst>
            <pc:docMk/>
            <pc:sldMk cId="3297565749" sldId="372"/>
            <ac:spMk id="14" creationId="{C1A424CE-1205-48F4-A1FE-8FE679AF169A}"/>
          </ac:spMkLst>
        </pc:spChg>
        <pc:extLst>
          <p:ext xmlns:p="http://schemas.openxmlformats.org/presentationml/2006/main" uri="{D6D511B9-2390-475A-947B-AFAB55BFBCF1}">
            <pc226:cmChg xmlns:pc226="http://schemas.microsoft.com/office/powerpoint/2022/06/main/command" chg="mod">
              <pc226:chgData name="Sheets, Ellen" userId="6f2112b1-5a63-4378-8e87-e1399edefb45" providerId="ADAL" clId="{C36E725E-8D22-491F-BC12-6733EA708D86}" dt="2024-10-18T02:48:57.155" v="3936" actId="20577"/>
              <pc2:cmMkLst xmlns:pc2="http://schemas.microsoft.com/office/powerpoint/2019/9/main/command">
                <pc:docMk/>
                <pc:sldMk cId="3297565749" sldId="372"/>
                <pc2:cmMk id="{F8FA37A2-6956-4C55-A04B-CFF0CC1C9AB5}"/>
              </pc2:cmMkLst>
            </pc226:cmChg>
          </p:ext>
        </pc:extLst>
      </pc:sldChg>
      <pc:sldChg chg="modSp mod">
        <pc:chgData name="Sheets, Ellen" userId="6f2112b1-5a63-4378-8e87-e1399edefb45" providerId="ADAL" clId="{C36E725E-8D22-491F-BC12-6733EA708D86}" dt="2024-10-18T02:49:29.880" v="3938" actId="2711"/>
        <pc:sldMkLst>
          <pc:docMk/>
          <pc:sldMk cId="1897920811" sldId="374"/>
        </pc:sldMkLst>
        <pc:spChg chg="mod">
          <ac:chgData name="Sheets, Ellen" userId="6f2112b1-5a63-4378-8e87-e1399edefb45" providerId="ADAL" clId="{C36E725E-8D22-491F-BC12-6733EA708D86}" dt="2024-10-18T02:49:29.880" v="3938" actId="2711"/>
          <ac:spMkLst>
            <pc:docMk/>
            <pc:sldMk cId="1897920811" sldId="374"/>
            <ac:spMk id="14" creationId="{C1A424CE-1205-48F4-A1FE-8FE679AF169A}"/>
          </ac:spMkLst>
        </pc:spChg>
      </pc:sldChg>
      <pc:sldChg chg="modSp mod">
        <pc:chgData name="Sheets, Ellen" userId="6f2112b1-5a63-4378-8e87-e1399edefb45" providerId="ADAL" clId="{C36E725E-8D22-491F-BC12-6733EA708D86}" dt="2024-10-18T03:15:04.848" v="4178" actId="255"/>
        <pc:sldMkLst>
          <pc:docMk/>
          <pc:sldMk cId="3690471639" sldId="399"/>
        </pc:sldMkLst>
        <pc:spChg chg="mod">
          <ac:chgData name="Sheets, Ellen" userId="6f2112b1-5a63-4378-8e87-e1399edefb45" providerId="ADAL" clId="{C36E725E-8D22-491F-BC12-6733EA708D86}" dt="2024-10-18T03:15:04.848" v="4178" actId="255"/>
          <ac:spMkLst>
            <pc:docMk/>
            <pc:sldMk cId="3690471639" sldId="399"/>
            <ac:spMk id="4" creationId="{EAD4D093-BC4F-2F03-89EE-2A393A26F449}"/>
          </ac:spMkLst>
        </pc:spChg>
        <pc:spChg chg="mod">
          <ac:chgData name="Sheets, Ellen" userId="6f2112b1-5a63-4378-8e87-e1399edefb45" providerId="ADAL" clId="{C36E725E-8D22-491F-BC12-6733EA708D86}" dt="2024-10-18T03:14:43.886" v="4177"/>
          <ac:spMkLst>
            <pc:docMk/>
            <pc:sldMk cId="3690471639" sldId="399"/>
            <ac:spMk id="12" creationId="{0438C304-9169-4F66-BE90-27D7093637C7}"/>
          </ac:spMkLst>
        </pc:spChg>
      </pc:sldChg>
      <pc:sldChg chg="modSp mod">
        <pc:chgData name="Sheets, Ellen" userId="6f2112b1-5a63-4378-8e87-e1399edefb45" providerId="ADAL" clId="{C36E725E-8D22-491F-BC12-6733EA708D86}" dt="2024-10-18T03:24:25.596" v="4308" actId="255"/>
        <pc:sldMkLst>
          <pc:docMk/>
          <pc:sldMk cId="31141407" sldId="402"/>
        </pc:sldMkLst>
        <pc:spChg chg="mod">
          <ac:chgData name="Sheets, Ellen" userId="6f2112b1-5a63-4378-8e87-e1399edefb45" providerId="ADAL" clId="{C36E725E-8D22-491F-BC12-6733EA708D86}" dt="2024-10-18T03:24:25.596" v="4308" actId="255"/>
          <ac:spMkLst>
            <pc:docMk/>
            <pc:sldMk cId="31141407" sldId="402"/>
            <ac:spMk id="14" creationId="{C1A424CE-1205-48F4-A1FE-8FE679AF169A}"/>
          </ac:spMkLst>
        </pc:spChg>
      </pc:sldChg>
      <pc:sldChg chg="modSp del mod">
        <pc:chgData name="Sheets, Ellen" userId="6f2112b1-5a63-4378-8e87-e1399edefb45" providerId="ADAL" clId="{C36E725E-8D22-491F-BC12-6733EA708D86}" dt="2024-10-18T04:01:48.085" v="4319" actId="47"/>
        <pc:sldMkLst>
          <pc:docMk/>
          <pc:sldMk cId="2071905965" sldId="407"/>
        </pc:sldMkLst>
        <pc:spChg chg="mod">
          <ac:chgData name="Sheets, Ellen" userId="6f2112b1-5a63-4378-8e87-e1399edefb45" providerId="ADAL" clId="{C36E725E-8D22-491F-BC12-6733EA708D86}" dt="2024-10-17T00:25:59.285" v="897" actId="255"/>
          <ac:spMkLst>
            <pc:docMk/>
            <pc:sldMk cId="2071905965" sldId="407"/>
            <ac:spMk id="4" creationId="{EAD4D093-BC4F-2F03-89EE-2A393A26F449}"/>
          </ac:spMkLst>
        </pc:spChg>
        <pc:spChg chg="mod">
          <ac:chgData name="Sheets, Ellen" userId="6f2112b1-5a63-4378-8e87-e1399edefb45" providerId="ADAL" clId="{C36E725E-8D22-491F-BC12-6733EA708D86}" dt="2024-10-17T00:20:14.988" v="881" actId="1076"/>
          <ac:spMkLst>
            <pc:docMk/>
            <pc:sldMk cId="2071905965" sldId="407"/>
            <ac:spMk id="12" creationId="{0438C304-9169-4F66-BE90-27D7093637C7}"/>
          </ac:spMkLst>
        </pc:spChg>
      </pc:sldChg>
      <pc:sldChg chg="modSp mod">
        <pc:chgData name="Sheets, Ellen" userId="6f2112b1-5a63-4378-8e87-e1399edefb45" providerId="ADAL" clId="{C36E725E-8D22-491F-BC12-6733EA708D86}" dt="2024-10-18T03:27:31.594" v="4312" actId="2711"/>
        <pc:sldMkLst>
          <pc:docMk/>
          <pc:sldMk cId="2726700346" sldId="408"/>
        </pc:sldMkLst>
        <pc:spChg chg="mod">
          <ac:chgData name="Sheets, Ellen" userId="6f2112b1-5a63-4378-8e87-e1399edefb45" providerId="ADAL" clId="{C36E725E-8D22-491F-BC12-6733EA708D86}" dt="2024-10-18T03:27:31.594" v="4312" actId="2711"/>
          <ac:spMkLst>
            <pc:docMk/>
            <pc:sldMk cId="2726700346" sldId="408"/>
            <ac:spMk id="4" creationId="{EAD4D093-BC4F-2F03-89EE-2A393A26F449}"/>
          </ac:spMkLst>
        </pc:spChg>
      </pc:sldChg>
      <pc:sldChg chg="modSp mod">
        <pc:chgData name="Sheets, Ellen" userId="6f2112b1-5a63-4378-8e87-e1399edefb45" providerId="ADAL" clId="{C36E725E-8D22-491F-BC12-6733EA708D86}" dt="2024-10-18T02:47:28.549" v="3930" actId="2711"/>
        <pc:sldMkLst>
          <pc:docMk/>
          <pc:sldMk cId="93803961" sldId="409"/>
        </pc:sldMkLst>
        <pc:spChg chg="mod">
          <ac:chgData name="Sheets, Ellen" userId="6f2112b1-5a63-4378-8e87-e1399edefb45" providerId="ADAL" clId="{C36E725E-8D22-491F-BC12-6733EA708D86}" dt="2024-10-18T02:47:28.549" v="3930" actId="2711"/>
          <ac:spMkLst>
            <pc:docMk/>
            <pc:sldMk cId="93803961" sldId="409"/>
            <ac:spMk id="14" creationId="{C1A424CE-1205-48F4-A1FE-8FE679AF169A}"/>
          </ac:spMkLst>
        </pc:spChg>
      </pc:sldChg>
      <pc:sldChg chg="modSp mod">
        <pc:chgData name="Sheets, Ellen" userId="6f2112b1-5a63-4378-8e87-e1399edefb45" providerId="ADAL" clId="{C36E725E-8D22-491F-BC12-6733EA708D86}" dt="2024-10-18T02:47:44.943" v="3931" actId="2711"/>
        <pc:sldMkLst>
          <pc:docMk/>
          <pc:sldMk cId="3353540773" sldId="410"/>
        </pc:sldMkLst>
        <pc:spChg chg="mod">
          <ac:chgData name="Sheets, Ellen" userId="6f2112b1-5a63-4378-8e87-e1399edefb45" providerId="ADAL" clId="{C36E725E-8D22-491F-BC12-6733EA708D86}" dt="2024-10-18T02:47:44.943" v="3931" actId="2711"/>
          <ac:spMkLst>
            <pc:docMk/>
            <pc:sldMk cId="3353540773" sldId="410"/>
            <ac:spMk id="14" creationId="{C1A424CE-1205-48F4-A1FE-8FE679AF169A}"/>
          </ac:spMkLst>
        </pc:spChg>
      </pc:sldChg>
      <pc:sldChg chg="modSp mod">
        <pc:chgData name="Sheets, Ellen" userId="6f2112b1-5a63-4378-8e87-e1399edefb45" providerId="ADAL" clId="{C36E725E-8D22-491F-BC12-6733EA708D86}" dt="2024-10-18T02:48:05.824" v="3932" actId="2711"/>
        <pc:sldMkLst>
          <pc:docMk/>
          <pc:sldMk cId="3565519008" sldId="411"/>
        </pc:sldMkLst>
        <pc:spChg chg="mod">
          <ac:chgData name="Sheets, Ellen" userId="6f2112b1-5a63-4378-8e87-e1399edefb45" providerId="ADAL" clId="{C36E725E-8D22-491F-BC12-6733EA708D86}" dt="2024-10-18T02:48:05.824" v="3932" actId="2711"/>
          <ac:spMkLst>
            <pc:docMk/>
            <pc:sldMk cId="3565519008" sldId="411"/>
            <ac:spMk id="14" creationId="{C1A424CE-1205-48F4-A1FE-8FE679AF169A}"/>
          </ac:spMkLst>
        </pc:spChg>
      </pc:sldChg>
      <pc:sldChg chg="modSp mod">
        <pc:chgData name="Sheets, Ellen" userId="6f2112b1-5a63-4378-8e87-e1399edefb45" providerId="ADAL" clId="{C36E725E-8D22-491F-BC12-6733EA708D86}" dt="2024-10-18T03:33:22.499" v="4313" actId="2711"/>
        <pc:sldMkLst>
          <pc:docMk/>
          <pc:sldMk cId="2495049102" sldId="417"/>
        </pc:sldMkLst>
        <pc:spChg chg="mod">
          <ac:chgData name="Sheets, Ellen" userId="6f2112b1-5a63-4378-8e87-e1399edefb45" providerId="ADAL" clId="{C36E725E-8D22-491F-BC12-6733EA708D86}" dt="2024-10-18T03:33:22.499" v="4313" actId="2711"/>
          <ac:spMkLst>
            <pc:docMk/>
            <pc:sldMk cId="2495049102" sldId="417"/>
            <ac:spMk id="4" creationId="{EAD4D093-BC4F-2F03-89EE-2A393A26F449}"/>
          </ac:spMkLst>
        </pc:spChg>
      </pc:sldChg>
      <pc:sldChg chg="modSp mod">
        <pc:chgData name="Sheets, Ellen" userId="6f2112b1-5a63-4378-8e87-e1399edefb45" providerId="ADAL" clId="{C36E725E-8D22-491F-BC12-6733EA708D86}" dt="2024-10-18T03:27:08.773" v="4311" actId="2711"/>
        <pc:sldMkLst>
          <pc:docMk/>
          <pc:sldMk cId="2189672523" sldId="421"/>
        </pc:sldMkLst>
        <pc:spChg chg="mod">
          <ac:chgData name="Sheets, Ellen" userId="6f2112b1-5a63-4378-8e87-e1399edefb45" providerId="ADAL" clId="{C36E725E-8D22-491F-BC12-6733EA708D86}" dt="2024-10-18T03:27:08.773" v="4311" actId="2711"/>
          <ac:spMkLst>
            <pc:docMk/>
            <pc:sldMk cId="2189672523" sldId="421"/>
            <ac:spMk id="4" creationId="{EAD4D093-BC4F-2F03-89EE-2A393A26F449}"/>
          </ac:spMkLst>
        </pc:spChg>
      </pc:sldChg>
      <pc:sldChg chg="modSp mod">
        <pc:chgData name="Sheets, Ellen" userId="6f2112b1-5a63-4378-8e87-e1399edefb45" providerId="ADAL" clId="{C36E725E-8D22-491F-BC12-6733EA708D86}" dt="2024-10-18T03:26:50.486" v="4310" actId="2711"/>
        <pc:sldMkLst>
          <pc:docMk/>
          <pc:sldMk cId="1324115257" sldId="422"/>
        </pc:sldMkLst>
        <pc:spChg chg="mod">
          <ac:chgData name="Sheets, Ellen" userId="6f2112b1-5a63-4378-8e87-e1399edefb45" providerId="ADAL" clId="{C36E725E-8D22-491F-BC12-6733EA708D86}" dt="2024-10-18T03:26:50.486" v="4310" actId="2711"/>
          <ac:spMkLst>
            <pc:docMk/>
            <pc:sldMk cId="1324115257" sldId="422"/>
            <ac:spMk id="4" creationId="{EAD4D093-BC4F-2F03-89EE-2A393A26F449}"/>
          </ac:spMkLst>
        </pc:spChg>
      </pc:sldChg>
      <pc:sldChg chg="modSp mod">
        <pc:chgData name="Sheets, Ellen" userId="6f2112b1-5a63-4378-8e87-e1399edefb45" providerId="ADAL" clId="{C36E725E-8D22-491F-BC12-6733EA708D86}" dt="2024-10-18T03:05:22.002" v="4162" actId="255"/>
        <pc:sldMkLst>
          <pc:docMk/>
          <pc:sldMk cId="1848288354" sldId="424"/>
        </pc:sldMkLst>
        <pc:spChg chg="mod">
          <ac:chgData name="Sheets, Ellen" userId="6f2112b1-5a63-4378-8e87-e1399edefb45" providerId="ADAL" clId="{C36E725E-8D22-491F-BC12-6733EA708D86}" dt="2024-10-18T03:05:22.002" v="4162" actId="255"/>
          <ac:spMkLst>
            <pc:docMk/>
            <pc:sldMk cId="1848288354" sldId="424"/>
            <ac:spMk id="14" creationId="{C1A424CE-1205-48F4-A1FE-8FE679AF169A}"/>
          </ac:spMkLst>
        </pc:spChg>
      </pc:sldChg>
      <pc:sldChg chg="modSp mod">
        <pc:chgData name="Sheets, Ellen" userId="6f2112b1-5a63-4378-8e87-e1399edefb45" providerId="ADAL" clId="{C36E725E-8D22-491F-BC12-6733EA708D86}" dt="2024-10-18T03:06:01.554" v="4164" actId="255"/>
        <pc:sldMkLst>
          <pc:docMk/>
          <pc:sldMk cId="4200500855" sldId="425"/>
        </pc:sldMkLst>
        <pc:spChg chg="mod">
          <ac:chgData name="Sheets, Ellen" userId="6f2112b1-5a63-4378-8e87-e1399edefb45" providerId="ADAL" clId="{C36E725E-8D22-491F-BC12-6733EA708D86}" dt="2024-10-18T03:06:01.554" v="4164" actId="255"/>
          <ac:spMkLst>
            <pc:docMk/>
            <pc:sldMk cId="4200500855" sldId="425"/>
            <ac:spMk id="14" creationId="{C1A424CE-1205-48F4-A1FE-8FE679AF169A}"/>
          </ac:spMkLst>
        </pc:spChg>
      </pc:sldChg>
      <pc:sldChg chg="modSp mod">
        <pc:chgData name="Sheets, Ellen" userId="6f2112b1-5a63-4378-8e87-e1399edefb45" providerId="ADAL" clId="{C36E725E-8D22-491F-BC12-6733EA708D86}" dt="2024-10-18T03:36:33.516" v="4317" actId="255"/>
        <pc:sldMkLst>
          <pc:docMk/>
          <pc:sldMk cId="1009247192" sldId="426"/>
        </pc:sldMkLst>
        <pc:spChg chg="mod">
          <ac:chgData name="Sheets, Ellen" userId="6f2112b1-5a63-4378-8e87-e1399edefb45" providerId="ADAL" clId="{C36E725E-8D22-491F-BC12-6733EA708D86}" dt="2024-10-18T03:36:33.516" v="4317" actId="255"/>
          <ac:spMkLst>
            <pc:docMk/>
            <pc:sldMk cId="1009247192" sldId="426"/>
            <ac:spMk id="4" creationId="{12C9807C-E8C9-F706-85CE-632C0C7EA0CF}"/>
          </ac:spMkLst>
        </pc:spChg>
      </pc:sldChg>
      <pc:sldChg chg="modSp mod">
        <pc:chgData name="Sheets, Ellen" userId="6f2112b1-5a63-4378-8e87-e1399edefb45" providerId="ADAL" clId="{C36E725E-8D22-491F-BC12-6733EA708D86}" dt="2024-10-18T03:08:12.910" v="4166" actId="2711"/>
        <pc:sldMkLst>
          <pc:docMk/>
          <pc:sldMk cId="1745268156" sldId="427"/>
        </pc:sldMkLst>
        <pc:spChg chg="mod">
          <ac:chgData name="Sheets, Ellen" userId="6f2112b1-5a63-4378-8e87-e1399edefb45" providerId="ADAL" clId="{C36E725E-8D22-491F-BC12-6733EA708D86}" dt="2024-10-18T03:08:12.910" v="4166" actId="2711"/>
          <ac:spMkLst>
            <pc:docMk/>
            <pc:sldMk cId="1745268156" sldId="427"/>
            <ac:spMk id="2" creationId="{C4FF36F1-D911-457F-9F71-FDB69340F470}"/>
          </ac:spMkLst>
        </pc:spChg>
        <pc:spChg chg="mod">
          <ac:chgData name="Sheets, Ellen" userId="6f2112b1-5a63-4378-8e87-e1399edefb45" providerId="ADAL" clId="{C36E725E-8D22-491F-BC12-6733EA708D86}" dt="2024-10-18T01:25:01.089" v="3867" actId="255"/>
          <ac:spMkLst>
            <pc:docMk/>
            <pc:sldMk cId="1745268156" sldId="427"/>
            <ac:spMk id="12" creationId="{0438C304-9169-4F66-BE90-27D7093637C7}"/>
          </ac:spMkLst>
        </pc:spChg>
      </pc:sldChg>
      <pc:sldChg chg="modSp mod">
        <pc:chgData name="Sheets, Ellen" userId="6f2112b1-5a63-4378-8e87-e1399edefb45" providerId="ADAL" clId="{C36E725E-8D22-491F-BC12-6733EA708D86}" dt="2024-10-18T03:11:00.587" v="4174" actId="2711"/>
        <pc:sldMkLst>
          <pc:docMk/>
          <pc:sldMk cId="2485572927" sldId="428"/>
        </pc:sldMkLst>
        <pc:spChg chg="mod">
          <ac:chgData name="Sheets, Ellen" userId="6f2112b1-5a63-4378-8e87-e1399edefb45" providerId="ADAL" clId="{C36E725E-8D22-491F-BC12-6733EA708D86}" dt="2024-10-18T03:11:00.587" v="4174" actId="2711"/>
          <ac:spMkLst>
            <pc:docMk/>
            <pc:sldMk cId="2485572927" sldId="428"/>
            <ac:spMk id="2" creationId="{C4FF36F1-D911-457F-9F71-FDB69340F470}"/>
          </ac:spMkLst>
        </pc:spChg>
      </pc:sldChg>
      <pc:sldChg chg="modSp mod">
        <pc:chgData name="Sheets, Ellen" userId="6f2112b1-5a63-4378-8e87-e1399edefb45" providerId="ADAL" clId="{C36E725E-8D22-491F-BC12-6733EA708D86}" dt="2024-10-17T00:18:18.492" v="879" actId="2711"/>
        <pc:sldMkLst>
          <pc:docMk/>
          <pc:sldMk cId="1327758448" sldId="429"/>
        </pc:sldMkLst>
        <pc:spChg chg="mod">
          <ac:chgData name="Sheets, Ellen" userId="6f2112b1-5a63-4378-8e87-e1399edefb45" providerId="ADAL" clId="{C36E725E-8D22-491F-BC12-6733EA708D86}" dt="2024-10-17T00:18:18.492" v="879" actId="2711"/>
          <ac:spMkLst>
            <pc:docMk/>
            <pc:sldMk cId="1327758448" sldId="429"/>
            <ac:spMk id="14" creationId="{C1A424CE-1205-48F4-A1FE-8FE679AF169A}"/>
          </ac:spMkLst>
        </pc:spChg>
      </pc:sldChg>
      <pc:sldChg chg="addSp modSp new mod setBg">
        <pc:chgData name="Sheets, Ellen" userId="6f2112b1-5a63-4378-8e87-e1399edefb45" providerId="ADAL" clId="{C36E725E-8D22-491F-BC12-6733EA708D86}" dt="2024-10-18T02:50:10.107" v="3939" actId="255"/>
        <pc:sldMkLst>
          <pc:docMk/>
          <pc:sldMk cId="2510959331" sldId="430"/>
        </pc:sldMkLst>
        <pc:spChg chg="mod">
          <ac:chgData name="Sheets, Ellen" userId="6f2112b1-5a63-4378-8e87-e1399edefb45" providerId="ADAL" clId="{C36E725E-8D22-491F-BC12-6733EA708D86}" dt="2024-10-18T01:14:17.797" v="3749" actId="27636"/>
          <ac:spMkLst>
            <pc:docMk/>
            <pc:sldMk cId="2510959331" sldId="430"/>
            <ac:spMk id="2" creationId="{22CDC332-D5DF-DC3F-D942-9553733736D9}"/>
          </ac:spMkLst>
        </pc:spChg>
        <pc:spChg chg="mod">
          <ac:chgData name="Sheets, Ellen" userId="6f2112b1-5a63-4378-8e87-e1399edefb45" providerId="ADAL" clId="{C36E725E-8D22-491F-BC12-6733EA708D86}" dt="2024-10-18T02:50:10.107" v="3939" actId="255"/>
          <ac:spMkLst>
            <pc:docMk/>
            <pc:sldMk cId="2510959331" sldId="430"/>
            <ac:spMk id="3" creationId="{F4918E0B-4795-B283-460E-E518054848D3}"/>
          </ac:spMkLst>
        </pc:spChg>
        <pc:spChg chg="add">
          <ac:chgData name="Sheets, Ellen" userId="6f2112b1-5a63-4378-8e87-e1399edefb45" providerId="ADAL" clId="{C36E725E-8D22-491F-BC12-6733EA708D86}" dt="2024-10-18T01:13:54.789" v="3746" actId="26606"/>
          <ac:spMkLst>
            <pc:docMk/>
            <pc:sldMk cId="2510959331" sldId="430"/>
            <ac:spMk id="8" creationId="{1B15ED52-F352-441B-82BF-E0EA34836D08}"/>
          </ac:spMkLst>
        </pc:spChg>
        <pc:spChg chg="add">
          <ac:chgData name="Sheets, Ellen" userId="6f2112b1-5a63-4378-8e87-e1399edefb45" providerId="ADAL" clId="{C36E725E-8D22-491F-BC12-6733EA708D86}" dt="2024-10-18T01:13:54.789" v="3746" actId="26606"/>
          <ac:spMkLst>
            <pc:docMk/>
            <pc:sldMk cId="2510959331" sldId="430"/>
            <ac:spMk id="10" creationId="{3B2E3793-BFE6-45A2-9B7B-E18844431C99}"/>
          </ac:spMkLst>
        </pc:spChg>
        <pc:spChg chg="add">
          <ac:chgData name="Sheets, Ellen" userId="6f2112b1-5a63-4378-8e87-e1399edefb45" providerId="ADAL" clId="{C36E725E-8D22-491F-BC12-6733EA708D86}" dt="2024-10-18T01:13:54.789" v="3746" actId="26606"/>
          <ac:spMkLst>
            <pc:docMk/>
            <pc:sldMk cId="2510959331" sldId="430"/>
            <ac:spMk id="12" creationId="{BC4C4868-CB8F-4AF9-9CDB-8108F2C19B67}"/>
          </ac:spMkLst>
        </pc:spChg>
        <pc:spChg chg="add">
          <ac:chgData name="Sheets, Ellen" userId="6f2112b1-5a63-4378-8e87-e1399edefb45" providerId="ADAL" clId="{C36E725E-8D22-491F-BC12-6733EA708D86}" dt="2024-10-18T01:13:54.789" v="3746" actId="26606"/>
          <ac:spMkLst>
            <pc:docMk/>
            <pc:sldMk cId="2510959331" sldId="430"/>
            <ac:spMk id="14" creationId="{375E0459-6403-40CD-989D-56A4407CA12E}"/>
          </ac:spMkLst>
        </pc:spChg>
        <pc:spChg chg="add">
          <ac:chgData name="Sheets, Ellen" userId="6f2112b1-5a63-4378-8e87-e1399edefb45" providerId="ADAL" clId="{C36E725E-8D22-491F-BC12-6733EA708D86}" dt="2024-10-18T01:13:54.789" v="3746" actId="26606"/>
          <ac:spMkLst>
            <pc:docMk/>
            <pc:sldMk cId="2510959331" sldId="430"/>
            <ac:spMk id="16" creationId="{53E5B1A8-3AC9-4BD1-9BBC-78CA94F2D1BA}"/>
          </ac:spMkLst>
        </pc:spChg>
      </pc:sldChg>
      <pc:sldChg chg="addSp delSp modSp new mod setBg">
        <pc:chgData name="Sheets, Ellen" userId="6f2112b1-5a63-4378-8e87-e1399edefb45" providerId="ADAL" clId="{C36E725E-8D22-491F-BC12-6733EA708D86}" dt="2024-10-18T01:18:32.335" v="3853" actId="20577"/>
        <pc:sldMkLst>
          <pc:docMk/>
          <pc:sldMk cId="2469948490" sldId="431"/>
        </pc:sldMkLst>
        <pc:spChg chg="mod">
          <ac:chgData name="Sheets, Ellen" userId="6f2112b1-5a63-4378-8e87-e1399edefb45" providerId="ADAL" clId="{C36E725E-8D22-491F-BC12-6733EA708D86}" dt="2024-10-18T01:18:32.335" v="3853" actId="20577"/>
          <ac:spMkLst>
            <pc:docMk/>
            <pc:sldMk cId="2469948490" sldId="431"/>
            <ac:spMk id="2" creationId="{F0CBDF6B-0FC6-5B00-AA0A-8F5BD0206926}"/>
          </ac:spMkLst>
        </pc:spChg>
        <pc:spChg chg="del">
          <ac:chgData name="Sheets, Ellen" userId="6f2112b1-5a63-4378-8e87-e1399edefb45" providerId="ADAL" clId="{C36E725E-8D22-491F-BC12-6733EA708D86}" dt="2024-10-17T23:50:35.591" v="3164" actId="22"/>
          <ac:spMkLst>
            <pc:docMk/>
            <pc:sldMk cId="2469948490" sldId="431"/>
            <ac:spMk id="3" creationId="{F4E7AF22-C781-189F-2479-CBB06BBA01F1}"/>
          </ac:spMkLst>
        </pc:spChg>
        <pc:spChg chg="add del mod">
          <ac:chgData name="Sheets, Ellen" userId="6f2112b1-5a63-4378-8e87-e1399edefb45" providerId="ADAL" clId="{C36E725E-8D22-491F-BC12-6733EA708D86}" dt="2024-10-17T23:51:53.064" v="3170" actId="22"/>
          <ac:spMkLst>
            <pc:docMk/>
            <pc:sldMk cId="2469948490" sldId="431"/>
            <ac:spMk id="6" creationId="{43E0F119-FF0D-440D-F922-C986BC0F25B6}"/>
          </ac:spMkLst>
        </pc:spChg>
        <pc:spChg chg="add">
          <ac:chgData name="Sheets, Ellen" userId="6f2112b1-5a63-4378-8e87-e1399edefb45" providerId="ADAL" clId="{C36E725E-8D22-491F-BC12-6733EA708D86}" dt="2024-10-18T01:16:41.045" v="3753" actId="26606"/>
          <ac:spMkLst>
            <pc:docMk/>
            <pc:sldMk cId="2469948490" sldId="431"/>
            <ac:spMk id="13" creationId="{A8384FB5-9ADC-4DDC-881B-597D56F5B15D}"/>
          </ac:spMkLst>
        </pc:spChg>
        <pc:spChg chg="add">
          <ac:chgData name="Sheets, Ellen" userId="6f2112b1-5a63-4378-8e87-e1399edefb45" providerId="ADAL" clId="{C36E725E-8D22-491F-BC12-6733EA708D86}" dt="2024-10-18T01:16:41.045" v="3753" actId="26606"/>
          <ac:spMkLst>
            <pc:docMk/>
            <pc:sldMk cId="2469948490" sldId="431"/>
            <ac:spMk id="15" creationId="{91E5A9A7-95C6-4F4F-B00E-C82E07FE62EF}"/>
          </ac:spMkLst>
        </pc:spChg>
        <pc:spChg chg="add">
          <ac:chgData name="Sheets, Ellen" userId="6f2112b1-5a63-4378-8e87-e1399edefb45" providerId="ADAL" clId="{C36E725E-8D22-491F-BC12-6733EA708D86}" dt="2024-10-18T01:16:41.045" v="3753" actId="26606"/>
          <ac:spMkLst>
            <pc:docMk/>
            <pc:sldMk cId="2469948490" sldId="431"/>
            <ac:spMk id="17" creationId="{D07DD2DE-F619-49DD-B5E7-03A290FF4ED1}"/>
          </ac:spMkLst>
        </pc:spChg>
        <pc:spChg chg="add">
          <ac:chgData name="Sheets, Ellen" userId="6f2112b1-5a63-4378-8e87-e1399edefb45" providerId="ADAL" clId="{C36E725E-8D22-491F-BC12-6733EA708D86}" dt="2024-10-18T01:16:41.045" v="3753" actId="26606"/>
          <ac:spMkLst>
            <pc:docMk/>
            <pc:sldMk cId="2469948490" sldId="431"/>
            <ac:spMk id="19" creationId="{85149191-5F60-4A28-AAFF-039F96B0F3EC}"/>
          </ac:spMkLst>
        </pc:spChg>
        <pc:spChg chg="add">
          <ac:chgData name="Sheets, Ellen" userId="6f2112b1-5a63-4378-8e87-e1399edefb45" providerId="ADAL" clId="{C36E725E-8D22-491F-BC12-6733EA708D86}" dt="2024-10-18T01:16:41.045" v="3753" actId="26606"/>
          <ac:spMkLst>
            <pc:docMk/>
            <pc:sldMk cId="2469948490" sldId="431"/>
            <ac:spMk id="21" creationId="{F8260ED5-17F7-4158-B241-D51DD4CF1B7E}"/>
          </ac:spMkLst>
        </pc:spChg>
        <pc:picChg chg="add del mod ord">
          <ac:chgData name="Sheets, Ellen" userId="6f2112b1-5a63-4378-8e87-e1399edefb45" providerId="ADAL" clId="{C36E725E-8D22-491F-BC12-6733EA708D86}" dt="2024-10-17T23:51:17.061" v="3169" actId="478"/>
          <ac:picMkLst>
            <pc:docMk/>
            <pc:sldMk cId="2469948490" sldId="431"/>
            <ac:picMk id="5" creationId="{825E8E88-650E-1E15-9CBE-0D51B7F2FB0C}"/>
          </ac:picMkLst>
        </pc:picChg>
        <pc:picChg chg="add mod ord">
          <ac:chgData name="Sheets, Ellen" userId="6f2112b1-5a63-4378-8e87-e1399edefb45" providerId="ADAL" clId="{C36E725E-8D22-491F-BC12-6733EA708D86}" dt="2024-10-18T01:16:59.151" v="3756" actId="14100"/>
          <ac:picMkLst>
            <pc:docMk/>
            <pc:sldMk cId="2469948490" sldId="431"/>
            <ac:picMk id="8" creationId="{2E2364F0-1D94-DE41-36D8-94C0D87B930E}"/>
          </ac:picMkLst>
        </pc:picChg>
      </pc:sldChg>
      <pc:sldChg chg="modSp new del mod">
        <pc:chgData name="Sheets, Ellen" userId="6f2112b1-5a63-4378-8e87-e1399edefb45" providerId="ADAL" clId="{C36E725E-8D22-491F-BC12-6733EA708D86}" dt="2024-10-18T01:19:42.164" v="3854" actId="2696"/>
        <pc:sldMkLst>
          <pc:docMk/>
          <pc:sldMk cId="668051195" sldId="432"/>
        </pc:sldMkLst>
        <pc:spChg chg="mod">
          <ac:chgData name="Sheets, Ellen" userId="6f2112b1-5a63-4378-8e87-e1399edefb45" providerId="ADAL" clId="{C36E725E-8D22-491F-BC12-6733EA708D86}" dt="2024-10-18T00:05:03.605" v="3334" actId="20577"/>
          <ac:spMkLst>
            <pc:docMk/>
            <pc:sldMk cId="668051195" sldId="432"/>
            <ac:spMk id="2" creationId="{2175AC09-93A5-C416-D5E6-7F942D9EF9B1}"/>
          </ac:spMkLst>
        </pc:spChg>
      </pc:sldChg>
      <pc:sldChg chg="modSp new del mod">
        <pc:chgData name="Sheets, Ellen" userId="6f2112b1-5a63-4378-8e87-e1399edefb45" providerId="ADAL" clId="{C36E725E-8D22-491F-BC12-6733EA708D86}" dt="2024-10-18T01:19:53.868" v="3855" actId="2696"/>
        <pc:sldMkLst>
          <pc:docMk/>
          <pc:sldMk cId="3694864193" sldId="433"/>
        </pc:sldMkLst>
        <pc:spChg chg="mod">
          <ac:chgData name="Sheets, Ellen" userId="6f2112b1-5a63-4378-8e87-e1399edefb45" providerId="ADAL" clId="{C36E725E-8D22-491F-BC12-6733EA708D86}" dt="2024-10-16T16:55:50.293" v="98" actId="20577"/>
          <ac:spMkLst>
            <pc:docMk/>
            <pc:sldMk cId="3694864193" sldId="433"/>
            <ac:spMk id="2" creationId="{88636E55-1B09-3F5D-93D7-1EB1AD9A1EB0}"/>
          </ac:spMkLst>
        </pc:spChg>
      </pc:sldChg>
      <pc:sldChg chg="modSp new del mod">
        <pc:chgData name="Sheets, Ellen" userId="6f2112b1-5a63-4378-8e87-e1399edefb45" providerId="ADAL" clId="{C36E725E-8D22-491F-BC12-6733EA708D86}" dt="2024-10-18T01:20:16.078" v="3856" actId="2696"/>
        <pc:sldMkLst>
          <pc:docMk/>
          <pc:sldMk cId="669383433" sldId="434"/>
        </pc:sldMkLst>
        <pc:spChg chg="mod">
          <ac:chgData name="Sheets, Ellen" userId="6f2112b1-5a63-4378-8e87-e1399edefb45" providerId="ADAL" clId="{C36E725E-8D22-491F-BC12-6733EA708D86}" dt="2024-10-16T18:12:23.053" v="144" actId="20577"/>
          <ac:spMkLst>
            <pc:docMk/>
            <pc:sldMk cId="669383433" sldId="434"/>
            <ac:spMk id="2" creationId="{099DC752-E097-6B4F-19B4-38C0B9E33930}"/>
          </ac:spMkLst>
        </pc:spChg>
      </pc:sldChg>
      <pc:sldChg chg="addSp delSp modSp new mod setBg">
        <pc:chgData name="Sheets, Ellen" userId="6f2112b1-5a63-4378-8e87-e1399edefb45" providerId="ADAL" clId="{C36E725E-8D22-491F-BC12-6733EA708D86}" dt="2024-10-18T03:22:10.970" v="4307" actId="255"/>
        <pc:sldMkLst>
          <pc:docMk/>
          <pc:sldMk cId="44099231" sldId="435"/>
        </pc:sldMkLst>
        <pc:spChg chg="mod">
          <ac:chgData name="Sheets, Ellen" userId="6f2112b1-5a63-4378-8e87-e1399edefb45" providerId="ADAL" clId="{C36E725E-8D22-491F-BC12-6733EA708D86}" dt="2024-10-17T00:05:26.902" v="645" actId="26606"/>
          <ac:spMkLst>
            <pc:docMk/>
            <pc:sldMk cId="44099231" sldId="435"/>
            <ac:spMk id="2" creationId="{27B54FC1-491D-2CE5-4EAA-EDDFF91DD91E}"/>
          </ac:spMkLst>
        </pc:spChg>
        <pc:spChg chg="del mod">
          <ac:chgData name="Sheets, Ellen" userId="6f2112b1-5a63-4378-8e87-e1399edefb45" providerId="ADAL" clId="{C36E725E-8D22-491F-BC12-6733EA708D86}" dt="2024-10-17T00:05:26.902" v="645" actId="26606"/>
          <ac:spMkLst>
            <pc:docMk/>
            <pc:sldMk cId="44099231" sldId="435"/>
            <ac:spMk id="3" creationId="{BF01AFC6-5B16-3044-A229-ADA82CA151F1}"/>
          </ac:spMkLst>
        </pc:spChg>
        <pc:spChg chg="add del">
          <ac:chgData name="Sheets, Ellen" userId="6f2112b1-5a63-4378-8e87-e1399edefb45" providerId="ADAL" clId="{C36E725E-8D22-491F-BC12-6733EA708D86}" dt="2024-10-17T00:05:26.902" v="645" actId="26606"/>
          <ac:spMkLst>
            <pc:docMk/>
            <pc:sldMk cId="44099231" sldId="435"/>
            <ac:spMk id="8" creationId="{09588DA8-065E-4F6F-8EFD-43104AB2E0CF}"/>
          </ac:spMkLst>
        </pc:spChg>
        <pc:spChg chg="add del">
          <ac:chgData name="Sheets, Ellen" userId="6f2112b1-5a63-4378-8e87-e1399edefb45" providerId="ADAL" clId="{C36E725E-8D22-491F-BC12-6733EA708D86}" dt="2024-10-17T00:05:26.902" v="645" actId="26606"/>
          <ac:spMkLst>
            <pc:docMk/>
            <pc:sldMk cId="44099231" sldId="435"/>
            <ac:spMk id="10" creationId="{C4285719-470E-454C-AF62-8323075F1F5B}"/>
          </ac:spMkLst>
        </pc:spChg>
        <pc:spChg chg="add del">
          <ac:chgData name="Sheets, Ellen" userId="6f2112b1-5a63-4378-8e87-e1399edefb45" providerId="ADAL" clId="{C36E725E-8D22-491F-BC12-6733EA708D86}" dt="2024-10-17T00:05:26.902" v="645" actId="26606"/>
          <ac:spMkLst>
            <pc:docMk/>
            <pc:sldMk cId="44099231" sldId="435"/>
            <ac:spMk id="12" creationId="{CD9FE4EF-C4D8-49A0-B2FF-81D8DB7D8A24}"/>
          </ac:spMkLst>
        </pc:spChg>
        <pc:spChg chg="add del">
          <ac:chgData name="Sheets, Ellen" userId="6f2112b1-5a63-4378-8e87-e1399edefb45" providerId="ADAL" clId="{C36E725E-8D22-491F-BC12-6733EA708D86}" dt="2024-10-17T00:05:26.902" v="645" actId="26606"/>
          <ac:spMkLst>
            <pc:docMk/>
            <pc:sldMk cId="44099231" sldId="435"/>
            <ac:spMk id="14" creationId="{4300840D-0A0B-4512-BACA-B439D5B9C57C}"/>
          </ac:spMkLst>
        </pc:spChg>
        <pc:spChg chg="add del">
          <ac:chgData name="Sheets, Ellen" userId="6f2112b1-5a63-4378-8e87-e1399edefb45" providerId="ADAL" clId="{C36E725E-8D22-491F-BC12-6733EA708D86}" dt="2024-10-17T00:05:26.902" v="645" actId="26606"/>
          <ac:spMkLst>
            <pc:docMk/>
            <pc:sldMk cId="44099231" sldId="435"/>
            <ac:spMk id="16" creationId="{D2B78728-A580-49A7-84F9-6EF6F583ADE0}"/>
          </ac:spMkLst>
        </pc:spChg>
        <pc:spChg chg="add del">
          <ac:chgData name="Sheets, Ellen" userId="6f2112b1-5a63-4378-8e87-e1399edefb45" providerId="ADAL" clId="{C36E725E-8D22-491F-BC12-6733EA708D86}" dt="2024-10-17T00:05:26.902" v="645" actId="26606"/>
          <ac:spMkLst>
            <pc:docMk/>
            <pc:sldMk cId="44099231" sldId="435"/>
            <ac:spMk id="18" creationId="{38FAA1A1-D861-433F-88FA-1E9D6FD31D11}"/>
          </ac:spMkLst>
        </pc:spChg>
        <pc:spChg chg="add del">
          <ac:chgData name="Sheets, Ellen" userId="6f2112b1-5a63-4378-8e87-e1399edefb45" providerId="ADAL" clId="{C36E725E-8D22-491F-BC12-6733EA708D86}" dt="2024-10-17T00:05:26.902" v="645" actId="26606"/>
          <ac:spMkLst>
            <pc:docMk/>
            <pc:sldMk cId="44099231" sldId="435"/>
            <ac:spMk id="20" creationId="{8D71EDA1-87BF-4D5D-AB79-F346FD19278A}"/>
          </ac:spMkLst>
        </pc:spChg>
        <pc:spChg chg="add">
          <ac:chgData name="Sheets, Ellen" userId="6f2112b1-5a63-4378-8e87-e1399edefb45" providerId="ADAL" clId="{C36E725E-8D22-491F-BC12-6733EA708D86}" dt="2024-10-17T00:05:26.902" v="645" actId="26606"/>
          <ac:spMkLst>
            <pc:docMk/>
            <pc:sldMk cId="44099231" sldId="435"/>
            <ac:spMk id="26" creationId="{BACC6370-2D7E-4714-9D71-7542949D7D5D}"/>
          </ac:spMkLst>
        </pc:spChg>
        <pc:spChg chg="add">
          <ac:chgData name="Sheets, Ellen" userId="6f2112b1-5a63-4378-8e87-e1399edefb45" providerId="ADAL" clId="{C36E725E-8D22-491F-BC12-6733EA708D86}" dt="2024-10-17T00:05:26.902" v="645" actId="26606"/>
          <ac:spMkLst>
            <pc:docMk/>
            <pc:sldMk cId="44099231" sldId="435"/>
            <ac:spMk id="28" creationId="{256B2C21-A230-48C0-8DF1-C46611373C44}"/>
          </ac:spMkLst>
        </pc:spChg>
        <pc:spChg chg="add">
          <ac:chgData name="Sheets, Ellen" userId="6f2112b1-5a63-4378-8e87-e1399edefb45" providerId="ADAL" clId="{C36E725E-8D22-491F-BC12-6733EA708D86}" dt="2024-10-17T00:05:26.902" v="645" actId="26606"/>
          <ac:spMkLst>
            <pc:docMk/>
            <pc:sldMk cId="44099231" sldId="435"/>
            <ac:spMk id="30" creationId="{3847E18C-932D-4C95-AABA-FEC7C9499AD7}"/>
          </ac:spMkLst>
        </pc:spChg>
        <pc:spChg chg="add">
          <ac:chgData name="Sheets, Ellen" userId="6f2112b1-5a63-4378-8e87-e1399edefb45" providerId="ADAL" clId="{C36E725E-8D22-491F-BC12-6733EA708D86}" dt="2024-10-17T00:05:26.902" v="645" actId="26606"/>
          <ac:spMkLst>
            <pc:docMk/>
            <pc:sldMk cId="44099231" sldId="435"/>
            <ac:spMk id="32" creationId="{3150CB11-0C61-439E-910F-5787759E72A0}"/>
          </ac:spMkLst>
        </pc:spChg>
        <pc:spChg chg="add">
          <ac:chgData name="Sheets, Ellen" userId="6f2112b1-5a63-4378-8e87-e1399edefb45" providerId="ADAL" clId="{C36E725E-8D22-491F-BC12-6733EA708D86}" dt="2024-10-17T00:05:26.902" v="645" actId="26606"/>
          <ac:spMkLst>
            <pc:docMk/>
            <pc:sldMk cId="44099231" sldId="435"/>
            <ac:spMk id="34" creationId="{43F8A58B-5155-44CE-A5FF-7647B47D0A7A}"/>
          </ac:spMkLst>
        </pc:spChg>
        <pc:spChg chg="add">
          <ac:chgData name="Sheets, Ellen" userId="6f2112b1-5a63-4378-8e87-e1399edefb45" providerId="ADAL" clId="{C36E725E-8D22-491F-BC12-6733EA708D86}" dt="2024-10-17T00:05:26.902" v="645" actId="26606"/>
          <ac:spMkLst>
            <pc:docMk/>
            <pc:sldMk cId="44099231" sldId="435"/>
            <ac:spMk id="36" creationId="{443F2ACA-E6D6-4028-82DD-F03C262D5DE6}"/>
          </ac:spMkLst>
        </pc:spChg>
        <pc:graphicFrameChg chg="add mod">
          <ac:chgData name="Sheets, Ellen" userId="6f2112b1-5a63-4378-8e87-e1399edefb45" providerId="ADAL" clId="{C36E725E-8D22-491F-BC12-6733EA708D86}" dt="2024-10-18T03:22:10.970" v="4307" actId="255"/>
          <ac:graphicFrameMkLst>
            <pc:docMk/>
            <pc:sldMk cId="44099231" sldId="435"/>
            <ac:graphicFrameMk id="22" creationId="{423E4AFD-C80E-1624-33B3-32F34EE4D458}"/>
          </ac:graphicFrameMkLst>
        </pc:graphicFrameChg>
      </pc:sldChg>
      <pc:sldChg chg="addSp delSp modSp new del">
        <pc:chgData name="Sheets, Ellen" userId="6f2112b1-5a63-4378-8e87-e1399edefb45" providerId="ADAL" clId="{C36E725E-8D22-491F-BC12-6733EA708D86}" dt="2024-10-17T00:21:29.317" v="884" actId="2696"/>
        <pc:sldMkLst>
          <pc:docMk/>
          <pc:sldMk cId="2536285674" sldId="436"/>
        </pc:sldMkLst>
        <pc:spChg chg="del">
          <ac:chgData name="Sheets, Ellen" userId="6f2112b1-5a63-4378-8e87-e1399edefb45" providerId="ADAL" clId="{C36E725E-8D22-491F-BC12-6733EA708D86}" dt="2024-10-17T00:20:22.408" v="882"/>
          <ac:spMkLst>
            <pc:docMk/>
            <pc:sldMk cId="2536285674" sldId="436"/>
            <ac:spMk id="2" creationId="{2FC87F80-E1E8-3B00-E364-BFD4E8F00BCD}"/>
          </ac:spMkLst>
        </pc:spChg>
        <pc:spChg chg="add mod">
          <ac:chgData name="Sheets, Ellen" userId="6f2112b1-5a63-4378-8e87-e1399edefb45" providerId="ADAL" clId="{C36E725E-8D22-491F-BC12-6733EA708D86}" dt="2024-10-17T00:20:22.408" v="882"/>
          <ac:spMkLst>
            <pc:docMk/>
            <pc:sldMk cId="2536285674" sldId="436"/>
            <ac:spMk id="4" creationId="{F34438C7-5DC6-FDA1-E33D-8DC490B8AFE0}"/>
          </ac:spMkLst>
        </pc:spChg>
      </pc:sldChg>
      <pc:sldChg chg="modSp add mod">
        <pc:chgData name="Sheets, Ellen" userId="6f2112b1-5a63-4378-8e87-e1399edefb45" providerId="ADAL" clId="{C36E725E-8D22-491F-BC12-6733EA708D86}" dt="2024-10-18T03:25:03.143" v="4309" actId="313"/>
        <pc:sldMkLst>
          <pc:docMk/>
          <pc:sldMk cId="3881647709" sldId="437"/>
        </pc:sldMkLst>
        <pc:spChg chg="mod">
          <ac:chgData name="Sheets, Ellen" userId="6f2112b1-5a63-4378-8e87-e1399edefb45" providerId="ADAL" clId="{C36E725E-8D22-491F-BC12-6733EA708D86}" dt="2024-10-17T00:26:24.860" v="898" actId="255"/>
          <ac:spMkLst>
            <pc:docMk/>
            <pc:sldMk cId="3881647709" sldId="437"/>
            <ac:spMk id="4" creationId="{EAD4D093-BC4F-2F03-89EE-2A393A26F449}"/>
          </ac:spMkLst>
        </pc:spChg>
        <pc:spChg chg="mod">
          <ac:chgData name="Sheets, Ellen" userId="6f2112b1-5a63-4378-8e87-e1399edefb45" providerId="ADAL" clId="{C36E725E-8D22-491F-BC12-6733EA708D86}" dt="2024-10-18T03:25:03.143" v="4309" actId="313"/>
          <ac:spMkLst>
            <pc:docMk/>
            <pc:sldMk cId="3881647709" sldId="437"/>
            <ac:spMk id="12" creationId="{0438C304-9169-4F66-BE90-27D7093637C7}"/>
          </ac:spMkLst>
        </pc:spChg>
      </pc:sldChg>
      <pc:sldChg chg="addSp modSp new mod setBg modNotesTx">
        <pc:chgData name="Sheets, Ellen" userId="6f2112b1-5a63-4378-8e87-e1399edefb45" providerId="ADAL" clId="{C36E725E-8D22-491F-BC12-6733EA708D86}" dt="2024-10-18T02:44:31.356" v="3916" actId="255"/>
        <pc:sldMkLst>
          <pc:docMk/>
          <pc:sldMk cId="2302167494" sldId="438"/>
        </pc:sldMkLst>
        <pc:spChg chg="mod">
          <ac:chgData name="Sheets, Ellen" userId="6f2112b1-5a63-4378-8e87-e1399edefb45" providerId="ADAL" clId="{C36E725E-8D22-491F-BC12-6733EA708D86}" dt="2024-10-17T00:37:30.988" v="1254" actId="26606"/>
          <ac:spMkLst>
            <pc:docMk/>
            <pc:sldMk cId="2302167494" sldId="438"/>
            <ac:spMk id="2" creationId="{7EBB7589-1CA8-10B2-5E46-6B4124B32A3E}"/>
          </ac:spMkLst>
        </pc:spChg>
        <pc:spChg chg="mod">
          <ac:chgData name="Sheets, Ellen" userId="6f2112b1-5a63-4378-8e87-e1399edefb45" providerId="ADAL" clId="{C36E725E-8D22-491F-BC12-6733EA708D86}" dt="2024-10-18T02:44:31.356" v="3916" actId="255"/>
          <ac:spMkLst>
            <pc:docMk/>
            <pc:sldMk cId="2302167494" sldId="438"/>
            <ac:spMk id="3" creationId="{D6DD2697-1CAC-C37B-FF03-DDAD42F078C6}"/>
          </ac:spMkLst>
        </pc:spChg>
        <pc:spChg chg="add">
          <ac:chgData name="Sheets, Ellen" userId="6f2112b1-5a63-4378-8e87-e1399edefb45" providerId="ADAL" clId="{C36E725E-8D22-491F-BC12-6733EA708D86}" dt="2024-10-17T00:37:30.988" v="1254" actId="26606"/>
          <ac:spMkLst>
            <pc:docMk/>
            <pc:sldMk cId="2302167494" sldId="438"/>
            <ac:spMk id="8" creationId="{1B15ED52-F352-441B-82BF-E0EA34836D08}"/>
          </ac:spMkLst>
        </pc:spChg>
        <pc:spChg chg="add">
          <ac:chgData name="Sheets, Ellen" userId="6f2112b1-5a63-4378-8e87-e1399edefb45" providerId="ADAL" clId="{C36E725E-8D22-491F-BC12-6733EA708D86}" dt="2024-10-17T00:37:30.988" v="1254" actId="26606"/>
          <ac:spMkLst>
            <pc:docMk/>
            <pc:sldMk cId="2302167494" sldId="438"/>
            <ac:spMk id="10" creationId="{3B2E3793-BFE6-45A2-9B7B-E18844431C99}"/>
          </ac:spMkLst>
        </pc:spChg>
        <pc:spChg chg="add">
          <ac:chgData name="Sheets, Ellen" userId="6f2112b1-5a63-4378-8e87-e1399edefb45" providerId="ADAL" clId="{C36E725E-8D22-491F-BC12-6733EA708D86}" dt="2024-10-17T00:37:30.988" v="1254" actId="26606"/>
          <ac:spMkLst>
            <pc:docMk/>
            <pc:sldMk cId="2302167494" sldId="438"/>
            <ac:spMk id="12" creationId="{BC4C4868-CB8F-4AF9-9CDB-8108F2C19B67}"/>
          </ac:spMkLst>
        </pc:spChg>
        <pc:spChg chg="add">
          <ac:chgData name="Sheets, Ellen" userId="6f2112b1-5a63-4378-8e87-e1399edefb45" providerId="ADAL" clId="{C36E725E-8D22-491F-BC12-6733EA708D86}" dt="2024-10-17T00:37:30.988" v="1254" actId="26606"/>
          <ac:spMkLst>
            <pc:docMk/>
            <pc:sldMk cId="2302167494" sldId="438"/>
            <ac:spMk id="14" creationId="{375E0459-6403-40CD-989D-56A4407CA12E}"/>
          </ac:spMkLst>
        </pc:spChg>
        <pc:spChg chg="add">
          <ac:chgData name="Sheets, Ellen" userId="6f2112b1-5a63-4378-8e87-e1399edefb45" providerId="ADAL" clId="{C36E725E-8D22-491F-BC12-6733EA708D86}" dt="2024-10-17T00:37:30.988" v="1254" actId="26606"/>
          <ac:spMkLst>
            <pc:docMk/>
            <pc:sldMk cId="2302167494" sldId="438"/>
            <ac:spMk id="16" creationId="{53E5B1A8-3AC9-4BD1-9BBC-78CA94F2D1BA}"/>
          </ac:spMkLst>
        </pc:spChg>
      </pc:sldChg>
      <pc:sldChg chg="addSp delSp modSp new mod setBg">
        <pc:chgData name="Sheets, Ellen" userId="6f2112b1-5a63-4378-8e87-e1399edefb45" providerId="ADAL" clId="{C36E725E-8D22-491F-BC12-6733EA708D86}" dt="2024-10-18T02:46:51.712" v="3928" actId="33524"/>
        <pc:sldMkLst>
          <pc:docMk/>
          <pc:sldMk cId="3212908881" sldId="439"/>
        </pc:sldMkLst>
        <pc:spChg chg="mod">
          <ac:chgData name="Sheets, Ellen" userId="6f2112b1-5a63-4378-8e87-e1399edefb45" providerId="ADAL" clId="{C36E725E-8D22-491F-BC12-6733EA708D86}" dt="2024-10-18T02:45:07.948" v="3917" actId="313"/>
          <ac:spMkLst>
            <pc:docMk/>
            <pc:sldMk cId="3212908881" sldId="439"/>
            <ac:spMk id="2" creationId="{A92E023B-798E-ECAF-E5AF-6CF1A1C1C74E}"/>
          </ac:spMkLst>
        </pc:spChg>
        <pc:spChg chg="del mod">
          <ac:chgData name="Sheets, Ellen" userId="6f2112b1-5a63-4378-8e87-e1399edefb45" providerId="ADAL" clId="{C36E725E-8D22-491F-BC12-6733EA708D86}" dt="2024-10-18T00:37:50.887" v="3506"/>
          <ac:spMkLst>
            <pc:docMk/>
            <pc:sldMk cId="3212908881" sldId="439"/>
            <ac:spMk id="3" creationId="{23F6CB20-721D-1071-9067-F047520C2150}"/>
          </ac:spMkLst>
        </pc:spChg>
        <pc:spChg chg="add del">
          <ac:chgData name="Sheets, Ellen" userId="6f2112b1-5a63-4378-8e87-e1399edefb45" providerId="ADAL" clId="{C36E725E-8D22-491F-BC12-6733EA708D86}" dt="2024-10-18T00:38:37.900" v="3509" actId="26606"/>
          <ac:spMkLst>
            <pc:docMk/>
            <pc:sldMk cId="3212908881" sldId="439"/>
            <ac:spMk id="8" creationId="{09588DA8-065E-4F6F-8EFD-43104AB2E0CF}"/>
          </ac:spMkLst>
        </pc:spChg>
        <pc:spChg chg="add del">
          <ac:chgData name="Sheets, Ellen" userId="6f2112b1-5a63-4378-8e87-e1399edefb45" providerId="ADAL" clId="{C36E725E-8D22-491F-BC12-6733EA708D86}" dt="2024-10-18T00:38:37.900" v="3509" actId="26606"/>
          <ac:spMkLst>
            <pc:docMk/>
            <pc:sldMk cId="3212908881" sldId="439"/>
            <ac:spMk id="10" creationId="{C4285719-470E-454C-AF62-8323075F1F5B}"/>
          </ac:spMkLst>
        </pc:spChg>
        <pc:spChg chg="add del">
          <ac:chgData name="Sheets, Ellen" userId="6f2112b1-5a63-4378-8e87-e1399edefb45" providerId="ADAL" clId="{C36E725E-8D22-491F-BC12-6733EA708D86}" dt="2024-10-18T00:38:37.900" v="3509" actId="26606"/>
          <ac:spMkLst>
            <pc:docMk/>
            <pc:sldMk cId="3212908881" sldId="439"/>
            <ac:spMk id="12" creationId="{CD9FE4EF-C4D8-49A0-B2FF-81D8DB7D8A24}"/>
          </ac:spMkLst>
        </pc:spChg>
        <pc:spChg chg="add del">
          <ac:chgData name="Sheets, Ellen" userId="6f2112b1-5a63-4378-8e87-e1399edefb45" providerId="ADAL" clId="{C36E725E-8D22-491F-BC12-6733EA708D86}" dt="2024-10-18T00:38:37.900" v="3509" actId="26606"/>
          <ac:spMkLst>
            <pc:docMk/>
            <pc:sldMk cId="3212908881" sldId="439"/>
            <ac:spMk id="14" creationId="{4300840D-0A0B-4512-BACA-B439D5B9C57C}"/>
          </ac:spMkLst>
        </pc:spChg>
        <pc:spChg chg="add del">
          <ac:chgData name="Sheets, Ellen" userId="6f2112b1-5a63-4378-8e87-e1399edefb45" providerId="ADAL" clId="{C36E725E-8D22-491F-BC12-6733EA708D86}" dt="2024-10-18T00:38:37.900" v="3509" actId="26606"/>
          <ac:spMkLst>
            <pc:docMk/>
            <pc:sldMk cId="3212908881" sldId="439"/>
            <ac:spMk id="16" creationId="{D2B78728-A580-49A7-84F9-6EF6F583ADE0}"/>
          </ac:spMkLst>
        </pc:spChg>
        <pc:spChg chg="add del">
          <ac:chgData name="Sheets, Ellen" userId="6f2112b1-5a63-4378-8e87-e1399edefb45" providerId="ADAL" clId="{C36E725E-8D22-491F-BC12-6733EA708D86}" dt="2024-10-18T00:38:37.900" v="3509" actId="26606"/>
          <ac:spMkLst>
            <pc:docMk/>
            <pc:sldMk cId="3212908881" sldId="439"/>
            <ac:spMk id="18" creationId="{38FAA1A1-D861-433F-88FA-1E9D6FD31D11}"/>
          </ac:spMkLst>
        </pc:spChg>
        <pc:spChg chg="add del">
          <ac:chgData name="Sheets, Ellen" userId="6f2112b1-5a63-4378-8e87-e1399edefb45" providerId="ADAL" clId="{C36E725E-8D22-491F-BC12-6733EA708D86}" dt="2024-10-18T00:38:37.900" v="3509" actId="26606"/>
          <ac:spMkLst>
            <pc:docMk/>
            <pc:sldMk cId="3212908881" sldId="439"/>
            <ac:spMk id="20" creationId="{8D71EDA1-87BF-4D5D-AB79-F346FD19278A}"/>
          </ac:spMkLst>
        </pc:spChg>
        <pc:spChg chg="add del">
          <ac:chgData name="Sheets, Ellen" userId="6f2112b1-5a63-4378-8e87-e1399edefb45" providerId="ADAL" clId="{C36E725E-8D22-491F-BC12-6733EA708D86}" dt="2024-10-18T00:38:37.889" v="3508" actId="26606"/>
          <ac:spMkLst>
            <pc:docMk/>
            <pc:sldMk cId="3212908881" sldId="439"/>
            <ac:spMk id="24" creationId="{5D7FF3D1-840D-E7C6-98A9-A55503C2D3D9}"/>
          </ac:spMkLst>
        </pc:spChg>
        <pc:spChg chg="add">
          <ac:chgData name="Sheets, Ellen" userId="6f2112b1-5a63-4378-8e87-e1399edefb45" providerId="ADAL" clId="{C36E725E-8D22-491F-BC12-6733EA708D86}" dt="2024-10-18T00:38:37.900" v="3509" actId="26606"/>
          <ac:spMkLst>
            <pc:docMk/>
            <pc:sldMk cId="3212908881" sldId="439"/>
            <ac:spMk id="29" creationId="{E81BF4F6-F2CF-4984-9D14-D6966D92F99F}"/>
          </ac:spMkLst>
        </pc:spChg>
        <pc:spChg chg="add">
          <ac:chgData name="Sheets, Ellen" userId="6f2112b1-5a63-4378-8e87-e1399edefb45" providerId="ADAL" clId="{C36E725E-8D22-491F-BC12-6733EA708D86}" dt="2024-10-18T00:38:37.900" v="3509" actId="26606"/>
          <ac:spMkLst>
            <pc:docMk/>
            <pc:sldMk cId="3212908881" sldId="439"/>
            <ac:spMk id="30" creationId="{C0763A76-9F1C-4FC5-82B7-DD475DA461B2}"/>
          </ac:spMkLst>
        </pc:spChg>
        <pc:spChg chg="add mod">
          <ac:chgData name="Sheets, Ellen" userId="6f2112b1-5a63-4378-8e87-e1399edefb45" providerId="ADAL" clId="{C36E725E-8D22-491F-BC12-6733EA708D86}" dt="2024-10-18T02:46:51.712" v="3928" actId="33524"/>
          <ac:spMkLst>
            <pc:docMk/>
            <pc:sldMk cId="3212908881" sldId="439"/>
            <ac:spMk id="31" creationId="{520FC08C-3619-89BC-94AB-C46C94C03090}"/>
          </ac:spMkLst>
        </pc:spChg>
        <pc:picChg chg="add mod">
          <ac:chgData name="Sheets, Ellen" userId="6f2112b1-5a63-4378-8e87-e1399edefb45" providerId="ADAL" clId="{C36E725E-8D22-491F-BC12-6733EA708D86}" dt="2024-10-18T00:38:37.900" v="3509" actId="26606"/>
          <ac:picMkLst>
            <pc:docMk/>
            <pc:sldMk cId="3212908881" sldId="439"/>
            <ac:picMk id="4" creationId="{2A7E3ACF-CC82-B1CD-6168-5D4AF2FB1062}"/>
          </ac:picMkLst>
        </pc:picChg>
        <pc:cxnChg chg="add del">
          <ac:chgData name="Sheets, Ellen" userId="6f2112b1-5a63-4378-8e87-e1399edefb45" providerId="ADAL" clId="{C36E725E-8D22-491F-BC12-6733EA708D86}" dt="2024-10-18T00:38:37.889" v="3508" actId="26606"/>
          <ac:cxnSpMkLst>
            <pc:docMk/>
            <pc:sldMk cId="3212908881" sldId="439"/>
            <ac:cxnSpMk id="27" creationId="{1503BFE4-729B-D9D0-C17B-501E6AF1127A}"/>
          </ac:cxnSpMkLst>
        </pc:cxnChg>
      </pc:sldChg>
      <pc:sldChg chg="addSp delSp modSp new del mod">
        <pc:chgData name="Sheets, Ellen" userId="6f2112b1-5a63-4378-8e87-e1399edefb45" providerId="ADAL" clId="{C36E725E-8D22-491F-BC12-6733EA708D86}" dt="2024-10-18T00:36:50.611" v="3504" actId="2696"/>
        <pc:sldMkLst>
          <pc:docMk/>
          <pc:sldMk cId="332295690" sldId="440"/>
        </pc:sldMkLst>
        <pc:picChg chg="add del mod">
          <ac:chgData name="Sheets, Ellen" userId="6f2112b1-5a63-4378-8e87-e1399edefb45" providerId="ADAL" clId="{C36E725E-8D22-491F-BC12-6733EA708D86}" dt="2024-10-18T00:36:23.093" v="3503" actId="478"/>
          <ac:picMkLst>
            <pc:docMk/>
            <pc:sldMk cId="332295690" sldId="440"/>
            <ac:picMk id="5" creationId="{29099B10-A145-15B6-85DD-57C00D160288}"/>
          </ac:picMkLst>
        </pc:picChg>
      </pc:sldChg>
      <pc:sldChg chg="addSp delSp modSp new mod setBg">
        <pc:chgData name="Sheets, Ellen" userId="6f2112b1-5a63-4378-8e87-e1399edefb45" providerId="ADAL" clId="{C36E725E-8D22-491F-BC12-6733EA708D86}" dt="2024-10-18T02:47:09.945" v="3929" actId="2711"/>
        <pc:sldMkLst>
          <pc:docMk/>
          <pc:sldMk cId="3872577944" sldId="440"/>
        </pc:sldMkLst>
        <pc:spChg chg="mod ord">
          <ac:chgData name="Sheets, Ellen" userId="6f2112b1-5a63-4378-8e87-e1399edefb45" providerId="ADAL" clId="{C36E725E-8D22-491F-BC12-6733EA708D86}" dt="2024-10-18T02:45:17.349" v="3918" actId="313"/>
          <ac:spMkLst>
            <pc:docMk/>
            <pc:sldMk cId="3872577944" sldId="440"/>
            <ac:spMk id="2" creationId="{2AC108F0-9989-A913-524D-514E6EB0F3DF}"/>
          </ac:spMkLst>
        </pc:spChg>
        <pc:spChg chg="del">
          <ac:chgData name="Sheets, Ellen" userId="6f2112b1-5a63-4378-8e87-e1399edefb45" providerId="ADAL" clId="{C36E725E-8D22-491F-BC12-6733EA708D86}" dt="2024-10-18T00:56:18.055" v="3624"/>
          <ac:spMkLst>
            <pc:docMk/>
            <pc:sldMk cId="3872577944" sldId="440"/>
            <ac:spMk id="3" creationId="{03A5A03E-D48F-E608-78AD-BF43905C3490}"/>
          </ac:spMkLst>
        </pc:spChg>
        <pc:spChg chg="add mod">
          <ac:chgData name="Sheets, Ellen" userId="6f2112b1-5a63-4378-8e87-e1399edefb45" providerId="ADAL" clId="{C36E725E-8D22-491F-BC12-6733EA708D86}" dt="2024-10-18T02:47:09.945" v="3929" actId="2711"/>
          <ac:spMkLst>
            <pc:docMk/>
            <pc:sldMk cId="3872577944" sldId="440"/>
            <ac:spMk id="8" creationId="{C8944423-E82D-73FA-306B-478B0DE4B1E5}"/>
          </ac:spMkLst>
        </pc:spChg>
        <pc:spChg chg="add">
          <ac:chgData name="Sheets, Ellen" userId="6f2112b1-5a63-4378-8e87-e1399edefb45" providerId="ADAL" clId="{C36E725E-8D22-491F-BC12-6733EA708D86}" dt="2024-10-18T00:57:27.226" v="3625" actId="26606"/>
          <ac:spMkLst>
            <pc:docMk/>
            <pc:sldMk cId="3872577944" sldId="440"/>
            <ac:spMk id="11" creationId="{04812C46-200A-4DEB-A05E-3ED6C68C2387}"/>
          </ac:spMkLst>
        </pc:spChg>
        <pc:spChg chg="add">
          <ac:chgData name="Sheets, Ellen" userId="6f2112b1-5a63-4378-8e87-e1399edefb45" providerId="ADAL" clId="{C36E725E-8D22-491F-BC12-6733EA708D86}" dt="2024-10-18T00:57:27.226" v="3625" actId="26606"/>
          <ac:spMkLst>
            <pc:docMk/>
            <pc:sldMk cId="3872577944" sldId="440"/>
            <ac:spMk id="13" creationId="{D1EA859B-E555-4109-94F3-6700E046E008}"/>
          </ac:spMkLst>
        </pc:spChg>
        <pc:picChg chg="add mod">
          <ac:chgData name="Sheets, Ellen" userId="6f2112b1-5a63-4378-8e87-e1399edefb45" providerId="ADAL" clId="{C36E725E-8D22-491F-BC12-6733EA708D86}" dt="2024-10-18T00:57:27.226" v="3625" actId="26606"/>
          <ac:picMkLst>
            <pc:docMk/>
            <pc:sldMk cId="3872577944" sldId="440"/>
            <ac:picMk id="4" creationId="{8BDC2AA4-4100-7E86-157D-67DDCA06591D}"/>
          </ac:picMkLst>
        </pc:picChg>
      </pc:sldChg>
      <pc:sldChg chg="modSp add mod">
        <pc:chgData name="Sheets, Ellen" userId="6f2112b1-5a63-4378-8e87-e1399edefb45" providerId="ADAL" clId="{C36E725E-8D22-491F-BC12-6733EA708D86}" dt="2024-10-18T03:09:51.306" v="4172" actId="20577"/>
        <pc:sldMkLst>
          <pc:docMk/>
          <pc:sldMk cId="3443395462" sldId="441"/>
        </pc:sldMkLst>
        <pc:spChg chg="mod">
          <ac:chgData name="Sheets, Ellen" userId="6f2112b1-5a63-4378-8e87-e1399edefb45" providerId="ADAL" clId="{C36E725E-8D22-491F-BC12-6733EA708D86}" dt="2024-10-18T03:08:26.383" v="4167" actId="2711"/>
          <ac:spMkLst>
            <pc:docMk/>
            <pc:sldMk cId="3443395462" sldId="441"/>
            <ac:spMk id="2" creationId="{C4FF36F1-D911-457F-9F71-FDB69340F470}"/>
          </ac:spMkLst>
        </pc:spChg>
        <pc:spChg chg="mod">
          <ac:chgData name="Sheets, Ellen" userId="6f2112b1-5a63-4378-8e87-e1399edefb45" providerId="ADAL" clId="{C36E725E-8D22-491F-BC12-6733EA708D86}" dt="2024-10-18T03:09:51.306" v="4172" actId="20577"/>
          <ac:spMkLst>
            <pc:docMk/>
            <pc:sldMk cId="3443395462" sldId="441"/>
            <ac:spMk id="12" creationId="{0438C304-9169-4F66-BE90-27D7093637C7}"/>
          </ac:spMkLst>
        </pc:spChg>
      </pc:sldChg>
      <pc:sldChg chg="modSp add mod">
        <pc:chgData name="Sheets, Ellen" userId="6f2112b1-5a63-4378-8e87-e1399edefb45" providerId="ADAL" clId="{C36E725E-8D22-491F-BC12-6733EA708D86}" dt="2024-10-18T04:02:57.198" v="4320" actId="313"/>
        <pc:sldMkLst>
          <pc:docMk/>
          <pc:sldMk cId="126059975" sldId="442"/>
        </pc:sldMkLst>
        <pc:spChg chg="mod">
          <ac:chgData name="Sheets, Ellen" userId="6f2112b1-5a63-4378-8e87-e1399edefb45" providerId="ADAL" clId="{C36E725E-8D22-491F-BC12-6733EA708D86}" dt="2024-10-18T03:10:45.885" v="4173" actId="2711"/>
          <ac:spMkLst>
            <pc:docMk/>
            <pc:sldMk cId="126059975" sldId="442"/>
            <ac:spMk id="2" creationId="{C4FF36F1-D911-457F-9F71-FDB69340F470}"/>
          </ac:spMkLst>
        </pc:spChg>
        <pc:spChg chg="mod">
          <ac:chgData name="Sheets, Ellen" userId="6f2112b1-5a63-4378-8e87-e1399edefb45" providerId="ADAL" clId="{C36E725E-8D22-491F-BC12-6733EA708D86}" dt="2024-10-18T04:02:57.198" v="4320" actId="313"/>
          <ac:spMkLst>
            <pc:docMk/>
            <pc:sldMk cId="126059975" sldId="442"/>
            <ac:spMk id="12" creationId="{0438C304-9169-4F66-BE90-27D7093637C7}"/>
          </ac:spMkLst>
        </pc:spChg>
      </pc:sldChg>
      <pc:sldChg chg="addSp modSp new mod setBg">
        <pc:chgData name="Sheets, Ellen" userId="6f2112b1-5a63-4378-8e87-e1399edefb45" providerId="ADAL" clId="{C36E725E-8D22-491F-BC12-6733EA708D86}" dt="2024-10-18T03:07:47.992" v="4165" actId="26606"/>
        <pc:sldMkLst>
          <pc:docMk/>
          <pc:sldMk cId="650937331" sldId="443"/>
        </pc:sldMkLst>
        <pc:spChg chg="mod">
          <ac:chgData name="Sheets, Ellen" userId="6f2112b1-5a63-4378-8e87-e1399edefb45" providerId="ADAL" clId="{C36E725E-8D22-491F-BC12-6733EA708D86}" dt="2024-10-18T03:07:47.992" v="4165" actId="26606"/>
          <ac:spMkLst>
            <pc:docMk/>
            <pc:sldMk cId="650937331" sldId="443"/>
            <ac:spMk id="2" creationId="{CD77F9FC-7F67-3766-2FF6-7BE0527816FB}"/>
          </ac:spMkLst>
        </pc:spChg>
        <pc:spChg chg="mod">
          <ac:chgData name="Sheets, Ellen" userId="6f2112b1-5a63-4378-8e87-e1399edefb45" providerId="ADAL" clId="{C36E725E-8D22-491F-BC12-6733EA708D86}" dt="2024-10-18T03:07:47.992" v="4165" actId="26606"/>
          <ac:spMkLst>
            <pc:docMk/>
            <pc:sldMk cId="650937331" sldId="443"/>
            <ac:spMk id="3" creationId="{A342B237-256B-014A-1729-CA03617CAF34}"/>
          </ac:spMkLst>
        </pc:spChg>
        <pc:spChg chg="add">
          <ac:chgData name="Sheets, Ellen" userId="6f2112b1-5a63-4378-8e87-e1399edefb45" providerId="ADAL" clId="{C36E725E-8D22-491F-BC12-6733EA708D86}" dt="2024-10-18T03:07:47.992" v="4165" actId="26606"/>
          <ac:spMkLst>
            <pc:docMk/>
            <pc:sldMk cId="650937331" sldId="443"/>
            <ac:spMk id="8" creationId="{09588DA8-065E-4F6F-8EFD-43104AB2E0CF}"/>
          </ac:spMkLst>
        </pc:spChg>
        <pc:spChg chg="add">
          <ac:chgData name="Sheets, Ellen" userId="6f2112b1-5a63-4378-8e87-e1399edefb45" providerId="ADAL" clId="{C36E725E-8D22-491F-BC12-6733EA708D86}" dt="2024-10-18T03:07:47.992" v="4165" actId="26606"/>
          <ac:spMkLst>
            <pc:docMk/>
            <pc:sldMk cId="650937331" sldId="443"/>
            <ac:spMk id="10" creationId="{C4285719-470E-454C-AF62-8323075F1F5B}"/>
          </ac:spMkLst>
        </pc:spChg>
        <pc:spChg chg="add">
          <ac:chgData name="Sheets, Ellen" userId="6f2112b1-5a63-4378-8e87-e1399edefb45" providerId="ADAL" clId="{C36E725E-8D22-491F-BC12-6733EA708D86}" dt="2024-10-18T03:07:47.992" v="4165" actId="26606"/>
          <ac:spMkLst>
            <pc:docMk/>
            <pc:sldMk cId="650937331" sldId="443"/>
            <ac:spMk id="12" creationId="{CD9FE4EF-C4D8-49A0-B2FF-81D8DB7D8A24}"/>
          </ac:spMkLst>
        </pc:spChg>
        <pc:spChg chg="add">
          <ac:chgData name="Sheets, Ellen" userId="6f2112b1-5a63-4378-8e87-e1399edefb45" providerId="ADAL" clId="{C36E725E-8D22-491F-BC12-6733EA708D86}" dt="2024-10-18T03:07:47.992" v="4165" actId="26606"/>
          <ac:spMkLst>
            <pc:docMk/>
            <pc:sldMk cId="650937331" sldId="443"/>
            <ac:spMk id="14" creationId="{4300840D-0A0B-4512-BACA-B439D5B9C57C}"/>
          </ac:spMkLst>
        </pc:spChg>
        <pc:spChg chg="add">
          <ac:chgData name="Sheets, Ellen" userId="6f2112b1-5a63-4378-8e87-e1399edefb45" providerId="ADAL" clId="{C36E725E-8D22-491F-BC12-6733EA708D86}" dt="2024-10-18T03:07:47.992" v="4165" actId="26606"/>
          <ac:spMkLst>
            <pc:docMk/>
            <pc:sldMk cId="650937331" sldId="443"/>
            <ac:spMk id="16" creationId="{D2B78728-A580-49A7-84F9-6EF6F583ADE0}"/>
          </ac:spMkLst>
        </pc:spChg>
        <pc:spChg chg="add">
          <ac:chgData name="Sheets, Ellen" userId="6f2112b1-5a63-4378-8e87-e1399edefb45" providerId="ADAL" clId="{C36E725E-8D22-491F-BC12-6733EA708D86}" dt="2024-10-18T03:07:47.992" v="4165" actId="26606"/>
          <ac:spMkLst>
            <pc:docMk/>
            <pc:sldMk cId="650937331" sldId="443"/>
            <ac:spMk id="18" creationId="{38FAA1A1-D861-433F-88FA-1E9D6FD31D11}"/>
          </ac:spMkLst>
        </pc:spChg>
        <pc:spChg chg="add">
          <ac:chgData name="Sheets, Ellen" userId="6f2112b1-5a63-4378-8e87-e1399edefb45" providerId="ADAL" clId="{C36E725E-8D22-491F-BC12-6733EA708D86}" dt="2024-10-18T03:07:47.992" v="4165" actId="26606"/>
          <ac:spMkLst>
            <pc:docMk/>
            <pc:sldMk cId="650937331" sldId="443"/>
            <ac:spMk id="20" creationId="{8D71EDA1-87BF-4D5D-AB79-F346FD19278A}"/>
          </ac:spMkLst>
        </pc:spChg>
      </pc:sldChg>
      <pc:sldChg chg="add del">
        <pc:chgData name="Sheets, Ellen" userId="6f2112b1-5a63-4378-8e87-e1399edefb45" providerId="ADAL" clId="{C36E725E-8D22-491F-BC12-6733EA708D86}" dt="2024-10-18T03:37:39.661" v="4318" actId="2696"/>
        <pc:sldMkLst>
          <pc:docMk/>
          <pc:sldMk cId="1175399141" sldId="444"/>
        </pc:sldMkLst>
      </pc:sldChg>
    </pc:docChg>
  </pc:docChgLst>
</pc:chgInfo>
</file>

<file path=ppt/comments/modernComment_174_C48CDC35.xml><?xml version="1.0" encoding="utf-8"?>
<p188:cmLst xmlns:a="http://schemas.openxmlformats.org/drawingml/2006/main" xmlns:r="http://schemas.openxmlformats.org/officeDocument/2006/relationships" xmlns:p188="http://schemas.microsoft.com/office/powerpoint/2018/8/main">
  <p188:cm id="{F8FA37A2-6956-4C55-A04B-CFF0CC1C9AB5}" authorId="{53A4BA30-E8FF-F3B8-7229-D09B8206FB0E}" status="resolved" created="2024-06-17T17:46:16.468" complete="100000">
    <ac:txMkLst xmlns:ac="http://schemas.microsoft.com/office/drawing/2013/main/command">
      <pc:docMk xmlns:pc="http://schemas.microsoft.com/office/powerpoint/2013/main/command"/>
      <pc:sldMk xmlns:pc="http://schemas.microsoft.com/office/powerpoint/2013/main/command" cId="3297565749" sldId="372"/>
      <ac:spMk id="14" creationId="{C1A424CE-1205-48F4-A1FE-8FE679AF169A}"/>
      <ac:txMk cp="45">
        <ac:context len="298" hash="727184512"/>
      </ac:txMk>
    </ac:txMkLst>
    <p188:pos x="6946165" y="773981"/>
    <p188:txBody>
      <a:bodyPr/>
      <a:lstStyle/>
      <a:p>
        <a:r>
          <a:rPr lang="en-US"/>
          <a:t>I am not sure if this is accurate. In the diversion and community alternative RPFs, they didn't have this listed as being an eligible entity. </a:t>
        </a:r>
      </a:p>
    </p188:txBody>
  </p188:cm>
  <p188:cm id="{D2F4C3B4-ADD2-4EF0-AE60-751FB3A077FD}" authorId="{B92650B9-4FEC-1630-4F6D-202DB3AEF9B9}" status="resolved" created="2024-06-17T20:39:50.647" complete="100000">
    <ac:deMkLst xmlns:ac="http://schemas.microsoft.com/office/drawing/2013/main/command">
      <pc:docMk xmlns:pc="http://schemas.microsoft.com/office/powerpoint/2013/main/command"/>
      <pc:sldMk xmlns:pc="http://schemas.microsoft.com/office/powerpoint/2013/main/command" cId="3297565749" sldId="372"/>
      <ac:spMk id="14" creationId="{C1A424CE-1205-48F4-A1FE-8FE679AF169A}"/>
    </ac:deMkLst>
    <p188:txBody>
      <a:bodyPr/>
      <a:lstStyle/>
      <a:p>
        <a:r>
          <a:rPr lang="en-US"/>
          <a:t>This is not accurate I don't believe counties could apply for an alternative grant or a diversion grant couldn't they?</a:t>
        </a:r>
      </a:p>
    </p188:txBody>
  </p188:cm>
</p188:cmLst>
</file>

<file path=ppt/comments/modernComment_1A0_21D18D77.xml><?xml version="1.0" encoding="utf-8"?>
<p188:cmLst xmlns:a="http://schemas.openxmlformats.org/drawingml/2006/main" xmlns:r="http://schemas.openxmlformats.org/officeDocument/2006/relationships" xmlns:p188="http://schemas.microsoft.com/office/powerpoint/2018/8/main">
  <p188:cm id="{ABAE7083-71B8-47BD-A3FE-D0DE6994BBE7}" authorId="{53A4BA30-E8FF-F3B8-7229-D09B8206FB0E}" status="resolved" created="2024-06-17T18:23:52.658" complete="100000">
    <ac:txMkLst xmlns:ac="http://schemas.microsoft.com/office/drawing/2013/main/command">
      <pc:docMk xmlns:pc="http://schemas.microsoft.com/office/powerpoint/2013/main/command"/>
      <pc:sldMk xmlns:pc="http://schemas.microsoft.com/office/powerpoint/2013/main/command" cId="567381367" sldId="416"/>
      <ac:spMk id="3" creationId="{62ACECF2-88DC-471C-8290-419F55163A78}"/>
      <ac:txMk cp="0" len="42">
        <ac:context len="43" hash="2854173399"/>
      </ac:txMk>
    </ac:txMkLst>
    <p188:pos x="6869827" y="410590"/>
    <p188:txBody>
      <a:bodyPr/>
      <a:lstStyle/>
      <a:p>
        <a:r>
          <a:rPr lang="en-US"/>
          <a:t>I made this section based off of the original version of the PowerPoint. Feel free to remove it if you want. </a:t>
        </a:r>
      </a:p>
    </p188:txBody>
  </p188:cm>
</p188:cmLst>
</file>

<file path=ppt/comments/modernComment_1A3_A590955B.xml><?xml version="1.0" encoding="utf-8"?>
<p188:cmLst xmlns:a="http://schemas.openxmlformats.org/drawingml/2006/main" xmlns:r="http://schemas.openxmlformats.org/officeDocument/2006/relationships" xmlns:p188="http://schemas.microsoft.com/office/powerpoint/2018/8/main">
  <p188:cm id="{B92D83C8-50DE-473C-9259-FDE2F96E4CCD}" authorId="{53A4BA30-E8FF-F3B8-7229-D09B8206FB0E}" status="resolved" created="2024-06-17T18:41:12.102" complete="100000">
    <ac:deMkLst xmlns:ac="http://schemas.microsoft.com/office/drawing/2013/main/command">
      <pc:docMk xmlns:pc="http://schemas.microsoft.com/office/powerpoint/2013/main/command"/>
      <pc:sldMk xmlns:pc="http://schemas.microsoft.com/office/powerpoint/2013/main/command" cId="2777716059" sldId="419"/>
      <ac:spMk id="12" creationId="{0438C304-9169-4F66-BE90-27D7093637C7}"/>
    </ac:deMkLst>
    <p188:txBody>
      <a:bodyPr/>
      <a:lstStyle/>
      <a:p>
        <a:r>
          <a:rPr lang="en-US"/>
          <a:t>This section was in the old PowerPoint so feel free to delete if you don't want it anymore.</a:t>
        </a:r>
      </a:p>
    </p188:txBody>
  </p188:cm>
</p188:cmLst>
</file>

<file path=ppt/comments/modernComment_1A7_6477D3D3.xml><?xml version="1.0" encoding="utf-8"?>
<p188:cmLst xmlns:a="http://schemas.openxmlformats.org/drawingml/2006/main" xmlns:r="http://schemas.openxmlformats.org/officeDocument/2006/relationships" xmlns:p188="http://schemas.microsoft.com/office/powerpoint/2018/8/main">
  <p188:cm id="{7703C13B-F0CA-438A-8F47-572B81BA6690}" authorId="{B92650B9-4FEC-1630-4F6D-202DB3AEF9B9}" status="resolved" created="2024-06-17T20:46:08.411" complete="100000">
    <ac:deMkLst xmlns:ac="http://schemas.microsoft.com/office/drawing/2013/main/command">
      <pc:docMk xmlns:pc="http://schemas.microsoft.com/office/powerpoint/2013/main/command"/>
      <pc:sldMk xmlns:pc="http://schemas.microsoft.com/office/powerpoint/2013/main/command" cId="1685574611" sldId="423"/>
      <ac:spMk id="14" creationId="{C1A424CE-1205-48F4-A1FE-8FE679AF169A}"/>
    </ac:deMkLst>
    <p188:replyLst>
      <p188:reply id="{E65ACA00-A5D1-4233-9CB5-905EBF23B56E}" authorId="{53A4BA30-E8FF-F3B8-7229-D09B8206FB0E}" created="2024-06-18T12:02:47.888">
        <p188:txBody>
          <a:bodyPr/>
          <a:lstStyle/>
          <a:p>
            <a:r>
              <a:rPr lang="en-US"/>
              <a:t>Done.</a:t>
            </a:r>
          </a:p>
        </p188:txBody>
      </p188:reply>
    </p188:replyLst>
    <p188:txBody>
      <a:bodyPr/>
      <a:lstStyle/>
      <a:p>
        <a:r>
          <a:rPr lang="en-US"/>
          <a:t>The font on this page is all over the place can we adjust?</a:t>
        </a:r>
      </a:p>
    </p188:txBody>
  </p188:cm>
  <p188:cm id="{FD32DEF1-AFC6-45AD-A02D-5C69227A5B3F}" authorId="{B92650B9-4FEC-1630-4F6D-202DB3AEF9B9}" status="resolved" created="2024-06-17T20:46:23.465" complete="100000">
    <ac:deMkLst xmlns:ac="http://schemas.microsoft.com/office/drawing/2013/main/command">
      <pc:docMk xmlns:pc="http://schemas.microsoft.com/office/powerpoint/2013/main/command"/>
      <pc:sldMk xmlns:pc="http://schemas.microsoft.com/office/powerpoint/2013/main/command" cId="1685574611" sldId="423"/>
      <ac:spMk id="14" creationId="{C1A424CE-1205-48F4-A1FE-8FE679AF169A}"/>
    </ac:deMkLst>
    <p188:replyLst>
      <p188:reply id="{B67C4E6B-A213-41AE-88A5-6E12C99731B2}" authorId="{53A4BA30-E8FF-F3B8-7229-D09B8206FB0E}" created="2024-06-18T12:02:55.193">
        <p188:txBody>
          <a:bodyPr/>
          <a:lstStyle/>
          <a:p>
            <a:r>
              <a:rPr lang="en-US"/>
              <a:t>Removed. </a:t>
            </a:r>
          </a:p>
        </p188:txBody>
      </p188:reply>
    </p188:replyLst>
    <p188:txBody>
      <a:bodyPr/>
      <a:lstStyle/>
      <a:p>
        <a:r>
          <a:rPr lang="en-US"/>
          <a:t>Also I don't think we need the bold</a:t>
        </a:r>
      </a:p>
    </p188:txBody>
  </p188:cm>
</p188:cmLst>
</file>

<file path=ppt/comments/modernComment_1AD_4F23FC70.xml><?xml version="1.0" encoding="utf-8"?>
<p188:cmLst xmlns:a="http://schemas.openxmlformats.org/drawingml/2006/main" xmlns:r="http://schemas.openxmlformats.org/officeDocument/2006/relationships" xmlns:p188="http://schemas.microsoft.com/office/powerpoint/2018/8/main">
  <p188:cm id="{45B79170-7775-4DE3-BEE0-5033473D4FC7}" authorId="{53A4BA30-E8FF-F3B8-7229-D09B8206FB0E}" status="resolved" created="2024-06-17T19:16:15.246" complete="100000">
    <pc:sldMkLst xmlns:pc="http://schemas.microsoft.com/office/powerpoint/2013/main/command">
      <pc:docMk/>
      <pc:sldMk cId="1327758448" sldId="429"/>
    </pc:sldMkLst>
    <p188:txBody>
      <a:bodyPr/>
      <a:lstStyle/>
      <a:p>
        <a:r>
          <a:rPr lang="en-US"/>
          <a:t>This slide was taken from the old presentation.</a:t>
        </a:r>
      </a:p>
    </p188:txBody>
    <p188:extLst>
      <p:ext xmlns:p="http://schemas.openxmlformats.org/presentationml/2006/main" uri="{57CB4572-C831-44C2-8A1C-0ADB6CCDFE69}">
        <p223:reactions xmlns:p223="http://schemas.microsoft.com/office/powerpoint/2022/03/main">
          <p223:rxn type="👍">
            <p223:instance time="2024-06-17T20:42:02.628" authorId="{B92650B9-4FEC-1630-4F6D-202DB3AEF9B9}"/>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ACE9D5-D053-45D3-A062-78958CCB9DD3}"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A78C15E3-64F6-471B-92C4-7B3DEDD8FFF4}">
      <dgm:prSet custT="1"/>
      <dgm:spPr/>
      <dgm:t>
        <a:bodyPr/>
        <a:lstStyle/>
        <a:p>
          <a:r>
            <a:rPr lang="en-US" sz="2400" dirty="0">
              <a:latin typeface="+mn-lt"/>
            </a:rPr>
            <a:t>Personnel time for Program reporting, preparing fiscal report documentation as described in the CJI Documentation policy; collecting time sheets for any employees paid by grant funds. </a:t>
          </a:r>
        </a:p>
      </dgm:t>
    </dgm:pt>
    <dgm:pt modelId="{C2CF7F99-A9A6-478B-A7C5-BDDFB5E6063D}" type="parTrans" cxnId="{491EFADE-9652-4150-A0B8-C0FD56D0AD8A}">
      <dgm:prSet/>
      <dgm:spPr/>
      <dgm:t>
        <a:bodyPr/>
        <a:lstStyle/>
        <a:p>
          <a:endParaRPr lang="en-US"/>
        </a:p>
      </dgm:t>
    </dgm:pt>
    <dgm:pt modelId="{13F0FB8F-A9C5-4E12-8A82-C5E74B0750FF}" type="sibTrans" cxnId="{491EFADE-9652-4150-A0B8-C0FD56D0AD8A}">
      <dgm:prSet/>
      <dgm:spPr/>
      <dgm:t>
        <a:bodyPr/>
        <a:lstStyle/>
        <a:p>
          <a:endParaRPr lang="en-US"/>
        </a:p>
      </dgm:t>
    </dgm:pt>
    <dgm:pt modelId="{B2B5F205-406C-4482-B8AE-33CF4F865EBF}">
      <dgm:prSet custT="1"/>
      <dgm:spPr/>
      <dgm:t>
        <a:bodyPr/>
        <a:lstStyle/>
        <a:p>
          <a:r>
            <a:rPr lang="en-US" sz="2400" dirty="0">
              <a:latin typeface="+mn-lt"/>
            </a:rPr>
            <a:t>Benefits for any employee who is in the personnel section due to administrative time. Can only be at the percentage the position is on the grant for or less.</a:t>
          </a:r>
        </a:p>
      </dgm:t>
    </dgm:pt>
    <dgm:pt modelId="{D1CC0F77-84E8-4C47-AC16-8380BECE697E}" type="parTrans" cxnId="{C0854130-7BE5-4F05-AAA8-52DCCEA044BD}">
      <dgm:prSet/>
      <dgm:spPr/>
      <dgm:t>
        <a:bodyPr/>
        <a:lstStyle/>
        <a:p>
          <a:endParaRPr lang="en-US"/>
        </a:p>
      </dgm:t>
    </dgm:pt>
    <dgm:pt modelId="{D16E5C09-FA1C-4857-B133-59F363620C3E}" type="sibTrans" cxnId="{C0854130-7BE5-4F05-AAA8-52DCCEA044BD}">
      <dgm:prSet/>
      <dgm:spPr/>
      <dgm:t>
        <a:bodyPr/>
        <a:lstStyle/>
        <a:p>
          <a:endParaRPr lang="en-US"/>
        </a:p>
      </dgm:t>
    </dgm:pt>
    <dgm:pt modelId="{BA00C923-5FC7-4A6C-8789-D192C2E809EA}">
      <dgm:prSet custT="1"/>
      <dgm:spPr/>
      <dgm:t>
        <a:bodyPr/>
        <a:lstStyle/>
        <a:p>
          <a:r>
            <a:rPr lang="en-US" sz="2400" dirty="0">
              <a:latin typeface="+mn-lt"/>
            </a:rPr>
            <a:t>Personnel time for conducting and documenting surveys or completing and documenting needs assessments.</a:t>
          </a:r>
        </a:p>
      </dgm:t>
    </dgm:pt>
    <dgm:pt modelId="{4652F38E-27C0-418B-B218-1B1D6596ACAC}" type="parTrans" cxnId="{9957202B-7BB0-4F98-9075-903A4B59E5B7}">
      <dgm:prSet/>
      <dgm:spPr/>
      <dgm:t>
        <a:bodyPr/>
        <a:lstStyle/>
        <a:p>
          <a:endParaRPr lang="en-US"/>
        </a:p>
      </dgm:t>
    </dgm:pt>
    <dgm:pt modelId="{60A3EF0A-B57F-4488-8FDB-A7A34AC28326}" type="sibTrans" cxnId="{9957202B-7BB0-4F98-9075-903A4B59E5B7}">
      <dgm:prSet/>
      <dgm:spPr/>
      <dgm:t>
        <a:bodyPr/>
        <a:lstStyle/>
        <a:p>
          <a:endParaRPr lang="en-US"/>
        </a:p>
      </dgm:t>
    </dgm:pt>
    <dgm:pt modelId="{E0985381-50DF-42C4-838D-AF93DA69901E}" type="pres">
      <dgm:prSet presAssocID="{5EACE9D5-D053-45D3-A062-78958CCB9DD3}" presName="vert0" presStyleCnt="0">
        <dgm:presLayoutVars>
          <dgm:dir/>
          <dgm:animOne val="branch"/>
          <dgm:animLvl val="lvl"/>
        </dgm:presLayoutVars>
      </dgm:prSet>
      <dgm:spPr/>
    </dgm:pt>
    <dgm:pt modelId="{9E58BE3E-74DC-4F22-8D90-6FBD342BC027}" type="pres">
      <dgm:prSet presAssocID="{A78C15E3-64F6-471B-92C4-7B3DEDD8FFF4}" presName="thickLine" presStyleLbl="alignNode1" presStyleIdx="0" presStyleCnt="3"/>
      <dgm:spPr/>
    </dgm:pt>
    <dgm:pt modelId="{46A9F6D1-1E27-4CFC-8546-F21FB9A9CE95}" type="pres">
      <dgm:prSet presAssocID="{A78C15E3-64F6-471B-92C4-7B3DEDD8FFF4}" presName="horz1" presStyleCnt="0"/>
      <dgm:spPr/>
    </dgm:pt>
    <dgm:pt modelId="{05770DE0-70E5-4C6C-A372-88212C0D510C}" type="pres">
      <dgm:prSet presAssocID="{A78C15E3-64F6-471B-92C4-7B3DEDD8FFF4}" presName="tx1" presStyleLbl="revTx" presStyleIdx="0" presStyleCnt="3"/>
      <dgm:spPr/>
    </dgm:pt>
    <dgm:pt modelId="{4E40BEEB-BBB4-4F7F-B331-26CC8D584A00}" type="pres">
      <dgm:prSet presAssocID="{A78C15E3-64F6-471B-92C4-7B3DEDD8FFF4}" presName="vert1" presStyleCnt="0"/>
      <dgm:spPr/>
    </dgm:pt>
    <dgm:pt modelId="{F2EB69D3-24CB-4F28-8141-B321AA0CD27F}" type="pres">
      <dgm:prSet presAssocID="{B2B5F205-406C-4482-B8AE-33CF4F865EBF}" presName="thickLine" presStyleLbl="alignNode1" presStyleIdx="1" presStyleCnt="3"/>
      <dgm:spPr/>
    </dgm:pt>
    <dgm:pt modelId="{07D69B0A-D07C-46A4-8421-0D6CA11E214C}" type="pres">
      <dgm:prSet presAssocID="{B2B5F205-406C-4482-B8AE-33CF4F865EBF}" presName="horz1" presStyleCnt="0"/>
      <dgm:spPr/>
    </dgm:pt>
    <dgm:pt modelId="{9DBF0C97-2C3A-47EA-BAB9-F3B3B11C01F8}" type="pres">
      <dgm:prSet presAssocID="{B2B5F205-406C-4482-B8AE-33CF4F865EBF}" presName="tx1" presStyleLbl="revTx" presStyleIdx="1" presStyleCnt="3"/>
      <dgm:spPr/>
    </dgm:pt>
    <dgm:pt modelId="{FDC8A1F1-BB7F-4ECC-B446-5E8D6D395FEB}" type="pres">
      <dgm:prSet presAssocID="{B2B5F205-406C-4482-B8AE-33CF4F865EBF}" presName="vert1" presStyleCnt="0"/>
      <dgm:spPr/>
    </dgm:pt>
    <dgm:pt modelId="{1F1AEC59-2400-4617-8EF2-C5AB8775EEA4}" type="pres">
      <dgm:prSet presAssocID="{BA00C923-5FC7-4A6C-8789-D192C2E809EA}" presName="thickLine" presStyleLbl="alignNode1" presStyleIdx="2" presStyleCnt="3"/>
      <dgm:spPr/>
    </dgm:pt>
    <dgm:pt modelId="{2C3AC394-CFD3-4A42-A058-CBEB425BBFF3}" type="pres">
      <dgm:prSet presAssocID="{BA00C923-5FC7-4A6C-8789-D192C2E809EA}" presName="horz1" presStyleCnt="0"/>
      <dgm:spPr/>
    </dgm:pt>
    <dgm:pt modelId="{2C8F58DE-2596-40C4-A955-7226F33BB97B}" type="pres">
      <dgm:prSet presAssocID="{BA00C923-5FC7-4A6C-8789-D192C2E809EA}" presName="tx1" presStyleLbl="revTx" presStyleIdx="2" presStyleCnt="3"/>
      <dgm:spPr/>
    </dgm:pt>
    <dgm:pt modelId="{55E8FBB8-514F-47E7-9621-53F896C130E6}" type="pres">
      <dgm:prSet presAssocID="{BA00C923-5FC7-4A6C-8789-D192C2E809EA}" presName="vert1" presStyleCnt="0"/>
      <dgm:spPr/>
    </dgm:pt>
  </dgm:ptLst>
  <dgm:cxnLst>
    <dgm:cxn modelId="{9957202B-7BB0-4F98-9075-903A4B59E5B7}" srcId="{5EACE9D5-D053-45D3-A062-78958CCB9DD3}" destId="{BA00C923-5FC7-4A6C-8789-D192C2E809EA}" srcOrd="2" destOrd="0" parTransId="{4652F38E-27C0-418B-B218-1B1D6596ACAC}" sibTransId="{60A3EF0A-B57F-4488-8FDB-A7A34AC28326}"/>
    <dgm:cxn modelId="{C0854130-7BE5-4F05-AAA8-52DCCEA044BD}" srcId="{5EACE9D5-D053-45D3-A062-78958CCB9DD3}" destId="{B2B5F205-406C-4482-B8AE-33CF4F865EBF}" srcOrd="1" destOrd="0" parTransId="{D1CC0F77-84E8-4C47-AC16-8380BECE697E}" sibTransId="{D16E5C09-FA1C-4857-B133-59F363620C3E}"/>
    <dgm:cxn modelId="{43EF6239-240D-4128-BDBF-DA480BBD8B83}" type="presOf" srcId="{A78C15E3-64F6-471B-92C4-7B3DEDD8FFF4}" destId="{05770DE0-70E5-4C6C-A372-88212C0D510C}" srcOrd="0" destOrd="0" presId="urn:microsoft.com/office/officeart/2008/layout/LinedList"/>
    <dgm:cxn modelId="{F224447D-26AB-47C4-86FE-F34E52D87F3F}" type="presOf" srcId="{BA00C923-5FC7-4A6C-8789-D192C2E809EA}" destId="{2C8F58DE-2596-40C4-A955-7226F33BB97B}" srcOrd="0" destOrd="0" presId="urn:microsoft.com/office/officeart/2008/layout/LinedList"/>
    <dgm:cxn modelId="{26134E9D-5854-4299-8740-5692919DB126}" type="presOf" srcId="{B2B5F205-406C-4482-B8AE-33CF4F865EBF}" destId="{9DBF0C97-2C3A-47EA-BAB9-F3B3B11C01F8}" srcOrd="0" destOrd="0" presId="urn:microsoft.com/office/officeart/2008/layout/LinedList"/>
    <dgm:cxn modelId="{F45F30AD-2E22-43CB-8587-1013A3AD2620}" type="presOf" srcId="{5EACE9D5-D053-45D3-A062-78958CCB9DD3}" destId="{E0985381-50DF-42C4-838D-AF93DA69901E}" srcOrd="0" destOrd="0" presId="urn:microsoft.com/office/officeart/2008/layout/LinedList"/>
    <dgm:cxn modelId="{491EFADE-9652-4150-A0B8-C0FD56D0AD8A}" srcId="{5EACE9D5-D053-45D3-A062-78958CCB9DD3}" destId="{A78C15E3-64F6-471B-92C4-7B3DEDD8FFF4}" srcOrd="0" destOrd="0" parTransId="{C2CF7F99-A9A6-478B-A7C5-BDDFB5E6063D}" sibTransId="{13F0FB8F-A9C5-4E12-8A82-C5E74B0750FF}"/>
    <dgm:cxn modelId="{32995200-643A-45D7-848F-30F140512DD6}" type="presParOf" srcId="{E0985381-50DF-42C4-838D-AF93DA69901E}" destId="{9E58BE3E-74DC-4F22-8D90-6FBD342BC027}" srcOrd="0" destOrd="0" presId="urn:microsoft.com/office/officeart/2008/layout/LinedList"/>
    <dgm:cxn modelId="{62E60D80-C3C1-40B4-90B8-68F873BF13CA}" type="presParOf" srcId="{E0985381-50DF-42C4-838D-AF93DA69901E}" destId="{46A9F6D1-1E27-4CFC-8546-F21FB9A9CE95}" srcOrd="1" destOrd="0" presId="urn:microsoft.com/office/officeart/2008/layout/LinedList"/>
    <dgm:cxn modelId="{A1726EBE-8367-426E-918A-31AB33AFB5BE}" type="presParOf" srcId="{46A9F6D1-1E27-4CFC-8546-F21FB9A9CE95}" destId="{05770DE0-70E5-4C6C-A372-88212C0D510C}" srcOrd="0" destOrd="0" presId="urn:microsoft.com/office/officeart/2008/layout/LinedList"/>
    <dgm:cxn modelId="{98E37F96-223D-4D89-BA82-434ED95434CF}" type="presParOf" srcId="{46A9F6D1-1E27-4CFC-8546-F21FB9A9CE95}" destId="{4E40BEEB-BBB4-4F7F-B331-26CC8D584A00}" srcOrd="1" destOrd="0" presId="urn:microsoft.com/office/officeart/2008/layout/LinedList"/>
    <dgm:cxn modelId="{3D23D584-0CA7-40A3-A5A7-96D0C25C6CB8}" type="presParOf" srcId="{E0985381-50DF-42C4-838D-AF93DA69901E}" destId="{F2EB69D3-24CB-4F28-8141-B321AA0CD27F}" srcOrd="2" destOrd="0" presId="urn:microsoft.com/office/officeart/2008/layout/LinedList"/>
    <dgm:cxn modelId="{3601C43D-72A0-4CBD-97A2-65EDE15AECEF}" type="presParOf" srcId="{E0985381-50DF-42C4-838D-AF93DA69901E}" destId="{07D69B0A-D07C-46A4-8421-0D6CA11E214C}" srcOrd="3" destOrd="0" presId="urn:microsoft.com/office/officeart/2008/layout/LinedList"/>
    <dgm:cxn modelId="{96907E55-CC66-4370-8D8D-D68F309EF708}" type="presParOf" srcId="{07D69B0A-D07C-46A4-8421-0D6CA11E214C}" destId="{9DBF0C97-2C3A-47EA-BAB9-F3B3B11C01F8}" srcOrd="0" destOrd="0" presId="urn:microsoft.com/office/officeart/2008/layout/LinedList"/>
    <dgm:cxn modelId="{9F4CA9D5-48BA-4B5F-8349-E813C4CCC7B5}" type="presParOf" srcId="{07D69B0A-D07C-46A4-8421-0D6CA11E214C}" destId="{FDC8A1F1-BB7F-4ECC-B446-5E8D6D395FEB}" srcOrd="1" destOrd="0" presId="urn:microsoft.com/office/officeart/2008/layout/LinedList"/>
    <dgm:cxn modelId="{EDDC4F1C-CA86-45B9-BF8F-66BF70AC0227}" type="presParOf" srcId="{E0985381-50DF-42C4-838D-AF93DA69901E}" destId="{1F1AEC59-2400-4617-8EF2-C5AB8775EEA4}" srcOrd="4" destOrd="0" presId="urn:microsoft.com/office/officeart/2008/layout/LinedList"/>
    <dgm:cxn modelId="{814D3BAF-DF38-4CDB-B104-FDCB57B98F2C}" type="presParOf" srcId="{E0985381-50DF-42C4-838D-AF93DA69901E}" destId="{2C3AC394-CFD3-4A42-A058-CBEB425BBFF3}" srcOrd="5" destOrd="0" presId="urn:microsoft.com/office/officeart/2008/layout/LinedList"/>
    <dgm:cxn modelId="{B1266577-97B6-42B2-AFF5-F995E1714147}" type="presParOf" srcId="{2C3AC394-CFD3-4A42-A058-CBEB425BBFF3}" destId="{2C8F58DE-2596-40C4-A955-7226F33BB97B}" srcOrd="0" destOrd="0" presId="urn:microsoft.com/office/officeart/2008/layout/LinedList"/>
    <dgm:cxn modelId="{CE149903-96B9-43B6-88B1-B90166C5C9C8}" type="presParOf" srcId="{2C3AC394-CFD3-4A42-A058-CBEB425BBFF3}" destId="{55E8FBB8-514F-47E7-9621-53F896C130E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8BE3E-74DC-4F22-8D90-6FBD342BC027}">
      <dsp:nvSpPr>
        <dsp:cNvPr id="0" name=""/>
        <dsp:cNvSpPr/>
      </dsp:nvSpPr>
      <dsp:spPr>
        <a:xfrm>
          <a:off x="0" y="2663"/>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5770DE0-70E5-4C6C-A372-88212C0D510C}">
      <dsp:nvSpPr>
        <dsp:cNvPr id="0" name=""/>
        <dsp:cNvSpPr/>
      </dsp:nvSpPr>
      <dsp:spPr>
        <a:xfrm>
          <a:off x="0" y="2663"/>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mn-lt"/>
            </a:rPr>
            <a:t>Personnel time for Program reporting, preparing fiscal report documentation as described in the CJI Documentation policy; collecting time sheets for any employees paid by grant funds. </a:t>
          </a:r>
        </a:p>
      </dsp:txBody>
      <dsp:txXfrm>
        <a:off x="0" y="2663"/>
        <a:ext cx="6666833" cy="1816197"/>
      </dsp:txXfrm>
    </dsp:sp>
    <dsp:sp modelId="{F2EB69D3-24CB-4F28-8141-B321AA0CD27F}">
      <dsp:nvSpPr>
        <dsp:cNvPr id="0" name=""/>
        <dsp:cNvSpPr/>
      </dsp:nvSpPr>
      <dsp:spPr>
        <a:xfrm>
          <a:off x="0" y="1818861"/>
          <a:ext cx="6666833" cy="0"/>
        </a:xfrm>
        <a:prstGeom prst="lin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DBF0C97-2C3A-47EA-BAB9-F3B3B11C01F8}">
      <dsp:nvSpPr>
        <dsp:cNvPr id="0" name=""/>
        <dsp:cNvSpPr/>
      </dsp:nvSpPr>
      <dsp:spPr>
        <a:xfrm>
          <a:off x="0" y="1818861"/>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mn-lt"/>
            </a:rPr>
            <a:t>Benefits for any employee who is in the personnel section due to administrative time. Can only be at the percentage the position is on the grant for or less.</a:t>
          </a:r>
        </a:p>
      </dsp:txBody>
      <dsp:txXfrm>
        <a:off x="0" y="1818861"/>
        <a:ext cx="6666833" cy="1816197"/>
      </dsp:txXfrm>
    </dsp:sp>
    <dsp:sp modelId="{1F1AEC59-2400-4617-8EF2-C5AB8775EEA4}">
      <dsp:nvSpPr>
        <dsp:cNvPr id="0" name=""/>
        <dsp:cNvSpPr/>
      </dsp:nvSpPr>
      <dsp:spPr>
        <a:xfrm>
          <a:off x="0" y="3635058"/>
          <a:ext cx="6666833"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C8F58DE-2596-40C4-A955-7226F33BB97B}">
      <dsp:nvSpPr>
        <dsp:cNvPr id="0" name=""/>
        <dsp:cNvSpPr/>
      </dsp:nvSpPr>
      <dsp:spPr>
        <a:xfrm>
          <a:off x="0" y="3635058"/>
          <a:ext cx="6666833" cy="181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mn-lt"/>
            </a:rPr>
            <a:t>Personnel time for conducting and documenting surveys or completing and documenting needs assessments.</a:t>
          </a:r>
        </a:p>
      </dsp:txBody>
      <dsp:txXfrm>
        <a:off x="0" y="3635058"/>
        <a:ext cx="6666833" cy="181619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pPr>
              <a:defRPr/>
            </a:pPr>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pPr>
              <a:defRPr/>
            </a:pPr>
            <a:fld id="{557BAAA2-596E-4E96-AE04-FDD68ED90AA3}" type="datetimeFigureOut">
              <a:rPr lang="en-US"/>
              <a:pPr>
                <a:defRPr/>
              </a:pPr>
              <a:t>10/21/2024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pPr>
              <a:defRPr/>
            </a:pPr>
            <a:fld id="{6729C0D9-4FA6-40F7-8809-0703D9B44325}" type="slidenum">
              <a:rPr lang="en-US"/>
              <a:pPr>
                <a:defRPr/>
              </a:pPr>
              <a:t>‹#›</a:t>
            </a:fld>
            <a:endParaRPr lang="en-US" dirty="0"/>
          </a:p>
        </p:txBody>
      </p:sp>
    </p:spTree>
    <p:extLst>
      <p:ext uri="{BB962C8B-B14F-4D97-AF65-F5344CB8AC3E}">
        <p14:creationId xmlns:p14="http://schemas.microsoft.com/office/powerpoint/2010/main" val="97139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1</a:t>
            </a:fld>
            <a:endParaRPr lang="en-US" dirty="0"/>
          </a:p>
        </p:txBody>
      </p:sp>
    </p:spTree>
    <p:extLst>
      <p:ext uri="{BB962C8B-B14F-4D97-AF65-F5344CB8AC3E}">
        <p14:creationId xmlns:p14="http://schemas.microsoft.com/office/powerpoint/2010/main" val="190797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14</a:t>
            </a:fld>
            <a:endParaRPr lang="en-US" dirty="0"/>
          </a:p>
        </p:txBody>
      </p:sp>
    </p:spTree>
    <p:extLst>
      <p:ext uri="{BB962C8B-B14F-4D97-AF65-F5344CB8AC3E}">
        <p14:creationId xmlns:p14="http://schemas.microsoft.com/office/powerpoint/2010/main" val="416025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15</a:t>
            </a:fld>
            <a:endParaRPr lang="en-US" dirty="0"/>
          </a:p>
        </p:txBody>
      </p:sp>
    </p:spTree>
    <p:extLst>
      <p:ext uri="{BB962C8B-B14F-4D97-AF65-F5344CB8AC3E}">
        <p14:creationId xmlns:p14="http://schemas.microsoft.com/office/powerpoint/2010/main" val="335440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17</a:t>
            </a:fld>
            <a:endParaRPr lang="en-US" altLang="en-US" dirty="0"/>
          </a:p>
        </p:txBody>
      </p:sp>
    </p:spTree>
    <p:extLst>
      <p:ext uri="{BB962C8B-B14F-4D97-AF65-F5344CB8AC3E}">
        <p14:creationId xmlns:p14="http://schemas.microsoft.com/office/powerpoint/2010/main" val="395635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18</a:t>
            </a:fld>
            <a:endParaRPr lang="en-US" altLang="en-US" dirty="0"/>
          </a:p>
        </p:txBody>
      </p:sp>
    </p:spTree>
    <p:extLst>
      <p:ext uri="{BB962C8B-B14F-4D97-AF65-F5344CB8AC3E}">
        <p14:creationId xmlns:p14="http://schemas.microsoft.com/office/powerpoint/2010/main" val="4004437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19</a:t>
            </a:fld>
            <a:endParaRPr lang="en-US" altLang="en-US" dirty="0"/>
          </a:p>
        </p:txBody>
      </p:sp>
    </p:spTree>
    <p:extLst>
      <p:ext uri="{BB962C8B-B14F-4D97-AF65-F5344CB8AC3E}">
        <p14:creationId xmlns:p14="http://schemas.microsoft.com/office/powerpoint/2010/main" val="1705486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20</a:t>
            </a:fld>
            <a:endParaRPr lang="en-US" altLang="en-US" dirty="0"/>
          </a:p>
        </p:txBody>
      </p:sp>
    </p:spTree>
    <p:extLst>
      <p:ext uri="{BB962C8B-B14F-4D97-AF65-F5344CB8AC3E}">
        <p14:creationId xmlns:p14="http://schemas.microsoft.com/office/powerpoint/2010/main" val="712065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21</a:t>
            </a:fld>
            <a:endParaRPr lang="en-US" altLang="en-US" dirty="0"/>
          </a:p>
        </p:txBody>
      </p:sp>
    </p:spTree>
    <p:extLst>
      <p:ext uri="{BB962C8B-B14F-4D97-AF65-F5344CB8AC3E}">
        <p14:creationId xmlns:p14="http://schemas.microsoft.com/office/powerpoint/2010/main" val="506402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764AB07-08B6-4D79-87EE-4C7945C0CAF2}" type="slidenum">
              <a:rPr lang="en-US" altLang="en-US" smtClean="0"/>
              <a:pPr/>
              <a:t>22</a:t>
            </a:fld>
            <a:endParaRPr lang="en-US" altLang="en-US" dirty="0"/>
          </a:p>
        </p:txBody>
      </p:sp>
    </p:spTree>
    <p:extLst>
      <p:ext uri="{BB962C8B-B14F-4D97-AF65-F5344CB8AC3E}">
        <p14:creationId xmlns:p14="http://schemas.microsoft.com/office/powerpoint/2010/main" val="1661402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24</a:t>
            </a:fld>
            <a:endParaRPr lang="en-US" dirty="0"/>
          </a:p>
        </p:txBody>
      </p:sp>
    </p:spTree>
    <p:extLst>
      <p:ext uri="{BB962C8B-B14F-4D97-AF65-F5344CB8AC3E}">
        <p14:creationId xmlns:p14="http://schemas.microsoft.com/office/powerpoint/2010/main" val="3548738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25</a:t>
            </a:fld>
            <a:endParaRPr lang="en-US" dirty="0"/>
          </a:p>
        </p:txBody>
      </p:sp>
    </p:spTree>
    <p:extLst>
      <p:ext uri="{BB962C8B-B14F-4D97-AF65-F5344CB8AC3E}">
        <p14:creationId xmlns:p14="http://schemas.microsoft.com/office/powerpoint/2010/main" val="3586113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2</a:t>
            </a:fld>
            <a:endParaRPr lang="en-US" altLang="en-US" dirty="0"/>
          </a:p>
        </p:txBody>
      </p:sp>
    </p:spTree>
    <p:extLst>
      <p:ext uri="{BB962C8B-B14F-4D97-AF65-F5344CB8AC3E}">
        <p14:creationId xmlns:p14="http://schemas.microsoft.com/office/powerpoint/2010/main" val="2588388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26</a:t>
            </a:fld>
            <a:endParaRPr lang="en-US" altLang="en-US" dirty="0"/>
          </a:p>
        </p:txBody>
      </p:sp>
    </p:spTree>
    <p:extLst>
      <p:ext uri="{BB962C8B-B14F-4D97-AF65-F5344CB8AC3E}">
        <p14:creationId xmlns:p14="http://schemas.microsoft.com/office/powerpoint/2010/main" val="14133996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27</a:t>
            </a:fld>
            <a:endParaRPr lang="en-US" dirty="0"/>
          </a:p>
        </p:txBody>
      </p:sp>
    </p:spTree>
    <p:extLst>
      <p:ext uri="{BB962C8B-B14F-4D97-AF65-F5344CB8AC3E}">
        <p14:creationId xmlns:p14="http://schemas.microsoft.com/office/powerpoint/2010/main" val="2332570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30</a:t>
            </a:fld>
            <a:endParaRPr lang="en-US" dirty="0"/>
          </a:p>
        </p:txBody>
      </p:sp>
    </p:spTree>
    <p:extLst>
      <p:ext uri="{BB962C8B-B14F-4D97-AF65-F5344CB8AC3E}">
        <p14:creationId xmlns:p14="http://schemas.microsoft.com/office/powerpoint/2010/main" val="1437876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31</a:t>
            </a:fld>
            <a:endParaRPr lang="en-US" altLang="en-US" dirty="0"/>
          </a:p>
        </p:txBody>
      </p:sp>
    </p:spTree>
    <p:extLst>
      <p:ext uri="{BB962C8B-B14F-4D97-AF65-F5344CB8AC3E}">
        <p14:creationId xmlns:p14="http://schemas.microsoft.com/office/powerpoint/2010/main" val="3783250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32</a:t>
            </a:fld>
            <a:endParaRPr lang="en-US" altLang="en-US" dirty="0"/>
          </a:p>
        </p:txBody>
      </p:sp>
    </p:spTree>
    <p:extLst>
      <p:ext uri="{BB962C8B-B14F-4D97-AF65-F5344CB8AC3E}">
        <p14:creationId xmlns:p14="http://schemas.microsoft.com/office/powerpoint/2010/main" val="2486797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33</a:t>
            </a:fld>
            <a:endParaRPr lang="en-US" altLang="en-US" dirty="0"/>
          </a:p>
        </p:txBody>
      </p:sp>
    </p:spTree>
    <p:extLst>
      <p:ext uri="{BB962C8B-B14F-4D97-AF65-F5344CB8AC3E}">
        <p14:creationId xmlns:p14="http://schemas.microsoft.com/office/powerpoint/2010/main" val="3711305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764AB07-08B6-4D79-87EE-4C7945C0CAF2}" type="slidenum">
              <a:rPr lang="en-US" altLang="en-US" smtClean="0"/>
              <a:pPr/>
              <a:t>34</a:t>
            </a:fld>
            <a:endParaRPr lang="en-US" altLang="en-US" dirty="0"/>
          </a:p>
        </p:txBody>
      </p:sp>
    </p:spTree>
    <p:extLst>
      <p:ext uri="{BB962C8B-B14F-4D97-AF65-F5344CB8AC3E}">
        <p14:creationId xmlns:p14="http://schemas.microsoft.com/office/powerpoint/2010/main" val="995747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This is the 2025 application </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35</a:t>
            </a:fld>
            <a:endParaRPr lang="en-US" altLang="en-US" dirty="0"/>
          </a:p>
        </p:txBody>
      </p:sp>
    </p:spTree>
    <p:extLst>
      <p:ext uri="{BB962C8B-B14F-4D97-AF65-F5344CB8AC3E}">
        <p14:creationId xmlns:p14="http://schemas.microsoft.com/office/powerpoint/2010/main" val="2097581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37</a:t>
            </a:fld>
            <a:endParaRPr lang="en-US" altLang="en-US" dirty="0"/>
          </a:p>
        </p:txBody>
      </p:sp>
    </p:spTree>
    <p:extLst>
      <p:ext uri="{BB962C8B-B14F-4D97-AF65-F5344CB8AC3E}">
        <p14:creationId xmlns:p14="http://schemas.microsoft.com/office/powerpoint/2010/main" val="1306406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39</a:t>
            </a:fld>
            <a:endParaRPr lang="en-US" altLang="en-US" dirty="0"/>
          </a:p>
        </p:txBody>
      </p:sp>
    </p:spTree>
    <p:extLst>
      <p:ext uri="{BB962C8B-B14F-4D97-AF65-F5344CB8AC3E}">
        <p14:creationId xmlns:p14="http://schemas.microsoft.com/office/powerpoint/2010/main" val="96023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5</a:t>
            </a:fld>
            <a:endParaRPr lang="en-US" dirty="0"/>
          </a:p>
        </p:txBody>
      </p:sp>
    </p:spTree>
    <p:extLst>
      <p:ext uri="{BB962C8B-B14F-4D97-AF65-F5344CB8AC3E}">
        <p14:creationId xmlns:p14="http://schemas.microsoft.com/office/powerpoint/2010/main" val="3929060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40</a:t>
            </a:fld>
            <a:endParaRPr lang="en-US" altLang="en-US" dirty="0"/>
          </a:p>
        </p:txBody>
      </p:sp>
    </p:spTree>
    <p:extLst>
      <p:ext uri="{BB962C8B-B14F-4D97-AF65-F5344CB8AC3E}">
        <p14:creationId xmlns:p14="http://schemas.microsoft.com/office/powerpoint/2010/main" val="2560545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a:p>
            <a:pPr>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3F931BF-0DE8-49BA-AFAF-15F5BAE8D8FA}" type="slidenum">
              <a:rPr lang="en-US" altLang="en-US" smtClean="0"/>
              <a:pPr/>
              <a:t>41</a:t>
            </a:fld>
            <a:endParaRPr lang="en-US" altLang="en-US" dirty="0"/>
          </a:p>
        </p:txBody>
      </p:sp>
    </p:spTree>
    <p:extLst>
      <p:ext uri="{BB962C8B-B14F-4D97-AF65-F5344CB8AC3E}">
        <p14:creationId xmlns:p14="http://schemas.microsoft.com/office/powerpoint/2010/main" val="401570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42</a:t>
            </a:fld>
            <a:endParaRPr lang="en-US" dirty="0"/>
          </a:p>
        </p:txBody>
      </p:sp>
    </p:spTree>
    <p:extLst>
      <p:ext uri="{BB962C8B-B14F-4D97-AF65-F5344CB8AC3E}">
        <p14:creationId xmlns:p14="http://schemas.microsoft.com/office/powerpoint/2010/main" val="1133866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43</a:t>
            </a:fld>
            <a:endParaRPr lang="en-US" dirty="0"/>
          </a:p>
        </p:txBody>
      </p:sp>
    </p:spTree>
    <p:extLst>
      <p:ext uri="{BB962C8B-B14F-4D97-AF65-F5344CB8AC3E}">
        <p14:creationId xmlns:p14="http://schemas.microsoft.com/office/powerpoint/2010/main" val="1349554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7066" indent="-291179">
              <a:defRPr>
                <a:solidFill>
                  <a:schemeClr val="tx1"/>
                </a:solidFill>
                <a:latin typeface="Calibri" panose="020F0502020204030204" pitchFamily="34" charset="0"/>
              </a:defRPr>
            </a:lvl2pPr>
            <a:lvl3pPr marL="1164717" indent="-232943">
              <a:defRPr>
                <a:solidFill>
                  <a:schemeClr val="tx1"/>
                </a:solidFill>
                <a:latin typeface="Calibri" panose="020F0502020204030204" pitchFamily="34" charset="0"/>
              </a:defRPr>
            </a:lvl3pPr>
            <a:lvl4pPr marL="1630604" indent="-232943">
              <a:defRPr>
                <a:solidFill>
                  <a:schemeClr val="tx1"/>
                </a:solidFill>
                <a:latin typeface="Calibri" panose="020F0502020204030204" pitchFamily="34" charset="0"/>
              </a:defRPr>
            </a:lvl4pPr>
            <a:lvl5pPr marL="2096491" indent="-232943">
              <a:defRPr>
                <a:solidFill>
                  <a:schemeClr val="tx1"/>
                </a:solidFill>
                <a:latin typeface="Calibri" panose="020F050202020403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defRPr>
            </a:lvl9pPr>
          </a:lstStyle>
          <a:p>
            <a:fld id="{1764AB07-08B6-4D79-87EE-4C7945C0CAF2}" type="slidenum">
              <a:rPr lang="en-US" altLang="en-US" smtClean="0"/>
              <a:pPr/>
              <a:t>44</a:t>
            </a:fld>
            <a:endParaRPr lang="en-US" altLang="en-US" dirty="0"/>
          </a:p>
        </p:txBody>
      </p:sp>
    </p:spTree>
    <p:extLst>
      <p:ext uri="{BB962C8B-B14F-4D97-AF65-F5344CB8AC3E}">
        <p14:creationId xmlns:p14="http://schemas.microsoft.com/office/powerpoint/2010/main" val="3588574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45</a:t>
            </a:fld>
            <a:endParaRPr lang="en-US" dirty="0"/>
          </a:p>
        </p:txBody>
      </p:sp>
    </p:spTree>
    <p:extLst>
      <p:ext uri="{BB962C8B-B14F-4D97-AF65-F5344CB8AC3E}">
        <p14:creationId xmlns:p14="http://schemas.microsoft.com/office/powerpoint/2010/main" val="177838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6</a:t>
            </a:fld>
            <a:endParaRPr lang="en-US" dirty="0"/>
          </a:p>
        </p:txBody>
      </p:sp>
    </p:spTree>
    <p:extLst>
      <p:ext uri="{BB962C8B-B14F-4D97-AF65-F5344CB8AC3E}">
        <p14:creationId xmlns:p14="http://schemas.microsoft.com/office/powerpoint/2010/main" val="206446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7</a:t>
            </a:fld>
            <a:endParaRPr lang="en-US" dirty="0"/>
          </a:p>
        </p:txBody>
      </p:sp>
    </p:spTree>
    <p:extLst>
      <p:ext uri="{BB962C8B-B14F-4D97-AF65-F5344CB8AC3E}">
        <p14:creationId xmlns:p14="http://schemas.microsoft.com/office/powerpoint/2010/main" val="293038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8</a:t>
            </a:fld>
            <a:endParaRPr lang="en-US" dirty="0"/>
          </a:p>
        </p:txBody>
      </p:sp>
    </p:spTree>
    <p:extLst>
      <p:ext uri="{BB962C8B-B14F-4D97-AF65-F5344CB8AC3E}">
        <p14:creationId xmlns:p14="http://schemas.microsoft.com/office/powerpoint/2010/main" val="1413619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9</a:t>
            </a:fld>
            <a:endParaRPr lang="en-US" dirty="0"/>
          </a:p>
        </p:txBody>
      </p:sp>
    </p:spTree>
    <p:extLst>
      <p:ext uri="{BB962C8B-B14F-4D97-AF65-F5344CB8AC3E}">
        <p14:creationId xmlns:p14="http://schemas.microsoft.com/office/powerpoint/2010/main" val="209698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12</a:t>
            </a:fld>
            <a:endParaRPr lang="en-US" dirty="0"/>
          </a:p>
        </p:txBody>
      </p:sp>
    </p:spTree>
    <p:extLst>
      <p:ext uri="{BB962C8B-B14F-4D97-AF65-F5344CB8AC3E}">
        <p14:creationId xmlns:p14="http://schemas.microsoft.com/office/powerpoint/2010/main" val="2149355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29C0D9-4FA6-40F7-8809-0703D9B44325}" type="slidenum">
              <a:rPr lang="en-US" smtClean="0"/>
              <a:pPr>
                <a:defRPr/>
              </a:pPr>
              <a:t>13</a:t>
            </a:fld>
            <a:endParaRPr lang="en-US" dirty="0"/>
          </a:p>
        </p:txBody>
      </p:sp>
    </p:spTree>
    <p:extLst>
      <p:ext uri="{BB962C8B-B14F-4D97-AF65-F5344CB8AC3E}">
        <p14:creationId xmlns:p14="http://schemas.microsoft.com/office/powerpoint/2010/main" val="526040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BF1B595-8865-4326-ABE4-44A074A8A43C}" type="datetimeFigureOut">
              <a:rPr lang="en-US"/>
              <a:pPr>
                <a:defRPr/>
              </a:pPr>
              <a:t>10/21/2024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8B2FC86-D477-417E-9EDA-3DB58D307EF1}" type="slidenum">
              <a:rPr lang="en-US"/>
              <a:pPr>
                <a:defRPr/>
              </a:pPr>
              <a:t>‹#›</a:t>
            </a:fld>
            <a:endParaRPr lang="en-US" dirty="0"/>
          </a:p>
        </p:txBody>
      </p:sp>
    </p:spTree>
    <p:extLst>
      <p:ext uri="{BB962C8B-B14F-4D97-AF65-F5344CB8AC3E}">
        <p14:creationId xmlns:p14="http://schemas.microsoft.com/office/powerpoint/2010/main" val="3884394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F8EE5F-724D-4C2D-A48D-7867A6C8B4F2}" type="datetimeFigureOut">
              <a:rPr lang="en-US"/>
              <a:pPr>
                <a:defRPr/>
              </a:pPr>
              <a:t>10/21/2024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4F2FB28-C71B-41D3-A9B1-961FBB25990F}" type="slidenum">
              <a:rPr lang="en-US"/>
              <a:pPr>
                <a:defRPr/>
              </a:pPr>
              <a:t>‹#›</a:t>
            </a:fld>
            <a:endParaRPr lang="en-US" dirty="0"/>
          </a:p>
        </p:txBody>
      </p:sp>
    </p:spTree>
    <p:extLst>
      <p:ext uri="{BB962C8B-B14F-4D97-AF65-F5344CB8AC3E}">
        <p14:creationId xmlns:p14="http://schemas.microsoft.com/office/powerpoint/2010/main" val="350234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584B301-C388-4C97-BB33-60D6D60D95BF}" type="datetimeFigureOut">
              <a:rPr lang="en-US"/>
              <a:pPr>
                <a:defRPr/>
              </a:pPr>
              <a:t>10/21/2024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8BF8E95-C7E4-487B-88F4-BD8B8F27CF0D}" type="slidenum">
              <a:rPr lang="en-US"/>
              <a:pPr>
                <a:defRPr/>
              </a:pPr>
              <a:t>‹#›</a:t>
            </a:fld>
            <a:endParaRPr lang="en-US" dirty="0"/>
          </a:p>
        </p:txBody>
      </p:sp>
    </p:spTree>
    <p:extLst>
      <p:ext uri="{BB962C8B-B14F-4D97-AF65-F5344CB8AC3E}">
        <p14:creationId xmlns:p14="http://schemas.microsoft.com/office/powerpoint/2010/main" val="379677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436FFE-DAE1-4A99-8E63-8174949ED8CE}" type="datetimeFigureOut">
              <a:rPr lang="en-US"/>
              <a:pPr>
                <a:defRPr/>
              </a:pPr>
              <a:t>10/21/2024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64B5061-9D48-428D-8644-7B2E123FC290}" type="slidenum">
              <a:rPr lang="en-US"/>
              <a:pPr>
                <a:defRPr/>
              </a:pPr>
              <a:t>‹#›</a:t>
            </a:fld>
            <a:endParaRPr lang="en-US" dirty="0"/>
          </a:p>
        </p:txBody>
      </p:sp>
    </p:spTree>
    <p:extLst>
      <p:ext uri="{BB962C8B-B14F-4D97-AF65-F5344CB8AC3E}">
        <p14:creationId xmlns:p14="http://schemas.microsoft.com/office/powerpoint/2010/main" val="3020325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CEEA17B-F663-4860-A39F-0E9000BA82C3}" type="datetimeFigureOut">
              <a:rPr lang="en-US"/>
              <a:pPr>
                <a:defRPr/>
              </a:pPr>
              <a:t>10/21/2024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A397BA3-49EA-4D58-A556-779BC0144692}" type="slidenum">
              <a:rPr lang="en-US"/>
              <a:pPr>
                <a:defRPr/>
              </a:pPr>
              <a:t>‹#›</a:t>
            </a:fld>
            <a:endParaRPr lang="en-US" dirty="0"/>
          </a:p>
        </p:txBody>
      </p:sp>
    </p:spTree>
    <p:extLst>
      <p:ext uri="{BB962C8B-B14F-4D97-AF65-F5344CB8AC3E}">
        <p14:creationId xmlns:p14="http://schemas.microsoft.com/office/powerpoint/2010/main" val="3239150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599818-8A58-44EC-B2C4-1958B87AE91F}" type="datetimeFigureOut">
              <a:rPr lang="en-US"/>
              <a:pPr>
                <a:defRPr/>
              </a:pPr>
              <a:t>10/21/2024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035AD56-6203-4FEF-BDBA-C66CDF539E81}" type="slidenum">
              <a:rPr lang="en-US"/>
              <a:pPr>
                <a:defRPr/>
              </a:pPr>
              <a:t>‹#›</a:t>
            </a:fld>
            <a:endParaRPr lang="en-US" dirty="0"/>
          </a:p>
        </p:txBody>
      </p:sp>
    </p:spTree>
    <p:extLst>
      <p:ext uri="{BB962C8B-B14F-4D97-AF65-F5344CB8AC3E}">
        <p14:creationId xmlns:p14="http://schemas.microsoft.com/office/powerpoint/2010/main" val="3178637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253EE78-7BA4-48F4-9ACC-7B55DE754165}" type="datetimeFigureOut">
              <a:rPr lang="en-US"/>
              <a:pPr>
                <a:defRPr/>
              </a:pPr>
              <a:t>10/21/2024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89E122D-D9FA-4941-A845-7DAE3572702F}" type="slidenum">
              <a:rPr lang="en-US"/>
              <a:pPr>
                <a:defRPr/>
              </a:pPr>
              <a:t>‹#›</a:t>
            </a:fld>
            <a:endParaRPr lang="en-US" dirty="0"/>
          </a:p>
        </p:txBody>
      </p:sp>
    </p:spTree>
    <p:extLst>
      <p:ext uri="{BB962C8B-B14F-4D97-AF65-F5344CB8AC3E}">
        <p14:creationId xmlns:p14="http://schemas.microsoft.com/office/powerpoint/2010/main" val="62199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710BE5D-32E4-4C8E-99A7-CCE8A1B9447E}" type="datetimeFigureOut">
              <a:rPr lang="en-US"/>
              <a:pPr>
                <a:defRPr/>
              </a:pPr>
              <a:t>10/21/2024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DF03D38-123A-4F15-A993-A5F5F07106E8}" type="slidenum">
              <a:rPr lang="en-US"/>
              <a:pPr>
                <a:defRPr/>
              </a:pPr>
              <a:t>‹#›</a:t>
            </a:fld>
            <a:endParaRPr lang="en-US" dirty="0"/>
          </a:p>
        </p:txBody>
      </p:sp>
    </p:spTree>
    <p:extLst>
      <p:ext uri="{BB962C8B-B14F-4D97-AF65-F5344CB8AC3E}">
        <p14:creationId xmlns:p14="http://schemas.microsoft.com/office/powerpoint/2010/main" val="3546273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5358AC-154D-455F-8995-B401A9463237}" type="datetimeFigureOut">
              <a:rPr lang="en-US"/>
              <a:pPr>
                <a:defRPr/>
              </a:pPr>
              <a:t>10/21/2024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11F7D06-328B-44AA-A1EA-4B02E3FF6E4E}" type="slidenum">
              <a:rPr lang="en-US"/>
              <a:pPr>
                <a:defRPr/>
              </a:pPr>
              <a:t>‹#›</a:t>
            </a:fld>
            <a:endParaRPr lang="en-US" dirty="0"/>
          </a:p>
        </p:txBody>
      </p:sp>
    </p:spTree>
    <p:extLst>
      <p:ext uri="{BB962C8B-B14F-4D97-AF65-F5344CB8AC3E}">
        <p14:creationId xmlns:p14="http://schemas.microsoft.com/office/powerpoint/2010/main" val="109621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A32A1B-173A-440C-9965-B7F168000724}" type="datetimeFigureOut">
              <a:rPr lang="en-US"/>
              <a:pPr>
                <a:defRPr/>
              </a:pPr>
              <a:t>10/21/2024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C972FDF-EAB4-4208-AA77-E9FCE8A89890}" type="slidenum">
              <a:rPr lang="en-US"/>
              <a:pPr>
                <a:defRPr/>
              </a:pPr>
              <a:t>‹#›</a:t>
            </a:fld>
            <a:endParaRPr lang="en-US" dirty="0"/>
          </a:p>
        </p:txBody>
      </p:sp>
    </p:spTree>
    <p:extLst>
      <p:ext uri="{BB962C8B-B14F-4D97-AF65-F5344CB8AC3E}">
        <p14:creationId xmlns:p14="http://schemas.microsoft.com/office/powerpoint/2010/main" val="171207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2947E6C-6B72-4856-B3EB-4D258459E9A7}" type="datetimeFigureOut">
              <a:rPr lang="en-US"/>
              <a:pPr>
                <a:defRPr/>
              </a:pPr>
              <a:t>10/21/2024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6AD735A-9B8F-4E97-A14B-65A1D547AA6B}" type="slidenum">
              <a:rPr lang="en-US"/>
              <a:pPr>
                <a:defRPr/>
              </a:pPr>
              <a:t>‹#›</a:t>
            </a:fld>
            <a:endParaRPr lang="en-US" dirty="0"/>
          </a:p>
        </p:txBody>
      </p:sp>
    </p:spTree>
    <p:extLst>
      <p:ext uri="{BB962C8B-B14F-4D97-AF65-F5344CB8AC3E}">
        <p14:creationId xmlns:p14="http://schemas.microsoft.com/office/powerpoint/2010/main" val="3389480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9971CFF-4A5A-4870-8D89-7C26EFF4969B}" type="datetimeFigureOut">
              <a:rPr lang="en-US"/>
              <a:pPr>
                <a:defRPr/>
              </a:pPr>
              <a:t>10/21/2024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EEA04046-7FE5-4A71-B238-4F44A7FC4AD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hyperlink" Target="https://datavizpublic.in.gov/views/JuvenileDiversionFunding/Home?%3Aembed=y%3AisGuestRedirectFromVizporta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machbel/7863642822" TargetMode="Externa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thebluediamondgallery.com/highway-signs/a/alternative.html" TargetMode="Externa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crimesolutions.ojp.gov/" TargetMode="External"/><Relationship Id="rId2" Type="http://schemas.openxmlformats.org/officeDocument/2006/relationships/hyperlink" Target="https://www.in.gov/youthjustice/report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publicdomainpictures.net/view-image.php?image=82321&amp;picture=dollar-sig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publicdomainpictures.net/view-image.php?image=82321&amp;picture=dollar-sig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publicdomainpictures.net/view-image.php?image=82321&amp;picture=dollar-sig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publicdomainpictures.net/view-image.php?image=82321&amp;picture=dollar-sig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hyperlink" Target="https://secure.in.gov/sba/files/fmc_2017-2.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8.jpeg"/><Relationship Id="rId4" Type="http://schemas.openxmlformats.org/officeDocument/2006/relationships/hyperlink" Target="https://www.in.gov/idoa/state-purchasing/travel-servic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hyperlink" Target="http://www.fasab.gov/accounting-standards/"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publicdomainpictures.net/view-image.php?image=82321&amp;picture=dollar-sign" TargetMode="External"/><Relationship Id="rId5" Type="http://schemas.openxmlformats.org/officeDocument/2006/relationships/image" Target="../media/image13.jpg"/><Relationship Id="rId4" Type="http://schemas.openxmlformats.org/officeDocument/2006/relationships/hyperlink" Target="https://www.in.gov/cji/grantee-training-and-resources/home/supporting-documentation-policy/" TargetMode="External"/></Relationships>
</file>

<file path=ppt/slides/_rels/slide27.xml.rels><?xml version="1.0" encoding="UTF-8" standalone="yes"?>
<Relationships xmlns="http://schemas.openxmlformats.org/package/2006/relationships"><Relationship Id="rId3" Type="http://schemas.microsoft.com/office/2018/10/relationships/comments" Target="../comments/modernComment_1AD_4F23FC70.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n.gov/youthjustic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gov/cji/files/Agency-Basic-Budget-Youth-10.18.24.xls"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A0_21D18D77.xm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1A3_A590955B.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A7_6477D3D3.xm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hyperlink" Target="https://www.in.gov/cji/"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in.gov/cji/victim-services/training/" TargetMode="External"/><Relationship Id="rId5" Type="http://schemas.openxmlformats.org/officeDocument/2006/relationships/hyperlink" Target="https://www.in.gov/cji/grantee-training-and-resources/" TargetMode="External"/><Relationship Id="rId4" Type="http://schemas.openxmlformats.org/officeDocument/2006/relationships/hyperlink" Target="https://www.in.gov/cji/youth/"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iga.in.gov/laws/2023/ic/titles/31#25-1-9.5-6"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74_C48CDC35.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maps.geo.census.gov/ddmv/map.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lue and yellow flag&#10;&#10;Description automatically generated with medium confidence">
            <a:extLst>
              <a:ext uri="{FF2B5EF4-FFF2-40B4-BE49-F238E27FC236}">
                <a16:creationId xmlns:a16="http://schemas.microsoft.com/office/drawing/2014/main" id="{159A52AA-87A6-4ABC-B669-7B8A70B9C6FA}"/>
              </a:ext>
            </a:extLst>
          </p:cNvPr>
          <p:cNvPicPr>
            <a:picLocks noChangeAspect="1"/>
          </p:cNvPicPr>
          <p:nvPr/>
        </p:nvPicPr>
        <p:blipFill rotWithShape="1">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t="13646" b="2021"/>
          <a:stretch/>
        </p:blipFill>
        <p:spPr>
          <a:xfrm>
            <a:off x="0" y="-1"/>
            <a:ext cx="12192000" cy="6858001"/>
          </a:xfrm>
          <a:prstGeom prst="rect">
            <a:avLst/>
          </a:prstGeom>
        </p:spPr>
      </p:pic>
      <p:sp>
        <p:nvSpPr>
          <p:cNvPr id="20" name="Rectangle 19">
            <a:extLst>
              <a:ext uri="{FF2B5EF4-FFF2-40B4-BE49-F238E27FC236}">
                <a16:creationId xmlns:a16="http://schemas.microsoft.com/office/drawing/2014/main" id="{5BEF8DFD-9612-4D9E-A795-53F4F85AB5E6}"/>
              </a:ext>
            </a:extLst>
          </p:cNvPr>
          <p:cNvSpPr/>
          <p:nvPr/>
        </p:nvSpPr>
        <p:spPr>
          <a:xfrm>
            <a:off x="446530" y="4352199"/>
            <a:ext cx="11298939" cy="205215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10;&#10;Description automatically generated">
            <a:extLst>
              <a:ext uri="{FF2B5EF4-FFF2-40B4-BE49-F238E27FC236}">
                <a16:creationId xmlns:a16="http://schemas.microsoft.com/office/drawing/2014/main" id="{A0AB5EB7-50C2-44B9-BCEF-6C8F0ADF34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357"/>
          <a:stretch/>
        </p:blipFill>
        <p:spPr>
          <a:xfrm>
            <a:off x="446530" y="581874"/>
            <a:ext cx="11298939" cy="3725081"/>
          </a:xfrm>
          <a:prstGeom prst="rect">
            <a:avLst/>
          </a:prstGeom>
        </p:spPr>
      </p:pic>
      <p:sp>
        <p:nvSpPr>
          <p:cNvPr id="12" name="Title 1">
            <a:extLst>
              <a:ext uri="{FF2B5EF4-FFF2-40B4-BE49-F238E27FC236}">
                <a16:creationId xmlns:a16="http://schemas.microsoft.com/office/drawing/2014/main" id="{3AA83998-4100-45D4-BE03-E0555122000F}"/>
              </a:ext>
            </a:extLst>
          </p:cNvPr>
          <p:cNvSpPr txBox="1">
            <a:spLocks/>
          </p:cNvSpPr>
          <p:nvPr/>
        </p:nvSpPr>
        <p:spPr bwMode="auto">
          <a:xfrm>
            <a:off x="581191" y="4697506"/>
            <a:ext cx="10993549" cy="7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bg1"/>
                </a:solidFill>
                <a:latin typeface="Franklin Gothic Demi" panose="020B0703020102020204" pitchFamily="34" charset="0"/>
              </a:rPr>
              <a:t>JUVENILE JUSTICE GRANTS</a:t>
            </a:r>
          </a:p>
        </p:txBody>
      </p:sp>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Logo&#10;&#10;Description automatically generated">
            <a:extLst>
              <a:ext uri="{FF2B5EF4-FFF2-40B4-BE49-F238E27FC236}">
                <a16:creationId xmlns:a16="http://schemas.microsoft.com/office/drawing/2014/main" id="{E0B638CC-5163-4A1A-8788-BA33FEBE1F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1190" y="4923921"/>
            <a:ext cx="1167310" cy="8178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CDC332-D5DF-DC3F-D942-9553733736D9}"/>
              </a:ext>
            </a:extLst>
          </p:cNvPr>
          <p:cNvSpPr>
            <a:spLocks noGrp="1"/>
          </p:cNvSpPr>
          <p:nvPr>
            <p:ph type="title"/>
          </p:nvPr>
        </p:nvSpPr>
        <p:spPr>
          <a:xfrm>
            <a:off x="1371599" y="294538"/>
            <a:ext cx="9895951" cy="1033669"/>
          </a:xfrm>
        </p:spPr>
        <p:txBody>
          <a:bodyPr>
            <a:normAutofit fontScale="90000"/>
          </a:bodyPr>
          <a:lstStyle/>
          <a:p>
            <a:pPr algn="ctr"/>
            <a:br>
              <a:rPr lang="en-US" sz="2200" dirty="0">
                <a:solidFill>
                  <a:srgbClr val="FFFFFF"/>
                </a:solidFill>
              </a:rPr>
            </a:br>
            <a:r>
              <a:rPr lang="en-US" sz="4000" dirty="0">
                <a:solidFill>
                  <a:srgbClr val="FFFFFF"/>
                </a:solidFill>
              </a:rPr>
              <a:t>Map for the JCA and JDCA Grants</a:t>
            </a:r>
            <a:br>
              <a:rPr lang="en-US" sz="2200" dirty="0">
                <a:solidFill>
                  <a:srgbClr val="FFFFFF"/>
                </a:solidFill>
              </a:rPr>
            </a:br>
            <a:endParaRPr lang="en-US" sz="2200" dirty="0">
              <a:solidFill>
                <a:srgbClr val="FFFFFF"/>
              </a:solidFill>
            </a:endParaRPr>
          </a:p>
        </p:txBody>
      </p:sp>
      <p:sp>
        <p:nvSpPr>
          <p:cNvPr id="3" name="Content Placeholder 2">
            <a:extLst>
              <a:ext uri="{FF2B5EF4-FFF2-40B4-BE49-F238E27FC236}">
                <a16:creationId xmlns:a16="http://schemas.microsoft.com/office/drawing/2014/main" id="{F4918E0B-4795-B283-460E-E518054848D3}"/>
              </a:ext>
            </a:extLst>
          </p:cNvPr>
          <p:cNvSpPr>
            <a:spLocks noGrp="1"/>
          </p:cNvSpPr>
          <p:nvPr>
            <p:ph idx="1"/>
          </p:nvPr>
        </p:nvSpPr>
        <p:spPr>
          <a:xfrm>
            <a:off x="1371599" y="2052084"/>
            <a:ext cx="9724031" cy="4242390"/>
          </a:xfrm>
        </p:spPr>
        <p:txBody>
          <a:bodyPr anchor="ctr">
            <a:noAutofit/>
          </a:bodyPr>
          <a:lstStyle/>
          <a:p>
            <a:r>
              <a:rPr lang="en-US" sz="2000" dirty="0"/>
              <a:t>On the CJI website we have maps of the state for each, the JCA and JDCA grants, that show how much in grant funds for each funding source is/was available for the County, how much has been awarded and how much is currently available.  </a:t>
            </a:r>
          </a:p>
          <a:p>
            <a:r>
              <a:rPr lang="en-US" sz="2000" dirty="0">
                <a:hlinkClick r:id="rId2"/>
              </a:rPr>
              <a:t>https://datavizpublic.in.gov/views/JuvenileDiversionFunding/Home?%3Aembed=y%3AisGuestRedirectFromVizportal</a:t>
            </a:r>
            <a:endParaRPr lang="en-US" sz="2000" dirty="0"/>
          </a:p>
          <a:p>
            <a:r>
              <a:rPr lang="en-US" sz="2000" dirty="0"/>
              <a:t>These funds were allocated in the 2023 Legislative Budget Session for the time period of July 1, 2023, to June 30, 2025 therefore once the grant funds are used for a County there will not be any additional funds unless the Legislature re-allocates funding for the July 1, 2025 to June 30, 2027 biennium budget</a:t>
            </a:r>
          </a:p>
        </p:txBody>
      </p:sp>
    </p:spTree>
    <p:extLst>
      <p:ext uri="{BB962C8B-B14F-4D97-AF65-F5344CB8AC3E}">
        <p14:creationId xmlns:p14="http://schemas.microsoft.com/office/powerpoint/2010/main" val="2510959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0CBDF6B-0FC6-5B00-AA0A-8F5BD0206926}"/>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eaLnBrk="1" hangingPunct="1"/>
            <a:r>
              <a:rPr lang="en-US" sz="4000" kern="1200" dirty="0">
                <a:solidFill>
                  <a:srgbClr val="FFFFFF"/>
                </a:solidFill>
                <a:latin typeface="+mj-lt"/>
                <a:ea typeface="+mj-ea"/>
                <a:cs typeface="+mj-cs"/>
              </a:rPr>
              <a:t>Map identifying </a:t>
            </a:r>
            <a:r>
              <a:rPr lang="en-US" sz="4000" dirty="0">
                <a:solidFill>
                  <a:srgbClr val="FFFFFF"/>
                </a:solidFill>
              </a:rPr>
              <a:t> the</a:t>
            </a:r>
            <a:r>
              <a:rPr lang="en-US" sz="4000" kern="1200" dirty="0">
                <a:solidFill>
                  <a:srgbClr val="FFFFFF"/>
                </a:solidFill>
                <a:latin typeface="+mj-lt"/>
                <a:ea typeface="+mj-ea"/>
                <a:cs typeface="+mj-cs"/>
              </a:rPr>
              <a:t> JDCA</a:t>
            </a:r>
            <a:r>
              <a:rPr lang="en-US" sz="4000" dirty="0">
                <a:solidFill>
                  <a:srgbClr val="FFFFFF"/>
                </a:solidFill>
              </a:rPr>
              <a:t> funding for each County</a:t>
            </a:r>
            <a:endParaRPr lang="en-US" sz="4000" kern="1200" dirty="0">
              <a:solidFill>
                <a:srgbClr val="FFFFFF"/>
              </a:solidFill>
              <a:latin typeface="+mj-lt"/>
              <a:ea typeface="+mj-ea"/>
              <a:cs typeface="+mj-cs"/>
            </a:endParaRPr>
          </a:p>
        </p:txBody>
      </p:sp>
      <p:pic>
        <p:nvPicPr>
          <p:cNvPr id="8" name="Content Placeholder 7">
            <a:extLst>
              <a:ext uri="{FF2B5EF4-FFF2-40B4-BE49-F238E27FC236}">
                <a16:creationId xmlns:a16="http://schemas.microsoft.com/office/drawing/2014/main" id="{2E2364F0-1D94-DE41-36D8-94C0D87B930E}"/>
              </a:ext>
            </a:extLst>
          </p:cNvPr>
          <p:cNvPicPr>
            <a:picLocks noGrp="1" noChangeAspect="1"/>
          </p:cNvPicPr>
          <p:nvPr>
            <p:ph idx="1"/>
          </p:nvPr>
        </p:nvPicPr>
        <p:blipFill>
          <a:blip r:embed="rId2"/>
          <a:stretch>
            <a:fillRect/>
          </a:stretch>
        </p:blipFill>
        <p:spPr>
          <a:xfrm>
            <a:off x="4502428" y="1073888"/>
            <a:ext cx="7225748" cy="4765125"/>
          </a:xfrm>
          <a:prstGeom prst="rect">
            <a:avLst/>
          </a:prstGeom>
        </p:spPr>
      </p:pic>
    </p:spTree>
    <p:extLst>
      <p:ext uri="{BB962C8B-B14F-4D97-AF65-F5344CB8AC3E}">
        <p14:creationId xmlns:p14="http://schemas.microsoft.com/office/powerpoint/2010/main" val="246994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ue and yellow flag&#10;&#10;Description automatically generated with medium confidence">
            <a:extLst>
              <a:ext uri="{FF2B5EF4-FFF2-40B4-BE49-F238E27FC236}">
                <a16:creationId xmlns:a16="http://schemas.microsoft.com/office/drawing/2014/main" id="{A1E646B1-7022-43C9-80C7-C686E10FECC2}"/>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l="3663" t="19204" r="3663" b="7619"/>
          <a:stretch/>
        </p:blipFill>
        <p:spPr>
          <a:xfrm>
            <a:off x="446530" y="452050"/>
            <a:ext cx="11298940" cy="5950714"/>
          </a:xfrm>
          <a:prstGeom prst="rect">
            <a:avLst/>
          </a:prstGeom>
        </p:spPr>
      </p:pic>
      <p:sp>
        <p:nvSpPr>
          <p:cNvPr id="12" name="Title 1">
            <a:extLst>
              <a:ext uri="{FF2B5EF4-FFF2-40B4-BE49-F238E27FC236}">
                <a16:creationId xmlns:a16="http://schemas.microsoft.com/office/drawing/2014/main" id="{3AA83998-4100-45D4-BE03-E0555122000F}"/>
              </a:ext>
            </a:extLst>
          </p:cNvPr>
          <p:cNvSpPr txBox="1">
            <a:spLocks/>
          </p:cNvSpPr>
          <p:nvPr/>
        </p:nvSpPr>
        <p:spPr bwMode="auto">
          <a:xfrm>
            <a:off x="433363" y="408581"/>
            <a:ext cx="10993549" cy="7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3200" dirty="0">
                <a:solidFill>
                  <a:schemeClr val="accent5">
                    <a:lumMod val="50000"/>
                  </a:schemeClr>
                </a:solidFill>
                <a:latin typeface="Franklin Gothic Demi" panose="020B0703020102020204" pitchFamily="34" charset="0"/>
              </a:rPr>
              <a:t>Applying for Funding</a:t>
            </a:r>
          </a:p>
        </p:txBody>
      </p:sp>
      <p:sp>
        <p:nvSpPr>
          <p:cNvPr id="14" name="TextBox 13">
            <a:extLst>
              <a:ext uri="{FF2B5EF4-FFF2-40B4-BE49-F238E27FC236}">
                <a16:creationId xmlns:a16="http://schemas.microsoft.com/office/drawing/2014/main" id="{2C8022D4-A234-4A8A-AD8F-6BE8DCFF1F88}"/>
              </a:ext>
            </a:extLst>
          </p:cNvPr>
          <p:cNvSpPr txBox="1"/>
          <p:nvPr/>
        </p:nvSpPr>
        <p:spPr>
          <a:xfrm>
            <a:off x="1066389" y="1789605"/>
            <a:ext cx="4243891" cy="621709"/>
          </a:xfrm>
          <a:prstGeom prst="rect">
            <a:avLst/>
          </a:prstGeom>
          <a:noFill/>
        </p:spPr>
        <p:txBody>
          <a:bodyPr wrap="square" rtlCol="0">
            <a:spAutoFit/>
          </a:bodyPr>
          <a:lstStyle/>
          <a:p>
            <a:pPr>
              <a:lnSpc>
                <a:spcPct val="200000"/>
              </a:lnSpc>
              <a:buClr>
                <a:schemeClr val="accent5">
                  <a:lumMod val="50000"/>
                </a:schemeClr>
              </a:buClr>
            </a:pPr>
            <a:r>
              <a:rPr lang="en-US" sz="2000" b="1" dirty="0">
                <a:solidFill>
                  <a:schemeClr val="accent5">
                    <a:lumMod val="50000"/>
                  </a:schemeClr>
                </a:solidFill>
                <a:latin typeface="+mn-lt"/>
                <a:cs typeface="Calibri Light" panose="020F0302020204030204" pitchFamily="34" charset="0"/>
              </a:rPr>
              <a:t>IMPORTANT DATES</a:t>
            </a:r>
          </a:p>
        </p:txBody>
      </p:sp>
      <p:sp>
        <p:nvSpPr>
          <p:cNvPr id="15" name="TextBox 14">
            <a:extLst>
              <a:ext uri="{FF2B5EF4-FFF2-40B4-BE49-F238E27FC236}">
                <a16:creationId xmlns:a16="http://schemas.microsoft.com/office/drawing/2014/main" id="{75C0F033-7980-4225-9421-1CC42CBF6449}"/>
              </a:ext>
            </a:extLst>
          </p:cNvPr>
          <p:cNvSpPr txBox="1"/>
          <p:nvPr/>
        </p:nvSpPr>
        <p:spPr>
          <a:xfrm>
            <a:off x="1292715" y="2573245"/>
            <a:ext cx="3265452" cy="2862322"/>
          </a:xfrm>
          <a:prstGeom prst="rect">
            <a:avLst/>
          </a:prstGeom>
          <a:noFill/>
        </p:spPr>
        <p:txBody>
          <a:bodyPr wrap="square" rtlCol="0">
            <a:spAutoFit/>
          </a:bodyPr>
          <a:lstStyle/>
          <a:p>
            <a:pPr marL="342900" indent="-342900">
              <a:buClr>
                <a:schemeClr val="accent5">
                  <a:lumMod val="50000"/>
                </a:schemeClr>
              </a:buClr>
              <a:buFont typeface="Calibri Light" panose="020F0302020204030204" pitchFamily="34" charset="0"/>
              <a:buChar char="»"/>
            </a:pPr>
            <a:r>
              <a:rPr lang="en-US" sz="2000" dirty="0">
                <a:solidFill>
                  <a:schemeClr val="tx1">
                    <a:lumMod val="85000"/>
                    <a:lumOff val="15000"/>
                  </a:schemeClr>
                </a:solidFill>
                <a:latin typeface="+mn-lt"/>
                <a:cs typeface="Calibri Light" panose="020F0302020204030204" pitchFamily="34" charset="0"/>
              </a:rPr>
              <a:t>Applications and all required documentation must be submitted by </a:t>
            </a:r>
            <a:r>
              <a:rPr lang="en-US" sz="2000" dirty="0">
                <a:solidFill>
                  <a:srgbClr val="FF0000"/>
                </a:solidFill>
                <a:latin typeface="+mn-lt"/>
                <a:cs typeface="Calibri Light" panose="020F0302020204030204" pitchFamily="34" charset="0"/>
              </a:rPr>
              <a:t>11:59 p.m. (ET) on Friday, November 15, 2024.</a:t>
            </a:r>
          </a:p>
          <a:p>
            <a:pPr>
              <a:buClr>
                <a:schemeClr val="accent5">
                  <a:lumMod val="50000"/>
                </a:schemeClr>
              </a:buClr>
            </a:pPr>
            <a:endParaRPr lang="en-US" sz="2000" dirty="0">
              <a:solidFill>
                <a:schemeClr val="tx1">
                  <a:lumMod val="85000"/>
                  <a:lumOff val="15000"/>
                </a:schemeClr>
              </a:solidFill>
              <a:latin typeface="+mn-lt"/>
              <a:cs typeface="Calibri Light" panose="020F0302020204030204" pitchFamily="34" charset="0"/>
            </a:endParaRPr>
          </a:p>
          <a:p>
            <a:pPr marL="342900" indent="-342900">
              <a:buClr>
                <a:schemeClr val="accent5">
                  <a:lumMod val="50000"/>
                </a:schemeClr>
              </a:buClr>
              <a:buFont typeface="Calibri Light" panose="020F0302020204030204" pitchFamily="34" charset="0"/>
              <a:buChar char="»"/>
            </a:pPr>
            <a:r>
              <a:rPr lang="en-US" sz="2000" dirty="0">
                <a:solidFill>
                  <a:schemeClr val="tx1">
                    <a:lumMod val="85000"/>
                    <a:lumOff val="15000"/>
                  </a:schemeClr>
                </a:solidFill>
                <a:latin typeface="+mn-lt"/>
                <a:cs typeface="Calibri Light" panose="020F0302020204030204" pitchFamily="34" charset="0"/>
              </a:rPr>
              <a:t>The award period is April 1, 2025-March 31, 2027.</a:t>
            </a:r>
          </a:p>
          <a:p>
            <a:pPr>
              <a:buClr>
                <a:schemeClr val="accent5">
                  <a:lumMod val="50000"/>
                </a:schemeClr>
              </a:buClr>
            </a:pPr>
            <a:endParaRPr lang="en-US" sz="2000" dirty="0">
              <a:solidFill>
                <a:schemeClr val="tx1">
                  <a:lumMod val="85000"/>
                  <a:lumOff val="15000"/>
                </a:schemeClr>
              </a:solidFill>
              <a:latin typeface="+mj-lt"/>
              <a:cs typeface="Calibri Light" panose="020F0302020204030204" pitchFamily="34" charset="0"/>
            </a:endParaRPr>
          </a:p>
        </p:txBody>
      </p:sp>
      <p:sp>
        <p:nvSpPr>
          <p:cNvPr id="17" name="Rectangle 16">
            <a:extLst>
              <a:ext uri="{FF2B5EF4-FFF2-40B4-BE49-F238E27FC236}">
                <a16:creationId xmlns:a16="http://schemas.microsoft.com/office/drawing/2014/main" id="{AD0ED384-352D-4741-82D4-81FA15723A7A}"/>
              </a:ext>
            </a:extLst>
          </p:cNvPr>
          <p:cNvSpPr/>
          <p:nvPr/>
        </p:nvSpPr>
        <p:spPr>
          <a:xfrm rot="5400000">
            <a:off x="4103847" y="3827659"/>
            <a:ext cx="3698301" cy="4571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CC3D62F-80F2-4D75-8213-A41DDA9AC09F}"/>
              </a:ext>
            </a:extLst>
          </p:cNvPr>
          <p:cNvSpPr txBox="1"/>
          <p:nvPr/>
        </p:nvSpPr>
        <p:spPr>
          <a:xfrm>
            <a:off x="6405929" y="1743477"/>
            <a:ext cx="4243891" cy="621709"/>
          </a:xfrm>
          <a:prstGeom prst="rect">
            <a:avLst/>
          </a:prstGeom>
          <a:noFill/>
        </p:spPr>
        <p:txBody>
          <a:bodyPr wrap="square" rtlCol="0">
            <a:spAutoFit/>
          </a:bodyPr>
          <a:lstStyle/>
          <a:p>
            <a:pPr>
              <a:lnSpc>
                <a:spcPct val="200000"/>
              </a:lnSpc>
              <a:buClr>
                <a:schemeClr val="accent5">
                  <a:lumMod val="50000"/>
                </a:schemeClr>
              </a:buClr>
            </a:pPr>
            <a:r>
              <a:rPr lang="en-US" sz="2000" b="1" dirty="0">
                <a:solidFill>
                  <a:schemeClr val="accent5">
                    <a:lumMod val="50000"/>
                  </a:schemeClr>
                </a:solidFill>
                <a:latin typeface="+mn-lt"/>
                <a:cs typeface="Calibri Light" panose="020F0302020204030204" pitchFamily="34" charset="0"/>
              </a:rPr>
              <a:t>INTELLIGRANTS</a:t>
            </a:r>
          </a:p>
        </p:txBody>
      </p:sp>
      <p:sp>
        <p:nvSpPr>
          <p:cNvPr id="8" name="TextBox 7">
            <a:extLst>
              <a:ext uri="{FF2B5EF4-FFF2-40B4-BE49-F238E27FC236}">
                <a16:creationId xmlns:a16="http://schemas.microsoft.com/office/drawing/2014/main" id="{250A1098-CAD2-474A-AE73-8167CDE4D005}"/>
              </a:ext>
            </a:extLst>
          </p:cNvPr>
          <p:cNvSpPr txBox="1"/>
          <p:nvPr/>
        </p:nvSpPr>
        <p:spPr>
          <a:xfrm>
            <a:off x="6595715" y="2573245"/>
            <a:ext cx="3237446" cy="4287328"/>
          </a:xfrm>
          <a:prstGeom prst="rect">
            <a:avLst/>
          </a:prstGeom>
          <a:noFill/>
        </p:spPr>
        <p:txBody>
          <a:bodyPr wrap="square" rtlCol="0">
            <a:spAutoFit/>
          </a:bodyPr>
          <a:lstStyle/>
          <a:p>
            <a:pPr marL="342900" indent="-342900">
              <a:buClr>
                <a:schemeClr val="accent5">
                  <a:lumMod val="50000"/>
                </a:schemeClr>
              </a:buClr>
              <a:buFont typeface="Calibri Light" panose="020F0302020204030204" pitchFamily="34" charset="0"/>
              <a:buChar char="»"/>
            </a:pPr>
            <a:r>
              <a:rPr lang="en-US" dirty="0">
                <a:solidFill>
                  <a:schemeClr val="tx1">
                    <a:lumMod val="85000"/>
                    <a:lumOff val="15000"/>
                  </a:schemeClr>
                </a:solidFill>
                <a:latin typeface="+mn-lt"/>
                <a:cs typeface="Calibri Light" panose="020F0302020204030204" pitchFamily="34" charset="0"/>
              </a:rPr>
              <a:t>All applications and required documentation must be submitted through IntelliGrants. </a:t>
            </a:r>
          </a:p>
          <a:p>
            <a:pPr>
              <a:buClr>
                <a:schemeClr val="accent5">
                  <a:lumMod val="50000"/>
                </a:schemeClr>
              </a:buClr>
            </a:pPr>
            <a:endParaRPr lang="en-US" dirty="0">
              <a:solidFill>
                <a:schemeClr val="tx1">
                  <a:lumMod val="85000"/>
                  <a:lumOff val="15000"/>
                </a:schemeClr>
              </a:solidFill>
              <a:latin typeface="+mn-lt"/>
              <a:cs typeface="Calibri Light" panose="020F0302020204030204" pitchFamily="34" charset="0"/>
            </a:endParaRPr>
          </a:p>
          <a:p>
            <a:pPr marL="285750" marR="0" indent="-285750">
              <a:lnSpc>
                <a:spcPct val="110000"/>
              </a:lnSpc>
              <a:spcBef>
                <a:spcPts val="0"/>
              </a:spcBef>
              <a:spcAft>
                <a:spcPts val="0"/>
              </a:spcAft>
              <a:buClr>
                <a:schemeClr val="accent5">
                  <a:lumMod val="50000"/>
                </a:schemeClr>
              </a:buClr>
              <a:buFont typeface="Calibri Light" panose="020F0302020204030204" pitchFamily="34" charset="0"/>
              <a:buChar char="»"/>
            </a:pPr>
            <a:r>
              <a:rPr lang="en-US" dirty="0">
                <a:effectLst/>
                <a:latin typeface="+mn-lt"/>
                <a:ea typeface="Calibri" panose="020F0502020204030204" pitchFamily="34" charset="0"/>
                <a:cs typeface="Calibri" panose="020F0502020204030204" pitchFamily="34" charset="0"/>
              </a:rPr>
              <a:t>IntelliGrants is an end-to-end solution for the administration of grants. Everything from the grant application, reports, and fiscal drawdowns will occur online within IntelliGrants</a:t>
            </a:r>
            <a:r>
              <a:rPr lang="en-US" sz="1800" dirty="0">
                <a:effectLst/>
                <a:latin typeface="Calibri Light (Headings)"/>
                <a:ea typeface="Calibri" panose="020F0502020204030204" pitchFamily="34" charset="0"/>
                <a:cs typeface="Calibri" panose="020F0502020204030204" pitchFamily="34" charset="0"/>
              </a:rPr>
              <a:t>. </a:t>
            </a:r>
            <a:endParaRPr lang="en-US" sz="2000" dirty="0">
              <a:solidFill>
                <a:schemeClr val="tx1">
                  <a:lumMod val="85000"/>
                  <a:lumOff val="15000"/>
                </a:schemeClr>
              </a:solidFill>
              <a:latin typeface="+mj-lt"/>
              <a:cs typeface="Calibri Light" panose="020F0302020204030204" pitchFamily="34" charset="0"/>
            </a:endParaRPr>
          </a:p>
          <a:p>
            <a:pPr>
              <a:buClr>
                <a:schemeClr val="accent5">
                  <a:lumMod val="50000"/>
                </a:schemeClr>
              </a:buClr>
            </a:pPr>
            <a:endParaRPr lang="en-US" sz="2000" dirty="0">
              <a:solidFill>
                <a:schemeClr val="tx1">
                  <a:lumMod val="85000"/>
                  <a:lumOff val="15000"/>
                </a:schemeClr>
              </a:solidFill>
              <a:latin typeface="+mj-lt"/>
              <a:cs typeface="Calibri Light" panose="020F0302020204030204" pitchFamily="34" charset="0"/>
            </a:endParaRPr>
          </a:p>
          <a:p>
            <a:pPr marL="800100" lvl="1" indent="-342900">
              <a:buClr>
                <a:schemeClr val="accent5">
                  <a:lumMod val="50000"/>
                </a:schemeClr>
              </a:buClr>
              <a:buFont typeface="Courier New" panose="02070309020205020404" pitchFamily="49" charset="0"/>
              <a:buChar char="o"/>
            </a:pPr>
            <a:endParaRPr lang="en-US" sz="1400" dirty="0">
              <a:solidFill>
                <a:schemeClr val="tx1">
                  <a:lumMod val="85000"/>
                  <a:lumOff val="15000"/>
                </a:schemeClr>
              </a:solidFill>
              <a:latin typeface="+mj-lt"/>
              <a:cs typeface="Calibri Light" panose="020F0302020204030204" pitchFamily="34" charset="0"/>
            </a:endParaRPr>
          </a:p>
        </p:txBody>
      </p:sp>
    </p:spTree>
    <p:extLst>
      <p:ext uri="{BB962C8B-B14F-4D97-AF65-F5344CB8AC3E}">
        <p14:creationId xmlns:p14="http://schemas.microsoft.com/office/powerpoint/2010/main" val="297274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06912" y="1643147"/>
            <a:ext cx="5625088" cy="4718664"/>
          </a:xfrm>
          <a:prstGeom prst="rect">
            <a:avLst/>
          </a:prstGeom>
          <a:noFill/>
        </p:spPr>
        <p:txBody>
          <a:bodyPr wrap="square" rtlCol="0">
            <a:spAutoFit/>
          </a:bodyPr>
          <a:lstStyle/>
          <a:p>
            <a:pPr marL="0" marR="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Allowable activities and costs are those that support the operations and services delivered to youth involved in or youth to be diverted from the juvenile justice system. These activities include but may not be limited to:</a:t>
            </a:r>
            <a:endParaRPr lang="en-US" sz="2000" dirty="0">
              <a:effectLst/>
              <a:latin typeface="+mn-lt"/>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pPr>
            <a:r>
              <a:rPr lang="en-US" sz="2000" dirty="0">
                <a:effectLst/>
                <a:latin typeface="+mn-lt"/>
                <a:ea typeface="Times New Roman" panose="02020603050405020304" pitchFamily="18" charset="0"/>
                <a:cs typeface="Calibri" panose="020F0502020204030204" pitchFamily="34" charset="0"/>
              </a:rPr>
              <a:t>Activities that support the operations of youth diversion programs.  </a:t>
            </a:r>
            <a:endParaRPr lang="en-US" sz="2000" dirty="0">
              <a:effectLst/>
              <a:latin typeface="+mn-lt"/>
              <a:ea typeface="Times New Roman" panose="02020603050405020304" pitchFamily="18" charset="0"/>
              <a:cs typeface="Times New Roman" panose="02020603050405020304" pitchFamily="18" charset="0"/>
            </a:endParaRPr>
          </a:p>
          <a:p>
            <a:pPr marL="457200" marR="0">
              <a:lnSpc>
                <a:spcPct val="110000"/>
              </a:lnSpc>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pPr>
            <a:r>
              <a:rPr lang="en-US" sz="2000" dirty="0">
                <a:effectLst/>
                <a:latin typeface="+mn-lt"/>
                <a:ea typeface="Times New Roman" panose="02020603050405020304" pitchFamily="18" charset="0"/>
                <a:cs typeface="Calibri" panose="020F0502020204030204" pitchFamily="34" charset="0"/>
              </a:rPr>
              <a:t>Activities that develop youth diversion programs.</a:t>
            </a:r>
            <a:endParaRPr lang="en-US" sz="2000" dirty="0">
              <a:effectLst/>
              <a:latin typeface="+mn-lt"/>
              <a:ea typeface="Times New Roman" panose="02020603050405020304" pitchFamily="18" charset="0"/>
              <a:cs typeface="Times New Roman" panose="02020603050405020304" pitchFamily="18" charset="0"/>
            </a:endParaRPr>
          </a:p>
          <a:p>
            <a:pPr marL="457200" marR="0">
              <a:lnSpc>
                <a:spcPct val="110000"/>
              </a:lnSpc>
              <a:spcBef>
                <a:spcPts val="0"/>
              </a:spcBef>
              <a:spcAft>
                <a:spcPts val="0"/>
              </a:spcAf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pPr>
            <a:r>
              <a:rPr lang="en-US" sz="2000" dirty="0">
                <a:effectLst/>
                <a:latin typeface="+mn-lt"/>
                <a:ea typeface="Times New Roman" panose="02020603050405020304" pitchFamily="18" charset="0"/>
                <a:cs typeface="Calibri" panose="020F0502020204030204" pitchFamily="34" charset="0"/>
              </a:rPr>
              <a:t>Activities that are evidence based or restorative justice projects.  </a:t>
            </a:r>
            <a:endParaRPr lang="en-US" sz="2000" dirty="0">
              <a:effectLst/>
              <a:latin typeface="+mn-lt"/>
              <a:ea typeface="Times New Roman" panose="02020603050405020304" pitchFamily="18" charset="0"/>
              <a:cs typeface="Times New Roman" panose="02020603050405020304" pitchFamily="18" charset="0"/>
            </a:endParaRPr>
          </a:p>
          <a:p>
            <a:pPr marL="457200" marR="0">
              <a:lnSpc>
                <a:spcPct val="110000"/>
              </a:lnSpc>
              <a:spcBef>
                <a:spcPts val="0"/>
              </a:spcBef>
              <a:spcAft>
                <a:spcPts val="600"/>
              </a:spcAft>
            </a:pPr>
            <a:r>
              <a:rPr lang="en-US" sz="1400" dirty="0">
                <a:effectLst/>
                <a:highlight>
                  <a:srgbClr val="FFFF00"/>
                </a:highlight>
                <a:latin typeface="+mn-lt"/>
                <a:ea typeface="Times New Roman" panose="02020603050405020304" pitchFamily="18" charset="0"/>
                <a:cs typeface="Calibri" panose="020F0502020204030204" pitchFamily="34" charset="0"/>
              </a:rPr>
              <a:t> </a:t>
            </a:r>
            <a:endParaRPr lang="en-US" sz="1400" dirty="0">
              <a:effectLst/>
              <a:latin typeface="+mn-lt"/>
              <a:ea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7" y="970303"/>
            <a:ext cx="6352444"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75000" lnSpcReduction="200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accent5">
                    <a:lumMod val="50000"/>
                  </a:schemeClr>
                </a:solidFill>
                <a:latin typeface="Franklin Gothic Demi" panose="020B0703020102020204" pitchFamily="34" charset="0"/>
              </a:rPr>
              <a:t>JUVENILE DIVERSION ALLOWABLE ACTIVITIES</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standing on a yellow sign&#10;&#10;Description automatically generated">
            <a:extLst>
              <a:ext uri="{FF2B5EF4-FFF2-40B4-BE49-F238E27FC236}">
                <a16:creationId xmlns:a16="http://schemas.microsoft.com/office/drawing/2014/main" id="{9DC8F2E7-FAED-EA55-A476-0AC386C69AD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91599" y="1643147"/>
            <a:ext cx="3902677" cy="2927008"/>
          </a:xfrm>
          <a:prstGeom prst="rect">
            <a:avLst/>
          </a:prstGeom>
        </p:spPr>
      </p:pic>
      <p:sp>
        <p:nvSpPr>
          <p:cNvPr id="5" name="TextBox 4">
            <a:extLst>
              <a:ext uri="{FF2B5EF4-FFF2-40B4-BE49-F238E27FC236}">
                <a16:creationId xmlns:a16="http://schemas.microsoft.com/office/drawing/2014/main" id="{16C63C37-A3FE-B3F0-1DDA-9B0384951669}"/>
              </a:ext>
            </a:extLst>
          </p:cNvPr>
          <p:cNvSpPr txBox="1"/>
          <p:nvPr/>
        </p:nvSpPr>
        <p:spPr>
          <a:xfrm>
            <a:off x="7630713" y="4692316"/>
            <a:ext cx="3048000" cy="369332"/>
          </a:xfrm>
          <a:prstGeom prst="rect">
            <a:avLst/>
          </a:prstGeom>
          <a:noFill/>
        </p:spPr>
        <p:txBody>
          <a:bodyPr wrap="square" rtlCol="0">
            <a:spAutoFit/>
          </a:bodyPr>
          <a:lstStyle/>
          <a:p>
            <a:r>
              <a:rPr lang="en-US" sz="900" dirty="0">
                <a:hlinkClick r:id="rId5" tooltip="https://www.flickr.com/photos/machbel/7863642822"/>
              </a:rPr>
              <a:t>This Photo</a:t>
            </a:r>
            <a:r>
              <a:rPr lang="en-US" sz="900" dirty="0"/>
              <a:t> by Unknown Author is licensed under </a:t>
            </a:r>
            <a:r>
              <a:rPr lang="en-US" sz="900" dirty="0">
                <a:hlinkClick r:id="rId6" tooltip="https://creativecommons.org/licenses/by-nc-nd/3.0/"/>
              </a:rPr>
              <a:t>CC BY-NC-ND</a:t>
            </a:r>
            <a:endParaRPr lang="en-US" sz="900" dirty="0"/>
          </a:p>
        </p:txBody>
      </p:sp>
    </p:spTree>
    <p:extLst>
      <p:ext uri="{BB962C8B-B14F-4D97-AF65-F5344CB8AC3E}">
        <p14:creationId xmlns:p14="http://schemas.microsoft.com/office/powerpoint/2010/main" val="184828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06912" y="1643147"/>
            <a:ext cx="5625088" cy="4647554"/>
          </a:xfrm>
          <a:prstGeom prst="rect">
            <a:avLst/>
          </a:prstGeom>
          <a:noFill/>
        </p:spPr>
        <p:txBody>
          <a:bodyPr wrap="square" rtlCol="0">
            <a:spAutoFit/>
          </a:bodyPr>
          <a:lstStyle/>
          <a:p>
            <a:pPr marL="0" marR="0">
              <a:lnSpc>
                <a:spcPct val="110000"/>
              </a:lnSpc>
              <a:spcBef>
                <a:spcPts val="0"/>
              </a:spcBef>
              <a:spcAft>
                <a:spcPts val="0"/>
              </a:spcAft>
              <a:tabLst>
                <a:tab pos="977900" algn="l"/>
                <a:tab pos="978535"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Allowable activities and costs are those that support the operations and services delivered to youth involved in the juvenile justice system. These activities include but may not be limited to:</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977900" algn="l"/>
                <a:tab pos="978535" algn="l"/>
              </a:tabLst>
            </a:pPr>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Services or programs that develop community alternatives.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0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Services or programs that support the operations and service delivery of community alternatives to incarceration or alternatives to placement with the Department of Correction.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0000"/>
              </a:lnSpc>
              <a:spcBef>
                <a:spcPts val="0"/>
              </a:spcBef>
              <a:spcAft>
                <a:spcPts val="0"/>
              </a:spcAft>
            </a:pPr>
            <a:r>
              <a:rPr lang="en-US" dirty="0">
                <a:effectLst/>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600"/>
              </a:spcAft>
              <a:buFont typeface="Wingdings" panose="05000000000000000000" pitchFamily="2" charset="2"/>
              <a:buChar char=""/>
            </a:pPr>
            <a:r>
              <a:rPr lang="en-US" dirty="0">
                <a:effectLst/>
                <a:latin typeface="Calibri" panose="020F0502020204030204" pitchFamily="34" charset="0"/>
                <a:ea typeface="Times New Roman" panose="02020603050405020304" pitchFamily="18" charset="0"/>
                <a:cs typeface="Calibri" panose="020F0502020204030204" pitchFamily="34" charset="0"/>
              </a:rPr>
              <a:t>Services or programs that are evidence based or restorative justice projects.</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6" y="970303"/>
            <a:ext cx="10603765"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accent5">
                    <a:lumMod val="50000"/>
                  </a:schemeClr>
                </a:solidFill>
                <a:latin typeface="Franklin Gothic Demi" panose="020B0703020102020204" pitchFamily="34" charset="0"/>
              </a:rPr>
              <a:t>JUVENILE COMMUNITY ALTERNATIVES ALLOWABLE ACTIVITIES</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een sign with white text&#10;&#10;Description automatically generated">
            <a:extLst>
              <a:ext uri="{FF2B5EF4-FFF2-40B4-BE49-F238E27FC236}">
                <a16:creationId xmlns:a16="http://schemas.microsoft.com/office/drawing/2014/main" id="{57369F66-14B6-352A-6292-949C0700FA2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33106" y="1738915"/>
            <a:ext cx="4517185" cy="3011457"/>
          </a:xfrm>
          <a:prstGeom prst="rect">
            <a:avLst/>
          </a:prstGeom>
        </p:spPr>
      </p:pic>
      <p:sp>
        <p:nvSpPr>
          <p:cNvPr id="6" name="TextBox 5">
            <a:extLst>
              <a:ext uri="{FF2B5EF4-FFF2-40B4-BE49-F238E27FC236}">
                <a16:creationId xmlns:a16="http://schemas.microsoft.com/office/drawing/2014/main" id="{94C7515D-5C35-AC13-2498-AF98E1A6FAD3}"/>
              </a:ext>
            </a:extLst>
          </p:cNvPr>
          <p:cNvSpPr txBox="1"/>
          <p:nvPr/>
        </p:nvSpPr>
        <p:spPr>
          <a:xfrm>
            <a:off x="7232161" y="4980313"/>
            <a:ext cx="5928747" cy="230832"/>
          </a:xfrm>
          <a:prstGeom prst="rect">
            <a:avLst/>
          </a:prstGeom>
          <a:noFill/>
        </p:spPr>
        <p:txBody>
          <a:bodyPr wrap="square" rtlCol="0">
            <a:spAutoFit/>
          </a:bodyPr>
          <a:lstStyle/>
          <a:p>
            <a:r>
              <a:rPr lang="en-US" sz="900" dirty="0">
                <a:hlinkClick r:id="rId5" tooltip="https://thebluediamondgallery.com/highway-signs/a/alternative.html"/>
              </a:rPr>
              <a:t>This Photo</a:t>
            </a:r>
            <a:r>
              <a:rPr lang="en-US" sz="900" dirty="0"/>
              <a:t> by Unknown Author is licensed under </a:t>
            </a:r>
            <a:r>
              <a:rPr lang="en-US" sz="900" dirty="0">
                <a:hlinkClick r:id="rId6" tooltip="https://creativecommons.org/licenses/by-sa/3.0/"/>
              </a:rPr>
              <a:t>CC BY-SA</a:t>
            </a:r>
            <a:endParaRPr lang="en-US" sz="900" dirty="0"/>
          </a:p>
        </p:txBody>
      </p:sp>
    </p:spTree>
    <p:extLst>
      <p:ext uri="{BB962C8B-B14F-4D97-AF65-F5344CB8AC3E}">
        <p14:creationId xmlns:p14="http://schemas.microsoft.com/office/powerpoint/2010/main" val="4200500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6" y="657197"/>
            <a:ext cx="10603765"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accent5">
                    <a:lumMod val="50000"/>
                  </a:schemeClr>
                </a:solidFill>
                <a:latin typeface="Franklin Gothic Demi" panose="020B0703020102020204" pitchFamily="34" charset="0"/>
              </a:rPr>
              <a:t>JUVENILE BEHAVIORAL HEALTH ALLOWABLE ACTIVITIES</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2C9807C-E8C9-F706-85CE-632C0C7EA0CF}"/>
              </a:ext>
            </a:extLst>
          </p:cNvPr>
          <p:cNvSpPr txBox="1"/>
          <p:nvPr/>
        </p:nvSpPr>
        <p:spPr>
          <a:xfrm>
            <a:off x="406912" y="1252935"/>
            <a:ext cx="11472758" cy="4953920"/>
          </a:xfrm>
          <a:prstGeom prst="rect">
            <a:avLst/>
          </a:prstGeom>
          <a:noFill/>
        </p:spPr>
        <p:txBody>
          <a:bodyPr wrap="square">
            <a:spAutoFit/>
          </a:bodyPr>
          <a:lstStyle/>
          <a:p>
            <a:pPr marL="0" marR="0">
              <a:lnSpc>
                <a:spcPct val="110000"/>
              </a:lnSpc>
              <a:spcBef>
                <a:spcPts val="0"/>
              </a:spcBef>
              <a:spcAft>
                <a:spcPts val="0"/>
              </a:spcAft>
              <a:tabLst>
                <a:tab pos="977900" algn="l"/>
              </a:tabLst>
            </a:pPr>
            <a:r>
              <a:rPr lang="en-US" sz="1600" dirty="0">
                <a:effectLst/>
                <a:latin typeface="+mn-lt"/>
                <a:ea typeface="Times New Roman" panose="02020603050405020304" pitchFamily="18" charset="0"/>
                <a:cs typeface="Calibri" panose="020F0502020204030204" pitchFamily="34" charset="0"/>
              </a:rPr>
              <a:t>Allowable activities and costs are those that support the operations and services delivered to youth involved in or youth to be diverted from the juvenile justice system. Grant recipients shall use a validated mental health screening tool, and a full mental health assessment tool, if necessary, and may use funds to conduct the following activities:</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7900" algn="l"/>
              </a:tabLst>
            </a:pPr>
            <a:r>
              <a:rPr lang="en-US" sz="1600" dirty="0">
                <a:effectLst/>
                <a:latin typeface="+mn-lt"/>
                <a:ea typeface="Times New Roman" panose="02020603050405020304" pitchFamily="18" charset="0"/>
                <a:cs typeface="Calibri" panose="020F0502020204030204" pitchFamily="34" charset="0"/>
              </a:rPr>
              <a:t>Partnering with law enforcement to implement a program to divert youth from formal court proceedings.</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7900" algn="l"/>
              </a:tabLst>
            </a:pPr>
            <a:r>
              <a:rPr lang="en-US" sz="1600" dirty="0">
                <a:effectLst/>
                <a:latin typeface="+mn-lt"/>
                <a:ea typeface="Times New Roman" panose="02020603050405020304" pitchFamily="18" charset="0"/>
                <a:cs typeface="Calibri" panose="020F0502020204030204" pitchFamily="34" charset="0"/>
              </a:rPr>
              <a:t>Creating stabilization case management for a child or family in crisis.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7900" algn="l"/>
              </a:tabLst>
            </a:pPr>
            <a:r>
              <a:rPr lang="en-US" sz="1600" dirty="0">
                <a:effectLst/>
                <a:latin typeface="+mn-lt"/>
                <a:ea typeface="Times New Roman" panose="02020603050405020304" pitchFamily="18" charset="0"/>
                <a:cs typeface="Calibri" panose="020F0502020204030204" pitchFamily="34" charset="0"/>
              </a:rPr>
              <a:t>Providing comprehensive case management for a child or family in crisis. </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7900" algn="l"/>
              </a:tabLst>
            </a:pPr>
            <a:r>
              <a:rPr lang="en-US" sz="1600" dirty="0">
                <a:effectLst/>
                <a:latin typeface="+mn-lt"/>
                <a:ea typeface="Times New Roman" panose="02020603050405020304" pitchFamily="18" charset="0"/>
                <a:cs typeface="Calibri" panose="020F0502020204030204" pitchFamily="34" charset="0"/>
              </a:rPr>
              <a:t>Identifying and strengthening community based intensive treatment and management services, including multisystemic therapy (MST), for youth, regardless of payor source.</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Establishing telehealth services (IC § 25-1-9.5-6) and programs to allow youth involved in services to take advantage of remote mental health services. Any providers used must comply with all requirements of IC § 12-23-1-6 and Indiana Administrative Code 440 IAC 4.4-2-1. All addiction treatment services rendered on a more than incidental basis must be done by a provider certified by the Indiana Family and Social Services Administration; Division of Mental Health and Addiction.</a:t>
            </a:r>
          </a:p>
          <a:p>
            <a:pPr marL="342900" marR="0" lvl="0" indent="-342900">
              <a:lnSpc>
                <a:spcPct val="110000"/>
              </a:lnSpc>
              <a:spcBef>
                <a:spcPts val="0"/>
              </a:spcBef>
              <a:spcAft>
                <a:spcPts val="0"/>
              </a:spcAft>
              <a:buFont typeface="Arial" panose="020B0604020202020204" pitchFamily="34" charset="0"/>
              <a:buChar char="•"/>
              <a:tabLst>
                <a:tab pos="977900" algn="l"/>
              </a:tabLst>
            </a:pPr>
            <a:r>
              <a:rPr lang="en-US" sz="1600" dirty="0">
                <a:effectLst/>
                <a:latin typeface="+mn-lt"/>
                <a:ea typeface="Times New Roman" panose="02020603050405020304" pitchFamily="18" charset="0"/>
                <a:cs typeface="Calibri" panose="020F0502020204030204" pitchFamily="34" charset="0"/>
              </a:rPr>
              <a:t>Supporting mental health evaluations, which include the use of telehealth services (IC § 25-1-9.5-6).</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600" dirty="0">
                <a:effectLst/>
                <a:latin typeface="+mn-lt"/>
                <a:ea typeface="Times New Roman" panose="02020603050405020304" pitchFamily="18" charset="0"/>
                <a:cs typeface="Calibri" panose="020F0502020204030204" pitchFamily="34" charset="0"/>
              </a:rPr>
              <a:t>Planning sessions and costs to develop juvenile behavioral health pilot programs, including meetings with a local collaborative body that includes juvenile justice stakeholders.</a:t>
            </a:r>
            <a:endParaRPr lang="en-US" sz="16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sz="1600" dirty="0">
                <a:effectLst/>
                <a:latin typeface="+mn-lt"/>
                <a:ea typeface="Times New Roman" panose="02020603050405020304" pitchFamily="18" charset="0"/>
                <a:cs typeface="Times New Roman" panose="02020603050405020304" pitchFamily="18" charset="0"/>
              </a:rPr>
              <a:t>Activities that support operations and service delivery of juvenile behavioral health pilot programs with a preference for regional models.</a:t>
            </a:r>
          </a:p>
          <a:p>
            <a:pPr marL="342900" marR="0" lvl="0" indent="-342900">
              <a:lnSpc>
                <a:spcPct val="110000"/>
              </a:lnSpc>
              <a:spcBef>
                <a:spcPts val="0"/>
              </a:spcBef>
              <a:spcAft>
                <a:spcPts val="600"/>
              </a:spcAft>
              <a:buFont typeface="Arial" panose="020B0604020202020204" pitchFamily="34" charset="0"/>
              <a:buChar char="•"/>
            </a:pPr>
            <a:r>
              <a:rPr lang="en-US" sz="1600" dirty="0">
                <a:effectLst/>
                <a:latin typeface="+mn-lt"/>
                <a:ea typeface="Times New Roman" panose="02020603050405020304" pitchFamily="18" charset="0"/>
                <a:cs typeface="Calibri" panose="020F0502020204030204" pitchFamily="34" charset="0"/>
              </a:rPr>
              <a:t>Evidence based juvenile behavioral health pilot projects.  </a:t>
            </a:r>
            <a:endParaRPr lang="en-US" sz="16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24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7F9FC-7F67-3766-2FF6-7BE0527816FB}"/>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Evidence Based Programs</a:t>
            </a:r>
          </a:p>
        </p:txBody>
      </p:sp>
      <p:sp>
        <p:nvSpPr>
          <p:cNvPr id="3" name="Content Placeholder 2">
            <a:extLst>
              <a:ext uri="{FF2B5EF4-FFF2-40B4-BE49-F238E27FC236}">
                <a16:creationId xmlns:a16="http://schemas.microsoft.com/office/drawing/2014/main" id="{A342B237-256B-014A-1729-CA03617CAF34}"/>
              </a:ext>
            </a:extLst>
          </p:cNvPr>
          <p:cNvSpPr>
            <a:spLocks noGrp="1"/>
          </p:cNvSpPr>
          <p:nvPr>
            <p:ph idx="1"/>
          </p:nvPr>
        </p:nvSpPr>
        <p:spPr>
          <a:xfrm>
            <a:off x="4810259" y="649480"/>
            <a:ext cx="6555347" cy="5546047"/>
          </a:xfrm>
        </p:spPr>
        <p:txBody>
          <a:bodyPr anchor="ctr">
            <a:normAutofit/>
          </a:bodyPr>
          <a:lstStyle/>
          <a:p>
            <a:r>
              <a:rPr lang="en-US" sz="2000" dirty="0">
                <a:effectLst/>
                <a:latin typeface="Calibri" panose="020F0502020204030204" pitchFamily="34" charset="0"/>
                <a:ea typeface="Times New Roman" panose="02020603050405020304" pitchFamily="18" charset="0"/>
                <a:cs typeface="Calibri" panose="020F0502020204030204" pitchFamily="34" charset="0"/>
              </a:rPr>
              <a:t>ICJI strongly recommends programs for all 3 funding sources be evidence based or considered to be promising practices.  The selected program may be altered to meet the requirements of the applicant, but fidelity should be maintained as closely as possible. More information regarding rated programs and practices, as well as examples of programs may be found </a:t>
            </a:r>
            <a:r>
              <a:rPr lang="en-US" sz="2000" u="sng" dirty="0">
                <a:effectLst/>
                <a:latin typeface="Calibri" panose="020F0502020204030204" pitchFamily="34" charset="0"/>
                <a:ea typeface="Times New Roman" panose="02020603050405020304" pitchFamily="18" charset="0"/>
                <a:cs typeface="Calibri" panose="020F0502020204030204" pitchFamily="34" charset="0"/>
                <a:hlinkClick r:id="rId2"/>
              </a:rPr>
              <a:t>here</a:t>
            </a:r>
            <a:r>
              <a:rPr lang="en-US" sz="2000" u="sng" dirty="0">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  in the YJOC subcommittee reports or </a:t>
            </a:r>
            <a:r>
              <a:rPr lang="en-US" sz="2000" u="sng" dirty="0">
                <a:effectLst/>
                <a:latin typeface="Calibri" panose="020F0502020204030204" pitchFamily="34" charset="0"/>
                <a:ea typeface="Times New Roman" panose="02020603050405020304" pitchFamily="18" charset="0"/>
                <a:cs typeface="Calibri" panose="020F0502020204030204" pitchFamily="34" charset="0"/>
                <a:hlinkClick r:id="rId3"/>
              </a:rPr>
              <a:t>here</a:t>
            </a:r>
            <a:r>
              <a:rPr lang="en-US" sz="2000" u="sng" dirty="0">
                <a:latin typeface="Calibri" panose="020F0502020204030204" pitchFamily="34" charset="0"/>
                <a:ea typeface="Times New Roman" panose="02020603050405020304" pitchFamily="18" charset="0"/>
                <a:cs typeface="Calibri" panose="020F0502020204030204" pitchFamily="34" charset="0"/>
              </a:rPr>
              <a:t> </a:t>
            </a:r>
            <a:r>
              <a:rPr lang="en-US" sz="2000" dirty="0">
                <a:latin typeface="Calibri" panose="020F0502020204030204" pitchFamily="34" charset="0"/>
                <a:ea typeface="Times New Roman" panose="02020603050405020304" pitchFamily="18" charset="0"/>
                <a:cs typeface="Calibri" panose="020F0502020204030204" pitchFamily="34" charset="0"/>
              </a:rPr>
              <a:t>the National Institute of Justice website.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65093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F36F1-D911-457F-9F71-FDB69340F470}"/>
              </a:ext>
            </a:extLst>
          </p:cNvPr>
          <p:cNvSpPr txBox="1"/>
          <p:nvPr/>
        </p:nvSpPr>
        <p:spPr>
          <a:xfrm>
            <a:off x="4463517" y="1582340"/>
            <a:ext cx="7167307" cy="5057218"/>
          </a:xfrm>
          <a:prstGeom prst="rect">
            <a:avLst/>
          </a:prstGeom>
          <a:noFill/>
        </p:spPr>
        <p:txBody>
          <a:bodyPr wrap="square" rtlCol="0">
            <a:spAutoFit/>
          </a:bodyPr>
          <a:lstStyle/>
          <a:p>
            <a:pPr marL="0" marR="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Personnel, employee benefits, and cost of supplies and travel to perform the activities listed below are allowable costs. Overtime for grant funded staff is an allowable cost, but to claim the increased rate, there must be a separate line item in the budget that includes the overtime rate of pay.</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Costs </a:t>
            </a:r>
            <a:r>
              <a:rPr lang="en-US" sz="2000" dirty="0">
                <a:effectLst/>
                <a:latin typeface="+mn-lt"/>
                <a:ea typeface="Times New Roman" panose="02020603050405020304" pitchFamily="18" charset="0"/>
                <a:cs typeface="Calibri" panose="020F0502020204030204" pitchFamily="34" charset="0"/>
              </a:rPr>
              <a:t>for program materials such as pamphlets, handouts, booklets, or brochures.</a:t>
            </a:r>
            <a:endParaRPr lang="en-US" sz="2000" dirty="0">
              <a:effectLst/>
              <a:latin typeface="+mn-lt"/>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Culturally and linguistically</a:t>
            </a:r>
            <a:r>
              <a:rPr lang="en-US" sz="2000" dirty="0">
                <a:effectLst/>
                <a:latin typeface="+mn-lt"/>
                <a:ea typeface="Times New Roman" panose="02020603050405020304" pitchFamily="18" charset="0"/>
                <a:cs typeface="Calibri" panose="020F0502020204030204" pitchFamily="34" charset="0"/>
              </a:rPr>
              <a:t> appropriate services such as interpreters and/or having documents translated into other</a:t>
            </a:r>
            <a:r>
              <a:rPr lang="en-US" sz="2000" spc="-25" dirty="0">
                <a:effectLst/>
                <a:latin typeface="+mn-lt"/>
                <a:ea typeface="Times New Roman" panose="02020603050405020304" pitchFamily="18" charset="0"/>
                <a:cs typeface="Calibri" panose="020F0502020204030204" pitchFamily="34" charset="0"/>
              </a:rPr>
              <a:t> </a:t>
            </a:r>
            <a:r>
              <a:rPr lang="en-US" sz="2000" dirty="0">
                <a:effectLst/>
                <a:latin typeface="+mn-lt"/>
                <a:ea typeface="Times New Roman" panose="02020603050405020304" pitchFamily="18" charset="0"/>
                <a:cs typeface="Calibri" panose="020F0502020204030204" pitchFamily="34" charset="0"/>
              </a:rPr>
              <a:t>languages.</a:t>
            </a:r>
            <a:endParaRPr lang="en-US" sz="2000" dirty="0">
              <a:effectLst/>
              <a:latin typeface="+mn-lt"/>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Technical assistance</a:t>
            </a:r>
            <a:r>
              <a:rPr lang="en-US" sz="2000" dirty="0">
                <a:effectLst/>
                <a:latin typeface="+mn-lt"/>
                <a:ea typeface="Times New Roman" panose="02020603050405020304" pitchFamily="18" charset="0"/>
                <a:cs typeface="Calibri" panose="020F0502020204030204" pitchFamily="34" charset="0"/>
              </a:rPr>
              <a:t> with respect to adherence to or application of model programs.</a:t>
            </a:r>
            <a:endParaRPr lang="en-US" sz="2000" dirty="0">
              <a:effectLst/>
              <a:latin typeface="+mn-lt"/>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977900" algn="l"/>
                <a:tab pos="978535" algn="l"/>
              </a:tabLst>
            </a:pPr>
            <a:r>
              <a:rPr lang="en-US" sz="1400" dirty="0">
                <a:effectLst/>
                <a:latin typeface="+mj-lt"/>
                <a:ea typeface="Times New Roman" panose="02020603050405020304" pitchFamily="18" charset="0"/>
                <a:cs typeface="Calibri" panose="020F0502020204030204" pitchFamily="34" charset="0"/>
              </a:rPr>
              <a:t> </a:t>
            </a:r>
            <a:endParaRPr lang="en-US" sz="1400" dirty="0">
              <a:effectLst/>
              <a:latin typeface="+mj-lt"/>
              <a:ea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7" y="223284"/>
            <a:ext cx="5556783" cy="107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800" dirty="0">
                <a:solidFill>
                  <a:schemeClr val="accent5">
                    <a:lumMod val="50000"/>
                  </a:schemeClr>
                </a:solidFill>
                <a:latin typeface="Franklin Gothic Demi" panose="020B0703020102020204" pitchFamily="34" charset="0"/>
              </a:rPr>
              <a:t>DIVERSION AND COMMUNITY ALTERNATIVES ALLOWABLE COSTS</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dollar sign on a white background&#10;&#10;Description automatically generated">
            <a:extLst>
              <a:ext uri="{FF2B5EF4-FFF2-40B4-BE49-F238E27FC236}">
                <a16:creationId xmlns:a16="http://schemas.microsoft.com/office/drawing/2014/main" id="{1E4389B8-5514-6C3A-B0D6-C4E544D65A8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9547" y="455236"/>
            <a:ext cx="3795283" cy="6174163"/>
          </a:xfrm>
          <a:prstGeom prst="rect">
            <a:avLst/>
          </a:prstGeom>
        </p:spPr>
      </p:pic>
    </p:spTree>
    <p:extLst>
      <p:ext uri="{BB962C8B-B14F-4D97-AF65-F5344CB8AC3E}">
        <p14:creationId xmlns:p14="http://schemas.microsoft.com/office/powerpoint/2010/main" val="1745268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F36F1-D911-457F-9F71-FDB69340F470}"/>
              </a:ext>
            </a:extLst>
          </p:cNvPr>
          <p:cNvSpPr txBox="1"/>
          <p:nvPr/>
        </p:nvSpPr>
        <p:spPr>
          <a:xfrm>
            <a:off x="4463517" y="1582340"/>
            <a:ext cx="7167307" cy="4036490"/>
          </a:xfrm>
          <a:prstGeom prst="rect">
            <a:avLst/>
          </a:prstGeom>
          <a:noFill/>
        </p:spPr>
        <p:txBody>
          <a:bodyPr wrap="square" rtlCol="0">
            <a:spAutoFit/>
          </a:bodyPr>
          <a:lstStyle/>
          <a:p>
            <a:pPr marL="0" marR="0">
              <a:lnSpc>
                <a:spcPct val="110000"/>
              </a:lnSpc>
              <a:spcBef>
                <a:spcPts val="0"/>
              </a:spcBef>
              <a:spcAft>
                <a:spcPts val="0"/>
              </a:spcAft>
              <a:tabLst>
                <a:tab pos="977900" algn="l"/>
                <a:tab pos="978535" algn="l"/>
              </a:tabLst>
            </a:pPr>
            <a:r>
              <a:rPr lang="en-US" sz="1400" dirty="0">
                <a:effectLst/>
                <a:latin typeface="+mj-lt"/>
                <a:ea typeface="Times New Roman" panose="02020603050405020304" pitchFamily="18" charset="0"/>
                <a:cs typeface="Calibri" panose="020F0502020204030204" pitchFamily="34" charset="0"/>
              </a:rPr>
              <a:t> </a:t>
            </a:r>
            <a:endParaRPr lang="en-US" sz="1400" dirty="0">
              <a:effectLst/>
              <a:latin typeface="+mj-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Placement advocacy</a:t>
            </a:r>
            <a:r>
              <a:rPr lang="en-US" sz="2000" dirty="0">
                <a:effectLst/>
                <a:latin typeface="+mn-lt"/>
                <a:ea typeface="Times New Roman" panose="02020603050405020304" pitchFamily="18" charset="0"/>
                <a:cs typeface="Calibri" panose="020F0502020204030204" pitchFamily="34" charset="0"/>
              </a:rPr>
              <a:t> to assist in locating and securing safe alternatives to incarceration or out of home placement.</a:t>
            </a:r>
            <a:endParaRPr lang="en-US" sz="2000" dirty="0">
              <a:effectLst/>
              <a:latin typeface="+mn-lt"/>
              <a:ea typeface="Times New Roman" panose="02020603050405020304" pitchFamily="18" charset="0"/>
              <a:cs typeface="Times New Roman" panose="02020603050405020304" pitchFamily="18" charset="0"/>
            </a:endParaRPr>
          </a:p>
          <a:p>
            <a:pPr marL="457200" marR="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Medical advocacy</a:t>
            </a:r>
            <a:r>
              <a:rPr lang="en-US" sz="2000" dirty="0">
                <a:effectLst/>
                <a:latin typeface="+mn-lt"/>
                <a:ea typeface="Times New Roman" panose="02020603050405020304" pitchFamily="18" charset="0"/>
                <a:cs typeface="Calibri" panose="020F0502020204030204" pitchFamily="34" charset="0"/>
              </a:rPr>
              <a:t> including referrals for mental healthcare services, and funding for any mental healthcare services, including services delivered via telehealth and related out of pocket costs that would otherwise be the responsibility of the youth or family. </a:t>
            </a: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endParaRPr lang="en-US" sz="2000" dirty="0">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rPr>
              <a:t>Counseling</a:t>
            </a:r>
            <a:r>
              <a:rPr lang="en-US" sz="2000" dirty="0">
                <a:effectLst/>
                <a:latin typeface="+mn-lt"/>
                <a:ea typeface="Times New Roman" panose="02020603050405020304" pitchFamily="18" charset="0"/>
              </a:rPr>
              <a:t> and support services, and childcare services for families who are engaged in a diversion program</a:t>
            </a:r>
            <a:endParaRPr lang="en-US" sz="2000" dirty="0">
              <a:solidFill>
                <a:schemeClr val="accent1">
                  <a:lumMod val="75000"/>
                </a:schemeClr>
              </a:solidFill>
              <a:effectLst/>
              <a:latin typeface="+mn-lt"/>
              <a:ea typeface="Calibri" panose="020F0502020204030204" pitchFamily="34" charset="0"/>
            </a:endParaRPr>
          </a:p>
        </p:txBody>
      </p:sp>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623005" y="170120"/>
            <a:ext cx="5556783" cy="141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400" dirty="0">
                <a:solidFill>
                  <a:schemeClr val="accent5">
                    <a:lumMod val="50000"/>
                  </a:schemeClr>
                </a:solidFill>
                <a:latin typeface="Franklin Gothic Demi" panose="020B0703020102020204" pitchFamily="34" charset="0"/>
              </a:rPr>
              <a:t>DIVERSION AND COMMUNITY ALTERNATIVES ALLOWABLE COSTS    Cont.</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dollar sign on a white background&#10;&#10;Description automatically generated">
            <a:extLst>
              <a:ext uri="{FF2B5EF4-FFF2-40B4-BE49-F238E27FC236}">
                <a16:creationId xmlns:a16="http://schemas.microsoft.com/office/drawing/2014/main" id="{1E4389B8-5514-6C3A-B0D6-C4E544D65A8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9547" y="455236"/>
            <a:ext cx="3795283" cy="6174163"/>
          </a:xfrm>
          <a:prstGeom prst="rect">
            <a:avLst/>
          </a:prstGeom>
        </p:spPr>
      </p:pic>
    </p:spTree>
    <p:extLst>
      <p:ext uri="{BB962C8B-B14F-4D97-AF65-F5344CB8AC3E}">
        <p14:creationId xmlns:p14="http://schemas.microsoft.com/office/powerpoint/2010/main" val="3443395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F36F1-D911-457F-9F71-FDB69340F470}"/>
              </a:ext>
            </a:extLst>
          </p:cNvPr>
          <p:cNvSpPr txBox="1"/>
          <p:nvPr/>
        </p:nvSpPr>
        <p:spPr>
          <a:xfrm>
            <a:off x="4463517" y="1409700"/>
            <a:ext cx="7167307" cy="5727465"/>
          </a:xfrm>
          <a:prstGeom prst="rect">
            <a:avLst/>
          </a:prstGeom>
          <a:noFill/>
        </p:spPr>
        <p:txBody>
          <a:bodyPr wrap="square" rtlCol="0">
            <a:spAutoFit/>
          </a:bodyPr>
          <a:lstStyle/>
          <a:p>
            <a:pPr marL="0" marR="0">
              <a:lnSpc>
                <a:spcPct val="110000"/>
              </a:lnSpc>
              <a:spcBef>
                <a:spcPts val="0"/>
              </a:spcBef>
              <a:spcAft>
                <a:spcPts val="0"/>
              </a:spcAft>
              <a:tabLst>
                <a:tab pos="977900" algn="l"/>
                <a:tab pos="978535" algn="l"/>
              </a:tabLst>
            </a:pPr>
            <a:r>
              <a:rPr lang="en-US" dirty="0">
                <a:effectLst/>
                <a:latin typeface="+mn-lt"/>
                <a:ea typeface="Times New Roman" panose="02020603050405020304" pitchFamily="18" charset="0"/>
                <a:cs typeface="Calibri" panose="020F0502020204030204" pitchFamily="34" charset="0"/>
              </a:rPr>
              <a:t>Personnel, employee benefits, and cost of supplies and travel to perform </a:t>
            </a:r>
            <a:r>
              <a:rPr lang="en-US" sz="2000" dirty="0">
                <a:effectLst/>
                <a:latin typeface="+mn-lt"/>
                <a:ea typeface="Times New Roman" panose="02020603050405020304" pitchFamily="18" charset="0"/>
                <a:cs typeface="Calibri" panose="020F0502020204030204" pitchFamily="34" charset="0"/>
              </a:rPr>
              <a:t>the following activities are allowable costs. Overtime for grant funded staff is an allowable cost, but to claim the increased rate, there must be a separate line item in the budget that includes the overtime rate of pay.</a:t>
            </a:r>
            <a:endParaRPr lang="en-US" sz="2000" dirty="0">
              <a:effectLst/>
              <a:latin typeface="+mn-lt"/>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Costs </a:t>
            </a:r>
            <a:r>
              <a:rPr lang="en-US" sz="2000" dirty="0">
                <a:effectLst/>
                <a:latin typeface="+mn-lt"/>
                <a:ea typeface="Times New Roman" panose="02020603050405020304" pitchFamily="18" charset="0"/>
                <a:cs typeface="Calibri" panose="020F0502020204030204" pitchFamily="34" charset="0"/>
              </a:rPr>
              <a:t>for program materials such as pamphlets, handouts, booklets, or brochures.</a:t>
            </a:r>
            <a:endParaRPr lang="en-US" sz="2000" dirty="0">
              <a:effectLst/>
              <a:latin typeface="+mn-lt"/>
              <a:ea typeface="Times New Roman" panose="02020603050405020304" pitchFamily="18" charset="0"/>
              <a:cs typeface="Times New Roman" panose="02020603050405020304" pitchFamily="18" charset="0"/>
            </a:endParaRPr>
          </a:p>
          <a:p>
            <a:pPr marL="228600" marR="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Planning activities </a:t>
            </a:r>
            <a:r>
              <a:rPr lang="en-US" sz="2000" dirty="0">
                <a:effectLst/>
                <a:latin typeface="+mn-lt"/>
                <a:ea typeface="Times New Roman" panose="02020603050405020304" pitchFamily="18" charset="0"/>
                <a:cs typeface="Calibri" panose="020F0502020204030204" pitchFamily="34" charset="0"/>
              </a:rPr>
              <a:t>for the development of a collaborative plan or implementation of selected programs.</a:t>
            </a:r>
            <a:endParaRPr lang="en-US" sz="2000" dirty="0">
              <a:effectLst/>
              <a:latin typeface="+mn-lt"/>
              <a:ea typeface="Times New Roman" panose="02020603050405020304" pitchFamily="18" charset="0"/>
              <a:cs typeface="Times New Roman" panose="02020603050405020304" pitchFamily="18" charset="0"/>
            </a:endParaRPr>
          </a:p>
          <a:p>
            <a:pPr marL="0" marR="0">
              <a:lnSpc>
                <a:spcPct val="110000"/>
              </a:lnSpc>
              <a:spcBef>
                <a:spcPts val="0"/>
              </a:spcBef>
              <a:spcAft>
                <a:spcPts val="60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Culturally and linguistically</a:t>
            </a:r>
            <a:r>
              <a:rPr lang="en-US" sz="2000" dirty="0">
                <a:effectLst/>
                <a:latin typeface="+mn-lt"/>
                <a:ea typeface="Times New Roman" panose="02020603050405020304" pitchFamily="18" charset="0"/>
                <a:cs typeface="Calibri" panose="020F0502020204030204" pitchFamily="34" charset="0"/>
              </a:rPr>
              <a:t> appropriate services such as interpreters and/or having documents translated into other</a:t>
            </a:r>
            <a:r>
              <a:rPr lang="en-US" sz="2000" spc="-25" dirty="0">
                <a:effectLst/>
                <a:latin typeface="+mn-lt"/>
                <a:ea typeface="Times New Roman" panose="02020603050405020304" pitchFamily="18" charset="0"/>
                <a:cs typeface="Calibri" panose="020F0502020204030204" pitchFamily="34" charset="0"/>
              </a:rPr>
              <a:t> </a:t>
            </a:r>
            <a:r>
              <a:rPr lang="en-US" sz="2000" dirty="0">
                <a:effectLst/>
                <a:latin typeface="+mn-lt"/>
                <a:ea typeface="Times New Roman" panose="02020603050405020304" pitchFamily="18" charset="0"/>
                <a:cs typeface="Calibri" panose="020F0502020204030204" pitchFamily="34" charset="0"/>
              </a:rPr>
              <a:t>languages.</a:t>
            </a:r>
            <a:endParaRPr lang="en-US" sz="2000" dirty="0">
              <a:effectLst/>
              <a:latin typeface="+mn-lt"/>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977900" algn="l"/>
                <a:tab pos="978535" algn="l"/>
              </a:tabLst>
            </a:pPr>
            <a:r>
              <a:rPr lang="en-US" dirty="0">
                <a:effectLst/>
                <a:latin typeface="+mj-lt"/>
                <a:ea typeface="Times New Roman" panose="02020603050405020304" pitchFamily="18" charset="0"/>
                <a:cs typeface="Calibri" panose="020F0502020204030204" pitchFamily="34" charset="0"/>
              </a:rPr>
              <a:t> </a:t>
            </a:r>
            <a:endParaRPr lang="en-US" dirty="0">
              <a:effectLst/>
              <a:latin typeface="+mj-lt"/>
              <a:ea typeface="Times New Roman" panose="02020603050405020304" pitchFamily="18" charset="0"/>
              <a:cs typeface="Times New Roman" panose="02020603050405020304" pitchFamily="18" charset="0"/>
            </a:endParaRPr>
          </a:p>
          <a:p>
            <a:pPr marL="457200" marR="0">
              <a:lnSpc>
                <a:spcPct val="110000"/>
              </a:lnSpc>
              <a:spcBef>
                <a:spcPts val="0"/>
              </a:spcBef>
              <a:spcAft>
                <a:spcPts val="600"/>
              </a:spcAft>
            </a:pPr>
            <a:r>
              <a:rPr lang="en-US" sz="1300" dirty="0">
                <a:effectLst/>
                <a:latin typeface="+mj-lt"/>
                <a:ea typeface="Times New Roman" panose="02020603050405020304" pitchFamily="18" charset="0"/>
                <a:cs typeface="Calibri" panose="020F0502020204030204" pitchFamily="34" charset="0"/>
              </a:rPr>
              <a:t> </a:t>
            </a:r>
            <a:endParaRPr lang="en-US" sz="1300" dirty="0">
              <a:effectLst/>
              <a:latin typeface="+mj-lt"/>
              <a:ea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BEHAVIORAL HEALTH ALLOWABLE COSTS</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dollar sign on a white background&#10;&#10;Description automatically generated">
            <a:extLst>
              <a:ext uri="{FF2B5EF4-FFF2-40B4-BE49-F238E27FC236}">
                <a16:creationId xmlns:a16="http://schemas.microsoft.com/office/drawing/2014/main" id="{1E4389B8-5514-6C3A-B0D6-C4E544D65A8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9547" y="455236"/>
            <a:ext cx="3795283" cy="6174163"/>
          </a:xfrm>
          <a:prstGeom prst="rect">
            <a:avLst/>
          </a:prstGeom>
        </p:spPr>
      </p:pic>
    </p:spTree>
    <p:extLst>
      <p:ext uri="{BB962C8B-B14F-4D97-AF65-F5344CB8AC3E}">
        <p14:creationId xmlns:p14="http://schemas.microsoft.com/office/powerpoint/2010/main" val="2485572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F36F1-D911-457F-9F71-FDB69340F470}"/>
              </a:ext>
            </a:extLst>
          </p:cNvPr>
          <p:cNvSpPr txBox="1"/>
          <p:nvPr/>
        </p:nvSpPr>
        <p:spPr>
          <a:xfrm>
            <a:off x="4463517" y="1534214"/>
            <a:ext cx="7167307" cy="4093428"/>
          </a:xfrm>
          <a:prstGeom prst="rect">
            <a:avLst/>
          </a:prstGeom>
          <a:noFill/>
        </p:spPr>
        <p:txBody>
          <a:bodyPr wrap="square" rtlCol="0">
            <a:spAutoFit/>
          </a:bodyPr>
          <a:lstStyle/>
          <a:p>
            <a:r>
              <a:rPr lang="en-US" sz="2000" dirty="0">
                <a:solidFill>
                  <a:schemeClr val="tx1">
                    <a:lumMod val="85000"/>
                    <a:lumOff val="15000"/>
                  </a:schemeClr>
                </a:solidFill>
                <a:latin typeface="+mn-lt"/>
                <a:cs typeface="Calibri Light" panose="020F0302020204030204" pitchFamily="34" charset="0"/>
              </a:rPr>
              <a:t>House Enrolled Act 1359 established the Juvenile Community Alternatives, Juvenile Diversion, and Juvenile Behavioral Health Competitive Pilot Grant programs. </a:t>
            </a:r>
          </a:p>
          <a:p>
            <a:endParaRPr lang="en-US" sz="2000" dirty="0">
              <a:solidFill>
                <a:schemeClr val="tx1">
                  <a:lumMod val="85000"/>
                  <a:lumOff val="15000"/>
                </a:schemeClr>
              </a:solidFill>
              <a:latin typeface="+mn-lt"/>
              <a:cs typeface="Calibri Light" panose="020F0302020204030204" pitchFamily="34" charset="0"/>
            </a:endParaRPr>
          </a:p>
          <a:p>
            <a:pPr marL="342900" indent="-342900">
              <a:buClr>
                <a:schemeClr val="accent5">
                  <a:lumMod val="50000"/>
                </a:schemeClr>
              </a:buClr>
              <a:buFont typeface="Calibri Light" panose="020F0302020204030204" pitchFamily="34" charset="0"/>
              <a:buChar char="»"/>
            </a:pPr>
            <a:r>
              <a:rPr lang="en-US" sz="2000" dirty="0">
                <a:solidFill>
                  <a:schemeClr val="tx1">
                    <a:lumMod val="85000"/>
                    <a:lumOff val="15000"/>
                  </a:schemeClr>
                </a:solidFill>
                <a:latin typeface="+mn-lt"/>
                <a:cs typeface="Calibri Light" panose="020F0302020204030204" pitchFamily="34" charset="0"/>
              </a:rPr>
              <a:t>Community Alternatives grant requirements can be found at Indiana Code § 31-40-5.</a:t>
            </a:r>
          </a:p>
          <a:p>
            <a:pPr marL="342900" indent="-342900">
              <a:buClr>
                <a:schemeClr val="accent5">
                  <a:lumMod val="50000"/>
                </a:schemeClr>
              </a:buClr>
              <a:buFont typeface="Calibri Light" panose="020F0302020204030204" pitchFamily="34" charset="0"/>
              <a:buChar char="»"/>
            </a:pPr>
            <a:endParaRPr lang="en-US" sz="2000" dirty="0">
              <a:solidFill>
                <a:schemeClr val="tx1">
                  <a:lumMod val="85000"/>
                  <a:lumOff val="15000"/>
                </a:schemeClr>
              </a:solidFill>
              <a:latin typeface="+mn-lt"/>
              <a:cs typeface="Calibri Light" panose="020F0302020204030204" pitchFamily="34" charset="0"/>
            </a:endParaRPr>
          </a:p>
          <a:p>
            <a:pPr marL="342900" indent="-342900">
              <a:buClr>
                <a:schemeClr val="accent5">
                  <a:lumMod val="50000"/>
                </a:schemeClr>
              </a:buClr>
              <a:buFont typeface="Calibri Light" panose="020F0302020204030204" pitchFamily="34" charset="0"/>
              <a:buChar char="»"/>
            </a:pPr>
            <a:r>
              <a:rPr lang="en-US" sz="2000" dirty="0">
                <a:solidFill>
                  <a:schemeClr val="tx1">
                    <a:lumMod val="85000"/>
                    <a:lumOff val="15000"/>
                  </a:schemeClr>
                </a:solidFill>
                <a:latin typeface="+mn-lt"/>
                <a:cs typeface="Calibri Light" panose="020F0302020204030204" pitchFamily="34" charset="0"/>
              </a:rPr>
              <a:t>Diversion grant requirements can be found at Indiana Code § 31-40-5.</a:t>
            </a:r>
          </a:p>
          <a:p>
            <a:pPr marL="342900" indent="-342900">
              <a:buClr>
                <a:schemeClr val="accent5">
                  <a:lumMod val="50000"/>
                </a:schemeClr>
              </a:buClr>
              <a:buFont typeface="Calibri Light" panose="020F0302020204030204" pitchFamily="34" charset="0"/>
              <a:buChar char="»"/>
            </a:pPr>
            <a:endParaRPr lang="en-US" sz="2000" dirty="0">
              <a:solidFill>
                <a:schemeClr val="tx1">
                  <a:lumMod val="85000"/>
                  <a:lumOff val="15000"/>
                </a:schemeClr>
              </a:solidFill>
              <a:latin typeface="+mn-lt"/>
              <a:cs typeface="Calibri Light" panose="020F0302020204030204" pitchFamily="34" charset="0"/>
            </a:endParaRPr>
          </a:p>
          <a:p>
            <a:pPr marL="342900" indent="-342900">
              <a:buClr>
                <a:schemeClr val="accent5">
                  <a:lumMod val="50000"/>
                </a:schemeClr>
              </a:buClr>
              <a:buFont typeface="Calibri Light" panose="020F0302020204030204" pitchFamily="34" charset="0"/>
              <a:buChar char="»"/>
            </a:pPr>
            <a:r>
              <a:rPr lang="en-US" sz="2000" dirty="0">
                <a:solidFill>
                  <a:schemeClr val="tx1">
                    <a:lumMod val="85000"/>
                    <a:lumOff val="15000"/>
                  </a:schemeClr>
                </a:solidFill>
                <a:latin typeface="+mn-lt"/>
                <a:cs typeface="Calibri Light" panose="020F0302020204030204" pitchFamily="34" charset="0"/>
              </a:rPr>
              <a:t>Behavioral Health Competitive Grant Pilot requirements can be found at Indiana Code § 31-40-6.</a:t>
            </a:r>
          </a:p>
          <a:p>
            <a:pPr>
              <a:buClr>
                <a:schemeClr val="accent5">
                  <a:lumMod val="50000"/>
                </a:schemeClr>
              </a:buClr>
            </a:pPr>
            <a:endParaRPr lang="en-US" sz="2000" dirty="0">
              <a:solidFill>
                <a:schemeClr val="tx1">
                  <a:lumMod val="85000"/>
                  <a:lumOff val="15000"/>
                </a:schemeClr>
              </a:solidFill>
              <a:latin typeface="+mj-lt"/>
              <a:cs typeface="Calibri Light" panose="020F0302020204030204" pitchFamily="34" charset="0"/>
            </a:endParaRPr>
          </a:p>
        </p:txBody>
      </p:sp>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7" y="455237"/>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OVERVIEW</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writing on a piece of paper&#10;&#10;Description automatically generated with medium confidence">
            <a:extLst>
              <a:ext uri="{FF2B5EF4-FFF2-40B4-BE49-F238E27FC236}">
                <a16:creationId xmlns:a16="http://schemas.microsoft.com/office/drawing/2014/main" id="{3B39FD74-B6D0-4D26-B271-C767EB5BE878}"/>
              </a:ext>
            </a:extLst>
          </p:cNvPr>
          <p:cNvPicPr>
            <a:picLocks noChangeAspect="1"/>
          </p:cNvPicPr>
          <p:nvPr/>
        </p:nvPicPr>
        <p:blipFill rotWithShape="1">
          <a:blip r:embed="rId3">
            <a:extLst>
              <a:ext uri="{28A0092B-C50C-407E-A947-70E740481C1C}">
                <a14:useLocalDpi xmlns:a14="http://schemas.microsoft.com/office/drawing/2010/main" val="0"/>
              </a:ext>
            </a:extLst>
          </a:blip>
          <a:srcRect l="17038" r="41479"/>
          <a:stretch/>
        </p:blipFill>
        <p:spPr>
          <a:xfrm>
            <a:off x="446528" y="455237"/>
            <a:ext cx="3698302" cy="594752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F36F1-D911-457F-9F71-FDB69340F470}"/>
              </a:ext>
            </a:extLst>
          </p:cNvPr>
          <p:cNvSpPr txBox="1"/>
          <p:nvPr/>
        </p:nvSpPr>
        <p:spPr>
          <a:xfrm>
            <a:off x="4463517" y="1409700"/>
            <a:ext cx="7167307" cy="5527667"/>
          </a:xfrm>
          <a:prstGeom prst="rect">
            <a:avLst/>
          </a:prstGeom>
          <a:noFill/>
        </p:spPr>
        <p:txBody>
          <a:bodyPr wrap="square" rtlCol="0">
            <a:spAutoFit/>
          </a:bodyPr>
          <a:lstStyle/>
          <a:p>
            <a:pPr marL="0" marR="0">
              <a:lnSpc>
                <a:spcPct val="110000"/>
              </a:lnSpc>
              <a:spcBef>
                <a:spcPts val="0"/>
              </a:spcBef>
              <a:spcAft>
                <a:spcPts val="0"/>
              </a:spcAft>
              <a:tabLst>
                <a:tab pos="977900" algn="l"/>
                <a:tab pos="978535" algn="l"/>
              </a:tabLst>
            </a:pPr>
            <a:r>
              <a:rPr lang="en-US" sz="1300" dirty="0">
                <a:effectLst/>
                <a:latin typeface="+mj-lt"/>
                <a:ea typeface="Times New Roman" panose="02020603050405020304" pitchFamily="18" charset="0"/>
                <a:cs typeface="Calibri" panose="020F0502020204030204" pitchFamily="34" charset="0"/>
              </a:rPr>
              <a:t> </a:t>
            </a:r>
            <a:endParaRPr lang="en-US" sz="1300" dirty="0">
              <a:effectLst/>
              <a:latin typeface="+mj-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Technical assistance</a:t>
            </a:r>
            <a:r>
              <a:rPr lang="en-US" sz="2000" dirty="0">
                <a:effectLst/>
                <a:latin typeface="+mn-lt"/>
                <a:ea typeface="Times New Roman" panose="02020603050405020304" pitchFamily="18" charset="0"/>
                <a:cs typeface="Calibri" panose="020F0502020204030204" pitchFamily="34" charset="0"/>
              </a:rPr>
              <a:t> with respect to adherence or application of model programs.</a:t>
            </a:r>
            <a:endParaRPr lang="en-US" sz="2000" dirty="0">
              <a:effectLst/>
              <a:latin typeface="+mn-lt"/>
              <a:ea typeface="Times New Roman" panose="02020603050405020304" pitchFamily="18" charset="0"/>
              <a:cs typeface="Times New Roman" panose="02020603050405020304" pitchFamily="18" charset="0"/>
            </a:endParaRPr>
          </a:p>
          <a:p>
            <a:pPr marL="457200" marR="0">
              <a:lnSpc>
                <a:spcPct val="110000"/>
              </a:lnSpc>
              <a:spcBef>
                <a:spcPts val="0"/>
              </a:spcBef>
              <a:spcAft>
                <a:spcPts val="600"/>
              </a:spcAf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Placement advocacy </a:t>
            </a:r>
            <a:r>
              <a:rPr lang="en-US" sz="2000" dirty="0">
                <a:effectLst/>
                <a:latin typeface="+mn-lt"/>
                <a:ea typeface="Times New Roman" panose="02020603050405020304" pitchFamily="18" charset="0"/>
                <a:cs typeface="Calibri" panose="020F0502020204030204" pitchFamily="34" charset="0"/>
              </a:rPr>
              <a:t>to assist in locating and securing safe alternatives to detention or out of home placement. </a:t>
            </a:r>
            <a:endParaRPr lang="en-US" sz="2000" dirty="0">
              <a:effectLst/>
              <a:latin typeface="+mn-lt"/>
              <a:ea typeface="Times New Roman" panose="02020603050405020304" pitchFamily="18" charset="0"/>
              <a:cs typeface="Times New Roman" panose="02020603050405020304" pitchFamily="18" charset="0"/>
            </a:endParaRPr>
          </a:p>
          <a:p>
            <a:pPr marL="457200" marR="0">
              <a:lnSpc>
                <a:spcPct val="110000"/>
              </a:lnSpc>
              <a:spcBef>
                <a:spcPts val="0"/>
              </a:spcBef>
              <a:spcAft>
                <a:spcPts val="600"/>
              </a:spcAft>
            </a:pPr>
            <a:r>
              <a:rPr lang="en-US" sz="2000" i="1"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Medical advocacy</a:t>
            </a:r>
            <a:r>
              <a:rPr lang="en-US" sz="2000" dirty="0">
                <a:effectLst/>
                <a:latin typeface="+mn-lt"/>
                <a:ea typeface="Times New Roman" panose="02020603050405020304" pitchFamily="18" charset="0"/>
                <a:cs typeface="Calibri" panose="020F0502020204030204" pitchFamily="34" charset="0"/>
              </a:rPr>
              <a:t> including referrals for mental healthcare services, and funding for any mental healthcare services, including services delivered via telehealth and related out of pocket costs that would otherwise be the responsibility of the youth or family.</a:t>
            </a:r>
          </a:p>
          <a:p>
            <a:pPr marR="0" lvl="0">
              <a:lnSpc>
                <a:spcPct val="110000"/>
              </a:lnSpc>
              <a:spcBef>
                <a:spcPts val="0"/>
              </a:spcBef>
              <a:spcAft>
                <a:spcPts val="0"/>
              </a:spcAft>
              <a:tabLst>
                <a:tab pos="977900" algn="l"/>
                <a:tab pos="978535" algn="l"/>
              </a:tabLst>
            </a:pPr>
            <a:r>
              <a:rPr lang="en-US" sz="2000" dirty="0">
                <a:effectLst/>
                <a:latin typeface="+mn-lt"/>
                <a:ea typeface="Times New Roman" panose="02020603050405020304" pitchFamily="18" charset="0"/>
                <a:cs typeface="Calibri" panose="020F0502020204030204" pitchFamily="34" charset="0"/>
              </a:rPr>
              <a:t> </a:t>
            </a:r>
            <a:endParaRPr lang="en-US" sz="2000"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Wingdings" panose="05000000000000000000" pitchFamily="2" charset="2"/>
              <a:buChar char=""/>
              <a:tabLst>
                <a:tab pos="977900" algn="l"/>
                <a:tab pos="978535" algn="l"/>
              </a:tabLst>
            </a:pPr>
            <a:r>
              <a:rPr lang="en-US" sz="2000" i="1" dirty="0">
                <a:effectLst/>
                <a:latin typeface="+mn-lt"/>
                <a:ea typeface="Times New Roman" panose="02020603050405020304" pitchFamily="18" charset="0"/>
                <a:cs typeface="Calibri" panose="020F0502020204030204" pitchFamily="34" charset="0"/>
              </a:rPr>
              <a:t>Counseling and support services</a:t>
            </a:r>
            <a:r>
              <a:rPr lang="en-US" sz="2000" dirty="0">
                <a:effectLst/>
                <a:latin typeface="+mn-lt"/>
                <a:ea typeface="Times New Roman" panose="02020603050405020304" pitchFamily="18" charset="0"/>
                <a:cs typeface="Calibri" panose="020F0502020204030204" pitchFamily="34" charset="0"/>
              </a:rPr>
              <a:t>, and childcare services for youth and families who are engaged in behavioral health care programs. </a:t>
            </a:r>
            <a:endParaRPr lang="en-US" sz="2000" dirty="0">
              <a:effectLst/>
              <a:latin typeface="+mn-lt"/>
              <a:ea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BEHAVIORAL HEALTH ALLOWABLE COSTS Cont.</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dollar sign on a white background&#10;&#10;Description automatically generated">
            <a:extLst>
              <a:ext uri="{FF2B5EF4-FFF2-40B4-BE49-F238E27FC236}">
                <a16:creationId xmlns:a16="http://schemas.microsoft.com/office/drawing/2014/main" id="{1E4389B8-5514-6C3A-B0D6-C4E544D65A8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49547" y="455236"/>
            <a:ext cx="3795283" cy="6174163"/>
          </a:xfrm>
          <a:prstGeom prst="rect">
            <a:avLst/>
          </a:prstGeom>
        </p:spPr>
      </p:pic>
    </p:spTree>
    <p:extLst>
      <p:ext uri="{BB962C8B-B14F-4D97-AF65-F5344CB8AC3E}">
        <p14:creationId xmlns:p14="http://schemas.microsoft.com/office/powerpoint/2010/main" val="126059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800" dirty="0">
                <a:solidFill>
                  <a:schemeClr val="accent5">
                    <a:lumMod val="50000"/>
                  </a:schemeClr>
                </a:solidFill>
                <a:latin typeface="Franklin Gothic Demi" panose="020B0703020102020204" pitchFamily="34" charset="0"/>
              </a:rPr>
              <a:t>UNALLOWABLE COSTS </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D4D093-BC4F-2F03-89EE-2A393A26F449}"/>
              </a:ext>
            </a:extLst>
          </p:cNvPr>
          <p:cNvSpPr txBox="1"/>
          <p:nvPr/>
        </p:nvSpPr>
        <p:spPr>
          <a:xfrm>
            <a:off x="4463516" y="1382286"/>
            <a:ext cx="6099462" cy="5256952"/>
          </a:xfrm>
          <a:prstGeom prst="rect">
            <a:avLst/>
          </a:prstGeom>
          <a:noFill/>
        </p:spPr>
        <p:txBody>
          <a:bodyPr wrap="square">
            <a:spAutoFit/>
          </a:bodyPr>
          <a:lstStyle/>
          <a:p>
            <a:pPr marL="0" marR="0">
              <a:lnSpc>
                <a:spcPct val="110000"/>
              </a:lnSpc>
              <a:spcBef>
                <a:spcPts val="0"/>
              </a:spcBef>
              <a:spcAft>
                <a:spcPts val="0"/>
              </a:spcAft>
            </a:pPr>
            <a:r>
              <a:rPr lang="en-US" dirty="0">
                <a:effectLst/>
                <a:latin typeface="+mn-lt"/>
                <a:ea typeface="Calibri" panose="020F0502020204030204" pitchFamily="34" charset="0"/>
                <a:cs typeface="Calibri" panose="020F0502020204030204" pitchFamily="34" charset="0"/>
              </a:rPr>
              <a:t>The following budget items listed below are unallowable and will not be supported by this program’s funding:</a:t>
            </a: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Direct financial assistance to a client such as cash.</a:t>
            </a:r>
            <a:endParaRPr lang="en-US" dirty="0">
              <a:effectLst/>
              <a:latin typeface="+mn-lt"/>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Supplanting existing positions or offsetting existing expenses of the recipient.</a:t>
            </a:r>
            <a:endParaRPr lang="en-US" dirty="0">
              <a:effectLst/>
              <a:latin typeface="+mn-lt"/>
              <a:ea typeface="Calibri" panose="020F0502020204030204" pitchFamily="34" charset="0"/>
            </a:endParaRP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Lobbying.</a:t>
            </a:r>
            <a:endParaRPr lang="en-US" dirty="0">
              <a:effectLst/>
              <a:latin typeface="+mn-lt"/>
              <a:ea typeface="Calibri" panose="020F0502020204030204" pitchFamily="34" charset="0"/>
            </a:endParaRP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Fundraising (including financial campaigns, endowment drives, solicitation of gifts and bequests, and similar expenses incurred solely to raise capital or obtain contributions) and time spent procuring funding including completing federal and state funding applications.</a:t>
            </a:r>
            <a:endParaRPr lang="en-US" dirty="0">
              <a:effectLst/>
              <a:latin typeface="+mn-lt"/>
              <a:ea typeface="Calibri" panose="020F0502020204030204" pitchFamily="34" charset="0"/>
            </a:endParaRP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Purchase of real estate.</a:t>
            </a:r>
            <a:endParaRPr lang="en-US" dirty="0">
              <a:effectLst/>
              <a:latin typeface="+mn-lt"/>
              <a:ea typeface="Calibri" panose="020F0502020204030204" pitchFamily="34" charset="0"/>
            </a:endParaRP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Construction and physical modification to buildings, including minor renovations (such as painting or carpeting).</a:t>
            </a:r>
            <a:endParaRPr lang="en-US" dirty="0">
              <a:effectLst/>
              <a:latin typeface="+mn-lt"/>
              <a:ea typeface="Calibri" panose="020F0502020204030204" pitchFamily="34" charset="0"/>
            </a:endParaRP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Purchase of vehicles.</a:t>
            </a:r>
            <a:endParaRPr lang="en-US" dirty="0">
              <a:effectLst/>
              <a:latin typeface="+mn-lt"/>
              <a:ea typeface="Calibri" panose="020F0502020204030204" pitchFamily="34" charset="0"/>
            </a:endParaRPr>
          </a:p>
          <a:p>
            <a:pPr marL="342900" marR="0" lvl="0" indent="-342900">
              <a:lnSpc>
                <a:spcPct val="110000"/>
              </a:lnSpc>
              <a:spcBef>
                <a:spcPts val="0"/>
              </a:spcBef>
              <a:spcAft>
                <a:spcPts val="0"/>
              </a:spcAft>
              <a:buFont typeface="Arial" panose="020B0604020202020204" pitchFamily="34" charset="0"/>
              <a:buChar char="•"/>
            </a:pPr>
            <a:r>
              <a:rPr lang="en-US" dirty="0">
                <a:effectLst/>
                <a:latin typeface="+mn-lt"/>
                <a:ea typeface="Calibri" panose="020F0502020204030204" pitchFamily="34" charset="0"/>
                <a:cs typeface="Calibri" panose="020F0502020204030204" pitchFamily="34" charset="0"/>
              </a:rPr>
              <a:t>Indirect cost rate and/or de minimis rate.</a:t>
            </a:r>
            <a:endParaRPr lang="en-US" dirty="0">
              <a:effectLst/>
              <a:latin typeface="+mn-lt"/>
              <a:ea typeface="Calibri" panose="020F0502020204030204" pitchFamily="34" charset="0"/>
            </a:endParaRPr>
          </a:p>
          <a:p>
            <a:pPr marL="0" marR="0">
              <a:lnSpc>
                <a:spcPct val="110000"/>
              </a:lnSpc>
              <a:spcBef>
                <a:spcPts val="0"/>
              </a:spcBef>
              <a:spcAft>
                <a:spcPts val="0"/>
              </a:spcAft>
              <a:tabLst>
                <a:tab pos="977900" algn="l"/>
                <a:tab pos="978535" algn="l"/>
              </a:tabLst>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90471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culator on a notebook">
            <a:extLst>
              <a:ext uri="{FF2B5EF4-FFF2-40B4-BE49-F238E27FC236}">
                <a16:creationId xmlns:a16="http://schemas.microsoft.com/office/drawing/2014/main" id="{443DA4FD-BD1A-40C7-908E-31E8D8FC9A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357"/>
          <a:stretch/>
        </p:blipFill>
        <p:spPr>
          <a:xfrm>
            <a:off x="431204" y="452049"/>
            <a:ext cx="11338852" cy="5950714"/>
          </a:xfrm>
          <a:prstGeom prst="rect">
            <a:avLst/>
          </a:prstGeom>
        </p:spPr>
      </p:pic>
      <p:sp>
        <p:nvSpPr>
          <p:cNvPr id="8" name="Rectangle 7">
            <a:extLst>
              <a:ext uri="{FF2B5EF4-FFF2-40B4-BE49-F238E27FC236}">
                <a16:creationId xmlns:a16="http://schemas.microsoft.com/office/drawing/2014/main" id="{91E68AE2-F345-40E9-92F2-7CA3FC5284D9}"/>
              </a:ext>
            </a:extLst>
          </p:cNvPr>
          <p:cNvSpPr/>
          <p:nvPr/>
        </p:nvSpPr>
        <p:spPr>
          <a:xfrm>
            <a:off x="5632306" y="447268"/>
            <a:ext cx="4803262" cy="5950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TextBox 6">
            <a:extLst>
              <a:ext uri="{FF2B5EF4-FFF2-40B4-BE49-F238E27FC236}">
                <a16:creationId xmlns:a16="http://schemas.microsoft.com/office/drawing/2014/main" id="{A1CA4BFC-2403-48AC-94AF-ED30D136ECDF}"/>
              </a:ext>
            </a:extLst>
          </p:cNvPr>
          <p:cNvSpPr txBox="1"/>
          <p:nvPr/>
        </p:nvSpPr>
        <p:spPr>
          <a:xfrm>
            <a:off x="5844909" y="1648361"/>
            <a:ext cx="4090415" cy="3428759"/>
          </a:xfrm>
          <a:prstGeom prst="rect">
            <a:avLst/>
          </a:prstGeom>
          <a:noFill/>
        </p:spPr>
        <p:txBody>
          <a:bodyPr wrap="square" rtlCol="0">
            <a:spAutoFit/>
          </a:bodyPr>
          <a:lstStyle/>
          <a:p>
            <a:pPr marL="0" marR="0">
              <a:lnSpc>
                <a:spcPct val="11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Administrative costs are an allowable expense. Administrative costs include time to complete program required time and attendance sheets and programmatic documentation, reports, and required statistics; administrative time to collect and maintain satisfaction surveys and needs assessments used to improve service delivery within the funded project. Administrative costs are limited to </a:t>
            </a:r>
            <a:r>
              <a:rPr lang="en-US" sz="1800" b="1" dirty="0">
                <a:effectLst/>
                <a:latin typeface="Calibri" panose="020F0502020204030204" pitchFamily="34" charset="0"/>
                <a:ea typeface="Calibri" panose="020F0502020204030204" pitchFamily="34" charset="0"/>
                <a:cs typeface="Calibri" panose="020F0502020204030204" pitchFamily="34" charset="0"/>
              </a:rPr>
              <a:t>10% </a:t>
            </a:r>
            <a:r>
              <a:rPr lang="en-US" sz="1800" dirty="0">
                <a:effectLst/>
                <a:latin typeface="Calibri" panose="020F0502020204030204" pitchFamily="34" charset="0"/>
                <a:ea typeface="Calibri" panose="020F0502020204030204" pitchFamily="34" charset="0"/>
                <a:cs typeface="Calibri" panose="020F0502020204030204" pitchFamily="34" charset="0"/>
              </a:rPr>
              <a:t>of the total grant funded budget.</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800" dirty="0">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4F8840B8-4B08-4CF4-AAA6-2E4DCD88BD48}"/>
              </a:ext>
            </a:extLst>
          </p:cNvPr>
          <p:cNvSpPr txBox="1">
            <a:spLocks noChangeArrowheads="1"/>
          </p:cNvSpPr>
          <p:nvPr/>
        </p:nvSpPr>
        <p:spPr bwMode="auto">
          <a:xfrm>
            <a:off x="5844909" y="1202085"/>
            <a:ext cx="350526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300" dirty="0">
                <a:solidFill>
                  <a:schemeClr val="accent5">
                    <a:lumMod val="50000"/>
                  </a:schemeClr>
                </a:solidFill>
                <a:latin typeface="Franklin Gothic Demi" panose="020B0703020102020204" pitchFamily="34" charset="0"/>
              </a:rPr>
              <a:t>ADMINISTRATIVE COSTS</a:t>
            </a:r>
          </a:p>
        </p:txBody>
      </p:sp>
      <p:sp>
        <p:nvSpPr>
          <p:cNvPr id="11" name="Rectangle 10">
            <a:extLst>
              <a:ext uri="{FF2B5EF4-FFF2-40B4-BE49-F238E27FC236}">
                <a16:creationId xmlns:a16="http://schemas.microsoft.com/office/drawing/2014/main" id="{3342D8B6-7888-4989-A19D-27D9894E0E58}"/>
              </a:ext>
            </a:extLst>
          </p:cNvPr>
          <p:cNvSpPr/>
          <p:nvPr/>
        </p:nvSpPr>
        <p:spPr>
          <a:xfrm>
            <a:off x="5727157" y="5676900"/>
            <a:ext cx="4613560" cy="73064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a:extLst>
              <a:ext uri="{FF2B5EF4-FFF2-40B4-BE49-F238E27FC236}">
                <a16:creationId xmlns:a16="http://schemas.microsoft.com/office/drawing/2014/main" id="{B9BF560F-CBFB-4A05-A792-F55BCB774B64}"/>
              </a:ext>
            </a:extLst>
          </p:cNvPr>
          <p:cNvSpPr/>
          <p:nvPr/>
        </p:nvSpPr>
        <p:spPr>
          <a:xfrm>
            <a:off x="5727157" y="450456"/>
            <a:ext cx="4613560" cy="5125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3523300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3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B54FC1-491D-2CE5-4EAA-EDDFF91DD91E}"/>
              </a:ext>
            </a:extLst>
          </p:cNvPr>
          <p:cNvSpPr>
            <a:spLocks noGrp="1"/>
          </p:cNvSpPr>
          <p:nvPr>
            <p:ph type="title"/>
          </p:nvPr>
        </p:nvSpPr>
        <p:spPr>
          <a:xfrm>
            <a:off x="586478" y="1683756"/>
            <a:ext cx="3115265" cy="2396359"/>
          </a:xfrm>
        </p:spPr>
        <p:txBody>
          <a:bodyPr anchor="b">
            <a:normAutofit/>
          </a:bodyPr>
          <a:lstStyle/>
          <a:p>
            <a:pPr algn="r"/>
            <a:r>
              <a:rPr lang="en-US" sz="3700">
                <a:solidFill>
                  <a:srgbClr val="FFFFFF"/>
                </a:solidFill>
              </a:rPr>
              <a:t>Administrative Cost examples</a:t>
            </a:r>
          </a:p>
        </p:txBody>
      </p:sp>
      <p:graphicFrame>
        <p:nvGraphicFramePr>
          <p:cNvPr id="22" name="Content Placeholder 2">
            <a:extLst>
              <a:ext uri="{FF2B5EF4-FFF2-40B4-BE49-F238E27FC236}">
                <a16:creationId xmlns:a16="http://schemas.microsoft.com/office/drawing/2014/main" id="{423E4AFD-C80E-1624-33B3-32F34EE4D458}"/>
              </a:ext>
            </a:extLst>
          </p:cNvPr>
          <p:cNvGraphicFramePr>
            <a:graphicFrameLocks noGrp="1"/>
          </p:cNvGraphicFramePr>
          <p:nvPr>
            <p:ph idx="1"/>
            <p:extLst>
              <p:ext uri="{D42A27DB-BD31-4B8C-83A1-F6EECF244321}">
                <p14:modId xmlns:p14="http://schemas.microsoft.com/office/powerpoint/2010/main" val="285491829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099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06912" y="1643147"/>
            <a:ext cx="5625088" cy="1768176"/>
          </a:xfrm>
          <a:prstGeom prst="rect">
            <a:avLst/>
          </a:prstGeom>
          <a:noFill/>
        </p:spPr>
        <p:txBody>
          <a:bodyPr wrap="square" rtlCol="0">
            <a:spAutoFit/>
          </a:bodyPr>
          <a:lstStyle/>
          <a:p>
            <a:pPr marL="0" marR="0">
              <a:lnSpc>
                <a:spcPct val="110000"/>
              </a:lnSpc>
              <a:spcBef>
                <a:spcPts val="0"/>
              </a:spcBef>
              <a:spcAft>
                <a:spcPts val="0"/>
              </a:spcAft>
              <a:tabLst>
                <a:tab pos="1308735"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Expenses and reimbursements for in state and out of state travel must follow the most current Indiana Department of Administration </a:t>
            </a:r>
            <a:r>
              <a:rPr lang="en-US" sz="20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State Travel Policy</a:t>
            </a:r>
            <a:r>
              <a:rPr lang="en-US" sz="2000" dirty="0">
                <a:effectLst/>
                <a:latin typeface="Calibri" panose="020F0502020204030204" pitchFamily="34" charset="0"/>
                <a:ea typeface="Times New Roman" panose="02020603050405020304" pitchFamily="18" charset="0"/>
                <a:cs typeface="Calibri" panose="020F0502020204030204" pitchFamily="34" charset="0"/>
              </a:rPr>
              <a:t> or the subrecipient’s travel policy, whichever is more restrictive.  </a:t>
            </a:r>
            <a:r>
              <a:rPr lang="en-US" sz="20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Learn More</a:t>
            </a:r>
            <a:r>
              <a:rPr lang="en-US" sz="2000" dirty="0">
                <a:effectLst/>
                <a:latin typeface="Calibri" panose="020F0502020204030204" pitchFamily="34" charset="0"/>
                <a:ea typeface="Times New Roman" panose="02020603050405020304" pitchFamily="18" charset="0"/>
                <a:cs typeface="Calibri" panose="020F0502020204030204" pitchFamily="34"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8" y="970303"/>
            <a:ext cx="5157787"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accent5">
                    <a:lumMod val="50000"/>
                  </a:schemeClr>
                </a:solidFill>
                <a:latin typeface="Franklin Gothic Demi" panose="020B0703020102020204" pitchFamily="34" charset="0"/>
              </a:rPr>
              <a:t>TRAVEL COSTS</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ars in a traffic jam">
            <a:extLst>
              <a:ext uri="{FF2B5EF4-FFF2-40B4-BE49-F238E27FC236}">
                <a16:creationId xmlns:a16="http://schemas.microsoft.com/office/drawing/2014/main" id="{3E3AFCD4-E407-92B7-CD5A-D644EAC01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8971" y="1680959"/>
            <a:ext cx="4623632" cy="3001377"/>
          </a:xfrm>
          <a:prstGeom prst="rect">
            <a:avLst/>
          </a:prstGeom>
        </p:spPr>
      </p:pic>
    </p:spTree>
    <p:extLst>
      <p:ext uri="{BB962C8B-B14F-4D97-AF65-F5344CB8AC3E}">
        <p14:creationId xmlns:p14="http://schemas.microsoft.com/office/powerpoint/2010/main" val="1643774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06911" y="1560934"/>
            <a:ext cx="5689088" cy="4683077"/>
          </a:xfrm>
          <a:prstGeom prst="rect">
            <a:avLst/>
          </a:prstGeom>
          <a:noFill/>
        </p:spPr>
        <p:txBody>
          <a:bodyPr wrap="square" rtlCol="0">
            <a:spAutoFit/>
          </a:bodyPr>
          <a:lstStyle/>
          <a:p>
            <a:pPr marL="0" marR="0">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When a subrecipient contracts for work or services, the following is required: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8535"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All contractual services must be obtained through a procurement method. Verification of this method must be supplied upon completion of the contract.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8535"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All</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consultant</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and</a:t>
            </a:r>
            <a:r>
              <a:rPr lang="en-US" sz="1600" spc="-6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contractual</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services</a:t>
            </a:r>
            <a:r>
              <a:rPr lang="en-US" sz="1600" spc="-7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shall</a:t>
            </a:r>
            <a:r>
              <a:rPr lang="en-US" sz="1600" spc="-6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be</a:t>
            </a:r>
            <a:r>
              <a:rPr lang="en-US" sz="1600" spc="-6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supported</a:t>
            </a:r>
            <a:r>
              <a:rPr lang="en-US" sz="1600" spc="-6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by</a:t>
            </a:r>
            <a:r>
              <a:rPr lang="en-US" sz="1600" spc="-6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written contracts signed by all parties stating the services to be performed, rate of compensation, and length of time over which the services will be provided.</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8535"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A copy of all written contracts for contractual or consultant services shall be attached in IntelliGrants to the grant file upon their</a:t>
            </a:r>
            <a:r>
              <a:rPr lang="en-US" sz="1600" spc="-2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ratification.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8535"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Payments shall be supported by statements outlining the services rendered, date of service, and cost of service.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Arial" panose="020B0604020202020204" pitchFamily="34" charset="0"/>
              <a:buChar char="•"/>
              <a:tabLst>
                <a:tab pos="978535" algn="l"/>
              </a:tabLst>
            </a:pPr>
            <a:r>
              <a:rPr lang="en-US" sz="1600" dirty="0">
                <a:effectLst/>
                <a:latin typeface="Calibri" panose="020F0502020204030204" pitchFamily="34" charset="0"/>
                <a:ea typeface="Calibri" panose="020F0502020204030204" pitchFamily="34" charset="0"/>
                <a:cs typeface="Calibri" panose="020F0502020204030204" pitchFamily="34" charset="0"/>
              </a:rPr>
              <a:t>Any</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consultant</a:t>
            </a:r>
            <a:r>
              <a:rPr lang="en-US" sz="1600" spc="-4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costs</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exceeding</a:t>
            </a:r>
            <a:r>
              <a:rPr lang="en-US" sz="1600" spc="-3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the</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allowable</a:t>
            </a:r>
            <a:r>
              <a:rPr lang="en-US" sz="1600" spc="-3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rate</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(maximum</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of</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$81.25</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per</a:t>
            </a:r>
            <a:r>
              <a:rPr lang="en-US" sz="1600" spc="-4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hour</a:t>
            </a:r>
            <a:r>
              <a:rPr lang="en-US" sz="1600" spc="-5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or</a:t>
            </a:r>
            <a:r>
              <a:rPr lang="en-US" sz="1600" spc="-4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$650</a:t>
            </a:r>
            <a:r>
              <a:rPr lang="en-US" sz="1600" spc="-3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per</a:t>
            </a:r>
            <a:r>
              <a:rPr lang="en-US" sz="1600" spc="-4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day) will not be</a:t>
            </a:r>
            <a:r>
              <a:rPr lang="en-US" sz="1600" spc="-1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allowed.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8" y="970303"/>
            <a:ext cx="5232377"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700" dirty="0">
                <a:solidFill>
                  <a:schemeClr val="accent5">
                    <a:lumMod val="50000"/>
                  </a:schemeClr>
                </a:solidFill>
                <a:latin typeface="Franklin Gothic Demi" panose="020B0703020102020204" pitchFamily="34" charset="0"/>
              </a:rPr>
              <a:t>CONTRACTORS AND CONSULTANTS</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erson writing on notebook">
            <a:extLst>
              <a:ext uri="{FF2B5EF4-FFF2-40B4-BE49-F238E27FC236}">
                <a16:creationId xmlns:a16="http://schemas.microsoft.com/office/drawing/2014/main" id="{78C740F6-8C0F-64CA-7EDF-D9C0EF34F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106" y="1508974"/>
            <a:ext cx="5299363" cy="2872536"/>
          </a:xfrm>
          <a:prstGeom prst="rect">
            <a:avLst/>
          </a:prstGeom>
        </p:spPr>
      </p:pic>
    </p:spTree>
    <p:extLst>
      <p:ext uri="{BB962C8B-B14F-4D97-AF65-F5344CB8AC3E}">
        <p14:creationId xmlns:p14="http://schemas.microsoft.com/office/powerpoint/2010/main" val="3295247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F36F1-D911-457F-9F71-FDB69340F470}"/>
              </a:ext>
            </a:extLst>
          </p:cNvPr>
          <p:cNvSpPr txBox="1"/>
          <p:nvPr/>
        </p:nvSpPr>
        <p:spPr>
          <a:xfrm>
            <a:off x="4463517" y="1582340"/>
            <a:ext cx="7167307" cy="4342856"/>
          </a:xfrm>
          <a:prstGeom prst="rect">
            <a:avLst/>
          </a:prstGeom>
          <a:noFill/>
        </p:spPr>
        <p:txBody>
          <a:bodyPr wrap="square" rtlCol="0">
            <a:spAutoFit/>
          </a:bodyPr>
          <a:lstStyle/>
          <a:p>
            <a:pPr marL="0" marR="0">
              <a:lnSpc>
                <a:spcPct val="11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Program costs must meet the following criteria:</a:t>
            </a:r>
            <a:endParaRPr lang="en-US" sz="1800" dirty="0">
              <a:effectLst/>
              <a:latin typeface="Calibri" panose="020F0502020204030204" pitchFamily="34" charset="0"/>
              <a:ea typeface="Calibri" panose="020F0502020204030204" pitchFamily="34" charset="0"/>
            </a:endParaRPr>
          </a:p>
          <a:p>
            <a:pPr marL="0" marR="0">
              <a:lnSpc>
                <a:spcPct val="110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Costs must be necessary and reasonable for the stated purpose of the</a:t>
            </a:r>
            <a:r>
              <a:rPr lang="en-US" sz="1800" spc="-7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grant.</a:t>
            </a:r>
          </a:p>
          <a:p>
            <a:pPr marL="342900" marR="0" lvl="0" indent="-342900">
              <a:lnSpc>
                <a:spcPct val="110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Costs must be in accordance with generally accepted accounting principles. </a:t>
            </a:r>
            <a:r>
              <a:rPr lang="en-US" sz="1800" u="sng"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Learn more</a:t>
            </a:r>
            <a:r>
              <a:rPr lang="en-US" sz="1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10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Costs must be consistent with policies and procedures of the grant program and applied uniformly.</a:t>
            </a:r>
          </a:p>
          <a:p>
            <a:pPr marL="342900" marR="0" lvl="0" indent="-342900">
              <a:lnSpc>
                <a:spcPct val="110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Costs must be adequately documented with supporting materials including receipts, invoices, timesheets, paystubs,</a:t>
            </a:r>
            <a:r>
              <a:rPr lang="en-US" sz="1800" spc="-5"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etc. The ICJI supporting documentation policy can be found </a:t>
            </a:r>
            <a:r>
              <a:rPr lang="en-US" sz="1800" u="sng"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here</a:t>
            </a:r>
            <a:r>
              <a:rPr lang="en-US" sz="1800" u="sng"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accent1">
                  <a:lumMod val="75000"/>
                </a:schemeClr>
              </a:solidFill>
              <a:effectLst/>
              <a:latin typeface="Calibri" panose="020F0502020204030204" pitchFamily="34" charset="0"/>
              <a:ea typeface="Calibri" panose="020F0502020204030204" pitchFamily="34" charset="0"/>
            </a:endParaRPr>
          </a:p>
        </p:txBody>
      </p:sp>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PROGRAM COSTS</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een dollar sign on a white background&#10;&#10;Description automatically generated">
            <a:extLst>
              <a:ext uri="{FF2B5EF4-FFF2-40B4-BE49-F238E27FC236}">
                <a16:creationId xmlns:a16="http://schemas.microsoft.com/office/drawing/2014/main" id="{1E4389B8-5514-6C3A-B0D6-C4E544D65A8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49547" y="455236"/>
            <a:ext cx="3795283" cy="6174163"/>
          </a:xfrm>
          <a:prstGeom prst="rect">
            <a:avLst/>
          </a:prstGeom>
        </p:spPr>
      </p:pic>
    </p:spTree>
    <p:extLst>
      <p:ext uri="{BB962C8B-B14F-4D97-AF65-F5344CB8AC3E}">
        <p14:creationId xmlns:p14="http://schemas.microsoft.com/office/powerpoint/2010/main" val="1561644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06911" y="1560934"/>
            <a:ext cx="5689088"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n-lt"/>
              </a:rPr>
              <a:t>Be sure all items in the Budget are included in the Budget Narrative.</a:t>
            </a:r>
          </a:p>
          <a:p>
            <a:pPr marL="800100" lvl="1" indent="-342900">
              <a:buFont typeface="Arial" panose="020B0604020202020204" pitchFamily="34" charset="0"/>
              <a:buChar char="•"/>
            </a:pPr>
            <a:r>
              <a:rPr lang="en-US" sz="2000" dirty="0">
                <a:latin typeface="+mn-lt"/>
              </a:rPr>
              <a:t>Ex: Office Supplies (copy paper, pencils, pens)</a:t>
            </a:r>
          </a:p>
          <a:p>
            <a:pPr marL="342900" indent="-342900">
              <a:buFont typeface="Arial" panose="020B0604020202020204" pitchFamily="34" charset="0"/>
              <a:buChar char="•"/>
            </a:pPr>
            <a:r>
              <a:rPr lang="en-US" sz="2000" dirty="0">
                <a:latin typeface="+mn-lt"/>
              </a:rPr>
              <a:t>Grant reviewers </a:t>
            </a:r>
            <a:r>
              <a:rPr lang="en-US" sz="2000" b="1" u="sng" dirty="0">
                <a:latin typeface="+mn-lt"/>
              </a:rPr>
              <a:t>will not</a:t>
            </a:r>
            <a:r>
              <a:rPr lang="en-US" sz="2000" b="1" dirty="0">
                <a:latin typeface="+mn-lt"/>
              </a:rPr>
              <a:t> </a:t>
            </a:r>
            <a:r>
              <a:rPr lang="en-US" sz="2000" dirty="0">
                <a:latin typeface="+mn-lt"/>
              </a:rPr>
              <a:t>contact you for clarification or additional information. </a:t>
            </a:r>
          </a:p>
          <a:p>
            <a:pPr marL="342900" indent="-342900">
              <a:buFont typeface="Arial" panose="020B0604020202020204" pitchFamily="34" charset="0"/>
              <a:buChar char="•"/>
            </a:pPr>
            <a:r>
              <a:rPr lang="en-US" sz="2000" dirty="0">
                <a:latin typeface="+mn-lt"/>
              </a:rPr>
              <a:t>Any missing information in this section may disqualify that budget item for funding.</a:t>
            </a:r>
          </a:p>
          <a:p>
            <a:pPr marL="342900" indent="-342900">
              <a:buFont typeface="Arial" panose="020B0604020202020204" pitchFamily="34" charset="0"/>
              <a:buChar char="•"/>
            </a:pPr>
            <a:r>
              <a:rPr lang="en-US" sz="2000" dirty="0">
                <a:latin typeface="+mn-lt"/>
              </a:rPr>
              <a:t>The more detail provided in the narrative the better.  Assume that the reader knows nothing about the program you are using the funds for or the items you want to purchase.</a:t>
            </a: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8" y="970303"/>
            <a:ext cx="5232377"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accent5">
                    <a:lumMod val="50000"/>
                  </a:schemeClr>
                </a:solidFill>
                <a:latin typeface="Franklin Gothic Demi" panose="020B0703020102020204" pitchFamily="34" charset="0"/>
              </a:rPr>
              <a:t>BUDGET NARRATIVE</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erson writing on notebook">
            <a:extLst>
              <a:ext uri="{FF2B5EF4-FFF2-40B4-BE49-F238E27FC236}">
                <a16:creationId xmlns:a16="http://schemas.microsoft.com/office/drawing/2014/main" id="{78C740F6-8C0F-64CA-7EDF-D9C0EF34F5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106" y="1508974"/>
            <a:ext cx="5299363" cy="2872536"/>
          </a:xfrm>
          <a:prstGeom prst="rect">
            <a:avLst/>
          </a:prstGeom>
        </p:spPr>
      </p:pic>
    </p:spTree>
    <p:extLst>
      <p:ext uri="{BB962C8B-B14F-4D97-AF65-F5344CB8AC3E}">
        <p14:creationId xmlns:p14="http://schemas.microsoft.com/office/powerpoint/2010/main" val="1327758448"/>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5010C-F193-182C-2585-92F8A0C87FFD}"/>
              </a:ext>
            </a:extLst>
          </p:cNvPr>
          <p:cNvSpPr>
            <a:spLocks noGrp="1"/>
          </p:cNvSpPr>
          <p:nvPr>
            <p:ph type="title"/>
          </p:nvPr>
        </p:nvSpPr>
        <p:spPr>
          <a:xfrm>
            <a:off x="466722" y="586855"/>
            <a:ext cx="3201366" cy="3387497"/>
          </a:xfrm>
        </p:spPr>
        <p:txBody>
          <a:bodyPr anchor="ctr">
            <a:normAutofit/>
          </a:bodyPr>
          <a:lstStyle/>
          <a:p>
            <a:pPr algn="ctr"/>
            <a:r>
              <a:rPr lang="en-US" sz="2800" dirty="0">
                <a:solidFill>
                  <a:srgbClr val="FFFFFF"/>
                </a:solidFill>
                <a:latin typeface="Franklin Gothic Demi" panose="020B0703020102020204" pitchFamily="34" charset="0"/>
              </a:rPr>
              <a:t>Fiscal Reporting requirements for all 3 funding sources</a:t>
            </a:r>
          </a:p>
        </p:txBody>
      </p:sp>
      <p:sp>
        <p:nvSpPr>
          <p:cNvPr id="3" name="Content Placeholder 2">
            <a:extLst>
              <a:ext uri="{FF2B5EF4-FFF2-40B4-BE49-F238E27FC236}">
                <a16:creationId xmlns:a16="http://schemas.microsoft.com/office/drawing/2014/main" id="{9E6B2BFA-7862-1A6B-CF51-EB5823F73DBC}"/>
              </a:ext>
            </a:extLst>
          </p:cNvPr>
          <p:cNvSpPr>
            <a:spLocks noGrp="1"/>
          </p:cNvSpPr>
          <p:nvPr>
            <p:ph idx="1"/>
          </p:nvPr>
        </p:nvSpPr>
        <p:spPr>
          <a:xfrm>
            <a:off x="4810259" y="649480"/>
            <a:ext cx="6555347" cy="5546047"/>
          </a:xfrm>
        </p:spPr>
        <p:txBody>
          <a:bodyPr anchor="ctr">
            <a:normAutofit/>
          </a:bodyPr>
          <a:lstStyle/>
          <a:p>
            <a:r>
              <a:rPr lang="en-US" sz="2000" dirty="0"/>
              <a:t>Fiscal reporting is required and will be due quarterly on all 3 </a:t>
            </a:r>
            <a:r>
              <a:rPr lang="en-US" sz="2000"/>
              <a:t>funding sources</a:t>
            </a:r>
          </a:p>
          <a:p>
            <a:pPr marL="0" indent="0">
              <a:buNone/>
            </a:pPr>
            <a:endParaRPr lang="en-US" sz="2000" dirty="0"/>
          </a:p>
          <a:p>
            <a:r>
              <a:rPr lang="en-US" sz="2000" dirty="0"/>
              <a:t>If awarded grant funds, be aware that even though these grants are funding up front, we will still require that the subgrantees provide documentation to verify the grant funds were spent on allowable expenses that are on the approved budget.</a:t>
            </a:r>
          </a:p>
          <a:p>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000225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116D8C-0CAD-B320-3686-9A4DB767A8A0}"/>
              </a:ext>
            </a:extLst>
          </p:cNvPr>
          <p:cNvSpPr>
            <a:spLocks noGrp="1"/>
          </p:cNvSpPr>
          <p:nvPr>
            <p:ph type="title"/>
          </p:nvPr>
        </p:nvSpPr>
        <p:spPr>
          <a:xfrm>
            <a:off x="1371599" y="294538"/>
            <a:ext cx="9895951" cy="1033669"/>
          </a:xfrm>
        </p:spPr>
        <p:txBody>
          <a:bodyPr anchor="ctr" anchorCtr="1">
            <a:normAutofit fontScale="90000"/>
          </a:bodyPr>
          <a:lstStyle/>
          <a:p>
            <a:pPr algn="ctr"/>
            <a:r>
              <a:rPr lang="en-US" sz="3100" dirty="0">
                <a:solidFill>
                  <a:srgbClr val="FFFFFF"/>
                </a:solidFill>
                <a:latin typeface="Franklin Gothic Demi" panose="020B0703020102020204" pitchFamily="34" charset="0"/>
              </a:rPr>
              <a:t>PROGRAM REPORTING REQUIREMENTS FOR ALL 3 FUNDING SOURCES </a:t>
            </a:r>
            <a:br>
              <a:rPr lang="en-US" sz="2200" dirty="0">
                <a:solidFill>
                  <a:srgbClr val="FFFFFF"/>
                </a:solidFill>
                <a:latin typeface="Franklin Gothic Demi" panose="020B0703020102020204" pitchFamily="34" charset="0"/>
              </a:rPr>
            </a:br>
            <a:endParaRPr lang="en-US" sz="2200" dirty="0">
              <a:solidFill>
                <a:srgbClr val="FFFFFF"/>
              </a:solidFill>
            </a:endParaRPr>
          </a:p>
        </p:txBody>
      </p:sp>
      <p:sp>
        <p:nvSpPr>
          <p:cNvPr id="3" name="Content Placeholder 2">
            <a:extLst>
              <a:ext uri="{FF2B5EF4-FFF2-40B4-BE49-F238E27FC236}">
                <a16:creationId xmlns:a16="http://schemas.microsoft.com/office/drawing/2014/main" id="{B9B0EA95-5E6F-15F2-0FBB-26452F674EF2}"/>
              </a:ext>
            </a:extLst>
          </p:cNvPr>
          <p:cNvSpPr>
            <a:spLocks noGrp="1"/>
          </p:cNvSpPr>
          <p:nvPr>
            <p:ph idx="1"/>
          </p:nvPr>
        </p:nvSpPr>
        <p:spPr>
          <a:xfrm>
            <a:off x="1371599" y="1622745"/>
            <a:ext cx="9724031" cy="4767422"/>
          </a:xfrm>
        </p:spPr>
        <p:txBody>
          <a:bodyPr anchor="ctr">
            <a:normAutofit/>
          </a:bodyPr>
          <a:lstStyle/>
          <a:p>
            <a:r>
              <a:rPr lang="en-US" sz="2000" dirty="0"/>
              <a:t>Program reports will be due quarterly and will require specific information to include but not limited to:</a:t>
            </a:r>
          </a:p>
          <a:p>
            <a:pPr lvl="1"/>
            <a:r>
              <a:rPr lang="en-US" sz="1800" dirty="0"/>
              <a:t>Demographic information for participants</a:t>
            </a:r>
          </a:p>
          <a:p>
            <a:pPr lvl="1"/>
            <a:r>
              <a:rPr lang="en-US" sz="1800" dirty="0"/>
              <a:t>Referrals</a:t>
            </a:r>
          </a:p>
          <a:p>
            <a:pPr lvl="1"/>
            <a:r>
              <a:rPr lang="en-US" sz="1800" dirty="0"/>
              <a:t>Participant numbers</a:t>
            </a:r>
          </a:p>
          <a:p>
            <a:pPr lvl="1"/>
            <a:r>
              <a:rPr lang="en-US" sz="1800" dirty="0"/>
              <a:t>Program completion numbers</a:t>
            </a:r>
          </a:p>
          <a:p>
            <a:pPr lvl="1"/>
            <a:r>
              <a:rPr lang="en-US" sz="1800" dirty="0"/>
              <a:t>Program terminations</a:t>
            </a:r>
          </a:p>
          <a:p>
            <a:pPr lvl="1"/>
            <a:r>
              <a:rPr lang="en-US" sz="1800" dirty="0"/>
              <a:t>Goals, objectives and outcomes</a:t>
            </a:r>
          </a:p>
          <a:p>
            <a:pPr lvl="1"/>
            <a:r>
              <a:rPr lang="en-US" sz="1800" dirty="0"/>
              <a:t>Activities</a:t>
            </a:r>
          </a:p>
          <a:p>
            <a:pPr lvl="1"/>
            <a:r>
              <a:rPr lang="en-US" sz="1800" dirty="0"/>
              <a:t>Strengths and barriers</a:t>
            </a:r>
          </a:p>
          <a:p>
            <a:pPr lvl="1"/>
            <a:r>
              <a:rPr lang="en-US" sz="1800" dirty="0" err="1"/>
              <a:t>Etc</a:t>
            </a:r>
            <a:endParaRPr lang="en-US" sz="1800" dirty="0"/>
          </a:p>
          <a:p>
            <a:r>
              <a:rPr lang="en-US" sz="2000" dirty="0"/>
              <a:t>All reporting questions can be found in each of the RFP’s, which are located on the CJI website.</a:t>
            </a:r>
          </a:p>
        </p:txBody>
      </p:sp>
    </p:spTree>
    <p:extLst>
      <p:ext uri="{BB962C8B-B14F-4D97-AF65-F5344CB8AC3E}">
        <p14:creationId xmlns:p14="http://schemas.microsoft.com/office/powerpoint/2010/main" val="3973024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9" name="Rectangle 2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E023B-798E-ECAF-E5AF-6CF1A1C1C74E}"/>
              </a:ext>
            </a:extLst>
          </p:cNvPr>
          <p:cNvSpPr>
            <a:spLocks noGrp="1"/>
          </p:cNvSpPr>
          <p:nvPr>
            <p:ph type="title"/>
          </p:nvPr>
        </p:nvSpPr>
        <p:spPr>
          <a:xfrm>
            <a:off x="761803" y="350196"/>
            <a:ext cx="4646904" cy="1624520"/>
          </a:xfrm>
        </p:spPr>
        <p:txBody>
          <a:bodyPr anchor="ctr">
            <a:normAutofit/>
          </a:bodyPr>
          <a:lstStyle/>
          <a:p>
            <a:r>
              <a:rPr lang="en-US" sz="2800" dirty="0">
                <a:latin typeface="Franklin Gothic Demi" panose="020B0703020102020204" pitchFamily="34" charset="0"/>
              </a:rPr>
              <a:t>Overview cont.</a:t>
            </a:r>
          </a:p>
        </p:txBody>
      </p:sp>
      <p:sp>
        <p:nvSpPr>
          <p:cNvPr id="31" name="Content Placeholder 23">
            <a:extLst>
              <a:ext uri="{FF2B5EF4-FFF2-40B4-BE49-F238E27FC236}">
                <a16:creationId xmlns:a16="http://schemas.microsoft.com/office/drawing/2014/main" id="{520FC08C-3619-89BC-94AB-C46C94C03090}"/>
              </a:ext>
            </a:extLst>
          </p:cNvPr>
          <p:cNvSpPr>
            <a:spLocks noGrp="1"/>
          </p:cNvSpPr>
          <p:nvPr>
            <p:ph idx="1"/>
          </p:nvPr>
        </p:nvSpPr>
        <p:spPr>
          <a:xfrm>
            <a:off x="761802" y="2743200"/>
            <a:ext cx="4646905" cy="3613149"/>
          </a:xfrm>
        </p:spPr>
        <p:txBody>
          <a:bodyPr anchor="ctr">
            <a:normAutofit/>
          </a:bodyPr>
          <a:lstStyle/>
          <a:p>
            <a:r>
              <a:rPr lang="en-US" sz="2000" dirty="0">
                <a:solidFill>
                  <a:schemeClr val="tx1">
                    <a:lumMod val="85000"/>
                    <a:lumOff val="15000"/>
                  </a:schemeClr>
                </a:solidFill>
                <a:cs typeface="Calibri Light" panose="020F0302020204030204" pitchFamily="34" charset="0"/>
              </a:rPr>
              <a:t>House Enrolled Act 1359 additionally established the Youth Justice Oversight Committee (YJOC), and this Committee has met since July of 2022.  The Legislature tasked the YJOC with a 5-fold purpose. </a:t>
            </a:r>
          </a:p>
          <a:p>
            <a:pPr marL="0" indent="0">
              <a:buNone/>
            </a:pPr>
            <a:endParaRPr lang="en-US" sz="2000" dirty="0">
              <a:solidFill>
                <a:schemeClr val="tx1">
                  <a:lumMod val="85000"/>
                  <a:lumOff val="15000"/>
                </a:schemeClr>
              </a:solidFill>
              <a:cs typeface="Calibri Light" panose="020F0302020204030204" pitchFamily="34" charset="0"/>
            </a:endParaRPr>
          </a:p>
          <a:p>
            <a:r>
              <a:rPr lang="en-US" sz="2000" dirty="0">
                <a:solidFill>
                  <a:schemeClr val="tx1">
                    <a:lumMod val="85000"/>
                    <a:lumOff val="15000"/>
                  </a:schemeClr>
                </a:solidFill>
                <a:cs typeface="Calibri Light" panose="020F0302020204030204" pitchFamily="34" charset="0"/>
              </a:rPr>
              <a:t>YJOC website:  </a:t>
            </a:r>
            <a:r>
              <a:rPr lang="en-US" sz="2000" dirty="0">
                <a:solidFill>
                  <a:schemeClr val="tx1">
                    <a:lumMod val="85000"/>
                    <a:lumOff val="15000"/>
                  </a:schemeClr>
                </a:solidFill>
                <a:cs typeface="Calibri Light" panose="020F0302020204030204" pitchFamily="34" charset="0"/>
                <a:hlinkClick r:id="rId2"/>
              </a:rPr>
              <a:t>https://www.in.gov/youthjustice/</a:t>
            </a:r>
            <a:endParaRPr lang="en-US" sz="2000" dirty="0">
              <a:solidFill>
                <a:schemeClr val="tx1">
                  <a:lumMod val="85000"/>
                  <a:lumOff val="15000"/>
                </a:schemeClr>
              </a:solidFill>
              <a:cs typeface="Calibri Light" panose="020F0302020204030204" pitchFamily="34" charset="0"/>
            </a:endParaRPr>
          </a:p>
          <a:p>
            <a:endParaRPr lang="en-US" sz="2000" dirty="0">
              <a:solidFill>
                <a:schemeClr val="tx1">
                  <a:lumMod val="85000"/>
                  <a:lumOff val="15000"/>
                </a:schemeClr>
              </a:solidFill>
              <a:latin typeface="+mj-lt"/>
              <a:cs typeface="Calibri Light" panose="020F0302020204030204" pitchFamily="34" charset="0"/>
            </a:endParaRPr>
          </a:p>
          <a:p>
            <a:endParaRPr lang="en-US" sz="2000" dirty="0"/>
          </a:p>
        </p:txBody>
      </p:sp>
      <p:pic>
        <p:nvPicPr>
          <p:cNvPr id="4" name="Content Placeholder 3">
            <a:extLst>
              <a:ext uri="{FF2B5EF4-FFF2-40B4-BE49-F238E27FC236}">
                <a16:creationId xmlns:a16="http://schemas.microsoft.com/office/drawing/2014/main" id="{2A7E3ACF-CC82-B1CD-6168-5D4AF2FB1062}"/>
              </a:ext>
            </a:extLst>
          </p:cNvPr>
          <p:cNvPicPr>
            <a:picLocks noChangeAspect="1"/>
          </p:cNvPicPr>
          <p:nvPr/>
        </p:nvPicPr>
        <p:blipFill>
          <a:blip r:embed="rId3"/>
          <a:srcRect l="14754" r="26513" b="-1"/>
          <a:stretch/>
        </p:blipFill>
        <p:spPr>
          <a:xfrm>
            <a:off x="6096000" y="1"/>
            <a:ext cx="6102825" cy="6858000"/>
          </a:xfrm>
          <a:prstGeom prst="rect">
            <a:avLst/>
          </a:prstGeom>
        </p:spPr>
      </p:pic>
    </p:spTree>
    <p:extLst>
      <p:ext uri="{BB962C8B-B14F-4D97-AF65-F5344CB8AC3E}">
        <p14:creationId xmlns:p14="http://schemas.microsoft.com/office/powerpoint/2010/main" val="3212908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46527" y="1597260"/>
            <a:ext cx="10360018" cy="2339102"/>
          </a:xfrm>
          <a:prstGeom prst="rect">
            <a:avLst/>
          </a:prstGeom>
          <a:noFill/>
        </p:spPr>
        <p:txBody>
          <a:bodyPr wrap="square" rtlCol="0">
            <a:spAutoFit/>
          </a:bodyPr>
          <a:lstStyle/>
          <a:p>
            <a:pPr marL="0" marR="0">
              <a:lnSpc>
                <a:spcPct val="110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All grant awards will be monitored by an ICJI </a:t>
            </a:r>
            <a:r>
              <a:rPr lang="en-US" sz="2000" spc="-20" dirty="0">
                <a:effectLst/>
                <a:latin typeface="Calibri" panose="020F0502020204030204" pitchFamily="34" charset="0"/>
                <a:ea typeface="Calibri" panose="020F0502020204030204" pitchFamily="34" charset="0"/>
                <a:cs typeface="Calibri" panose="020F0502020204030204" pitchFamily="34" charset="0"/>
              </a:rPr>
              <a:t>Grant </a:t>
            </a:r>
            <a:r>
              <a:rPr lang="en-US" sz="2000" dirty="0">
                <a:effectLst/>
                <a:latin typeface="Calibri" panose="020F0502020204030204" pitchFamily="34" charset="0"/>
                <a:ea typeface="Calibri" panose="020F0502020204030204" pitchFamily="34" charset="0"/>
                <a:cs typeface="Calibri" panose="020F0502020204030204" pitchFamily="34" charset="0"/>
              </a:rPr>
              <a:t>Manager and/or ICJI </a:t>
            </a:r>
            <a:r>
              <a:rPr lang="en-US" sz="2000" spc="-15" dirty="0">
                <a:effectLst/>
                <a:latin typeface="Calibri" panose="020F0502020204030204" pitchFamily="34" charset="0"/>
                <a:ea typeface="Calibri" panose="020F0502020204030204" pitchFamily="34" charset="0"/>
                <a:cs typeface="Calibri" panose="020F0502020204030204" pitchFamily="34" charset="0"/>
              </a:rPr>
              <a:t>Compliance </a:t>
            </a:r>
            <a:r>
              <a:rPr lang="en-US" sz="2000" dirty="0">
                <a:effectLst/>
                <a:latin typeface="Calibri" panose="020F0502020204030204" pitchFamily="34" charset="0"/>
                <a:ea typeface="Calibri" panose="020F0502020204030204" pitchFamily="34" charset="0"/>
                <a:cs typeface="Calibri" panose="020F0502020204030204" pitchFamily="34" charset="0"/>
              </a:rPr>
              <a:t>Monitoring team using a combination of desk reviews and site visits. Additionally, the </a:t>
            </a:r>
            <a:r>
              <a:rPr lang="en-US" sz="2000" spc="-15" dirty="0">
                <a:effectLst/>
                <a:latin typeface="Calibri" panose="020F0502020204030204" pitchFamily="34" charset="0"/>
                <a:ea typeface="Calibri" panose="020F0502020204030204" pitchFamily="34" charset="0"/>
                <a:cs typeface="Calibri" panose="020F0502020204030204" pitchFamily="34" charset="0"/>
              </a:rPr>
              <a:t>Grant </a:t>
            </a:r>
            <a:r>
              <a:rPr lang="en-US" sz="2000" dirty="0">
                <a:effectLst/>
                <a:latin typeface="Calibri" panose="020F0502020204030204" pitchFamily="34" charset="0"/>
                <a:ea typeface="Calibri" panose="020F0502020204030204" pitchFamily="34" charset="0"/>
                <a:cs typeface="Calibri" panose="020F0502020204030204" pitchFamily="34" charset="0"/>
              </a:rPr>
              <a:t>Manager will review all submitted</a:t>
            </a:r>
            <a:r>
              <a:rPr lang="en-US" sz="2000" spc="-6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reports</a:t>
            </a:r>
            <a:r>
              <a:rPr lang="en-US" sz="2000" spc="1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for</a:t>
            </a:r>
            <a:r>
              <a:rPr lang="en-US" sz="2000" spc="-65"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timeliness</a:t>
            </a:r>
            <a:r>
              <a:rPr lang="en-US" sz="2000" spc="-55"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and</a:t>
            </a:r>
            <a:r>
              <a:rPr lang="en-US" sz="2000" spc="-6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accuracy.</a:t>
            </a:r>
            <a:r>
              <a:rPr lang="en-US" sz="2000" spc="-65"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Delinquencies</a:t>
            </a:r>
            <a:r>
              <a:rPr lang="en-US" sz="2000" spc="-65"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and</a:t>
            </a:r>
            <a:r>
              <a:rPr lang="en-US" sz="2000" spc="-55"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report</a:t>
            </a:r>
            <a:r>
              <a:rPr lang="en-US" sz="2000" spc="-65"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contents</a:t>
            </a:r>
            <a:r>
              <a:rPr lang="en-US" sz="2000" spc="-4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will</a:t>
            </a:r>
            <a:r>
              <a:rPr lang="en-US" sz="2000" spc="-65"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be</a:t>
            </a:r>
            <a:r>
              <a:rPr lang="en-US" sz="2000" spc="-5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addressed</a:t>
            </a:r>
            <a:r>
              <a:rPr lang="en-US" sz="2000" spc="-60" dirty="0">
                <a:effectLst/>
                <a:latin typeface="Calibri" panose="020F0502020204030204" pitchFamily="34" charset="0"/>
                <a:ea typeface="Calibri" panose="020F0502020204030204" pitchFamily="34" charset="0"/>
                <a:cs typeface="Calibri" panose="020F0502020204030204" pitchFamily="34" charset="0"/>
              </a:rPr>
              <a:t> </a:t>
            </a:r>
            <a:r>
              <a:rPr lang="en-US" sz="2000" spc="-15" dirty="0">
                <a:effectLst/>
                <a:latin typeface="Calibri" panose="020F0502020204030204" pitchFamily="34" charset="0"/>
                <a:ea typeface="Calibri" panose="020F0502020204030204" pitchFamily="34" charset="0"/>
                <a:cs typeface="Calibri" panose="020F0502020204030204" pitchFamily="34" charset="0"/>
              </a:rPr>
              <a:t>as </a:t>
            </a:r>
            <a:r>
              <a:rPr lang="en-US" sz="2000" dirty="0">
                <a:effectLst/>
                <a:latin typeface="Calibri" panose="020F0502020204030204" pitchFamily="34" charset="0"/>
                <a:ea typeface="Calibri" panose="020F0502020204030204" pitchFamily="34" charset="0"/>
                <a:cs typeface="Calibri" panose="020F0502020204030204" pitchFamily="34" charset="0"/>
              </a:rPr>
              <a:t>needed by ICJI staff. Late and repeated incorrect reports could disqualify recipients from future funding.</a:t>
            </a:r>
            <a:endParaRPr lang="en-US" sz="2000" dirty="0">
              <a:effectLst/>
              <a:latin typeface="Calibri" panose="020F0502020204030204" pitchFamily="34" charset="0"/>
              <a:ea typeface="Calibri" panose="020F05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30" y="783688"/>
            <a:ext cx="10962688" cy="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MONITORING</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06194" y="0"/>
            <a:ext cx="7281954"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000" dirty="0">
                <a:solidFill>
                  <a:schemeClr val="accent5">
                    <a:lumMod val="50000"/>
                  </a:schemeClr>
                </a:solidFill>
                <a:latin typeface="Franklin Gothic Demi" panose="020B0703020102020204" pitchFamily="34" charset="0"/>
              </a:rPr>
              <a:t>REQUIRED ATTACHMENTS WITH APPLICATION</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D4D093-BC4F-2F03-89EE-2A393A26F449}"/>
              </a:ext>
            </a:extLst>
          </p:cNvPr>
          <p:cNvSpPr txBox="1"/>
          <p:nvPr/>
        </p:nvSpPr>
        <p:spPr>
          <a:xfrm>
            <a:off x="4406193" y="863022"/>
            <a:ext cx="6099462" cy="5379678"/>
          </a:xfrm>
          <a:prstGeom prst="rect">
            <a:avLst/>
          </a:prstGeom>
          <a:noFill/>
        </p:spPr>
        <p:txBody>
          <a:bodyPr wrap="square">
            <a:spAutoFit/>
          </a:bodyPr>
          <a:lstStyle/>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Total Agency Budget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a:t>
            </a:r>
            <a:r>
              <a:rPr lang="en-US" sz="2000" dirty="0">
                <a:effectLst/>
                <a:latin typeface="Calibri" panose="020F0502020204030204" pitchFamily="34" charset="0"/>
                <a:ea typeface="Times New Roman" panose="02020603050405020304" pitchFamily="18" charset="0"/>
                <a:cs typeface="Calibri" panose="020F0502020204030204" pitchFamily="34" charset="0"/>
              </a:rPr>
              <a:t> If the </a:t>
            </a:r>
            <a:r>
              <a:rPr lang="en-US" sz="2000" spc="-10" dirty="0">
                <a:effectLst/>
                <a:latin typeface="Calibri" panose="020F0502020204030204" pitchFamily="34" charset="0"/>
                <a:ea typeface="Times New Roman" panose="02020603050405020304" pitchFamily="18" charset="0"/>
                <a:cs typeface="Calibri" panose="020F0502020204030204" pitchFamily="34" charset="0"/>
              </a:rPr>
              <a:t>applicant </a:t>
            </a:r>
            <a:r>
              <a:rPr lang="en-US" sz="2000" dirty="0">
                <a:effectLst/>
                <a:latin typeface="Calibri" panose="020F0502020204030204" pitchFamily="34" charset="0"/>
                <a:ea typeface="Times New Roman" panose="02020603050405020304" pitchFamily="18" charset="0"/>
                <a:cs typeface="Calibri" panose="020F0502020204030204" pitchFamily="34" charset="0"/>
              </a:rPr>
              <a:t>agency is a nonprofit organization or nongovernmental entity, please complete and upload a Grantee Basic Budget (nonprofit Applicant budget form).</a:t>
            </a:r>
            <a:r>
              <a:rPr lang="en-US" sz="2000" spc="-25" dirty="0">
                <a:effectLst/>
                <a:latin typeface="Calibri" panose="020F0502020204030204" pitchFamily="34" charset="0"/>
                <a:ea typeface="Times New Roman" panose="02020603050405020304" pitchFamily="18" charset="0"/>
                <a:cs typeface="Calibri" panose="020F0502020204030204" pitchFamily="34" charset="0"/>
              </a:rPr>
              <a:t> </a:t>
            </a:r>
            <a:r>
              <a:rPr lang="en-US" sz="2000" spc="-15" dirty="0">
                <a:effectLst/>
                <a:latin typeface="Calibri" panose="020F0502020204030204" pitchFamily="34" charset="0"/>
                <a:ea typeface="Times New Roman" panose="02020603050405020304" pitchFamily="18" charset="0"/>
                <a:cs typeface="Calibri" panose="020F0502020204030204" pitchFamily="34" charset="0"/>
              </a:rPr>
              <a:t>Be</a:t>
            </a:r>
            <a:r>
              <a:rPr lang="en-US" sz="2000" spc="-3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sure</a:t>
            </a:r>
            <a:r>
              <a:rPr lang="en-US" sz="2000" spc="-3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to</a:t>
            </a:r>
            <a:r>
              <a:rPr lang="en-US" sz="2000" spc="-2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complete</a:t>
            </a:r>
            <a:r>
              <a:rPr lang="en-US" sz="2000" spc="-1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both</a:t>
            </a:r>
            <a:r>
              <a:rPr lang="en-US" sz="2000" spc="-4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the</a:t>
            </a:r>
            <a:r>
              <a:rPr lang="en-US" sz="2000" spc="-3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Organizational</a:t>
            </a:r>
            <a:r>
              <a:rPr lang="en-US" sz="2000" spc="-3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tab</a:t>
            </a:r>
            <a:r>
              <a:rPr lang="en-US" sz="2000" spc="2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and</a:t>
            </a:r>
            <a:r>
              <a:rPr lang="en-US" sz="2000" spc="-3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the</a:t>
            </a:r>
            <a:r>
              <a:rPr lang="en-US" sz="2000" spc="-3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Employee</a:t>
            </a:r>
            <a:r>
              <a:rPr lang="en-US" sz="2000" spc="-1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tab.</a:t>
            </a:r>
            <a:r>
              <a:rPr lang="en-US" sz="2000" spc="-4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The</a:t>
            </a:r>
            <a:r>
              <a:rPr lang="en-US" sz="2000" spc="-30" dirty="0">
                <a:effectLst/>
                <a:latin typeface="Calibri" panose="020F0502020204030204" pitchFamily="34" charset="0"/>
                <a:ea typeface="Times New Roman" panose="02020603050405020304" pitchFamily="18" charset="0"/>
                <a:cs typeface="Calibri" panose="020F0502020204030204" pitchFamily="34" charset="0"/>
              </a:rPr>
              <a:t> </a:t>
            </a:r>
            <a:r>
              <a:rPr lang="en-US" sz="2000" spc="-15" dirty="0">
                <a:effectLst/>
                <a:latin typeface="Calibri" panose="020F0502020204030204" pitchFamily="34" charset="0"/>
                <a:ea typeface="Times New Roman" panose="02020603050405020304" pitchFamily="18" charset="0"/>
                <a:cs typeface="Calibri" panose="020F0502020204030204" pitchFamily="34" charset="0"/>
              </a:rPr>
              <a:t>form </a:t>
            </a:r>
            <a:r>
              <a:rPr lang="en-US" sz="2000" dirty="0">
                <a:effectLst/>
                <a:latin typeface="Calibri" panose="020F0502020204030204" pitchFamily="34" charset="0"/>
                <a:ea typeface="Times New Roman" panose="02020603050405020304" pitchFamily="18" charset="0"/>
                <a:cs typeface="Calibri" panose="020F0502020204030204" pitchFamily="34" charset="0"/>
              </a:rPr>
              <a:t>can</a:t>
            </a:r>
            <a:r>
              <a:rPr lang="en-US" sz="2000" spc="-8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be</a:t>
            </a:r>
            <a:r>
              <a:rPr lang="en-US" sz="2000" spc="-7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found</a:t>
            </a:r>
            <a:r>
              <a:rPr lang="en-US" sz="2000" spc="-9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on</a:t>
            </a:r>
            <a:r>
              <a:rPr lang="en-US" sz="2000" spc="-8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the</a:t>
            </a:r>
            <a:r>
              <a:rPr lang="en-US" sz="2000" spc="-7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ICJI</a:t>
            </a:r>
            <a:r>
              <a:rPr lang="en-US" sz="2000" spc="-9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website</a:t>
            </a:r>
            <a:r>
              <a:rPr lang="en-US" sz="2000" spc="-75" dirty="0">
                <a:effectLst/>
                <a:latin typeface="Calibri" panose="020F0502020204030204" pitchFamily="34" charset="0"/>
                <a:ea typeface="Times New Roman" panose="02020603050405020304" pitchFamily="18" charset="0"/>
                <a:cs typeface="Calibri" panose="020F0502020204030204" pitchFamily="34" charset="0"/>
              </a:rPr>
              <a:t> </a:t>
            </a:r>
            <a:r>
              <a:rPr lang="en-US" sz="20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3"/>
              </a:rPr>
              <a:t>here</a:t>
            </a: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This</a:t>
            </a:r>
            <a:r>
              <a:rPr lang="en-US" sz="2000" i="1" spc="-40"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does</a:t>
            </a:r>
            <a:r>
              <a:rPr lang="en-US" sz="2000" i="1" spc="-45"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not</a:t>
            </a:r>
            <a:r>
              <a:rPr lang="en-US" sz="2000" i="1" spc="-20"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apply</a:t>
            </a:r>
            <a:r>
              <a:rPr lang="en-US" sz="2000" i="1" spc="-5"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to</a:t>
            </a:r>
            <a:r>
              <a:rPr lang="en-US" sz="2000" i="1" spc="-35"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units</a:t>
            </a:r>
            <a:r>
              <a:rPr lang="en-US" sz="2000" i="1" spc="-15"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of</a:t>
            </a:r>
            <a:r>
              <a:rPr lang="en-US" sz="2000" i="1" spc="-30" dirty="0">
                <a:effectLst/>
                <a:latin typeface="Calibri" panose="020F0502020204030204" pitchFamily="34" charset="0"/>
                <a:ea typeface="Times New Roman" panose="02020603050405020304" pitchFamily="18" charset="0"/>
                <a:cs typeface="Calibri" panose="020F0502020204030204" pitchFamily="34" charset="0"/>
              </a:rPr>
              <a:t> </a:t>
            </a:r>
            <a:r>
              <a:rPr lang="en-US" sz="2000" i="1" dirty="0">
                <a:effectLst/>
                <a:latin typeface="Calibri" panose="020F0502020204030204" pitchFamily="34" charset="0"/>
                <a:ea typeface="Times New Roman" panose="02020603050405020304" pitchFamily="18" charset="0"/>
                <a:cs typeface="Calibri" panose="020F0502020204030204" pitchFamily="34" charset="0"/>
              </a:rPr>
              <a:t>government.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118110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Sustainability Plan</a:t>
            </a:r>
            <a:r>
              <a:rPr lang="en-US" sz="2000" dirty="0">
                <a:effectLst/>
                <a:latin typeface="Calibri" panose="020F0502020204030204" pitchFamily="34" charset="0"/>
                <a:ea typeface="Times New Roman" panose="02020603050405020304" pitchFamily="18" charset="0"/>
                <a:cs typeface="Calibri" panose="020F0502020204030204" pitchFamily="34" charset="0"/>
              </a:rPr>
              <a:t>: Please attach a document </a:t>
            </a:r>
            <a:r>
              <a:rPr lang="en-US" sz="2000" spc="-10" dirty="0">
                <a:effectLst/>
                <a:latin typeface="Calibri" panose="020F0502020204030204" pitchFamily="34" charset="0"/>
                <a:ea typeface="Times New Roman" panose="02020603050405020304" pitchFamily="18" charset="0"/>
                <a:cs typeface="Calibri" panose="020F0502020204030204" pitchFamily="34" charset="0"/>
              </a:rPr>
              <a:t>detailing </a:t>
            </a:r>
            <a:r>
              <a:rPr lang="en-US" sz="2000" dirty="0">
                <a:effectLst/>
                <a:latin typeface="Calibri" panose="020F0502020204030204" pitchFamily="34" charset="0"/>
                <a:ea typeface="Times New Roman" panose="02020603050405020304" pitchFamily="18" charset="0"/>
                <a:cs typeface="Calibri" panose="020F0502020204030204" pitchFamily="34" charset="0"/>
              </a:rPr>
              <a:t>the applicant’s plan to maintain </a:t>
            </a:r>
            <a:r>
              <a:rPr lang="en-US" sz="2000" spc="-15" dirty="0">
                <a:effectLst/>
                <a:latin typeface="Calibri" panose="020F0502020204030204" pitchFamily="34" charset="0"/>
                <a:ea typeface="Times New Roman" panose="02020603050405020304" pitchFamily="18" charset="0"/>
                <a:cs typeface="Calibri" panose="020F0502020204030204" pitchFamily="34" charset="0"/>
              </a:rPr>
              <a:t>the </a:t>
            </a:r>
            <a:r>
              <a:rPr lang="en-US" sz="2000" dirty="0">
                <a:effectLst/>
                <a:latin typeface="Calibri" panose="020F0502020204030204" pitchFamily="34" charset="0"/>
                <a:ea typeface="Times New Roman" panose="02020603050405020304" pitchFamily="18" charset="0"/>
                <a:cs typeface="Calibri" panose="020F0502020204030204" pitchFamily="34" charset="0"/>
              </a:rPr>
              <a:t>program once the grant </a:t>
            </a:r>
            <a:r>
              <a:rPr lang="en-US" sz="2000" spc="-15" dirty="0">
                <a:effectLst/>
                <a:latin typeface="Calibri" panose="020F0502020204030204" pitchFamily="34" charset="0"/>
                <a:ea typeface="Times New Roman" panose="02020603050405020304" pitchFamily="18" charset="0"/>
                <a:cs typeface="Calibri" panose="020F0502020204030204" pitchFamily="34" charset="0"/>
              </a:rPr>
              <a:t>fund </a:t>
            </a:r>
            <a:r>
              <a:rPr lang="en-US" sz="2000" dirty="0">
                <a:effectLst/>
                <a:latin typeface="Calibri" panose="020F0502020204030204" pitchFamily="34" charset="0"/>
                <a:ea typeface="Times New Roman" panose="02020603050405020304" pitchFamily="18" charset="0"/>
                <a:cs typeface="Calibri" panose="020F0502020204030204" pitchFamily="34" charset="0"/>
              </a:rPr>
              <a:t>period</a:t>
            </a:r>
            <a:r>
              <a:rPr lang="en-US" sz="2000" spc="-8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expires.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118110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Timeline</a:t>
            </a:r>
            <a:r>
              <a:rPr lang="en-US" sz="2000" dirty="0">
                <a:effectLst/>
                <a:latin typeface="Calibri" panose="020F0502020204030204" pitchFamily="34" charset="0"/>
                <a:ea typeface="Times New Roman" panose="02020603050405020304" pitchFamily="18" charset="0"/>
                <a:cs typeface="Calibri" panose="020F0502020204030204" pitchFamily="34" charset="0"/>
              </a:rPr>
              <a:t>: Please attach a timeline for the completion of the project and/or expenditure of the grant</a:t>
            </a:r>
            <a:r>
              <a:rPr lang="en-US" sz="2000" spc="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funds.</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1181100" algn="l"/>
              </a:tabLst>
            </a:pPr>
            <a:r>
              <a:rPr lang="en-US" sz="13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905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06193" y="0"/>
            <a:ext cx="7281954"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000" dirty="0">
                <a:solidFill>
                  <a:schemeClr val="accent5">
                    <a:lumMod val="50000"/>
                  </a:schemeClr>
                </a:solidFill>
                <a:latin typeface="Franklin Gothic Demi" panose="020B0703020102020204" pitchFamily="34" charset="0"/>
              </a:rPr>
              <a:t>REQUIRED ATTACHMENTS WITH APPLICATION Cont.</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D4D093-BC4F-2F03-89EE-2A393A26F449}"/>
              </a:ext>
            </a:extLst>
          </p:cNvPr>
          <p:cNvSpPr txBox="1"/>
          <p:nvPr/>
        </p:nvSpPr>
        <p:spPr>
          <a:xfrm>
            <a:off x="4406193" y="863022"/>
            <a:ext cx="6099462" cy="5373779"/>
          </a:xfrm>
          <a:prstGeom prst="rect">
            <a:avLst/>
          </a:prstGeom>
          <a:noFill/>
        </p:spPr>
        <p:txBody>
          <a:bodyPr wrap="square">
            <a:spAutoFit/>
          </a:bodyPr>
          <a:lstStyle/>
          <a:p>
            <a:pPr marL="0" marR="0">
              <a:lnSpc>
                <a:spcPct val="110000"/>
              </a:lnSpc>
              <a:spcBef>
                <a:spcPts val="0"/>
              </a:spcBef>
              <a:spcAft>
                <a:spcPts val="0"/>
              </a:spcAft>
              <a:tabLst>
                <a:tab pos="1181100" algn="l"/>
              </a:tabLst>
            </a:pPr>
            <a:r>
              <a:rPr lang="en-US" sz="13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A Memorandum of Agreement:</a:t>
            </a:r>
            <a:r>
              <a:rPr lang="en-US" sz="2000" dirty="0">
                <a:effectLst/>
                <a:latin typeface="Calibri" panose="020F0502020204030204" pitchFamily="34" charset="0"/>
                <a:ea typeface="Times New Roman" panose="02020603050405020304" pitchFamily="18" charset="0"/>
                <a:cs typeface="Calibri" panose="020F0502020204030204" pitchFamily="34" charset="0"/>
              </a:rPr>
              <a:t> A Memorandum of Agreement with the court(s) with juvenile jurisdiction in the counties to be served by the program which outlines the roles and responsibilities of the court and the program, how funds will be utilized, how youth will be referred, and what services will be provided as well as other relevant information.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0000"/>
              </a:lnSpc>
              <a:spcBef>
                <a:spcPts val="0"/>
              </a:spcBef>
              <a:spcAft>
                <a:spcPts val="0"/>
              </a:spcAft>
              <a:tabLst>
                <a:tab pos="118110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i="1"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Audit Record: </a:t>
            </a:r>
            <a:r>
              <a:rPr lang="en-US" sz="2000" dirty="0">
                <a:solidFill>
                  <a:srgbClr val="00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Include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your most recent State Board of Accounts or independent audit.</a:t>
            </a:r>
          </a:p>
          <a:p>
            <a:pPr marL="0" marR="0">
              <a:lnSpc>
                <a:spcPct val="110000"/>
              </a:lnSpc>
              <a:spcBef>
                <a:spcPts val="0"/>
              </a:spcBef>
              <a:spcAft>
                <a:spcPts val="0"/>
              </a:spcAft>
              <a:tabLst>
                <a:tab pos="118110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Calibri" panose="020F0502020204030204" pitchFamily="34" charset="0"/>
              <a:buChar char="»"/>
              <a:tabLst>
                <a:tab pos="5872480" algn="l"/>
              </a:tabLst>
            </a:pPr>
            <a:r>
              <a:rPr lang="en-US" sz="2000" i="1" dirty="0">
                <a:effectLst/>
                <a:latin typeface="Calibri" panose="020F0502020204030204" pitchFamily="34" charset="0"/>
                <a:ea typeface="Times New Roman" panose="02020603050405020304" pitchFamily="18" charset="0"/>
                <a:cs typeface="Calibri" panose="020F0502020204030204" pitchFamily="34" charset="0"/>
              </a:rPr>
              <a:t>Miscellaneous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0000"/>
              </a:lnSpc>
              <a:spcBef>
                <a:spcPts val="0"/>
              </a:spcBef>
              <a:spcAft>
                <a:spcPts val="0"/>
              </a:spcAft>
              <a:buFont typeface="Arial" panose="020B0604020202020204" pitchFamily="34" charset="0"/>
              <a:buChar char="•"/>
              <a:tabLst>
                <a:tab pos="587248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If applying for funds for personnel costs, attach the relevant job</a:t>
            </a:r>
            <a:r>
              <a:rPr lang="en-US" sz="2000" spc="-40"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descriptions.</a:t>
            </a:r>
            <a:endParaRPr lang="en-US" sz="2000" dirty="0">
              <a:ea typeface="Times New Roman" panose="02020603050405020304" pitchFamily="18" charset="0"/>
              <a:cs typeface="Times New Roman" panose="02020603050405020304" pitchFamily="18" charset="0"/>
            </a:endParaRPr>
          </a:p>
          <a:p>
            <a:pPr marL="742950" marR="0" lvl="1" indent="-285750">
              <a:lnSpc>
                <a:spcPct val="110000"/>
              </a:lnSpc>
              <a:spcBef>
                <a:spcPts val="0"/>
              </a:spcBef>
              <a:spcAft>
                <a:spcPts val="0"/>
              </a:spcAft>
              <a:buFont typeface="Arial" panose="020B0604020202020204" pitchFamily="34" charset="0"/>
              <a:buChar char="•"/>
              <a:tabLst>
                <a:tab pos="5872480" algn="l"/>
              </a:tabLst>
            </a:pPr>
            <a:r>
              <a:rPr lang="en-US" sz="2000" dirty="0">
                <a:effectLst/>
                <a:latin typeface="Calibri" panose="020F0502020204030204" pitchFamily="34" charset="0"/>
                <a:ea typeface="Times New Roman" panose="02020603050405020304" pitchFamily="18" charset="0"/>
                <a:cs typeface="Calibri" panose="020F0502020204030204" pitchFamily="34" charset="0"/>
              </a:rPr>
              <a:t>If applicable, attach other requested</a:t>
            </a:r>
            <a:r>
              <a:rPr lang="en-US" sz="2000" spc="-25" dirty="0">
                <a:effectLst/>
                <a:latin typeface="Calibri" panose="020F0502020204030204" pitchFamily="34" charset="0"/>
                <a:ea typeface="Times New Roman" panose="02020603050405020304" pitchFamily="18" charset="0"/>
                <a:cs typeface="Calibri" panose="020F0502020204030204" pitchFamily="34" charset="0"/>
              </a:rPr>
              <a:t> </a:t>
            </a:r>
            <a:r>
              <a:rPr lang="en-US" sz="2000" dirty="0">
                <a:effectLst/>
                <a:latin typeface="Calibri" panose="020F0502020204030204" pitchFamily="34" charset="0"/>
                <a:ea typeface="Times New Roman" panose="02020603050405020304" pitchFamily="18" charset="0"/>
                <a:cs typeface="Calibri" panose="020F0502020204030204" pitchFamily="34" charset="0"/>
              </a:rPr>
              <a:t>information.</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647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F36F1-D911-457F-9F71-FDB69340F470}"/>
              </a:ext>
            </a:extLst>
          </p:cNvPr>
          <p:cNvSpPr txBox="1"/>
          <p:nvPr/>
        </p:nvSpPr>
        <p:spPr>
          <a:xfrm>
            <a:off x="4463517" y="1534214"/>
            <a:ext cx="7167307" cy="4953920"/>
          </a:xfrm>
          <a:prstGeom prst="rect">
            <a:avLst/>
          </a:prstGeom>
          <a:noFill/>
        </p:spPr>
        <p:txBody>
          <a:bodyPr wrap="square" rtlCol="0">
            <a:spAutoFit/>
          </a:bodyPr>
          <a:lstStyle/>
          <a:p>
            <a:pPr marL="0" marR="0">
              <a:lnSpc>
                <a:spcPct val="110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ICJI will review and score all grant applications as part of the competitive application process, and will assess the following criteria:</a:t>
            </a:r>
            <a:endParaRPr lang="en-US" sz="1600" dirty="0">
              <a:effectLst/>
              <a:latin typeface="Calibri" panose="020F0502020204030204" pitchFamily="34" charset="0"/>
              <a:ea typeface="Calibri" panose="020F0502020204030204" pitchFamily="34" charset="0"/>
            </a:endParaRPr>
          </a:p>
          <a:p>
            <a:pPr marL="0" marR="0">
              <a:lnSpc>
                <a:spcPct val="110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The completeness of the grant application;</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Whether the grant application is within the purpose areas of the</a:t>
            </a:r>
            <a:r>
              <a:rPr lang="en-US" sz="1600" spc="-9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funding;</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The applicant’s</a:t>
            </a:r>
            <a:r>
              <a:rPr lang="en-US" sz="1600" spc="-1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eligibility;</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Whether the grant application, the applicant, and the project are in compliance with all applicable state laws, regulations, and</a:t>
            </a:r>
            <a:r>
              <a:rPr lang="en-US" sz="1600" spc="-4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rules;</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Whether the proposed expenditures set forth in the project budget are allowable and allocable;</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Any potential conflicts of</a:t>
            </a:r>
            <a:r>
              <a:rPr lang="en-US" sz="1600" spc="-10"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interest;</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Whether the applicant has any state debt</a:t>
            </a:r>
            <a:r>
              <a:rPr lang="en-US" sz="1600" spc="-5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delinquency;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The applicant’s ability to successfully pass clearance checks from the Department of Revenue (DOR), Department of Workforce Development (DWD), and Secretary of State (SOS);</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Any and all risk associated with granting funds to the</a:t>
            </a:r>
            <a:r>
              <a:rPr lang="en-US" sz="1600" spc="-55" dirty="0">
                <a:effectLst/>
                <a:latin typeface="Calibri" panose="020F0502020204030204" pitchFamily="34" charset="0"/>
                <a:ea typeface="Calibri" panose="020F0502020204030204" pitchFamily="34" charset="0"/>
                <a:cs typeface="Calibri" panose="020F0502020204030204" pitchFamily="34" charset="0"/>
              </a:rPr>
              <a:t> </a:t>
            </a:r>
            <a:r>
              <a:rPr lang="en-US" sz="1600" dirty="0">
                <a:effectLst/>
                <a:latin typeface="Calibri" panose="020F0502020204030204" pitchFamily="34" charset="0"/>
                <a:ea typeface="Calibri" panose="020F0502020204030204" pitchFamily="34" charset="0"/>
                <a:cs typeface="Calibri" panose="020F0502020204030204" pitchFamily="34" charset="0"/>
              </a:rPr>
              <a:t>applicant; and</a:t>
            </a:r>
            <a:endParaRPr lang="en-US" sz="1600" dirty="0">
              <a:effectLst/>
              <a:latin typeface="Calibri" panose="020F0502020204030204" pitchFamily="34" charset="0"/>
              <a:ea typeface="Calibri" panose="020F0502020204030204" pitchFamily="34" charset="0"/>
            </a:endParaRPr>
          </a:p>
          <a:p>
            <a:pPr marL="342900" marR="0" lvl="0" indent="-342900">
              <a:lnSpc>
                <a:spcPct val="11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Whether the applicant is debarred or suspended by any state department or agency.</a:t>
            </a:r>
            <a:endParaRPr lang="en-US" sz="1600" dirty="0">
              <a:effectLst/>
              <a:latin typeface="Calibri" panose="020F0502020204030204" pitchFamily="34" charset="0"/>
              <a:ea typeface="Calibri" panose="020F0502020204030204" pitchFamily="34" charset="0"/>
            </a:endParaRPr>
          </a:p>
        </p:txBody>
      </p:sp>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7" y="455237"/>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APPLICATION REVIEW</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B39FD74-B6D0-4D26-B271-C767EB5BE878}"/>
              </a:ext>
            </a:extLst>
          </p:cNvPr>
          <p:cNvPicPr>
            <a:picLocks noChangeAspect="1"/>
          </p:cNvPicPr>
          <p:nvPr/>
        </p:nvPicPr>
        <p:blipFill>
          <a:blip r:embed="rId3">
            <a:extLst>
              <a:ext uri="{28A0092B-C50C-407E-A947-70E740481C1C}">
                <a14:useLocalDpi xmlns:a14="http://schemas.microsoft.com/office/drawing/2010/main" val="0"/>
              </a:ext>
            </a:extLst>
          </a:blip>
          <a:srcRect l="29273" r="29273"/>
          <a:stretch/>
        </p:blipFill>
        <p:spPr>
          <a:xfrm>
            <a:off x="446528" y="455237"/>
            <a:ext cx="3698302" cy="5947526"/>
          </a:xfrm>
          <a:prstGeom prst="rect">
            <a:avLst/>
          </a:prstGeom>
        </p:spPr>
      </p:pic>
    </p:spTree>
    <p:extLst>
      <p:ext uri="{BB962C8B-B14F-4D97-AF65-F5344CB8AC3E}">
        <p14:creationId xmlns:p14="http://schemas.microsoft.com/office/powerpoint/2010/main" val="3429629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54F60F-7439-49E3-A6E2-FCFDE02CDD35}"/>
              </a:ext>
            </a:extLst>
          </p:cNvPr>
          <p:cNvSpPr/>
          <p:nvPr/>
        </p:nvSpPr>
        <p:spPr>
          <a:xfrm>
            <a:off x="446530" y="452049"/>
            <a:ext cx="7495687" cy="5950714"/>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8">
            <a:extLst>
              <a:ext uri="{FF2B5EF4-FFF2-40B4-BE49-F238E27FC236}">
                <a16:creationId xmlns:a16="http://schemas.microsoft.com/office/drawing/2014/main" id="{62ACECF2-88DC-471C-8290-419F55163A78}"/>
              </a:ext>
            </a:extLst>
          </p:cNvPr>
          <p:cNvSpPr txBox="1">
            <a:spLocks noChangeArrowheads="1"/>
          </p:cNvSpPr>
          <p:nvPr/>
        </p:nvSpPr>
        <p:spPr bwMode="auto">
          <a:xfrm>
            <a:off x="569359" y="2642576"/>
            <a:ext cx="72500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dirty="0">
                <a:solidFill>
                  <a:schemeClr val="bg1"/>
                </a:solidFill>
                <a:latin typeface="Franklin Gothic Demi" panose="020B0703020102020204" pitchFamily="34" charset="0"/>
              </a:rPr>
              <a:t>INITIATING AN APPLICATION IN INTELLIGRANTS</a:t>
            </a:r>
          </a:p>
        </p:txBody>
      </p:sp>
      <p:pic>
        <p:nvPicPr>
          <p:cNvPr id="9" name="Picture 8">
            <a:extLst>
              <a:ext uri="{FF2B5EF4-FFF2-40B4-BE49-F238E27FC236}">
                <a16:creationId xmlns:a16="http://schemas.microsoft.com/office/drawing/2014/main" id="{9CE86037-8602-400D-921E-9047EE5EEAB8}"/>
              </a:ext>
            </a:extLst>
          </p:cNvPr>
          <p:cNvPicPr>
            <a:picLocks noChangeAspect="1"/>
          </p:cNvPicPr>
          <p:nvPr/>
        </p:nvPicPr>
        <p:blipFill rotWithShape="1">
          <a:blip r:embed="rId4">
            <a:extLst>
              <a:ext uri="{28A0092B-C50C-407E-A947-70E740481C1C}">
                <a14:useLocalDpi xmlns:a14="http://schemas.microsoft.com/office/drawing/2010/main" val="0"/>
              </a:ext>
            </a:extLst>
          </a:blip>
          <a:srcRect l="40093" r="25567" b="6160"/>
          <a:stretch/>
        </p:blipFill>
        <p:spPr>
          <a:xfrm>
            <a:off x="8013081" y="452050"/>
            <a:ext cx="3266450" cy="5950714"/>
          </a:xfrm>
          <a:prstGeom prst="rect">
            <a:avLst/>
          </a:prstGeom>
        </p:spPr>
      </p:pic>
      <p:sp>
        <p:nvSpPr>
          <p:cNvPr id="13" name="Rectangle 12">
            <a:extLst>
              <a:ext uri="{FF2B5EF4-FFF2-40B4-BE49-F238E27FC236}">
                <a16:creationId xmlns:a16="http://schemas.microsoft.com/office/drawing/2014/main" id="{962386CC-E71B-4D93-9104-FA0C3D954B09}"/>
              </a:ext>
            </a:extLst>
          </p:cNvPr>
          <p:cNvSpPr/>
          <p:nvPr/>
        </p:nvSpPr>
        <p:spPr>
          <a:xfrm>
            <a:off x="11350396" y="452049"/>
            <a:ext cx="447214" cy="595071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567381367"/>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STEPS TO INITIATE APPLICATION IN INTELLIGRANTS</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D4D093-BC4F-2F03-89EE-2A393A26F449}"/>
              </a:ext>
            </a:extLst>
          </p:cNvPr>
          <p:cNvSpPr txBox="1"/>
          <p:nvPr/>
        </p:nvSpPr>
        <p:spPr>
          <a:xfrm>
            <a:off x="4463516" y="1597856"/>
            <a:ext cx="6099462" cy="4893647"/>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mn-lt"/>
              </a:rPr>
              <a:t>Log into your IntelliGrants account.</a:t>
            </a:r>
          </a:p>
          <a:p>
            <a:pPr marL="742950" lvl="1" indent="-285750">
              <a:buFont typeface="Arial" panose="020B0604020202020204" pitchFamily="34" charset="0"/>
              <a:buChar char="•"/>
            </a:pPr>
            <a:r>
              <a:rPr lang="en-US" sz="2400" dirty="0">
                <a:latin typeface="+mn-lt"/>
              </a:rPr>
              <a:t>If you do not have an account, then you can obtain one on the home screen of IntelliGrants.</a:t>
            </a:r>
          </a:p>
          <a:p>
            <a:pPr marL="285750" indent="-285750">
              <a:buFont typeface="Arial" panose="020B0604020202020204" pitchFamily="34" charset="0"/>
              <a:buChar char="•"/>
            </a:pPr>
            <a:r>
              <a:rPr lang="en-US" sz="2400" dirty="0">
                <a:latin typeface="+mn-lt"/>
              </a:rPr>
              <a:t>On the “</a:t>
            </a:r>
            <a:r>
              <a:rPr lang="en-US" sz="2400" b="1" dirty="0">
                <a:latin typeface="+mn-lt"/>
              </a:rPr>
              <a:t>MY HOME</a:t>
            </a:r>
            <a:r>
              <a:rPr lang="en-US" sz="2400" dirty="0">
                <a:latin typeface="+mn-lt"/>
              </a:rPr>
              <a:t>” page access the “</a:t>
            </a:r>
            <a:r>
              <a:rPr lang="en-US" sz="2400" b="1" dirty="0">
                <a:latin typeface="+mn-lt"/>
              </a:rPr>
              <a:t>VIEW AVAILABLE PROPOSALS</a:t>
            </a:r>
            <a:r>
              <a:rPr lang="en-US" sz="2400" dirty="0">
                <a:latin typeface="+mn-lt"/>
              </a:rPr>
              <a:t>” section.</a:t>
            </a:r>
          </a:p>
          <a:p>
            <a:pPr marL="285750" indent="-285750">
              <a:buFont typeface="Arial" panose="020B0604020202020204" pitchFamily="34" charset="0"/>
              <a:buChar char="•"/>
            </a:pPr>
            <a:r>
              <a:rPr lang="en-US" sz="2400" dirty="0">
                <a:latin typeface="+mn-lt"/>
              </a:rPr>
              <a:t>Click on </a:t>
            </a:r>
            <a:r>
              <a:rPr lang="en-US" sz="2400" b="1" dirty="0">
                <a:latin typeface="+mn-lt"/>
              </a:rPr>
              <a:t>VIEW OPPORTUNITIES.</a:t>
            </a:r>
          </a:p>
          <a:p>
            <a:pPr marL="742950" lvl="1" indent="-285750">
              <a:buFont typeface="Arial" panose="020B0604020202020204" pitchFamily="34" charset="0"/>
              <a:buChar char="•"/>
            </a:pPr>
            <a:r>
              <a:rPr lang="en-US" sz="2400" dirty="0">
                <a:latin typeface="+mn-lt"/>
              </a:rPr>
              <a:t>IntelliGrants will take you to the My Opportunities page.</a:t>
            </a:r>
          </a:p>
          <a:p>
            <a:pPr marL="285750" indent="-285750">
              <a:buFont typeface="Arial" panose="020B0604020202020204" pitchFamily="34" charset="0"/>
              <a:buChar char="•"/>
            </a:pPr>
            <a:r>
              <a:rPr lang="en-US" sz="2400" dirty="0">
                <a:latin typeface="+mn-lt"/>
              </a:rPr>
              <a:t>Access the </a:t>
            </a:r>
            <a:r>
              <a:rPr lang="en-US" sz="2400" b="1" dirty="0">
                <a:highlight>
                  <a:srgbClr val="FFFF00"/>
                </a:highlight>
                <a:latin typeface="+mn-lt"/>
              </a:rPr>
              <a:t>2024 Juvenile Diversion, Community Alternatives, or Behavioral Health Grant Program </a:t>
            </a:r>
            <a:r>
              <a:rPr lang="en-US" sz="2400" dirty="0">
                <a:latin typeface="+mn-lt"/>
              </a:rPr>
              <a:t> Application. </a:t>
            </a:r>
          </a:p>
          <a:p>
            <a:pPr marL="285750" indent="-285750">
              <a:buFont typeface="Arial" panose="020B0604020202020204" pitchFamily="34" charset="0"/>
              <a:buChar char="•"/>
            </a:pPr>
            <a:r>
              <a:rPr lang="en-US" sz="2400" dirty="0">
                <a:latin typeface="+mn-lt"/>
              </a:rPr>
              <a:t>Select “</a:t>
            </a:r>
            <a:r>
              <a:rPr lang="en-US" sz="2400" b="1" dirty="0">
                <a:latin typeface="+mn-lt"/>
              </a:rPr>
              <a:t>Apply Now</a:t>
            </a:r>
            <a:r>
              <a:rPr lang="en-US" sz="2400" dirty="0">
                <a:latin typeface="+mn-lt"/>
              </a:rPr>
              <a:t>”.</a:t>
            </a:r>
          </a:p>
        </p:txBody>
      </p:sp>
    </p:spTree>
    <p:extLst>
      <p:ext uri="{BB962C8B-B14F-4D97-AF65-F5344CB8AC3E}">
        <p14:creationId xmlns:p14="http://schemas.microsoft.com/office/powerpoint/2010/main" val="2495049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10;&#10;Description automatically generated">
            <a:extLst>
              <a:ext uri="{FF2B5EF4-FFF2-40B4-BE49-F238E27FC236}">
                <a16:creationId xmlns:a16="http://schemas.microsoft.com/office/drawing/2014/main" id="{060D6D96-ED7F-16FE-A203-130CC005625B}"/>
              </a:ext>
            </a:extLst>
          </p:cNvPr>
          <p:cNvPicPr>
            <a:picLocks noGrp="1" noChangeAspect="1"/>
          </p:cNvPicPr>
          <p:nvPr>
            <p:ph idx="1"/>
          </p:nvPr>
        </p:nvPicPr>
        <p:blipFill>
          <a:blip r:embed="rId2"/>
          <a:stretch>
            <a:fillRect/>
          </a:stretch>
        </p:blipFill>
        <p:spPr>
          <a:xfrm>
            <a:off x="150748" y="216977"/>
            <a:ext cx="11534974" cy="6141488"/>
          </a:xfrm>
          <a:prstGeom prst="rect">
            <a:avLst/>
          </a:prstGeom>
        </p:spPr>
      </p:pic>
      <p:sp>
        <p:nvSpPr>
          <p:cNvPr id="5" name="Rectangle 4">
            <a:extLst>
              <a:ext uri="{FF2B5EF4-FFF2-40B4-BE49-F238E27FC236}">
                <a16:creationId xmlns:a16="http://schemas.microsoft.com/office/drawing/2014/main" id="{2A101AE1-3563-6851-E82B-4B24D37283B6}"/>
              </a:ext>
            </a:extLst>
          </p:cNvPr>
          <p:cNvSpPr/>
          <p:nvPr/>
        </p:nvSpPr>
        <p:spPr>
          <a:xfrm>
            <a:off x="150748" y="4630057"/>
            <a:ext cx="6605959" cy="15844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0245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850974" y="455237"/>
            <a:ext cx="6121825" cy="414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INTELLIGRANTS JUVENILE DIVERSION, COMMUNITY ALTERNATIVES, AND BEHAVIORAL HEALTH GRANT PROGRAM APPLICATIONS</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B39FD74-B6D0-4D26-B271-C767EB5BE878}"/>
              </a:ext>
            </a:extLst>
          </p:cNvPr>
          <p:cNvPicPr>
            <a:picLocks noChangeAspect="1"/>
          </p:cNvPicPr>
          <p:nvPr/>
        </p:nvPicPr>
        <p:blipFill>
          <a:blip r:embed="rId4">
            <a:extLst>
              <a:ext uri="{28A0092B-C50C-407E-A947-70E740481C1C}">
                <a14:useLocalDpi xmlns:a14="http://schemas.microsoft.com/office/drawing/2010/main" val="0"/>
              </a:ext>
            </a:extLst>
          </a:blip>
          <a:srcRect l="29273" r="29273"/>
          <a:stretch/>
        </p:blipFill>
        <p:spPr>
          <a:xfrm>
            <a:off x="446528" y="455237"/>
            <a:ext cx="3698302" cy="5947526"/>
          </a:xfrm>
          <a:prstGeom prst="rect">
            <a:avLst/>
          </a:prstGeom>
        </p:spPr>
      </p:pic>
    </p:spTree>
    <p:extLst>
      <p:ext uri="{BB962C8B-B14F-4D97-AF65-F5344CB8AC3E}">
        <p14:creationId xmlns:p14="http://schemas.microsoft.com/office/powerpoint/2010/main" val="2777716059"/>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FEF159FD-3CE4-6C29-9507-BB6C8862AB36}"/>
              </a:ext>
            </a:extLst>
          </p:cNvPr>
          <p:cNvPicPr>
            <a:picLocks noGrp="1" noChangeAspect="1"/>
          </p:cNvPicPr>
          <p:nvPr>
            <p:ph idx="1"/>
          </p:nvPr>
        </p:nvPicPr>
        <p:blipFill>
          <a:blip r:embed="rId2"/>
          <a:stretch>
            <a:fillRect/>
          </a:stretch>
        </p:blipFill>
        <p:spPr>
          <a:xfrm>
            <a:off x="274184" y="480446"/>
            <a:ext cx="11506331" cy="6013343"/>
          </a:xfrm>
          <a:prstGeom prst="rect">
            <a:avLst/>
          </a:prstGeom>
        </p:spPr>
      </p:pic>
      <p:sp>
        <p:nvSpPr>
          <p:cNvPr id="6" name="Rectangle 5">
            <a:extLst>
              <a:ext uri="{FF2B5EF4-FFF2-40B4-BE49-F238E27FC236}">
                <a16:creationId xmlns:a16="http://schemas.microsoft.com/office/drawing/2014/main" id="{60CDB1B0-F6EA-312B-43EA-DAE6C74360CD}"/>
              </a:ext>
            </a:extLst>
          </p:cNvPr>
          <p:cNvSpPr/>
          <p:nvPr/>
        </p:nvSpPr>
        <p:spPr>
          <a:xfrm>
            <a:off x="1474222" y="458858"/>
            <a:ext cx="1443789" cy="43609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2901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FORMS THAT NEED TO BE COMPLETED</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D4D093-BC4F-2F03-89EE-2A393A26F449}"/>
              </a:ext>
            </a:extLst>
          </p:cNvPr>
          <p:cNvSpPr txBox="1"/>
          <p:nvPr/>
        </p:nvSpPr>
        <p:spPr>
          <a:xfrm>
            <a:off x="4463516" y="1660824"/>
            <a:ext cx="6099462" cy="3460947"/>
          </a:xfrm>
          <a:prstGeom prst="rect">
            <a:avLst/>
          </a:prstGeom>
          <a:noFill/>
        </p:spPr>
        <p:txBody>
          <a:bodyPr wrap="square">
            <a:spAutoFit/>
          </a:bodyPr>
          <a:lstStyle/>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effectLst/>
                <a:latin typeface="+mn-lt"/>
                <a:ea typeface="Times New Roman" panose="02020603050405020304" pitchFamily="18" charset="0"/>
                <a:cs typeface="Times New Roman" panose="02020603050405020304" pitchFamily="18" charset="0"/>
              </a:rPr>
              <a:t>Contact</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latin typeface="+mn-lt"/>
                <a:ea typeface="Times New Roman" panose="02020603050405020304" pitchFamily="18" charset="0"/>
                <a:cs typeface="Times New Roman" panose="02020603050405020304" pitchFamily="18" charset="0"/>
              </a:rPr>
              <a:t>Project Information</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effectLst/>
                <a:latin typeface="+mn-lt"/>
                <a:ea typeface="Times New Roman" panose="02020603050405020304" pitchFamily="18" charset="0"/>
                <a:cs typeface="Times New Roman" panose="02020603050405020304" pitchFamily="18" charset="0"/>
              </a:rPr>
              <a:t>Programmatic Information</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latin typeface="+mn-lt"/>
                <a:ea typeface="Times New Roman" panose="02020603050405020304" pitchFamily="18" charset="0"/>
                <a:cs typeface="Times New Roman" panose="02020603050405020304" pitchFamily="18" charset="0"/>
              </a:rPr>
              <a:t>Problem Statement and Analysis</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latin typeface="+mn-lt"/>
                <a:ea typeface="Times New Roman" panose="02020603050405020304" pitchFamily="18" charset="0"/>
                <a:cs typeface="Times New Roman" panose="02020603050405020304" pitchFamily="18" charset="0"/>
              </a:rPr>
              <a:t>Goals, Objectives, and Outcomes</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latin typeface="+mn-lt"/>
                <a:ea typeface="Times New Roman" panose="02020603050405020304" pitchFamily="18" charset="0"/>
                <a:cs typeface="Times New Roman" panose="02020603050405020304" pitchFamily="18" charset="0"/>
              </a:rPr>
              <a:t>Program Descriptions</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latin typeface="+mn-lt"/>
                <a:ea typeface="Times New Roman" panose="02020603050405020304" pitchFamily="18" charset="0"/>
                <a:cs typeface="Times New Roman" panose="02020603050405020304" pitchFamily="18" charset="0"/>
              </a:rPr>
              <a:t>Budget</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latin typeface="+mn-lt"/>
                <a:ea typeface="Times New Roman" panose="02020603050405020304" pitchFamily="18" charset="0"/>
                <a:cs typeface="Times New Roman" panose="02020603050405020304" pitchFamily="18" charset="0"/>
              </a:rPr>
              <a:t>Budget Narrative</a:t>
            </a:r>
          </a:p>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2000" dirty="0">
                <a:latin typeface="+mn-lt"/>
                <a:ea typeface="Times New Roman" panose="02020603050405020304" pitchFamily="18" charset="0"/>
                <a:cs typeface="Times New Roman" panose="02020603050405020304" pitchFamily="18" charset="0"/>
              </a:rPr>
              <a:t>Attachments </a:t>
            </a:r>
          </a:p>
          <a:p>
            <a:pPr marL="342900" marR="0" lvl="0" indent="-342900">
              <a:lnSpc>
                <a:spcPct val="110000"/>
              </a:lnSpc>
              <a:spcBef>
                <a:spcPts val="0"/>
              </a:spcBef>
              <a:spcAft>
                <a:spcPts val="0"/>
              </a:spcAft>
              <a:buFont typeface="Calibri" panose="020F0502020204030204" pitchFamily="34" charset="0"/>
              <a:buChar char="»"/>
              <a:tabLst>
                <a:tab pos="1181100" algn="l"/>
              </a:tabLst>
            </a:pPr>
            <a:endParaRPr lang="en-US" sz="2000" dirty="0">
              <a:effectLst/>
              <a:latin typeface="Calibri Light (Heading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670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BDC2AA4-4100-7E86-157D-67DDCA06591D}"/>
              </a:ext>
            </a:extLst>
          </p:cNvPr>
          <p:cNvPicPr>
            <a:picLocks noChangeAspect="1"/>
          </p:cNvPicPr>
          <p:nvPr/>
        </p:nvPicPr>
        <p:blipFill rotWithShape="1">
          <a:blip r:embed="rId2">
            <a:extLst>
              <a:ext uri="{28A0092B-C50C-407E-A947-70E740481C1C}">
                <a14:useLocalDpi xmlns:a14="http://schemas.microsoft.com/office/drawing/2010/main" val="0"/>
              </a:ext>
            </a:extLst>
          </a:blip>
          <a:srcRect l="712" r="5170"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C108F0-9989-A913-524D-514E6EB0F3DF}"/>
              </a:ext>
            </a:extLst>
          </p:cNvPr>
          <p:cNvSpPr>
            <a:spLocks noGrp="1"/>
          </p:cNvSpPr>
          <p:nvPr>
            <p:ph type="title"/>
          </p:nvPr>
        </p:nvSpPr>
        <p:spPr>
          <a:xfrm>
            <a:off x="838200" y="365125"/>
            <a:ext cx="3822189" cy="1388039"/>
          </a:xfrm>
        </p:spPr>
        <p:txBody>
          <a:bodyPr>
            <a:normAutofit/>
          </a:bodyPr>
          <a:lstStyle/>
          <a:p>
            <a:r>
              <a:rPr lang="en-US" sz="4000" dirty="0">
                <a:latin typeface="Franklin Gothic Demi" panose="020B0703020102020204" pitchFamily="34" charset="0"/>
              </a:rPr>
              <a:t>Overview cont.</a:t>
            </a:r>
            <a:endParaRPr lang="en-US" sz="4000" dirty="0"/>
          </a:p>
        </p:txBody>
      </p:sp>
      <p:sp>
        <p:nvSpPr>
          <p:cNvPr id="8" name="Content Placeholder 7">
            <a:extLst>
              <a:ext uri="{FF2B5EF4-FFF2-40B4-BE49-F238E27FC236}">
                <a16:creationId xmlns:a16="http://schemas.microsoft.com/office/drawing/2014/main" id="{C8944423-E82D-73FA-306B-478B0DE4B1E5}"/>
              </a:ext>
            </a:extLst>
          </p:cNvPr>
          <p:cNvSpPr>
            <a:spLocks noGrp="1"/>
          </p:cNvSpPr>
          <p:nvPr>
            <p:ph idx="1"/>
          </p:nvPr>
        </p:nvSpPr>
        <p:spPr>
          <a:xfrm>
            <a:off x="838199" y="1850065"/>
            <a:ext cx="5583865" cy="4642810"/>
          </a:xfrm>
        </p:spPr>
        <p:txBody>
          <a:bodyPr>
            <a:normAutofit lnSpcReduction="10000"/>
          </a:bodyPr>
          <a:lstStyle/>
          <a:p>
            <a:pPr marL="0" indent="0" algn="ctr">
              <a:buNone/>
            </a:pPr>
            <a:r>
              <a:rPr lang="en-US" sz="2000" b="0" i="0" dirty="0">
                <a:solidFill>
                  <a:srgbClr val="333333"/>
                </a:solidFill>
                <a:effectLst/>
                <a:cs typeface="Calibri Light" panose="020F0302020204030204" pitchFamily="34" charset="0"/>
              </a:rPr>
              <a:t>YJOC Purpose:</a:t>
            </a:r>
          </a:p>
          <a:p>
            <a:pPr marL="0" indent="0">
              <a:buNone/>
            </a:pPr>
            <a:endParaRPr lang="en-US" sz="2000" dirty="0">
              <a:solidFill>
                <a:srgbClr val="333333"/>
              </a:solidFill>
              <a:cs typeface="Calibri Light" panose="020F0302020204030204" pitchFamily="34" charset="0"/>
            </a:endParaRPr>
          </a:p>
          <a:p>
            <a:pPr marL="457200" indent="-457200">
              <a:buFont typeface="+mj-lt"/>
              <a:buAutoNum type="arabicPeriod"/>
            </a:pPr>
            <a:r>
              <a:rPr lang="en-US" sz="2000" b="0" i="0" dirty="0">
                <a:solidFill>
                  <a:srgbClr val="333333"/>
                </a:solidFill>
                <a:effectLst/>
                <a:cs typeface="Calibri Light" panose="020F0302020204030204" pitchFamily="34" charset="0"/>
              </a:rPr>
              <a:t>Develop a plan to collect and report statewide juvenile justice data</a:t>
            </a:r>
            <a:r>
              <a:rPr lang="en-US" sz="2000" b="0" i="0" dirty="0">
                <a:solidFill>
                  <a:srgbClr val="333333"/>
                </a:solidFill>
                <a:effectLst/>
              </a:rPr>
              <a:t>.</a:t>
            </a:r>
          </a:p>
          <a:p>
            <a:pPr marL="457200" indent="-457200">
              <a:buFont typeface="+mj-lt"/>
              <a:buAutoNum type="arabicPeriod"/>
            </a:pPr>
            <a:r>
              <a:rPr lang="en-US" sz="2000" b="0" i="0" dirty="0">
                <a:solidFill>
                  <a:srgbClr val="333333"/>
                </a:solidFill>
                <a:effectLst/>
                <a:cs typeface="Calibri Light" panose="020F0302020204030204" pitchFamily="34" charset="0"/>
              </a:rPr>
              <a:t>Establish procedures and policies related to the use of certain screening tools and assessments. </a:t>
            </a:r>
          </a:p>
          <a:p>
            <a:pPr marL="457200" indent="-457200">
              <a:buFont typeface="+mj-lt"/>
              <a:buAutoNum type="arabicPeriod"/>
            </a:pPr>
            <a:r>
              <a:rPr lang="en-US" sz="2000" b="0" i="0" dirty="0">
                <a:solidFill>
                  <a:srgbClr val="333333"/>
                </a:solidFill>
                <a:effectLst/>
              </a:rPr>
              <a:t>Develop a statewide plan to address the provision of broader behavioral health services to children in the juvenile justice system.</a:t>
            </a:r>
          </a:p>
          <a:p>
            <a:pPr marL="457200" indent="-457200">
              <a:buFont typeface="+mj-lt"/>
              <a:buAutoNum type="arabicPeriod"/>
            </a:pPr>
            <a:r>
              <a:rPr lang="en-US" sz="2000" b="0" i="0" dirty="0">
                <a:solidFill>
                  <a:srgbClr val="333333"/>
                </a:solidFill>
                <a:effectLst/>
              </a:rPr>
              <a:t>Develop a plan for the provision of transitional services for a child who is a ward of the department of correction.</a:t>
            </a:r>
          </a:p>
          <a:p>
            <a:pPr marL="457200" indent="-457200">
              <a:buFont typeface="+mj-lt"/>
              <a:buAutoNum type="arabicPeriod"/>
            </a:pPr>
            <a:r>
              <a:rPr lang="en-US" sz="2000" i="0" dirty="0">
                <a:solidFill>
                  <a:srgbClr val="333333"/>
                </a:solidFill>
                <a:effectLst/>
              </a:rPr>
              <a:t>Develop a plan for the juvenile diversion and community alternatives grant programs.</a:t>
            </a:r>
            <a:endParaRPr lang="en-US" sz="2000" i="0" dirty="0">
              <a:solidFill>
                <a:srgbClr val="333333"/>
              </a:solidFill>
              <a:effectLst/>
              <a:cs typeface="Calibri Light" panose="020F0302020204030204" pitchFamily="34" charset="0"/>
            </a:endParaRPr>
          </a:p>
          <a:p>
            <a:pPr marL="0" indent="0">
              <a:buNone/>
            </a:pPr>
            <a:endParaRPr lang="en-US" sz="2000" dirty="0"/>
          </a:p>
        </p:txBody>
      </p:sp>
    </p:spTree>
    <p:extLst>
      <p:ext uri="{BB962C8B-B14F-4D97-AF65-F5344CB8AC3E}">
        <p14:creationId xmlns:p14="http://schemas.microsoft.com/office/powerpoint/2010/main" val="3872577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FORMS THAT NEED TO BE COMPLETED CONT.</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D4D093-BC4F-2F03-89EE-2A393A26F449}"/>
              </a:ext>
            </a:extLst>
          </p:cNvPr>
          <p:cNvSpPr txBox="1"/>
          <p:nvPr/>
        </p:nvSpPr>
        <p:spPr>
          <a:xfrm>
            <a:off x="4463516" y="1660824"/>
            <a:ext cx="6099462" cy="5322996"/>
          </a:xfrm>
          <a:prstGeom prst="rect">
            <a:avLst/>
          </a:prstGeom>
          <a:noFill/>
        </p:spPr>
        <p:txBody>
          <a:bodyPr wrap="square">
            <a:spAutoFit/>
          </a:bodyPr>
          <a:lstStyle/>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dirty="0">
                <a:effectLst/>
                <a:latin typeface="+mn-lt"/>
                <a:ea typeface="Times New Roman" panose="02020603050405020304" pitchFamily="18" charset="0"/>
                <a:cs typeface="Times New Roman" panose="02020603050405020304" pitchFamily="18" charset="0"/>
              </a:rPr>
              <a:t>Contact</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Points of Contact for the grant (ICJI will notify these individuals of your award notice).  There needs to be at least 2 different people listed in this section.</a:t>
            </a:r>
          </a:p>
          <a:p>
            <a:pPr marL="800100" lvl="1" indent="-342900">
              <a:lnSpc>
                <a:spcPct val="110000"/>
              </a:lnSpc>
              <a:spcBef>
                <a:spcPts val="0"/>
              </a:spcBef>
              <a:spcAft>
                <a:spcPts val="0"/>
              </a:spcAft>
              <a:buFont typeface="Calibri" panose="020F0502020204030204" pitchFamily="34" charset="0"/>
              <a:buChar char="»"/>
              <a:tabLst>
                <a:tab pos="1181100" algn="l"/>
              </a:tabLst>
            </a:pPr>
            <a:endParaRPr lang="en-US" dirty="0">
              <a:latin typeface="+mn-lt"/>
            </a:endParaRPr>
          </a:p>
          <a:p>
            <a:pPr marL="342900"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Project Information</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Project title</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Summary</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Total amount requested </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SAM registration</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Duns number</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UEI number</a:t>
            </a:r>
          </a:p>
          <a:p>
            <a:pPr marL="800100" lvl="1" indent="-342900">
              <a:lnSpc>
                <a:spcPct val="110000"/>
              </a:lnSpc>
              <a:spcBef>
                <a:spcPts val="0"/>
              </a:spcBef>
              <a:spcAft>
                <a:spcPts val="0"/>
              </a:spcAft>
              <a:buFont typeface="Calibri" panose="020F0502020204030204" pitchFamily="34" charset="0"/>
              <a:buChar char="»"/>
              <a:tabLst>
                <a:tab pos="1181100" algn="l"/>
              </a:tabLst>
            </a:pPr>
            <a:endParaRPr lang="en-US" dirty="0">
              <a:latin typeface="+mn-lt"/>
            </a:endParaRPr>
          </a:p>
          <a:p>
            <a:pPr marL="342900"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Programmatic information</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dirty="0">
                <a:latin typeface="+mn-lt"/>
              </a:rPr>
              <a:t>Select the category you are applying for.</a:t>
            </a:r>
          </a:p>
          <a:p>
            <a:pPr lvl="1">
              <a:lnSpc>
                <a:spcPct val="110000"/>
              </a:lnSpc>
              <a:spcBef>
                <a:spcPts val="0"/>
              </a:spcBef>
              <a:spcAft>
                <a:spcPts val="0"/>
              </a:spcAft>
              <a:tabLst>
                <a:tab pos="1181100" algn="l"/>
              </a:tabLst>
            </a:pPr>
            <a:endParaRPr lang="en-US" sz="2000" dirty="0"/>
          </a:p>
          <a:p>
            <a:pPr marL="800100" lvl="1" indent="-342900">
              <a:lnSpc>
                <a:spcPct val="110000"/>
              </a:lnSpc>
              <a:spcBef>
                <a:spcPts val="0"/>
              </a:spcBef>
              <a:spcAft>
                <a:spcPts val="0"/>
              </a:spcAft>
              <a:buFont typeface="Calibri" panose="020F0502020204030204" pitchFamily="34" charset="0"/>
              <a:buChar char="»"/>
              <a:tabLst>
                <a:tab pos="1181100" algn="l"/>
              </a:tabLst>
            </a:pPr>
            <a:endParaRPr lang="en-US" sz="2000" dirty="0">
              <a:effectLst/>
              <a:latin typeface="Calibri Light (Heading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672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38C304-9169-4F66-BE90-27D7093637C7}"/>
              </a:ext>
            </a:extLst>
          </p:cNvPr>
          <p:cNvSpPr txBox="1">
            <a:spLocks/>
          </p:cNvSpPr>
          <p:nvPr/>
        </p:nvSpPr>
        <p:spPr bwMode="auto">
          <a:xfrm>
            <a:off x="4463516" y="546678"/>
            <a:ext cx="5556783" cy="86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2800" dirty="0">
                <a:solidFill>
                  <a:schemeClr val="accent5">
                    <a:lumMod val="50000"/>
                  </a:schemeClr>
                </a:solidFill>
                <a:latin typeface="Franklin Gothic Demi" panose="020B0703020102020204" pitchFamily="34" charset="0"/>
              </a:rPr>
              <a:t>FORMS THAT NEED TO BE COMPLETED CONT.</a:t>
            </a:r>
          </a:p>
        </p:txBody>
      </p:sp>
      <p:sp>
        <p:nvSpPr>
          <p:cNvPr id="18" name="Rectangle 17">
            <a:extLst>
              <a:ext uri="{FF2B5EF4-FFF2-40B4-BE49-F238E27FC236}">
                <a16:creationId xmlns:a16="http://schemas.microsoft.com/office/drawing/2014/main" id="{8BC5BEC6-3CF3-44E7-A789-DB7E6B55DC26}"/>
              </a:ext>
            </a:extLst>
          </p:cNvPr>
          <p:cNvSpPr/>
          <p:nvPr/>
        </p:nvSpPr>
        <p:spPr>
          <a:xfrm>
            <a:off x="446530" y="455237"/>
            <a:ext cx="3698301" cy="59475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8F3E8BD-BB44-4C18-9B94-472B1037751B}"/>
              </a:ext>
            </a:extLst>
          </p:cNvPr>
          <p:cNvSpPr/>
          <p:nvPr/>
        </p:nvSpPr>
        <p:spPr>
          <a:xfrm>
            <a:off x="446529" y="6317181"/>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AD4D093-BC4F-2F03-89EE-2A393A26F449}"/>
              </a:ext>
            </a:extLst>
          </p:cNvPr>
          <p:cNvSpPr txBox="1"/>
          <p:nvPr/>
        </p:nvSpPr>
        <p:spPr>
          <a:xfrm>
            <a:off x="4463516" y="1660824"/>
            <a:ext cx="6099462" cy="5627694"/>
          </a:xfrm>
          <a:prstGeom prst="rect">
            <a:avLst/>
          </a:prstGeom>
          <a:noFill/>
        </p:spPr>
        <p:txBody>
          <a:bodyPr wrap="square">
            <a:spAutoFit/>
          </a:bodyPr>
          <a:lstStyle/>
          <a:p>
            <a:pPr marL="342900" marR="0" lvl="0"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ea typeface="Times New Roman" panose="02020603050405020304" pitchFamily="18" charset="0"/>
                <a:cs typeface="Times New Roman" panose="02020603050405020304" pitchFamily="18" charset="0"/>
              </a:rPr>
              <a:t>Problem Statement and Analysis</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rPr>
              <a:t>State the problem you are attempting to address and your proposed solution.</a:t>
            </a:r>
          </a:p>
          <a:p>
            <a:pPr marL="800100" lvl="1" indent="-342900">
              <a:lnSpc>
                <a:spcPct val="110000"/>
              </a:lnSpc>
              <a:spcBef>
                <a:spcPts val="0"/>
              </a:spcBef>
              <a:spcAft>
                <a:spcPts val="0"/>
              </a:spcAft>
              <a:buFont typeface="Calibri" panose="020F0502020204030204" pitchFamily="34" charset="0"/>
              <a:buChar char="»"/>
              <a:tabLst>
                <a:tab pos="1181100" algn="l"/>
              </a:tabLst>
            </a:pPr>
            <a:endParaRPr lang="en-US" sz="1600" dirty="0">
              <a:latin typeface="+mn-lt"/>
            </a:endParaRPr>
          </a:p>
          <a:p>
            <a:pPr marL="342900"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rPr>
              <a:t>Goals, Objectives, and Outcomes</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rPr>
              <a:t>The goal should directly address the problem identified in the Problem Statement.</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rPr>
              <a:t>Objectives are the steps needed to achieve goals. Objectives should be concrete, action-oriented, action-oriented, and SMART (Specific, Measurable, Achievable, Realistic, Timely). (Example of Objective: Provide shelter to 95% of runaways.)</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rPr>
              <a:t>Outcomes measure objectives and are criteria for how the program is deemed to be effective. (Example of Outcome: Of the youth charged with running away who received shelter, 75% did not reoffend within 6 months.)</a:t>
            </a:r>
          </a:p>
          <a:p>
            <a:pPr marL="800100" lvl="1" indent="-342900">
              <a:lnSpc>
                <a:spcPct val="110000"/>
              </a:lnSpc>
              <a:spcBef>
                <a:spcPts val="0"/>
              </a:spcBef>
              <a:spcAft>
                <a:spcPts val="0"/>
              </a:spcAft>
              <a:buFont typeface="Calibri" panose="020F0502020204030204" pitchFamily="34" charset="0"/>
              <a:buChar char="»"/>
              <a:tabLst>
                <a:tab pos="1181100" algn="l"/>
              </a:tabLst>
            </a:pPr>
            <a:endParaRPr lang="en-US" sz="1600" dirty="0">
              <a:latin typeface="+mn-lt"/>
            </a:endParaRPr>
          </a:p>
          <a:p>
            <a:pPr marL="342900"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rPr>
              <a:t>Program Description</a:t>
            </a:r>
          </a:p>
          <a:p>
            <a:pPr marL="800100" lvl="1" indent="-342900">
              <a:lnSpc>
                <a:spcPct val="110000"/>
              </a:lnSpc>
              <a:spcBef>
                <a:spcPts val="0"/>
              </a:spcBef>
              <a:spcAft>
                <a:spcPts val="0"/>
              </a:spcAft>
              <a:buFont typeface="Calibri" panose="020F0502020204030204" pitchFamily="34" charset="0"/>
              <a:buChar char="»"/>
              <a:tabLst>
                <a:tab pos="1181100" algn="l"/>
              </a:tabLst>
            </a:pPr>
            <a:r>
              <a:rPr lang="en-US" sz="1600" dirty="0">
                <a:latin typeface="+mn-lt"/>
              </a:rPr>
              <a:t>What? Who? Where? Why? When? How?</a:t>
            </a:r>
          </a:p>
          <a:p>
            <a:pPr lvl="1">
              <a:lnSpc>
                <a:spcPct val="110000"/>
              </a:lnSpc>
              <a:spcBef>
                <a:spcPts val="0"/>
              </a:spcBef>
              <a:spcAft>
                <a:spcPts val="0"/>
              </a:spcAft>
              <a:tabLst>
                <a:tab pos="1181100" algn="l"/>
              </a:tabLst>
            </a:pPr>
            <a:endParaRPr lang="en-US" sz="2000" dirty="0"/>
          </a:p>
          <a:p>
            <a:pPr marL="800100" lvl="1" indent="-342900">
              <a:lnSpc>
                <a:spcPct val="110000"/>
              </a:lnSpc>
              <a:spcBef>
                <a:spcPts val="0"/>
              </a:spcBef>
              <a:spcAft>
                <a:spcPts val="0"/>
              </a:spcAft>
              <a:buFont typeface="Calibri" panose="020F0502020204030204" pitchFamily="34" charset="0"/>
              <a:buChar char="»"/>
              <a:tabLst>
                <a:tab pos="1181100" algn="l"/>
              </a:tabLst>
            </a:pPr>
            <a:endParaRPr lang="en-US" sz="2000" dirty="0">
              <a:effectLst/>
              <a:latin typeface="Calibri Light (Heading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115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06911" y="1560934"/>
            <a:ext cx="5689088" cy="4752070"/>
          </a:xfrm>
          <a:prstGeom prst="rect">
            <a:avLst/>
          </a:prstGeom>
          <a:noFill/>
        </p:spPr>
        <p:txBody>
          <a:bodyPr wrap="square" rtlCol="0">
            <a:spAutoFit/>
          </a:bodyPr>
          <a:lstStyle/>
          <a:p>
            <a:pPr marL="342900" indent="-342900">
              <a:lnSpc>
                <a:spcPct val="90000"/>
              </a:lnSpc>
              <a:spcAft>
                <a:spcPts val="600"/>
              </a:spcAft>
              <a:buFont typeface="Arial" panose="020B0604020202020204" pitchFamily="34" charset="0"/>
              <a:buChar char="•"/>
            </a:pPr>
            <a:r>
              <a:rPr lang="en-US" i="0" u="none" strike="noStrike" baseline="0" dirty="0">
                <a:latin typeface="+mn-lt"/>
              </a:rPr>
              <a:t>Please be sure to read and review the RFP </a:t>
            </a:r>
            <a:r>
              <a:rPr lang="en-US" i="1" u="sng" strike="noStrike" baseline="0" dirty="0">
                <a:latin typeface="+mn-lt"/>
              </a:rPr>
              <a:t>that is specific to the grant you are applying for </a:t>
            </a:r>
            <a:r>
              <a:rPr lang="en-US" i="0" u="none" strike="noStrike" baseline="0" dirty="0">
                <a:latin typeface="+mn-lt"/>
              </a:rPr>
              <a:t>prior to completing your application.</a:t>
            </a:r>
          </a:p>
          <a:p>
            <a:pPr>
              <a:lnSpc>
                <a:spcPct val="90000"/>
              </a:lnSpc>
              <a:spcAft>
                <a:spcPts val="600"/>
              </a:spcAft>
            </a:pPr>
            <a:endParaRPr lang="en-US" i="0" u="none" strike="noStrike" baseline="0" dirty="0">
              <a:latin typeface="+mn-lt"/>
            </a:endParaRPr>
          </a:p>
          <a:p>
            <a:pPr marL="342900" indent="-342900">
              <a:lnSpc>
                <a:spcPct val="90000"/>
              </a:lnSpc>
              <a:spcAft>
                <a:spcPts val="600"/>
              </a:spcAft>
              <a:buFont typeface="Arial" panose="020B0604020202020204" pitchFamily="34" charset="0"/>
              <a:buChar char="•"/>
            </a:pPr>
            <a:r>
              <a:rPr lang="en-US" dirty="0">
                <a:latin typeface="+mn-lt"/>
              </a:rPr>
              <a:t>There will be no match requirement for these grants.</a:t>
            </a:r>
          </a:p>
          <a:p>
            <a:pPr>
              <a:lnSpc>
                <a:spcPct val="90000"/>
              </a:lnSpc>
              <a:spcAft>
                <a:spcPts val="600"/>
              </a:spcAft>
            </a:pPr>
            <a:endParaRPr lang="en-US" dirty="0">
              <a:latin typeface="+mn-lt"/>
            </a:endParaRPr>
          </a:p>
          <a:p>
            <a:pPr marL="342900" indent="-342900">
              <a:buFont typeface="Arial" panose="020B0604020202020204" pitchFamily="34" charset="0"/>
              <a:buChar char="•"/>
            </a:pPr>
            <a:r>
              <a:rPr lang="en-US" strike="noStrike" baseline="0" dirty="0">
                <a:latin typeface="+mn-lt"/>
              </a:rPr>
              <a:t>ICJI is not responsible for technical issues with grant submission within 48 hours of grant deadline. </a:t>
            </a:r>
          </a:p>
          <a:p>
            <a:pPr marL="342900" indent="-342900">
              <a:buFont typeface="Arial" panose="020B0604020202020204" pitchFamily="34" charset="0"/>
              <a:buChar char="•"/>
            </a:pPr>
            <a:endParaRPr lang="en-US" b="1" i="0" u="none" strike="noStrike" baseline="0" dirty="0">
              <a:latin typeface="+mn-lt"/>
            </a:endParaRPr>
          </a:p>
          <a:p>
            <a:pPr marL="342900" indent="-342900">
              <a:buFont typeface="Arial" panose="020B0604020202020204" pitchFamily="34" charset="0"/>
              <a:buChar char="•"/>
            </a:pPr>
            <a:r>
              <a:rPr lang="en-US" b="0" i="0" u="none" strike="noStrike" baseline="0" dirty="0">
                <a:latin typeface="+mn-lt"/>
              </a:rPr>
              <a:t>For assistance with any other requirements of this solicitation, please contact The Youth Services Division at ICJI.</a:t>
            </a:r>
          </a:p>
          <a:p>
            <a:pPr marL="342900" indent="-342900">
              <a:buFont typeface="Arial" panose="020B0604020202020204" pitchFamily="34" charset="0"/>
              <a:buChar char="•"/>
            </a:pPr>
            <a:endParaRPr lang="en-US" dirty="0">
              <a:latin typeface="+mn-lt"/>
            </a:endParaRPr>
          </a:p>
          <a:p>
            <a:pPr marL="342900" indent="-342900">
              <a:buFont typeface="Arial" panose="020B0604020202020204" pitchFamily="34" charset="0"/>
              <a:buChar char="•"/>
            </a:pPr>
            <a:r>
              <a:rPr lang="en-US" b="0" i="1" u="none" strike="noStrike" baseline="0" dirty="0">
                <a:latin typeface="+mn-lt"/>
              </a:rPr>
              <a:t>Please note: ICJI personnel are unable to assist you with the </a:t>
            </a:r>
            <a:r>
              <a:rPr lang="en-US" i="1" dirty="0">
                <a:latin typeface="+mn-lt"/>
              </a:rPr>
              <a:t>creation or writing </a:t>
            </a:r>
            <a:r>
              <a:rPr lang="en-US" b="0" i="1" u="none" strike="noStrike" baseline="0" dirty="0">
                <a:latin typeface="+mn-lt"/>
              </a:rPr>
              <a:t>of your grant proposal</a:t>
            </a:r>
            <a:r>
              <a:rPr lang="en-US" sz="2000" b="0" i="1" u="none" strike="noStrike" baseline="0" dirty="0">
                <a:latin typeface="+mn-lt"/>
              </a:rPr>
              <a:t>. </a:t>
            </a:r>
          </a:p>
          <a:p>
            <a:pPr marL="342900" indent="-342900">
              <a:lnSpc>
                <a:spcPct val="90000"/>
              </a:lnSpc>
              <a:spcAft>
                <a:spcPts val="600"/>
              </a:spcAft>
              <a:buFont typeface="Arial" panose="020B0604020202020204" pitchFamily="34" charset="0"/>
              <a:buChar char="•"/>
            </a:pPr>
            <a:endParaRPr lang="en-US" sz="2400" dirty="0">
              <a:solidFill>
                <a:schemeClr val="tx1">
                  <a:alpha val="80000"/>
                </a:schemeClr>
              </a:solidFill>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8" y="970303"/>
            <a:ext cx="5232377"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accent5">
                    <a:lumMod val="50000"/>
                  </a:schemeClr>
                </a:solidFill>
                <a:latin typeface="Franklin Gothic Demi" panose="020B0703020102020204" pitchFamily="34" charset="0"/>
              </a:rPr>
              <a:t>POINTS OF NOTE</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erson writing on notebook">
            <a:extLst>
              <a:ext uri="{FF2B5EF4-FFF2-40B4-BE49-F238E27FC236}">
                <a16:creationId xmlns:a16="http://schemas.microsoft.com/office/drawing/2014/main" id="{78C740F6-8C0F-64CA-7EDF-D9C0EF34F5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106" y="1508974"/>
            <a:ext cx="5299363" cy="2872536"/>
          </a:xfrm>
          <a:prstGeom prst="rect">
            <a:avLst/>
          </a:prstGeom>
        </p:spPr>
      </p:pic>
    </p:spTree>
    <p:extLst>
      <p:ext uri="{BB962C8B-B14F-4D97-AF65-F5344CB8AC3E}">
        <p14:creationId xmlns:p14="http://schemas.microsoft.com/office/powerpoint/2010/main" val="1685574611"/>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B7589-1CA8-10B2-5E46-6B4124B32A3E}"/>
              </a:ext>
            </a:extLst>
          </p:cNvPr>
          <p:cNvSpPr>
            <a:spLocks noGrp="1"/>
          </p:cNvSpPr>
          <p:nvPr>
            <p:ph type="title"/>
          </p:nvPr>
        </p:nvSpPr>
        <p:spPr>
          <a:xfrm>
            <a:off x="1371599" y="294538"/>
            <a:ext cx="9895951" cy="1033669"/>
          </a:xfrm>
        </p:spPr>
        <p:txBody>
          <a:bodyPr>
            <a:normAutofit/>
          </a:bodyPr>
          <a:lstStyle/>
          <a:p>
            <a:r>
              <a:rPr lang="en-US" sz="4000">
                <a:solidFill>
                  <a:srgbClr val="FFFFFF"/>
                </a:solidFill>
                <a:latin typeface="Franklin Gothic Demi" panose="020B0703020102020204" pitchFamily="34" charset="0"/>
              </a:rPr>
              <a:t>RESOURCES</a:t>
            </a:r>
          </a:p>
        </p:txBody>
      </p:sp>
      <p:sp>
        <p:nvSpPr>
          <p:cNvPr id="3" name="Content Placeholder 2">
            <a:extLst>
              <a:ext uri="{FF2B5EF4-FFF2-40B4-BE49-F238E27FC236}">
                <a16:creationId xmlns:a16="http://schemas.microsoft.com/office/drawing/2014/main" id="{D6DD2697-1CAC-C37B-FF03-DDAD42F078C6}"/>
              </a:ext>
            </a:extLst>
          </p:cNvPr>
          <p:cNvSpPr>
            <a:spLocks noGrp="1"/>
          </p:cNvSpPr>
          <p:nvPr>
            <p:ph idx="1"/>
          </p:nvPr>
        </p:nvSpPr>
        <p:spPr>
          <a:xfrm>
            <a:off x="1371599" y="1891970"/>
            <a:ext cx="9724031" cy="4402503"/>
          </a:xfrm>
        </p:spPr>
        <p:txBody>
          <a:bodyPr anchor="ctr">
            <a:normAutofit/>
          </a:bodyPr>
          <a:lstStyle/>
          <a:p>
            <a:r>
              <a:rPr lang="en-US" sz="2000" dirty="0"/>
              <a:t>CJI website:  </a:t>
            </a:r>
            <a:r>
              <a:rPr lang="en-US" sz="2000" dirty="0">
                <a:hlinkClick r:id="rId3"/>
              </a:rPr>
              <a:t>https://www.in.gov/cji/</a:t>
            </a:r>
            <a:endParaRPr lang="en-US" sz="2000" dirty="0"/>
          </a:p>
          <a:p>
            <a:r>
              <a:rPr lang="en-US" sz="2000" dirty="0"/>
              <a:t>Youth Division:  </a:t>
            </a:r>
            <a:r>
              <a:rPr lang="en-US" sz="2000" dirty="0">
                <a:hlinkClick r:id="rId4"/>
              </a:rPr>
              <a:t>https://www.in.gov/cji/youth/</a:t>
            </a:r>
            <a:endParaRPr lang="en-US" sz="2000" dirty="0"/>
          </a:p>
          <a:p>
            <a:pPr lvl="1"/>
            <a:r>
              <a:rPr lang="en-US" sz="1800" dirty="0"/>
              <a:t>Request for Proposals for each of the 3 grants are located on this page within the link for each grant</a:t>
            </a:r>
          </a:p>
          <a:p>
            <a:r>
              <a:rPr lang="en-US" sz="2000" dirty="0"/>
              <a:t>Grantee Training, Resources &amp; Policies:  </a:t>
            </a:r>
            <a:r>
              <a:rPr lang="en-US" sz="2000" dirty="0">
                <a:hlinkClick r:id="rId5"/>
              </a:rPr>
              <a:t>https://www.in.gov/cji/grantee-training-and-resources/</a:t>
            </a:r>
            <a:endParaRPr lang="en-US" sz="2000" dirty="0"/>
          </a:p>
          <a:p>
            <a:r>
              <a:rPr lang="en-US" sz="2000" dirty="0"/>
              <a:t>Training webinar videos located on the Victim Service Section of the CJI website:  </a:t>
            </a:r>
            <a:r>
              <a:rPr lang="en-US" sz="2000" dirty="0">
                <a:hlinkClick r:id="rId6"/>
              </a:rPr>
              <a:t>https://www.in.gov/cji/victim-services/training/</a:t>
            </a:r>
            <a:r>
              <a:rPr lang="en-US" sz="2000" dirty="0"/>
              <a:t>   </a:t>
            </a:r>
          </a:p>
          <a:p>
            <a:pPr lvl="1"/>
            <a:r>
              <a:rPr lang="en-US" sz="1800" dirty="0"/>
              <a:t>Specifically, the Grant writing Webinar- even though it was created for Victim Service Grants most of it is applicable to the Youth grants as well.</a:t>
            </a:r>
          </a:p>
          <a:p>
            <a:pPr lvl="1"/>
            <a:r>
              <a:rPr lang="en-US" sz="1800" dirty="0"/>
              <a:t>Additionally, the New Grant Administrator training on this page would be very helpful for new applicants. This is a 5-part webinar series which all except the program report video are applicable even though it was written at the time for Victim Service Grants. </a:t>
            </a:r>
          </a:p>
        </p:txBody>
      </p:sp>
    </p:spTree>
    <p:extLst>
      <p:ext uri="{BB962C8B-B14F-4D97-AF65-F5344CB8AC3E}">
        <p14:creationId xmlns:p14="http://schemas.microsoft.com/office/powerpoint/2010/main" val="2302167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54F60F-7439-49E3-A6E2-FCFDE02CDD35}"/>
              </a:ext>
            </a:extLst>
          </p:cNvPr>
          <p:cNvSpPr/>
          <p:nvPr/>
        </p:nvSpPr>
        <p:spPr>
          <a:xfrm>
            <a:off x="446530" y="452049"/>
            <a:ext cx="7495687" cy="5950714"/>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Box 8">
            <a:extLst>
              <a:ext uri="{FF2B5EF4-FFF2-40B4-BE49-F238E27FC236}">
                <a16:creationId xmlns:a16="http://schemas.microsoft.com/office/drawing/2014/main" id="{62ACECF2-88DC-471C-8290-419F55163A78}"/>
              </a:ext>
            </a:extLst>
          </p:cNvPr>
          <p:cNvSpPr txBox="1">
            <a:spLocks noChangeArrowheads="1"/>
          </p:cNvSpPr>
          <p:nvPr/>
        </p:nvSpPr>
        <p:spPr bwMode="auto">
          <a:xfrm>
            <a:off x="569359" y="2642576"/>
            <a:ext cx="72500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9600" dirty="0">
                <a:solidFill>
                  <a:schemeClr val="bg1"/>
                </a:solidFill>
                <a:latin typeface="Franklin Gothic Demi" panose="020B0703020102020204" pitchFamily="34" charset="0"/>
              </a:rPr>
              <a:t>Q &amp; A</a:t>
            </a:r>
          </a:p>
        </p:txBody>
      </p:sp>
      <p:pic>
        <p:nvPicPr>
          <p:cNvPr id="9" name="Picture 8">
            <a:extLst>
              <a:ext uri="{FF2B5EF4-FFF2-40B4-BE49-F238E27FC236}">
                <a16:creationId xmlns:a16="http://schemas.microsoft.com/office/drawing/2014/main" id="{9CE86037-8602-400D-921E-9047EE5EEAB8}"/>
              </a:ext>
            </a:extLst>
          </p:cNvPr>
          <p:cNvPicPr>
            <a:picLocks noChangeAspect="1"/>
          </p:cNvPicPr>
          <p:nvPr/>
        </p:nvPicPr>
        <p:blipFill rotWithShape="1">
          <a:blip r:embed="rId3">
            <a:extLst>
              <a:ext uri="{28A0092B-C50C-407E-A947-70E740481C1C}">
                <a14:useLocalDpi xmlns:a14="http://schemas.microsoft.com/office/drawing/2010/main" val="0"/>
              </a:ext>
            </a:extLst>
          </a:blip>
          <a:srcRect l="40093" r="25567" b="6160"/>
          <a:stretch/>
        </p:blipFill>
        <p:spPr>
          <a:xfrm>
            <a:off x="8013081" y="452050"/>
            <a:ext cx="3266450" cy="5950714"/>
          </a:xfrm>
          <a:prstGeom prst="rect">
            <a:avLst/>
          </a:prstGeom>
        </p:spPr>
      </p:pic>
      <p:sp>
        <p:nvSpPr>
          <p:cNvPr id="13" name="Rectangle 12">
            <a:extLst>
              <a:ext uri="{FF2B5EF4-FFF2-40B4-BE49-F238E27FC236}">
                <a16:creationId xmlns:a16="http://schemas.microsoft.com/office/drawing/2014/main" id="{962386CC-E71B-4D93-9104-FA0C3D954B09}"/>
              </a:ext>
            </a:extLst>
          </p:cNvPr>
          <p:cNvSpPr/>
          <p:nvPr/>
        </p:nvSpPr>
        <p:spPr>
          <a:xfrm>
            <a:off x="11350396" y="452049"/>
            <a:ext cx="447214" cy="595071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844786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EF8DFD-9612-4D9E-A795-53F4F85AB5E6}"/>
              </a:ext>
            </a:extLst>
          </p:cNvPr>
          <p:cNvSpPr/>
          <p:nvPr/>
        </p:nvSpPr>
        <p:spPr>
          <a:xfrm>
            <a:off x="446530" y="4352199"/>
            <a:ext cx="11298939" cy="205215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10;&#10;Description automatically generated">
            <a:extLst>
              <a:ext uri="{FF2B5EF4-FFF2-40B4-BE49-F238E27FC236}">
                <a16:creationId xmlns:a16="http://schemas.microsoft.com/office/drawing/2014/main" id="{A0AB5EB7-50C2-44B9-BCEF-6C8F0ADF34AC}"/>
              </a:ext>
            </a:extLst>
          </p:cNvPr>
          <p:cNvPicPr>
            <a:picLocks noChangeAspect="1"/>
          </p:cNvPicPr>
          <p:nvPr/>
        </p:nvPicPr>
        <p:blipFill rotWithShape="1">
          <a:blip r:embed="rId3"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b="13357"/>
          <a:stretch/>
        </p:blipFill>
        <p:spPr>
          <a:xfrm>
            <a:off x="446530" y="581874"/>
            <a:ext cx="11298939" cy="3725081"/>
          </a:xfrm>
          <a:prstGeom prst="rect">
            <a:avLst/>
          </a:prstGeom>
        </p:spPr>
      </p:pic>
      <p:sp>
        <p:nvSpPr>
          <p:cNvPr id="12" name="Title 1">
            <a:extLst>
              <a:ext uri="{FF2B5EF4-FFF2-40B4-BE49-F238E27FC236}">
                <a16:creationId xmlns:a16="http://schemas.microsoft.com/office/drawing/2014/main" id="{3AA83998-4100-45D4-BE03-E0555122000F}"/>
              </a:ext>
            </a:extLst>
          </p:cNvPr>
          <p:cNvSpPr txBox="1">
            <a:spLocks/>
          </p:cNvSpPr>
          <p:nvPr/>
        </p:nvSpPr>
        <p:spPr bwMode="auto">
          <a:xfrm>
            <a:off x="446530" y="2376148"/>
            <a:ext cx="11298939" cy="7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dirty="0">
                <a:solidFill>
                  <a:schemeClr val="accent5">
                    <a:lumMod val="50000"/>
                  </a:schemeClr>
                </a:solidFill>
                <a:latin typeface="Franklin Gothic Demi" panose="020B0703020102020204" pitchFamily="34" charset="0"/>
              </a:rPr>
              <a:t>THANK YOU</a:t>
            </a:r>
          </a:p>
        </p:txBody>
      </p:sp>
      <p:sp>
        <p:nvSpPr>
          <p:cNvPr id="13" name="Subtitle 2">
            <a:extLst>
              <a:ext uri="{FF2B5EF4-FFF2-40B4-BE49-F238E27FC236}">
                <a16:creationId xmlns:a16="http://schemas.microsoft.com/office/drawing/2014/main" id="{7F613026-91EE-4D09-A190-8B4CA8AFB778}"/>
              </a:ext>
            </a:extLst>
          </p:cNvPr>
          <p:cNvSpPr>
            <a:spLocks noGrp="1"/>
          </p:cNvSpPr>
          <p:nvPr>
            <p:ph type="subTitle" idx="1"/>
          </p:nvPr>
        </p:nvSpPr>
        <p:spPr>
          <a:xfrm>
            <a:off x="584200" y="4457699"/>
            <a:ext cx="6591300" cy="1818427"/>
          </a:xfrm>
        </p:spPr>
        <p:txBody>
          <a:bodyPr>
            <a:normAutofit/>
          </a:bodyPr>
          <a:lstStyle/>
          <a:p>
            <a:pPr algn="l">
              <a:spcBef>
                <a:spcPts val="0"/>
              </a:spcBef>
            </a:pPr>
            <a:r>
              <a:rPr lang="en-US" sz="1300" dirty="0">
                <a:solidFill>
                  <a:schemeClr val="bg1"/>
                </a:solidFill>
              </a:rPr>
              <a:t>Ellen Sheets, Youth Director</a:t>
            </a:r>
          </a:p>
          <a:p>
            <a:pPr algn="l">
              <a:spcBef>
                <a:spcPts val="0"/>
              </a:spcBef>
            </a:pPr>
            <a:r>
              <a:rPr lang="en-US" sz="1300" dirty="0">
                <a:solidFill>
                  <a:schemeClr val="bg1"/>
                </a:solidFill>
              </a:rPr>
              <a:t>Esheets1@cji.in.gov</a:t>
            </a:r>
          </a:p>
          <a:p>
            <a:pPr algn="l">
              <a:spcBef>
                <a:spcPts val="0"/>
              </a:spcBef>
            </a:pPr>
            <a:endParaRPr lang="en-US" sz="1300" dirty="0">
              <a:solidFill>
                <a:schemeClr val="bg1"/>
              </a:solidFill>
            </a:endParaRPr>
          </a:p>
          <a:p>
            <a:pPr algn="l">
              <a:spcBef>
                <a:spcPts val="0"/>
              </a:spcBef>
            </a:pPr>
            <a:r>
              <a:rPr lang="en-US" sz="1300" dirty="0">
                <a:solidFill>
                  <a:schemeClr val="bg1"/>
                </a:solidFill>
              </a:rPr>
              <a:t>Dalayna Anderson, Youth Assistant Director</a:t>
            </a:r>
          </a:p>
          <a:p>
            <a:pPr algn="l">
              <a:spcBef>
                <a:spcPts val="0"/>
              </a:spcBef>
            </a:pPr>
            <a:r>
              <a:rPr lang="en-US" sz="1300" dirty="0">
                <a:solidFill>
                  <a:schemeClr val="bg1"/>
                </a:solidFill>
              </a:rPr>
              <a:t>DaAnderson1@cji.in.gov</a:t>
            </a:r>
          </a:p>
          <a:p>
            <a:pPr algn="l">
              <a:spcBef>
                <a:spcPts val="0"/>
              </a:spcBef>
            </a:pPr>
            <a:endParaRPr lang="en-US" sz="1300" dirty="0">
              <a:solidFill>
                <a:schemeClr val="bg1"/>
              </a:solidFill>
            </a:endParaRPr>
          </a:p>
          <a:p>
            <a:pPr algn="l"/>
            <a:endParaRPr lang="en-US" sz="1800" dirty="0">
              <a:solidFill>
                <a:schemeClr val="bg1"/>
              </a:solidFill>
            </a:endParaRPr>
          </a:p>
        </p:txBody>
      </p:sp>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Logo&#10;&#10;Description automatically generated">
            <a:extLst>
              <a:ext uri="{FF2B5EF4-FFF2-40B4-BE49-F238E27FC236}">
                <a16:creationId xmlns:a16="http://schemas.microsoft.com/office/drawing/2014/main" id="{E0B638CC-5163-4A1A-8788-BA33FEBE1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1190" y="4923921"/>
            <a:ext cx="1167310" cy="817877"/>
          </a:xfrm>
          <a:prstGeom prst="rect">
            <a:avLst/>
          </a:prstGeom>
        </p:spPr>
      </p:pic>
    </p:spTree>
    <p:extLst>
      <p:ext uri="{BB962C8B-B14F-4D97-AF65-F5344CB8AC3E}">
        <p14:creationId xmlns:p14="http://schemas.microsoft.com/office/powerpoint/2010/main" val="256406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46527" y="1597260"/>
            <a:ext cx="8638479" cy="4308872"/>
          </a:xfrm>
          <a:prstGeom prst="rect">
            <a:avLst/>
          </a:prstGeom>
          <a:noFill/>
        </p:spPr>
        <p:txBody>
          <a:bodyPr wrap="square" rtlCol="0">
            <a:spAutoFit/>
          </a:bodyPr>
          <a:lstStyle/>
          <a:p>
            <a:pPr>
              <a:buClr>
                <a:schemeClr val="accent5">
                  <a:lumMod val="50000"/>
                </a:schemeClr>
              </a:buClr>
            </a:pPr>
            <a:r>
              <a:rPr lang="en-US" sz="2000" dirty="0">
                <a:latin typeface="+mn-lt"/>
                <a:cs typeface="Calibri Light" panose="020F0302020204030204" pitchFamily="34" charset="0"/>
              </a:rPr>
              <a:t>The purpose of the Juvenile Diversion grant is as follows: </a:t>
            </a:r>
          </a:p>
          <a:p>
            <a:pPr>
              <a:buClr>
                <a:schemeClr val="accent5">
                  <a:lumMod val="50000"/>
                </a:schemeClr>
              </a:buClr>
            </a:pPr>
            <a:endParaRPr lang="en-US" sz="2000" dirty="0">
              <a:latin typeface="+mn-lt"/>
              <a:cs typeface="Calibri Light" panose="020F0302020204030204" pitchFamily="34" charset="0"/>
            </a:endParaRPr>
          </a:p>
          <a:p>
            <a:pPr marL="626364" indent="-342900" algn="l">
              <a:buFont typeface="+mj-lt"/>
              <a:buAutoNum type="arabicPeriod"/>
            </a:pPr>
            <a:r>
              <a:rPr lang="en-US" sz="2000" b="0" i="0" dirty="0">
                <a:effectLst/>
                <a:highlight>
                  <a:srgbClr val="FFFFFF"/>
                </a:highlight>
                <a:latin typeface="+mn-lt"/>
              </a:rPr>
              <a:t>Prevent further involvement of the child in the formal legal system.</a:t>
            </a:r>
          </a:p>
          <a:p>
            <a:pPr marL="626364" indent="-342900" algn="l">
              <a:buFont typeface="+mj-lt"/>
              <a:buAutoNum type="arabicPeriod"/>
            </a:pPr>
            <a:r>
              <a:rPr lang="en-US" sz="2000" b="0" i="0" dirty="0">
                <a:effectLst/>
                <a:highlight>
                  <a:srgbClr val="FFFFFF"/>
                </a:highlight>
                <a:latin typeface="+mn-lt"/>
              </a:rPr>
              <a:t>Provide eligible children with alternatives to adjudication that require the least amount of supervision and conditions necessary consistent with the protection of the community and the child's risk of reoffending, as determined by a risk screening tool.</a:t>
            </a:r>
          </a:p>
          <a:p>
            <a:pPr marL="626364" indent="-342900" algn="l">
              <a:buFont typeface="+mj-lt"/>
              <a:buAutoNum type="arabicPeriod"/>
            </a:pPr>
            <a:r>
              <a:rPr lang="en-US" sz="2000" b="0" i="0" dirty="0">
                <a:effectLst/>
                <a:highlight>
                  <a:srgbClr val="FFFFFF"/>
                </a:highlight>
                <a:latin typeface="+mn-lt"/>
              </a:rPr>
              <a:t>Emphasize the use of restorative justice practices.</a:t>
            </a:r>
          </a:p>
          <a:p>
            <a:pPr marL="626364" indent="-342900" algn="l">
              <a:buFont typeface="+mj-lt"/>
              <a:buAutoNum type="arabicPeriod"/>
            </a:pPr>
            <a:r>
              <a:rPr lang="en-US" sz="2000" b="0" i="0" dirty="0">
                <a:effectLst/>
                <a:highlight>
                  <a:srgbClr val="FFFFFF"/>
                </a:highlight>
                <a:latin typeface="+mn-lt"/>
              </a:rPr>
              <a:t>Reduce recidivism and improve positive outcomes for a child through the provision of research-based services, if warranted, that address the child's needs.</a:t>
            </a:r>
          </a:p>
          <a:p>
            <a:pPr marL="800100" lvl="1" indent="-342900">
              <a:buClr>
                <a:schemeClr val="accent5">
                  <a:lumMod val="50000"/>
                </a:schemeClr>
              </a:buClr>
              <a:buFont typeface="+mj-lt"/>
              <a:buAutoNum type="arabicPeriod"/>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7" y="737220"/>
            <a:ext cx="6163820" cy="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300" dirty="0">
                <a:solidFill>
                  <a:schemeClr val="accent5">
                    <a:lumMod val="50000"/>
                  </a:schemeClr>
                </a:solidFill>
                <a:latin typeface="Franklin Gothic Demi" panose="020B0703020102020204" pitchFamily="34" charset="0"/>
              </a:rPr>
              <a:t>JUVENILE DIVERSION OVERVIEW</a:t>
            </a:r>
            <a:r>
              <a:rPr lang="en-US" sz="2800" dirty="0">
                <a:solidFill>
                  <a:schemeClr val="accent5">
                    <a:lumMod val="50000"/>
                  </a:schemeClr>
                </a:solidFill>
                <a:latin typeface="Franklin Gothic Demi" panose="020B0703020102020204" pitchFamily="34" charset="0"/>
              </a:rPr>
              <a:t> </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803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46527" y="1597260"/>
            <a:ext cx="8638479" cy="3077766"/>
          </a:xfrm>
          <a:prstGeom prst="rect">
            <a:avLst/>
          </a:prstGeom>
          <a:noFill/>
        </p:spPr>
        <p:txBody>
          <a:bodyPr wrap="square" rtlCol="0">
            <a:spAutoFit/>
          </a:bodyPr>
          <a:lstStyle/>
          <a:p>
            <a:pPr>
              <a:buClr>
                <a:schemeClr val="accent5">
                  <a:lumMod val="50000"/>
                </a:schemeClr>
              </a:buClr>
            </a:pPr>
            <a:r>
              <a:rPr lang="en-US" sz="2000" dirty="0">
                <a:latin typeface="+mn-lt"/>
                <a:cs typeface="Calibri Light" panose="020F0302020204030204" pitchFamily="34" charset="0"/>
              </a:rPr>
              <a:t>The purpose of the Juvenile Community Alternatives grant is as follows: </a:t>
            </a:r>
          </a:p>
          <a:p>
            <a:pPr>
              <a:buClr>
                <a:schemeClr val="accent5">
                  <a:lumMod val="50000"/>
                </a:schemeClr>
              </a:buClr>
            </a:pPr>
            <a:endParaRPr lang="en-US" sz="2000" dirty="0">
              <a:latin typeface="+mn-lt"/>
              <a:cs typeface="Calibri Light" panose="020F0302020204030204" pitchFamily="34" charset="0"/>
            </a:endParaRPr>
          </a:p>
          <a:p>
            <a:pPr marL="626364" indent="-342900" algn="l">
              <a:buFont typeface="+mj-lt"/>
              <a:buAutoNum type="arabicPeriod"/>
            </a:pPr>
            <a:r>
              <a:rPr lang="en-US" sz="2000" b="0" i="0" dirty="0">
                <a:solidFill>
                  <a:srgbClr val="333333"/>
                </a:solidFill>
                <a:effectLst/>
                <a:highlight>
                  <a:srgbClr val="FFFFFF"/>
                </a:highlight>
                <a:latin typeface="+mn-lt"/>
              </a:rPr>
              <a:t>Provide cost effective, research-based alternatives in lieu of the use of secure detention, out-of-home placement, and department of correction facilities in the community.</a:t>
            </a:r>
          </a:p>
          <a:p>
            <a:pPr marL="626364" indent="-342900" algn="l">
              <a:buFont typeface="+mj-lt"/>
              <a:buAutoNum type="arabicPeriod"/>
            </a:pPr>
            <a:r>
              <a:rPr lang="en-US" sz="2000" b="0" i="0" dirty="0">
                <a:solidFill>
                  <a:srgbClr val="333333"/>
                </a:solidFill>
                <a:effectLst/>
                <a:highlight>
                  <a:srgbClr val="FFFFFF"/>
                </a:highlight>
                <a:latin typeface="+mn-lt"/>
              </a:rPr>
              <a:t>Reduce the use of secure confinement and out-of-home placement.</a:t>
            </a:r>
          </a:p>
          <a:p>
            <a:pPr marL="626364" indent="-342900" algn="l">
              <a:buFont typeface="+mj-lt"/>
              <a:buAutoNum type="arabicPeriod"/>
            </a:pPr>
            <a:r>
              <a:rPr lang="en-US" sz="2000" b="0" i="0" dirty="0">
                <a:solidFill>
                  <a:srgbClr val="333333"/>
                </a:solidFill>
                <a:effectLst/>
                <a:highlight>
                  <a:srgbClr val="FFFFFF"/>
                </a:highlight>
                <a:latin typeface="+mn-lt"/>
              </a:rPr>
              <a:t>Reduce recidivism and improve positive outcomes for children.</a:t>
            </a:r>
          </a:p>
          <a:p>
            <a:pPr marL="800100" lvl="1" indent="-342900">
              <a:buClr>
                <a:schemeClr val="accent5">
                  <a:lumMod val="50000"/>
                </a:schemeClr>
              </a:buClr>
              <a:buFont typeface="+mj-lt"/>
              <a:buAutoNum type="arabicPeriod"/>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6" y="737220"/>
            <a:ext cx="10727751" cy="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300" dirty="0">
                <a:solidFill>
                  <a:schemeClr val="accent5">
                    <a:lumMod val="50000"/>
                  </a:schemeClr>
                </a:solidFill>
                <a:latin typeface="Franklin Gothic Demi" panose="020B0703020102020204" pitchFamily="34" charset="0"/>
              </a:rPr>
              <a:t>JUVENILE COMMUNITY ALTERNATIVES OVERVIEW</a:t>
            </a:r>
            <a:r>
              <a:rPr lang="en-US" sz="2800" dirty="0">
                <a:solidFill>
                  <a:schemeClr val="accent5">
                    <a:lumMod val="50000"/>
                  </a:schemeClr>
                </a:solidFill>
                <a:latin typeface="Franklin Gothic Demi" panose="020B0703020102020204" pitchFamily="34" charset="0"/>
              </a:rPr>
              <a:t> </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3540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46527" y="1597260"/>
            <a:ext cx="8638479" cy="5386090"/>
          </a:xfrm>
          <a:prstGeom prst="rect">
            <a:avLst/>
          </a:prstGeom>
          <a:noFill/>
        </p:spPr>
        <p:txBody>
          <a:bodyPr wrap="square" rtlCol="0">
            <a:spAutoFit/>
          </a:bodyPr>
          <a:lstStyle/>
          <a:p>
            <a:pPr>
              <a:buClr>
                <a:schemeClr val="accent5">
                  <a:lumMod val="50000"/>
                </a:schemeClr>
              </a:buClr>
            </a:pPr>
            <a:r>
              <a:rPr lang="en-US" b="0" i="0" dirty="0">
                <a:solidFill>
                  <a:srgbClr val="333333"/>
                </a:solidFill>
                <a:effectLst/>
                <a:highlight>
                  <a:srgbClr val="FFFFFF"/>
                </a:highlight>
                <a:latin typeface="+mn-lt"/>
              </a:rPr>
              <a:t>The purpose of the juvenile behavioral health competitive grant pilot program is to support jurisdictions, particularly in rural areas, to evaluate a child's behavioral health needs and divert the child from formal court involvement and out-of-home placement into community or school based mental health treatment.</a:t>
            </a:r>
          </a:p>
          <a:p>
            <a:pPr>
              <a:buClr>
                <a:schemeClr val="accent5">
                  <a:lumMod val="50000"/>
                </a:schemeClr>
              </a:buClr>
            </a:pPr>
            <a:endParaRPr lang="en-US" b="0" i="0" dirty="0">
              <a:solidFill>
                <a:srgbClr val="333333"/>
              </a:solidFill>
              <a:effectLst/>
              <a:highlight>
                <a:srgbClr val="FFFFFF"/>
              </a:highlight>
              <a:latin typeface="+mn-lt"/>
            </a:endParaRPr>
          </a:p>
          <a:p>
            <a:pPr algn="l"/>
            <a:r>
              <a:rPr lang="en-US" b="0" i="0" dirty="0">
                <a:solidFill>
                  <a:srgbClr val="333333"/>
                </a:solidFill>
                <a:effectLst/>
                <a:highlight>
                  <a:srgbClr val="FFFFFF"/>
                </a:highlight>
                <a:latin typeface="+mn-lt"/>
              </a:rPr>
              <a:t>Grant recipients shall use a validated mental health screening tool, and a full mental health assessment tool, if necessary, and may use the funds to conduct the following activities:</a:t>
            </a:r>
          </a:p>
          <a:p>
            <a:pPr marL="626364" indent="-342900" algn="l">
              <a:buFont typeface="+mj-lt"/>
              <a:buAutoNum type="arabicPeriod"/>
            </a:pPr>
            <a:r>
              <a:rPr lang="en-US" b="0" i="0" dirty="0">
                <a:solidFill>
                  <a:srgbClr val="333333"/>
                </a:solidFill>
                <a:effectLst/>
                <a:highlight>
                  <a:srgbClr val="FFFFFF"/>
                </a:highlight>
                <a:latin typeface="+mn-lt"/>
              </a:rPr>
              <a:t>Partnering with law enforcement to implement a program to divert a child from formal court proceedings.</a:t>
            </a:r>
          </a:p>
          <a:p>
            <a:pPr marL="626364" indent="-342900" algn="l">
              <a:buFont typeface="+mj-lt"/>
              <a:buAutoNum type="arabicPeriod"/>
            </a:pPr>
            <a:r>
              <a:rPr lang="en-US" b="0" i="0" dirty="0">
                <a:solidFill>
                  <a:srgbClr val="333333"/>
                </a:solidFill>
                <a:effectLst/>
                <a:highlight>
                  <a:srgbClr val="FFFFFF"/>
                </a:highlight>
                <a:latin typeface="+mn-lt"/>
              </a:rPr>
              <a:t>Creating crisis stabilization services and a mobile crisis unit.</a:t>
            </a:r>
          </a:p>
          <a:p>
            <a:pPr marL="626364" indent="-342900" algn="l">
              <a:buFont typeface="+mj-lt"/>
              <a:buAutoNum type="arabicPeriod"/>
            </a:pPr>
            <a:r>
              <a:rPr lang="en-US" b="0" i="0" dirty="0">
                <a:solidFill>
                  <a:srgbClr val="333333"/>
                </a:solidFill>
                <a:effectLst/>
                <a:highlight>
                  <a:srgbClr val="FFFFFF"/>
                </a:highlight>
                <a:latin typeface="+mn-lt"/>
              </a:rPr>
              <a:t>Providing comprehensive case management for a child or family in crisis.</a:t>
            </a:r>
          </a:p>
          <a:p>
            <a:pPr marL="626364" indent="-342900" algn="l">
              <a:buFont typeface="+mj-lt"/>
              <a:buAutoNum type="arabicPeriod"/>
            </a:pPr>
            <a:r>
              <a:rPr lang="en-US" b="0" i="0" dirty="0">
                <a:solidFill>
                  <a:srgbClr val="333333"/>
                </a:solidFill>
                <a:effectLst/>
                <a:highlight>
                  <a:srgbClr val="FFFFFF"/>
                </a:highlight>
                <a:latin typeface="+mn-lt"/>
              </a:rPr>
              <a:t>Identifying and strengthening community based intensive treatment and management services.</a:t>
            </a:r>
          </a:p>
          <a:p>
            <a:pPr marL="626364" indent="-342900" algn="l">
              <a:buFont typeface="+mj-lt"/>
              <a:buAutoNum type="arabicPeriod"/>
            </a:pPr>
            <a:r>
              <a:rPr lang="en-US" b="0" i="0" dirty="0">
                <a:solidFill>
                  <a:srgbClr val="333333"/>
                </a:solidFill>
                <a:effectLst/>
                <a:highlight>
                  <a:srgbClr val="FFFFFF"/>
                </a:highlight>
                <a:latin typeface="+mn-lt"/>
              </a:rPr>
              <a:t>Establishing telehealth services (as defined in </a:t>
            </a:r>
            <a:r>
              <a:rPr lang="en-US" b="0" i="0" dirty="0">
                <a:solidFill>
                  <a:srgbClr val="333333"/>
                </a:solidFill>
                <a:effectLst/>
                <a:highlight>
                  <a:srgbClr val="FFFFFF"/>
                </a:highlight>
                <a:latin typeface="+mn-lt"/>
                <a:hlinkClick r:id="rId3"/>
              </a:rPr>
              <a:t>IC 25-1-9.5-6</a:t>
            </a:r>
            <a:r>
              <a:rPr lang="en-US" b="0" i="0" dirty="0">
                <a:solidFill>
                  <a:srgbClr val="333333"/>
                </a:solidFill>
                <a:effectLst/>
                <a:highlight>
                  <a:srgbClr val="FFFFFF"/>
                </a:highlight>
                <a:latin typeface="+mn-lt"/>
              </a:rPr>
              <a:t>) and programs.</a:t>
            </a:r>
          </a:p>
          <a:p>
            <a:pPr marL="626364" indent="-342900" algn="l">
              <a:buFont typeface="+mj-lt"/>
              <a:buAutoNum type="arabicPeriod"/>
            </a:pPr>
            <a:r>
              <a:rPr lang="en-US" b="0" i="0" dirty="0">
                <a:solidFill>
                  <a:srgbClr val="333333"/>
                </a:solidFill>
                <a:effectLst/>
                <a:highlight>
                  <a:srgbClr val="FFFFFF"/>
                </a:highlight>
                <a:latin typeface="+mn-lt"/>
              </a:rPr>
              <a:t>Supporting mental health evaluations, which include the use of telehealth services (as defined in </a:t>
            </a:r>
            <a:r>
              <a:rPr lang="en-US" b="0" i="0" dirty="0">
                <a:solidFill>
                  <a:srgbClr val="333333"/>
                </a:solidFill>
                <a:effectLst/>
                <a:highlight>
                  <a:srgbClr val="FFFFFF"/>
                </a:highlight>
                <a:latin typeface="+mn-lt"/>
                <a:hlinkClick r:id="rId3"/>
              </a:rPr>
              <a:t>IC 25-1-9.5-6</a:t>
            </a:r>
            <a:r>
              <a:rPr lang="en-US" b="0" i="0" dirty="0">
                <a:solidFill>
                  <a:srgbClr val="333333"/>
                </a:solidFill>
                <a:effectLst/>
                <a:highlight>
                  <a:srgbClr val="FFFFFF"/>
                </a:highlight>
                <a:latin typeface="+mn-lt"/>
              </a:rPr>
              <a:t>).</a:t>
            </a:r>
          </a:p>
          <a:p>
            <a:pPr marL="800100" lvl="1" indent="-342900">
              <a:buClr>
                <a:schemeClr val="accent5">
                  <a:lumMod val="50000"/>
                </a:schemeClr>
              </a:buClr>
              <a:buFont typeface="+mj-lt"/>
              <a:buAutoNum type="arabicPeriod"/>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6" y="737220"/>
            <a:ext cx="10727751" cy="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75000" lnSpcReduction="200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300" dirty="0">
                <a:solidFill>
                  <a:schemeClr val="accent5">
                    <a:lumMod val="50000"/>
                  </a:schemeClr>
                </a:solidFill>
                <a:latin typeface="Franklin Gothic Demi" panose="020B0703020102020204" pitchFamily="34" charset="0"/>
              </a:rPr>
              <a:t>JUVENILE BEHAVIORAL HEALTH COMPETITIVE GRANT PILOT PROGRAM OVERVIEW</a:t>
            </a:r>
            <a:r>
              <a:rPr lang="en-US" sz="2800" dirty="0">
                <a:solidFill>
                  <a:schemeClr val="accent5">
                    <a:lumMod val="50000"/>
                  </a:schemeClr>
                </a:solidFill>
                <a:latin typeface="Franklin Gothic Demi" panose="020B0703020102020204" pitchFamily="34" charset="0"/>
              </a:rPr>
              <a:t> </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5519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46527" y="1597260"/>
            <a:ext cx="8638479" cy="4001095"/>
          </a:xfrm>
          <a:prstGeom prst="rect">
            <a:avLst/>
          </a:prstGeom>
          <a:noFill/>
        </p:spPr>
        <p:txBody>
          <a:bodyPr wrap="square" rtlCol="0">
            <a:spAutoFit/>
          </a:bodyPr>
          <a:lstStyle/>
          <a:p>
            <a:pPr marL="285750" indent="-285750">
              <a:buClr>
                <a:schemeClr val="accent5">
                  <a:lumMod val="50000"/>
                </a:schemeClr>
              </a:buClr>
              <a:buFont typeface="Arial" panose="020B0604020202020204" pitchFamily="34" charset="0"/>
              <a:buChar char="•"/>
            </a:pPr>
            <a:endParaRPr lang="en-US" sz="2000" dirty="0">
              <a:solidFill>
                <a:schemeClr val="tx1">
                  <a:lumMod val="85000"/>
                  <a:lumOff val="15000"/>
                </a:schemeClr>
              </a:solidFill>
              <a:latin typeface="+mn-lt"/>
              <a:cs typeface="Calibri Light" panose="020F0302020204030204" pitchFamily="34" charset="0"/>
            </a:endParaRPr>
          </a:p>
          <a:p>
            <a:pPr marL="285750" indent="-285750">
              <a:buClr>
                <a:schemeClr val="accent5">
                  <a:lumMod val="50000"/>
                </a:schemeClr>
              </a:buClr>
              <a:buFont typeface="Arial" panose="020B0604020202020204" pitchFamily="34" charset="0"/>
              <a:buChar char="•"/>
            </a:pPr>
            <a:endParaRPr lang="en-US" sz="2000" dirty="0">
              <a:solidFill>
                <a:schemeClr val="tx1">
                  <a:lumMod val="85000"/>
                  <a:lumOff val="15000"/>
                </a:schemeClr>
              </a:solidFill>
              <a:latin typeface="+mn-lt"/>
              <a:cs typeface="Calibri Light" panose="020F0302020204030204" pitchFamily="34" charset="0"/>
            </a:endParaRPr>
          </a:p>
          <a:p>
            <a:pPr marL="285750" indent="-285750">
              <a:buClr>
                <a:schemeClr val="accent5">
                  <a:lumMod val="50000"/>
                </a:schemeClr>
              </a:buClr>
              <a:buFont typeface="Arial" panose="020B0604020202020204" pitchFamily="34" charset="0"/>
              <a:buChar char="•"/>
            </a:pPr>
            <a:r>
              <a:rPr lang="en-US" sz="2000" dirty="0">
                <a:solidFill>
                  <a:schemeClr val="tx1">
                    <a:lumMod val="85000"/>
                    <a:lumOff val="15000"/>
                  </a:schemeClr>
                </a:solidFill>
                <a:latin typeface="+mn-lt"/>
                <a:cs typeface="Calibri Light" panose="020F0302020204030204" pitchFamily="34" charset="0"/>
              </a:rPr>
              <a:t>Public entities</a:t>
            </a:r>
          </a:p>
          <a:p>
            <a:pPr marL="285750" indent="-285750">
              <a:buClr>
                <a:schemeClr val="accent5">
                  <a:lumMod val="50000"/>
                </a:schemeClr>
              </a:buClr>
              <a:buFont typeface="Arial" panose="020B0604020202020204" pitchFamily="34" charset="0"/>
              <a:buChar char="•"/>
            </a:pPr>
            <a:r>
              <a:rPr lang="en-US" sz="2000" dirty="0">
                <a:solidFill>
                  <a:schemeClr val="tx1">
                    <a:lumMod val="85000"/>
                    <a:lumOff val="15000"/>
                  </a:schemeClr>
                </a:solidFill>
                <a:latin typeface="+mn-lt"/>
                <a:cs typeface="Calibri Light" panose="020F0302020204030204" pitchFamily="34" charset="0"/>
              </a:rPr>
              <a:t>State and local governments </a:t>
            </a:r>
          </a:p>
          <a:p>
            <a:pPr marL="285750" indent="-285750">
              <a:buClr>
                <a:schemeClr val="accent5">
                  <a:lumMod val="50000"/>
                </a:schemeClr>
              </a:buClr>
              <a:buFont typeface="Arial" panose="020B0604020202020204" pitchFamily="34" charset="0"/>
              <a:buChar char="•"/>
            </a:pPr>
            <a:r>
              <a:rPr lang="en-US" sz="2000" dirty="0">
                <a:solidFill>
                  <a:schemeClr val="tx1">
                    <a:lumMod val="85000"/>
                    <a:lumOff val="15000"/>
                  </a:schemeClr>
                </a:solidFill>
                <a:latin typeface="+mn-lt"/>
                <a:cs typeface="Calibri Light" panose="020F0302020204030204" pitchFamily="34" charset="0"/>
              </a:rPr>
              <a:t>Nonprofit organizations</a:t>
            </a:r>
          </a:p>
          <a:p>
            <a:pPr marL="285750" indent="-285750">
              <a:buClr>
                <a:schemeClr val="accent5">
                  <a:lumMod val="50000"/>
                </a:schemeClr>
              </a:buClr>
              <a:buFont typeface="Arial" panose="020B0604020202020204" pitchFamily="34" charset="0"/>
              <a:buChar char="•"/>
            </a:pPr>
            <a:r>
              <a:rPr lang="en-US" sz="2000" dirty="0">
                <a:solidFill>
                  <a:schemeClr val="tx1">
                    <a:lumMod val="85000"/>
                    <a:lumOff val="15000"/>
                  </a:schemeClr>
                </a:solidFill>
                <a:latin typeface="+mn-lt"/>
                <a:cs typeface="Calibri Light" panose="020F0302020204030204" pitchFamily="34" charset="0"/>
              </a:rPr>
              <a:t>Nongovernmental organizations</a:t>
            </a:r>
          </a:p>
          <a:p>
            <a:pPr marL="285750" indent="-285750">
              <a:buClr>
                <a:schemeClr val="accent5">
                  <a:lumMod val="50000"/>
                </a:schemeClr>
              </a:buClr>
              <a:buFont typeface="Arial" panose="020B0604020202020204" pitchFamily="34" charset="0"/>
              <a:buChar char="•"/>
            </a:pPr>
            <a:endParaRPr lang="en-US" sz="2000" dirty="0">
              <a:solidFill>
                <a:schemeClr val="tx1">
                  <a:lumMod val="85000"/>
                  <a:lumOff val="15000"/>
                </a:schemeClr>
              </a:solidFill>
              <a:latin typeface="+mn-lt"/>
              <a:cs typeface="Calibri Light" panose="020F0302020204030204" pitchFamily="34" charset="0"/>
            </a:endParaRPr>
          </a:p>
          <a:p>
            <a:pPr>
              <a:buClr>
                <a:schemeClr val="accent5">
                  <a:lumMod val="50000"/>
                </a:schemeClr>
              </a:buClr>
            </a:pPr>
            <a:r>
              <a:rPr lang="en-US" sz="2000" dirty="0">
                <a:solidFill>
                  <a:schemeClr val="tx1">
                    <a:lumMod val="85000"/>
                    <a:lumOff val="15000"/>
                  </a:schemeClr>
                </a:solidFill>
                <a:latin typeface="+mn-lt"/>
                <a:cs typeface="Calibri Light" panose="020F0302020204030204" pitchFamily="34" charset="0"/>
              </a:rPr>
              <a:t>Other eligibility requirements include good standing with the Indiana Department of Revenue (DOR), Indiana Department of Workforce Development (DWD), and the Indiana Secretary of State (SOS). </a:t>
            </a:r>
          </a:p>
          <a:p>
            <a:pPr marL="285750" indent="-285750">
              <a:buClr>
                <a:schemeClr val="accent5">
                  <a:lumMod val="50000"/>
                </a:schemeClr>
              </a:buClr>
              <a:buFont typeface="Arial" panose="020B0604020202020204" pitchFamily="34" charset="0"/>
              <a:buChar cha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a:p>
            <a:pPr>
              <a:buClr>
                <a:schemeClr val="accent5">
                  <a:lumMod val="50000"/>
                </a:schemeClr>
              </a:buClr>
            </a:pPr>
            <a:endParaRPr lang="en-US"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27" y="737220"/>
            <a:ext cx="6163820" cy="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300" dirty="0">
                <a:solidFill>
                  <a:schemeClr val="accent5">
                    <a:lumMod val="50000"/>
                  </a:schemeClr>
                </a:solidFill>
                <a:latin typeface="Franklin Gothic Demi" panose="020B0703020102020204" pitchFamily="34" charset="0"/>
              </a:rPr>
              <a:t>ELIGIBILITY</a:t>
            </a:r>
            <a:r>
              <a:rPr lang="en-US" sz="2800" dirty="0">
                <a:solidFill>
                  <a:schemeClr val="accent5">
                    <a:lumMod val="50000"/>
                  </a:schemeClr>
                </a:solidFill>
                <a:latin typeface="Franklin Gothic Demi" panose="020B0703020102020204" pitchFamily="34" charset="0"/>
              </a:rPr>
              <a:t> </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756574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2E9E28-9608-4E57-8703-8D7FF39A548F}"/>
              </a:ext>
            </a:extLst>
          </p:cNvPr>
          <p:cNvSpPr/>
          <p:nvPr/>
        </p:nvSpPr>
        <p:spPr>
          <a:xfrm>
            <a:off x="4246849" y="453643"/>
            <a:ext cx="3698301" cy="813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C344098-AA49-41A9-B4A4-ED3BD33B3598}"/>
              </a:ext>
            </a:extLst>
          </p:cNvPr>
          <p:cNvSpPr/>
          <p:nvPr/>
        </p:nvSpPr>
        <p:spPr>
          <a:xfrm>
            <a:off x="446530" y="455237"/>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45A7FF1-6CA0-4B00-9295-B31B9C5EF155}"/>
              </a:ext>
            </a:extLst>
          </p:cNvPr>
          <p:cNvSpPr/>
          <p:nvPr/>
        </p:nvSpPr>
        <p:spPr>
          <a:xfrm>
            <a:off x="8047168" y="453643"/>
            <a:ext cx="3698301"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1A424CE-1205-48F4-A1FE-8FE679AF169A}"/>
              </a:ext>
            </a:extLst>
          </p:cNvPr>
          <p:cNvSpPr txBox="1"/>
          <p:nvPr/>
        </p:nvSpPr>
        <p:spPr>
          <a:xfrm>
            <a:off x="446528" y="1691648"/>
            <a:ext cx="5521135" cy="3279616"/>
          </a:xfrm>
          <a:prstGeom prst="rect">
            <a:avLst/>
          </a:prstGeom>
          <a:noFill/>
        </p:spPr>
        <p:txBody>
          <a:bodyPr wrap="square" rtlCol="0">
            <a:spAutoFit/>
          </a:bodyPr>
          <a:lstStyle/>
          <a:p>
            <a:r>
              <a:rPr lang="en-US" sz="1600" dirty="0">
                <a:latin typeface="+mn-lt"/>
              </a:rPr>
              <a:t>Awards are for a twenty-four-(24) month period of funding. </a:t>
            </a:r>
          </a:p>
          <a:p>
            <a:endParaRPr lang="en-US" sz="1600" dirty="0">
              <a:latin typeface="+mn-lt"/>
            </a:endParaRPr>
          </a:p>
          <a:p>
            <a:pPr marL="0" marR="0" fontAlgn="base">
              <a:lnSpc>
                <a:spcPct val="110000"/>
              </a:lnSpc>
              <a:spcBef>
                <a:spcPts val="0"/>
              </a:spcBef>
              <a:spcAft>
                <a:spcPts val="0"/>
              </a:spcAft>
            </a:pPr>
            <a:r>
              <a:rPr lang="en-US" sz="1600" dirty="0">
                <a:effectLst/>
                <a:latin typeface="+mn-lt"/>
                <a:ea typeface="Calibri" panose="020F0502020204030204" pitchFamily="34" charset="0"/>
                <a:cs typeface="Calibri" panose="020F0502020204030204" pitchFamily="34" charset="0"/>
              </a:rPr>
              <a:t>The formula allots a base amount of $75,000.00 per grant per county. Additional funds in the amounts of $5,000, $10,000, or $15,000 are added to the base amount based on county population, with smaller counties receiving more funding to comply with the statutory requirement to focus on rural counties. County population is determined by the 2020 United States Census. To find your county population, please visit the </a:t>
            </a:r>
            <a:r>
              <a:rPr lang="en-US" sz="1600" u="sng" dirty="0">
                <a:solidFill>
                  <a:srgbClr val="0000FF"/>
                </a:solidFill>
                <a:effectLst/>
                <a:latin typeface="+mn-lt"/>
                <a:ea typeface="Calibri" panose="020F0502020204030204" pitchFamily="34" charset="0"/>
                <a:cs typeface="Calibri" panose="020F0502020204030204" pitchFamily="34" charset="0"/>
                <a:hlinkClick r:id="rId3"/>
              </a:rPr>
              <a:t>2020 Census Demographic Data Map Viewer</a:t>
            </a:r>
            <a:r>
              <a:rPr lang="en-US" sz="1600" dirty="0">
                <a:effectLst/>
                <a:latin typeface="+mn-lt"/>
                <a:ea typeface="Calibri" panose="020F0502020204030204" pitchFamily="34" charset="0"/>
                <a:cs typeface="Calibri" panose="020F0502020204030204" pitchFamily="34" charset="0"/>
              </a:rPr>
              <a:t>. </a:t>
            </a:r>
            <a:endParaRPr lang="en-US" sz="1600" dirty="0">
              <a:latin typeface="+mn-lt"/>
              <a:ea typeface="Calibri" panose="020F0502020204030204" pitchFamily="34" charset="0"/>
              <a:cs typeface="Calibri" panose="020F0502020204030204" pitchFamily="34" charset="0"/>
            </a:endParaRPr>
          </a:p>
          <a:p>
            <a:pPr marL="0" marR="0" fontAlgn="base">
              <a:lnSpc>
                <a:spcPct val="110000"/>
              </a:lnSpc>
              <a:spcBef>
                <a:spcPts val="0"/>
              </a:spcBef>
              <a:spcAft>
                <a:spcPts val="0"/>
              </a:spcAft>
            </a:pPr>
            <a:endParaRPr lang="en-US" sz="1600" dirty="0">
              <a:effectLst/>
              <a:latin typeface="+mj-lt"/>
              <a:ea typeface="Times New Roman" panose="02020603050405020304" pitchFamily="18" charset="0"/>
              <a:cs typeface="Times New Roman" panose="02020603050405020304" pitchFamily="18" charset="0"/>
            </a:endParaRPr>
          </a:p>
          <a:p>
            <a:pPr marL="0" marR="0" fontAlgn="base">
              <a:lnSpc>
                <a:spcPct val="110000"/>
              </a:lnSpc>
              <a:spcBef>
                <a:spcPts val="0"/>
              </a:spcBef>
              <a:spcAft>
                <a:spcPts val="0"/>
              </a:spcAft>
            </a:pPr>
            <a:r>
              <a:rPr lang="en-US" sz="1600" dirty="0">
                <a:latin typeface="+mn-lt"/>
                <a:ea typeface="Times New Roman" panose="02020603050405020304" pitchFamily="18" charset="0"/>
                <a:cs typeface="Times New Roman" panose="02020603050405020304" pitchFamily="18" charset="0"/>
              </a:rPr>
              <a:t>The formula does</a:t>
            </a:r>
            <a:r>
              <a:rPr lang="en-US" sz="1600" b="1" dirty="0">
                <a:latin typeface="+mn-lt"/>
                <a:ea typeface="Times New Roman" panose="02020603050405020304" pitchFamily="18" charset="0"/>
                <a:cs typeface="Times New Roman" panose="02020603050405020304" pitchFamily="18" charset="0"/>
              </a:rPr>
              <a:t> NOT </a:t>
            </a:r>
            <a:r>
              <a:rPr lang="en-US" sz="1600" dirty="0">
                <a:latin typeface="+mn-lt"/>
                <a:ea typeface="Times New Roman" panose="02020603050405020304" pitchFamily="18" charset="0"/>
                <a:cs typeface="Times New Roman" panose="02020603050405020304" pitchFamily="18" charset="0"/>
              </a:rPr>
              <a:t>apply to Behavioral Health grants</a:t>
            </a:r>
            <a:r>
              <a:rPr lang="en-US" sz="1600" dirty="0">
                <a:latin typeface="+mj-lt"/>
                <a:ea typeface="Times New Roman" panose="02020603050405020304" pitchFamily="18" charset="0"/>
                <a:cs typeface="Times New Roman" panose="02020603050405020304" pitchFamily="18" charset="0"/>
              </a:rPr>
              <a:t>. </a:t>
            </a:r>
            <a:endParaRPr lang="en-US" sz="1600" dirty="0">
              <a:effectLst/>
              <a:latin typeface="+mj-lt"/>
              <a:ea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53A0295F-CAF3-44FF-8117-DA99EB9CB452}"/>
              </a:ext>
            </a:extLst>
          </p:cNvPr>
          <p:cNvSpPr txBox="1">
            <a:spLocks/>
          </p:cNvSpPr>
          <p:nvPr/>
        </p:nvSpPr>
        <p:spPr bwMode="auto">
          <a:xfrm>
            <a:off x="446530" y="783688"/>
            <a:ext cx="5157787" cy="5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75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a:r>
              <a:rPr lang="en-US" sz="3200" dirty="0">
                <a:solidFill>
                  <a:schemeClr val="accent5">
                    <a:lumMod val="50000"/>
                  </a:schemeClr>
                </a:solidFill>
                <a:latin typeface="Franklin Gothic Demi" panose="020B0703020102020204" pitchFamily="34" charset="0"/>
              </a:rPr>
              <a:t>FUNDING AVAILABILITY </a:t>
            </a:r>
          </a:p>
        </p:txBody>
      </p:sp>
      <p:sp>
        <p:nvSpPr>
          <p:cNvPr id="17" name="Rectangle 16">
            <a:extLst>
              <a:ext uri="{FF2B5EF4-FFF2-40B4-BE49-F238E27FC236}">
                <a16:creationId xmlns:a16="http://schemas.microsoft.com/office/drawing/2014/main" id="{AAC52558-0F0F-4798-8A3F-4E11049289FF}"/>
              </a:ext>
            </a:extLst>
          </p:cNvPr>
          <p:cNvSpPr/>
          <p:nvPr/>
        </p:nvSpPr>
        <p:spPr>
          <a:xfrm>
            <a:off x="446528" y="6317181"/>
            <a:ext cx="11338560" cy="8139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5">
            <a:extLst>
              <a:ext uri="{FF2B5EF4-FFF2-40B4-BE49-F238E27FC236}">
                <a16:creationId xmlns:a16="http://schemas.microsoft.com/office/drawing/2014/main" id="{992AF5F1-1BA2-4904-9AEE-0A902DC09E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40500" y="5529858"/>
            <a:ext cx="11445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fferent sizes of piggybanks in pastel colors">
            <a:extLst>
              <a:ext uri="{FF2B5EF4-FFF2-40B4-BE49-F238E27FC236}">
                <a16:creationId xmlns:a16="http://schemas.microsoft.com/office/drawing/2014/main" id="{4880324C-1B2D-4A17-8EB7-034A170F75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7685" y="1625246"/>
            <a:ext cx="4847481" cy="3231654"/>
          </a:xfrm>
          <a:prstGeom prst="rect">
            <a:avLst/>
          </a:prstGeom>
        </p:spPr>
      </p:pic>
      <p:graphicFrame>
        <p:nvGraphicFramePr>
          <p:cNvPr id="5" name="Table 4">
            <a:extLst>
              <a:ext uri="{FF2B5EF4-FFF2-40B4-BE49-F238E27FC236}">
                <a16:creationId xmlns:a16="http://schemas.microsoft.com/office/drawing/2014/main" id="{F5A0BAB6-81D7-8D19-7D4F-8D1DF2C082CA}"/>
              </a:ext>
            </a:extLst>
          </p:cNvPr>
          <p:cNvGraphicFramePr>
            <a:graphicFrameLocks noGrp="1"/>
          </p:cNvGraphicFramePr>
          <p:nvPr>
            <p:extLst>
              <p:ext uri="{D42A27DB-BD31-4B8C-83A1-F6EECF244321}">
                <p14:modId xmlns:p14="http://schemas.microsoft.com/office/powerpoint/2010/main" val="1820379675"/>
              </p:ext>
            </p:extLst>
          </p:nvPr>
        </p:nvGraphicFramePr>
        <p:xfrm>
          <a:off x="583465" y="5042844"/>
          <a:ext cx="6762732" cy="1226374"/>
        </p:xfrm>
        <a:graphic>
          <a:graphicData uri="http://schemas.openxmlformats.org/drawingml/2006/table">
            <a:tbl>
              <a:tblPr firstRow="1" firstCol="1" bandRow="1"/>
              <a:tblGrid>
                <a:gridCol w="1638844">
                  <a:extLst>
                    <a:ext uri="{9D8B030D-6E8A-4147-A177-3AD203B41FA5}">
                      <a16:colId xmlns:a16="http://schemas.microsoft.com/office/drawing/2014/main" val="442967403"/>
                    </a:ext>
                  </a:extLst>
                </a:gridCol>
                <a:gridCol w="1570170">
                  <a:extLst>
                    <a:ext uri="{9D8B030D-6E8A-4147-A177-3AD203B41FA5}">
                      <a16:colId xmlns:a16="http://schemas.microsoft.com/office/drawing/2014/main" val="1914097062"/>
                    </a:ext>
                  </a:extLst>
                </a:gridCol>
                <a:gridCol w="1652846">
                  <a:extLst>
                    <a:ext uri="{9D8B030D-6E8A-4147-A177-3AD203B41FA5}">
                      <a16:colId xmlns:a16="http://schemas.microsoft.com/office/drawing/2014/main" val="1138199896"/>
                    </a:ext>
                  </a:extLst>
                </a:gridCol>
                <a:gridCol w="1900872">
                  <a:extLst>
                    <a:ext uri="{9D8B030D-6E8A-4147-A177-3AD203B41FA5}">
                      <a16:colId xmlns:a16="http://schemas.microsoft.com/office/drawing/2014/main" val="581979616"/>
                    </a:ext>
                  </a:extLst>
                </a:gridCol>
              </a:tblGrid>
              <a:tr h="492421">
                <a:tc>
                  <a:txBody>
                    <a:bodyPr/>
                    <a:lstStyle/>
                    <a:p>
                      <a:pPr marL="0" marR="0" algn="ctr" fontAlgn="base">
                        <a:lnSpc>
                          <a:spcPct val="110000"/>
                        </a:lnSpc>
                        <a:spcBef>
                          <a:spcPts val="0"/>
                        </a:spcBef>
                        <a:spcAft>
                          <a:spcPts val="0"/>
                        </a:spcAft>
                      </a:pPr>
                      <a:r>
                        <a:rPr lang="en-US" sz="1200" b="1" dirty="0">
                          <a:solidFill>
                            <a:srgbClr val="11151A"/>
                          </a:solidFill>
                          <a:effectLst/>
                          <a:highlight>
                            <a:srgbClr val="D1D9E1"/>
                          </a:highlight>
                          <a:latin typeface="Segoe UI Semilight" panose="020B0402040204020203" pitchFamily="34" charset="0"/>
                          <a:ea typeface="Times New Roman" panose="02020603050405020304" pitchFamily="18" charset="0"/>
                          <a:cs typeface="Times New Roman" panose="02020603050405020304" pitchFamily="18" charset="0"/>
                        </a:rPr>
                        <a:t>County Population Category </a:t>
                      </a:r>
                      <a:endParaRPr lang="en-US" sz="1050" dirty="0">
                        <a:effectLst/>
                        <a:highlight>
                          <a:srgbClr val="D1D9E1"/>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A3B3C4"/>
                      </a:solidFill>
                      <a:prstDash val="solid"/>
                      <a:round/>
                      <a:headEnd type="none" w="med" len="med"/>
                      <a:tailEnd type="none" w="med" len="med"/>
                    </a:lnB>
                    <a:solidFill>
                      <a:srgbClr val="D1D9E1"/>
                    </a:solidFill>
                  </a:tcPr>
                </a:tc>
                <a:tc>
                  <a:txBody>
                    <a:bodyPr/>
                    <a:lstStyle/>
                    <a:p>
                      <a:pPr marL="0" marR="0" algn="ctr" fontAlgn="base">
                        <a:lnSpc>
                          <a:spcPct val="110000"/>
                        </a:lnSpc>
                        <a:spcBef>
                          <a:spcPts val="0"/>
                        </a:spcBef>
                        <a:spcAft>
                          <a:spcPts val="0"/>
                        </a:spcAft>
                      </a:pPr>
                      <a:r>
                        <a:rPr lang="en-US" sz="1200" b="1" dirty="0">
                          <a:solidFill>
                            <a:srgbClr val="11151A"/>
                          </a:solidFill>
                          <a:effectLst/>
                          <a:highlight>
                            <a:srgbClr val="D1D9E1"/>
                          </a:highlight>
                          <a:latin typeface="Segoe UI Semilight" panose="020B0402040204020203" pitchFamily="34" charset="0"/>
                          <a:ea typeface="Times New Roman" panose="02020603050405020304" pitchFamily="18" charset="0"/>
                          <a:cs typeface="Times New Roman" panose="02020603050405020304" pitchFamily="18" charset="0"/>
                        </a:rPr>
                        <a:t>Diversion/Alternatives Grant Program </a:t>
                      </a:r>
                      <a:endParaRPr lang="en-US" sz="1050" dirty="0">
                        <a:effectLst/>
                        <a:highlight>
                          <a:srgbClr val="D1D9E1"/>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A3B3C4"/>
                      </a:solidFill>
                      <a:prstDash val="solid"/>
                      <a:round/>
                      <a:headEnd type="none" w="med" len="med"/>
                      <a:tailEnd type="none" w="med" len="med"/>
                    </a:lnB>
                    <a:solidFill>
                      <a:srgbClr val="D1D9E1"/>
                    </a:solidFill>
                  </a:tcPr>
                </a:tc>
                <a:tc>
                  <a:txBody>
                    <a:bodyPr/>
                    <a:lstStyle/>
                    <a:p>
                      <a:pPr marL="0" marR="0" algn="ctr" fontAlgn="base">
                        <a:lnSpc>
                          <a:spcPct val="110000"/>
                        </a:lnSpc>
                        <a:spcBef>
                          <a:spcPts val="0"/>
                        </a:spcBef>
                        <a:spcAft>
                          <a:spcPts val="0"/>
                        </a:spcAft>
                      </a:pPr>
                      <a:r>
                        <a:rPr lang="en-US" sz="1200" b="1" dirty="0">
                          <a:solidFill>
                            <a:srgbClr val="11151A"/>
                          </a:solidFill>
                          <a:effectLst/>
                          <a:highlight>
                            <a:srgbClr val="D1D9E1"/>
                          </a:highlight>
                          <a:latin typeface="Segoe UI Semilight" panose="020B0402040204020203" pitchFamily="34" charset="0"/>
                          <a:ea typeface="Times New Roman" panose="02020603050405020304" pitchFamily="18" charset="0"/>
                          <a:cs typeface="Times New Roman" panose="02020603050405020304" pitchFamily="18" charset="0"/>
                        </a:rPr>
                        <a:t>Population-Based Funding </a:t>
                      </a:r>
                      <a:endParaRPr lang="en-US" sz="1050" dirty="0">
                        <a:effectLst/>
                        <a:highlight>
                          <a:srgbClr val="D1D9E1"/>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A3B3C4"/>
                      </a:solidFill>
                      <a:prstDash val="solid"/>
                      <a:round/>
                      <a:headEnd type="none" w="med" len="med"/>
                      <a:tailEnd type="none" w="med" len="med"/>
                    </a:lnB>
                    <a:solidFill>
                      <a:srgbClr val="D1D9E1"/>
                    </a:solidFill>
                  </a:tcPr>
                </a:tc>
                <a:tc>
                  <a:txBody>
                    <a:bodyPr/>
                    <a:lstStyle/>
                    <a:p>
                      <a:pPr marL="0" marR="0" algn="ctr" fontAlgn="base">
                        <a:lnSpc>
                          <a:spcPct val="110000"/>
                        </a:lnSpc>
                        <a:spcBef>
                          <a:spcPts val="0"/>
                        </a:spcBef>
                        <a:spcAft>
                          <a:spcPts val="0"/>
                        </a:spcAft>
                      </a:pPr>
                      <a:r>
                        <a:rPr lang="en-US" sz="1200" b="1" dirty="0">
                          <a:solidFill>
                            <a:srgbClr val="11151A"/>
                          </a:solidFill>
                          <a:effectLst/>
                          <a:highlight>
                            <a:srgbClr val="D1D9E1"/>
                          </a:highlight>
                          <a:latin typeface="Segoe UI Semilight" panose="020B0402040204020203" pitchFamily="34" charset="0"/>
                          <a:ea typeface="Times New Roman" panose="02020603050405020304" pitchFamily="18" charset="0"/>
                          <a:cs typeface="Times New Roman" panose="02020603050405020304" pitchFamily="18" charset="0"/>
                        </a:rPr>
                        <a:t>Total Funding  </a:t>
                      </a:r>
                      <a:endParaRPr lang="en-US" sz="1050" dirty="0">
                        <a:effectLst/>
                        <a:highlight>
                          <a:srgbClr val="D1D9E1"/>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A3B3C4"/>
                      </a:solidFill>
                      <a:prstDash val="solid"/>
                      <a:round/>
                      <a:headEnd type="none" w="med" len="med"/>
                      <a:tailEnd type="none" w="med" len="med"/>
                    </a:lnB>
                    <a:solidFill>
                      <a:srgbClr val="D1D9E1"/>
                    </a:solidFill>
                  </a:tcPr>
                </a:tc>
                <a:extLst>
                  <a:ext uri="{0D108BD9-81ED-4DB2-BD59-A6C34878D82A}">
                    <a16:rowId xmlns:a16="http://schemas.microsoft.com/office/drawing/2014/main" val="3695825584"/>
                  </a:ext>
                </a:extLst>
              </a:tr>
              <a:tr h="244651">
                <a:tc>
                  <a:txBody>
                    <a:bodyPr/>
                    <a:lstStyle/>
                    <a:p>
                      <a:pPr marL="0" marR="0" fontAlgn="base">
                        <a:lnSpc>
                          <a:spcPct val="110000"/>
                        </a:lnSpc>
                        <a:spcBef>
                          <a:spcPts val="0"/>
                        </a:spcBef>
                        <a:spcAft>
                          <a:spcPts val="0"/>
                        </a:spcAft>
                      </a:pPr>
                      <a:r>
                        <a:rPr lang="en-US" sz="1200" b="1"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&lt; 25,000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tc>
                  <a:txBody>
                    <a:bodyPr/>
                    <a:lstStyle/>
                    <a:p>
                      <a:pPr marL="0" marR="0" algn="ctr" fontAlgn="base">
                        <a:lnSpc>
                          <a:spcPct val="110000"/>
                        </a:lnSpc>
                        <a:spcBef>
                          <a:spcPts val="0"/>
                        </a:spcBef>
                        <a:spcAft>
                          <a:spcPts val="0"/>
                        </a:spcAft>
                      </a:pPr>
                      <a:r>
                        <a:rPr lang="en-US" sz="1200"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$75,000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tc>
                  <a:txBody>
                    <a:bodyPr/>
                    <a:lstStyle/>
                    <a:p>
                      <a:pPr marL="0" marR="0" algn="ctr" fontAlgn="base">
                        <a:lnSpc>
                          <a:spcPct val="110000"/>
                        </a:lnSpc>
                        <a:spcBef>
                          <a:spcPts val="0"/>
                        </a:spcBef>
                        <a:spcAft>
                          <a:spcPts val="0"/>
                        </a:spcAft>
                      </a:pPr>
                      <a:r>
                        <a:rPr lang="en-US" sz="1200"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$15,000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tc>
                  <a:txBody>
                    <a:bodyPr/>
                    <a:lstStyle/>
                    <a:p>
                      <a:pPr marL="0" marR="0" algn="ctr" fontAlgn="base">
                        <a:lnSpc>
                          <a:spcPct val="110000"/>
                        </a:lnSpc>
                        <a:spcBef>
                          <a:spcPts val="0"/>
                        </a:spcBef>
                        <a:spcAft>
                          <a:spcPts val="0"/>
                        </a:spcAft>
                      </a:pPr>
                      <a:r>
                        <a:rPr lang="en-US" sz="1200"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$90,000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extLst>
                  <a:ext uri="{0D108BD9-81ED-4DB2-BD59-A6C34878D82A}">
                    <a16:rowId xmlns:a16="http://schemas.microsoft.com/office/drawing/2014/main" val="3722691032"/>
                  </a:ext>
                </a:extLst>
              </a:tr>
              <a:tr h="244651">
                <a:tc>
                  <a:txBody>
                    <a:bodyPr/>
                    <a:lstStyle/>
                    <a:p>
                      <a:pPr marL="0" marR="0" fontAlgn="base">
                        <a:lnSpc>
                          <a:spcPct val="110000"/>
                        </a:lnSpc>
                        <a:spcBef>
                          <a:spcPts val="0"/>
                        </a:spcBef>
                        <a:spcAft>
                          <a:spcPts val="0"/>
                        </a:spcAft>
                      </a:pPr>
                      <a:r>
                        <a:rPr lang="en-US" sz="1200" b="1" dirty="0">
                          <a:solidFill>
                            <a:srgbClr val="11151A"/>
                          </a:solidFill>
                          <a:effectLst/>
                          <a:highlight>
                            <a:srgbClr val="EFF2F5"/>
                          </a:highlight>
                          <a:latin typeface="Segoe UI Semilight" panose="020B0402040204020203" pitchFamily="34" charset="0"/>
                          <a:ea typeface="Times New Roman" panose="02020603050405020304" pitchFamily="18" charset="0"/>
                          <a:cs typeface="Times New Roman" panose="02020603050405020304" pitchFamily="18" charset="0"/>
                        </a:rPr>
                        <a:t>25,000-50,000 </a:t>
                      </a:r>
                      <a:endParaRPr lang="en-US" sz="1050" dirty="0">
                        <a:effectLst/>
                        <a:highlight>
                          <a:srgbClr val="EFF2F5"/>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solidFill>
                      <a:srgbClr val="EFF2F5"/>
                    </a:solidFill>
                  </a:tcPr>
                </a:tc>
                <a:tc>
                  <a:txBody>
                    <a:bodyPr/>
                    <a:lstStyle/>
                    <a:p>
                      <a:pPr marL="0" marR="0" algn="ctr" fontAlgn="base">
                        <a:lnSpc>
                          <a:spcPct val="110000"/>
                        </a:lnSpc>
                        <a:spcBef>
                          <a:spcPts val="0"/>
                        </a:spcBef>
                        <a:spcAft>
                          <a:spcPts val="0"/>
                        </a:spcAft>
                      </a:pPr>
                      <a:r>
                        <a:rPr lang="en-US" sz="1200" dirty="0">
                          <a:solidFill>
                            <a:srgbClr val="11151A"/>
                          </a:solidFill>
                          <a:effectLst/>
                          <a:highlight>
                            <a:srgbClr val="EFF2F5"/>
                          </a:highlight>
                          <a:latin typeface="Segoe UI Semilight" panose="020B0402040204020203" pitchFamily="34" charset="0"/>
                          <a:ea typeface="Times New Roman" panose="02020603050405020304" pitchFamily="18" charset="0"/>
                          <a:cs typeface="Times New Roman" panose="02020603050405020304" pitchFamily="18" charset="0"/>
                        </a:rPr>
                        <a:t>$75,000 </a:t>
                      </a:r>
                      <a:endParaRPr lang="en-US" sz="1050" dirty="0">
                        <a:effectLst/>
                        <a:highlight>
                          <a:srgbClr val="EFF2F5"/>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solidFill>
                      <a:srgbClr val="EFF2F5"/>
                    </a:solidFill>
                  </a:tcPr>
                </a:tc>
                <a:tc>
                  <a:txBody>
                    <a:bodyPr/>
                    <a:lstStyle/>
                    <a:p>
                      <a:pPr marL="0" marR="0" algn="ctr" fontAlgn="base">
                        <a:lnSpc>
                          <a:spcPct val="110000"/>
                        </a:lnSpc>
                        <a:spcBef>
                          <a:spcPts val="0"/>
                        </a:spcBef>
                        <a:spcAft>
                          <a:spcPts val="0"/>
                        </a:spcAft>
                      </a:pPr>
                      <a:r>
                        <a:rPr lang="en-US" sz="1200" dirty="0">
                          <a:solidFill>
                            <a:srgbClr val="11151A"/>
                          </a:solidFill>
                          <a:effectLst/>
                          <a:highlight>
                            <a:srgbClr val="EFF2F5"/>
                          </a:highlight>
                          <a:latin typeface="Segoe UI Semilight" panose="020B0402040204020203" pitchFamily="34" charset="0"/>
                          <a:ea typeface="Times New Roman" panose="02020603050405020304" pitchFamily="18" charset="0"/>
                          <a:cs typeface="Times New Roman" panose="02020603050405020304" pitchFamily="18" charset="0"/>
                        </a:rPr>
                        <a:t>$10,000 </a:t>
                      </a:r>
                      <a:endParaRPr lang="en-US" sz="1050" dirty="0">
                        <a:effectLst/>
                        <a:highlight>
                          <a:srgbClr val="EFF2F5"/>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solidFill>
                      <a:srgbClr val="EFF2F5"/>
                    </a:solidFill>
                  </a:tcPr>
                </a:tc>
                <a:tc>
                  <a:txBody>
                    <a:bodyPr/>
                    <a:lstStyle/>
                    <a:p>
                      <a:pPr marL="0" marR="0" algn="ctr" fontAlgn="base">
                        <a:lnSpc>
                          <a:spcPct val="110000"/>
                        </a:lnSpc>
                        <a:spcBef>
                          <a:spcPts val="0"/>
                        </a:spcBef>
                        <a:spcAft>
                          <a:spcPts val="0"/>
                        </a:spcAft>
                      </a:pPr>
                      <a:r>
                        <a:rPr lang="en-US" sz="1200" dirty="0">
                          <a:solidFill>
                            <a:srgbClr val="11151A"/>
                          </a:solidFill>
                          <a:effectLst/>
                          <a:highlight>
                            <a:srgbClr val="EFF2F5"/>
                          </a:highlight>
                          <a:latin typeface="Segoe UI Semilight" panose="020B0402040204020203" pitchFamily="34" charset="0"/>
                          <a:ea typeface="Times New Roman" panose="02020603050405020304" pitchFamily="18" charset="0"/>
                          <a:cs typeface="Times New Roman" panose="02020603050405020304" pitchFamily="18" charset="0"/>
                        </a:rPr>
                        <a:t>$85,000 </a:t>
                      </a:r>
                      <a:endParaRPr lang="en-US" sz="1050" dirty="0">
                        <a:effectLst/>
                        <a:highlight>
                          <a:srgbClr val="EFF2F5"/>
                        </a:highligh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solidFill>
                      <a:srgbClr val="EFF2F5"/>
                    </a:solidFill>
                  </a:tcPr>
                </a:tc>
                <a:extLst>
                  <a:ext uri="{0D108BD9-81ED-4DB2-BD59-A6C34878D82A}">
                    <a16:rowId xmlns:a16="http://schemas.microsoft.com/office/drawing/2014/main" val="3768359720"/>
                  </a:ext>
                </a:extLst>
              </a:tr>
              <a:tr h="244651">
                <a:tc>
                  <a:txBody>
                    <a:bodyPr/>
                    <a:lstStyle/>
                    <a:p>
                      <a:pPr marL="0" marR="0" fontAlgn="base">
                        <a:lnSpc>
                          <a:spcPct val="110000"/>
                        </a:lnSpc>
                        <a:spcBef>
                          <a:spcPts val="0"/>
                        </a:spcBef>
                        <a:spcAft>
                          <a:spcPts val="0"/>
                        </a:spcAft>
                      </a:pPr>
                      <a:r>
                        <a:rPr lang="en-US" sz="1200" b="1"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&gt; 50,000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tc>
                  <a:txBody>
                    <a:bodyPr/>
                    <a:lstStyle/>
                    <a:p>
                      <a:pPr marL="0" marR="0" algn="ctr" fontAlgn="base">
                        <a:lnSpc>
                          <a:spcPct val="110000"/>
                        </a:lnSpc>
                        <a:spcBef>
                          <a:spcPts val="0"/>
                        </a:spcBef>
                        <a:spcAft>
                          <a:spcPts val="0"/>
                        </a:spcAft>
                      </a:pPr>
                      <a:r>
                        <a:rPr lang="en-US" sz="1200"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$75,000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tc>
                  <a:txBody>
                    <a:bodyPr/>
                    <a:lstStyle/>
                    <a:p>
                      <a:pPr marL="0" marR="0" algn="ctr" fontAlgn="base">
                        <a:lnSpc>
                          <a:spcPct val="110000"/>
                        </a:lnSpc>
                        <a:spcBef>
                          <a:spcPts val="0"/>
                        </a:spcBef>
                        <a:spcAft>
                          <a:spcPts val="0"/>
                        </a:spcAft>
                      </a:pPr>
                      <a:r>
                        <a:rPr lang="en-US" sz="1200"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$5,000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tc>
                  <a:txBody>
                    <a:bodyPr/>
                    <a:lstStyle/>
                    <a:p>
                      <a:pPr marL="0" marR="0" algn="ctr" fontAlgn="base">
                        <a:lnSpc>
                          <a:spcPct val="110000"/>
                        </a:lnSpc>
                        <a:spcBef>
                          <a:spcPts val="0"/>
                        </a:spcBef>
                        <a:spcAft>
                          <a:spcPts val="0"/>
                        </a:spcAft>
                      </a:pPr>
                      <a:r>
                        <a:rPr lang="en-US" sz="1200" dirty="0">
                          <a:solidFill>
                            <a:srgbClr val="11151A"/>
                          </a:solidFill>
                          <a:effectLst/>
                          <a:latin typeface="Segoe UI Semilight" panose="020B0402040204020203" pitchFamily="34" charset="0"/>
                          <a:ea typeface="Times New Roman" panose="02020603050405020304" pitchFamily="18" charset="0"/>
                          <a:cs typeface="Times New Roman" panose="02020603050405020304" pitchFamily="18" charset="0"/>
                        </a:rPr>
                        <a:t>$80,000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A3B3C4"/>
                      </a:solidFill>
                      <a:prstDash val="solid"/>
                      <a:round/>
                      <a:headEnd type="none" w="med" len="med"/>
                      <a:tailEnd type="none" w="med" len="med"/>
                    </a:lnT>
                    <a:lnB w="12700" cap="flat" cmpd="sng" algn="ctr">
                      <a:solidFill>
                        <a:srgbClr val="A3B3C4"/>
                      </a:solidFill>
                      <a:prstDash val="solid"/>
                      <a:round/>
                      <a:headEnd type="none" w="med" len="med"/>
                      <a:tailEnd type="none" w="med" len="med"/>
                    </a:lnB>
                    <a:noFill/>
                  </a:tcPr>
                </a:tc>
                <a:extLst>
                  <a:ext uri="{0D108BD9-81ED-4DB2-BD59-A6C34878D82A}">
                    <a16:rowId xmlns:a16="http://schemas.microsoft.com/office/drawing/2014/main" val="894892884"/>
                  </a:ext>
                </a:extLst>
              </a:tr>
            </a:tbl>
          </a:graphicData>
        </a:graphic>
      </p:graphicFrame>
    </p:spTree>
    <p:extLst>
      <p:ext uri="{BB962C8B-B14F-4D97-AF65-F5344CB8AC3E}">
        <p14:creationId xmlns:p14="http://schemas.microsoft.com/office/powerpoint/2010/main" val="18979208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tiff"/></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no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718B46D8A4364D91FC451424F61873" ma:contentTypeVersion="17" ma:contentTypeDescription="Create a new document." ma:contentTypeScope="" ma:versionID="2167834545cd6ab028fa06e40c3d0170">
  <xsd:schema xmlns:xsd="http://www.w3.org/2001/XMLSchema" xmlns:xs="http://www.w3.org/2001/XMLSchema" xmlns:p="http://schemas.microsoft.com/office/2006/metadata/properties" xmlns:ns1="http://schemas.microsoft.com/sharepoint/v3" xmlns:ns3="3e60a3bf-9ea7-4318-97b0-3d64eadf9af7" xmlns:ns4="c80e882a-0669-43b5-9e80-8315c2de5f8b" targetNamespace="http://schemas.microsoft.com/office/2006/metadata/properties" ma:root="true" ma:fieldsID="fc667e0d5bd2ed23a24b5254f05e9611" ns1:_="" ns3:_="" ns4:_="">
    <xsd:import namespace="http://schemas.microsoft.com/sharepoint/v3"/>
    <xsd:import namespace="3e60a3bf-9ea7-4318-97b0-3d64eadf9af7"/>
    <xsd:import namespace="c80e882a-0669-43b5-9e80-8315c2de5f8b"/>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60a3bf-9ea7-4318-97b0-3d64eadf9af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0e882a-0669-43b5-9e80-8315c2de5f8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3e60a3bf-9ea7-4318-97b0-3d64eadf9af7"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518C39-7251-429D-8941-16A9246AF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e60a3bf-9ea7-4318-97b0-3d64eadf9af7"/>
    <ds:schemaRef ds:uri="c80e882a-0669-43b5-9e80-8315c2de5f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90FDDD-C6A5-4DAB-8D40-CA035B409D72}">
  <ds:schemaRefs>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elements/1.1/"/>
    <ds:schemaRef ds:uri="c80e882a-0669-43b5-9e80-8315c2de5f8b"/>
    <ds:schemaRef ds:uri="3e60a3bf-9ea7-4318-97b0-3d64eadf9af7"/>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5CF6CB1E-84DC-4AC4-8E1F-CAA0D8109BFD}">
  <ds:schemaRefs>
    <ds:schemaRef ds:uri="http://schemas.microsoft.com/sharepoint/v3/contenttype/forms"/>
  </ds:schemaRefs>
</ds:datastoreItem>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16960</TotalTime>
  <Words>3776</Words>
  <Application>Microsoft Office PowerPoint</Application>
  <PresentationFormat>Widescreen</PresentationFormat>
  <Paragraphs>356</Paragraphs>
  <Slides>45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Calibri</vt:lpstr>
      <vt:lpstr>Calibri Light</vt:lpstr>
      <vt:lpstr>Calibri Light (Headings)</vt:lpstr>
      <vt:lpstr>Courier New</vt:lpstr>
      <vt:lpstr>Franklin Gothic Demi</vt:lpstr>
      <vt:lpstr>Segoe UI Semilight</vt:lpstr>
      <vt:lpstr>Symbol</vt:lpstr>
      <vt:lpstr>Times New Roman</vt:lpstr>
      <vt:lpstr>Wingdings</vt:lpstr>
      <vt:lpstr>Office Theme</vt:lpstr>
      <vt:lpstr>PowerPoint Presentation</vt:lpstr>
      <vt:lpstr>PowerPoint Presentation</vt:lpstr>
      <vt:lpstr>Overview cont.</vt:lpstr>
      <vt:lpstr>Overview cont.</vt:lpstr>
      <vt:lpstr>PowerPoint Presentation</vt:lpstr>
      <vt:lpstr>PowerPoint Presentation</vt:lpstr>
      <vt:lpstr>PowerPoint Presentation</vt:lpstr>
      <vt:lpstr>PowerPoint Presentation</vt:lpstr>
      <vt:lpstr>PowerPoint Presentation</vt:lpstr>
      <vt:lpstr> Map for the JCA and JDCA Grants </vt:lpstr>
      <vt:lpstr>Map identifying  the JDCA funding for each County</vt:lpstr>
      <vt:lpstr>PowerPoint Presentation</vt:lpstr>
      <vt:lpstr>PowerPoint Presentation</vt:lpstr>
      <vt:lpstr>PowerPoint Presentation</vt:lpstr>
      <vt:lpstr>PowerPoint Presentation</vt:lpstr>
      <vt:lpstr>Evidence Based Programs</vt:lpstr>
      <vt:lpstr>PowerPoint Presentation</vt:lpstr>
      <vt:lpstr>PowerPoint Presentation</vt:lpstr>
      <vt:lpstr>PowerPoint Presentation</vt:lpstr>
      <vt:lpstr>PowerPoint Presentation</vt:lpstr>
      <vt:lpstr>PowerPoint Presentation</vt:lpstr>
      <vt:lpstr>PowerPoint Presentation</vt:lpstr>
      <vt:lpstr>Administrative Cost examples</vt:lpstr>
      <vt:lpstr>PowerPoint Presentation</vt:lpstr>
      <vt:lpstr>PowerPoint Presentation</vt:lpstr>
      <vt:lpstr>PowerPoint Presentation</vt:lpstr>
      <vt:lpstr>PowerPoint Presentation</vt:lpstr>
      <vt:lpstr>Fiscal Reporting requirements for all 3 funding sources</vt:lpstr>
      <vt:lpstr>PROGRAM REPORTING REQUIREMENTS FOR ALL 3 FUNDING 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PowerPoint Presentation</vt:lpstr>
    </vt:vector>
  </TitlesOfParts>
  <Company>State of Indiana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Gavelek, Benjamin J</dc:creator>
  <cp:lastModifiedBy>Anderson, Dalayna E (CJI)</cp:lastModifiedBy>
  <cp:revision>320</cp:revision>
  <cp:lastPrinted>2022-10-18T16:46:03Z</cp:lastPrinted>
  <dcterms:created xsi:type="dcterms:W3CDTF">2018-09-03T16:43:16Z</dcterms:created>
  <dcterms:modified xsi:type="dcterms:W3CDTF">2024-10-21T13:56:39Z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0x010100B2718B46D8A4364D91FC451424F61873</vt:lpwstr>
  </property>
</Properties>
</file>