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97" r:id="rId6"/>
    <p:sldId id="409" r:id="rId7"/>
    <p:sldId id="410" r:id="rId8"/>
    <p:sldId id="411" r:id="rId9"/>
    <p:sldId id="372" r:id="rId10"/>
    <p:sldId id="374" r:id="rId11"/>
    <p:sldId id="350" r:id="rId12"/>
    <p:sldId id="424" r:id="rId13"/>
    <p:sldId id="425" r:id="rId14"/>
    <p:sldId id="426" r:id="rId15"/>
    <p:sldId id="427" r:id="rId16"/>
    <p:sldId id="428" r:id="rId17"/>
    <p:sldId id="399" r:id="rId18"/>
    <p:sldId id="344" r:id="rId19"/>
    <p:sldId id="376" r:id="rId20"/>
    <p:sldId id="406" r:id="rId21"/>
    <p:sldId id="398" r:id="rId22"/>
    <p:sldId id="429" r:id="rId23"/>
    <p:sldId id="412" r:id="rId24"/>
    <p:sldId id="413" r:id="rId25"/>
    <p:sldId id="430" r:id="rId26"/>
    <p:sldId id="414" r:id="rId27"/>
    <p:sldId id="415" r:id="rId28"/>
    <p:sldId id="431" r:id="rId29"/>
    <p:sldId id="402" r:id="rId30"/>
    <p:sldId id="407" r:id="rId31"/>
    <p:sldId id="393" r:id="rId32"/>
    <p:sldId id="416" r:id="rId33"/>
    <p:sldId id="417" r:id="rId34"/>
    <p:sldId id="418" r:id="rId35"/>
    <p:sldId id="419" r:id="rId36"/>
    <p:sldId id="420" r:id="rId37"/>
    <p:sldId id="408" r:id="rId38"/>
    <p:sldId id="421" r:id="rId39"/>
    <p:sldId id="422" r:id="rId40"/>
    <p:sldId id="423" r:id="rId41"/>
    <p:sldId id="396" r:id="rId42"/>
    <p:sldId id="371" r:id="rId4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4BA30-E8FF-F3B8-7229-D09B8206FB0E}" name="Nunley, Bethany" initials="NB" userId="S::BNunley@cji.IN.gov::0ae864fb-435d-4633-9799-3843e527040d" providerId="AD"/>
  <p188:author id="{619CDC85-566D-AD4A-7286-9D70C991BBE2}" name="Burbrink, Jacob" initials="JB" userId="S::JBurbrink@cji.IN.gov::2ad97498-b2fb-48f1-8287-9b0ff49185f8" providerId="AD"/>
  <p188:author id="{B92650B9-4FEC-1630-4F6D-202DB3AEF9B9}" name="Palin, Jade" initials="JP" userId="S::JPalin@cji.IN.gov::5e6eca66-92fd-493a-a401-38eb2556202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FFCC00"/>
    <a:srgbClr val="B49530"/>
    <a:srgbClr val="26296B"/>
    <a:srgbClr val="BFC3CE"/>
    <a:srgbClr val="FF3300"/>
    <a:srgbClr val="828282"/>
    <a:srgbClr val="6ECBD4"/>
    <a:srgbClr val="F3F3F3"/>
    <a:srgbClr val="00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2" autoAdjust="0"/>
    <p:restoredTop sz="86456" autoAdjust="0"/>
  </p:normalViewPr>
  <p:slideViewPr>
    <p:cSldViewPr snapToGrid="0">
      <p:cViewPr>
        <p:scale>
          <a:sx n="98" d="100"/>
          <a:sy n="98"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brink, Jacob" userId="2ad97498-b2fb-48f1-8287-9b0ff49185f8" providerId="ADAL" clId="{B58EA92C-7EE5-4346-9D34-8A89BEE9A26B}"/>
    <pc:docChg chg="undo custSel addSld modSld">
      <pc:chgData name="Burbrink, Jacob" userId="2ad97498-b2fb-48f1-8287-9b0ff49185f8" providerId="ADAL" clId="{B58EA92C-7EE5-4346-9D34-8A89BEE9A26B}" dt="2024-06-18T14:35:54.001" v="170"/>
      <pc:docMkLst>
        <pc:docMk/>
      </pc:docMkLst>
      <pc:sldChg chg="modSp mod">
        <pc:chgData name="Burbrink, Jacob" userId="2ad97498-b2fb-48f1-8287-9b0ff49185f8" providerId="ADAL" clId="{B58EA92C-7EE5-4346-9D34-8A89BEE9A26B}" dt="2024-06-18T13:34:15.900" v="168"/>
        <pc:sldMkLst>
          <pc:docMk/>
          <pc:sldMk cId="0" sldId="297"/>
        </pc:sldMkLst>
        <pc:spChg chg="mod">
          <ac:chgData name="Burbrink, Jacob" userId="2ad97498-b2fb-48f1-8287-9b0ff49185f8" providerId="ADAL" clId="{B58EA92C-7EE5-4346-9D34-8A89BEE9A26B}" dt="2024-06-18T13:34:15.900" v="168"/>
          <ac:spMkLst>
            <pc:docMk/>
            <pc:sldMk cId="0" sldId="297"/>
            <ac:spMk id="2" creationId="{C4FF36F1-D911-457F-9F71-FDB69340F470}"/>
          </ac:spMkLst>
        </pc:spChg>
      </pc:sldChg>
      <pc:sldChg chg="modSp mod">
        <pc:chgData name="Burbrink, Jacob" userId="2ad97498-b2fb-48f1-8287-9b0ff49185f8" providerId="ADAL" clId="{B58EA92C-7EE5-4346-9D34-8A89BEE9A26B}" dt="2024-06-18T13:09:11.859" v="41" actId="13926"/>
        <pc:sldMkLst>
          <pc:docMk/>
          <pc:sldMk cId="3523300221" sldId="344"/>
        </pc:sldMkLst>
        <pc:spChg chg="mod">
          <ac:chgData name="Burbrink, Jacob" userId="2ad97498-b2fb-48f1-8287-9b0ff49185f8" providerId="ADAL" clId="{B58EA92C-7EE5-4346-9D34-8A89BEE9A26B}" dt="2024-06-18T13:09:11.859" v="41" actId="13926"/>
          <ac:spMkLst>
            <pc:docMk/>
            <pc:sldMk cId="3523300221" sldId="344"/>
            <ac:spMk id="7" creationId="{A1CA4BFC-2403-48AC-94AF-ED30D136ECDF}"/>
          </ac:spMkLst>
        </pc:spChg>
      </pc:sldChg>
      <pc:sldChg chg="modSp mod delCm modCm">
        <pc:chgData name="Burbrink, Jacob" userId="2ad97498-b2fb-48f1-8287-9b0ff49185f8" providerId="ADAL" clId="{B58EA92C-7EE5-4346-9D34-8A89BEE9A26B}" dt="2024-06-18T12:41:49.777" v="35"/>
        <pc:sldMkLst>
          <pc:docMk/>
          <pc:sldMk cId="3297565749" sldId="372"/>
        </pc:sldMkLst>
        <pc:spChg chg="mod">
          <ac:chgData name="Burbrink, Jacob" userId="2ad97498-b2fb-48f1-8287-9b0ff49185f8" providerId="ADAL" clId="{B58EA92C-7EE5-4346-9D34-8A89BEE9A26B}" dt="2024-06-18T12:41:41.816" v="32" actId="20577"/>
          <ac:spMkLst>
            <pc:docMk/>
            <pc:sldMk cId="3297565749" sldId="372"/>
            <ac:spMk id="14" creationId="{C1A424CE-1205-48F4-A1FE-8FE679AF169A}"/>
          </ac:spMkLst>
        </pc:spChg>
        <pc:extLst>
          <p:ext xmlns:p="http://schemas.openxmlformats.org/presentationml/2006/main" uri="{D6D511B9-2390-475A-947B-AFAB55BFBCF1}">
            <pc226:cmChg xmlns:pc226="http://schemas.microsoft.com/office/powerpoint/2022/06/main/command" chg="del mod">
              <pc226:chgData name="Burbrink, Jacob" userId="2ad97498-b2fb-48f1-8287-9b0ff49185f8" providerId="ADAL" clId="{B58EA92C-7EE5-4346-9D34-8A89BEE9A26B}" dt="2024-06-18T12:41:47.059" v="34"/>
              <pc2:cmMkLst xmlns:pc2="http://schemas.microsoft.com/office/powerpoint/2019/9/main/command">
                <pc:docMk/>
                <pc:sldMk cId="3297565749" sldId="372"/>
                <pc2:cmMk id="{F8FA37A2-6956-4C55-A04B-CFF0CC1C9AB5}"/>
              </pc2:cmMkLst>
            </pc226:cmChg>
            <pc226:cmChg xmlns:pc226="http://schemas.microsoft.com/office/powerpoint/2022/06/main/command" chg="del">
              <pc226:chgData name="Burbrink, Jacob" userId="2ad97498-b2fb-48f1-8287-9b0ff49185f8" providerId="ADAL" clId="{B58EA92C-7EE5-4346-9D34-8A89BEE9A26B}" dt="2024-06-18T12:41:49.777" v="35"/>
              <pc2:cmMkLst xmlns:pc2="http://schemas.microsoft.com/office/powerpoint/2019/9/main/command">
                <pc:docMk/>
                <pc:sldMk cId="3297565749" sldId="372"/>
                <pc2:cmMk id="{D2F4C3B4-ADD2-4EF0-AE60-751FB3A077FD}"/>
              </pc2:cmMkLst>
            </pc226:cmChg>
          </p:ext>
        </pc:extLst>
      </pc:sldChg>
      <pc:sldChg chg="modSp mod">
        <pc:chgData name="Burbrink, Jacob" userId="2ad97498-b2fb-48f1-8287-9b0ff49185f8" providerId="ADAL" clId="{B58EA92C-7EE5-4346-9D34-8A89BEE9A26B}" dt="2024-06-18T13:08:42.546" v="36" actId="20577"/>
        <pc:sldMkLst>
          <pc:docMk/>
          <pc:sldMk cId="93803961" sldId="409"/>
        </pc:sldMkLst>
        <pc:spChg chg="mod">
          <ac:chgData name="Burbrink, Jacob" userId="2ad97498-b2fb-48f1-8287-9b0ff49185f8" providerId="ADAL" clId="{B58EA92C-7EE5-4346-9D34-8A89BEE9A26B}" dt="2024-06-18T13:08:42.546" v="36" actId="20577"/>
          <ac:spMkLst>
            <pc:docMk/>
            <pc:sldMk cId="93803961" sldId="409"/>
            <ac:spMk id="14" creationId="{C1A424CE-1205-48F4-A1FE-8FE679AF169A}"/>
          </ac:spMkLst>
        </pc:spChg>
      </pc:sldChg>
      <pc:sldChg chg="modSp mod">
        <pc:chgData name="Burbrink, Jacob" userId="2ad97498-b2fb-48f1-8287-9b0ff49185f8" providerId="ADAL" clId="{B58EA92C-7EE5-4346-9D34-8A89BEE9A26B}" dt="2024-06-18T13:08:46.281" v="37" actId="20577"/>
        <pc:sldMkLst>
          <pc:docMk/>
          <pc:sldMk cId="3353540773" sldId="410"/>
        </pc:sldMkLst>
        <pc:spChg chg="mod">
          <ac:chgData name="Burbrink, Jacob" userId="2ad97498-b2fb-48f1-8287-9b0ff49185f8" providerId="ADAL" clId="{B58EA92C-7EE5-4346-9D34-8A89BEE9A26B}" dt="2024-06-18T13:08:46.281" v="37" actId="20577"/>
          <ac:spMkLst>
            <pc:docMk/>
            <pc:sldMk cId="3353540773" sldId="410"/>
            <ac:spMk id="14" creationId="{C1A424CE-1205-48F4-A1FE-8FE679AF169A}"/>
          </ac:spMkLst>
        </pc:spChg>
      </pc:sldChg>
      <pc:sldChg chg="delCm">
        <pc:chgData name="Burbrink, Jacob" userId="2ad97498-b2fb-48f1-8287-9b0ff49185f8" providerId="ADAL" clId="{B58EA92C-7EE5-4346-9D34-8A89BEE9A26B}" dt="2024-06-18T13:09:00.876" v="38"/>
        <pc:sldMkLst>
          <pc:docMk/>
          <pc:sldMk cId="3565519008" sldId="411"/>
        </pc:sldMkLst>
        <pc:extLst>
          <p:ext xmlns:p="http://schemas.openxmlformats.org/presentationml/2006/main" uri="{D6D511B9-2390-475A-947B-AFAB55BFBCF1}">
            <pc226:cmChg xmlns:pc226="http://schemas.microsoft.com/office/powerpoint/2022/06/main/command" chg="del">
              <pc226:chgData name="Burbrink, Jacob" userId="2ad97498-b2fb-48f1-8287-9b0ff49185f8" providerId="ADAL" clId="{B58EA92C-7EE5-4346-9D34-8A89BEE9A26B}" dt="2024-06-18T13:09:00.876" v="38"/>
              <pc2:cmMkLst xmlns:pc2="http://schemas.microsoft.com/office/powerpoint/2019/9/main/command">
                <pc:docMk/>
                <pc:sldMk cId="3565519008" sldId="411"/>
                <pc2:cmMk id="{0E77D397-C08D-4CF4-88E0-E6AEDD50A2CB}"/>
              </pc2:cmMkLst>
            </pc226:cmChg>
          </p:ext>
        </pc:extLst>
      </pc:sldChg>
      <pc:sldChg chg="modSp mod">
        <pc:chgData name="Burbrink, Jacob" userId="2ad97498-b2fb-48f1-8287-9b0ff49185f8" providerId="ADAL" clId="{B58EA92C-7EE5-4346-9D34-8A89BEE9A26B}" dt="2024-06-18T11:57:59.143" v="19" actId="403"/>
        <pc:sldMkLst>
          <pc:docMk/>
          <pc:sldMk cId="1489835130" sldId="413"/>
        </pc:sldMkLst>
        <pc:graphicFrameChg chg="mod modGraphic">
          <ac:chgData name="Burbrink, Jacob" userId="2ad97498-b2fb-48f1-8287-9b0ff49185f8" providerId="ADAL" clId="{B58EA92C-7EE5-4346-9D34-8A89BEE9A26B}" dt="2024-06-18T11:57:59.143" v="19" actId="403"/>
          <ac:graphicFrameMkLst>
            <pc:docMk/>
            <pc:sldMk cId="1489835130" sldId="413"/>
            <ac:graphicFrameMk id="3" creationId="{EAEF84B1-DB57-BDF4-2D57-6C194EB6F06A}"/>
          </ac:graphicFrameMkLst>
        </pc:graphicFrameChg>
      </pc:sldChg>
      <pc:sldChg chg="modSp mod">
        <pc:chgData name="Burbrink, Jacob" userId="2ad97498-b2fb-48f1-8287-9b0ff49185f8" providerId="ADAL" clId="{B58EA92C-7EE5-4346-9D34-8A89BEE9A26B}" dt="2024-06-18T11:58:56.423" v="26" actId="403"/>
        <pc:sldMkLst>
          <pc:docMk/>
          <pc:sldMk cId="671407964" sldId="415"/>
        </pc:sldMkLst>
        <pc:graphicFrameChg chg="modGraphic">
          <ac:chgData name="Burbrink, Jacob" userId="2ad97498-b2fb-48f1-8287-9b0ff49185f8" providerId="ADAL" clId="{B58EA92C-7EE5-4346-9D34-8A89BEE9A26B}" dt="2024-06-18T11:58:56.423" v="26" actId="403"/>
          <ac:graphicFrameMkLst>
            <pc:docMk/>
            <pc:sldMk cId="671407964" sldId="415"/>
            <ac:graphicFrameMk id="4" creationId="{81F34701-8DC1-2717-EFF8-3A9723E500AC}"/>
          </ac:graphicFrameMkLst>
        </pc:graphicFrameChg>
      </pc:sldChg>
      <pc:sldChg chg="delCm">
        <pc:chgData name="Burbrink, Jacob" userId="2ad97498-b2fb-48f1-8287-9b0ff49185f8" providerId="ADAL" clId="{B58EA92C-7EE5-4346-9D34-8A89BEE9A26B}" dt="2024-06-18T14:17:49.842" v="169"/>
        <pc:sldMkLst>
          <pc:docMk/>
          <pc:sldMk cId="567381367" sldId="416"/>
        </pc:sldMkLst>
        <pc:extLst>
          <p:ext xmlns:p="http://schemas.openxmlformats.org/presentationml/2006/main" uri="{D6D511B9-2390-475A-947B-AFAB55BFBCF1}">
            <pc226:cmChg xmlns:pc226="http://schemas.microsoft.com/office/powerpoint/2022/06/main/command" chg="del">
              <pc226:chgData name="Burbrink, Jacob" userId="2ad97498-b2fb-48f1-8287-9b0ff49185f8" providerId="ADAL" clId="{B58EA92C-7EE5-4346-9D34-8A89BEE9A26B}" dt="2024-06-18T14:17:49.842" v="169"/>
              <pc2:cmMkLst xmlns:pc2="http://schemas.microsoft.com/office/powerpoint/2019/9/main/command">
                <pc:docMk/>
                <pc:sldMk cId="567381367" sldId="416"/>
                <pc2:cmMk id="{ABAE7083-71B8-47BD-A3FE-D0DE6994BBE7}"/>
              </pc2:cmMkLst>
            </pc226:cmChg>
          </p:ext>
        </pc:extLst>
      </pc:sldChg>
      <pc:sldChg chg="delCm">
        <pc:chgData name="Burbrink, Jacob" userId="2ad97498-b2fb-48f1-8287-9b0ff49185f8" providerId="ADAL" clId="{B58EA92C-7EE5-4346-9D34-8A89BEE9A26B}" dt="2024-06-18T13:10:38.135" v="42"/>
        <pc:sldMkLst>
          <pc:docMk/>
          <pc:sldMk cId="2777716059" sldId="419"/>
        </pc:sldMkLst>
        <pc:extLst>
          <p:ext xmlns:p="http://schemas.openxmlformats.org/presentationml/2006/main" uri="{D6D511B9-2390-475A-947B-AFAB55BFBCF1}">
            <pc226:cmChg xmlns:pc226="http://schemas.microsoft.com/office/powerpoint/2022/06/main/command" chg="del">
              <pc226:chgData name="Burbrink, Jacob" userId="2ad97498-b2fb-48f1-8287-9b0ff49185f8" providerId="ADAL" clId="{B58EA92C-7EE5-4346-9D34-8A89BEE9A26B}" dt="2024-06-18T13:10:38.135" v="42"/>
              <pc2:cmMkLst xmlns:pc2="http://schemas.microsoft.com/office/powerpoint/2019/9/main/command">
                <pc:docMk/>
                <pc:sldMk cId="2777716059" sldId="419"/>
                <pc2:cmMk id="{B92D83C8-50DE-473C-9259-FDE2F96E4CCD}"/>
              </pc2:cmMkLst>
            </pc226:cmChg>
          </p:ext>
        </pc:extLst>
      </pc:sldChg>
      <pc:sldChg chg="modSp mod">
        <pc:chgData name="Burbrink, Jacob" userId="2ad97498-b2fb-48f1-8287-9b0ff49185f8" providerId="ADAL" clId="{B58EA92C-7EE5-4346-9D34-8A89BEE9A26B}" dt="2024-06-18T13:12:00.451" v="128" actId="20577"/>
        <pc:sldMkLst>
          <pc:docMk/>
          <pc:sldMk cId="2189672523" sldId="421"/>
        </pc:sldMkLst>
        <pc:spChg chg="mod">
          <ac:chgData name="Burbrink, Jacob" userId="2ad97498-b2fb-48f1-8287-9b0ff49185f8" providerId="ADAL" clId="{B58EA92C-7EE5-4346-9D34-8A89BEE9A26B}" dt="2024-06-18T13:12:00.451" v="128" actId="20577"/>
          <ac:spMkLst>
            <pc:docMk/>
            <pc:sldMk cId="2189672523" sldId="421"/>
            <ac:spMk id="4" creationId="{EAD4D093-BC4F-2F03-89EE-2A393A26F449}"/>
          </ac:spMkLst>
        </pc:spChg>
      </pc:sldChg>
      <pc:sldChg chg="modSp mod delCm">
        <pc:chgData name="Burbrink, Jacob" userId="2ad97498-b2fb-48f1-8287-9b0ff49185f8" providerId="ADAL" clId="{B58EA92C-7EE5-4346-9D34-8A89BEE9A26B}" dt="2024-06-18T13:12:44.836" v="132"/>
        <pc:sldMkLst>
          <pc:docMk/>
          <pc:sldMk cId="1685574611" sldId="423"/>
        </pc:sldMkLst>
        <pc:spChg chg="mod">
          <ac:chgData name="Burbrink, Jacob" userId="2ad97498-b2fb-48f1-8287-9b0ff49185f8" providerId="ADAL" clId="{B58EA92C-7EE5-4346-9D34-8A89BEE9A26B}" dt="2024-06-18T13:12:28.640" v="130" actId="2711"/>
          <ac:spMkLst>
            <pc:docMk/>
            <pc:sldMk cId="1685574611" sldId="423"/>
            <ac:spMk id="14" creationId="{C1A424CE-1205-48F4-A1FE-8FE679AF169A}"/>
          </ac:spMkLst>
        </pc:spChg>
        <pc:extLst>
          <p:ext xmlns:p="http://schemas.openxmlformats.org/presentationml/2006/main" uri="{D6D511B9-2390-475A-947B-AFAB55BFBCF1}">
            <pc226:cmChg xmlns:pc226="http://schemas.microsoft.com/office/powerpoint/2022/06/main/command" chg="del">
              <pc226:chgData name="Burbrink, Jacob" userId="2ad97498-b2fb-48f1-8287-9b0ff49185f8" providerId="ADAL" clId="{B58EA92C-7EE5-4346-9D34-8A89BEE9A26B}" dt="2024-06-18T13:12:43.443" v="131"/>
              <pc2:cmMkLst xmlns:pc2="http://schemas.microsoft.com/office/powerpoint/2019/9/main/command">
                <pc:docMk/>
                <pc:sldMk cId="1685574611" sldId="423"/>
                <pc2:cmMk id="{7703C13B-F0CA-438A-8F47-572B81BA6690}"/>
              </pc2:cmMkLst>
            </pc226:cmChg>
            <pc226:cmChg xmlns:pc226="http://schemas.microsoft.com/office/powerpoint/2022/06/main/command" chg="del">
              <pc226:chgData name="Burbrink, Jacob" userId="2ad97498-b2fb-48f1-8287-9b0ff49185f8" providerId="ADAL" clId="{B58EA92C-7EE5-4346-9D34-8A89BEE9A26B}" dt="2024-06-18T13:12:44.836" v="132"/>
              <pc2:cmMkLst xmlns:pc2="http://schemas.microsoft.com/office/powerpoint/2019/9/main/command">
                <pc:docMk/>
                <pc:sldMk cId="1685574611" sldId="423"/>
                <pc2:cmMk id="{FD32DEF1-AFC6-45AD-A02D-5C69227A5B3F}"/>
              </pc2:cmMkLst>
            </pc226:cmChg>
          </p:ext>
        </pc:extLst>
      </pc:sldChg>
      <pc:sldChg chg="delCm">
        <pc:chgData name="Burbrink, Jacob" userId="2ad97498-b2fb-48f1-8287-9b0ff49185f8" providerId="ADAL" clId="{B58EA92C-7EE5-4346-9D34-8A89BEE9A26B}" dt="2024-06-18T14:35:54.001" v="170"/>
        <pc:sldMkLst>
          <pc:docMk/>
          <pc:sldMk cId="1327758448" sldId="429"/>
        </pc:sldMkLst>
        <pc:extLst>
          <p:ext xmlns:p="http://schemas.openxmlformats.org/presentationml/2006/main" uri="{D6D511B9-2390-475A-947B-AFAB55BFBCF1}">
            <pc226:cmChg xmlns:pc226="http://schemas.microsoft.com/office/powerpoint/2022/06/main/command" chg="del">
              <pc226:chgData name="Burbrink, Jacob" userId="2ad97498-b2fb-48f1-8287-9b0ff49185f8" providerId="ADAL" clId="{B58EA92C-7EE5-4346-9D34-8A89BEE9A26B}" dt="2024-06-18T14:35:54.001" v="170"/>
              <pc2:cmMkLst xmlns:pc2="http://schemas.microsoft.com/office/powerpoint/2019/9/main/command">
                <pc:docMk/>
                <pc:sldMk cId="1327758448" sldId="429"/>
                <pc2:cmMk id="{45B79170-7775-4DE3-BEE0-5033473D4FC7}"/>
              </pc2:cmMkLst>
            </pc226:cmChg>
          </p:ext>
        </pc:extLst>
      </pc:sldChg>
      <pc:sldChg chg="modSp add mod">
        <pc:chgData name="Burbrink, Jacob" userId="2ad97498-b2fb-48f1-8287-9b0ff49185f8" providerId="ADAL" clId="{B58EA92C-7EE5-4346-9D34-8A89BEE9A26B}" dt="2024-06-18T11:57:43.446" v="14" actId="403"/>
        <pc:sldMkLst>
          <pc:docMk/>
          <pc:sldMk cId="4120518825" sldId="430"/>
        </pc:sldMkLst>
        <pc:graphicFrameChg chg="modGraphic">
          <ac:chgData name="Burbrink, Jacob" userId="2ad97498-b2fb-48f1-8287-9b0ff49185f8" providerId="ADAL" clId="{B58EA92C-7EE5-4346-9D34-8A89BEE9A26B}" dt="2024-06-18T11:57:43.446" v="14" actId="403"/>
          <ac:graphicFrameMkLst>
            <pc:docMk/>
            <pc:sldMk cId="4120518825" sldId="430"/>
            <ac:graphicFrameMk id="3" creationId="{EAEF84B1-DB57-BDF4-2D57-6C194EB6F06A}"/>
          </ac:graphicFrameMkLst>
        </pc:graphicFrameChg>
      </pc:sldChg>
      <pc:sldChg chg="modSp add mod">
        <pc:chgData name="Burbrink, Jacob" userId="2ad97498-b2fb-48f1-8287-9b0ff49185f8" providerId="ADAL" clId="{B58EA92C-7EE5-4346-9D34-8A89BEE9A26B}" dt="2024-06-18T11:59:10.897" v="30" actId="14100"/>
        <pc:sldMkLst>
          <pc:docMk/>
          <pc:sldMk cId="1073433049" sldId="431"/>
        </pc:sldMkLst>
        <pc:graphicFrameChg chg="modGraphic">
          <ac:chgData name="Burbrink, Jacob" userId="2ad97498-b2fb-48f1-8287-9b0ff49185f8" providerId="ADAL" clId="{B58EA92C-7EE5-4346-9D34-8A89BEE9A26B}" dt="2024-06-18T11:59:10.897" v="30" actId="14100"/>
          <ac:graphicFrameMkLst>
            <pc:docMk/>
            <pc:sldMk cId="1073433049" sldId="431"/>
            <ac:graphicFrameMk id="4" creationId="{81F34701-8DC1-2717-EFF8-3A9723E500A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a:defRPr/>
            </a:pPr>
            <a:fld id="{557BAAA2-596E-4E96-AE04-FDD68ED90AA3}" type="datetimeFigureOut">
              <a:rPr lang="en-US"/>
              <a:pPr>
                <a:defRPr/>
              </a:pPr>
              <a:t>6/18/2024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a:defRPr/>
            </a:pPr>
            <a:fld id="{6729C0D9-4FA6-40F7-8809-0703D9B44325}" type="slidenum">
              <a:rPr lang="en-US"/>
              <a:pPr>
                <a:defRPr/>
              </a:pPr>
              <a:t>‹#›</a:t>
            </a:fld>
            <a:endParaRPr lang="en-US" dirty="0"/>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a:t>
            </a:fld>
            <a:endParaRPr lang="en-US" dirty="0"/>
          </a:p>
        </p:txBody>
      </p:sp>
    </p:spTree>
    <p:extLst>
      <p:ext uri="{BB962C8B-B14F-4D97-AF65-F5344CB8AC3E}">
        <p14:creationId xmlns:p14="http://schemas.microsoft.com/office/powerpoint/2010/main" val="190797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10</a:t>
            </a:fld>
            <a:endParaRPr lang="en-US" dirty="0"/>
          </a:p>
        </p:txBody>
      </p:sp>
    </p:spTree>
    <p:extLst>
      <p:ext uri="{BB962C8B-B14F-4D97-AF65-F5344CB8AC3E}">
        <p14:creationId xmlns:p14="http://schemas.microsoft.com/office/powerpoint/2010/main" val="41602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11</a:t>
            </a:fld>
            <a:endParaRPr lang="en-US" dirty="0"/>
          </a:p>
        </p:txBody>
      </p:sp>
    </p:spTree>
    <p:extLst>
      <p:ext uri="{BB962C8B-B14F-4D97-AF65-F5344CB8AC3E}">
        <p14:creationId xmlns:p14="http://schemas.microsoft.com/office/powerpoint/2010/main" val="335440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12</a:t>
            </a:fld>
            <a:endParaRPr lang="en-US" altLang="en-US" dirty="0"/>
          </a:p>
        </p:txBody>
      </p:sp>
    </p:spTree>
    <p:extLst>
      <p:ext uri="{BB962C8B-B14F-4D97-AF65-F5344CB8AC3E}">
        <p14:creationId xmlns:p14="http://schemas.microsoft.com/office/powerpoint/2010/main" val="395635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13</a:t>
            </a:fld>
            <a:endParaRPr lang="en-US" altLang="en-US" dirty="0"/>
          </a:p>
        </p:txBody>
      </p:sp>
    </p:spTree>
    <p:extLst>
      <p:ext uri="{BB962C8B-B14F-4D97-AF65-F5344CB8AC3E}">
        <p14:creationId xmlns:p14="http://schemas.microsoft.com/office/powerpoint/2010/main" val="1705486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14</a:t>
            </a:fld>
            <a:endParaRPr lang="en-US" altLang="en-US" dirty="0"/>
          </a:p>
        </p:txBody>
      </p:sp>
    </p:spTree>
    <p:extLst>
      <p:ext uri="{BB962C8B-B14F-4D97-AF65-F5344CB8AC3E}">
        <p14:creationId xmlns:p14="http://schemas.microsoft.com/office/powerpoint/2010/main" val="50640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15</a:t>
            </a:fld>
            <a:endParaRPr lang="en-US" altLang="en-US" dirty="0"/>
          </a:p>
        </p:txBody>
      </p:sp>
    </p:spTree>
    <p:extLst>
      <p:ext uri="{BB962C8B-B14F-4D97-AF65-F5344CB8AC3E}">
        <p14:creationId xmlns:p14="http://schemas.microsoft.com/office/powerpoint/2010/main" val="166140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16</a:t>
            </a:fld>
            <a:endParaRPr lang="en-US" dirty="0"/>
          </a:p>
        </p:txBody>
      </p:sp>
    </p:spTree>
    <p:extLst>
      <p:ext uri="{BB962C8B-B14F-4D97-AF65-F5344CB8AC3E}">
        <p14:creationId xmlns:p14="http://schemas.microsoft.com/office/powerpoint/2010/main" val="354873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17</a:t>
            </a:fld>
            <a:endParaRPr lang="en-US" dirty="0"/>
          </a:p>
        </p:txBody>
      </p:sp>
    </p:spTree>
    <p:extLst>
      <p:ext uri="{BB962C8B-B14F-4D97-AF65-F5344CB8AC3E}">
        <p14:creationId xmlns:p14="http://schemas.microsoft.com/office/powerpoint/2010/main" val="358611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18</a:t>
            </a:fld>
            <a:endParaRPr lang="en-US" altLang="en-US" dirty="0"/>
          </a:p>
        </p:txBody>
      </p:sp>
    </p:spTree>
    <p:extLst>
      <p:ext uri="{BB962C8B-B14F-4D97-AF65-F5344CB8AC3E}">
        <p14:creationId xmlns:p14="http://schemas.microsoft.com/office/powerpoint/2010/main" val="141339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19</a:t>
            </a:fld>
            <a:endParaRPr lang="en-US" dirty="0"/>
          </a:p>
        </p:txBody>
      </p:sp>
    </p:spTree>
    <p:extLst>
      <p:ext uri="{BB962C8B-B14F-4D97-AF65-F5344CB8AC3E}">
        <p14:creationId xmlns:p14="http://schemas.microsoft.com/office/powerpoint/2010/main" val="233257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a:t>
            </a:fld>
            <a:endParaRPr lang="en-US" altLang="en-US" dirty="0"/>
          </a:p>
        </p:txBody>
      </p:sp>
    </p:spTree>
    <p:extLst>
      <p:ext uri="{BB962C8B-B14F-4D97-AF65-F5344CB8AC3E}">
        <p14:creationId xmlns:p14="http://schemas.microsoft.com/office/powerpoint/2010/main" val="258838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20</a:t>
            </a:fld>
            <a:endParaRPr lang="en-US" dirty="0"/>
          </a:p>
        </p:txBody>
      </p:sp>
    </p:spTree>
    <p:extLst>
      <p:ext uri="{BB962C8B-B14F-4D97-AF65-F5344CB8AC3E}">
        <p14:creationId xmlns:p14="http://schemas.microsoft.com/office/powerpoint/2010/main" val="239865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21</a:t>
            </a:fld>
            <a:endParaRPr lang="en-US" dirty="0"/>
          </a:p>
        </p:txBody>
      </p:sp>
    </p:spTree>
    <p:extLst>
      <p:ext uri="{BB962C8B-B14F-4D97-AF65-F5344CB8AC3E}">
        <p14:creationId xmlns:p14="http://schemas.microsoft.com/office/powerpoint/2010/main" val="4028791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22</a:t>
            </a:fld>
            <a:endParaRPr lang="en-US" dirty="0"/>
          </a:p>
        </p:txBody>
      </p:sp>
    </p:spTree>
    <p:extLst>
      <p:ext uri="{BB962C8B-B14F-4D97-AF65-F5344CB8AC3E}">
        <p14:creationId xmlns:p14="http://schemas.microsoft.com/office/powerpoint/2010/main" val="1794581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23</a:t>
            </a:fld>
            <a:endParaRPr lang="en-US" dirty="0"/>
          </a:p>
        </p:txBody>
      </p:sp>
    </p:spTree>
    <p:extLst>
      <p:ext uri="{BB962C8B-B14F-4D97-AF65-F5344CB8AC3E}">
        <p14:creationId xmlns:p14="http://schemas.microsoft.com/office/powerpoint/2010/main" val="17414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24</a:t>
            </a:fld>
            <a:endParaRPr lang="en-US" dirty="0"/>
          </a:p>
        </p:txBody>
      </p:sp>
    </p:spTree>
    <p:extLst>
      <p:ext uri="{BB962C8B-B14F-4D97-AF65-F5344CB8AC3E}">
        <p14:creationId xmlns:p14="http://schemas.microsoft.com/office/powerpoint/2010/main" val="3763300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25</a:t>
            </a:fld>
            <a:endParaRPr lang="en-US" dirty="0"/>
          </a:p>
        </p:txBody>
      </p:sp>
    </p:spTree>
    <p:extLst>
      <p:ext uri="{BB962C8B-B14F-4D97-AF65-F5344CB8AC3E}">
        <p14:creationId xmlns:p14="http://schemas.microsoft.com/office/powerpoint/2010/main" val="2545065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26</a:t>
            </a:fld>
            <a:endParaRPr lang="en-US" dirty="0"/>
          </a:p>
        </p:txBody>
      </p:sp>
    </p:spTree>
    <p:extLst>
      <p:ext uri="{BB962C8B-B14F-4D97-AF65-F5344CB8AC3E}">
        <p14:creationId xmlns:p14="http://schemas.microsoft.com/office/powerpoint/2010/main" val="1437876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27</a:t>
            </a:fld>
            <a:endParaRPr lang="en-US" altLang="en-US" dirty="0"/>
          </a:p>
        </p:txBody>
      </p:sp>
    </p:spTree>
    <p:extLst>
      <p:ext uri="{BB962C8B-B14F-4D97-AF65-F5344CB8AC3E}">
        <p14:creationId xmlns:p14="http://schemas.microsoft.com/office/powerpoint/2010/main" val="378325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28</a:t>
            </a:fld>
            <a:endParaRPr lang="en-US" altLang="en-US" dirty="0"/>
          </a:p>
        </p:txBody>
      </p:sp>
    </p:spTree>
    <p:extLst>
      <p:ext uri="{BB962C8B-B14F-4D97-AF65-F5344CB8AC3E}">
        <p14:creationId xmlns:p14="http://schemas.microsoft.com/office/powerpoint/2010/main" val="3711305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29</a:t>
            </a:fld>
            <a:endParaRPr lang="en-US" altLang="en-US" dirty="0"/>
          </a:p>
        </p:txBody>
      </p:sp>
    </p:spTree>
    <p:extLst>
      <p:ext uri="{BB962C8B-B14F-4D97-AF65-F5344CB8AC3E}">
        <p14:creationId xmlns:p14="http://schemas.microsoft.com/office/powerpoint/2010/main" val="99574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a:t>
            </a:fld>
            <a:endParaRPr lang="en-US" dirty="0"/>
          </a:p>
        </p:txBody>
      </p:sp>
    </p:spTree>
    <p:extLst>
      <p:ext uri="{BB962C8B-B14F-4D97-AF65-F5344CB8AC3E}">
        <p14:creationId xmlns:p14="http://schemas.microsoft.com/office/powerpoint/2010/main" val="3929060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30</a:t>
            </a:fld>
            <a:endParaRPr lang="en-US" altLang="en-US" dirty="0"/>
          </a:p>
        </p:txBody>
      </p:sp>
    </p:spTree>
    <p:extLst>
      <p:ext uri="{BB962C8B-B14F-4D97-AF65-F5344CB8AC3E}">
        <p14:creationId xmlns:p14="http://schemas.microsoft.com/office/powerpoint/2010/main" val="20975818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31</a:t>
            </a:fld>
            <a:endParaRPr lang="en-US" dirty="0"/>
          </a:p>
        </p:txBody>
      </p:sp>
    </p:spTree>
    <p:extLst>
      <p:ext uri="{BB962C8B-B14F-4D97-AF65-F5344CB8AC3E}">
        <p14:creationId xmlns:p14="http://schemas.microsoft.com/office/powerpoint/2010/main" val="347187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32</a:t>
            </a:fld>
            <a:endParaRPr lang="en-US" altLang="en-US" dirty="0"/>
          </a:p>
        </p:txBody>
      </p:sp>
    </p:spTree>
    <p:extLst>
      <p:ext uri="{BB962C8B-B14F-4D97-AF65-F5344CB8AC3E}">
        <p14:creationId xmlns:p14="http://schemas.microsoft.com/office/powerpoint/2010/main" val="1306406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33</a:t>
            </a:fld>
            <a:endParaRPr lang="en-US" dirty="0"/>
          </a:p>
        </p:txBody>
      </p:sp>
    </p:spTree>
    <p:extLst>
      <p:ext uri="{BB962C8B-B14F-4D97-AF65-F5344CB8AC3E}">
        <p14:creationId xmlns:p14="http://schemas.microsoft.com/office/powerpoint/2010/main" val="3631179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34</a:t>
            </a:fld>
            <a:endParaRPr lang="en-US" altLang="en-US" dirty="0"/>
          </a:p>
        </p:txBody>
      </p:sp>
    </p:spTree>
    <p:extLst>
      <p:ext uri="{BB962C8B-B14F-4D97-AF65-F5344CB8AC3E}">
        <p14:creationId xmlns:p14="http://schemas.microsoft.com/office/powerpoint/2010/main" val="960232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35</a:t>
            </a:fld>
            <a:endParaRPr lang="en-US" altLang="en-US" dirty="0"/>
          </a:p>
        </p:txBody>
      </p:sp>
    </p:spTree>
    <p:extLst>
      <p:ext uri="{BB962C8B-B14F-4D97-AF65-F5344CB8AC3E}">
        <p14:creationId xmlns:p14="http://schemas.microsoft.com/office/powerpoint/2010/main" val="2560545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3F931BF-0DE8-49BA-AFAF-15F5BAE8D8FA}" type="slidenum">
              <a:rPr lang="en-US" altLang="en-US" smtClean="0"/>
              <a:pPr/>
              <a:t>36</a:t>
            </a:fld>
            <a:endParaRPr lang="en-US" altLang="en-US" dirty="0"/>
          </a:p>
        </p:txBody>
      </p:sp>
    </p:spTree>
    <p:extLst>
      <p:ext uri="{BB962C8B-B14F-4D97-AF65-F5344CB8AC3E}">
        <p14:creationId xmlns:p14="http://schemas.microsoft.com/office/powerpoint/2010/main" val="401570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37</a:t>
            </a:fld>
            <a:endParaRPr lang="en-US" dirty="0"/>
          </a:p>
        </p:txBody>
      </p:sp>
    </p:spTree>
    <p:extLst>
      <p:ext uri="{BB962C8B-B14F-4D97-AF65-F5344CB8AC3E}">
        <p14:creationId xmlns:p14="http://schemas.microsoft.com/office/powerpoint/2010/main" val="1133866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38</a:t>
            </a:fld>
            <a:endParaRPr lang="en-US" altLang="en-US" dirty="0"/>
          </a:p>
        </p:txBody>
      </p:sp>
    </p:spTree>
    <p:extLst>
      <p:ext uri="{BB962C8B-B14F-4D97-AF65-F5344CB8AC3E}">
        <p14:creationId xmlns:p14="http://schemas.microsoft.com/office/powerpoint/2010/main" val="3588574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39</a:t>
            </a:fld>
            <a:endParaRPr lang="en-US" dirty="0"/>
          </a:p>
        </p:txBody>
      </p:sp>
    </p:spTree>
    <p:extLst>
      <p:ext uri="{BB962C8B-B14F-4D97-AF65-F5344CB8AC3E}">
        <p14:creationId xmlns:p14="http://schemas.microsoft.com/office/powerpoint/2010/main" val="177838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4</a:t>
            </a:fld>
            <a:endParaRPr lang="en-US" dirty="0"/>
          </a:p>
        </p:txBody>
      </p:sp>
    </p:spTree>
    <p:extLst>
      <p:ext uri="{BB962C8B-B14F-4D97-AF65-F5344CB8AC3E}">
        <p14:creationId xmlns:p14="http://schemas.microsoft.com/office/powerpoint/2010/main" val="206446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5</a:t>
            </a:fld>
            <a:endParaRPr lang="en-US" dirty="0"/>
          </a:p>
        </p:txBody>
      </p:sp>
    </p:spTree>
    <p:extLst>
      <p:ext uri="{BB962C8B-B14F-4D97-AF65-F5344CB8AC3E}">
        <p14:creationId xmlns:p14="http://schemas.microsoft.com/office/powerpoint/2010/main" val="2930380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6</a:t>
            </a:fld>
            <a:endParaRPr lang="en-US" dirty="0"/>
          </a:p>
        </p:txBody>
      </p:sp>
    </p:spTree>
    <p:extLst>
      <p:ext uri="{BB962C8B-B14F-4D97-AF65-F5344CB8AC3E}">
        <p14:creationId xmlns:p14="http://schemas.microsoft.com/office/powerpoint/2010/main" val="1413619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7</a:t>
            </a:fld>
            <a:endParaRPr lang="en-US" dirty="0"/>
          </a:p>
        </p:txBody>
      </p:sp>
    </p:spTree>
    <p:extLst>
      <p:ext uri="{BB962C8B-B14F-4D97-AF65-F5344CB8AC3E}">
        <p14:creationId xmlns:p14="http://schemas.microsoft.com/office/powerpoint/2010/main" val="2096987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8</a:t>
            </a:fld>
            <a:endParaRPr lang="en-US" dirty="0"/>
          </a:p>
        </p:txBody>
      </p:sp>
    </p:spTree>
    <p:extLst>
      <p:ext uri="{BB962C8B-B14F-4D97-AF65-F5344CB8AC3E}">
        <p14:creationId xmlns:p14="http://schemas.microsoft.com/office/powerpoint/2010/main" val="2149355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9</a:t>
            </a:fld>
            <a:endParaRPr lang="en-US" dirty="0"/>
          </a:p>
        </p:txBody>
      </p:sp>
    </p:spTree>
    <p:extLst>
      <p:ext uri="{BB962C8B-B14F-4D97-AF65-F5344CB8AC3E}">
        <p14:creationId xmlns:p14="http://schemas.microsoft.com/office/powerpoint/2010/main" val="52604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6/18/2024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dirty="0"/>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6/18/2024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dirty="0"/>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6/18/2024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dirty="0"/>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6/18/2024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dirty="0"/>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6/18/2024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dirty="0"/>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6/18/2024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dirty="0"/>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6/18/2024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dirty="0"/>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6/18/2024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dirty="0"/>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6/18/2024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dirty="0"/>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6/18/2024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dirty="0"/>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6/18/2024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dirty="0"/>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6/18/2024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www.in.gov/youthjustice/reports/" TargetMode="External"/><Relationship Id="rId7" Type="http://schemas.openxmlformats.org/officeDocument/2006/relationships/hyperlink" Target="https://thebluediamondgallery.com/highway-signs/a/alternative.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hyperlink" Target="https://crimesolutions.ojp.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in.gov/youthjustice/repor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publicdomainpictures.net/view-image.php?image=82321&amp;picture=dollar-sig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publicdomainpictures.net/view-image.php?image=82321&amp;picture=dollar-sig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secure.in.gov/sba/files/fmc_2017-2.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6.jpeg"/><Relationship Id="rId4" Type="http://schemas.openxmlformats.org/officeDocument/2006/relationships/hyperlink" Target="https://www.in.gov/idoa/state-purchasing/travel-servic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hyperlink" Target="http://www.fasab.gov/accounting-standard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publicdomainpictures.net/view-image.php?image=82321&amp;picture=dollar-sign" TargetMode="External"/><Relationship Id="rId5" Type="http://schemas.openxmlformats.org/officeDocument/2006/relationships/image" Target="../media/image10.jpg"/><Relationship Id="rId4" Type="http://schemas.openxmlformats.org/officeDocument/2006/relationships/hyperlink" Target="https://www.in.gov/cji/grantee-training-and-resources/home/supporting-documentation-polic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gov/cji/victim-services/files/Subgrantee-Basic-Budget-Form-examples.xls"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rewhite@cji.in.gov" TargetMode="External"/><Relationship Id="rId4" Type="http://schemas.openxmlformats.org/officeDocument/2006/relationships/hyperlink" Target="mailto:jpalin@cji.i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ga.in.gov/laws/2023/ic/titles/31#25-1-9.5-6"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aps.geo.census.gov/ddmv/map.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in.gov/youthjustice/reports/" TargetMode="External"/><Relationship Id="rId7" Type="http://schemas.openxmlformats.org/officeDocument/2006/relationships/hyperlink" Target="https://www.flickr.com/photos/machbel/7863642822"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jpeg"/><Relationship Id="rId4" Type="http://schemas.openxmlformats.org/officeDocument/2006/relationships/hyperlink" Target="https://crimesolutions.ojp.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bg1"/>
                </a:solidFill>
                <a:latin typeface="Franklin Gothic Demi" panose="020B0703020102020204" pitchFamily="34" charset="0"/>
              </a:rPr>
              <a:t>JUVENILE JUSTICE GRANTS</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4727063"/>
          </a:xfrm>
          <a:prstGeom prst="rect">
            <a:avLst/>
          </a:prstGeom>
          <a:noFill/>
        </p:spPr>
        <p:txBody>
          <a:bodyPr wrap="square" rtlCol="0">
            <a:spAutoFit/>
          </a:bodyPr>
          <a:lstStyle/>
          <a:p>
            <a:pPr marL="0" marR="0">
              <a:lnSpc>
                <a:spcPct val="110000"/>
              </a:lnSpc>
              <a:spcBef>
                <a:spcPts val="0"/>
              </a:spcBef>
              <a:spcAft>
                <a:spcPts val="0"/>
              </a:spcAft>
              <a:tabLst>
                <a:tab pos="977900" algn="l"/>
                <a:tab pos="978535" algn="l"/>
              </a:tabLst>
            </a:pPr>
            <a:r>
              <a:rPr lang="en-US" sz="1500" dirty="0">
                <a:effectLst/>
                <a:latin typeface="Calibri" panose="020F0502020204030204" pitchFamily="34" charset="0"/>
                <a:ea typeface="Times New Roman" panose="02020603050405020304" pitchFamily="18" charset="0"/>
                <a:cs typeface="Calibri" panose="020F0502020204030204" pitchFamily="34" charset="0"/>
              </a:rPr>
              <a:t>Allowable activities and costs are those that support the operations and services delivered to youth involved in the juvenile justice system. These activities include but may not be limited to:</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977900" algn="l"/>
                <a:tab pos="978535" algn="l"/>
              </a:tabLst>
            </a:pPr>
            <a:r>
              <a:rPr lang="en-US" sz="15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US" sz="1500" dirty="0">
                <a:effectLst/>
                <a:latin typeface="Calibri" panose="020F0502020204030204" pitchFamily="34" charset="0"/>
                <a:ea typeface="Times New Roman" panose="02020603050405020304" pitchFamily="18" charset="0"/>
                <a:cs typeface="Calibri" panose="020F0502020204030204" pitchFamily="34" charset="0"/>
              </a:rPr>
              <a:t>Services or programs that develop community alternatives.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US" sz="1500" dirty="0">
                <a:effectLst/>
                <a:latin typeface="Calibri" panose="020F0502020204030204" pitchFamily="34" charset="0"/>
                <a:ea typeface="Times New Roman" panose="02020603050405020304" pitchFamily="18" charset="0"/>
                <a:cs typeface="Calibri" panose="020F0502020204030204" pitchFamily="34" charset="0"/>
              </a:rPr>
              <a:t>Services or programs that support the operations and service delivery of community alternatives to incarceration or alternatives to placement with the Department of Correction.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600"/>
              </a:spcAft>
              <a:buFont typeface="Wingdings" panose="05000000000000000000" pitchFamily="2" charset="2"/>
              <a:buChar char=""/>
            </a:pPr>
            <a:r>
              <a:rPr lang="en-US" sz="1500" dirty="0">
                <a:effectLst/>
                <a:latin typeface="Calibri" panose="020F0502020204030204" pitchFamily="34" charset="0"/>
                <a:ea typeface="Times New Roman" panose="02020603050405020304" pitchFamily="18" charset="0"/>
                <a:cs typeface="Calibri" panose="020F0502020204030204" pitchFamily="34" charset="0"/>
              </a:rPr>
              <a:t>Services or programs that are evidence based or restorative justice projects.</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pPr>
            <a:r>
              <a:rPr lang="en-US" sz="1500" dirty="0">
                <a:effectLst/>
                <a:latin typeface="Calibri" panose="020F0502020204030204" pitchFamily="34" charset="0"/>
                <a:ea typeface="Times New Roman" panose="02020603050405020304" pitchFamily="18" charset="0"/>
                <a:cs typeface="Calibri" panose="020F0502020204030204" pitchFamily="34" charset="0"/>
              </a:rPr>
              <a:t>ICJI strongly recommends programs that are evidence based or considered to be promising practices.  The selected program may be altered to meet the requirements of the applicant, but fidelity should be maintained as closely as possible. More information regarding rated programs and practices, as well as examples of model programs may be found </a:t>
            </a:r>
            <a:r>
              <a:rPr lang="en-US" sz="15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here</a:t>
            </a:r>
            <a:r>
              <a:rPr lang="en-US" sz="1500" dirty="0">
                <a:effectLst/>
                <a:latin typeface="Calibri" panose="020F0502020204030204" pitchFamily="34" charset="0"/>
                <a:ea typeface="Times New Roman" panose="02020603050405020304" pitchFamily="18" charset="0"/>
                <a:cs typeface="Calibri" panose="020F0502020204030204" pitchFamily="34" charset="0"/>
              </a:rPr>
              <a:t> or </a:t>
            </a:r>
            <a:r>
              <a:rPr lang="en-US" sz="15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here</a:t>
            </a:r>
            <a:r>
              <a:rPr lang="en-US" sz="15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970303"/>
            <a:ext cx="10603765"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JUVENILE COMMUNITY ALTERNATIVES ALLOWABLE ACTIVITIES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een sign with white text&#10;&#10;Description automatically generated">
            <a:extLst>
              <a:ext uri="{FF2B5EF4-FFF2-40B4-BE49-F238E27FC236}">
                <a16:creationId xmlns:a16="http://schemas.microsoft.com/office/drawing/2014/main" id="{57369F66-14B6-352A-6292-949C0700FA2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33106" y="1738915"/>
            <a:ext cx="4517185" cy="3011457"/>
          </a:xfrm>
          <a:prstGeom prst="rect">
            <a:avLst/>
          </a:prstGeom>
        </p:spPr>
      </p:pic>
      <p:sp>
        <p:nvSpPr>
          <p:cNvPr id="6" name="TextBox 5">
            <a:extLst>
              <a:ext uri="{FF2B5EF4-FFF2-40B4-BE49-F238E27FC236}">
                <a16:creationId xmlns:a16="http://schemas.microsoft.com/office/drawing/2014/main" id="{94C7515D-5C35-AC13-2498-AF98E1A6FAD3}"/>
              </a:ext>
            </a:extLst>
          </p:cNvPr>
          <p:cNvSpPr txBox="1"/>
          <p:nvPr/>
        </p:nvSpPr>
        <p:spPr>
          <a:xfrm>
            <a:off x="7232161" y="4980313"/>
            <a:ext cx="5928747" cy="230832"/>
          </a:xfrm>
          <a:prstGeom prst="rect">
            <a:avLst/>
          </a:prstGeom>
          <a:noFill/>
        </p:spPr>
        <p:txBody>
          <a:bodyPr wrap="square" rtlCol="0">
            <a:spAutoFit/>
          </a:bodyPr>
          <a:lstStyle/>
          <a:p>
            <a:r>
              <a:rPr lang="en-US" sz="900" dirty="0">
                <a:hlinkClick r:id="rId7" tooltip="https://thebluediamondgallery.com/highway-signs/a/alternative.html"/>
              </a:rPr>
              <a:t>This Photo</a:t>
            </a:r>
            <a:r>
              <a:rPr lang="en-US" sz="900" dirty="0"/>
              <a:t> by Unknown Author is licensed under </a:t>
            </a:r>
            <a:r>
              <a:rPr lang="en-US" sz="900" dirty="0">
                <a:hlinkClick r:id="rId8" tooltip="https://creativecommons.org/licenses/by-sa/3.0/"/>
              </a:rPr>
              <a:t>CC BY-SA</a:t>
            </a:r>
            <a:endParaRPr lang="en-US" sz="900" dirty="0"/>
          </a:p>
        </p:txBody>
      </p:sp>
    </p:spTree>
    <p:extLst>
      <p:ext uri="{BB962C8B-B14F-4D97-AF65-F5344CB8AC3E}">
        <p14:creationId xmlns:p14="http://schemas.microsoft.com/office/powerpoint/2010/main" val="420050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657197"/>
            <a:ext cx="10603765"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JUVENILE BEHAVIORAL HEALTH ALLOWABLE ACTIVITIES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2C9807C-E8C9-F706-85CE-632C0C7EA0CF}"/>
              </a:ext>
            </a:extLst>
          </p:cNvPr>
          <p:cNvSpPr txBox="1"/>
          <p:nvPr/>
        </p:nvSpPr>
        <p:spPr>
          <a:xfrm>
            <a:off x="406912" y="1252935"/>
            <a:ext cx="11472758" cy="4728346"/>
          </a:xfrm>
          <a:prstGeom prst="rect">
            <a:avLst/>
          </a:prstGeom>
          <a:noFill/>
        </p:spPr>
        <p:txBody>
          <a:bodyPr wrap="square">
            <a:spAutoFit/>
          </a:bodyPr>
          <a:lstStyle/>
          <a:p>
            <a:pPr marL="0" marR="0">
              <a:lnSpc>
                <a:spcPct val="110000"/>
              </a:lnSpc>
              <a:spcBef>
                <a:spcPts val="0"/>
              </a:spcBef>
              <a:spcAft>
                <a:spcPts val="0"/>
              </a:spcAft>
              <a:tabLst>
                <a:tab pos="977900" algn="l"/>
              </a:tabLst>
            </a:pPr>
            <a:r>
              <a:rPr lang="en-US" sz="1350" dirty="0">
                <a:effectLst/>
                <a:latin typeface="+mj-lt"/>
                <a:ea typeface="Times New Roman" panose="02020603050405020304" pitchFamily="18" charset="0"/>
                <a:cs typeface="Calibri" panose="020F0502020204030204" pitchFamily="34" charset="0"/>
              </a:rPr>
              <a:t>Allowable activities and costs are those that support the operations and services delivered to youth involved in or youth to be diverted from the juvenile justice system. Grant recipients shall use a validated mental health screening tool, and a full mental health assessment tool, if necessary, and may use funds to conduct the following activities:</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7900" algn="l"/>
              </a:tabLst>
            </a:pPr>
            <a:r>
              <a:rPr lang="en-US" sz="1350" dirty="0">
                <a:effectLst/>
                <a:latin typeface="+mj-lt"/>
                <a:ea typeface="Times New Roman" panose="02020603050405020304" pitchFamily="18" charset="0"/>
                <a:cs typeface="Calibri" panose="020F0502020204030204" pitchFamily="34" charset="0"/>
              </a:rPr>
              <a:t>Partnering with law enforcement to implement a program to divert youth from formal court proceedings.</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7900" algn="l"/>
              </a:tabLst>
            </a:pPr>
            <a:r>
              <a:rPr lang="en-US" sz="1350" dirty="0">
                <a:effectLst/>
                <a:latin typeface="+mj-lt"/>
                <a:ea typeface="Times New Roman" panose="02020603050405020304" pitchFamily="18" charset="0"/>
                <a:cs typeface="Calibri" panose="020F0502020204030204" pitchFamily="34" charset="0"/>
              </a:rPr>
              <a:t>Creating stabilization case management for a child or family in crisis. </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7900" algn="l"/>
              </a:tabLst>
            </a:pPr>
            <a:r>
              <a:rPr lang="en-US" sz="1350" dirty="0">
                <a:effectLst/>
                <a:latin typeface="+mj-lt"/>
                <a:ea typeface="Times New Roman" panose="02020603050405020304" pitchFamily="18" charset="0"/>
                <a:cs typeface="Calibri" panose="020F0502020204030204" pitchFamily="34" charset="0"/>
              </a:rPr>
              <a:t>Providing comprehensive case management for a child or family in crisis. </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7900" algn="l"/>
              </a:tabLst>
            </a:pPr>
            <a:r>
              <a:rPr lang="en-US" sz="1350" dirty="0">
                <a:effectLst/>
                <a:latin typeface="+mj-lt"/>
                <a:ea typeface="Times New Roman" panose="02020603050405020304" pitchFamily="18" charset="0"/>
                <a:cs typeface="Calibri" panose="020F0502020204030204" pitchFamily="34" charset="0"/>
              </a:rPr>
              <a:t>Identifying and strengthening community based intensive treatment and management services, including multisystemic therapy (MST), for youth, regardless of payor source.</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pPr>
            <a:r>
              <a:rPr lang="en-US" sz="1350" dirty="0">
                <a:effectLst/>
                <a:latin typeface="+mj-lt"/>
                <a:ea typeface="Times New Roman" panose="02020603050405020304" pitchFamily="18" charset="0"/>
                <a:cs typeface="Times New Roman" panose="02020603050405020304" pitchFamily="18" charset="0"/>
              </a:rPr>
              <a:t>Establishing telehealth services (IC § 25-1-9.5-6) and programs to allow youth involved in services to take advantage of remote mental health services. Any providers used must comply with all requirements of IC § 12-23-1-6 and Indiana Administrative Code 440 IAC 4.4-2-1. All addiction treatment services rendered on a more than incidental basis must be done by a provider certified by the Indiana Family and Social Services Administration; Division of Mental Health and Addiction.</a:t>
            </a:r>
          </a:p>
          <a:p>
            <a:pPr marL="342900" marR="0" lvl="0" indent="-342900">
              <a:lnSpc>
                <a:spcPct val="110000"/>
              </a:lnSpc>
              <a:spcBef>
                <a:spcPts val="0"/>
              </a:spcBef>
              <a:spcAft>
                <a:spcPts val="0"/>
              </a:spcAft>
              <a:buFont typeface="Arial" panose="020B0604020202020204" pitchFamily="34" charset="0"/>
              <a:buChar char="•"/>
              <a:tabLst>
                <a:tab pos="977900" algn="l"/>
              </a:tabLst>
            </a:pPr>
            <a:r>
              <a:rPr lang="en-US" sz="1350" dirty="0">
                <a:effectLst/>
                <a:latin typeface="+mj-lt"/>
                <a:ea typeface="Times New Roman" panose="02020603050405020304" pitchFamily="18" charset="0"/>
                <a:cs typeface="Calibri" panose="020F0502020204030204" pitchFamily="34" charset="0"/>
              </a:rPr>
              <a:t>Supporting mental health evaluations, which include the use of telehealth services (IC § 25-1-9.5-6).</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pPr>
            <a:r>
              <a:rPr lang="en-US" sz="1350" dirty="0">
                <a:effectLst/>
                <a:latin typeface="+mj-lt"/>
                <a:ea typeface="Times New Roman" panose="02020603050405020304" pitchFamily="18" charset="0"/>
                <a:cs typeface="Calibri" panose="020F0502020204030204" pitchFamily="34" charset="0"/>
              </a:rPr>
              <a:t>Planning sessions and costs to develop juvenile behavioral health pilot programs, including meetings with a local collaborative body that includes juvenile justice stakeholders.</a:t>
            </a:r>
            <a:endParaRPr lang="en-US" sz="135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pPr>
            <a:r>
              <a:rPr lang="en-US" sz="1350" dirty="0">
                <a:effectLst/>
                <a:latin typeface="+mj-lt"/>
                <a:ea typeface="Times New Roman" panose="02020603050405020304" pitchFamily="18" charset="0"/>
                <a:cs typeface="Times New Roman" panose="02020603050405020304" pitchFamily="18" charset="0"/>
              </a:rPr>
              <a:t>Activities that support operations and service delivery of juvenile behavioral health pilot programs with a preference for regional models.</a:t>
            </a:r>
          </a:p>
          <a:p>
            <a:pPr marL="342900" marR="0" lvl="0" indent="-342900">
              <a:lnSpc>
                <a:spcPct val="110000"/>
              </a:lnSpc>
              <a:spcBef>
                <a:spcPts val="0"/>
              </a:spcBef>
              <a:spcAft>
                <a:spcPts val="600"/>
              </a:spcAft>
              <a:buFont typeface="Arial" panose="020B0604020202020204" pitchFamily="34" charset="0"/>
              <a:buChar char="•"/>
            </a:pPr>
            <a:r>
              <a:rPr lang="en-US" sz="1350" dirty="0">
                <a:effectLst/>
                <a:latin typeface="+mj-lt"/>
                <a:ea typeface="Times New Roman" panose="02020603050405020304" pitchFamily="18" charset="0"/>
                <a:cs typeface="Calibri" panose="020F0502020204030204" pitchFamily="34" charset="0"/>
              </a:rPr>
              <a:t>Evidence based juvenile behavioral health pilot projects.  </a:t>
            </a:r>
            <a:endParaRPr lang="en-US" sz="135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pPr>
            <a:r>
              <a:rPr lang="en-US" sz="1350" dirty="0">
                <a:effectLst/>
                <a:latin typeface="+mj-lt"/>
                <a:ea typeface="Times New Roman" panose="02020603050405020304" pitchFamily="18" charset="0"/>
                <a:cs typeface="Calibri" panose="020F0502020204030204" pitchFamily="34" charset="0"/>
              </a:rPr>
              <a:t>ICJI strongly recommends programs that are evidence based or considered to be promising practices.  The selected program may be altered to meet the requirements of the applicant, but fidelity should be maintained as closely as possible. Examples of model programs may be found </a:t>
            </a:r>
            <a:r>
              <a:rPr lang="en-US" sz="1350" u="sng" dirty="0">
                <a:solidFill>
                  <a:srgbClr val="0000FF"/>
                </a:solidFill>
                <a:effectLst/>
                <a:latin typeface="+mj-lt"/>
                <a:ea typeface="Times New Roman" panose="02020603050405020304" pitchFamily="18" charset="0"/>
                <a:cs typeface="Calibri" panose="020F0502020204030204" pitchFamily="34" charset="0"/>
                <a:hlinkClick r:id="rId4"/>
              </a:rPr>
              <a:t>here</a:t>
            </a:r>
            <a:r>
              <a:rPr lang="en-US" sz="1350" dirty="0">
                <a:effectLst/>
                <a:latin typeface="+mj-lt"/>
                <a:ea typeface="Times New Roman" panose="02020603050405020304" pitchFamily="18" charset="0"/>
                <a:cs typeface="Calibri" panose="020F0502020204030204" pitchFamily="34" charset="0"/>
              </a:rPr>
              <a:t> in the Grants Process Workgroup Report and the Behavioral Health Report.</a:t>
            </a:r>
            <a:endParaRPr lang="en-US" sz="135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24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4820230"/>
          </a:xfrm>
          <a:prstGeom prst="rect">
            <a:avLst/>
          </a:prstGeom>
          <a:noFill/>
        </p:spPr>
        <p:txBody>
          <a:bodyPr wrap="square" rtlCol="0">
            <a:spAutoFit/>
          </a:bodyPr>
          <a:lstStyle/>
          <a:p>
            <a:pPr marL="0" marR="0">
              <a:lnSpc>
                <a:spcPct val="110000"/>
              </a:lnSpc>
              <a:spcBef>
                <a:spcPts val="0"/>
              </a:spcBef>
              <a:spcAft>
                <a:spcPts val="0"/>
              </a:spcAft>
              <a:tabLst>
                <a:tab pos="977900" algn="l"/>
                <a:tab pos="978535" algn="l"/>
              </a:tabLst>
            </a:pPr>
            <a:r>
              <a:rPr lang="en-US" sz="1400" dirty="0">
                <a:effectLst/>
                <a:latin typeface="+mj-lt"/>
                <a:ea typeface="Times New Roman" panose="02020603050405020304" pitchFamily="18" charset="0"/>
                <a:cs typeface="Calibri" panose="020F0502020204030204" pitchFamily="34" charset="0"/>
              </a:rPr>
              <a:t>Personnel, employee benefits, and cost of supplies and travel to perform the activities listed below are allowable costs. Overtime for grant funded staff is an allowable cost, but to claim the increased rate, there must be a separate line item in the budget that includes the overtime rate of pay.</a:t>
            </a:r>
            <a:endParaRPr lang="en-US" sz="14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400" i="1" dirty="0">
                <a:effectLst/>
                <a:latin typeface="+mj-lt"/>
                <a:ea typeface="Times New Roman" panose="02020603050405020304" pitchFamily="18" charset="0"/>
                <a:cs typeface="Calibri" panose="020F0502020204030204" pitchFamily="34" charset="0"/>
              </a:rPr>
              <a:t>Costs </a:t>
            </a:r>
            <a:r>
              <a:rPr lang="en-US" sz="1400" dirty="0">
                <a:effectLst/>
                <a:latin typeface="+mj-lt"/>
                <a:ea typeface="Times New Roman" panose="02020603050405020304" pitchFamily="18" charset="0"/>
                <a:cs typeface="Calibri" panose="020F0502020204030204" pitchFamily="34" charset="0"/>
              </a:rPr>
              <a:t>for program materials such as pamphlets, handouts, booklets, or brochures.</a:t>
            </a:r>
            <a:endParaRPr lang="en-US" sz="14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977900" algn="l"/>
                <a:tab pos="978535" algn="l"/>
              </a:tabLst>
            </a:pPr>
            <a:r>
              <a:rPr lang="en-US" sz="1400" dirty="0">
                <a:effectLst/>
                <a:latin typeface="+mj-lt"/>
                <a:ea typeface="Times New Roman" panose="02020603050405020304" pitchFamily="18" charset="0"/>
                <a:cs typeface="Calibri" panose="020F0502020204030204" pitchFamily="34" charset="0"/>
              </a:rPr>
              <a:t> </a:t>
            </a:r>
            <a:endParaRPr lang="en-US" sz="14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400" i="1" dirty="0">
                <a:effectLst/>
                <a:latin typeface="+mj-lt"/>
                <a:ea typeface="Times New Roman" panose="02020603050405020304" pitchFamily="18" charset="0"/>
                <a:cs typeface="Calibri" panose="020F0502020204030204" pitchFamily="34" charset="0"/>
              </a:rPr>
              <a:t>Culturally and linguistically</a:t>
            </a:r>
            <a:r>
              <a:rPr lang="en-US" sz="1400" dirty="0">
                <a:effectLst/>
                <a:latin typeface="+mj-lt"/>
                <a:ea typeface="Times New Roman" panose="02020603050405020304" pitchFamily="18" charset="0"/>
                <a:cs typeface="Calibri" panose="020F0502020204030204" pitchFamily="34" charset="0"/>
              </a:rPr>
              <a:t> appropriate services such as interpreters and/or having documents translated into other</a:t>
            </a:r>
            <a:r>
              <a:rPr lang="en-US" sz="1400" spc="-25" dirty="0">
                <a:effectLst/>
                <a:latin typeface="+mj-lt"/>
                <a:ea typeface="Times New Roman" panose="02020603050405020304" pitchFamily="18" charset="0"/>
                <a:cs typeface="Calibri" panose="020F0502020204030204" pitchFamily="34" charset="0"/>
              </a:rPr>
              <a:t> </a:t>
            </a:r>
            <a:r>
              <a:rPr lang="en-US" sz="1400" dirty="0">
                <a:effectLst/>
                <a:latin typeface="+mj-lt"/>
                <a:ea typeface="Times New Roman" panose="02020603050405020304" pitchFamily="18" charset="0"/>
                <a:cs typeface="Calibri" panose="020F0502020204030204" pitchFamily="34" charset="0"/>
              </a:rPr>
              <a:t>languages.</a:t>
            </a:r>
            <a:endParaRPr lang="en-US" sz="14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977900" algn="l"/>
                <a:tab pos="978535" algn="l"/>
              </a:tabLst>
            </a:pPr>
            <a:r>
              <a:rPr lang="en-US" sz="1400" dirty="0">
                <a:effectLst/>
                <a:latin typeface="+mj-lt"/>
                <a:ea typeface="Times New Roman" panose="02020603050405020304" pitchFamily="18" charset="0"/>
                <a:cs typeface="Calibri" panose="020F0502020204030204" pitchFamily="34" charset="0"/>
              </a:rPr>
              <a:t> </a:t>
            </a:r>
            <a:endParaRPr lang="en-US" sz="14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400" i="1" dirty="0">
                <a:effectLst/>
                <a:latin typeface="+mj-lt"/>
                <a:ea typeface="Times New Roman" panose="02020603050405020304" pitchFamily="18" charset="0"/>
                <a:cs typeface="Calibri" panose="020F0502020204030204" pitchFamily="34" charset="0"/>
              </a:rPr>
              <a:t>Technical assistance</a:t>
            </a:r>
            <a:r>
              <a:rPr lang="en-US" sz="1400" dirty="0">
                <a:effectLst/>
                <a:latin typeface="+mj-lt"/>
                <a:ea typeface="Times New Roman" panose="02020603050405020304" pitchFamily="18" charset="0"/>
                <a:cs typeface="Calibri" panose="020F0502020204030204" pitchFamily="34" charset="0"/>
              </a:rPr>
              <a:t> with respect to adherence to or application of model programs.</a:t>
            </a:r>
            <a:endParaRPr lang="en-US" sz="14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977900" algn="l"/>
                <a:tab pos="978535" algn="l"/>
              </a:tabLst>
            </a:pPr>
            <a:r>
              <a:rPr lang="en-US" sz="1400" dirty="0">
                <a:effectLst/>
                <a:latin typeface="+mj-lt"/>
                <a:ea typeface="Times New Roman" panose="02020603050405020304" pitchFamily="18" charset="0"/>
                <a:cs typeface="Calibri" panose="020F0502020204030204" pitchFamily="34" charset="0"/>
              </a:rPr>
              <a:t> </a:t>
            </a:r>
            <a:endParaRPr lang="en-US" sz="14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400" i="1" dirty="0">
                <a:effectLst/>
                <a:latin typeface="+mj-lt"/>
                <a:ea typeface="Times New Roman" panose="02020603050405020304" pitchFamily="18" charset="0"/>
                <a:cs typeface="Calibri" panose="020F0502020204030204" pitchFamily="34" charset="0"/>
              </a:rPr>
              <a:t>Placement advocacy</a:t>
            </a:r>
            <a:r>
              <a:rPr lang="en-US" sz="1400" dirty="0">
                <a:effectLst/>
                <a:latin typeface="+mj-lt"/>
                <a:ea typeface="Times New Roman" panose="02020603050405020304" pitchFamily="18" charset="0"/>
                <a:cs typeface="Calibri" panose="020F0502020204030204" pitchFamily="34" charset="0"/>
              </a:rPr>
              <a:t> to assist in locating and securing safe alternatives to incarceration or out of home placement.</a:t>
            </a:r>
            <a:endParaRPr lang="en-US" sz="1400" dirty="0">
              <a:effectLst/>
              <a:latin typeface="+mj-lt"/>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tabLst>
                <a:tab pos="977900" algn="l"/>
                <a:tab pos="978535" algn="l"/>
              </a:tabLst>
            </a:pPr>
            <a:r>
              <a:rPr lang="en-US" sz="1400" dirty="0">
                <a:effectLst/>
                <a:latin typeface="+mj-lt"/>
                <a:ea typeface="Times New Roman" panose="02020603050405020304" pitchFamily="18" charset="0"/>
                <a:cs typeface="Calibri" panose="020F0502020204030204" pitchFamily="34" charset="0"/>
              </a:rPr>
              <a:t> </a:t>
            </a:r>
            <a:endParaRPr lang="en-US" sz="14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400" i="1" dirty="0">
                <a:effectLst/>
                <a:latin typeface="+mj-lt"/>
                <a:ea typeface="Times New Roman" panose="02020603050405020304" pitchFamily="18" charset="0"/>
                <a:cs typeface="Calibri" panose="020F0502020204030204" pitchFamily="34" charset="0"/>
              </a:rPr>
              <a:t>Medical advocacy</a:t>
            </a:r>
            <a:r>
              <a:rPr lang="en-US" sz="1400" dirty="0">
                <a:effectLst/>
                <a:latin typeface="+mj-lt"/>
                <a:ea typeface="Times New Roman" panose="02020603050405020304" pitchFamily="18" charset="0"/>
                <a:cs typeface="Calibri" panose="020F0502020204030204" pitchFamily="34" charset="0"/>
              </a:rPr>
              <a:t> including referrals for mental healthcare services, and funding for any mental healthcare services, including services delivered via telehealth and related out of pocket costs that would otherwise be the responsibility of the youth or family. </a:t>
            </a: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endParaRPr lang="en-US" sz="1400" dirty="0">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400" i="1" dirty="0">
                <a:effectLst/>
                <a:latin typeface="+mj-lt"/>
                <a:ea typeface="Times New Roman" panose="02020603050405020304" pitchFamily="18" charset="0"/>
              </a:rPr>
              <a:t>Counseling</a:t>
            </a:r>
            <a:r>
              <a:rPr lang="en-US" sz="1400" dirty="0">
                <a:effectLst/>
                <a:latin typeface="+mj-lt"/>
                <a:ea typeface="Times New Roman" panose="02020603050405020304" pitchFamily="18" charset="0"/>
              </a:rPr>
              <a:t> and support services, and childcare services for families who are engaged in a diversion program</a:t>
            </a:r>
            <a:endParaRPr lang="en-US" sz="1400" dirty="0">
              <a:solidFill>
                <a:schemeClr val="accent1">
                  <a:lumMod val="75000"/>
                </a:schemeClr>
              </a:solidFill>
              <a:effectLst/>
              <a:latin typeface="+mj-lt"/>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DIVERSION AND COMMUNITY ALTERNATIVES ALLOWABLE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1745268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409700"/>
            <a:ext cx="7167307" cy="5450466"/>
          </a:xfrm>
          <a:prstGeom prst="rect">
            <a:avLst/>
          </a:prstGeom>
          <a:noFill/>
        </p:spPr>
        <p:txBody>
          <a:bodyPr wrap="square" rtlCol="0">
            <a:spAutoFit/>
          </a:bodyPr>
          <a:lstStyle/>
          <a:p>
            <a:pPr marL="0" marR="0">
              <a:lnSpc>
                <a:spcPct val="110000"/>
              </a:lnSpc>
              <a:spcBef>
                <a:spcPts val="0"/>
              </a:spcBef>
              <a:spcAft>
                <a:spcPts val="0"/>
              </a:spcAft>
              <a:tabLst>
                <a:tab pos="977900" algn="l"/>
                <a:tab pos="978535" algn="l"/>
              </a:tabLst>
            </a:pPr>
            <a:r>
              <a:rPr lang="en-US" sz="1300" dirty="0">
                <a:effectLst/>
                <a:latin typeface="+mj-lt"/>
                <a:ea typeface="Times New Roman" panose="02020603050405020304" pitchFamily="18" charset="0"/>
                <a:cs typeface="Calibri" panose="020F0502020204030204" pitchFamily="34" charset="0"/>
              </a:rPr>
              <a:t>Personnel, employee benefits, and cost of supplies and travel to perform the following activities are allowable costs. Overtime for grant funded staff is an allowable cost, but to claim the increased rate, there must be a separate line item in the budget that includes the overtime rate of pay.</a:t>
            </a:r>
            <a:endParaRPr lang="en-US" sz="13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977900" algn="l"/>
                <a:tab pos="978535" algn="l"/>
              </a:tabLst>
            </a:pPr>
            <a:r>
              <a:rPr lang="en-US" sz="1300"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Costs </a:t>
            </a:r>
            <a:r>
              <a:rPr lang="en-US" sz="1300" dirty="0">
                <a:effectLst/>
                <a:latin typeface="+mj-lt"/>
                <a:ea typeface="Times New Roman" panose="02020603050405020304" pitchFamily="18" charset="0"/>
                <a:cs typeface="Calibri" panose="020F0502020204030204" pitchFamily="34" charset="0"/>
              </a:rPr>
              <a:t>for program materials such as pamphlets, handouts, booklets, or brochures.</a:t>
            </a:r>
            <a:endParaRPr lang="en-US" sz="1300" dirty="0">
              <a:effectLst/>
              <a:latin typeface="+mj-lt"/>
              <a:ea typeface="Times New Roman" panose="02020603050405020304" pitchFamily="18" charset="0"/>
              <a:cs typeface="Times New Roman" panose="02020603050405020304" pitchFamily="18" charset="0"/>
            </a:endParaRPr>
          </a:p>
          <a:p>
            <a:pPr marL="228600" marR="0">
              <a:lnSpc>
                <a:spcPct val="110000"/>
              </a:lnSpc>
              <a:spcBef>
                <a:spcPts val="0"/>
              </a:spcBef>
              <a:spcAft>
                <a:spcPts val="0"/>
              </a:spcAft>
              <a:tabLst>
                <a:tab pos="977900" algn="l"/>
                <a:tab pos="978535" algn="l"/>
              </a:tabLst>
            </a:pPr>
            <a:r>
              <a:rPr lang="en-US" sz="1300"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Planning activities </a:t>
            </a:r>
            <a:r>
              <a:rPr lang="en-US" sz="1300" dirty="0">
                <a:effectLst/>
                <a:latin typeface="+mj-lt"/>
                <a:ea typeface="Times New Roman" panose="02020603050405020304" pitchFamily="18" charset="0"/>
                <a:cs typeface="Calibri" panose="020F0502020204030204" pitchFamily="34" charset="0"/>
              </a:rPr>
              <a:t>for the development of a collaborative plan or implementation of selected programs.</a:t>
            </a:r>
            <a:endParaRPr lang="en-US" sz="13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tabLst>
                <a:tab pos="977900" algn="l"/>
                <a:tab pos="978535" algn="l"/>
              </a:tabLst>
            </a:pPr>
            <a:r>
              <a:rPr lang="en-US" sz="1300"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Culturally and linguistically</a:t>
            </a:r>
            <a:r>
              <a:rPr lang="en-US" sz="1300" dirty="0">
                <a:effectLst/>
                <a:latin typeface="+mj-lt"/>
                <a:ea typeface="Times New Roman" panose="02020603050405020304" pitchFamily="18" charset="0"/>
                <a:cs typeface="Calibri" panose="020F0502020204030204" pitchFamily="34" charset="0"/>
              </a:rPr>
              <a:t> appropriate services such as interpreters and/or having documents translated into other</a:t>
            </a:r>
            <a:r>
              <a:rPr lang="en-US" sz="1300" spc="-25" dirty="0">
                <a:effectLst/>
                <a:latin typeface="+mj-lt"/>
                <a:ea typeface="Times New Roman" panose="02020603050405020304" pitchFamily="18" charset="0"/>
                <a:cs typeface="Calibri" panose="020F0502020204030204" pitchFamily="34" charset="0"/>
              </a:rPr>
              <a:t> </a:t>
            </a:r>
            <a:r>
              <a:rPr lang="en-US" sz="1300" dirty="0">
                <a:effectLst/>
                <a:latin typeface="+mj-lt"/>
                <a:ea typeface="Times New Roman" panose="02020603050405020304" pitchFamily="18" charset="0"/>
                <a:cs typeface="Calibri" panose="020F0502020204030204" pitchFamily="34" charset="0"/>
              </a:rPr>
              <a:t>languages.</a:t>
            </a:r>
            <a:endParaRPr lang="en-US" sz="13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977900" algn="l"/>
                <a:tab pos="978535" algn="l"/>
              </a:tabLst>
            </a:pPr>
            <a:r>
              <a:rPr lang="en-US" sz="1300"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Technical assistance</a:t>
            </a:r>
            <a:r>
              <a:rPr lang="en-US" sz="1300" dirty="0">
                <a:effectLst/>
                <a:latin typeface="+mj-lt"/>
                <a:ea typeface="Times New Roman" panose="02020603050405020304" pitchFamily="18" charset="0"/>
                <a:cs typeface="Calibri" panose="020F0502020204030204" pitchFamily="34" charset="0"/>
              </a:rPr>
              <a:t> with respect to adherence or application of model programs.</a:t>
            </a:r>
            <a:endParaRPr lang="en-US" sz="1300" dirty="0">
              <a:effectLst/>
              <a:latin typeface="+mj-lt"/>
              <a:ea typeface="Times New Roman" panose="02020603050405020304" pitchFamily="18" charset="0"/>
              <a:cs typeface="Times New Roman" panose="02020603050405020304" pitchFamily="18" charset="0"/>
            </a:endParaRPr>
          </a:p>
          <a:p>
            <a:pPr marL="457200" marR="0">
              <a:lnSpc>
                <a:spcPct val="110000"/>
              </a:lnSpc>
              <a:spcBef>
                <a:spcPts val="0"/>
              </a:spcBef>
              <a:spcAft>
                <a:spcPts val="600"/>
              </a:spcAft>
            </a:pPr>
            <a:r>
              <a:rPr lang="en-US" sz="1300"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Placement advocacy </a:t>
            </a:r>
            <a:r>
              <a:rPr lang="en-US" sz="1300" dirty="0">
                <a:effectLst/>
                <a:latin typeface="+mj-lt"/>
                <a:ea typeface="Times New Roman" panose="02020603050405020304" pitchFamily="18" charset="0"/>
                <a:cs typeface="Calibri" panose="020F0502020204030204" pitchFamily="34" charset="0"/>
              </a:rPr>
              <a:t>to assist in locating and securing safe alternatives to detention or out of home placement. </a:t>
            </a:r>
            <a:endParaRPr lang="en-US" sz="1300" dirty="0">
              <a:effectLst/>
              <a:latin typeface="+mj-lt"/>
              <a:ea typeface="Times New Roman" panose="02020603050405020304" pitchFamily="18" charset="0"/>
              <a:cs typeface="Times New Roman" panose="02020603050405020304" pitchFamily="18" charset="0"/>
            </a:endParaRPr>
          </a:p>
          <a:p>
            <a:pPr marL="457200" marR="0">
              <a:lnSpc>
                <a:spcPct val="110000"/>
              </a:lnSpc>
              <a:spcBef>
                <a:spcPts val="0"/>
              </a:spcBef>
              <a:spcAft>
                <a:spcPts val="600"/>
              </a:spcAft>
            </a:pPr>
            <a:r>
              <a:rPr lang="en-US" sz="1300" i="1"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Medical advocacy</a:t>
            </a:r>
            <a:r>
              <a:rPr lang="en-US" sz="1300" dirty="0">
                <a:effectLst/>
                <a:latin typeface="+mj-lt"/>
                <a:ea typeface="Times New Roman" panose="02020603050405020304" pitchFamily="18" charset="0"/>
                <a:cs typeface="Calibri" panose="020F0502020204030204" pitchFamily="34" charset="0"/>
              </a:rPr>
              <a:t> including referrals for mental healthcare services, and funding for any mental healthcare services, including services delivered via telehealth and related out of pocket costs that would otherwise be the responsibility of the youth or family.</a:t>
            </a:r>
            <a:endParaRPr lang="en-US" sz="13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tabLst>
                <a:tab pos="977900" algn="l"/>
                <a:tab pos="978535" algn="l"/>
              </a:tabLst>
            </a:pPr>
            <a:r>
              <a:rPr lang="en-US" sz="1300" dirty="0">
                <a:effectLst/>
                <a:latin typeface="+mj-lt"/>
                <a:ea typeface="Times New Roman" panose="02020603050405020304" pitchFamily="18" charset="0"/>
                <a:cs typeface="Calibri" panose="020F0502020204030204" pitchFamily="34" charset="0"/>
              </a:rPr>
              <a:t> </a:t>
            </a:r>
            <a:endParaRPr lang="en-US" sz="13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tabLst>
                <a:tab pos="977900" algn="l"/>
                <a:tab pos="978535" algn="l"/>
              </a:tabLst>
            </a:pPr>
            <a:r>
              <a:rPr lang="en-US" sz="1300" i="1" dirty="0">
                <a:effectLst/>
                <a:latin typeface="+mj-lt"/>
                <a:ea typeface="Times New Roman" panose="02020603050405020304" pitchFamily="18" charset="0"/>
                <a:cs typeface="Calibri" panose="020F0502020204030204" pitchFamily="34" charset="0"/>
              </a:rPr>
              <a:t>Counseling and support services</a:t>
            </a:r>
            <a:r>
              <a:rPr lang="en-US" sz="1300" dirty="0">
                <a:effectLst/>
                <a:latin typeface="+mj-lt"/>
                <a:ea typeface="Times New Roman" panose="02020603050405020304" pitchFamily="18" charset="0"/>
                <a:cs typeface="Calibri" panose="020F0502020204030204" pitchFamily="34" charset="0"/>
              </a:rPr>
              <a:t>, and childcare services for youth and families who are engaged in behavioral health care programs. </a:t>
            </a:r>
            <a:endParaRPr lang="en-US" sz="1300" dirty="0">
              <a:effectLst/>
              <a:latin typeface="+mj-lt"/>
              <a:ea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BEHAVIORAL HEALTH ALLOWABLE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248557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UNALLOWABLE COSTS </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382286"/>
            <a:ext cx="6099462" cy="5256952"/>
          </a:xfrm>
          <a:prstGeom prst="rect">
            <a:avLst/>
          </a:prstGeom>
          <a:noFill/>
        </p:spPr>
        <p:txBody>
          <a:bodyPr wrap="square">
            <a:spAutoFit/>
          </a:bodyPr>
          <a:lstStyle/>
          <a:p>
            <a:pPr marL="0" marR="0">
              <a:lnSpc>
                <a:spcPct val="110000"/>
              </a:lnSpc>
              <a:spcBef>
                <a:spcPts val="0"/>
              </a:spcBef>
              <a:spcAft>
                <a:spcPts val="0"/>
              </a:spcAft>
            </a:pPr>
            <a:r>
              <a:rPr lang="en-US" dirty="0">
                <a:effectLst/>
                <a:latin typeface="Calibri" panose="020F0502020204030204" pitchFamily="34" charset="0"/>
                <a:ea typeface="Calibri" panose="020F0502020204030204" pitchFamily="34" charset="0"/>
                <a:cs typeface="Calibri" panose="020F0502020204030204" pitchFamily="34" charset="0"/>
              </a:rPr>
              <a:t>The following budget items listed below are unallowable and will not be supported by this program’s funding:</a:t>
            </a: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Direct financial assistance to a client such as cash.</a:t>
            </a:r>
            <a:endParaRPr lang="en-US" sz="1800" dirty="0">
              <a:effectLst/>
              <a:latin typeface="Calibri Light (Headings)"/>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Supplanting existing positions or offsetting existing expenses of the recipient.</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Lobbying.</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Fundraising (including financial campaigns, endowment drives, solicitation of gifts and bequests, and similar expenses incurred solely to raise capital or obtain contributions) and time spent procuring funding including completing federal and state funding applications.</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Purchase of real estate.</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Construction and physical modification to buildings, including minor renovations (such as painting or carpeting).</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Purchase of vehicles.</a:t>
            </a:r>
            <a:endParaRPr lang="en-US" sz="1800" dirty="0">
              <a:effectLst/>
              <a:latin typeface="Calibri Light (Headings)"/>
              <a:ea typeface="Calibri" panose="020F050202020403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dirty="0">
                <a:effectLst/>
                <a:latin typeface="Calibri Light (Headings)"/>
                <a:ea typeface="Calibri" panose="020F0502020204030204" pitchFamily="34" charset="0"/>
                <a:cs typeface="Calibri" panose="020F0502020204030204" pitchFamily="34" charset="0"/>
              </a:rPr>
              <a:t>Indirect cost rate and/or de minimis rate.</a:t>
            </a:r>
            <a:endParaRPr lang="en-US" sz="1800" dirty="0">
              <a:effectLst/>
              <a:latin typeface="Calibri Light (Headings)"/>
              <a:ea typeface="Calibri" panose="020F0502020204030204" pitchFamily="34" charset="0"/>
            </a:endParaRPr>
          </a:p>
          <a:p>
            <a:pPr marL="0" marR="0">
              <a:lnSpc>
                <a:spcPct val="110000"/>
              </a:lnSpc>
              <a:spcBef>
                <a:spcPts val="0"/>
              </a:spcBef>
              <a:spcAft>
                <a:spcPts val="0"/>
              </a:spcAft>
              <a:tabLst>
                <a:tab pos="977900" algn="l"/>
                <a:tab pos="978535" algn="l"/>
              </a:tabLs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0471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culator on a notebook">
            <a:extLst>
              <a:ext uri="{FF2B5EF4-FFF2-40B4-BE49-F238E27FC236}">
                <a16:creationId xmlns:a16="http://schemas.microsoft.com/office/drawing/2014/main" id="{443DA4FD-BD1A-40C7-908E-31E8D8FC9A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357"/>
          <a:stretch/>
        </p:blipFill>
        <p:spPr>
          <a:xfrm>
            <a:off x="431204" y="452049"/>
            <a:ext cx="11338852" cy="5950714"/>
          </a:xfrm>
          <a:prstGeom prst="rect">
            <a:avLst/>
          </a:prstGeom>
        </p:spPr>
      </p:pic>
      <p:sp>
        <p:nvSpPr>
          <p:cNvPr id="8" name="Rectangle 7">
            <a:extLst>
              <a:ext uri="{FF2B5EF4-FFF2-40B4-BE49-F238E27FC236}">
                <a16:creationId xmlns:a16="http://schemas.microsoft.com/office/drawing/2014/main" id="{91E68AE2-F345-40E9-92F2-7CA3FC5284D9}"/>
              </a:ext>
            </a:extLst>
          </p:cNvPr>
          <p:cNvSpPr/>
          <p:nvPr/>
        </p:nvSpPr>
        <p:spPr>
          <a:xfrm>
            <a:off x="5632306" y="447268"/>
            <a:ext cx="4803262" cy="5950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a:extLst>
              <a:ext uri="{FF2B5EF4-FFF2-40B4-BE49-F238E27FC236}">
                <a16:creationId xmlns:a16="http://schemas.microsoft.com/office/drawing/2014/main" id="{A1CA4BFC-2403-48AC-94AF-ED30D136ECDF}"/>
              </a:ext>
            </a:extLst>
          </p:cNvPr>
          <p:cNvSpPr txBox="1"/>
          <p:nvPr/>
        </p:nvSpPr>
        <p:spPr>
          <a:xfrm>
            <a:off x="5844909" y="1648361"/>
            <a:ext cx="4090415" cy="3428759"/>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Administrative costs are an allowable expense.  Administrative costs include time to complete program required time and attendance sheets and programmatic documentation, reports, and required statistics; administrative time to collect and maintain satisfaction surveys and needs assessments used to improve service delivery within the funded project. Administrative costs are limited to </a:t>
            </a:r>
            <a:r>
              <a:rPr lang="en-US" sz="1800" b="1" dirty="0">
                <a:effectLst/>
                <a:latin typeface="Calibri" panose="020F0502020204030204" pitchFamily="34" charset="0"/>
                <a:ea typeface="Calibri" panose="020F0502020204030204" pitchFamily="34" charset="0"/>
                <a:cs typeface="Calibri" panose="020F0502020204030204" pitchFamily="34" charset="0"/>
              </a:rPr>
              <a:t>10% </a:t>
            </a:r>
            <a:r>
              <a:rPr lang="en-US" sz="1800" dirty="0">
                <a:effectLst/>
                <a:latin typeface="Calibri" panose="020F0502020204030204" pitchFamily="34" charset="0"/>
                <a:ea typeface="Calibri" panose="020F0502020204030204" pitchFamily="34" charset="0"/>
                <a:cs typeface="Calibri" panose="020F0502020204030204" pitchFamily="34" charset="0"/>
              </a:rPr>
              <a:t>of the total grant funded budget.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Box 8">
            <a:extLst>
              <a:ext uri="{FF2B5EF4-FFF2-40B4-BE49-F238E27FC236}">
                <a16:creationId xmlns:a16="http://schemas.microsoft.com/office/drawing/2014/main" id="{4F8840B8-4B08-4CF4-AAA6-2E4DCD88BD48}"/>
              </a:ext>
            </a:extLst>
          </p:cNvPr>
          <p:cNvSpPr txBox="1">
            <a:spLocks noChangeArrowheads="1"/>
          </p:cNvSpPr>
          <p:nvPr/>
        </p:nvSpPr>
        <p:spPr bwMode="auto">
          <a:xfrm>
            <a:off x="5844909" y="1202085"/>
            <a:ext cx="350526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300" dirty="0">
                <a:solidFill>
                  <a:schemeClr val="accent5">
                    <a:lumMod val="50000"/>
                  </a:schemeClr>
                </a:solidFill>
                <a:latin typeface="Franklin Gothic Demi" panose="020B0703020102020204" pitchFamily="34" charset="0"/>
              </a:rPr>
              <a:t>ADMINISTRATIVE COSTS</a:t>
            </a:r>
          </a:p>
        </p:txBody>
      </p:sp>
      <p:sp>
        <p:nvSpPr>
          <p:cNvPr id="11" name="Rectangle 10">
            <a:extLst>
              <a:ext uri="{FF2B5EF4-FFF2-40B4-BE49-F238E27FC236}">
                <a16:creationId xmlns:a16="http://schemas.microsoft.com/office/drawing/2014/main" id="{3342D8B6-7888-4989-A19D-27D9894E0E58}"/>
              </a:ext>
            </a:extLst>
          </p:cNvPr>
          <p:cNvSpPr/>
          <p:nvPr/>
        </p:nvSpPr>
        <p:spPr>
          <a:xfrm>
            <a:off x="5727157" y="5676900"/>
            <a:ext cx="4613560" cy="73064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B9BF560F-CBFB-4A05-A792-F55BCB774B64}"/>
              </a:ext>
            </a:extLst>
          </p:cNvPr>
          <p:cNvSpPr/>
          <p:nvPr/>
        </p:nvSpPr>
        <p:spPr>
          <a:xfrm>
            <a:off x="5727157" y="450456"/>
            <a:ext cx="4613560" cy="51258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52330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1768176"/>
          </a:xfrm>
          <a:prstGeom prst="rect">
            <a:avLst/>
          </a:prstGeom>
          <a:noFill/>
        </p:spPr>
        <p:txBody>
          <a:bodyPr wrap="square" rtlCol="0">
            <a:spAutoFit/>
          </a:bodyPr>
          <a:lstStyle/>
          <a:p>
            <a:pPr marL="0" marR="0">
              <a:lnSpc>
                <a:spcPct val="110000"/>
              </a:lnSpc>
              <a:spcBef>
                <a:spcPts val="0"/>
              </a:spcBef>
              <a:spcAft>
                <a:spcPts val="0"/>
              </a:spcAft>
              <a:tabLst>
                <a:tab pos="1308735" algn="l"/>
              </a:tabLst>
            </a:pPr>
            <a:r>
              <a:rPr lang="en-US" sz="2000" dirty="0">
                <a:effectLst/>
                <a:latin typeface="Calibri" panose="020F0502020204030204" pitchFamily="34" charset="0"/>
                <a:ea typeface="Times New Roman" panose="02020603050405020304" pitchFamily="18" charset="0"/>
                <a:cs typeface="Calibri" panose="020F0502020204030204" pitchFamily="34" charset="0"/>
              </a:rPr>
              <a:t>Expenses and reimbursements for in state and out of state travel must follow the most current Indiana Department of Administration </a:t>
            </a:r>
            <a:r>
              <a:rPr lang="en-US"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State Travel Policy</a:t>
            </a:r>
            <a:r>
              <a:rPr lang="en-US" sz="2000" dirty="0">
                <a:effectLst/>
                <a:latin typeface="Calibri" panose="020F0502020204030204" pitchFamily="34" charset="0"/>
                <a:ea typeface="Times New Roman" panose="02020603050405020304" pitchFamily="18" charset="0"/>
                <a:cs typeface="Calibri" panose="020F0502020204030204" pitchFamily="34" charset="0"/>
              </a:rPr>
              <a:t> or the subrecipient’s travel policy, whichever is more restrictive.  </a:t>
            </a:r>
            <a:r>
              <a:rPr lang="en-US"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Learn More</a:t>
            </a:r>
            <a:r>
              <a:rPr lang="en-US" sz="2000" dirty="0">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TRAVEL COSTS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ars in a traffic jam">
            <a:extLst>
              <a:ext uri="{FF2B5EF4-FFF2-40B4-BE49-F238E27FC236}">
                <a16:creationId xmlns:a16="http://schemas.microsoft.com/office/drawing/2014/main" id="{3E3AFCD4-E407-92B7-CD5A-D644EAC010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8971" y="1680959"/>
            <a:ext cx="4623632" cy="3001377"/>
          </a:xfrm>
          <a:prstGeom prst="rect">
            <a:avLst/>
          </a:prstGeom>
        </p:spPr>
      </p:pic>
    </p:spTree>
    <p:extLst>
      <p:ext uri="{BB962C8B-B14F-4D97-AF65-F5344CB8AC3E}">
        <p14:creationId xmlns:p14="http://schemas.microsoft.com/office/powerpoint/2010/main" val="164377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4683077"/>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When a subrecipient contracts for work or services, the following is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All contractual services must be obtained through a procurement method. Verification of this method must be supplied upon completion of the contract.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All</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consultant</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and</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contractual</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services</a:t>
            </a:r>
            <a:r>
              <a:rPr lang="en-US" sz="1600" spc="-7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shall</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be</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supported</a:t>
            </a:r>
            <a:r>
              <a:rPr lang="en-US" sz="1600" spc="-6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by</a:t>
            </a:r>
            <a:r>
              <a:rPr lang="en-US" sz="1600" spc="-6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written contracts signed by all parties stating the services to be performed, rate of compensation, and length of time over which the services will be provided.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 copy of all written contracts for contractual or consultant services shall be attached in IntelliGrants to the grant file upon their</a:t>
            </a:r>
            <a:r>
              <a:rPr lang="en-US" sz="1600" spc="-2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ratification.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Payments shall be supported by statements outlining the services rendered, date of service, and cost of service.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Arial" panose="020B0604020202020204" pitchFamily="34" charset="0"/>
              <a:buChar char="•"/>
              <a:tabLst>
                <a:tab pos="978535"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Any</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consultant</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costs</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exceeding</a:t>
            </a:r>
            <a:r>
              <a:rPr lang="en-US" sz="1600" spc="-3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the</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allowable</a:t>
            </a:r>
            <a:r>
              <a:rPr lang="en-US" sz="1600" spc="-3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rate</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(maximum</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of</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$81.25</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per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hour</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or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$650</a:t>
            </a:r>
            <a:r>
              <a:rPr lang="en-US" sz="1600" spc="-3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per</a:t>
            </a:r>
            <a:r>
              <a:rPr lang="en-US" sz="1600" spc="-4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day) will not be</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allowed.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700" dirty="0">
                <a:solidFill>
                  <a:schemeClr val="accent5">
                    <a:lumMod val="50000"/>
                  </a:schemeClr>
                </a:solidFill>
                <a:latin typeface="Franklin Gothic Demi" panose="020B0703020102020204" pitchFamily="34" charset="0"/>
              </a:rPr>
              <a:t>CONTRACTORS AND CONSULTANTS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329524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4342856"/>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Program costs must meet the following criteria:</a:t>
            </a:r>
            <a:endParaRPr lang="en-US" sz="18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necessary and reasonable for the stated purpose of the</a:t>
            </a:r>
            <a:r>
              <a:rPr lang="en-US" sz="1800" spc="-7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grant.</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in accordance with generally accepted accounting principles. </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Learn more</a:t>
            </a:r>
            <a:r>
              <a:rPr lang="en-US"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consistent with policies and procedures of the grant program and applied uniformly.</a:t>
            </a:r>
          </a:p>
          <a:p>
            <a:pPr marL="342900" marR="0" lvl="0" indent="-342900">
              <a:lnSpc>
                <a:spcPct val="110000"/>
              </a:lnSpc>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Costs must be adequately documented with supporting materials including receipts, invoices, timesheets, paystubs,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etc. The ICJI supporting documentation policy can be found </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here</a:t>
            </a:r>
            <a:r>
              <a:rPr lang="en-US" sz="18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chemeClr val="accent1">
                  <a:lumMod val="75000"/>
                </a:schemeClr>
              </a:solidFill>
              <a:effectLst/>
              <a:latin typeface="Calibri" panose="020F0502020204030204" pitchFamily="34" charset="0"/>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PROGRAM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156164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mj-lt"/>
              </a:rPr>
              <a:t>Be sure all items in the Budget are included in the Budget Narrative.</a:t>
            </a:r>
          </a:p>
          <a:p>
            <a:pPr marL="800100" lvl="1" indent="-342900">
              <a:buFont typeface="Arial" panose="020B0604020202020204" pitchFamily="34" charset="0"/>
              <a:buChar char="•"/>
            </a:pPr>
            <a:r>
              <a:rPr lang="en-US" sz="2400" dirty="0">
                <a:latin typeface="+mj-lt"/>
              </a:rPr>
              <a:t>Ex: Office Supplies (copy paper, pencils, pens)</a:t>
            </a:r>
          </a:p>
          <a:p>
            <a:pPr marL="342900" indent="-342900">
              <a:buFont typeface="Arial" panose="020B0604020202020204" pitchFamily="34" charset="0"/>
              <a:buChar char="•"/>
            </a:pPr>
            <a:r>
              <a:rPr lang="en-US" sz="2400" dirty="0">
                <a:latin typeface="+mj-lt"/>
              </a:rPr>
              <a:t>Grant reviewers </a:t>
            </a:r>
            <a:r>
              <a:rPr lang="en-US" sz="2400" b="1" u="sng" dirty="0">
                <a:latin typeface="+mj-lt"/>
              </a:rPr>
              <a:t>will not</a:t>
            </a:r>
            <a:r>
              <a:rPr lang="en-US" sz="2400" b="1" dirty="0">
                <a:latin typeface="+mj-lt"/>
              </a:rPr>
              <a:t> </a:t>
            </a:r>
            <a:r>
              <a:rPr lang="en-US" sz="2400" dirty="0">
                <a:latin typeface="+mj-lt"/>
              </a:rPr>
              <a:t>contact you for clarification or additional information. </a:t>
            </a:r>
          </a:p>
          <a:p>
            <a:pPr marL="342900" indent="-342900">
              <a:buFont typeface="Arial" panose="020B0604020202020204" pitchFamily="34" charset="0"/>
              <a:buChar char="•"/>
            </a:pPr>
            <a:r>
              <a:rPr lang="en-US" sz="2400" dirty="0">
                <a:latin typeface="+mj-lt"/>
              </a:rPr>
              <a:t>Any missing information in this section may disqualify that budget item for funding.</a:t>
            </a: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BUDGET NARRATIVE</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13277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34214"/>
            <a:ext cx="7167307" cy="3785652"/>
          </a:xfrm>
          <a:prstGeom prst="rect">
            <a:avLst/>
          </a:prstGeom>
          <a:noFill/>
        </p:spPr>
        <p:txBody>
          <a:bodyPr wrap="square" rtlCol="0">
            <a:spAutoFit/>
          </a:bodyPr>
          <a:lstStyle/>
          <a:p>
            <a:r>
              <a:rPr lang="en-US" sz="2000" dirty="0">
                <a:solidFill>
                  <a:schemeClr val="tx1">
                    <a:lumMod val="85000"/>
                    <a:lumOff val="15000"/>
                  </a:schemeClr>
                </a:solidFill>
                <a:latin typeface="+mj-lt"/>
                <a:cs typeface="Calibri Light" panose="020F0302020204030204" pitchFamily="34" charset="0"/>
              </a:rPr>
              <a:t>House Enrolled Act 1359 established the Juvenile Community Alternatives, Juvenile Diversion, and Juvenile Behavioral Health Competitive Pilot Grant programs. </a:t>
            </a:r>
          </a:p>
          <a:p>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The Community Alternatives grant program and purposes can be found at Indiana Code § 31-40-5-6.</a:t>
            </a:r>
          </a:p>
          <a:p>
            <a:pPr marL="342900" indent="-342900">
              <a:buClr>
                <a:schemeClr val="accent5">
                  <a:lumMod val="50000"/>
                </a:schemeClr>
              </a:buClr>
              <a:buFont typeface="Calibri Light" panose="020F0302020204030204" pitchFamily="34" charset="0"/>
              <a:buChar char="»"/>
            </a:pPr>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The Diversion grant program and purposes can be found at Indiana Code § 31-40-5-3.</a:t>
            </a:r>
          </a:p>
          <a:p>
            <a:pPr marL="342900" indent="-342900">
              <a:buClr>
                <a:schemeClr val="accent5">
                  <a:lumMod val="50000"/>
                </a:schemeClr>
              </a:buClr>
              <a:buFont typeface="Calibri Light" panose="020F0302020204030204" pitchFamily="34" charset="0"/>
              <a:buChar char="»"/>
            </a:pPr>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The Behavioral Health Competitive Grant Pilot program and purposes can be found at Indiana Code § 31-40-6-3.</a:t>
            </a: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55237"/>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OVERVIEW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riting on a piece of paper&#10;&#10;Description automatically generated with medium confidence">
            <a:extLst>
              <a:ext uri="{FF2B5EF4-FFF2-40B4-BE49-F238E27FC236}">
                <a16:creationId xmlns:a16="http://schemas.microsoft.com/office/drawing/2014/main" id="{3B39FD74-B6D0-4D26-B271-C767EB5BE878}"/>
              </a:ext>
            </a:extLst>
          </p:cNvPr>
          <p:cNvPicPr>
            <a:picLocks noChangeAspect="1"/>
          </p:cNvPicPr>
          <p:nvPr/>
        </p:nvPicPr>
        <p:blipFill rotWithShape="1">
          <a:blip r:embed="rId3">
            <a:extLst>
              <a:ext uri="{28A0092B-C50C-407E-A947-70E740481C1C}">
                <a14:useLocalDpi xmlns:a14="http://schemas.microsoft.com/office/drawing/2010/main" val="0"/>
              </a:ext>
            </a:extLst>
          </a:blip>
          <a:srcRect l="17038" r="41479"/>
          <a:stretch/>
        </p:blipFill>
        <p:spPr>
          <a:xfrm>
            <a:off x="446528" y="455237"/>
            <a:ext cx="3698302" cy="59475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67417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DIVERSION AND COMMUNITY ALTERNATIVES REPORTING REQUIREMENTS </a:t>
            </a:r>
          </a:p>
        </p:txBody>
      </p:sp>
      <p:sp>
        <p:nvSpPr>
          <p:cNvPr id="14" name="TextBox 13">
            <a:extLst>
              <a:ext uri="{FF2B5EF4-FFF2-40B4-BE49-F238E27FC236}">
                <a16:creationId xmlns:a16="http://schemas.microsoft.com/office/drawing/2014/main" id="{2C8022D4-A234-4A8A-AD8F-6BE8DCFF1F88}"/>
              </a:ext>
            </a:extLst>
          </p:cNvPr>
          <p:cNvSpPr txBox="1"/>
          <p:nvPr/>
        </p:nvSpPr>
        <p:spPr>
          <a:xfrm>
            <a:off x="2204428" y="1666000"/>
            <a:ext cx="7783143" cy="686470"/>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following information must be reported via IntelliGrants regarding program participants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every time a program report is submitted.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F13EF3B-AC8E-7BB4-903E-9C1396C3F169}"/>
              </a:ext>
            </a:extLst>
          </p:cNvPr>
          <p:cNvGraphicFramePr>
            <a:graphicFrameLocks noGrp="1"/>
          </p:cNvGraphicFramePr>
          <p:nvPr>
            <p:extLst>
              <p:ext uri="{D42A27DB-BD31-4B8C-83A1-F6EECF244321}">
                <p14:modId xmlns:p14="http://schemas.microsoft.com/office/powerpoint/2010/main" val="1558395220"/>
              </p:ext>
            </p:extLst>
          </p:nvPr>
        </p:nvGraphicFramePr>
        <p:xfrm>
          <a:off x="1216055" y="2965809"/>
          <a:ext cx="9601762" cy="3218020"/>
        </p:xfrm>
        <a:graphic>
          <a:graphicData uri="http://schemas.openxmlformats.org/drawingml/2006/table">
            <a:tbl>
              <a:tblPr firstRow="1" firstCol="1" bandRow="1"/>
              <a:tblGrid>
                <a:gridCol w="4800881">
                  <a:extLst>
                    <a:ext uri="{9D8B030D-6E8A-4147-A177-3AD203B41FA5}">
                      <a16:colId xmlns:a16="http://schemas.microsoft.com/office/drawing/2014/main" val="2285151686"/>
                    </a:ext>
                  </a:extLst>
                </a:gridCol>
                <a:gridCol w="4800881">
                  <a:extLst>
                    <a:ext uri="{9D8B030D-6E8A-4147-A177-3AD203B41FA5}">
                      <a16:colId xmlns:a16="http://schemas.microsoft.com/office/drawing/2014/main" val="2684846012"/>
                    </a:ext>
                  </a:extLst>
                </a:gridCol>
              </a:tblGrid>
              <a:tr h="227299">
                <a:tc>
                  <a:txBody>
                    <a:bodyPr/>
                    <a:lstStyle/>
                    <a:p>
                      <a:pPr marL="0" marR="0">
                        <a:lnSpc>
                          <a:spcPct val="11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Requirement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Definition</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261561"/>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age on date of referral to program.</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652664"/>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self-identified ethnicity.</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2277758"/>
                  </a:ext>
                </a:extLst>
              </a:tr>
              <a:tr h="46654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self-identified race (Categories consistent with U.S. 2020 Census).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31183"/>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Gender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self-identified gender.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87507067"/>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Referral Source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Agency/Entity referring youth to program.</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362016"/>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Referral Process Point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which point was the referral made?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5647930"/>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Risk Assessment Screening Tool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What tool was used to determine risk level?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253875"/>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Risk Assessment Screening Tool Outcome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What was the outcome of the risk assessment?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3588009"/>
                  </a:ext>
                </a:extLst>
              </a:tr>
              <a:tr h="227299">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Offense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Referred offense, classification, and level.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4201644"/>
                  </a:ext>
                </a:extLst>
              </a:tr>
              <a:tr h="705786">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Delinquency History</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Of youth referred to this program, how many had previously been referred to the juvenile justice system?</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1773299"/>
                  </a:ext>
                </a:extLst>
              </a:tr>
            </a:tbl>
          </a:graphicData>
        </a:graphic>
      </p:graphicFrame>
    </p:spTree>
    <p:extLst>
      <p:ext uri="{BB962C8B-B14F-4D97-AF65-F5344CB8AC3E}">
        <p14:creationId xmlns:p14="http://schemas.microsoft.com/office/powerpoint/2010/main" val="1115926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491340"/>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DIVERSION AND COMMUNITY ALTERNATIVES REPORTING REQUIREMENTS CONT.</a:t>
            </a:r>
          </a:p>
        </p:txBody>
      </p:sp>
      <p:sp>
        <p:nvSpPr>
          <p:cNvPr id="14" name="TextBox 13">
            <a:extLst>
              <a:ext uri="{FF2B5EF4-FFF2-40B4-BE49-F238E27FC236}">
                <a16:creationId xmlns:a16="http://schemas.microsoft.com/office/drawing/2014/main" id="{2C8022D4-A234-4A8A-AD8F-6BE8DCFF1F88}"/>
              </a:ext>
            </a:extLst>
          </p:cNvPr>
          <p:cNvSpPr txBox="1"/>
          <p:nvPr/>
        </p:nvSpPr>
        <p:spPr>
          <a:xfrm>
            <a:off x="2204428" y="1158331"/>
            <a:ext cx="7783143" cy="620426"/>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following information must be reported via IntelliGrants regarding program participants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every time a program report is submitted.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AEF84B1-DB57-BDF4-2D57-6C194EB6F06A}"/>
              </a:ext>
            </a:extLst>
          </p:cNvPr>
          <p:cNvGraphicFramePr>
            <a:graphicFrameLocks noGrp="1"/>
          </p:cNvGraphicFramePr>
          <p:nvPr>
            <p:extLst>
              <p:ext uri="{D42A27DB-BD31-4B8C-83A1-F6EECF244321}">
                <p14:modId xmlns:p14="http://schemas.microsoft.com/office/powerpoint/2010/main" val="370644662"/>
              </p:ext>
            </p:extLst>
          </p:nvPr>
        </p:nvGraphicFramePr>
        <p:xfrm>
          <a:off x="2204428" y="1778757"/>
          <a:ext cx="7652494" cy="4476130"/>
        </p:xfrm>
        <a:graphic>
          <a:graphicData uri="http://schemas.openxmlformats.org/drawingml/2006/table">
            <a:tbl>
              <a:tblPr firstRow="1" firstCol="1" bandRow="1"/>
              <a:tblGrid>
                <a:gridCol w="3826247">
                  <a:extLst>
                    <a:ext uri="{9D8B030D-6E8A-4147-A177-3AD203B41FA5}">
                      <a16:colId xmlns:a16="http://schemas.microsoft.com/office/drawing/2014/main" val="3679000440"/>
                    </a:ext>
                  </a:extLst>
                </a:gridCol>
                <a:gridCol w="3826247">
                  <a:extLst>
                    <a:ext uri="{9D8B030D-6E8A-4147-A177-3AD203B41FA5}">
                      <a16:colId xmlns:a16="http://schemas.microsoft.com/office/drawing/2014/main" val="1598172296"/>
                    </a:ext>
                  </a:extLst>
                </a:gridCol>
              </a:tblGrid>
              <a:tr h="210390">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Requirement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017211"/>
                  </a:ext>
                </a:extLst>
              </a:tr>
              <a:tr h="2103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Referrals Received</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referrals received.</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5758357"/>
                  </a:ext>
                </a:extLst>
              </a:tr>
              <a:tr h="2103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Youth Referred</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youth referred.</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5369699"/>
                  </a:ext>
                </a:extLst>
              </a:tr>
              <a:tr h="2103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Assessments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youth assessed.</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870064"/>
                  </a:ext>
                </a:extLst>
              </a:tr>
              <a:tr h="2103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Enrolled</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youth enrolled in the program.</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750936"/>
                  </a:ext>
                </a:extLst>
              </a:tr>
              <a:tr h="400442">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Participating Youth</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youth actively participating in the program.</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167322"/>
                  </a:ext>
                </a:extLst>
              </a:tr>
              <a:tr h="400442">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Program Completion: Referrals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referred youth that have completed the program.</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2628789"/>
                  </a:ext>
                </a:extLst>
              </a:tr>
              <a:tr h="2103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Program Completion: Youth</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youth that have completed the program.</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7547287"/>
                  </a:ext>
                </a:extLst>
              </a:tr>
              <a:tr h="6057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Program Completion: Time</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Average amount of time it took participants to complete the program (number of days from date of referral to date of completion).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5882635"/>
                  </a:ext>
                </a:extLst>
              </a:tr>
              <a:tr h="400442">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Program Termination: Referrals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Numbers of referrals that were terminated before program completion.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814559"/>
                  </a:ext>
                </a:extLst>
              </a:tr>
              <a:tr h="400442">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Program Termination: Youth</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Number of youth that were terminated from the program without completing it.</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7806694"/>
                  </a:ext>
                </a:extLst>
              </a:tr>
              <a:tr h="400442">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Re-Offense: Active Participants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During the program, the number of youth alleged to have committed a new offense.</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0010238"/>
                  </a:ext>
                </a:extLst>
              </a:tr>
              <a:tr h="605790">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Re-Offense: Post Program Completion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After completion, the number of youth alleged to have committed a new offense within six (6) months of program completion.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5240654"/>
                  </a:ext>
                </a:extLst>
              </a:tr>
            </a:tbl>
          </a:graphicData>
        </a:graphic>
      </p:graphicFrame>
    </p:spTree>
    <p:extLst>
      <p:ext uri="{BB962C8B-B14F-4D97-AF65-F5344CB8AC3E}">
        <p14:creationId xmlns:p14="http://schemas.microsoft.com/office/powerpoint/2010/main" val="148983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491340"/>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DIVERSION AND COMMUNITY ALTERNATIVES REPORTING REQUIREMENTS CONT.</a:t>
            </a:r>
          </a:p>
        </p:txBody>
      </p:sp>
      <p:sp>
        <p:nvSpPr>
          <p:cNvPr id="14" name="TextBox 13">
            <a:extLst>
              <a:ext uri="{FF2B5EF4-FFF2-40B4-BE49-F238E27FC236}">
                <a16:creationId xmlns:a16="http://schemas.microsoft.com/office/drawing/2014/main" id="{2C8022D4-A234-4A8A-AD8F-6BE8DCFF1F88}"/>
              </a:ext>
            </a:extLst>
          </p:cNvPr>
          <p:cNvSpPr txBox="1"/>
          <p:nvPr/>
        </p:nvSpPr>
        <p:spPr>
          <a:xfrm>
            <a:off x="2204428" y="1158331"/>
            <a:ext cx="7783143" cy="620426"/>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following information must be reported via IntelliGrants regarding program participants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every time a program report is submitted.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EAEF84B1-DB57-BDF4-2D57-6C194EB6F06A}"/>
              </a:ext>
            </a:extLst>
          </p:cNvPr>
          <p:cNvGraphicFramePr>
            <a:graphicFrameLocks noGrp="1"/>
          </p:cNvGraphicFramePr>
          <p:nvPr>
            <p:extLst>
              <p:ext uri="{D42A27DB-BD31-4B8C-83A1-F6EECF244321}">
                <p14:modId xmlns:p14="http://schemas.microsoft.com/office/powerpoint/2010/main" val="748978547"/>
              </p:ext>
            </p:extLst>
          </p:nvPr>
        </p:nvGraphicFramePr>
        <p:xfrm>
          <a:off x="2204428" y="1778757"/>
          <a:ext cx="7652494" cy="4476129"/>
        </p:xfrm>
        <a:graphic>
          <a:graphicData uri="http://schemas.openxmlformats.org/drawingml/2006/table">
            <a:tbl>
              <a:tblPr firstRow="1" firstCol="1" bandRow="1"/>
              <a:tblGrid>
                <a:gridCol w="3826247">
                  <a:extLst>
                    <a:ext uri="{9D8B030D-6E8A-4147-A177-3AD203B41FA5}">
                      <a16:colId xmlns:a16="http://schemas.microsoft.com/office/drawing/2014/main" val="3679000440"/>
                    </a:ext>
                  </a:extLst>
                </a:gridCol>
                <a:gridCol w="3826247">
                  <a:extLst>
                    <a:ext uri="{9D8B030D-6E8A-4147-A177-3AD203B41FA5}">
                      <a16:colId xmlns:a16="http://schemas.microsoft.com/office/drawing/2014/main" val="1598172296"/>
                    </a:ext>
                  </a:extLst>
                </a:gridCol>
              </a:tblGrid>
              <a:tr h="221019">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Requirement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017211"/>
                  </a:ext>
                </a:extLst>
              </a:tr>
              <a:tr h="636395">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Goals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What work has been completed during the reporting period to achieve the goals as stated in the grant application?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8174568"/>
                  </a:ext>
                </a:extLst>
              </a:tr>
              <a:tr h="636395">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Objectives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What work has been completed during the reporting period to achieve the objectives as stated in the grant application?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4243354"/>
                  </a:ext>
                </a:extLst>
              </a:tr>
              <a:tr h="636395">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Outcomes </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What work has been completed during the reporting period to achieve the outcomes as stated in the grant application?</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708333"/>
                  </a:ext>
                </a:extLst>
              </a:tr>
              <a:tr h="852116">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Activities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What activities did youth or their families participate in during the reporting period? (Be specific about how many youths completed an activity and how long the activity took).</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1186337"/>
                  </a:ext>
                </a:extLst>
              </a:tr>
              <a:tr h="636395">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Strengths and Barriers</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What strengths and barriers were encountered in the reporting period and how did they affect the grant program?</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4849698"/>
                  </a:ext>
                </a:extLst>
              </a:tr>
              <a:tr h="636395">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Additional Feedback</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Is there any additional information or feedback you would like to share about your program? If no, please write “N/A” in the narrative box.</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9548451"/>
                  </a:ext>
                </a:extLst>
              </a:tr>
              <a:tr h="221019">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Final Program Report</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Is this your final program report?</a:t>
                      </a:r>
                    </a:p>
                  </a:txBody>
                  <a:tcPr marL="39469" marR="39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5177148"/>
                  </a:ext>
                </a:extLst>
              </a:tr>
            </a:tbl>
          </a:graphicData>
        </a:graphic>
      </p:graphicFrame>
    </p:spTree>
    <p:extLst>
      <p:ext uri="{BB962C8B-B14F-4D97-AF65-F5344CB8AC3E}">
        <p14:creationId xmlns:p14="http://schemas.microsoft.com/office/powerpoint/2010/main" val="4120518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40858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BEHAVIORAL HEALTH REPORTING REQUIREMENTS </a:t>
            </a:r>
          </a:p>
        </p:txBody>
      </p:sp>
      <p:sp>
        <p:nvSpPr>
          <p:cNvPr id="14" name="TextBox 13">
            <a:extLst>
              <a:ext uri="{FF2B5EF4-FFF2-40B4-BE49-F238E27FC236}">
                <a16:creationId xmlns:a16="http://schemas.microsoft.com/office/drawing/2014/main" id="{2C8022D4-A234-4A8A-AD8F-6BE8DCFF1F88}"/>
              </a:ext>
            </a:extLst>
          </p:cNvPr>
          <p:cNvSpPr txBox="1"/>
          <p:nvPr/>
        </p:nvSpPr>
        <p:spPr>
          <a:xfrm>
            <a:off x="2204428" y="1158331"/>
            <a:ext cx="7783143" cy="686470"/>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following information must be reported via IntelliGrants regarding program participants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every time a program report is submitted.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881BB1E-2897-79A3-2DD1-81C4CEE0FF91}"/>
              </a:ext>
            </a:extLst>
          </p:cNvPr>
          <p:cNvGraphicFramePr>
            <a:graphicFrameLocks noGrp="1"/>
          </p:cNvGraphicFramePr>
          <p:nvPr>
            <p:extLst>
              <p:ext uri="{D42A27DB-BD31-4B8C-83A1-F6EECF244321}">
                <p14:modId xmlns:p14="http://schemas.microsoft.com/office/powerpoint/2010/main" val="2738578183"/>
              </p:ext>
            </p:extLst>
          </p:nvPr>
        </p:nvGraphicFramePr>
        <p:xfrm>
          <a:off x="1887798" y="2138766"/>
          <a:ext cx="8279090" cy="3750593"/>
        </p:xfrm>
        <a:graphic>
          <a:graphicData uri="http://schemas.openxmlformats.org/drawingml/2006/table">
            <a:tbl>
              <a:tblPr firstRow="1" firstCol="1" bandRow="1"/>
              <a:tblGrid>
                <a:gridCol w="4139545">
                  <a:extLst>
                    <a:ext uri="{9D8B030D-6E8A-4147-A177-3AD203B41FA5}">
                      <a16:colId xmlns:a16="http://schemas.microsoft.com/office/drawing/2014/main" val="2980295474"/>
                    </a:ext>
                  </a:extLst>
                </a:gridCol>
                <a:gridCol w="4139545">
                  <a:extLst>
                    <a:ext uri="{9D8B030D-6E8A-4147-A177-3AD203B41FA5}">
                      <a16:colId xmlns:a16="http://schemas.microsoft.com/office/drawing/2014/main" val="2659890997"/>
                    </a:ext>
                  </a:extLst>
                </a:gridCol>
              </a:tblGrid>
              <a:tr h="414313">
                <a:tc>
                  <a:txBody>
                    <a:bodyPr/>
                    <a:lstStyle/>
                    <a:p>
                      <a:pPr marL="0" marR="0">
                        <a:lnSpc>
                          <a:spcPct val="11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Requirement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Definition</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6190050"/>
                  </a:ext>
                </a:extLst>
              </a:tr>
              <a:tr h="41431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Age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age on date of referral to program.</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09696"/>
                  </a:ext>
                </a:extLst>
              </a:tr>
              <a:tr h="41431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Ethnicity</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self-identified ethnicity.</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5575610"/>
                  </a:ext>
                </a:extLst>
              </a:tr>
              <a:tr h="850402">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Race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self-identified race (Categories consistent with US 2020 Census).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9982929"/>
                  </a:ext>
                </a:extLst>
              </a:tr>
              <a:tr h="41431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Gender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Youth’s self-identified gender.</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4092354"/>
                  </a:ext>
                </a:extLst>
              </a:tr>
              <a:tr h="41431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Referral Source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Agency/entity referring youth to program.</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4221730"/>
                  </a:ext>
                </a:extLst>
              </a:tr>
              <a:tr h="41431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Referral Process Point</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At which point was the referral made?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0274264"/>
                  </a:ext>
                </a:extLst>
              </a:tr>
              <a:tr h="414313">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Offense</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Referred offense, classification, and level.</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7864124"/>
                  </a:ext>
                </a:extLst>
              </a:tr>
            </a:tbl>
          </a:graphicData>
        </a:graphic>
      </p:graphicFrame>
    </p:spTree>
    <p:extLst>
      <p:ext uri="{BB962C8B-B14F-4D97-AF65-F5344CB8AC3E}">
        <p14:creationId xmlns:p14="http://schemas.microsoft.com/office/powerpoint/2010/main" val="7730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40858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BEHAVIORAL HEALTH REPORTING REQUIREMENTS CONT. </a:t>
            </a:r>
          </a:p>
        </p:txBody>
      </p:sp>
      <p:sp>
        <p:nvSpPr>
          <p:cNvPr id="14" name="TextBox 13">
            <a:extLst>
              <a:ext uri="{FF2B5EF4-FFF2-40B4-BE49-F238E27FC236}">
                <a16:creationId xmlns:a16="http://schemas.microsoft.com/office/drawing/2014/main" id="{2C8022D4-A234-4A8A-AD8F-6BE8DCFF1F88}"/>
              </a:ext>
            </a:extLst>
          </p:cNvPr>
          <p:cNvSpPr txBox="1"/>
          <p:nvPr/>
        </p:nvSpPr>
        <p:spPr>
          <a:xfrm>
            <a:off x="2204428" y="1158331"/>
            <a:ext cx="7783143" cy="686470"/>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following information must be reported via IntelliGrants regarding program participants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every time a program report is submitted.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1F34701-8DC1-2717-EFF8-3A9723E500AC}"/>
              </a:ext>
            </a:extLst>
          </p:cNvPr>
          <p:cNvGraphicFramePr>
            <a:graphicFrameLocks noGrp="1"/>
          </p:cNvGraphicFramePr>
          <p:nvPr>
            <p:extLst>
              <p:ext uri="{D42A27DB-BD31-4B8C-83A1-F6EECF244321}">
                <p14:modId xmlns:p14="http://schemas.microsoft.com/office/powerpoint/2010/main" val="2243966780"/>
              </p:ext>
            </p:extLst>
          </p:nvPr>
        </p:nvGraphicFramePr>
        <p:xfrm>
          <a:off x="1859797" y="1864612"/>
          <a:ext cx="8127774" cy="4302721"/>
        </p:xfrm>
        <a:graphic>
          <a:graphicData uri="http://schemas.openxmlformats.org/drawingml/2006/table">
            <a:tbl>
              <a:tblPr firstRow="1" firstCol="1" bandRow="1"/>
              <a:tblGrid>
                <a:gridCol w="4063887">
                  <a:extLst>
                    <a:ext uri="{9D8B030D-6E8A-4147-A177-3AD203B41FA5}">
                      <a16:colId xmlns:a16="http://schemas.microsoft.com/office/drawing/2014/main" val="2766338802"/>
                    </a:ext>
                  </a:extLst>
                </a:gridCol>
                <a:gridCol w="4063887">
                  <a:extLst>
                    <a:ext uri="{9D8B030D-6E8A-4147-A177-3AD203B41FA5}">
                      <a16:colId xmlns:a16="http://schemas.microsoft.com/office/drawing/2014/main" val="2180430199"/>
                    </a:ext>
                  </a:extLst>
                </a:gridCol>
              </a:tblGrid>
              <a:tr h="224691">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Requirement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122787"/>
                  </a:ext>
                </a:extLst>
              </a:tr>
              <a:tr h="224691">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Referrals Received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referrals received.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966402"/>
                  </a:ext>
                </a:extLst>
              </a:tr>
              <a:tr h="224691">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Youth Referred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youth referred.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3111285"/>
                  </a:ext>
                </a:extLst>
              </a:tr>
              <a:tr h="224691">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Screening Tools Completed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screenings completed.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208256"/>
                  </a:ext>
                </a:extLst>
              </a:tr>
              <a:tr h="224691">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Youth Screened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youth who received screening tool.</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459895"/>
                  </a:ext>
                </a:extLst>
              </a:tr>
              <a:tr h="224691">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Formal Evaluations Completed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formal evaluations completed.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1442666"/>
                  </a:ext>
                </a:extLst>
              </a:tr>
              <a:tr h="419159">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Youth Evaluated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youth who received a formal evaluation.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404786"/>
                  </a:ext>
                </a:extLst>
              </a:tr>
              <a:tr h="224691">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Program Completion: Referrals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program referrals completed</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2222200"/>
                  </a:ext>
                </a:extLst>
              </a:tr>
              <a:tr h="419159">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Program Completion: Youth</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youth that have completed the program.</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740897"/>
                  </a:ext>
                </a:extLst>
              </a:tr>
              <a:tr h="419159">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Program Termination: Referrals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referrals that were terminated before program completion.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8494"/>
                  </a:ext>
                </a:extLst>
              </a:tr>
              <a:tr h="419159">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Program Termination: Youth</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Number of youths that were terminated before program completion.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1857867"/>
                  </a:ext>
                </a:extLst>
              </a:tr>
              <a:tr h="419159">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Re-Offense: Active Participants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During the program, the number of youths alleged to have committed a new offense.</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263601"/>
                  </a:ext>
                </a:extLst>
              </a:tr>
              <a:tr h="634089">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Re-Offense: Post Program Completion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After completion, the number of youths alleged to have committed a new offense within six (6) months of program completion.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755363"/>
                  </a:ext>
                </a:extLst>
              </a:tr>
            </a:tbl>
          </a:graphicData>
        </a:graphic>
      </p:graphicFrame>
    </p:spTree>
    <p:extLst>
      <p:ext uri="{BB962C8B-B14F-4D97-AF65-F5344CB8AC3E}">
        <p14:creationId xmlns:p14="http://schemas.microsoft.com/office/powerpoint/2010/main" val="67140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40858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BEHAVIORAL HEALTH REPORTING REQUIREMENTS CONT. </a:t>
            </a:r>
          </a:p>
        </p:txBody>
      </p:sp>
      <p:sp>
        <p:nvSpPr>
          <p:cNvPr id="14" name="TextBox 13">
            <a:extLst>
              <a:ext uri="{FF2B5EF4-FFF2-40B4-BE49-F238E27FC236}">
                <a16:creationId xmlns:a16="http://schemas.microsoft.com/office/drawing/2014/main" id="{2C8022D4-A234-4A8A-AD8F-6BE8DCFF1F88}"/>
              </a:ext>
            </a:extLst>
          </p:cNvPr>
          <p:cNvSpPr txBox="1"/>
          <p:nvPr/>
        </p:nvSpPr>
        <p:spPr>
          <a:xfrm>
            <a:off x="2204428" y="1158331"/>
            <a:ext cx="7783143" cy="686470"/>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following information must be reported via IntelliGrants regarding program participants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every time a program report is submitted.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81F34701-8DC1-2717-EFF8-3A9723E500AC}"/>
              </a:ext>
            </a:extLst>
          </p:cNvPr>
          <p:cNvGraphicFramePr>
            <a:graphicFrameLocks noGrp="1"/>
          </p:cNvGraphicFramePr>
          <p:nvPr>
            <p:extLst>
              <p:ext uri="{D42A27DB-BD31-4B8C-83A1-F6EECF244321}">
                <p14:modId xmlns:p14="http://schemas.microsoft.com/office/powerpoint/2010/main" val="4105926503"/>
              </p:ext>
            </p:extLst>
          </p:nvPr>
        </p:nvGraphicFramePr>
        <p:xfrm>
          <a:off x="1859797" y="1864612"/>
          <a:ext cx="8127774" cy="4205448"/>
        </p:xfrm>
        <a:graphic>
          <a:graphicData uri="http://schemas.openxmlformats.org/drawingml/2006/table">
            <a:tbl>
              <a:tblPr firstRow="1" firstCol="1" bandRow="1"/>
              <a:tblGrid>
                <a:gridCol w="4063887">
                  <a:extLst>
                    <a:ext uri="{9D8B030D-6E8A-4147-A177-3AD203B41FA5}">
                      <a16:colId xmlns:a16="http://schemas.microsoft.com/office/drawing/2014/main" val="2766338802"/>
                    </a:ext>
                  </a:extLst>
                </a:gridCol>
                <a:gridCol w="4063887">
                  <a:extLst>
                    <a:ext uri="{9D8B030D-6E8A-4147-A177-3AD203B41FA5}">
                      <a16:colId xmlns:a16="http://schemas.microsoft.com/office/drawing/2014/main" val="2180430199"/>
                    </a:ext>
                  </a:extLst>
                </a:gridCol>
              </a:tblGrid>
              <a:tr h="241400">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Requirement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1122787"/>
                  </a:ext>
                </a:extLst>
              </a:tr>
              <a:tr h="495506">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Referrals to Other Programs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Of the referrals received, how many resulted in a referral to another program or service?</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762152"/>
                  </a:ext>
                </a:extLst>
              </a:tr>
              <a:tr h="495506">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Goals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What work has been completed during the reporting period to achieve the goals as stated in the grant application?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3324965"/>
                  </a:ext>
                </a:extLst>
              </a:tr>
              <a:tr h="495506">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Objectives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What work has been completed during the reporting period to achieve the objectives as stated in the grant application?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8455550"/>
                  </a:ext>
                </a:extLst>
              </a:tr>
              <a:tr h="495506">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Outcomes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What work has been completed during the reporting period to achieve the outcomes as stated in the grant application?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1550578"/>
                  </a:ext>
                </a:extLst>
              </a:tr>
              <a:tr h="749612">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Activities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What activities did youth or their families participate in during the reporting period? (Be specific about how many youths completed an activity and how long the activity took).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1624573"/>
                  </a:ext>
                </a:extLst>
              </a:tr>
              <a:tr h="495506">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Strengths and Barriers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What strengths and barriers were encountered in the reporting period and how did they affect the grant program?</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0021708"/>
                  </a:ext>
                </a:extLst>
              </a:tr>
              <a:tr h="495506">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Additional Feedback</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Is there any additional information or feedback you would like to share about your program? If no, please write “N/A” in the narrative box.</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5697630"/>
                  </a:ext>
                </a:extLst>
              </a:tr>
              <a:tr h="241400">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Final Program Report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0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Is this your final program report?</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46" marR="41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949242"/>
                  </a:ext>
                </a:extLst>
              </a:tr>
            </a:tbl>
          </a:graphicData>
        </a:graphic>
      </p:graphicFrame>
    </p:spTree>
    <p:extLst>
      <p:ext uri="{BB962C8B-B14F-4D97-AF65-F5344CB8AC3E}">
        <p14:creationId xmlns:p14="http://schemas.microsoft.com/office/powerpoint/2010/main" val="1073433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10360018" cy="1865126"/>
          </a:xfrm>
          <a:prstGeom prst="rect">
            <a:avLst/>
          </a:prstGeom>
          <a:noFill/>
        </p:spPr>
        <p:txBody>
          <a:bodyPr wrap="square" rtlCol="0">
            <a:spAutoFit/>
          </a:bodyPr>
          <a:lstStyle/>
          <a:p>
            <a:pPr marL="0" marR="0">
              <a:lnSpc>
                <a:spcPct val="110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All grant awards will be monitored by an ICJI </a:t>
            </a:r>
            <a:r>
              <a:rPr lang="en-US" sz="1800" spc="-20" dirty="0">
                <a:effectLst/>
                <a:latin typeface="Calibri" panose="020F0502020204030204" pitchFamily="34" charset="0"/>
                <a:ea typeface="Calibri" panose="020F0502020204030204" pitchFamily="34" charset="0"/>
                <a:cs typeface="Calibri" panose="020F0502020204030204" pitchFamily="34" charset="0"/>
              </a:rPr>
              <a:t>Grant </a:t>
            </a:r>
            <a:r>
              <a:rPr lang="en-US" sz="1800" dirty="0">
                <a:effectLst/>
                <a:latin typeface="Calibri" panose="020F0502020204030204" pitchFamily="34" charset="0"/>
                <a:ea typeface="Calibri" panose="020F0502020204030204" pitchFamily="34" charset="0"/>
                <a:cs typeface="Calibri" panose="020F0502020204030204" pitchFamily="34" charset="0"/>
              </a:rPr>
              <a:t>Manager and/or ICJI </a:t>
            </a:r>
            <a:r>
              <a:rPr lang="en-US" sz="1800" spc="-15" dirty="0">
                <a:effectLst/>
                <a:latin typeface="Calibri" panose="020F0502020204030204" pitchFamily="34" charset="0"/>
                <a:ea typeface="Calibri" panose="020F0502020204030204" pitchFamily="34" charset="0"/>
                <a:cs typeface="Calibri" panose="020F0502020204030204" pitchFamily="34" charset="0"/>
              </a:rPr>
              <a:t>Compliance </a:t>
            </a:r>
            <a:r>
              <a:rPr lang="en-US" sz="1800" dirty="0">
                <a:effectLst/>
                <a:latin typeface="Calibri" panose="020F0502020204030204" pitchFamily="34" charset="0"/>
                <a:ea typeface="Calibri" panose="020F0502020204030204" pitchFamily="34" charset="0"/>
                <a:cs typeface="Calibri" panose="020F0502020204030204" pitchFamily="34" charset="0"/>
              </a:rPr>
              <a:t>Monitoring team using a combination of desk reviews and site visits. Additionally, the </a:t>
            </a:r>
            <a:r>
              <a:rPr lang="en-US" sz="1800" spc="-15" dirty="0">
                <a:effectLst/>
                <a:latin typeface="Calibri" panose="020F0502020204030204" pitchFamily="34" charset="0"/>
                <a:ea typeface="Calibri" panose="020F0502020204030204" pitchFamily="34" charset="0"/>
                <a:cs typeface="Calibri" panose="020F0502020204030204" pitchFamily="34" charset="0"/>
              </a:rPr>
              <a:t>Grant </a:t>
            </a:r>
            <a:r>
              <a:rPr lang="en-US" sz="1800" dirty="0">
                <a:effectLst/>
                <a:latin typeface="Calibri" panose="020F0502020204030204" pitchFamily="34" charset="0"/>
                <a:ea typeface="Calibri" panose="020F0502020204030204" pitchFamily="34" charset="0"/>
                <a:cs typeface="Calibri" panose="020F0502020204030204" pitchFamily="34" charset="0"/>
              </a:rPr>
              <a:t>Manager will review all submitted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reports</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for</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timeliness</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accuracy.</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Delinquencies</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a:t>
            </a:r>
            <a:r>
              <a:rPr lang="en-US" sz="1800" spc="-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report</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contents</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will</a:t>
            </a:r>
            <a:r>
              <a:rPr lang="en-US" sz="1800" spc="-6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be</a:t>
            </a:r>
            <a:r>
              <a:rPr lang="en-US" sz="1800" spc="-5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addressed</a:t>
            </a:r>
            <a:r>
              <a:rPr lang="en-US" sz="1800" spc="-60" dirty="0">
                <a:effectLst/>
                <a:latin typeface="Calibri" panose="020F0502020204030204" pitchFamily="34" charset="0"/>
                <a:ea typeface="Calibri" panose="020F0502020204030204" pitchFamily="34" charset="0"/>
                <a:cs typeface="Calibri" panose="020F0502020204030204" pitchFamily="34" charset="0"/>
              </a:rPr>
              <a:t> </a:t>
            </a:r>
            <a:r>
              <a:rPr lang="en-US" sz="1800" spc="-15" dirty="0">
                <a:effectLst/>
                <a:latin typeface="Calibri" panose="020F0502020204030204" pitchFamily="34" charset="0"/>
                <a:ea typeface="Calibri" panose="020F0502020204030204" pitchFamily="34" charset="0"/>
                <a:cs typeface="Calibri" panose="020F0502020204030204" pitchFamily="34" charset="0"/>
              </a:rPr>
              <a:t>as </a:t>
            </a:r>
            <a:r>
              <a:rPr lang="en-US" sz="1800" dirty="0">
                <a:effectLst/>
                <a:latin typeface="Calibri" panose="020F0502020204030204" pitchFamily="34" charset="0"/>
                <a:ea typeface="Calibri" panose="020F0502020204030204" pitchFamily="34" charset="0"/>
                <a:cs typeface="Calibri" panose="020F0502020204030204" pitchFamily="34" charset="0"/>
              </a:rPr>
              <a:t>needed by ICJI staff. Late and repeated incorrect reports could disqualify recipients from future funding.</a:t>
            </a:r>
            <a:endParaRPr lang="en-US" sz="1800" dirty="0">
              <a:effectLst/>
              <a:latin typeface="Calibri" panose="020F0502020204030204" pitchFamily="34" charset="0"/>
              <a:ea typeface="Calibri" panose="020F05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10962688"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MONITORING</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4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06194" y="0"/>
            <a:ext cx="7281954"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000" dirty="0">
                <a:solidFill>
                  <a:schemeClr val="accent5">
                    <a:lumMod val="50000"/>
                  </a:schemeClr>
                </a:solidFill>
                <a:latin typeface="Franklin Gothic Demi" panose="020B0703020102020204" pitchFamily="34" charset="0"/>
              </a:rPr>
              <a:t>REQUIRED ATTACHMENTS WITH APPLICATION</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06193" y="863022"/>
            <a:ext cx="6099462" cy="586974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300" i="1" dirty="0">
                <a:effectLst/>
                <a:latin typeface="Calibri" panose="020F0502020204030204" pitchFamily="34" charset="0"/>
                <a:ea typeface="Times New Roman" panose="02020603050405020304" pitchFamily="18" charset="0"/>
                <a:cs typeface="Calibri" panose="020F0502020204030204" pitchFamily="34" charset="0"/>
              </a:rPr>
              <a:t>Total Agency Budget</a:t>
            </a:r>
            <a:r>
              <a:rPr lang="en-US" sz="1300" b="1" dirty="0">
                <a:effectLst/>
                <a:latin typeface="Calibri" panose="020F0502020204030204" pitchFamily="34" charset="0"/>
                <a:ea typeface="Times New Roman" panose="02020603050405020304" pitchFamily="18" charset="0"/>
                <a:cs typeface="Calibri" panose="020F0502020204030204" pitchFamily="34" charset="0"/>
              </a:rPr>
              <a:t>:</a:t>
            </a:r>
            <a:r>
              <a:rPr lang="en-US" sz="1300" dirty="0">
                <a:effectLst/>
                <a:latin typeface="Calibri" panose="020F0502020204030204" pitchFamily="34" charset="0"/>
                <a:ea typeface="Times New Roman" panose="02020603050405020304" pitchFamily="18" charset="0"/>
                <a:cs typeface="Calibri" panose="020F0502020204030204" pitchFamily="34" charset="0"/>
              </a:rPr>
              <a:t> If the </a:t>
            </a:r>
            <a:r>
              <a:rPr lang="en-US" sz="1300" spc="-10" dirty="0">
                <a:effectLst/>
                <a:latin typeface="Calibri" panose="020F0502020204030204" pitchFamily="34" charset="0"/>
                <a:ea typeface="Times New Roman" panose="02020603050405020304" pitchFamily="18" charset="0"/>
                <a:cs typeface="Calibri" panose="020F0502020204030204" pitchFamily="34" charset="0"/>
              </a:rPr>
              <a:t>applicant </a:t>
            </a:r>
            <a:r>
              <a:rPr lang="en-US" sz="1300" dirty="0">
                <a:effectLst/>
                <a:latin typeface="Calibri" panose="020F0502020204030204" pitchFamily="34" charset="0"/>
                <a:ea typeface="Times New Roman" panose="02020603050405020304" pitchFamily="18" charset="0"/>
                <a:cs typeface="Calibri" panose="020F0502020204030204" pitchFamily="34" charset="0"/>
              </a:rPr>
              <a:t>agency is a nonprofit organization or nongovernmental entity, please complete and upload a Grantee Basic Budget (nonprofit Applicant budget form).</a:t>
            </a:r>
            <a:r>
              <a:rPr lang="en-US" sz="13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300" spc="-15" dirty="0">
                <a:effectLst/>
                <a:latin typeface="Calibri" panose="020F0502020204030204" pitchFamily="34" charset="0"/>
                <a:ea typeface="Times New Roman" panose="02020603050405020304" pitchFamily="18" charset="0"/>
                <a:cs typeface="Calibri" panose="020F0502020204030204" pitchFamily="34" charset="0"/>
              </a:rPr>
              <a:t>Be</a:t>
            </a:r>
            <a:r>
              <a:rPr lang="en-US" sz="13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sure</a:t>
            </a:r>
            <a:r>
              <a:rPr lang="en-US" sz="13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to</a:t>
            </a:r>
            <a:r>
              <a:rPr lang="en-US" sz="13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complete</a:t>
            </a:r>
            <a:r>
              <a:rPr lang="en-US" sz="13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both</a:t>
            </a:r>
            <a:r>
              <a:rPr lang="en-US" sz="13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the</a:t>
            </a:r>
            <a:r>
              <a:rPr lang="en-US" sz="13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Organizational</a:t>
            </a:r>
            <a:r>
              <a:rPr lang="en-US" sz="13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tab</a:t>
            </a:r>
            <a:r>
              <a:rPr lang="en-US" sz="1300"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and</a:t>
            </a:r>
            <a:r>
              <a:rPr lang="en-US" sz="13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the</a:t>
            </a:r>
            <a:r>
              <a:rPr lang="en-US" sz="13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Employee</a:t>
            </a:r>
            <a:r>
              <a:rPr lang="en-US" sz="13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tab.</a:t>
            </a:r>
            <a:r>
              <a:rPr lang="en-US" sz="1300" spc="-4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The</a:t>
            </a:r>
            <a:r>
              <a:rPr lang="en-US" sz="1300"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spc="-15" dirty="0">
                <a:effectLst/>
                <a:latin typeface="Calibri" panose="020F0502020204030204" pitchFamily="34" charset="0"/>
                <a:ea typeface="Times New Roman" panose="02020603050405020304" pitchFamily="18" charset="0"/>
                <a:cs typeface="Calibri" panose="020F0502020204030204" pitchFamily="34" charset="0"/>
              </a:rPr>
              <a:t>form </a:t>
            </a:r>
            <a:r>
              <a:rPr lang="en-US" sz="1300" dirty="0">
                <a:effectLst/>
                <a:latin typeface="Calibri" panose="020F0502020204030204" pitchFamily="34" charset="0"/>
                <a:ea typeface="Times New Roman" panose="02020603050405020304" pitchFamily="18" charset="0"/>
                <a:cs typeface="Calibri" panose="020F0502020204030204" pitchFamily="34" charset="0"/>
              </a:rPr>
              <a:t>can</a:t>
            </a:r>
            <a:r>
              <a:rPr lang="en-US" sz="1300" spc="-8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be</a:t>
            </a:r>
            <a:r>
              <a:rPr lang="en-US" sz="13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found</a:t>
            </a:r>
            <a:r>
              <a:rPr lang="en-US" sz="1300" spc="-9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on</a:t>
            </a:r>
            <a:r>
              <a:rPr lang="en-US" sz="1300" spc="-8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the</a:t>
            </a:r>
            <a:r>
              <a:rPr lang="en-US" sz="13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ICJI</a:t>
            </a:r>
            <a:r>
              <a:rPr lang="en-US" sz="1300" spc="-9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website</a:t>
            </a:r>
            <a:r>
              <a:rPr lang="en-US" sz="13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13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here</a:t>
            </a:r>
            <a:r>
              <a:rPr lang="en-US" sz="1300"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This</a:t>
            </a:r>
            <a:r>
              <a:rPr lang="en-US" sz="1300" i="1" spc="-40"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does</a:t>
            </a:r>
            <a:r>
              <a:rPr lang="en-US" sz="1300" i="1" spc="-45"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not</a:t>
            </a:r>
            <a:r>
              <a:rPr lang="en-US" sz="1300" i="1" spc="-20"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apply</a:t>
            </a:r>
            <a:r>
              <a:rPr lang="en-US" sz="1300" i="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to</a:t>
            </a:r>
            <a:r>
              <a:rPr lang="en-US" sz="1300" i="1"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units</a:t>
            </a:r>
            <a:r>
              <a:rPr lang="en-US" sz="1300" i="1"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of</a:t>
            </a:r>
            <a:r>
              <a:rPr lang="en-US" sz="1300" i="1" spc="-30" dirty="0">
                <a:effectLst/>
                <a:latin typeface="Calibri" panose="020F0502020204030204" pitchFamily="34" charset="0"/>
                <a:ea typeface="Times New Roman" panose="02020603050405020304" pitchFamily="18" charset="0"/>
                <a:cs typeface="Calibri" panose="020F0502020204030204" pitchFamily="34" charset="0"/>
              </a:rPr>
              <a:t> </a:t>
            </a:r>
            <a:r>
              <a:rPr lang="en-US" sz="1300" i="1" dirty="0">
                <a:effectLst/>
                <a:latin typeface="Calibri" panose="020F0502020204030204" pitchFamily="34" charset="0"/>
                <a:ea typeface="Times New Roman" panose="02020603050405020304" pitchFamily="18" charset="0"/>
                <a:cs typeface="Calibri" panose="020F0502020204030204" pitchFamily="34" charset="0"/>
              </a:rPr>
              <a:t>government.</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1181100" algn="l"/>
              </a:tabLst>
            </a:pPr>
            <a:r>
              <a:rPr lang="en-US" sz="13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300" i="1" dirty="0">
                <a:effectLst/>
                <a:latin typeface="Calibri" panose="020F0502020204030204" pitchFamily="34" charset="0"/>
                <a:ea typeface="Times New Roman" panose="02020603050405020304" pitchFamily="18" charset="0"/>
                <a:cs typeface="Calibri" panose="020F0502020204030204" pitchFamily="34" charset="0"/>
              </a:rPr>
              <a:t>Sustainability Plan</a:t>
            </a:r>
            <a:r>
              <a:rPr lang="en-US" sz="1300" dirty="0">
                <a:effectLst/>
                <a:latin typeface="Calibri" panose="020F0502020204030204" pitchFamily="34" charset="0"/>
                <a:ea typeface="Times New Roman" panose="02020603050405020304" pitchFamily="18" charset="0"/>
                <a:cs typeface="Calibri" panose="020F0502020204030204" pitchFamily="34" charset="0"/>
              </a:rPr>
              <a:t>: Please attach a document </a:t>
            </a:r>
            <a:r>
              <a:rPr lang="en-US" sz="1300" spc="-10" dirty="0">
                <a:effectLst/>
                <a:latin typeface="Calibri" panose="020F0502020204030204" pitchFamily="34" charset="0"/>
                <a:ea typeface="Times New Roman" panose="02020603050405020304" pitchFamily="18" charset="0"/>
                <a:cs typeface="Calibri" panose="020F0502020204030204" pitchFamily="34" charset="0"/>
              </a:rPr>
              <a:t>detailing </a:t>
            </a:r>
            <a:r>
              <a:rPr lang="en-US" sz="1300" dirty="0">
                <a:effectLst/>
                <a:latin typeface="Calibri" panose="020F0502020204030204" pitchFamily="34" charset="0"/>
                <a:ea typeface="Times New Roman" panose="02020603050405020304" pitchFamily="18" charset="0"/>
                <a:cs typeface="Calibri" panose="020F0502020204030204" pitchFamily="34" charset="0"/>
              </a:rPr>
              <a:t>the applicant’s plan to maintain </a:t>
            </a:r>
            <a:r>
              <a:rPr lang="en-US" sz="1300" spc="-15" dirty="0">
                <a:effectLst/>
                <a:latin typeface="Calibri" panose="020F0502020204030204" pitchFamily="34" charset="0"/>
                <a:ea typeface="Times New Roman" panose="02020603050405020304" pitchFamily="18" charset="0"/>
                <a:cs typeface="Calibri" panose="020F0502020204030204" pitchFamily="34" charset="0"/>
              </a:rPr>
              <a:t>the </a:t>
            </a:r>
            <a:r>
              <a:rPr lang="en-US" sz="1300" dirty="0">
                <a:effectLst/>
                <a:latin typeface="Calibri" panose="020F0502020204030204" pitchFamily="34" charset="0"/>
                <a:ea typeface="Times New Roman" panose="02020603050405020304" pitchFamily="18" charset="0"/>
                <a:cs typeface="Calibri" panose="020F0502020204030204" pitchFamily="34" charset="0"/>
              </a:rPr>
              <a:t>program once the grant </a:t>
            </a:r>
            <a:r>
              <a:rPr lang="en-US" sz="1300" spc="-15" dirty="0">
                <a:effectLst/>
                <a:latin typeface="Calibri" panose="020F0502020204030204" pitchFamily="34" charset="0"/>
                <a:ea typeface="Times New Roman" panose="02020603050405020304" pitchFamily="18" charset="0"/>
                <a:cs typeface="Calibri" panose="020F0502020204030204" pitchFamily="34" charset="0"/>
              </a:rPr>
              <a:t>fund </a:t>
            </a:r>
            <a:r>
              <a:rPr lang="en-US" sz="1300" dirty="0">
                <a:effectLst/>
                <a:latin typeface="Calibri" panose="020F0502020204030204" pitchFamily="34" charset="0"/>
                <a:ea typeface="Times New Roman" panose="02020603050405020304" pitchFamily="18" charset="0"/>
                <a:cs typeface="Calibri" panose="020F0502020204030204" pitchFamily="34" charset="0"/>
              </a:rPr>
              <a:t>period</a:t>
            </a:r>
            <a:r>
              <a:rPr lang="en-US" sz="13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expires.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1181100" algn="l"/>
              </a:tabLst>
            </a:pPr>
            <a:r>
              <a:rPr lang="en-US" sz="13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300" i="1" dirty="0">
                <a:effectLst/>
                <a:latin typeface="Calibri" panose="020F0502020204030204" pitchFamily="34" charset="0"/>
                <a:ea typeface="Times New Roman" panose="02020603050405020304" pitchFamily="18" charset="0"/>
                <a:cs typeface="Calibri" panose="020F0502020204030204" pitchFamily="34" charset="0"/>
              </a:rPr>
              <a:t>Timeline</a:t>
            </a:r>
            <a:r>
              <a:rPr lang="en-US" sz="1300" dirty="0">
                <a:effectLst/>
                <a:latin typeface="Calibri" panose="020F0502020204030204" pitchFamily="34" charset="0"/>
                <a:ea typeface="Times New Roman" panose="02020603050405020304" pitchFamily="18" charset="0"/>
                <a:cs typeface="Calibri" panose="020F0502020204030204" pitchFamily="34" charset="0"/>
              </a:rPr>
              <a:t>: Please attach a timeline for the completion of the project and/or expenditure of the grant</a:t>
            </a:r>
            <a:r>
              <a:rPr lang="en-US" sz="13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300" dirty="0">
                <a:effectLst/>
                <a:latin typeface="Calibri" panose="020F0502020204030204" pitchFamily="34" charset="0"/>
                <a:ea typeface="Times New Roman" panose="02020603050405020304" pitchFamily="18" charset="0"/>
                <a:cs typeface="Calibri" panose="020F0502020204030204" pitchFamily="34" charset="0"/>
              </a:rPr>
              <a:t>funds.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1181100" algn="l"/>
              </a:tabLst>
            </a:pPr>
            <a:r>
              <a:rPr lang="en-US" sz="13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300" i="1" dirty="0">
                <a:effectLst/>
                <a:latin typeface="Calibri" panose="020F0502020204030204" pitchFamily="34" charset="0"/>
                <a:ea typeface="Times New Roman" panose="02020603050405020304" pitchFamily="18" charset="0"/>
                <a:cs typeface="Calibri" panose="020F0502020204030204" pitchFamily="34" charset="0"/>
              </a:rPr>
              <a:t>A Memorandum of Agreement:</a:t>
            </a:r>
            <a:r>
              <a:rPr lang="en-US" sz="1300" dirty="0">
                <a:effectLst/>
                <a:latin typeface="Calibri" panose="020F0502020204030204" pitchFamily="34" charset="0"/>
                <a:ea typeface="Times New Roman" panose="02020603050405020304" pitchFamily="18" charset="0"/>
                <a:cs typeface="Calibri" panose="020F0502020204030204" pitchFamily="34" charset="0"/>
              </a:rPr>
              <a:t> A Memorandum of Agreement with the court(s) with juvenile jurisdiction in the counties to be served by the program which outlines the roles and responsibilities of the court and the program, how funds will be utilized, how youth will be referred, and what services will be provided as well as other relevant information.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1181100" algn="l"/>
              </a:tabLst>
            </a:pPr>
            <a:r>
              <a:rPr lang="en-US" sz="13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300" i="1"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Audit Record: </a:t>
            </a:r>
            <a:r>
              <a:rPr lang="en-US" sz="13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Include </a:t>
            </a:r>
            <a:r>
              <a:rPr lang="en-US" sz="1300" dirty="0">
                <a:effectLst/>
                <a:latin typeface="Calibri" panose="020F0502020204030204" pitchFamily="34" charset="0"/>
                <a:ea typeface="Times New Roman" panose="02020603050405020304" pitchFamily="18" charset="0"/>
                <a:cs typeface="Times New Roman" panose="02020603050405020304" pitchFamily="18" charset="0"/>
              </a:rPr>
              <a:t>your most recent State Board of Accounts or independent audit.</a:t>
            </a:r>
          </a:p>
          <a:p>
            <a:pPr marL="0" marR="0">
              <a:lnSpc>
                <a:spcPct val="110000"/>
              </a:lnSpc>
              <a:spcBef>
                <a:spcPts val="0"/>
              </a:spcBef>
              <a:spcAft>
                <a:spcPts val="0"/>
              </a:spcAft>
              <a:tabLst>
                <a:tab pos="1181100" algn="l"/>
              </a:tabLst>
            </a:pPr>
            <a:r>
              <a:rPr lang="en-US" sz="13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Calibri" panose="020F0502020204030204" pitchFamily="34" charset="0"/>
              <a:buChar char="»"/>
              <a:tabLst>
                <a:tab pos="5872480" algn="l"/>
              </a:tabLst>
            </a:pPr>
            <a:r>
              <a:rPr lang="en-US" sz="1300" i="1" dirty="0">
                <a:effectLst/>
                <a:latin typeface="Calibri" panose="020F0502020204030204" pitchFamily="34" charset="0"/>
                <a:ea typeface="Times New Roman" panose="02020603050405020304" pitchFamily="18" charset="0"/>
                <a:cs typeface="Calibri" panose="020F0502020204030204" pitchFamily="34" charset="0"/>
              </a:rPr>
              <a:t>Miscellaneous</a:t>
            </a:r>
            <a:endParaRPr lang="en-US" sz="13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tabLst>
                <a:tab pos="5872480" algn="l"/>
              </a:tabLst>
            </a:pPr>
            <a:r>
              <a:rPr lang="en-US" sz="1400" i="1"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nSpc>
                <a:spcPct val="110000"/>
              </a:lnSpc>
              <a:spcBef>
                <a:spcPts val="0"/>
              </a:spcBef>
              <a:spcAft>
                <a:spcPts val="0"/>
              </a:spcAft>
              <a:buFont typeface="Arial" panose="020B0604020202020204" pitchFamily="34" charset="0"/>
              <a:buChar char="•"/>
              <a:tabLst>
                <a:tab pos="587248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If applying for funds for personnel costs, attach the relevant job</a:t>
            </a:r>
            <a:r>
              <a:rPr lang="en-US" sz="1400" spc="-4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descriptions.</a:t>
            </a:r>
            <a:endParaRPr lang="en-US" sz="1400" dirty="0">
              <a:ea typeface="Times New Roman" panose="02020603050405020304" pitchFamily="18" charset="0"/>
              <a:cs typeface="Times New Roman" panose="02020603050405020304" pitchFamily="18" charset="0"/>
            </a:endParaRPr>
          </a:p>
          <a:p>
            <a:pPr marL="742950" marR="0" lvl="1" indent="-285750">
              <a:lnSpc>
                <a:spcPct val="110000"/>
              </a:lnSpc>
              <a:spcBef>
                <a:spcPts val="0"/>
              </a:spcBef>
              <a:spcAft>
                <a:spcPts val="0"/>
              </a:spcAft>
              <a:buFont typeface="Arial" panose="020B0604020202020204" pitchFamily="34" charset="0"/>
              <a:buChar char="•"/>
              <a:tabLst>
                <a:tab pos="5872480"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If applicable, attach other requested</a:t>
            </a:r>
            <a:r>
              <a:rPr lang="en-US" sz="14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information.</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905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34214"/>
            <a:ext cx="7167307" cy="4953920"/>
          </a:xfrm>
          <a:prstGeom prst="rect">
            <a:avLst/>
          </a:prstGeom>
          <a:noFill/>
        </p:spPr>
        <p:txBody>
          <a:bodyPr wrap="square" rtlCol="0">
            <a:spAutoFit/>
          </a:bodyPr>
          <a:lstStyle/>
          <a:p>
            <a:pPr marL="0" marR="0">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ICJI will review and score all grant applications as part of the competitive application process, and will assess the following criteria:</a:t>
            </a:r>
            <a:endParaRPr lang="en-US" sz="1600" dirty="0">
              <a:effectLst/>
              <a:latin typeface="Calibri" panose="020F0502020204030204" pitchFamily="34" charset="0"/>
              <a:ea typeface="Calibri" panose="020F0502020204030204" pitchFamily="34" charset="0"/>
            </a:endParaRPr>
          </a:p>
          <a:p>
            <a:pPr marL="0" marR="0">
              <a:lnSpc>
                <a:spcPct val="110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completeness of the grant application;</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grant application is within the purpose areas of the</a:t>
            </a:r>
            <a:r>
              <a:rPr lang="en-US" sz="1600" spc="-9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funding;</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applicant’s</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eligibility;</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grant application, the applicant, and the project are in compliance with all applicable state laws, regulations, and</a:t>
            </a:r>
            <a:r>
              <a:rPr lang="en-US" sz="1600" spc="-4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rules;</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proposed expenditures set forth in the project budget are allowable and allocable;</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potential conflicts of</a:t>
            </a:r>
            <a:r>
              <a:rPr lang="en-US" sz="1600" spc="-10"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interest;</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applicant has any state debt</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delinquency;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applicant’s ability to successfully pass clearance checks from the Department of Revenue (DOR), Department of Workforce Development (DWD), and Secretary of State (SOS);</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Any and all risk associated with granting funds to the</a:t>
            </a:r>
            <a:r>
              <a:rPr lang="en-US" sz="1600" spc="-55" dirty="0">
                <a:effectLst/>
                <a:latin typeface="Calibri" panose="020F0502020204030204" pitchFamily="34" charset="0"/>
                <a:ea typeface="Calibri" panose="020F0502020204030204" pitchFamily="34" charset="0"/>
                <a:cs typeface="Calibri" panose="020F0502020204030204" pitchFamily="34" charset="0"/>
              </a:rPr>
              <a:t> </a:t>
            </a:r>
            <a:r>
              <a:rPr lang="en-US" sz="1600" dirty="0">
                <a:effectLst/>
                <a:latin typeface="Calibri" panose="020F0502020204030204" pitchFamily="34" charset="0"/>
                <a:ea typeface="Calibri" panose="020F0502020204030204" pitchFamily="34" charset="0"/>
                <a:cs typeface="Calibri" panose="020F0502020204030204" pitchFamily="34" charset="0"/>
              </a:rPr>
              <a:t>applicant; and</a:t>
            </a:r>
            <a:endParaRPr lang="en-US" sz="1600" dirty="0">
              <a:effectLst/>
              <a:latin typeface="Calibri" panose="020F0502020204030204" pitchFamily="34" charset="0"/>
              <a:ea typeface="Calibri" panose="020F0502020204030204" pitchFamily="34" charset="0"/>
            </a:endParaRPr>
          </a:p>
          <a:p>
            <a:pPr marL="342900" marR="0" lvl="0" indent="-342900">
              <a:lnSpc>
                <a:spcPct val="110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Whether the applicant is debarred or suspended by any state department or agency.</a:t>
            </a:r>
            <a:endParaRPr lang="en-US" sz="1600" dirty="0">
              <a:effectLst/>
              <a:latin typeface="Calibri" panose="020F0502020204030204" pitchFamily="34" charset="0"/>
              <a:ea typeface="Calibri" panose="020F05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55237"/>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APPLICATION REVIEW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39FD74-B6D0-4D26-B271-C767EB5BE878}"/>
              </a:ext>
            </a:extLst>
          </p:cNvPr>
          <p:cNvPicPr>
            <a:picLocks noChangeAspect="1"/>
          </p:cNvPicPr>
          <p:nvPr/>
        </p:nvPicPr>
        <p:blipFill>
          <a:blip r:embed="rId3">
            <a:extLst>
              <a:ext uri="{28A0092B-C50C-407E-A947-70E740481C1C}">
                <a14:useLocalDpi xmlns:a14="http://schemas.microsoft.com/office/drawing/2010/main" val="0"/>
              </a:ext>
            </a:extLst>
          </a:blip>
          <a:srcRect l="29273" r="29273"/>
          <a:stretch/>
        </p:blipFill>
        <p:spPr>
          <a:xfrm>
            <a:off x="446528" y="455237"/>
            <a:ext cx="3698302" cy="5947526"/>
          </a:xfrm>
          <a:prstGeom prst="rect">
            <a:avLst/>
          </a:prstGeom>
        </p:spPr>
      </p:pic>
    </p:spTree>
    <p:extLst>
      <p:ext uri="{BB962C8B-B14F-4D97-AF65-F5344CB8AC3E}">
        <p14:creationId xmlns:p14="http://schemas.microsoft.com/office/powerpoint/2010/main" val="342962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dirty="0">
                <a:solidFill>
                  <a:schemeClr val="bg1"/>
                </a:solidFill>
                <a:latin typeface="Franklin Gothic Demi" panose="020B0703020102020204" pitchFamily="34" charset="0"/>
              </a:rPr>
              <a:t>INITIATING AN APPLICATION IN INTELLIGRANTS</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56738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4308872"/>
          </a:xfrm>
          <a:prstGeom prst="rect">
            <a:avLst/>
          </a:prstGeom>
          <a:noFill/>
        </p:spPr>
        <p:txBody>
          <a:bodyPr wrap="square" rtlCol="0">
            <a:spAutoFit/>
          </a:bodyPr>
          <a:lstStyle/>
          <a:p>
            <a:pPr>
              <a:buClr>
                <a:schemeClr val="accent5">
                  <a:lumMod val="50000"/>
                </a:schemeClr>
              </a:buClr>
            </a:pPr>
            <a:r>
              <a:rPr lang="en-US" sz="2000" dirty="0">
                <a:latin typeface="+mj-lt"/>
                <a:cs typeface="Calibri Light" panose="020F0302020204030204" pitchFamily="34" charset="0"/>
              </a:rPr>
              <a:t>The purpose of the Juvenile Diversion grant is as follows: </a:t>
            </a:r>
          </a:p>
          <a:p>
            <a:pPr>
              <a:buClr>
                <a:schemeClr val="accent5">
                  <a:lumMod val="50000"/>
                </a:schemeClr>
              </a:buClr>
            </a:pPr>
            <a:endParaRPr lang="en-US" sz="2000" dirty="0">
              <a:latin typeface="+mj-lt"/>
              <a:cs typeface="Calibri Light" panose="020F0302020204030204" pitchFamily="34" charset="0"/>
            </a:endParaRPr>
          </a:p>
          <a:p>
            <a:pPr marL="626364" indent="-342900" algn="l">
              <a:buFont typeface="+mj-lt"/>
              <a:buAutoNum type="arabicPeriod"/>
            </a:pPr>
            <a:r>
              <a:rPr lang="en-US" sz="2000" b="0" i="0" dirty="0">
                <a:effectLst/>
                <a:highlight>
                  <a:srgbClr val="FFFFFF"/>
                </a:highlight>
                <a:latin typeface="+mj-lt"/>
              </a:rPr>
              <a:t>Prevent further involvement of the child in the formal legal system.</a:t>
            </a:r>
          </a:p>
          <a:p>
            <a:pPr marL="626364" indent="-342900" algn="l">
              <a:buFont typeface="+mj-lt"/>
              <a:buAutoNum type="arabicPeriod"/>
            </a:pPr>
            <a:r>
              <a:rPr lang="en-US" sz="2000" b="0" i="0" dirty="0">
                <a:effectLst/>
                <a:highlight>
                  <a:srgbClr val="FFFFFF"/>
                </a:highlight>
                <a:latin typeface="+mj-lt"/>
              </a:rPr>
              <a:t>Provide eligible children with alternatives to adjudication that require the least amount of supervision and conditions necessary consistent with the protection of the community and the child's risk of reoffending, as determined by a risk screening tool.</a:t>
            </a:r>
          </a:p>
          <a:p>
            <a:pPr marL="626364" indent="-342900" algn="l">
              <a:buFont typeface="+mj-lt"/>
              <a:buAutoNum type="arabicPeriod"/>
            </a:pPr>
            <a:r>
              <a:rPr lang="en-US" sz="2000" b="0" i="0" dirty="0">
                <a:effectLst/>
                <a:highlight>
                  <a:srgbClr val="FFFFFF"/>
                </a:highlight>
                <a:latin typeface="+mj-lt"/>
              </a:rPr>
              <a:t>Emphasize the use of restorative justice practices.</a:t>
            </a:r>
          </a:p>
          <a:p>
            <a:pPr marL="626364" indent="-342900" algn="l">
              <a:buFont typeface="+mj-lt"/>
              <a:buAutoNum type="arabicPeriod"/>
            </a:pPr>
            <a:r>
              <a:rPr lang="en-US" sz="2000" b="0" i="0" dirty="0">
                <a:effectLst/>
                <a:highlight>
                  <a:srgbClr val="FFFFFF"/>
                </a:highlight>
                <a:latin typeface="+mj-lt"/>
              </a:rPr>
              <a:t>Reduce recidivism and improve positive outcomes for a child through the provision of research based services, if warranted, that address the child's needs.</a:t>
            </a:r>
          </a:p>
          <a:p>
            <a:pPr marL="800100" lvl="1" indent="-342900">
              <a:buClr>
                <a:schemeClr val="accent5">
                  <a:lumMod val="50000"/>
                </a:schemeClr>
              </a:buClr>
              <a:buFont typeface="+mj-lt"/>
              <a:buAutoNum type="arabicPeriod"/>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737220"/>
            <a:ext cx="6163820"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300" dirty="0">
                <a:solidFill>
                  <a:schemeClr val="accent5">
                    <a:lumMod val="50000"/>
                  </a:schemeClr>
                </a:solidFill>
                <a:latin typeface="Franklin Gothic Demi" panose="020B0703020102020204" pitchFamily="34" charset="0"/>
              </a:rPr>
              <a:t>JUVENILE DIVERSION OVERVIEW</a:t>
            </a:r>
            <a:r>
              <a:rPr lang="en-US" sz="2800" dirty="0">
                <a:solidFill>
                  <a:schemeClr val="accent5">
                    <a:lumMod val="50000"/>
                  </a:schemeClr>
                </a:solidFill>
                <a:latin typeface="Franklin Gothic Demi" panose="020B0703020102020204" pitchFamily="34" charset="0"/>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803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STEPS TO INITIATE APPLICATION IN INTELLIGRANTS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597856"/>
            <a:ext cx="6099462"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j-lt"/>
              </a:rPr>
              <a:t>Log into your IntelliGrants account.</a:t>
            </a:r>
          </a:p>
          <a:p>
            <a:pPr marL="742950" lvl="1" indent="-285750">
              <a:buFont typeface="Arial" panose="020B0604020202020204" pitchFamily="34" charset="0"/>
              <a:buChar char="•"/>
            </a:pPr>
            <a:r>
              <a:rPr lang="en-US" sz="2400" dirty="0">
                <a:latin typeface="+mj-lt"/>
              </a:rPr>
              <a:t>If you do not have an account, then you can obtain one on the home screen of IntelliGrants.</a:t>
            </a:r>
          </a:p>
          <a:p>
            <a:pPr marL="285750" indent="-285750">
              <a:buFont typeface="Arial" panose="020B0604020202020204" pitchFamily="34" charset="0"/>
              <a:buChar char="•"/>
            </a:pPr>
            <a:r>
              <a:rPr lang="en-US" sz="2400" dirty="0">
                <a:latin typeface="+mj-lt"/>
              </a:rPr>
              <a:t>On the “</a:t>
            </a:r>
            <a:r>
              <a:rPr lang="en-US" sz="2400" b="1" dirty="0">
                <a:latin typeface="+mj-lt"/>
              </a:rPr>
              <a:t>MY HOME</a:t>
            </a:r>
            <a:r>
              <a:rPr lang="en-US" sz="2400" dirty="0">
                <a:latin typeface="+mj-lt"/>
              </a:rPr>
              <a:t>” page access the “</a:t>
            </a:r>
            <a:r>
              <a:rPr lang="en-US" sz="2400" b="1" dirty="0">
                <a:latin typeface="+mj-lt"/>
              </a:rPr>
              <a:t>VIEW AVAILABLE PROPOSALS</a:t>
            </a:r>
            <a:r>
              <a:rPr lang="en-US" sz="2400" dirty="0">
                <a:latin typeface="+mj-lt"/>
              </a:rPr>
              <a:t>” section.</a:t>
            </a:r>
          </a:p>
          <a:p>
            <a:pPr marL="285750" indent="-285750">
              <a:buFont typeface="Arial" panose="020B0604020202020204" pitchFamily="34" charset="0"/>
              <a:buChar char="•"/>
            </a:pPr>
            <a:r>
              <a:rPr lang="en-US" sz="2400" dirty="0">
                <a:latin typeface="+mj-lt"/>
              </a:rPr>
              <a:t>Click on </a:t>
            </a:r>
            <a:r>
              <a:rPr lang="en-US" sz="2400" b="1" dirty="0">
                <a:latin typeface="+mj-lt"/>
              </a:rPr>
              <a:t>VIEW OPPORTUNITIES.</a:t>
            </a:r>
          </a:p>
          <a:p>
            <a:pPr marL="742950" lvl="1" indent="-285750">
              <a:buFont typeface="Arial" panose="020B0604020202020204" pitchFamily="34" charset="0"/>
              <a:buChar char="•"/>
            </a:pPr>
            <a:r>
              <a:rPr lang="en-US" sz="2400" dirty="0">
                <a:latin typeface="+mj-lt"/>
              </a:rPr>
              <a:t>IntelliGrants will take you to the My Opportunities page.</a:t>
            </a:r>
          </a:p>
          <a:p>
            <a:pPr marL="285750" indent="-285750">
              <a:buFont typeface="Arial" panose="020B0604020202020204" pitchFamily="34" charset="0"/>
              <a:buChar char="•"/>
            </a:pPr>
            <a:r>
              <a:rPr lang="en-US" sz="2400" dirty="0">
                <a:latin typeface="+mj-lt"/>
              </a:rPr>
              <a:t>Access the </a:t>
            </a:r>
            <a:r>
              <a:rPr lang="en-US" sz="2400" b="1" dirty="0">
                <a:highlight>
                  <a:srgbClr val="FFFF00"/>
                </a:highlight>
                <a:latin typeface="+mj-lt"/>
              </a:rPr>
              <a:t>2024 Q3 Juvenile Diversion, Community Alternatives, or Behavioral Health Grant Program </a:t>
            </a:r>
            <a:r>
              <a:rPr lang="en-US" sz="2400" dirty="0">
                <a:latin typeface="+mj-lt"/>
              </a:rPr>
              <a:t> Application. </a:t>
            </a:r>
          </a:p>
          <a:p>
            <a:pPr marL="285750" indent="-285750">
              <a:buFont typeface="Arial" panose="020B0604020202020204" pitchFamily="34" charset="0"/>
              <a:buChar char="•"/>
            </a:pPr>
            <a:r>
              <a:rPr lang="en-US" sz="2400" dirty="0">
                <a:latin typeface="+mj-lt"/>
              </a:rPr>
              <a:t>Select “</a:t>
            </a:r>
            <a:r>
              <a:rPr lang="en-US" sz="2400" b="1" dirty="0">
                <a:latin typeface="+mj-lt"/>
              </a:rPr>
              <a:t>Apply Now</a:t>
            </a:r>
            <a:r>
              <a:rPr lang="en-US" sz="2400" dirty="0">
                <a:latin typeface="+mj-lt"/>
              </a:rPr>
              <a:t>”.</a:t>
            </a:r>
          </a:p>
        </p:txBody>
      </p:sp>
    </p:spTree>
    <p:extLst>
      <p:ext uri="{BB962C8B-B14F-4D97-AF65-F5344CB8AC3E}">
        <p14:creationId xmlns:p14="http://schemas.microsoft.com/office/powerpoint/2010/main" val="2495049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10;&#10;Description automatically generated">
            <a:extLst>
              <a:ext uri="{FF2B5EF4-FFF2-40B4-BE49-F238E27FC236}">
                <a16:creationId xmlns:a16="http://schemas.microsoft.com/office/drawing/2014/main" id="{060D6D96-ED7F-16FE-A203-130CC005625B}"/>
              </a:ext>
            </a:extLst>
          </p:cNvPr>
          <p:cNvPicPr>
            <a:picLocks noGrp="1" noChangeAspect="1"/>
          </p:cNvPicPr>
          <p:nvPr>
            <p:ph idx="1"/>
          </p:nvPr>
        </p:nvPicPr>
        <p:blipFill>
          <a:blip r:embed="rId3"/>
          <a:stretch>
            <a:fillRect/>
          </a:stretch>
        </p:blipFill>
        <p:spPr>
          <a:xfrm>
            <a:off x="150748" y="216977"/>
            <a:ext cx="11534974" cy="6141488"/>
          </a:xfrm>
          <a:prstGeom prst="rect">
            <a:avLst/>
          </a:prstGeom>
        </p:spPr>
      </p:pic>
      <p:sp>
        <p:nvSpPr>
          <p:cNvPr id="5" name="Rectangle 4">
            <a:extLst>
              <a:ext uri="{FF2B5EF4-FFF2-40B4-BE49-F238E27FC236}">
                <a16:creationId xmlns:a16="http://schemas.microsoft.com/office/drawing/2014/main" id="{2A101AE1-3563-6851-E82B-4B24D37283B6}"/>
              </a:ext>
            </a:extLst>
          </p:cNvPr>
          <p:cNvSpPr/>
          <p:nvPr/>
        </p:nvSpPr>
        <p:spPr>
          <a:xfrm>
            <a:off x="150748" y="4630057"/>
            <a:ext cx="6605959" cy="158447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0245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850974" y="455237"/>
            <a:ext cx="6121825" cy="414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INTELLIGRANTS JUVENILE DIVERSION, COMMUNITY ALTERNATIVES, AND BEHAVIORAL HEALTH GRANT PROGRAM APPLICATIONS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B39FD74-B6D0-4D26-B271-C767EB5BE878}"/>
              </a:ext>
            </a:extLst>
          </p:cNvPr>
          <p:cNvPicPr>
            <a:picLocks noChangeAspect="1"/>
          </p:cNvPicPr>
          <p:nvPr/>
        </p:nvPicPr>
        <p:blipFill>
          <a:blip r:embed="rId3">
            <a:extLst>
              <a:ext uri="{28A0092B-C50C-407E-A947-70E740481C1C}">
                <a14:useLocalDpi xmlns:a14="http://schemas.microsoft.com/office/drawing/2010/main" val="0"/>
              </a:ext>
            </a:extLst>
          </a:blip>
          <a:srcRect l="29273" r="29273"/>
          <a:stretch/>
        </p:blipFill>
        <p:spPr>
          <a:xfrm>
            <a:off x="446528" y="455237"/>
            <a:ext cx="3698302" cy="5947526"/>
          </a:xfrm>
          <a:prstGeom prst="rect">
            <a:avLst/>
          </a:prstGeom>
        </p:spPr>
      </p:pic>
    </p:spTree>
    <p:extLst>
      <p:ext uri="{BB962C8B-B14F-4D97-AF65-F5344CB8AC3E}">
        <p14:creationId xmlns:p14="http://schemas.microsoft.com/office/powerpoint/2010/main" val="2777716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EF159FD-3CE4-6C29-9507-BB6C8862AB36}"/>
              </a:ext>
            </a:extLst>
          </p:cNvPr>
          <p:cNvPicPr>
            <a:picLocks noGrp="1" noChangeAspect="1"/>
          </p:cNvPicPr>
          <p:nvPr>
            <p:ph idx="1"/>
          </p:nvPr>
        </p:nvPicPr>
        <p:blipFill>
          <a:blip r:embed="rId3"/>
          <a:stretch>
            <a:fillRect/>
          </a:stretch>
        </p:blipFill>
        <p:spPr>
          <a:xfrm>
            <a:off x="274184" y="480446"/>
            <a:ext cx="11506331" cy="6013343"/>
          </a:xfrm>
          <a:prstGeom prst="rect">
            <a:avLst/>
          </a:prstGeom>
        </p:spPr>
      </p:pic>
      <p:sp>
        <p:nvSpPr>
          <p:cNvPr id="6" name="Rectangle 5">
            <a:extLst>
              <a:ext uri="{FF2B5EF4-FFF2-40B4-BE49-F238E27FC236}">
                <a16:creationId xmlns:a16="http://schemas.microsoft.com/office/drawing/2014/main" id="{60CDB1B0-F6EA-312B-43EA-DAE6C74360CD}"/>
              </a:ext>
            </a:extLst>
          </p:cNvPr>
          <p:cNvSpPr/>
          <p:nvPr/>
        </p:nvSpPr>
        <p:spPr>
          <a:xfrm>
            <a:off x="1474222" y="458858"/>
            <a:ext cx="1443789" cy="4360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2901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3460947"/>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Calibri Light (Headings)"/>
                <a:ea typeface="Times New Roman" panose="02020603050405020304" pitchFamily="18" charset="0"/>
                <a:cs typeface="Times New Roman" panose="02020603050405020304" pitchFamily="18" charset="0"/>
              </a:rPr>
              <a:t>Contact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Project Information</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effectLst/>
                <a:latin typeface="Calibri Light (Headings)"/>
                <a:ea typeface="Times New Roman" panose="02020603050405020304" pitchFamily="18" charset="0"/>
                <a:cs typeface="Times New Roman" panose="02020603050405020304" pitchFamily="18" charset="0"/>
              </a:rPr>
              <a:t>Programmatic Information</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Problem Statement and Analysis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Goals, Objectives, and Outcomes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Program Descriptions</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Budget</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Budget Narrative</a:t>
            </a:r>
          </a:p>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2000" dirty="0">
                <a:latin typeface="Calibri Light (Headings)"/>
                <a:ea typeface="Times New Roman" panose="02020603050405020304" pitchFamily="18" charset="0"/>
                <a:cs typeface="Times New Roman" panose="02020603050405020304" pitchFamily="18" charset="0"/>
              </a:rPr>
              <a:t>Attachments </a:t>
            </a:r>
          </a:p>
          <a:p>
            <a:pPr marL="342900" marR="0" lvl="0"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70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4852098"/>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dirty="0">
                <a:effectLst/>
                <a:latin typeface="+mj-lt"/>
                <a:ea typeface="Times New Roman" panose="02020603050405020304" pitchFamily="18" charset="0"/>
                <a:cs typeface="Times New Roman" panose="02020603050405020304" pitchFamily="18" charset="0"/>
              </a:rPr>
              <a:t>Contact</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Points of Contact for the grant (ICJI will notify these individuals of your award notice) </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Project Information</a:t>
            </a:r>
          </a:p>
          <a:p>
            <a:pPr lvl="1"/>
            <a:r>
              <a:rPr lang="en-US" dirty="0">
                <a:effectLst/>
                <a:latin typeface="Calibri Light (Headings)"/>
              </a:rPr>
              <a:t>»Project title</a:t>
            </a:r>
          </a:p>
          <a:p>
            <a:pPr lvl="1"/>
            <a:r>
              <a:rPr lang="en-US" dirty="0">
                <a:effectLst/>
                <a:latin typeface="Calibri Light (Headings)"/>
              </a:rPr>
              <a:t>»Summary</a:t>
            </a:r>
          </a:p>
          <a:p>
            <a:pPr lvl="1"/>
            <a:r>
              <a:rPr lang="en-US" dirty="0">
                <a:effectLst/>
                <a:latin typeface="Calibri Light (Headings)"/>
              </a:rPr>
              <a:t>»Total amount requested</a:t>
            </a:r>
          </a:p>
          <a:p>
            <a:pPr lvl="1"/>
            <a:r>
              <a:rPr lang="en-US" dirty="0">
                <a:effectLst/>
                <a:latin typeface="Calibri Light (Headings)"/>
              </a:rPr>
              <a:t>»SAM registration</a:t>
            </a:r>
          </a:p>
          <a:p>
            <a:pPr lvl="1"/>
            <a:r>
              <a:rPr lang="en-US" dirty="0">
                <a:effectLst/>
                <a:latin typeface="Calibri Light (Headings)"/>
              </a:rPr>
              <a:t>»Duns number</a:t>
            </a:r>
          </a:p>
          <a:p>
            <a:pPr lvl="1"/>
            <a:r>
              <a:rPr lang="en-US" dirty="0">
                <a:effectLst/>
                <a:latin typeface="Calibri Light (Headings)"/>
              </a:rPr>
              <a:t>»UEI number</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Programmatic information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dirty="0">
                <a:latin typeface="+mj-lt"/>
              </a:rPr>
              <a:t>Select the category you are applying for.</a:t>
            </a: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67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800" dirty="0">
                <a:solidFill>
                  <a:schemeClr val="accent5">
                    <a:lumMod val="50000"/>
                  </a:schemeClr>
                </a:solidFill>
                <a:latin typeface="Franklin Gothic Demi" panose="020B0703020102020204" pitchFamily="34" charset="0"/>
              </a:rPr>
              <a:t>FORMS THAT NEED TO BE COMPLETED CONT.</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660824"/>
            <a:ext cx="6099462" cy="5627694"/>
          </a:xfrm>
          <a:prstGeom prst="rect">
            <a:avLst/>
          </a:prstGeom>
          <a:noFill/>
        </p:spPr>
        <p:txBody>
          <a:bodyPr wrap="square">
            <a:spAutoFit/>
          </a:bodyPr>
          <a:lstStyle/>
          <a:p>
            <a:pPr marL="342900" marR="0" lvl="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ea typeface="Times New Roman" panose="02020603050405020304" pitchFamily="18" charset="0"/>
                <a:cs typeface="Times New Roman" panose="02020603050405020304" pitchFamily="18" charset="0"/>
              </a:rPr>
              <a:t>Problem Statement and Analysis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State the problem you are attempting to address and your proposed solution</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Goals, Objectives, and Outcomes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The goal should directly address the problem identified in the Problem Statement.</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Objectives are the steps needed to achieve goals. Objectives should be concrete, action-oriented, action-oriented, and SMART (Specific, Measurable, Achievable, Realistic, Timely). (Example of Objective: Provide shelter to 95% of runaways.)</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Outcomes measure objectives and are criteria for how the program is deemed to be effective. (Example of Outcome: Of the youth charged with running away who received shelter, 75% did not reoffend within 6 months.)</a:t>
            </a:r>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1600" dirty="0">
              <a:latin typeface="+mj-lt"/>
            </a:endParaRPr>
          </a:p>
          <a:p>
            <a:pPr marL="342900"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Program Description</a:t>
            </a:r>
          </a:p>
          <a:p>
            <a:pPr marL="800100" lvl="1" indent="-342900">
              <a:lnSpc>
                <a:spcPct val="110000"/>
              </a:lnSpc>
              <a:spcBef>
                <a:spcPts val="0"/>
              </a:spcBef>
              <a:spcAft>
                <a:spcPts val="0"/>
              </a:spcAft>
              <a:buFont typeface="Calibri" panose="020F0502020204030204" pitchFamily="34" charset="0"/>
              <a:buChar char="»"/>
              <a:tabLst>
                <a:tab pos="1181100" algn="l"/>
              </a:tabLst>
            </a:pPr>
            <a:r>
              <a:rPr lang="en-US" sz="1600" dirty="0">
                <a:latin typeface="+mj-lt"/>
              </a:rPr>
              <a:t>What? Who? Where? Why? When? How?</a:t>
            </a:r>
          </a:p>
          <a:p>
            <a:pPr lvl="1">
              <a:lnSpc>
                <a:spcPct val="110000"/>
              </a:lnSpc>
              <a:spcBef>
                <a:spcPts val="0"/>
              </a:spcBef>
              <a:spcAft>
                <a:spcPts val="0"/>
              </a:spcAft>
              <a:tabLst>
                <a:tab pos="1181100" algn="l"/>
              </a:tabLst>
            </a:pPr>
            <a:endParaRPr lang="en-US" sz="2000" dirty="0"/>
          </a:p>
          <a:p>
            <a:pPr marL="800100" lvl="1" indent="-342900">
              <a:lnSpc>
                <a:spcPct val="110000"/>
              </a:lnSpc>
              <a:spcBef>
                <a:spcPts val="0"/>
              </a:spcBef>
              <a:spcAft>
                <a:spcPts val="0"/>
              </a:spcAft>
              <a:buFont typeface="Calibri" panose="020F0502020204030204" pitchFamily="34" charset="0"/>
              <a:buChar char="»"/>
              <a:tabLst>
                <a:tab pos="1181100" algn="l"/>
              </a:tabLst>
            </a:pPr>
            <a:endParaRPr lang="en-US" sz="2000" dirty="0">
              <a:effectLst/>
              <a:latin typeface="Calibri Light (Heading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115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1" y="1560934"/>
            <a:ext cx="5689088" cy="4752070"/>
          </a:xfrm>
          <a:prstGeom prst="rect">
            <a:avLst/>
          </a:prstGeom>
          <a:noFill/>
        </p:spPr>
        <p:txBody>
          <a:bodyPr wrap="square" rtlCol="0">
            <a:spAutoFit/>
          </a:bodyPr>
          <a:lstStyle/>
          <a:p>
            <a:pPr marL="342900" indent="-342900">
              <a:lnSpc>
                <a:spcPct val="90000"/>
              </a:lnSpc>
              <a:spcAft>
                <a:spcPts val="600"/>
              </a:spcAft>
              <a:buFont typeface="Arial" panose="020B0604020202020204" pitchFamily="34" charset="0"/>
              <a:buChar char="•"/>
            </a:pPr>
            <a:r>
              <a:rPr lang="en-US" i="0" u="none" strike="noStrike" baseline="0" dirty="0">
                <a:solidFill>
                  <a:schemeClr val="tx1">
                    <a:alpha val="80000"/>
                  </a:schemeClr>
                </a:solidFill>
                <a:latin typeface="+mj-lt"/>
              </a:rPr>
              <a:t>Please be sure to read and review the RFP </a:t>
            </a:r>
            <a:r>
              <a:rPr lang="en-US" i="1" u="sng" strike="noStrike" baseline="0" dirty="0">
                <a:solidFill>
                  <a:schemeClr val="tx1">
                    <a:alpha val="80000"/>
                  </a:schemeClr>
                </a:solidFill>
                <a:latin typeface="+mj-lt"/>
              </a:rPr>
              <a:t>that is specific to the grant you are applying for </a:t>
            </a:r>
            <a:r>
              <a:rPr lang="en-US" i="0" u="none" strike="noStrike" baseline="0" dirty="0">
                <a:solidFill>
                  <a:schemeClr val="tx1">
                    <a:alpha val="80000"/>
                  </a:schemeClr>
                </a:solidFill>
                <a:latin typeface="+mj-lt"/>
              </a:rPr>
              <a:t>prior to completing your application.</a:t>
            </a:r>
          </a:p>
          <a:p>
            <a:pPr>
              <a:lnSpc>
                <a:spcPct val="90000"/>
              </a:lnSpc>
              <a:spcAft>
                <a:spcPts val="600"/>
              </a:spcAft>
            </a:pPr>
            <a:endParaRPr lang="en-US" i="0" u="none" strike="noStrike" baseline="0" dirty="0">
              <a:solidFill>
                <a:schemeClr val="tx1">
                  <a:alpha val="80000"/>
                </a:schemeClr>
              </a:solidFill>
              <a:latin typeface="+mj-lt"/>
            </a:endParaRPr>
          </a:p>
          <a:p>
            <a:pPr marL="342900" indent="-342900">
              <a:lnSpc>
                <a:spcPct val="90000"/>
              </a:lnSpc>
              <a:spcAft>
                <a:spcPts val="600"/>
              </a:spcAft>
              <a:buFont typeface="Arial" panose="020B0604020202020204" pitchFamily="34" charset="0"/>
              <a:buChar char="•"/>
            </a:pPr>
            <a:r>
              <a:rPr lang="en-US" dirty="0">
                <a:solidFill>
                  <a:schemeClr val="tx1">
                    <a:alpha val="80000"/>
                  </a:schemeClr>
                </a:solidFill>
                <a:latin typeface="+mj-lt"/>
              </a:rPr>
              <a:t>There will be no match requirement for these grants.</a:t>
            </a:r>
          </a:p>
          <a:p>
            <a:pPr>
              <a:lnSpc>
                <a:spcPct val="90000"/>
              </a:lnSpc>
              <a:spcAft>
                <a:spcPts val="600"/>
              </a:spcAft>
            </a:pPr>
            <a:endParaRPr lang="en-US" dirty="0">
              <a:solidFill>
                <a:schemeClr val="tx1">
                  <a:alpha val="80000"/>
                </a:schemeClr>
              </a:solidFill>
              <a:latin typeface="+mj-lt"/>
            </a:endParaRPr>
          </a:p>
          <a:p>
            <a:pPr marL="342900" indent="-342900">
              <a:buFont typeface="Arial" panose="020B0604020202020204" pitchFamily="34" charset="0"/>
              <a:buChar char="•"/>
            </a:pPr>
            <a:r>
              <a:rPr lang="en-US" u="sng" strike="noStrike" baseline="0" dirty="0">
                <a:latin typeface="+mj-lt"/>
              </a:rPr>
              <a:t>ICJI is not responsible for technical issues with grant submission within 48 hours of grant deadline.</a:t>
            </a:r>
            <a:r>
              <a:rPr lang="en-US" u="none" strike="noStrike" baseline="0" dirty="0">
                <a:latin typeface="+mj-lt"/>
              </a:rPr>
              <a:t> </a:t>
            </a:r>
          </a:p>
          <a:p>
            <a:pPr marL="342900" indent="-342900">
              <a:buFont typeface="Arial" panose="020B0604020202020204" pitchFamily="34" charset="0"/>
              <a:buChar char="•"/>
            </a:pPr>
            <a:endParaRPr lang="en-US" b="1" i="0" u="none" strike="noStrike" baseline="0" dirty="0">
              <a:latin typeface="+mj-lt"/>
            </a:endParaRPr>
          </a:p>
          <a:p>
            <a:pPr marL="342900" indent="-342900">
              <a:buFont typeface="Arial" panose="020B0604020202020204" pitchFamily="34" charset="0"/>
              <a:buChar char="•"/>
            </a:pPr>
            <a:r>
              <a:rPr lang="en-US" b="0" i="0" u="none" strike="noStrike" baseline="0" dirty="0">
                <a:latin typeface="+mj-lt"/>
              </a:rPr>
              <a:t>For assistance with any other requirements of this solicitation, please contact The Youth Services Division at ICJI.</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r>
              <a:rPr lang="en-US" b="0" i="1" u="none" strike="noStrike" baseline="0" dirty="0">
                <a:latin typeface="+mj-lt"/>
              </a:rPr>
              <a:t>Please note: ICJI personnel are unable to assist you with the </a:t>
            </a:r>
            <a:r>
              <a:rPr lang="en-US" i="1" dirty="0">
                <a:latin typeface="+mj-lt"/>
              </a:rPr>
              <a:t>creation or writing </a:t>
            </a:r>
            <a:r>
              <a:rPr lang="en-US" b="0" i="1" u="none" strike="noStrike" baseline="0" dirty="0">
                <a:latin typeface="+mj-lt"/>
              </a:rPr>
              <a:t>of your grant proposal</a:t>
            </a:r>
            <a:r>
              <a:rPr lang="en-US" sz="2000" b="0" i="1" u="none" strike="noStrike" baseline="0" dirty="0">
                <a:latin typeface="+mj-lt"/>
              </a:rPr>
              <a:t>. </a:t>
            </a:r>
          </a:p>
          <a:p>
            <a:pPr marL="342900" indent="-342900">
              <a:lnSpc>
                <a:spcPct val="90000"/>
              </a:lnSpc>
              <a:spcAft>
                <a:spcPts val="600"/>
              </a:spcAft>
              <a:buFont typeface="Arial" panose="020B0604020202020204" pitchFamily="34" charset="0"/>
              <a:buChar char="•"/>
            </a:pPr>
            <a:endParaRPr lang="en-US" sz="2400" dirty="0">
              <a:solidFill>
                <a:schemeClr val="tx1">
                  <a:alpha val="80000"/>
                </a:schemeClr>
              </a:solidFill>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970303"/>
            <a:ext cx="523237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POINTS OF NOTE</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erson writing on notebook">
            <a:extLst>
              <a:ext uri="{FF2B5EF4-FFF2-40B4-BE49-F238E27FC236}">
                <a16:creationId xmlns:a16="http://schemas.microsoft.com/office/drawing/2014/main" id="{78C740F6-8C0F-64CA-7EDF-D9C0EF3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6106" y="1508974"/>
            <a:ext cx="5299363" cy="2872536"/>
          </a:xfrm>
          <a:prstGeom prst="rect">
            <a:avLst/>
          </a:prstGeom>
        </p:spPr>
      </p:pic>
    </p:spTree>
    <p:extLst>
      <p:ext uri="{BB962C8B-B14F-4D97-AF65-F5344CB8AC3E}">
        <p14:creationId xmlns:p14="http://schemas.microsoft.com/office/powerpoint/2010/main" val="1685574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9600" dirty="0">
                <a:solidFill>
                  <a:schemeClr val="bg1"/>
                </a:solidFill>
                <a:latin typeface="Franklin Gothic Demi" panose="020B0703020102020204" pitchFamily="34" charset="0"/>
              </a:rPr>
              <a:t>Q &amp; A</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844786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2376148"/>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accent5">
                    <a:lumMod val="50000"/>
                  </a:schemeClr>
                </a:solidFill>
                <a:latin typeface="Franklin Gothic Demi" panose="020B0703020102020204" pitchFamily="34" charset="0"/>
              </a:rPr>
              <a:t>THANK YOU</a:t>
            </a: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584200" y="4457699"/>
            <a:ext cx="6591300" cy="1818427"/>
          </a:xfrm>
        </p:spPr>
        <p:txBody>
          <a:bodyPr>
            <a:normAutofit/>
          </a:bodyPr>
          <a:lstStyle/>
          <a:p>
            <a:pPr algn="l">
              <a:spcBef>
                <a:spcPts val="0"/>
              </a:spcBef>
            </a:pPr>
            <a:r>
              <a:rPr lang="en-US" sz="1300" dirty="0">
                <a:solidFill>
                  <a:schemeClr val="bg1"/>
                </a:solidFill>
              </a:rPr>
              <a:t>Jade Palin, Chief of Staff, Interim Executive Director</a:t>
            </a:r>
          </a:p>
          <a:p>
            <a:pPr algn="l">
              <a:spcBef>
                <a:spcPts val="0"/>
              </a:spcBef>
            </a:pPr>
            <a:r>
              <a:rPr lang="en-US" sz="1300" dirty="0">
                <a:solidFill>
                  <a:schemeClr val="bg1"/>
                </a:solidFill>
                <a:hlinkClick r:id="rId4"/>
              </a:rPr>
              <a:t>jpalin@cji.in.gov</a:t>
            </a:r>
            <a:endParaRPr lang="en-US" sz="1300" dirty="0">
              <a:solidFill>
                <a:schemeClr val="bg1"/>
              </a:solidFill>
            </a:endParaRPr>
          </a:p>
          <a:p>
            <a:pPr algn="l">
              <a:spcBef>
                <a:spcPts val="0"/>
              </a:spcBef>
            </a:pPr>
            <a:endParaRPr lang="en-US" sz="1300" dirty="0">
              <a:solidFill>
                <a:schemeClr val="bg1"/>
              </a:solidFill>
            </a:endParaRPr>
          </a:p>
          <a:p>
            <a:pPr algn="l">
              <a:spcBef>
                <a:spcPts val="0"/>
              </a:spcBef>
            </a:pPr>
            <a:r>
              <a:rPr lang="en-US" sz="1300" dirty="0">
                <a:solidFill>
                  <a:schemeClr val="bg1"/>
                </a:solidFill>
              </a:rPr>
              <a:t>Renee White, Youth Services Director</a:t>
            </a:r>
          </a:p>
          <a:p>
            <a:pPr algn="l">
              <a:spcBef>
                <a:spcPts val="0"/>
              </a:spcBef>
            </a:pPr>
            <a:r>
              <a:rPr lang="en-US" sz="1300" dirty="0">
                <a:solidFill>
                  <a:schemeClr val="bg1"/>
                </a:solidFill>
                <a:hlinkClick r:id="rId5"/>
              </a:rPr>
              <a:t>rewhite@cji.in.gov</a:t>
            </a:r>
            <a:endParaRPr lang="en-US" sz="1300" dirty="0">
              <a:solidFill>
                <a:schemeClr val="bg1"/>
              </a:solidFill>
            </a:endParaRPr>
          </a:p>
          <a:p>
            <a:pPr algn="l">
              <a:spcBef>
                <a:spcPts val="0"/>
              </a:spcBef>
            </a:pPr>
            <a:endParaRPr lang="en-US" sz="1300" dirty="0">
              <a:solidFill>
                <a:schemeClr val="bg1"/>
              </a:solidFill>
            </a:endParaRPr>
          </a:p>
          <a:p>
            <a:pPr algn="l"/>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3077766"/>
          </a:xfrm>
          <a:prstGeom prst="rect">
            <a:avLst/>
          </a:prstGeom>
          <a:noFill/>
        </p:spPr>
        <p:txBody>
          <a:bodyPr wrap="square" rtlCol="0">
            <a:spAutoFit/>
          </a:bodyPr>
          <a:lstStyle/>
          <a:p>
            <a:pPr>
              <a:buClr>
                <a:schemeClr val="accent5">
                  <a:lumMod val="50000"/>
                </a:schemeClr>
              </a:buClr>
            </a:pPr>
            <a:r>
              <a:rPr lang="en-US" sz="2000" dirty="0">
                <a:latin typeface="+mj-lt"/>
                <a:cs typeface="Calibri Light" panose="020F0302020204030204" pitchFamily="34" charset="0"/>
              </a:rPr>
              <a:t>The purpose of the Juvenile Community Alternatives grant is as follows: </a:t>
            </a:r>
          </a:p>
          <a:p>
            <a:pPr>
              <a:buClr>
                <a:schemeClr val="accent5">
                  <a:lumMod val="50000"/>
                </a:schemeClr>
              </a:buClr>
            </a:pPr>
            <a:endParaRPr lang="en-US" sz="2000" dirty="0">
              <a:latin typeface="+mj-lt"/>
              <a:cs typeface="Calibri Light" panose="020F0302020204030204" pitchFamily="34" charset="0"/>
            </a:endParaRPr>
          </a:p>
          <a:p>
            <a:pPr marL="626364" indent="-342900" algn="l">
              <a:buFont typeface="+mj-lt"/>
              <a:buAutoNum type="arabicPeriod"/>
            </a:pPr>
            <a:r>
              <a:rPr lang="en-US" sz="2000" b="0" i="0" dirty="0">
                <a:solidFill>
                  <a:srgbClr val="333333"/>
                </a:solidFill>
                <a:effectLst/>
                <a:highlight>
                  <a:srgbClr val="FFFFFF"/>
                </a:highlight>
                <a:latin typeface="+mj-lt"/>
              </a:rPr>
              <a:t>Provide cost effective, research based alternatives in lieu of the use of secure detention, out-of-home placement, and department of correction facilities in the community.</a:t>
            </a:r>
          </a:p>
          <a:p>
            <a:pPr marL="626364" indent="-342900" algn="l">
              <a:buFont typeface="+mj-lt"/>
              <a:buAutoNum type="arabicPeriod"/>
            </a:pPr>
            <a:r>
              <a:rPr lang="en-US" sz="2000" b="0" i="0" dirty="0">
                <a:solidFill>
                  <a:srgbClr val="333333"/>
                </a:solidFill>
                <a:effectLst/>
                <a:highlight>
                  <a:srgbClr val="FFFFFF"/>
                </a:highlight>
                <a:latin typeface="+mj-lt"/>
              </a:rPr>
              <a:t>Reduce the use of secure confinement and out-of-home placement.</a:t>
            </a:r>
          </a:p>
          <a:p>
            <a:pPr marL="626364" indent="-342900" algn="l">
              <a:buFont typeface="+mj-lt"/>
              <a:buAutoNum type="arabicPeriod"/>
            </a:pPr>
            <a:r>
              <a:rPr lang="en-US" sz="2000" b="0" i="0" dirty="0">
                <a:solidFill>
                  <a:srgbClr val="333333"/>
                </a:solidFill>
                <a:effectLst/>
                <a:highlight>
                  <a:srgbClr val="FFFFFF"/>
                </a:highlight>
                <a:latin typeface="+mj-lt"/>
              </a:rPr>
              <a:t>Reduce recidivism and improve positive outcomes for children.</a:t>
            </a:r>
          </a:p>
          <a:p>
            <a:pPr marL="800100" lvl="1" indent="-342900">
              <a:buClr>
                <a:schemeClr val="accent5">
                  <a:lumMod val="50000"/>
                </a:schemeClr>
              </a:buClr>
              <a:buFont typeface="+mj-lt"/>
              <a:buAutoNum type="arabicPeriod"/>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300" dirty="0">
                <a:solidFill>
                  <a:schemeClr val="accent5">
                    <a:lumMod val="50000"/>
                  </a:schemeClr>
                </a:solidFill>
                <a:latin typeface="Franklin Gothic Demi" panose="020B0703020102020204" pitchFamily="34" charset="0"/>
              </a:rPr>
              <a:t>JUVENILE COMMUNITY ALTERNATIVES OVERVIEW</a:t>
            </a:r>
            <a:r>
              <a:rPr lang="en-US" sz="2800" dirty="0">
                <a:solidFill>
                  <a:schemeClr val="accent5">
                    <a:lumMod val="50000"/>
                  </a:schemeClr>
                </a:solidFill>
                <a:latin typeface="Franklin Gothic Demi" panose="020B0703020102020204" pitchFamily="34" charset="0"/>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354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5386090"/>
          </a:xfrm>
          <a:prstGeom prst="rect">
            <a:avLst/>
          </a:prstGeom>
          <a:noFill/>
        </p:spPr>
        <p:txBody>
          <a:bodyPr wrap="square" rtlCol="0">
            <a:spAutoFit/>
          </a:bodyPr>
          <a:lstStyle/>
          <a:p>
            <a:pPr>
              <a:buClr>
                <a:schemeClr val="accent5">
                  <a:lumMod val="50000"/>
                </a:schemeClr>
              </a:buClr>
            </a:pPr>
            <a:r>
              <a:rPr lang="en-US" b="0" i="0" dirty="0">
                <a:solidFill>
                  <a:srgbClr val="333333"/>
                </a:solidFill>
                <a:effectLst/>
                <a:highlight>
                  <a:srgbClr val="FFFFFF"/>
                </a:highlight>
                <a:latin typeface="+mj-lt"/>
              </a:rPr>
              <a:t>The purpose of the juvenile behavioral health competitive grant pilot program is to support jurisdictions, particularly in rural areas, to evaluate a child's behavioral health needs and divert the child from formal court involvement and out-of-home placement into community or school based mental health treatment.</a:t>
            </a:r>
          </a:p>
          <a:p>
            <a:pPr>
              <a:buClr>
                <a:schemeClr val="accent5">
                  <a:lumMod val="50000"/>
                </a:schemeClr>
              </a:buClr>
            </a:pPr>
            <a:endParaRPr lang="en-US" b="0" i="0" dirty="0">
              <a:solidFill>
                <a:srgbClr val="333333"/>
              </a:solidFill>
              <a:effectLst/>
              <a:highlight>
                <a:srgbClr val="FFFFFF"/>
              </a:highlight>
              <a:latin typeface="+mj-lt"/>
            </a:endParaRPr>
          </a:p>
          <a:p>
            <a:pPr algn="l"/>
            <a:r>
              <a:rPr lang="en-US" b="0" i="0" dirty="0">
                <a:solidFill>
                  <a:srgbClr val="333333"/>
                </a:solidFill>
                <a:effectLst/>
                <a:highlight>
                  <a:srgbClr val="FFFFFF"/>
                </a:highlight>
                <a:latin typeface="+mj-lt"/>
              </a:rPr>
              <a:t>Grant recipients shall use a validated mental health screening tool, and a full mental health assessment tool, if necessary, and may use the funds to conduct the following activities:</a:t>
            </a:r>
          </a:p>
          <a:p>
            <a:pPr marL="626364" indent="-342900" algn="l">
              <a:buFont typeface="+mj-lt"/>
              <a:buAutoNum type="arabicPeriod"/>
            </a:pPr>
            <a:r>
              <a:rPr lang="en-US" b="0" i="0" dirty="0">
                <a:solidFill>
                  <a:srgbClr val="333333"/>
                </a:solidFill>
                <a:effectLst/>
                <a:highlight>
                  <a:srgbClr val="FFFFFF"/>
                </a:highlight>
                <a:latin typeface="+mj-lt"/>
              </a:rPr>
              <a:t>Partnering with law enforcement to implement a program to divert a child from formal court proceedings.</a:t>
            </a:r>
          </a:p>
          <a:p>
            <a:pPr marL="626364" indent="-342900" algn="l">
              <a:buFont typeface="+mj-lt"/>
              <a:buAutoNum type="arabicPeriod"/>
            </a:pPr>
            <a:r>
              <a:rPr lang="en-US" b="0" i="0" dirty="0">
                <a:solidFill>
                  <a:srgbClr val="333333"/>
                </a:solidFill>
                <a:effectLst/>
                <a:highlight>
                  <a:srgbClr val="FFFFFF"/>
                </a:highlight>
                <a:latin typeface="+mj-lt"/>
              </a:rPr>
              <a:t>Creating crisis stabilization services and a mobile crisis unit.</a:t>
            </a:r>
          </a:p>
          <a:p>
            <a:pPr marL="626364" indent="-342900" algn="l">
              <a:buFont typeface="+mj-lt"/>
              <a:buAutoNum type="arabicPeriod"/>
            </a:pPr>
            <a:r>
              <a:rPr lang="en-US" b="0" i="0" dirty="0">
                <a:solidFill>
                  <a:srgbClr val="333333"/>
                </a:solidFill>
                <a:effectLst/>
                <a:highlight>
                  <a:srgbClr val="FFFFFF"/>
                </a:highlight>
                <a:latin typeface="+mj-lt"/>
              </a:rPr>
              <a:t>Providing comprehensive case management for a child or family in crisis.</a:t>
            </a:r>
          </a:p>
          <a:p>
            <a:pPr marL="626364" indent="-342900" algn="l">
              <a:buFont typeface="+mj-lt"/>
              <a:buAutoNum type="arabicPeriod"/>
            </a:pPr>
            <a:r>
              <a:rPr lang="en-US" b="0" i="0" dirty="0">
                <a:solidFill>
                  <a:srgbClr val="333333"/>
                </a:solidFill>
                <a:effectLst/>
                <a:highlight>
                  <a:srgbClr val="FFFFFF"/>
                </a:highlight>
                <a:latin typeface="+mj-lt"/>
              </a:rPr>
              <a:t>Identifying and strengthening community based intensive treatment and management services.</a:t>
            </a:r>
          </a:p>
          <a:p>
            <a:pPr marL="626364" indent="-342900" algn="l">
              <a:buFont typeface="+mj-lt"/>
              <a:buAutoNum type="arabicPeriod"/>
            </a:pPr>
            <a:r>
              <a:rPr lang="en-US" b="0" i="0" dirty="0">
                <a:solidFill>
                  <a:srgbClr val="333333"/>
                </a:solidFill>
                <a:effectLst/>
                <a:highlight>
                  <a:srgbClr val="FFFFFF"/>
                </a:highlight>
                <a:latin typeface="+mj-lt"/>
              </a:rPr>
              <a:t>Establishing telehealth services (as defined in </a:t>
            </a:r>
            <a:r>
              <a:rPr lang="en-US" b="0" i="0" dirty="0">
                <a:solidFill>
                  <a:srgbClr val="333333"/>
                </a:solidFill>
                <a:effectLst/>
                <a:highlight>
                  <a:srgbClr val="FFFFFF"/>
                </a:highlight>
                <a:latin typeface="+mj-lt"/>
                <a:hlinkClick r:id="rId3"/>
              </a:rPr>
              <a:t>IC 25-1-9.5-6</a:t>
            </a:r>
            <a:r>
              <a:rPr lang="en-US" b="0" i="0" dirty="0">
                <a:solidFill>
                  <a:srgbClr val="333333"/>
                </a:solidFill>
                <a:effectLst/>
                <a:highlight>
                  <a:srgbClr val="FFFFFF"/>
                </a:highlight>
                <a:latin typeface="+mj-lt"/>
              </a:rPr>
              <a:t>) and programs.</a:t>
            </a:r>
          </a:p>
          <a:p>
            <a:pPr marL="626364" indent="-342900" algn="l">
              <a:buFont typeface="+mj-lt"/>
              <a:buAutoNum type="arabicPeriod"/>
            </a:pPr>
            <a:r>
              <a:rPr lang="en-US" b="0" i="0" dirty="0">
                <a:solidFill>
                  <a:srgbClr val="333333"/>
                </a:solidFill>
                <a:effectLst/>
                <a:highlight>
                  <a:srgbClr val="FFFFFF"/>
                </a:highlight>
                <a:latin typeface="+mj-lt"/>
              </a:rPr>
              <a:t>Supporting mental health evaluations, which include the use of telehealth services (as defined in </a:t>
            </a:r>
            <a:r>
              <a:rPr lang="en-US" b="0" i="0" dirty="0">
                <a:solidFill>
                  <a:srgbClr val="333333"/>
                </a:solidFill>
                <a:effectLst/>
                <a:highlight>
                  <a:srgbClr val="FFFFFF"/>
                </a:highlight>
                <a:latin typeface="+mj-lt"/>
                <a:hlinkClick r:id="rId3"/>
              </a:rPr>
              <a:t>IC 25-1-9.5-6</a:t>
            </a:r>
            <a:r>
              <a:rPr lang="en-US" b="0" i="0" dirty="0">
                <a:solidFill>
                  <a:srgbClr val="333333"/>
                </a:solidFill>
                <a:effectLst/>
                <a:highlight>
                  <a:srgbClr val="FFFFFF"/>
                </a:highlight>
                <a:latin typeface="+mj-lt"/>
              </a:rPr>
              <a:t>).</a:t>
            </a:r>
          </a:p>
          <a:p>
            <a:pPr marL="800100" lvl="1" indent="-342900">
              <a:buClr>
                <a:schemeClr val="accent5">
                  <a:lumMod val="50000"/>
                </a:schemeClr>
              </a:buClr>
              <a:buFont typeface="+mj-lt"/>
              <a:buAutoNum type="arabicPeriod"/>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300" dirty="0">
                <a:solidFill>
                  <a:schemeClr val="accent5">
                    <a:lumMod val="50000"/>
                  </a:schemeClr>
                </a:solidFill>
                <a:latin typeface="Franklin Gothic Demi" panose="020B0703020102020204" pitchFamily="34" charset="0"/>
              </a:rPr>
              <a:t>JUVENILE BEHAVIORAL HEALTH COMPETITIVE GRANT PILOT PROGRAM OVERVIEW</a:t>
            </a:r>
            <a:r>
              <a:rPr lang="en-US" sz="2800" dirty="0">
                <a:solidFill>
                  <a:schemeClr val="accent5">
                    <a:lumMod val="50000"/>
                  </a:schemeClr>
                </a:solidFill>
                <a:latin typeface="Franklin Gothic Demi" panose="020B0703020102020204" pitchFamily="34" charset="0"/>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551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3877985"/>
          </a:xfrm>
          <a:prstGeom prst="rect">
            <a:avLst/>
          </a:prstGeom>
          <a:noFill/>
        </p:spPr>
        <p:txBody>
          <a:bodyPr wrap="square" rtlCol="0">
            <a:spAutoFit/>
          </a:bodyPr>
          <a:lstStyle/>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Public entities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State and local governments </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Nonprofit organizations</a:t>
            </a:r>
          </a:p>
          <a:p>
            <a:pPr marL="285750" indent="-285750">
              <a:buClr>
                <a:schemeClr val="accent5">
                  <a:lumMod val="50000"/>
                </a:schemeClr>
              </a:buClr>
              <a:buFont typeface="Arial" panose="020B0604020202020204" pitchFamily="34" charset="0"/>
              <a:buChar cha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Nongovernmental organizations</a:t>
            </a:r>
          </a:p>
          <a:p>
            <a:pPr marL="285750" indent="-285750">
              <a:buClr>
                <a:schemeClr val="accent5">
                  <a:lumMod val="50000"/>
                </a:schemeClr>
              </a:buClr>
              <a:buFont typeface="Arial" panose="020B0604020202020204" pitchFamily="34" charset="0"/>
              <a:buChar char="•"/>
            </a:pP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Other eligibility requirements include good standing with the Indiana Department of Revenue (DOR), Indiana Department of Workforce Development (DWD), and the Indiana Secretary of State (SOS). </a:t>
            </a:r>
          </a:p>
          <a:p>
            <a:pPr marL="285750" indent="-285750">
              <a:buClr>
                <a:schemeClr val="accent5">
                  <a:lumMod val="50000"/>
                </a:schemeClr>
              </a:buClr>
              <a:buFont typeface="Arial" panose="020B0604020202020204" pitchFamily="34" charset="0"/>
              <a:buChar cha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737220"/>
            <a:ext cx="6163820"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300" dirty="0">
                <a:solidFill>
                  <a:schemeClr val="accent5">
                    <a:lumMod val="50000"/>
                  </a:schemeClr>
                </a:solidFill>
                <a:latin typeface="Franklin Gothic Demi" panose="020B0703020102020204" pitchFamily="34" charset="0"/>
              </a:rPr>
              <a:t>ELIGIBILITY</a:t>
            </a:r>
            <a:r>
              <a:rPr lang="en-US" sz="2800" dirty="0">
                <a:solidFill>
                  <a:schemeClr val="accent5">
                    <a:lumMod val="50000"/>
                  </a:schemeClr>
                </a:solidFill>
                <a:latin typeface="Franklin Gothic Demi" panose="020B0703020102020204" pitchFamily="34" charset="0"/>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756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46528" y="1691648"/>
            <a:ext cx="5521135" cy="3279616"/>
          </a:xfrm>
          <a:prstGeom prst="rect">
            <a:avLst/>
          </a:prstGeom>
          <a:noFill/>
        </p:spPr>
        <p:txBody>
          <a:bodyPr wrap="square" rtlCol="0">
            <a:spAutoFit/>
          </a:bodyPr>
          <a:lstStyle/>
          <a:p>
            <a:r>
              <a:rPr lang="en-US" sz="1600" dirty="0">
                <a:latin typeface="+mj-lt"/>
              </a:rPr>
              <a:t>Awards are for a twenty-four-(24) month period of funding. </a:t>
            </a:r>
          </a:p>
          <a:p>
            <a:endParaRPr lang="en-US" sz="1600" dirty="0">
              <a:latin typeface="+mj-lt"/>
            </a:endParaRPr>
          </a:p>
          <a:p>
            <a:pPr marL="0" marR="0" fontAlgn="base">
              <a:lnSpc>
                <a:spcPct val="110000"/>
              </a:lnSpc>
              <a:spcBef>
                <a:spcPts val="0"/>
              </a:spcBef>
              <a:spcAft>
                <a:spcPts val="0"/>
              </a:spcAft>
            </a:pPr>
            <a:r>
              <a:rPr lang="en-US" sz="1600" dirty="0">
                <a:effectLst/>
                <a:latin typeface="+mj-lt"/>
                <a:ea typeface="Calibri" panose="020F0502020204030204" pitchFamily="34" charset="0"/>
                <a:cs typeface="Calibri" panose="020F0502020204030204" pitchFamily="34" charset="0"/>
              </a:rPr>
              <a:t>The formula allots a base amount of $75,000.00 per grant per county. Additional funds in the amounts of $5,000, $10,000, or $15,000 are added to the base amount based on county population, with smaller counties receiving more funding to comply with the statutory requirement to focus on rural counties. County population is determined by the 2020 United States Census. To find your county population, please visit the </a:t>
            </a:r>
            <a:r>
              <a:rPr lang="en-US" sz="1600" u="sng" dirty="0">
                <a:solidFill>
                  <a:srgbClr val="0000FF"/>
                </a:solidFill>
                <a:effectLst/>
                <a:latin typeface="+mj-lt"/>
                <a:ea typeface="Calibri" panose="020F0502020204030204" pitchFamily="34" charset="0"/>
                <a:cs typeface="Calibri" panose="020F0502020204030204" pitchFamily="34" charset="0"/>
                <a:hlinkClick r:id="rId3"/>
              </a:rPr>
              <a:t>2020 Census Demographic Data Map Viewer</a:t>
            </a:r>
            <a:r>
              <a:rPr lang="en-US" sz="1600" dirty="0">
                <a:effectLst/>
                <a:latin typeface="+mj-lt"/>
                <a:ea typeface="Calibri" panose="020F0502020204030204" pitchFamily="34" charset="0"/>
                <a:cs typeface="Calibri" panose="020F0502020204030204" pitchFamily="34" charset="0"/>
              </a:rPr>
              <a:t>. </a:t>
            </a:r>
            <a:endParaRPr lang="en-US" sz="1600" dirty="0">
              <a:latin typeface="+mj-lt"/>
              <a:ea typeface="Calibri" panose="020F0502020204030204" pitchFamily="34" charset="0"/>
              <a:cs typeface="Calibri" panose="020F0502020204030204" pitchFamily="34" charset="0"/>
            </a:endParaRPr>
          </a:p>
          <a:p>
            <a:pPr marL="0" marR="0" fontAlgn="base">
              <a:lnSpc>
                <a:spcPct val="110000"/>
              </a:lnSpc>
              <a:spcBef>
                <a:spcPts val="0"/>
              </a:spcBef>
              <a:spcAft>
                <a:spcPts val="0"/>
              </a:spcAft>
            </a:pPr>
            <a:endParaRPr lang="en-US" sz="1600" dirty="0">
              <a:effectLst/>
              <a:latin typeface="+mj-lt"/>
              <a:ea typeface="Times New Roman" panose="02020603050405020304" pitchFamily="18" charset="0"/>
              <a:cs typeface="Times New Roman" panose="02020603050405020304" pitchFamily="18" charset="0"/>
            </a:endParaRPr>
          </a:p>
          <a:p>
            <a:pPr marL="0" marR="0" fontAlgn="base">
              <a:lnSpc>
                <a:spcPct val="110000"/>
              </a:lnSpc>
              <a:spcBef>
                <a:spcPts val="0"/>
              </a:spcBef>
              <a:spcAft>
                <a:spcPts val="0"/>
              </a:spcAft>
            </a:pPr>
            <a:r>
              <a:rPr lang="en-US" sz="1600" dirty="0">
                <a:latin typeface="+mj-lt"/>
                <a:ea typeface="Times New Roman" panose="02020603050405020304" pitchFamily="18" charset="0"/>
                <a:cs typeface="Times New Roman" panose="02020603050405020304" pitchFamily="18" charset="0"/>
              </a:rPr>
              <a:t>The formula does</a:t>
            </a:r>
            <a:r>
              <a:rPr lang="en-US" sz="1600" b="1" dirty="0">
                <a:latin typeface="+mj-lt"/>
                <a:ea typeface="Times New Roman" panose="02020603050405020304" pitchFamily="18" charset="0"/>
                <a:cs typeface="Times New Roman" panose="02020603050405020304" pitchFamily="18" charset="0"/>
              </a:rPr>
              <a:t> NOT </a:t>
            </a:r>
            <a:r>
              <a:rPr lang="en-US" sz="1600" dirty="0">
                <a:latin typeface="+mj-lt"/>
                <a:ea typeface="Times New Roman" panose="02020603050405020304" pitchFamily="18" charset="0"/>
                <a:cs typeface="Times New Roman" panose="02020603050405020304" pitchFamily="18" charset="0"/>
              </a:rPr>
              <a:t>apply to Behavioral Health grants. </a:t>
            </a:r>
            <a:endParaRPr lang="en-US" sz="1600" dirty="0">
              <a:effectLst/>
              <a:latin typeface="+mj-lt"/>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30" y="783688"/>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FUNDING AVAILABILITY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fferent sizes of piggybanks in pastel colors">
            <a:extLst>
              <a:ext uri="{FF2B5EF4-FFF2-40B4-BE49-F238E27FC236}">
                <a16:creationId xmlns:a16="http://schemas.microsoft.com/office/drawing/2014/main" id="{4880324C-1B2D-4A17-8EB7-034A170F75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7685" y="1625246"/>
            <a:ext cx="4847481" cy="3231654"/>
          </a:xfrm>
          <a:prstGeom prst="rect">
            <a:avLst/>
          </a:prstGeom>
        </p:spPr>
      </p:pic>
      <p:graphicFrame>
        <p:nvGraphicFramePr>
          <p:cNvPr id="5" name="Table 4">
            <a:extLst>
              <a:ext uri="{FF2B5EF4-FFF2-40B4-BE49-F238E27FC236}">
                <a16:creationId xmlns:a16="http://schemas.microsoft.com/office/drawing/2014/main" id="{F5A0BAB6-81D7-8D19-7D4F-8D1DF2C082CA}"/>
              </a:ext>
            </a:extLst>
          </p:cNvPr>
          <p:cNvGraphicFramePr>
            <a:graphicFrameLocks noGrp="1"/>
          </p:cNvGraphicFramePr>
          <p:nvPr>
            <p:extLst>
              <p:ext uri="{D42A27DB-BD31-4B8C-83A1-F6EECF244321}">
                <p14:modId xmlns:p14="http://schemas.microsoft.com/office/powerpoint/2010/main" val="1820379675"/>
              </p:ext>
            </p:extLst>
          </p:nvPr>
        </p:nvGraphicFramePr>
        <p:xfrm>
          <a:off x="583465" y="5042844"/>
          <a:ext cx="6762732" cy="1226374"/>
        </p:xfrm>
        <a:graphic>
          <a:graphicData uri="http://schemas.openxmlformats.org/drawingml/2006/table">
            <a:tbl>
              <a:tblPr firstRow="1" firstCol="1" bandRow="1"/>
              <a:tblGrid>
                <a:gridCol w="1638844">
                  <a:extLst>
                    <a:ext uri="{9D8B030D-6E8A-4147-A177-3AD203B41FA5}">
                      <a16:colId xmlns:a16="http://schemas.microsoft.com/office/drawing/2014/main" val="442967403"/>
                    </a:ext>
                  </a:extLst>
                </a:gridCol>
                <a:gridCol w="1570170">
                  <a:extLst>
                    <a:ext uri="{9D8B030D-6E8A-4147-A177-3AD203B41FA5}">
                      <a16:colId xmlns:a16="http://schemas.microsoft.com/office/drawing/2014/main" val="1914097062"/>
                    </a:ext>
                  </a:extLst>
                </a:gridCol>
                <a:gridCol w="1652846">
                  <a:extLst>
                    <a:ext uri="{9D8B030D-6E8A-4147-A177-3AD203B41FA5}">
                      <a16:colId xmlns:a16="http://schemas.microsoft.com/office/drawing/2014/main" val="1138199896"/>
                    </a:ext>
                  </a:extLst>
                </a:gridCol>
                <a:gridCol w="1900872">
                  <a:extLst>
                    <a:ext uri="{9D8B030D-6E8A-4147-A177-3AD203B41FA5}">
                      <a16:colId xmlns:a16="http://schemas.microsoft.com/office/drawing/2014/main" val="581979616"/>
                    </a:ext>
                  </a:extLst>
                </a:gridCol>
              </a:tblGrid>
              <a:tr h="492421">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County Population Category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Diversion/Alternatives Grant Program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Population-Based Funding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Total Funding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extLst>
                  <a:ext uri="{0D108BD9-81ED-4DB2-BD59-A6C34878D82A}">
                    <a16:rowId xmlns:a16="http://schemas.microsoft.com/office/drawing/2014/main" val="3695825584"/>
                  </a:ext>
                </a:extLst>
              </a:tr>
              <a:tr h="244651">
                <a:tc>
                  <a:txBody>
                    <a:bodyPr/>
                    <a:lstStyle/>
                    <a:p>
                      <a:pPr marL="0" marR="0" fontAlgn="base">
                        <a:lnSpc>
                          <a:spcPct val="110000"/>
                        </a:lnSpc>
                        <a:spcBef>
                          <a:spcPts val="0"/>
                        </a:spcBef>
                        <a:spcAft>
                          <a:spcPts val="0"/>
                        </a:spcAft>
                      </a:pPr>
                      <a:r>
                        <a:rPr lang="en-US" sz="1200" b="1"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&lt; 25,000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$75,000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$15,000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$90,000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extLst>
                  <a:ext uri="{0D108BD9-81ED-4DB2-BD59-A6C34878D82A}">
                    <a16:rowId xmlns:a16="http://schemas.microsoft.com/office/drawing/2014/main" val="3722691032"/>
                  </a:ext>
                </a:extLst>
              </a:tr>
              <a:tr h="244651">
                <a:tc>
                  <a:txBody>
                    <a:bodyPr/>
                    <a:lstStyle/>
                    <a:p>
                      <a:pPr marL="0" marR="0" fontAlgn="base">
                        <a:lnSpc>
                          <a:spcPct val="110000"/>
                        </a:lnSpc>
                        <a:spcBef>
                          <a:spcPts val="0"/>
                        </a:spcBef>
                        <a:spcAft>
                          <a:spcPts val="0"/>
                        </a:spcAft>
                      </a:pPr>
                      <a:r>
                        <a:rPr lang="en-US" sz="1200" b="1"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25,000-50,000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tc>
                  <a:txBody>
                    <a:bodyPr/>
                    <a:lstStyle/>
                    <a:p>
                      <a:pPr marL="0" marR="0" algn="ctr" fontAlgn="base">
                        <a:lnSpc>
                          <a:spcPct val="110000"/>
                        </a:lnSpc>
                        <a:spcBef>
                          <a:spcPts val="0"/>
                        </a:spcBef>
                        <a:spcAft>
                          <a:spcPts val="0"/>
                        </a:spcAft>
                      </a:pPr>
                      <a:r>
                        <a:rPr lang="en-US" sz="1200"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$75,000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tc>
                  <a:txBody>
                    <a:bodyPr/>
                    <a:lstStyle/>
                    <a:p>
                      <a:pPr marL="0" marR="0" algn="ctr" fontAlgn="base">
                        <a:lnSpc>
                          <a:spcPct val="110000"/>
                        </a:lnSpc>
                        <a:spcBef>
                          <a:spcPts val="0"/>
                        </a:spcBef>
                        <a:spcAft>
                          <a:spcPts val="0"/>
                        </a:spcAft>
                      </a:pPr>
                      <a:r>
                        <a:rPr lang="en-US" sz="1200"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$10,000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tc>
                  <a:txBody>
                    <a:bodyPr/>
                    <a:lstStyle/>
                    <a:p>
                      <a:pPr marL="0" marR="0" algn="ctr" fontAlgn="base">
                        <a:lnSpc>
                          <a:spcPct val="110000"/>
                        </a:lnSpc>
                        <a:spcBef>
                          <a:spcPts val="0"/>
                        </a:spcBef>
                        <a:spcAft>
                          <a:spcPts val="0"/>
                        </a:spcAft>
                      </a:pPr>
                      <a:r>
                        <a:rPr lang="en-US" sz="1200"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$85,000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extLst>
                  <a:ext uri="{0D108BD9-81ED-4DB2-BD59-A6C34878D82A}">
                    <a16:rowId xmlns:a16="http://schemas.microsoft.com/office/drawing/2014/main" val="3768359720"/>
                  </a:ext>
                </a:extLst>
              </a:tr>
              <a:tr h="244651">
                <a:tc>
                  <a:txBody>
                    <a:bodyPr/>
                    <a:lstStyle/>
                    <a:p>
                      <a:pPr marL="0" marR="0" fontAlgn="base">
                        <a:lnSpc>
                          <a:spcPct val="110000"/>
                        </a:lnSpc>
                        <a:spcBef>
                          <a:spcPts val="0"/>
                        </a:spcBef>
                        <a:spcAft>
                          <a:spcPts val="0"/>
                        </a:spcAft>
                      </a:pPr>
                      <a:r>
                        <a:rPr lang="en-US" sz="1200" b="1"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&gt; 50,000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$75,000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$80,000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extLst>
                  <a:ext uri="{0D108BD9-81ED-4DB2-BD59-A6C34878D82A}">
                    <a16:rowId xmlns:a16="http://schemas.microsoft.com/office/drawing/2014/main" val="894892884"/>
                  </a:ext>
                </a:extLst>
              </a:tr>
            </a:tbl>
          </a:graphicData>
        </a:graphic>
      </p:graphicFrame>
    </p:spTree>
    <p:extLst>
      <p:ext uri="{BB962C8B-B14F-4D97-AF65-F5344CB8AC3E}">
        <p14:creationId xmlns:p14="http://schemas.microsoft.com/office/powerpoint/2010/main" val="189792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yellow flag&#10;&#10;Description automatically generated with medium confidence">
            <a:extLst>
              <a:ext uri="{FF2B5EF4-FFF2-40B4-BE49-F238E27FC236}">
                <a16:creationId xmlns:a16="http://schemas.microsoft.com/office/drawing/2014/main" id="{A1E646B1-7022-43C9-80C7-C686E10FECC2}"/>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l="3663" t="19204" r="3663" b="7619"/>
          <a:stretch/>
        </p:blipFill>
        <p:spPr>
          <a:xfrm>
            <a:off x="446530" y="452050"/>
            <a:ext cx="11298940" cy="5950714"/>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33363" y="408581"/>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Applying for Funding</a:t>
            </a:r>
          </a:p>
        </p:txBody>
      </p:sp>
      <p:sp>
        <p:nvSpPr>
          <p:cNvPr id="14" name="TextBox 13">
            <a:extLst>
              <a:ext uri="{FF2B5EF4-FFF2-40B4-BE49-F238E27FC236}">
                <a16:creationId xmlns:a16="http://schemas.microsoft.com/office/drawing/2014/main" id="{2C8022D4-A234-4A8A-AD8F-6BE8DCFF1F88}"/>
              </a:ext>
            </a:extLst>
          </p:cNvPr>
          <p:cNvSpPr txBox="1"/>
          <p:nvPr/>
        </p:nvSpPr>
        <p:spPr>
          <a:xfrm>
            <a:off x="1066389" y="1789605"/>
            <a:ext cx="4243891" cy="621709"/>
          </a:xfrm>
          <a:prstGeom prst="rect">
            <a:avLst/>
          </a:prstGeom>
          <a:noFill/>
        </p:spPr>
        <p:txBody>
          <a:bodyPr wrap="square" rtlCol="0">
            <a:spAutoFit/>
          </a:bodyPr>
          <a:lstStyle/>
          <a:p>
            <a:pPr>
              <a:lnSpc>
                <a:spcPct val="200000"/>
              </a:lnSpc>
              <a:buClr>
                <a:schemeClr val="accent5">
                  <a:lumMod val="50000"/>
                </a:schemeClr>
              </a:buClr>
            </a:pPr>
            <a:r>
              <a:rPr lang="en-US" sz="2000" b="1" dirty="0">
                <a:solidFill>
                  <a:schemeClr val="accent5">
                    <a:lumMod val="50000"/>
                  </a:schemeClr>
                </a:solidFill>
                <a:latin typeface="+mn-lt"/>
                <a:cs typeface="Calibri Light" panose="020F0302020204030204" pitchFamily="34" charset="0"/>
              </a:rPr>
              <a:t>IMPORTANT DATES</a:t>
            </a:r>
          </a:p>
        </p:txBody>
      </p:sp>
      <p:sp>
        <p:nvSpPr>
          <p:cNvPr id="15" name="TextBox 14">
            <a:extLst>
              <a:ext uri="{FF2B5EF4-FFF2-40B4-BE49-F238E27FC236}">
                <a16:creationId xmlns:a16="http://schemas.microsoft.com/office/drawing/2014/main" id="{75C0F033-7980-4225-9421-1CC42CBF6449}"/>
              </a:ext>
            </a:extLst>
          </p:cNvPr>
          <p:cNvSpPr txBox="1"/>
          <p:nvPr/>
        </p:nvSpPr>
        <p:spPr>
          <a:xfrm>
            <a:off x="1292715" y="2573245"/>
            <a:ext cx="3265452" cy="3170099"/>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Applications and all required documentation must be submitted by </a:t>
            </a:r>
            <a:r>
              <a:rPr lang="en-US" sz="2000" dirty="0">
                <a:solidFill>
                  <a:srgbClr val="FF0000"/>
                </a:solidFill>
                <a:latin typeface="+mj-lt"/>
                <a:cs typeface="Calibri Light" panose="020F0302020204030204" pitchFamily="34" charset="0"/>
              </a:rPr>
              <a:t>11:59 p.m. (ET) on Friday, July 12, 2024. </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2000" dirty="0">
                <a:solidFill>
                  <a:schemeClr val="tx1">
                    <a:lumMod val="85000"/>
                    <a:lumOff val="15000"/>
                  </a:schemeClr>
                </a:solidFill>
                <a:latin typeface="+mj-lt"/>
                <a:cs typeface="Calibri Light" panose="020F0302020204030204" pitchFamily="34" charset="0"/>
              </a:rPr>
              <a:t>The award period is October 1, 2024-September 30, 2026.</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p:txBody>
      </p:sp>
      <p:sp>
        <p:nvSpPr>
          <p:cNvPr id="17" name="Rectangle 16">
            <a:extLst>
              <a:ext uri="{FF2B5EF4-FFF2-40B4-BE49-F238E27FC236}">
                <a16:creationId xmlns:a16="http://schemas.microsoft.com/office/drawing/2014/main" id="{AD0ED384-352D-4741-82D4-81FA15723A7A}"/>
              </a:ext>
            </a:extLst>
          </p:cNvPr>
          <p:cNvSpPr/>
          <p:nvPr/>
        </p:nvSpPr>
        <p:spPr>
          <a:xfrm rot="5400000">
            <a:off x="4103847" y="3827659"/>
            <a:ext cx="3698301" cy="457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CC3D62F-80F2-4D75-8213-A41DDA9AC09F}"/>
              </a:ext>
            </a:extLst>
          </p:cNvPr>
          <p:cNvSpPr txBox="1"/>
          <p:nvPr/>
        </p:nvSpPr>
        <p:spPr>
          <a:xfrm>
            <a:off x="6405929" y="1743477"/>
            <a:ext cx="4243891" cy="621709"/>
          </a:xfrm>
          <a:prstGeom prst="rect">
            <a:avLst/>
          </a:prstGeom>
          <a:noFill/>
        </p:spPr>
        <p:txBody>
          <a:bodyPr wrap="square" rtlCol="0">
            <a:spAutoFit/>
          </a:bodyPr>
          <a:lstStyle/>
          <a:p>
            <a:pPr>
              <a:lnSpc>
                <a:spcPct val="200000"/>
              </a:lnSpc>
              <a:buClr>
                <a:schemeClr val="accent5">
                  <a:lumMod val="50000"/>
                </a:schemeClr>
              </a:buClr>
            </a:pPr>
            <a:r>
              <a:rPr lang="en-US" sz="2000" b="1" dirty="0">
                <a:solidFill>
                  <a:schemeClr val="accent5">
                    <a:lumMod val="50000"/>
                  </a:schemeClr>
                </a:solidFill>
                <a:latin typeface="+mn-lt"/>
                <a:cs typeface="Calibri Light" panose="020F0302020204030204" pitchFamily="34" charset="0"/>
              </a:rPr>
              <a:t>INTELLIGRANTS</a:t>
            </a:r>
          </a:p>
        </p:txBody>
      </p:sp>
      <p:sp>
        <p:nvSpPr>
          <p:cNvPr id="8" name="TextBox 7">
            <a:extLst>
              <a:ext uri="{FF2B5EF4-FFF2-40B4-BE49-F238E27FC236}">
                <a16:creationId xmlns:a16="http://schemas.microsoft.com/office/drawing/2014/main" id="{250A1098-CAD2-474A-AE73-8167CDE4D005}"/>
              </a:ext>
            </a:extLst>
          </p:cNvPr>
          <p:cNvSpPr txBox="1"/>
          <p:nvPr/>
        </p:nvSpPr>
        <p:spPr>
          <a:xfrm>
            <a:off x="6595715" y="2573245"/>
            <a:ext cx="3237446" cy="4287328"/>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r>
              <a:rPr lang="en-US" dirty="0">
                <a:solidFill>
                  <a:schemeClr val="tx1">
                    <a:lumMod val="85000"/>
                    <a:lumOff val="15000"/>
                  </a:schemeClr>
                </a:solidFill>
                <a:latin typeface="+mj-lt"/>
                <a:cs typeface="Calibri Light" panose="020F0302020204030204" pitchFamily="34" charset="0"/>
              </a:rPr>
              <a:t>All applications and required documentation must be submitted through IntelliGrants. </a:t>
            </a: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285750" marR="0" indent="-285750">
              <a:lnSpc>
                <a:spcPct val="110000"/>
              </a:lnSpc>
              <a:spcBef>
                <a:spcPts val="0"/>
              </a:spcBef>
              <a:spcAft>
                <a:spcPts val="0"/>
              </a:spcAft>
              <a:buClr>
                <a:schemeClr val="accent5">
                  <a:lumMod val="50000"/>
                </a:schemeClr>
              </a:buClr>
              <a:buFont typeface="Calibri Light" panose="020F0302020204030204" pitchFamily="34" charset="0"/>
              <a:buChar char="»"/>
            </a:pPr>
            <a:r>
              <a:rPr lang="en-US" sz="1800" dirty="0">
                <a:effectLst/>
                <a:latin typeface="Calibri Light (Headings)"/>
                <a:ea typeface="Calibri" panose="020F0502020204030204" pitchFamily="34" charset="0"/>
                <a:cs typeface="Calibri" panose="020F0502020204030204" pitchFamily="34" charset="0"/>
              </a:rPr>
              <a:t>IntelliGrants is an end-to-end solution for the administration of grants. Everything from the grant application, reports, and fiscal drawdowns will occur online within IntelliGrants. </a:t>
            </a:r>
            <a:endParaRPr lang="en-US" sz="2000" dirty="0">
              <a:solidFill>
                <a:schemeClr val="tx1">
                  <a:lumMod val="85000"/>
                  <a:lumOff val="15000"/>
                </a:schemeClr>
              </a:solidFill>
              <a:latin typeface="+mj-lt"/>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mj-lt"/>
              <a:cs typeface="Calibri Light" panose="020F0302020204030204" pitchFamily="34" charset="0"/>
            </a:endParaRPr>
          </a:p>
          <a:p>
            <a:pPr marL="800100" lvl="1" indent="-342900">
              <a:buClr>
                <a:schemeClr val="accent5">
                  <a:lumMod val="50000"/>
                </a:schemeClr>
              </a:buClr>
              <a:buFont typeface="Courier New" panose="02070309020205020404" pitchFamily="49" charset="0"/>
              <a:buChar char="o"/>
            </a:pPr>
            <a:endParaRPr lang="en-US" sz="1400" dirty="0">
              <a:solidFill>
                <a:schemeClr val="tx1">
                  <a:lumMod val="85000"/>
                  <a:lumOff val="15000"/>
                </a:schemeClr>
              </a:solidFill>
              <a:latin typeface="+mj-lt"/>
              <a:cs typeface="Calibri Light" panose="020F0302020204030204" pitchFamily="34" charset="0"/>
            </a:endParaRPr>
          </a:p>
        </p:txBody>
      </p:sp>
    </p:spTree>
    <p:extLst>
      <p:ext uri="{BB962C8B-B14F-4D97-AF65-F5344CB8AC3E}">
        <p14:creationId xmlns:p14="http://schemas.microsoft.com/office/powerpoint/2010/main" val="2972740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4473148"/>
          </a:xfrm>
          <a:prstGeom prst="rect">
            <a:avLst/>
          </a:prstGeom>
          <a:noFill/>
        </p:spPr>
        <p:txBody>
          <a:bodyPr wrap="square" rtlCol="0">
            <a:spAutoFit/>
          </a:bodyPr>
          <a:lstStyle/>
          <a:p>
            <a:pPr marL="0" marR="0">
              <a:lnSpc>
                <a:spcPct val="110000"/>
              </a:lnSpc>
              <a:spcBef>
                <a:spcPts val="0"/>
              </a:spcBef>
              <a:spcAft>
                <a:spcPts val="0"/>
              </a:spcAft>
              <a:tabLst>
                <a:tab pos="977900" algn="l"/>
                <a:tab pos="978535" algn="l"/>
              </a:tabLst>
            </a:pPr>
            <a:r>
              <a:rPr lang="en-US" sz="1500" dirty="0">
                <a:effectLst/>
                <a:latin typeface="+mj-lt"/>
                <a:ea typeface="Times New Roman" panose="02020603050405020304" pitchFamily="18" charset="0"/>
                <a:cs typeface="Calibri" panose="020F0502020204030204" pitchFamily="34" charset="0"/>
              </a:rPr>
              <a:t>Allowable activities and costs are those that support the operations and services delivered to youth involved in or youth to be diverted from the juvenile justice system. These activities include but may not be limited to:</a:t>
            </a:r>
            <a:endParaRPr lang="en-US" sz="15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0"/>
              </a:spcAft>
            </a:pPr>
            <a:r>
              <a:rPr lang="en-US" sz="1500" dirty="0">
                <a:effectLst/>
                <a:latin typeface="+mj-lt"/>
                <a:ea typeface="Times New Roman" panose="02020603050405020304" pitchFamily="18" charset="0"/>
                <a:cs typeface="Calibri" panose="020F0502020204030204" pitchFamily="34" charset="0"/>
              </a:rPr>
              <a:t> </a:t>
            </a:r>
            <a:endParaRPr lang="en-US" sz="15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US" sz="1500" dirty="0">
                <a:effectLst/>
                <a:latin typeface="+mj-lt"/>
                <a:ea typeface="Times New Roman" panose="02020603050405020304" pitchFamily="18" charset="0"/>
                <a:cs typeface="Calibri" panose="020F0502020204030204" pitchFamily="34" charset="0"/>
              </a:rPr>
              <a:t>Activities that support the operations of youth diversion programs.  </a:t>
            </a:r>
            <a:endParaRPr lang="en-US" sz="1500" dirty="0">
              <a:effectLst/>
              <a:latin typeface="+mj-lt"/>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pPr>
            <a:r>
              <a:rPr lang="en-US" sz="1500" dirty="0">
                <a:effectLst/>
                <a:latin typeface="+mj-lt"/>
                <a:ea typeface="Times New Roman" panose="02020603050405020304" pitchFamily="18" charset="0"/>
                <a:cs typeface="Calibri" panose="020F0502020204030204" pitchFamily="34" charset="0"/>
              </a:rPr>
              <a:t> </a:t>
            </a:r>
            <a:endParaRPr lang="en-US" sz="15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US" sz="1500" dirty="0">
                <a:effectLst/>
                <a:latin typeface="+mj-lt"/>
                <a:ea typeface="Times New Roman" panose="02020603050405020304" pitchFamily="18" charset="0"/>
                <a:cs typeface="Calibri" panose="020F0502020204030204" pitchFamily="34" charset="0"/>
              </a:rPr>
              <a:t>Activities that develop youth diversion programs.</a:t>
            </a:r>
            <a:endParaRPr lang="en-US" sz="1500" dirty="0">
              <a:effectLst/>
              <a:latin typeface="+mj-lt"/>
              <a:ea typeface="Times New Roman" panose="02020603050405020304" pitchFamily="18" charset="0"/>
              <a:cs typeface="Times New Roman" panose="02020603050405020304" pitchFamily="18" charset="0"/>
            </a:endParaRPr>
          </a:p>
          <a:p>
            <a:pPr marL="457200" marR="0">
              <a:lnSpc>
                <a:spcPct val="110000"/>
              </a:lnSpc>
              <a:spcBef>
                <a:spcPts val="0"/>
              </a:spcBef>
              <a:spcAft>
                <a:spcPts val="0"/>
              </a:spcAft>
            </a:pPr>
            <a:r>
              <a:rPr lang="en-US" sz="1500" dirty="0">
                <a:effectLst/>
                <a:latin typeface="+mj-lt"/>
                <a:ea typeface="Times New Roman" panose="02020603050405020304" pitchFamily="18" charset="0"/>
                <a:cs typeface="Calibri" panose="020F0502020204030204" pitchFamily="34" charset="0"/>
              </a:rPr>
              <a:t> </a:t>
            </a:r>
            <a:endParaRPr lang="en-US" sz="1500" dirty="0">
              <a:effectLst/>
              <a:latin typeface="+mj-lt"/>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Wingdings" panose="05000000000000000000" pitchFamily="2" charset="2"/>
              <a:buChar char=""/>
            </a:pPr>
            <a:r>
              <a:rPr lang="en-US" sz="1500" dirty="0">
                <a:effectLst/>
                <a:latin typeface="+mj-lt"/>
                <a:ea typeface="Times New Roman" panose="02020603050405020304" pitchFamily="18" charset="0"/>
                <a:cs typeface="Calibri" panose="020F0502020204030204" pitchFamily="34" charset="0"/>
              </a:rPr>
              <a:t>Activities that are evidence based or restorative justice projects.  </a:t>
            </a:r>
            <a:endParaRPr lang="en-US" sz="1500" dirty="0">
              <a:effectLst/>
              <a:latin typeface="+mj-lt"/>
              <a:ea typeface="Times New Roman" panose="02020603050405020304" pitchFamily="18" charset="0"/>
              <a:cs typeface="Times New Roman" panose="02020603050405020304" pitchFamily="18" charset="0"/>
            </a:endParaRPr>
          </a:p>
          <a:p>
            <a:pPr marL="457200" marR="0">
              <a:lnSpc>
                <a:spcPct val="110000"/>
              </a:lnSpc>
              <a:spcBef>
                <a:spcPts val="0"/>
              </a:spcBef>
              <a:spcAft>
                <a:spcPts val="600"/>
              </a:spcAft>
            </a:pPr>
            <a:r>
              <a:rPr lang="en-US" sz="1500" dirty="0">
                <a:effectLst/>
                <a:highlight>
                  <a:srgbClr val="FFFF00"/>
                </a:highlight>
                <a:latin typeface="+mj-lt"/>
                <a:ea typeface="Times New Roman" panose="02020603050405020304" pitchFamily="18" charset="0"/>
                <a:cs typeface="Calibri" panose="020F0502020204030204" pitchFamily="34" charset="0"/>
              </a:rPr>
              <a:t> </a:t>
            </a:r>
            <a:endParaRPr lang="en-US" sz="1500" dirty="0">
              <a:effectLst/>
              <a:latin typeface="+mj-lt"/>
              <a:ea typeface="Times New Roman" panose="02020603050405020304" pitchFamily="18" charset="0"/>
              <a:cs typeface="Times New Roman" panose="02020603050405020304" pitchFamily="18" charset="0"/>
            </a:endParaRPr>
          </a:p>
          <a:p>
            <a:pPr marL="0" marR="0">
              <a:lnSpc>
                <a:spcPct val="110000"/>
              </a:lnSpc>
              <a:spcBef>
                <a:spcPts val="0"/>
              </a:spcBef>
              <a:spcAft>
                <a:spcPts val="600"/>
              </a:spcAft>
            </a:pPr>
            <a:r>
              <a:rPr lang="en-US" sz="1500" dirty="0">
                <a:effectLst/>
                <a:latin typeface="+mj-lt"/>
                <a:ea typeface="Times New Roman" panose="02020603050405020304" pitchFamily="18" charset="0"/>
                <a:cs typeface="Calibri" panose="020F0502020204030204" pitchFamily="34" charset="0"/>
              </a:rPr>
              <a:t>ICJI strongly recommends programs that are evidence based or considered to be promising practices.  The selected program may be altered to meet the requirements of the applicant, but fidelity should be maintained as closely as possible. More information regarding rated programs and practices, as well as examples of model programs may be found </a:t>
            </a:r>
            <a:r>
              <a:rPr lang="en-US" sz="1500" u="sng" dirty="0">
                <a:solidFill>
                  <a:srgbClr val="0000FF"/>
                </a:solidFill>
                <a:effectLst/>
                <a:latin typeface="+mj-lt"/>
                <a:ea typeface="Times New Roman" panose="02020603050405020304" pitchFamily="18" charset="0"/>
                <a:cs typeface="Calibri" panose="020F0502020204030204" pitchFamily="34" charset="0"/>
                <a:hlinkClick r:id="rId3"/>
              </a:rPr>
              <a:t>here</a:t>
            </a:r>
            <a:r>
              <a:rPr lang="en-US" sz="1500" dirty="0">
                <a:effectLst/>
                <a:latin typeface="+mj-lt"/>
                <a:ea typeface="Times New Roman" panose="02020603050405020304" pitchFamily="18" charset="0"/>
                <a:cs typeface="Calibri" panose="020F0502020204030204" pitchFamily="34" charset="0"/>
              </a:rPr>
              <a:t> or </a:t>
            </a:r>
            <a:r>
              <a:rPr lang="en-US" sz="1500" u="sng" dirty="0">
                <a:solidFill>
                  <a:srgbClr val="0000FF"/>
                </a:solidFill>
                <a:effectLst/>
                <a:latin typeface="+mj-lt"/>
                <a:ea typeface="Times New Roman" panose="02020603050405020304" pitchFamily="18" charset="0"/>
                <a:cs typeface="Calibri" panose="020F0502020204030204" pitchFamily="34" charset="0"/>
                <a:hlinkClick r:id="rId4"/>
              </a:rPr>
              <a:t>here</a:t>
            </a:r>
            <a:r>
              <a:rPr lang="en-US" sz="1500" u="sng" dirty="0">
                <a:solidFill>
                  <a:srgbClr val="0000FF"/>
                </a:solidFill>
                <a:effectLst/>
                <a:latin typeface="+mj-lt"/>
                <a:ea typeface="Times New Roman" panose="02020603050405020304" pitchFamily="18" charset="0"/>
                <a:cs typeface="Calibri" panose="020F0502020204030204" pitchFamily="34" charset="0"/>
              </a:rPr>
              <a:t>.</a:t>
            </a:r>
            <a:endParaRPr lang="en-US" sz="1500" dirty="0">
              <a:effectLst/>
              <a:latin typeface="+mj-lt"/>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accent5">
                    <a:lumMod val="50000"/>
                  </a:schemeClr>
                </a:solidFill>
                <a:latin typeface="Franklin Gothic Demi" panose="020B0703020102020204" pitchFamily="34" charset="0"/>
              </a:rPr>
              <a:t>JUVENILE DIVERSION ALLOWABLE ACTIVITIES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standing on a yellow sign&#10;&#10;Description automatically generated">
            <a:extLst>
              <a:ext uri="{FF2B5EF4-FFF2-40B4-BE49-F238E27FC236}">
                <a16:creationId xmlns:a16="http://schemas.microsoft.com/office/drawing/2014/main" id="{9DC8F2E7-FAED-EA55-A476-0AC386C69AD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91599" y="1643147"/>
            <a:ext cx="3902677" cy="2927008"/>
          </a:xfrm>
          <a:prstGeom prst="rect">
            <a:avLst/>
          </a:prstGeom>
        </p:spPr>
      </p:pic>
      <p:sp>
        <p:nvSpPr>
          <p:cNvPr id="5" name="TextBox 4">
            <a:extLst>
              <a:ext uri="{FF2B5EF4-FFF2-40B4-BE49-F238E27FC236}">
                <a16:creationId xmlns:a16="http://schemas.microsoft.com/office/drawing/2014/main" id="{16C63C37-A3FE-B3F0-1DDA-9B0384951669}"/>
              </a:ext>
            </a:extLst>
          </p:cNvPr>
          <p:cNvSpPr txBox="1"/>
          <p:nvPr/>
        </p:nvSpPr>
        <p:spPr>
          <a:xfrm>
            <a:off x="7630713" y="4692316"/>
            <a:ext cx="3048000" cy="369332"/>
          </a:xfrm>
          <a:prstGeom prst="rect">
            <a:avLst/>
          </a:prstGeom>
          <a:noFill/>
        </p:spPr>
        <p:txBody>
          <a:bodyPr wrap="square" rtlCol="0">
            <a:spAutoFit/>
          </a:bodyPr>
          <a:lstStyle/>
          <a:p>
            <a:r>
              <a:rPr lang="en-US" sz="900" dirty="0">
                <a:hlinkClick r:id="rId7" tooltip="https://www.flickr.com/photos/machbel/7863642822"/>
              </a:rPr>
              <a:t>This Photo</a:t>
            </a:r>
            <a:r>
              <a:rPr lang="en-US" sz="900" dirty="0"/>
              <a:t> by Unknown Author is licensed under </a:t>
            </a:r>
            <a:r>
              <a:rPr lang="en-US" sz="900" dirty="0">
                <a:hlinkClick r:id="rId8" tooltip="https://creativecommons.org/licenses/by-nc-nd/3.0/"/>
              </a:rPr>
              <a:t>CC BY-NC-ND</a:t>
            </a:r>
            <a:endParaRPr lang="en-US" sz="900" dirty="0"/>
          </a:p>
        </p:txBody>
      </p:sp>
    </p:spTree>
    <p:extLst>
      <p:ext uri="{BB962C8B-B14F-4D97-AF65-F5344CB8AC3E}">
        <p14:creationId xmlns:p14="http://schemas.microsoft.com/office/powerpoint/2010/main" val="1848288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718B46D8A4364D91FC451424F61873" ma:contentTypeVersion="17" ma:contentTypeDescription="Create a new document." ma:contentTypeScope="" ma:versionID="2167834545cd6ab028fa06e40c3d0170">
  <xsd:schema xmlns:xsd="http://www.w3.org/2001/XMLSchema" xmlns:xs="http://www.w3.org/2001/XMLSchema" xmlns:p="http://schemas.microsoft.com/office/2006/metadata/properties" xmlns:ns1="http://schemas.microsoft.com/sharepoint/v3" xmlns:ns3="3e60a3bf-9ea7-4318-97b0-3d64eadf9af7" xmlns:ns4="c80e882a-0669-43b5-9e80-8315c2de5f8b" targetNamespace="http://schemas.microsoft.com/office/2006/metadata/properties" ma:root="true" ma:fieldsID="fc667e0d5bd2ed23a24b5254f05e9611" ns1:_="" ns3:_="" ns4:_="">
    <xsd:import namespace="http://schemas.microsoft.com/sharepoint/v3"/>
    <xsd:import namespace="3e60a3bf-9ea7-4318-97b0-3d64eadf9af7"/>
    <xsd:import namespace="c80e882a-0669-43b5-9e80-8315c2de5f8b"/>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60a3bf-9ea7-4318-97b0-3d64eadf9af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0e882a-0669-43b5-9e80-8315c2de5f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3e60a3bf-9ea7-4318-97b0-3d64eadf9af7"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CF6CB1E-84DC-4AC4-8E1F-CAA0D8109BFD}">
  <ds:schemaRefs>
    <ds:schemaRef ds:uri="http://schemas.microsoft.com/sharepoint/v3/contenttype/forms"/>
  </ds:schemaRefs>
</ds:datastoreItem>
</file>

<file path=customXml/itemProps2.xml><?xml version="1.0" encoding="utf-8"?>
<ds:datastoreItem xmlns:ds="http://schemas.openxmlformats.org/officeDocument/2006/customXml" ds:itemID="{D8518C39-7251-429D-8941-16A9246AF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e60a3bf-9ea7-4318-97b0-3d64eadf9af7"/>
    <ds:schemaRef ds:uri="c80e882a-0669-43b5-9e80-8315c2de5f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90FDDD-C6A5-4DAB-8D40-CA035B409D72}">
  <ds:schemaRefs>
    <ds:schemaRef ds:uri="http://purl.org/dc/terms/"/>
    <ds:schemaRef ds:uri="http://www.w3.org/XML/1998/namespace"/>
    <ds:schemaRef ds:uri="3e60a3bf-9ea7-4318-97b0-3d64eadf9af7"/>
    <ds:schemaRef ds:uri="http://schemas.microsoft.com/office/2006/documentManagement/types"/>
    <ds:schemaRef ds:uri="http://schemas.microsoft.com/office/infopath/2007/PartnerControls"/>
    <ds:schemaRef ds:uri="http://purl.org/dc/elements/1.1/"/>
    <ds:schemaRef ds:uri="http://schemas.microsoft.com/office/2006/metadata/properties"/>
    <ds:schemaRef ds:uri="c80e882a-0669-43b5-9e80-8315c2de5f8b"/>
    <ds:schemaRef ds:uri="http://schemas.openxmlformats.org/package/2006/metadata/core-properties"/>
    <ds:schemaRef ds:uri="http://schemas.microsoft.com/sharepoint/v3"/>
    <ds:schemaRef ds:uri="http://purl.org/dc/dcmitype/"/>
  </ds:schemaRefs>
</ds:datastoreItem>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5258</TotalTime>
  <Words>4171</Words>
  <Application>Microsoft Office PowerPoint</Application>
  <PresentationFormat>Widescreen</PresentationFormat>
  <Paragraphs>440</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Calibri Light</vt:lpstr>
      <vt:lpstr>Calibri Light (Headings)</vt:lpstr>
      <vt:lpstr>Courier New</vt:lpstr>
      <vt:lpstr>Franklin Gothic Demi</vt:lpstr>
      <vt:lpstr>Segoe UI Semilight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Burbrink, Jacob</cp:lastModifiedBy>
  <cp:revision>312</cp:revision>
  <cp:lastPrinted>2024-06-18T14:18:39Z</cp:lastPrinted>
  <dcterms:created xsi:type="dcterms:W3CDTF">2018-09-03T16:43:16Z</dcterms:created>
  <dcterms:modified xsi:type="dcterms:W3CDTF">2024-06-18T14:36:03Z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0x010100B2718B46D8A4364D91FC451424F61873</vt:lpwstr>
  </property>
</Properties>
</file>