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2" r:id="rId2"/>
    <p:sldId id="263" r:id="rId3"/>
    <p:sldId id="265" r:id="rId4"/>
    <p:sldId id="258" r:id="rId5"/>
    <p:sldId id="290" r:id="rId6"/>
    <p:sldId id="291" r:id="rId7"/>
    <p:sldId id="260" r:id="rId8"/>
    <p:sldId id="289" r:id="rId9"/>
    <p:sldId id="287" r:id="rId10"/>
    <p:sldId id="28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214" autoAdjust="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2CD45-0A73-4F1C-BFFE-313B756BCDF7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4A026-F501-4304-B95E-EC0B2130C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55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4A026-F501-4304-B95E-EC0B2130C7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89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94A026-F501-4304-B95E-EC0B2130C7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9929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4A026-F501-4304-B95E-EC0B2130C7D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86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C81E9-237F-D038-C5F4-3152CAF666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C7EDC7-DBEE-2874-F91A-2CEBF9EBB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8260D-CA3F-A2E6-3C99-0475611FB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CD05-8459-49FC-B5CE-F91A7570D9E8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9F61A-E18D-1A05-7C57-2375C3F1E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4615E-9D5A-647D-F243-05E6F877D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7C9E-9506-464A-831F-B1CCC424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9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D298E-43C2-F0D5-8F00-4EE19282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ED0FB0-647D-9F6B-48C8-B09F61296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FF55A-BBF4-4ED1-D793-C4BDBB2B8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CD05-8459-49FC-B5CE-F91A7570D9E8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94C28-C993-557E-4C6A-749E37E8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7BF54-43D1-B301-3F19-D292F954C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7C9E-9506-464A-831F-B1CCC424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7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326B08-96FA-BFF0-D712-FC32616637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CC8C-CB1F-3B66-9F45-2597E44CD8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60857-51BE-93AA-547F-4E08AFD2D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CD05-8459-49FC-B5CE-F91A7570D9E8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97873-2DFA-F3CE-7C9F-F3E76E816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01BA0-235C-6011-FBD5-1A6BE5CD0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7C9E-9506-464A-831F-B1CCC424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3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43F02-27E0-37DB-6ACB-4FF5560B1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7D743-9257-9F2D-39F2-5649CD4E1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2BCD-A198-6217-FDCE-4F4EADA81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CD05-8459-49FC-B5CE-F91A7570D9E8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8387A-A0BF-B9AA-751A-D75A40333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E0420-D904-2ECE-C0BE-4DA06270A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7C9E-9506-464A-831F-B1CCC424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0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E1C9C-5B8C-A621-4EDF-D4E97E4AF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A17A0-310B-3862-6ED3-7D9EB8270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B8855-70FA-D921-F4E0-48D1CDD4A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CD05-8459-49FC-B5CE-F91A7570D9E8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77412-CB20-7E0D-375F-E7D8771CB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6489E-0D72-BFEE-C109-6E159772B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7C9E-9506-464A-831F-B1CCC424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81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B6DCE-F6E8-6EDE-B131-887FCF827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16A07-FF3D-E9BB-B2B9-886D21B1D7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670B03-8A5E-D164-3856-338C58B7A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D9704E-D877-1935-BDE7-B1E3A5B52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CD05-8459-49FC-B5CE-F91A7570D9E8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5E02B4-3EB0-09D3-ACEC-AA9F1960E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36348E-E04A-7BB6-EE5F-A67AE1AD2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7C9E-9506-464A-831F-B1CCC424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3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CD3F0-3792-784C-F873-9FFEA4098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C5F6D-F812-E471-9F5E-8946C5481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25F4D2-827B-51CE-13C3-28746A4D8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CE795E-7EC4-364D-E5F3-9CB7D5E666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31FB0A-941E-2CBD-0117-250974945C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FEB1B-3727-7EF1-5327-7A661A8D5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CD05-8459-49FC-B5CE-F91A7570D9E8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B43300-39C6-320F-4676-F61B9FCD7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BE65BE-31AA-1DC1-E275-BE18DB8F5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7C9E-9506-464A-831F-B1CCC424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8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B83E6-883E-541F-3883-406398A32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C4218C-6035-16AF-B56B-A087E63BD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CD05-8459-49FC-B5CE-F91A7570D9E8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A88EDE-C347-EBBE-C5BD-EA1728083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44F05B-ECC5-FCC2-2BFC-42C18E78D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7C9E-9506-464A-831F-B1CCC424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5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90BB02-636E-F7F1-6CE3-F8B4C4BA0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CD05-8459-49FC-B5CE-F91A7570D9E8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65AF90-BA9B-954A-28DE-7639FA45A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57055C-AB7A-4823-C996-39F19DA0A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7C9E-9506-464A-831F-B1CCC424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4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34D36-7565-ECEB-E338-0DA73F03F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591B9-674B-D368-BE8E-2DE8A4E65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CC1317-01BA-E3E1-EED7-9CDBA89AB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A4C47-DA88-3E1F-CD74-A8208A4A8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CD05-8459-49FC-B5CE-F91A7570D9E8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EE4D3-C692-AA3E-E9F1-87C1D993A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EF244-5EFC-BC13-8863-12E53319D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7C9E-9506-464A-831F-B1CCC424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0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9C3A9-249C-6206-F4B6-7D68D4CB1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6EC6E1-4754-5F2A-4654-4B020F1EDC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F108FD-8D17-3630-585E-0439FD773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DEE32F-8D5E-47A1-7E3D-436DB114F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CD05-8459-49FC-B5CE-F91A7570D9E8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5DAB2F-43CC-D8CC-875B-A4D45C94F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7CC26F-8D47-3F2E-9426-631D83A33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7C9E-9506-464A-831F-B1CCC424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7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24F152-ED91-4A4A-F3C2-BCE583DF1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7F873-6F6E-40EB-A868-92BE255FB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E0311-5149-97A8-2508-E21FB3CBA3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8CD05-8459-49FC-B5CE-F91A7570D9E8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3046B-A401-CE50-3CFF-FEFE82BD6C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CB309-8166-4EFD-EC77-502B52F9EA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27C9E-9506-464A-831F-B1CCC424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6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n.gov/cji/victim-services/resourc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B4565-CF0E-409D-A7E9-1E5E1BB79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b="1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2022 </a:t>
            </a:r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VOCA </a:t>
            </a:r>
            <a:r>
              <a:rPr lang="en-US" b="1" dirty="0"/>
              <a:t>Supplemental</a:t>
            </a:r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Webinar/Q&amp;A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0B758F4-7E88-411F-8178-09F0D4179539}"/>
              </a:ext>
            </a:extLst>
          </p:cNvPr>
          <p:cNvSpPr txBox="1">
            <a:spLocks/>
          </p:cNvSpPr>
          <p:nvPr/>
        </p:nvSpPr>
        <p:spPr>
          <a:xfrm>
            <a:off x="477981" y="4872922"/>
            <a:ext cx="3933306" cy="1208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October 20</a:t>
            </a:r>
            <a:r>
              <a:rPr lang="en-US" sz="2000" baseline="30000" dirty="0"/>
              <a:t>th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,2022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48E6F93F-1577-4AB1-AD65-FFEAA2E32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4356" y="1094260"/>
            <a:ext cx="6408836" cy="451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878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84AD39-8181-44AC-ADF7-6F22D047A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887457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BCE7ED-71B2-4B35-B4CA-65E7EC03B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/>
            <a:r>
              <a:rPr lang="en-US" sz="23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Thanks for joining us today:</a:t>
            </a:r>
            <a:br>
              <a:rPr lang="en-US" sz="23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3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3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Webinar is being </a:t>
            </a:r>
            <a:r>
              <a:rPr lang="en-US" sz="23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recorded</a:t>
            </a:r>
            <a:r>
              <a:rPr lang="en-US" sz="23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 It will be posted on the ICJI website. </a:t>
            </a:r>
            <a:br>
              <a:rPr lang="en-US" sz="23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3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3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Questions and Answers at the end. </a:t>
            </a:r>
            <a:br>
              <a:rPr lang="en-US" sz="23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3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3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Feel Free to utilize the chat box during the webinar. </a:t>
            </a:r>
            <a:br>
              <a:rPr lang="en-US" sz="23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3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84" name="Straight Connector 77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655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4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541C01-4B46-4205-924C-5AB4A4D16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6190" y="497205"/>
            <a:ext cx="8836798" cy="1234440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2022 VOCA Supplemental Grant Application</a:t>
            </a: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24EAB-685E-4868-AF64-1AE2386CE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277" y="2249423"/>
            <a:ext cx="9596823" cy="42744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Application opened: Tuesday, October 18</a:t>
            </a:r>
            <a:r>
              <a:rPr lang="en-US" sz="2200" baseline="30000" dirty="0"/>
              <a:t>th</a:t>
            </a:r>
            <a:r>
              <a:rPr lang="en-US" sz="2200" dirty="0"/>
              <a:t> at  9 AM</a:t>
            </a:r>
          </a:p>
          <a:p>
            <a:pPr marL="0" indent="0">
              <a:buNone/>
            </a:pPr>
            <a:r>
              <a:rPr lang="en-US" sz="2200" dirty="0"/>
              <a:t>Application closes: Monday, November 7</a:t>
            </a:r>
            <a:r>
              <a:rPr lang="en-US" sz="2200" baseline="30000" dirty="0"/>
              <a:t>th</a:t>
            </a:r>
            <a:r>
              <a:rPr lang="en-US" sz="2200" dirty="0"/>
              <a:t> at 11:59 PM</a:t>
            </a:r>
          </a:p>
          <a:p>
            <a:pPr marL="0" indent="0" algn="l" defTabSz="457200">
              <a:buNone/>
            </a:pPr>
            <a:r>
              <a:rPr lang="en-US" sz="2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n-US" sz="2200" b="0" i="0" u="none" strike="noStrike" baseline="0" dirty="0">
                <a:solidFill>
                  <a:srgbClr val="FF0000"/>
                </a:solidFill>
              </a:rPr>
              <a:t>Applicants are strongly encouraged to submit applications </a:t>
            </a:r>
            <a:r>
              <a:rPr lang="en-US" sz="2200" b="1" i="0" u="sng" strike="noStrike" baseline="0" dirty="0">
                <a:solidFill>
                  <a:srgbClr val="FF0000"/>
                </a:solidFill>
              </a:rPr>
              <a:t>48 hours</a:t>
            </a:r>
            <a:r>
              <a:rPr lang="en-US" sz="2200" b="0" i="0" u="none" strike="noStrike" baseline="0" dirty="0">
                <a:solidFill>
                  <a:srgbClr val="FF0000"/>
                </a:solidFill>
              </a:rPr>
              <a:t> prior to the 	deadline. 	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Award Period for VOCA Supplemental: October 1, 2022 to September 30, 2023 (12-month award period)</a:t>
            </a:r>
          </a:p>
        </p:txBody>
      </p:sp>
    </p:spTree>
    <p:extLst>
      <p:ext uri="{BB962C8B-B14F-4D97-AF65-F5344CB8AC3E}">
        <p14:creationId xmlns:p14="http://schemas.microsoft.com/office/powerpoint/2010/main" val="2150289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D3DE0C-E47C-42B8-83A2-D58EDC50B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Funding Eligibility and Availability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4A922-3A4D-467B-9C6F-30644CF1D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Eligible entity types include only VOCA 2022-2024 awardees </a:t>
            </a:r>
          </a:p>
          <a:p>
            <a:r>
              <a:rPr lang="en-U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2022-2024 awardees may only request allowable VOCA expenses that were included in the original application submitted for the VOCA 2022-2024 grant cycle but were later removed due to funding reductions </a:t>
            </a: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The following categories are allowed: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Personnel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Benefits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Travel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Supplies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Equipment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Operating expenses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Consultants/contractors</a:t>
            </a:r>
            <a:endParaRPr lang="en-US" sz="1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224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014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Graphical user interface&#10;&#10;Description automatically generated">
            <a:extLst>
              <a:ext uri="{FF2B5EF4-FFF2-40B4-BE49-F238E27FC236}">
                <a16:creationId xmlns:a16="http://schemas.microsoft.com/office/drawing/2014/main" id="{BDABE45A-F157-DE3B-D235-802B8475D0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941" y="643467"/>
            <a:ext cx="9904117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022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E12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Graphical user interface, text, application, email, website&#10;&#10;Description automatically generated">
            <a:extLst>
              <a:ext uri="{FF2B5EF4-FFF2-40B4-BE49-F238E27FC236}">
                <a16:creationId xmlns:a16="http://schemas.microsoft.com/office/drawing/2014/main" id="{398CDB61-58B9-29BD-EC7E-7433CDD097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765" y="656851"/>
            <a:ext cx="9624470" cy="554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765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79E9A9-AF63-4C44-B52A-C6CE4D4EC6D8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prstClr val="black">
                    <a:alpha val="80000"/>
                  </a:prstClr>
                </a:solidFill>
                <a:latin typeface="Calibri" panose="020F0502020204030204"/>
              </a:rPr>
              <a:t>New allowable rates for Travel include:  </a:t>
            </a: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>
                    <a:alpha val="80000"/>
                  </a:prstClr>
                </a:solidFill>
                <a:latin typeface="Calibri" panose="020F0502020204030204"/>
              </a:rPr>
              <a:t> Per Diem </a:t>
            </a:r>
          </a:p>
          <a:p>
            <a:pPr marL="1257300" lvl="2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>
                    <a:alpha val="80000"/>
                  </a:prstClr>
                </a:solidFill>
                <a:latin typeface="Calibri" panose="020F0502020204030204"/>
              </a:rPr>
              <a:t>In-State $41.00 per day </a:t>
            </a:r>
          </a:p>
          <a:p>
            <a:pPr marL="1257300" lvl="2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>
                    <a:alpha val="80000"/>
                  </a:prstClr>
                </a:solidFill>
                <a:latin typeface="Calibri" panose="020F0502020204030204"/>
              </a:rPr>
              <a:t>Out of State $52.00 per day </a:t>
            </a: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>
                    <a:alpha val="80000"/>
                  </a:prstClr>
                </a:solidFill>
                <a:latin typeface="Calibri" panose="020F0502020204030204"/>
              </a:rPr>
              <a:t>Mileage </a:t>
            </a:r>
          </a:p>
          <a:p>
            <a:pPr marL="1257300" lvl="2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>
                    <a:alpha val="80000"/>
                  </a:prstClr>
                </a:solidFill>
                <a:latin typeface="Calibri" panose="020F0502020204030204"/>
              </a:rPr>
              <a:t>$0.49 per mile </a:t>
            </a: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>
                  <a:alpha val="80000"/>
                </a:prstClr>
              </a:solidFill>
              <a:latin typeface="Calibri" panose="020F0502020204030204"/>
            </a:endParaRPr>
          </a:p>
          <a:p>
            <a:pPr lvl="1"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prstClr val="black">
                  <a:alpha val="80000"/>
                </a:prstClr>
              </a:solidFill>
              <a:latin typeface="Calibri" panose="020F050202020403020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prstClr val="black">
                    <a:alpha val="80000"/>
                  </a:prstClr>
                </a:solidFill>
                <a:latin typeface="Calibri" panose="020F0502020204030204"/>
              </a:rPr>
              <a:t>No match is required </a:t>
            </a:r>
          </a:p>
        </p:txBody>
      </p:sp>
      <p:sp>
        <p:nvSpPr>
          <p:cNvPr id="20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2B2F10F-2250-46B1-975F-930C14686450}"/>
              </a:ext>
            </a:extLst>
          </p:cNvPr>
          <p:cNvSpPr txBox="1"/>
          <p:nvPr/>
        </p:nvSpPr>
        <p:spPr>
          <a:xfrm>
            <a:off x="1045332" y="2455750"/>
            <a:ext cx="40505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Important Notes</a:t>
            </a:r>
          </a:p>
        </p:txBody>
      </p:sp>
    </p:spTree>
    <p:extLst>
      <p:ext uri="{BB962C8B-B14F-4D97-AF65-F5344CB8AC3E}">
        <p14:creationId xmlns:p14="http://schemas.microsoft.com/office/powerpoint/2010/main" val="3870931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CA4963-FBF8-4D3C-91C2-A6B597F91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Application/Forms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022E8-465C-4577-8FEC-988E73DCE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700" y="2720401"/>
            <a:ext cx="11150295" cy="3970714"/>
          </a:xfrm>
        </p:spPr>
        <p:txBody>
          <a:bodyPr>
            <a:normAutofit fontScale="70000" lnSpcReduction="20000"/>
          </a:bodyPr>
          <a:lstStyle/>
          <a:p>
            <a:r>
              <a:rPr lang="en-US" sz="3300" dirty="0">
                <a:solidFill>
                  <a:srgbClr val="000000"/>
                </a:solidFill>
              </a:rPr>
              <a:t>The application has been modified in </a:t>
            </a:r>
            <a:r>
              <a:rPr lang="en-US" sz="3300" dirty="0" err="1">
                <a:solidFill>
                  <a:srgbClr val="000000"/>
                </a:solidFill>
              </a:rPr>
              <a:t>IntelliGrants</a:t>
            </a:r>
            <a:r>
              <a:rPr lang="en-US" sz="3300" dirty="0">
                <a:solidFill>
                  <a:srgbClr val="000000"/>
                </a:solidFill>
              </a:rPr>
              <a:t> to only include the forms that are necessary </a:t>
            </a:r>
            <a:endParaRPr lang="en-US" sz="2900" dirty="0">
              <a:solidFill>
                <a:srgbClr val="000000"/>
              </a:solidFill>
            </a:endParaRPr>
          </a:p>
          <a:p>
            <a:r>
              <a:rPr lang="en-US" sz="3300" dirty="0">
                <a:solidFill>
                  <a:srgbClr val="000000"/>
                </a:solidFill>
              </a:rPr>
              <a:t>The following forms need to be completed:</a:t>
            </a:r>
          </a:p>
          <a:p>
            <a:pPr lvl="1"/>
            <a:r>
              <a:rPr lang="en-US" sz="3300" dirty="0">
                <a:solidFill>
                  <a:srgbClr val="000000"/>
                </a:solidFill>
              </a:rPr>
              <a:t>Contact </a:t>
            </a:r>
          </a:p>
          <a:p>
            <a:pPr lvl="1"/>
            <a:r>
              <a:rPr lang="en-US" sz="3300" dirty="0">
                <a:solidFill>
                  <a:srgbClr val="000000"/>
                </a:solidFill>
              </a:rPr>
              <a:t>Project Information </a:t>
            </a:r>
          </a:p>
          <a:p>
            <a:pPr lvl="2"/>
            <a:r>
              <a:rPr lang="en-US" sz="2900" dirty="0">
                <a:solidFill>
                  <a:srgbClr val="000000"/>
                </a:solidFill>
              </a:rPr>
              <a:t>Use the same project title from your VOCA 2022-2024 application as well as the same project summary </a:t>
            </a:r>
          </a:p>
          <a:p>
            <a:pPr lvl="2"/>
            <a:r>
              <a:rPr lang="en-US" sz="2900" dirty="0">
                <a:solidFill>
                  <a:srgbClr val="000000"/>
                </a:solidFill>
              </a:rPr>
              <a:t>In the project summary text box, add the comment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“This application supplements &lt;agency name&gt; &lt;VOCA 2022-2024 grant number &gt;, refer to this grant application for information about this project”.</a:t>
            </a:r>
            <a:endParaRPr lang="en-US" sz="2900" dirty="0"/>
          </a:p>
          <a:p>
            <a:pPr lvl="1"/>
            <a:r>
              <a:rPr lang="en-US" sz="3300" dirty="0">
                <a:solidFill>
                  <a:srgbClr val="000000"/>
                </a:solidFill>
              </a:rPr>
              <a:t>Budget </a:t>
            </a:r>
          </a:p>
          <a:p>
            <a:pPr lvl="1"/>
            <a:r>
              <a:rPr lang="en-US" sz="3300" dirty="0">
                <a:solidFill>
                  <a:srgbClr val="000000"/>
                </a:solidFill>
              </a:rPr>
              <a:t>Budget Narrative </a:t>
            </a:r>
          </a:p>
          <a:p>
            <a:pPr lvl="1"/>
            <a:r>
              <a:rPr lang="en-US" sz="3300" dirty="0">
                <a:solidFill>
                  <a:srgbClr val="000000"/>
                </a:solidFill>
              </a:rPr>
              <a:t>Attachments </a:t>
            </a:r>
          </a:p>
          <a:p>
            <a:pPr marL="0" indent="0">
              <a:buNone/>
            </a:pPr>
            <a:endParaRPr lang="en-US" sz="1100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46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CA4963-FBF8-4D3C-91C2-A6B597F91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Attachments Required: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022E8-465C-4577-8FEC-988E73DCE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700" y="2720401"/>
            <a:ext cx="11150295" cy="3970714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AutoNum type="arabicPeriod"/>
            </a:pPr>
            <a:r>
              <a:rPr lang="en-US" sz="7200" dirty="0">
                <a:solidFill>
                  <a:srgbClr val="000000"/>
                </a:solidFill>
              </a:rPr>
              <a:t>Total Agency Budget </a:t>
            </a:r>
          </a:p>
          <a:p>
            <a:pPr lvl="1"/>
            <a:r>
              <a:rPr lang="en-US" sz="7200" dirty="0">
                <a:solidFill>
                  <a:srgbClr val="000000"/>
                </a:solidFill>
              </a:rPr>
              <a:t>Found on ICJI’s website (</a:t>
            </a:r>
            <a:r>
              <a:rPr lang="en-US" sz="7200" dirty="0">
                <a:solidFill>
                  <a:srgbClr val="000000"/>
                </a:solidFill>
                <a:hlinkClick r:id="rId4"/>
              </a:rPr>
              <a:t>https://www.in.gov/cji/victim-services/resources/</a:t>
            </a:r>
            <a:r>
              <a:rPr lang="en-US" sz="7200" dirty="0">
                <a:solidFill>
                  <a:srgbClr val="000000"/>
                </a:solidFill>
              </a:rPr>
              <a:t>) – Nonprofit Applicant Budget Form </a:t>
            </a:r>
          </a:p>
          <a:p>
            <a:pPr marL="457200" lvl="1" indent="0">
              <a:buNone/>
            </a:pPr>
            <a:endParaRPr lang="en-US" sz="7200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r>
              <a:rPr lang="en-US" sz="7200" dirty="0">
                <a:solidFill>
                  <a:srgbClr val="000000"/>
                </a:solidFill>
              </a:rPr>
              <a:t>Indirect Cost Rate if applicable</a:t>
            </a:r>
          </a:p>
          <a:p>
            <a:pPr marL="514350" indent="-514350">
              <a:buAutoNum type="arabicPeriod"/>
            </a:pPr>
            <a:endParaRPr lang="en-US" sz="7200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r>
              <a:rPr lang="en-US" sz="7200" dirty="0">
                <a:solidFill>
                  <a:srgbClr val="000000"/>
                </a:solidFill>
              </a:rPr>
              <a:t>Miscellaneous </a:t>
            </a:r>
            <a:endParaRPr lang="en-US" sz="6800" dirty="0">
              <a:solidFill>
                <a:srgbClr val="000000"/>
              </a:solidFill>
            </a:endParaRPr>
          </a:p>
          <a:p>
            <a:pPr lvl="1"/>
            <a:r>
              <a:rPr lang="en-US" sz="7200" dirty="0">
                <a:solidFill>
                  <a:srgbClr val="000000"/>
                </a:solidFill>
              </a:rPr>
              <a:t>Job Descriptions for any position listed in personnel</a:t>
            </a:r>
          </a:p>
          <a:p>
            <a:pPr lvl="1"/>
            <a:r>
              <a:rPr lang="en-US" sz="7200" dirty="0">
                <a:solidFill>
                  <a:srgbClr val="000000"/>
                </a:solidFill>
              </a:rPr>
              <a:t>If applicable, attach any other requested information </a:t>
            </a:r>
            <a:endParaRPr lang="en-US" sz="25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72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1100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810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353</Words>
  <Application>Microsoft Office PowerPoint</Application>
  <PresentationFormat>Widescreen</PresentationFormat>
  <Paragraphs>55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2022 VOCA Supplemental Webinar/Q&amp;A</vt:lpstr>
      <vt:lpstr>Thanks for joining us today:  Webinar is being recorded. It will be posted on the ICJI website.   Questions and Answers at the end.   Feel Free to utilize the chat box during the webinar.  </vt:lpstr>
      <vt:lpstr>2022 VOCA Supplemental Grant Application</vt:lpstr>
      <vt:lpstr>Funding Eligibility and Availability </vt:lpstr>
      <vt:lpstr>PowerPoint Presentation</vt:lpstr>
      <vt:lpstr>PowerPoint Presentation</vt:lpstr>
      <vt:lpstr>PowerPoint Presentation</vt:lpstr>
      <vt:lpstr>Application/Forms</vt:lpstr>
      <vt:lpstr>Attachments Required: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2022 VOCA Supplemental Webinar/Q&amp;A</dc:title>
  <dc:creator>Anderson, Dalayna E (CJI)</dc:creator>
  <cp:lastModifiedBy>Anderson, Dalayna E (CJI)</cp:lastModifiedBy>
  <cp:revision>11</cp:revision>
  <dcterms:created xsi:type="dcterms:W3CDTF">2022-10-14T19:04:19Z</dcterms:created>
  <dcterms:modified xsi:type="dcterms:W3CDTF">2022-10-20T17:12:44Z</dcterms:modified>
</cp:coreProperties>
</file>