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75" r:id="rId3"/>
    <p:sldId id="305" r:id="rId4"/>
    <p:sldId id="277" r:id="rId5"/>
    <p:sldId id="307" r:id="rId6"/>
    <p:sldId id="302" r:id="rId7"/>
    <p:sldId id="332" r:id="rId8"/>
    <p:sldId id="334" r:id="rId9"/>
    <p:sldId id="312" r:id="rId10"/>
    <p:sldId id="311" r:id="rId11"/>
    <p:sldId id="310" r:id="rId12"/>
    <p:sldId id="347" r:id="rId13"/>
    <p:sldId id="309" r:id="rId14"/>
    <p:sldId id="308" r:id="rId15"/>
    <p:sldId id="340" r:id="rId16"/>
    <p:sldId id="316" r:id="rId17"/>
    <p:sldId id="315" r:id="rId18"/>
    <p:sldId id="324" r:id="rId19"/>
    <p:sldId id="328" r:id="rId20"/>
    <p:sldId id="327" r:id="rId21"/>
    <p:sldId id="260"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C48"/>
    <a:srgbClr val="D02A2A"/>
    <a:srgbClr val="C41E2A"/>
    <a:srgbClr val="0054A4"/>
    <a:srgbClr val="FEC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88325" autoAdjust="0"/>
  </p:normalViewPr>
  <p:slideViewPr>
    <p:cSldViewPr snapToGrid="0">
      <p:cViewPr varScale="1">
        <p:scale>
          <a:sx n="110" d="100"/>
          <a:sy n="110" d="100"/>
        </p:scale>
        <p:origin x="552" y="108"/>
      </p:cViewPr>
      <p:guideLst>
        <p:guide orient="horz" pos="36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F38454F3-DC34-4BFB-A398-01B3E0B3DAFC}" type="datetimeFigureOut">
              <a:rPr lang="en-US" smtClean="0"/>
              <a:t>6/6/2024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A19C0341-724B-4B99-A8D3-E40E4E575F99}" type="slidenum">
              <a:rPr lang="en-US" smtClean="0"/>
              <a:t>‹#›</a:t>
            </a:fld>
            <a:endParaRPr lang="en-US" dirty="0"/>
          </a:p>
        </p:txBody>
      </p:sp>
    </p:spTree>
    <p:extLst>
      <p:ext uri="{BB962C8B-B14F-4D97-AF65-F5344CB8AC3E}">
        <p14:creationId xmlns:p14="http://schemas.microsoft.com/office/powerpoint/2010/main" val="175936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a:t>
            </a:fld>
            <a:endParaRPr lang="en-US" dirty="0"/>
          </a:p>
        </p:txBody>
      </p:sp>
    </p:spTree>
    <p:extLst>
      <p:ext uri="{BB962C8B-B14F-4D97-AF65-F5344CB8AC3E}">
        <p14:creationId xmlns:p14="http://schemas.microsoft.com/office/powerpoint/2010/main" val="204756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10</a:t>
            </a:fld>
            <a:endParaRPr lang="en-US" dirty="0"/>
          </a:p>
        </p:txBody>
      </p:sp>
    </p:spTree>
    <p:extLst>
      <p:ext uri="{BB962C8B-B14F-4D97-AF65-F5344CB8AC3E}">
        <p14:creationId xmlns:p14="http://schemas.microsoft.com/office/powerpoint/2010/main" val="169504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11</a:t>
            </a:fld>
            <a:endParaRPr lang="en-US" dirty="0"/>
          </a:p>
        </p:txBody>
      </p:sp>
    </p:spTree>
    <p:extLst>
      <p:ext uri="{BB962C8B-B14F-4D97-AF65-F5344CB8AC3E}">
        <p14:creationId xmlns:p14="http://schemas.microsoft.com/office/powerpoint/2010/main" val="267274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12</a:t>
            </a:fld>
            <a:endParaRPr lang="en-US" dirty="0"/>
          </a:p>
        </p:txBody>
      </p:sp>
    </p:spTree>
    <p:extLst>
      <p:ext uri="{BB962C8B-B14F-4D97-AF65-F5344CB8AC3E}">
        <p14:creationId xmlns:p14="http://schemas.microsoft.com/office/powerpoint/2010/main" val="1290863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13</a:t>
            </a:fld>
            <a:endParaRPr lang="en-US" dirty="0"/>
          </a:p>
        </p:txBody>
      </p:sp>
    </p:spTree>
    <p:extLst>
      <p:ext uri="{BB962C8B-B14F-4D97-AF65-F5344CB8AC3E}">
        <p14:creationId xmlns:p14="http://schemas.microsoft.com/office/powerpoint/2010/main" val="3773514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14</a:t>
            </a:fld>
            <a:endParaRPr lang="en-US" dirty="0"/>
          </a:p>
        </p:txBody>
      </p:sp>
    </p:spTree>
    <p:extLst>
      <p:ext uri="{BB962C8B-B14F-4D97-AF65-F5344CB8AC3E}">
        <p14:creationId xmlns:p14="http://schemas.microsoft.com/office/powerpoint/2010/main" val="3085181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15</a:t>
            </a:fld>
            <a:endParaRPr lang="en-US" dirty="0"/>
          </a:p>
        </p:txBody>
      </p:sp>
    </p:spTree>
    <p:extLst>
      <p:ext uri="{BB962C8B-B14F-4D97-AF65-F5344CB8AC3E}">
        <p14:creationId xmlns:p14="http://schemas.microsoft.com/office/powerpoint/2010/main" val="227296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16</a:t>
            </a:fld>
            <a:endParaRPr lang="en-US" dirty="0"/>
          </a:p>
        </p:txBody>
      </p:sp>
    </p:spTree>
    <p:extLst>
      <p:ext uri="{BB962C8B-B14F-4D97-AF65-F5344CB8AC3E}">
        <p14:creationId xmlns:p14="http://schemas.microsoft.com/office/powerpoint/2010/main" val="1904962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17</a:t>
            </a:fld>
            <a:endParaRPr lang="en-US" dirty="0"/>
          </a:p>
        </p:txBody>
      </p:sp>
    </p:spTree>
    <p:extLst>
      <p:ext uri="{BB962C8B-B14F-4D97-AF65-F5344CB8AC3E}">
        <p14:creationId xmlns:p14="http://schemas.microsoft.com/office/powerpoint/2010/main" val="1383318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18</a:t>
            </a:fld>
            <a:endParaRPr lang="en-US" dirty="0"/>
          </a:p>
        </p:txBody>
      </p:sp>
    </p:spTree>
    <p:extLst>
      <p:ext uri="{BB962C8B-B14F-4D97-AF65-F5344CB8AC3E}">
        <p14:creationId xmlns:p14="http://schemas.microsoft.com/office/powerpoint/2010/main" val="2642088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19</a:t>
            </a:fld>
            <a:endParaRPr lang="en-US" dirty="0"/>
          </a:p>
        </p:txBody>
      </p:sp>
    </p:spTree>
    <p:extLst>
      <p:ext uri="{BB962C8B-B14F-4D97-AF65-F5344CB8AC3E}">
        <p14:creationId xmlns:p14="http://schemas.microsoft.com/office/powerpoint/2010/main" val="64476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2</a:t>
            </a:fld>
            <a:endParaRPr lang="en-US" dirty="0"/>
          </a:p>
        </p:txBody>
      </p:sp>
    </p:spTree>
    <p:extLst>
      <p:ext uri="{BB962C8B-B14F-4D97-AF65-F5344CB8AC3E}">
        <p14:creationId xmlns:p14="http://schemas.microsoft.com/office/powerpoint/2010/main" val="3018328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20</a:t>
            </a:fld>
            <a:endParaRPr lang="en-US" dirty="0"/>
          </a:p>
        </p:txBody>
      </p:sp>
    </p:spTree>
    <p:extLst>
      <p:ext uri="{BB962C8B-B14F-4D97-AF65-F5344CB8AC3E}">
        <p14:creationId xmlns:p14="http://schemas.microsoft.com/office/powerpoint/2010/main" val="3307890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21</a:t>
            </a:fld>
            <a:endParaRPr lang="en-US" dirty="0"/>
          </a:p>
        </p:txBody>
      </p:sp>
    </p:spTree>
    <p:extLst>
      <p:ext uri="{BB962C8B-B14F-4D97-AF65-F5344CB8AC3E}">
        <p14:creationId xmlns:p14="http://schemas.microsoft.com/office/powerpoint/2010/main" val="4100888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3</a:t>
            </a:fld>
            <a:endParaRPr lang="en-US" dirty="0"/>
          </a:p>
        </p:txBody>
      </p:sp>
    </p:spTree>
    <p:extLst>
      <p:ext uri="{BB962C8B-B14F-4D97-AF65-F5344CB8AC3E}">
        <p14:creationId xmlns:p14="http://schemas.microsoft.com/office/powerpoint/2010/main" val="267970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4</a:t>
            </a:fld>
            <a:endParaRPr lang="en-US" dirty="0"/>
          </a:p>
        </p:txBody>
      </p:sp>
    </p:spTree>
    <p:extLst>
      <p:ext uri="{BB962C8B-B14F-4D97-AF65-F5344CB8AC3E}">
        <p14:creationId xmlns:p14="http://schemas.microsoft.com/office/powerpoint/2010/main" val="62641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5</a:t>
            </a:fld>
            <a:endParaRPr lang="en-US" dirty="0"/>
          </a:p>
        </p:txBody>
      </p:sp>
    </p:spTree>
    <p:extLst>
      <p:ext uri="{BB962C8B-B14F-4D97-AF65-F5344CB8AC3E}">
        <p14:creationId xmlns:p14="http://schemas.microsoft.com/office/powerpoint/2010/main" val="19195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6</a:t>
            </a:fld>
            <a:endParaRPr lang="en-US" dirty="0"/>
          </a:p>
        </p:txBody>
      </p:sp>
    </p:spTree>
    <p:extLst>
      <p:ext uri="{BB962C8B-B14F-4D97-AF65-F5344CB8AC3E}">
        <p14:creationId xmlns:p14="http://schemas.microsoft.com/office/powerpoint/2010/main" val="181891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7</a:t>
            </a:fld>
            <a:endParaRPr lang="en-US" dirty="0"/>
          </a:p>
        </p:txBody>
      </p:sp>
    </p:spTree>
    <p:extLst>
      <p:ext uri="{BB962C8B-B14F-4D97-AF65-F5344CB8AC3E}">
        <p14:creationId xmlns:p14="http://schemas.microsoft.com/office/powerpoint/2010/main" val="117106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8</a:t>
            </a:fld>
            <a:endParaRPr lang="en-US" dirty="0"/>
          </a:p>
        </p:txBody>
      </p:sp>
    </p:spTree>
    <p:extLst>
      <p:ext uri="{BB962C8B-B14F-4D97-AF65-F5344CB8AC3E}">
        <p14:creationId xmlns:p14="http://schemas.microsoft.com/office/powerpoint/2010/main" val="91705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C0341-724B-4B99-A8D3-E40E4E575F99}" type="slidenum">
              <a:rPr lang="en-US" smtClean="0"/>
              <a:t>9</a:t>
            </a:fld>
            <a:endParaRPr lang="en-US" dirty="0"/>
          </a:p>
        </p:txBody>
      </p:sp>
    </p:spTree>
    <p:extLst>
      <p:ext uri="{BB962C8B-B14F-4D97-AF65-F5344CB8AC3E}">
        <p14:creationId xmlns:p14="http://schemas.microsoft.com/office/powerpoint/2010/main" val="741982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B02B93-DAB0-4B41-B603-3C767614C9CE}" type="datetimeFigureOut">
              <a:rPr lang="en-US" smtClean="0"/>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306468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02B93-DAB0-4B41-B603-3C767614C9CE}" type="datetimeFigureOut">
              <a:rPr lang="en-US" smtClean="0"/>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30799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02B93-DAB0-4B41-B603-3C767614C9CE}" type="datetimeFigureOut">
              <a:rPr lang="en-US" smtClean="0"/>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79280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02B93-DAB0-4B41-B603-3C767614C9CE}" type="datetimeFigureOut">
              <a:rPr lang="en-US" smtClean="0"/>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320331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B02B93-DAB0-4B41-B603-3C767614C9CE}" type="datetimeFigureOut">
              <a:rPr lang="en-US" smtClean="0"/>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410492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B02B93-DAB0-4B41-B603-3C767614C9CE}" type="datetimeFigureOut">
              <a:rPr lang="en-US" smtClean="0"/>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134151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B02B93-DAB0-4B41-B603-3C767614C9CE}" type="datetimeFigureOut">
              <a:rPr lang="en-US" smtClean="0"/>
              <a:t>6/6/2024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1978363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B02B93-DAB0-4B41-B603-3C767614C9CE}" type="datetimeFigureOut">
              <a:rPr lang="en-US" smtClean="0"/>
              <a:t>6/6/2024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205107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02B93-DAB0-4B41-B603-3C767614C9CE}" type="datetimeFigureOut">
              <a:rPr lang="en-US" smtClean="0"/>
              <a:t>6/6/2024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75384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B02B93-DAB0-4B41-B603-3C767614C9CE}" type="datetimeFigureOut">
              <a:rPr lang="en-US" smtClean="0"/>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71770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B02B93-DAB0-4B41-B603-3C767614C9CE}" type="datetimeFigureOut">
              <a:rPr lang="en-US" smtClean="0"/>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E768D-B329-4A76-907C-2CD7F56F12B7}" type="slidenum">
              <a:rPr lang="en-US" smtClean="0"/>
              <a:t>‹#›</a:t>
            </a:fld>
            <a:endParaRPr lang="en-US" dirty="0"/>
          </a:p>
        </p:txBody>
      </p:sp>
    </p:spTree>
    <p:extLst>
      <p:ext uri="{BB962C8B-B14F-4D97-AF65-F5344CB8AC3E}">
        <p14:creationId xmlns:p14="http://schemas.microsoft.com/office/powerpoint/2010/main" val="83308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02B93-DAB0-4B41-B603-3C767614C9CE}" type="datetimeFigureOut">
              <a:rPr lang="en-US" smtClean="0"/>
              <a:t>6/6/2024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E768D-B329-4A76-907C-2CD7F56F12B7}" type="slidenum">
              <a:rPr lang="en-US" smtClean="0"/>
              <a:t>‹#›</a:t>
            </a:fld>
            <a:endParaRPr lang="en-US" dirty="0"/>
          </a:p>
        </p:txBody>
      </p:sp>
    </p:spTree>
    <p:extLst>
      <p:ext uri="{BB962C8B-B14F-4D97-AF65-F5344CB8AC3E}">
        <p14:creationId xmlns:p14="http://schemas.microsoft.com/office/powerpoint/2010/main" val="2570055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mailto:michael.sturm@dcs.in.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mailto:michael.sturm@dcs.in.gov"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in.gov/sos" TargetMode="External"/><Relationship Id="rId3" Type="http://schemas.openxmlformats.org/officeDocument/2006/relationships/image" Target="../media/image6.jpeg"/><Relationship Id="rId7" Type="http://schemas.openxmlformats.org/officeDocument/2006/relationships/hyperlink" Target="http://www.in.gov/idoa/2464.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in.gov/idoa/3643.htm" TargetMode="External"/><Relationship Id="rId5" Type="http://schemas.openxmlformats.org/officeDocument/2006/relationships/hyperlink" Target="http://www.in.gov/idoa/2354.htm" TargetMode="External"/><Relationship Id="rId10" Type="http://schemas.openxmlformats.org/officeDocument/2006/relationships/image" Target="../media/image17.png"/><Relationship Id="rId4" Type="http://schemas.openxmlformats.org/officeDocument/2006/relationships/hyperlink" Target="http://www.in.gov/idoa/2788.htm" TargetMode="External"/><Relationship Id="rId9" Type="http://schemas.openxmlformats.org/officeDocument/2006/relationships/hyperlink" Target="http://www.in.gov/idoa/files/vendor_handbook.do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mailto:michael.sturm@dcs.in.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in.gov/dcs/current-requests-for-proposals/child-advocacy-cent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4A4"/>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2335" y="969323"/>
            <a:ext cx="2640217" cy="4879248"/>
          </a:xfrm>
          <a:prstGeom prst="rect">
            <a:avLst/>
          </a:prstGeom>
        </p:spPr>
      </p:pic>
      <p:sp>
        <p:nvSpPr>
          <p:cNvPr id="14" name="TextBox 13"/>
          <p:cNvSpPr txBox="1"/>
          <p:nvPr/>
        </p:nvSpPr>
        <p:spPr>
          <a:xfrm>
            <a:off x="6553657" y="6128603"/>
            <a:ext cx="5517573" cy="253916"/>
          </a:xfrm>
          <a:prstGeom prst="rect">
            <a:avLst/>
          </a:prstGeom>
          <a:noFill/>
        </p:spPr>
        <p:txBody>
          <a:bodyPr wrap="square" rtlCol="0">
            <a:spAutoFit/>
          </a:bodyPr>
          <a:lstStyle/>
          <a:p>
            <a:r>
              <a:rPr lang="en-US" sz="1050" i="1" dirty="0">
                <a:solidFill>
                  <a:schemeClr val="bg1"/>
                </a:solidFill>
                <a:latin typeface="Century Schoolbook" panose="02040604050505020304" pitchFamily="18" charset="0"/>
              </a:rPr>
              <a:t>“Indiana children will live in safe, healthy and supportive families and communities.”</a:t>
            </a:r>
            <a:endParaRPr lang="en-US" sz="1050" dirty="0">
              <a:solidFill>
                <a:schemeClr val="bg1"/>
              </a:solidFill>
              <a:latin typeface="Century Schoolbook" panose="02040604050505020304" pitchFamily="18" charset="0"/>
            </a:endParaRPr>
          </a:p>
        </p:txBody>
      </p:sp>
      <p:sp>
        <p:nvSpPr>
          <p:cNvPr id="26" name="Freeform 25"/>
          <p:cNvSpPr/>
          <p:nvPr/>
        </p:nvSpPr>
        <p:spPr>
          <a:xfrm>
            <a:off x="-478869" y="-54591"/>
            <a:ext cx="9109522" cy="6933063"/>
          </a:xfrm>
          <a:custGeom>
            <a:avLst/>
            <a:gdLst>
              <a:gd name="connsiteX0" fmla="*/ 0 w 9376012"/>
              <a:gd name="connsiteY0" fmla="*/ 0 h 6905768"/>
              <a:gd name="connsiteX1" fmla="*/ 0 w 9376012"/>
              <a:gd name="connsiteY1" fmla="*/ 6905768 h 6905768"/>
              <a:gd name="connsiteX2" fmla="*/ 5786651 w 9376012"/>
              <a:gd name="connsiteY2" fmla="*/ 6905768 h 6905768"/>
              <a:gd name="connsiteX3" fmla="*/ 9376012 w 9376012"/>
              <a:gd name="connsiteY3" fmla="*/ 0 h 6905768"/>
              <a:gd name="connsiteX4" fmla="*/ 27296 w 9376012"/>
              <a:gd name="connsiteY4" fmla="*/ 0 h 6905768"/>
              <a:gd name="connsiteX5" fmla="*/ 0 w 9376012"/>
              <a:gd name="connsiteY5" fmla="*/ 0 h 69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6012" h="6905768">
                <a:moveTo>
                  <a:pt x="0" y="0"/>
                </a:moveTo>
                <a:lnTo>
                  <a:pt x="0" y="6905768"/>
                </a:lnTo>
                <a:lnTo>
                  <a:pt x="5786651" y="6905768"/>
                </a:lnTo>
                <a:lnTo>
                  <a:pt x="9376012" y="0"/>
                </a:lnTo>
                <a:lnTo>
                  <a:pt x="27296" y="0"/>
                </a:lnTo>
                <a:lnTo>
                  <a:pt x="0" y="0"/>
                </a:lnTo>
                <a:close/>
              </a:path>
            </a:pathLst>
          </a:custGeom>
          <a:blipFill dpi="0"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l="-48474" t="-36737" r="-9024" b="-849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a:off x="-54590" y="-54591"/>
            <a:ext cx="7450002" cy="6960358"/>
          </a:xfrm>
          <a:custGeom>
            <a:avLst/>
            <a:gdLst>
              <a:gd name="connsiteX0" fmla="*/ 0 w 7601803"/>
              <a:gd name="connsiteY0" fmla="*/ 0 h 6960358"/>
              <a:gd name="connsiteX1" fmla="*/ 0 w 7601803"/>
              <a:gd name="connsiteY1" fmla="*/ 6960358 h 6960358"/>
              <a:gd name="connsiteX2" fmla="*/ 4107976 w 7601803"/>
              <a:gd name="connsiteY2" fmla="*/ 6960358 h 6960358"/>
              <a:gd name="connsiteX3" fmla="*/ 7601803 w 7601803"/>
              <a:gd name="connsiteY3" fmla="*/ 0 h 6960358"/>
              <a:gd name="connsiteX4" fmla="*/ 0 w 7601803"/>
              <a:gd name="connsiteY4" fmla="*/ 0 h 696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1803" h="6960358">
                <a:moveTo>
                  <a:pt x="0" y="0"/>
                </a:moveTo>
                <a:lnTo>
                  <a:pt x="0" y="6960358"/>
                </a:lnTo>
                <a:lnTo>
                  <a:pt x="4107976" y="6960358"/>
                </a:lnTo>
                <a:lnTo>
                  <a:pt x="7601803" y="0"/>
                </a:lnTo>
                <a:lnTo>
                  <a:pt x="0" y="0"/>
                </a:lnTo>
                <a:close/>
              </a:path>
            </a:pathLst>
          </a:custGeom>
          <a:blipFill dpi="0"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l="-5137" t="-22033" r="-7325" b="-3871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a:xfrm>
            <a:off x="-478869" y="-261257"/>
            <a:ext cx="7032526" cy="7445828"/>
          </a:xfrm>
          <a:custGeom>
            <a:avLst/>
            <a:gdLst>
              <a:gd name="connsiteX0" fmla="*/ 0 w 6096000"/>
              <a:gd name="connsiteY0" fmla="*/ 0 h 6978316"/>
              <a:gd name="connsiteX1" fmla="*/ 0 w 6096000"/>
              <a:gd name="connsiteY1" fmla="*/ 6978316 h 6978316"/>
              <a:gd name="connsiteX2" fmla="*/ 2646947 w 6096000"/>
              <a:gd name="connsiteY2" fmla="*/ 6978316 h 6978316"/>
              <a:gd name="connsiteX3" fmla="*/ 6096000 w 6096000"/>
              <a:gd name="connsiteY3" fmla="*/ 16043 h 6978316"/>
              <a:gd name="connsiteX4" fmla="*/ 0 w 6096000"/>
              <a:gd name="connsiteY4" fmla="*/ 0 h 697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978316">
                <a:moveTo>
                  <a:pt x="0" y="0"/>
                </a:moveTo>
                <a:lnTo>
                  <a:pt x="0" y="6978316"/>
                </a:lnTo>
                <a:lnTo>
                  <a:pt x="2646947" y="6978316"/>
                </a:lnTo>
                <a:lnTo>
                  <a:pt x="6096000" y="16043"/>
                </a:lnTo>
                <a:lnTo>
                  <a:pt x="0" y="0"/>
                </a:lnTo>
                <a:close/>
              </a:path>
            </a:pathLst>
          </a:custGeom>
          <a:blipFill dpi="0"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l="-74372" t="-9132" r="-13842" b="-8692"/>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9500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100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1000" fill="hold"/>
                                        <p:tgtEl>
                                          <p:spTgt spid="27"/>
                                        </p:tgtEl>
                                        <p:attrNameLst>
                                          <p:attrName>ppt_x</p:attrName>
                                        </p:attrNameLst>
                                      </p:cBhvr>
                                      <p:tavLst>
                                        <p:tav tm="0">
                                          <p:val>
                                            <p:strVal val="0-#ppt_w/2"/>
                                          </p:val>
                                        </p:tav>
                                        <p:tav tm="100000">
                                          <p:val>
                                            <p:strVal val="#ppt_x"/>
                                          </p:val>
                                        </p:tav>
                                      </p:tavLst>
                                    </p:anim>
                                    <p:anim calcmode="lin" valueType="num">
                                      <p:cBhvr additive="base">
                                        <p:cTn id="13" dur="10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1000" fill="hold"/>
                                        <p:tgtEl>
                                          <p:spTgt spid="28"/>
                                        </p:tgtEl>
                                        <p:attrNameLst>
                                          <p:attrName>ppt_x</p:attrName>
                                        </p:attrNameLst>
                                      </p:cBhvr>
                                      <p:tavLst>
                                        <p:tav tm="0">
                                          <p:val>
                                            <p:strVal val="0-#ppt_w/2"/>
                                          </p:val>
                                        </p:tav>
                                        <p:tav tm="100000">
                                          <p:val>
                                            <p:strVal val="#ppt_x"/>
                                          </p:val>
                                        </p:tav>
                                      </p:tavLst>
                                    </p:anim>
                                    <p:anim calcmode="lin" valueType="num">
                                      <p:cBhvr additive="base">
                                        <p:cTn id="18" dur="10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5000"/>
                            </p:stCondLst>
                            <p:childTnLst>
                              <p:par>
                                <p:cTn id="20" presetID="10" presetClass="entr" presetSubtype="0" fill="hold" nodeType="afterEffect">
                                  <p:stCondLst>
                                    <p:cond delay="7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par>
                          <p:cTn id="23" fill="hold">
                            <p:stCondLst>
                              <p:cond delay="6750"/>
                            </p:stCondLst>
                            <p:childTnLst>
                              <p:par>
                                <p:cTn id="24" presetID="42"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animBg="1"/>
      <p:bldP spid="27"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779021" y="1276662"/>
            <a:ext cx="6376646" cy="2382191"/>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rPr>
              <a:t>The term of the contract shall be for a period of two (2) years from the date of contract execution. </a:t>
            </a:r>
            <a:br>
              <a:rPr lang="en-US" sz="2400" dirty="0">
                <a:solidFill>
                  <a:prstClr val="black"/>
                </a:solidFill>
                <a:cs typeface="Arial" panose="020B0604020202020204" pitchFamily="34" charset="0"/>
              </a:rPr>
            </a:br>
            <a:endParaRPr lang="en-US" sz="2400" dirty="0">
              <a:solidFill>
                <a:prstClr val="black"/>
              </a:solidFill>
              <a:cs typeface="Arial" panose="020B0604020202020204" pitchFamily="34" charset="0"/>
            </a:endParaRPr>
          </a:p>
          <a:p>
            <a:pPr marL="342900" lvl="0" indent="-34290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rPr>
              <a:t>There may be two (2) two-year renewals for a total of four (6) years at the State’s option. </a:t>
            </a:r>
          </a:p>
        </p:txBody>
      </p:sp>
      <p:sp>
        <p:nvSpPr>
          <p:cNvPr id="13" name="TextBox 12"/>
          <p:cNvSpPr txBox="1"/>
          <p:nvPr/>
        </p:nvSpPr>
        <p:spPr>
          <a:xfrm>
            <a:off x="4450466" y="265180"/>
            <a:ext cx="6376647" cy="707886"/>
          </a:xfrm>
          <a:prstGeom prst="rect">
            <a:avLst/>
          </a:prstGeom>
          <a:noFill/>
        </p:spPr>
        <p:txBody>
          <a:bodyPr wrap="square" rtlCol="0">
            <a:spAutoFit/>
          </a:bodyPr>
          <a:lstStyle/>
          <a:p>
            <a:r>
              <a:rPr lang="en-US" sz="4000" dirty="0"/>
              <a:t>   Term of the Contract</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4"/>
          <a:stretch>
            <a:fillRect/>
          </a:stretch>
        </p:blipFill>
        <p:spPr>
          <a:xfrm>
            <a:off x="0" y="-14138"/>
            <a:ext cx="4450466" cy="6425741"/>
          </a:xfrm>
          <a:prstGeom prst="rect">
            <a:avLst/>
          </a:prstGeom>
        </p:spPr>
      </p:pic>
    </p:spTree>
    <p:extLst>
      <p:ext uri="{BB962C8B-B14F-4D97-AF65-F5344CB8AC3E}">
        <p14:creationId xmlns:p14="http://schemas.microsoft.com/office/powerpoint/2010/main" val="357417067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646495" y="1013083"/>
            <a:ext cx="6330737" cy="4585871"/>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The Transmittal Letter must be in the form of a letter, using any file format, and address each component in RFP Section 2.2. </a:t>
            </a:r>
          </a:p>
          <a:p>
            <a:pPr marL="342900" lvl="0" indent="-34290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The Respondent must identify in their Transmittal Letter which count(ies) the Respondent is proposing to physically locate their CAC(s).</a:t>
            </a:r>
          </a:p>
          <a:p>
            <a:pPr marL="342900" lvl="0" indent="-34290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Only one Transmittal Letter should be completed regardless of how many physical CAC location(s) the Respondent is proposing.</a:t>
            </a:r>
          </a:p>
          <a:p>
            <a:pPr marL="342900" lvl="0" indent="-34290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A mandatory requirement for submitting a proposal is acceptance of all contract clauses in the Sample Contract (Attachment A). Respondents must indicate their acceptance of all contract clauses in the Transmittal Letter.</a:t>
            </a:r>
          </a:p>
        </p:txBody>
      </p:sp>
      <p:sp>
        <p:nvSpPr>
          <p:cNvPr id="13" name="TextBox 12"/>
          <p:cNvSpPr txBox="1"/>
          <p:nvPr/>
        </p:nvSpPr>
        <p:spPr>
          <a:xfrm>
            <a:off x="4646496" y="196718"/>
            <a:ext cx="4483108" cy="769441"/>
          </a:xfrm>
          <a:prstGeom prst="rect">
            <a:avLst/>
          </a:prstGeom>
          <a:noFill/>
        </p:spPr>
        <p:txBody>
          <a:bodyPr wrap="square" rtlCol="0">
            <a:spAutoFit/>
          </a:bodyPr>
          <a:lstStyle/>
          <a:p>
            <a:r>
              <a:rPr lang="en-US" sz="4400" dirty="0">
                <a:solidFill>
                  <a:prstClr val="black"/>
                </a:solidFill>
                <a:ea typeface="+mj-ea"/>
                <a:cs typeface="+mj-cs"/>
              </a:rPr>
              <a:t>Transmittal Letter</a:t>
            </a:r>
            <a:endParaRPr lang="en-US" sz="31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4"/>
          <a:stretch>
            <a:fillRect/>
          </a:stretch>
        </p:blipFill>
        <p:spPr>
          <a:xfrm>
            <a:off x="0" y="-1945"/>
            <a:ext cx="4365114" cy="6413548"/>
          </a:xfrm>
          <a:prstGeom prst="rect">
            <a:avLst/>
          </a:prstGeom>
        </p:spPr>
      </p:pic>
    </p:spTree>
    <p:extLst>
      <p:ext uri="{BB962C8B-B14F-4D97-AF65-F5344CB8AC3E}">
        <p14:creationId xmlns:p14="http://schemas.microsoft.com/office/powerpoint/2010/main" val="282552597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646495" y="1013083"/>
            <a:ext cx="6330737" cy="2191369"/>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The main source of funding for CAC service provision will be from the Social Services Block Grant (SSBG). </a:t>
            </a:r>
          </a:p>
          <a:p>
            <a:pPr marL="342900" lvl="0" indent="-34290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SSBG funding will cover the operation of CACs for this RFP, including the services described in the Service Standard (Attachment B). </a:t>
            </a:r>
          </a:p>
        </p:txBody>
      </p:sp>
      <p:sp>
        <p:nvSpPr>
          <p:cNvPr id="13" name="TextBox 12"/>
          <p:cNvSpPr txBox="1"/>
          <p:nvPr/>
        </p:nvSpPr>
        <p:spPr>
          <a:xfrm>
            <a:off x="4646496" y="196718"/>
            <a:ext cx="6645618" cy="630942"/>
          </a:xfrm>
          <a:prstGeom prst="rect">
            <a:avLst/>
          </a:prstGeom>
          <a:noFill/>
        </p:spPr>
        <p:txBody>
          <a:bodyPr wrap="square" rtlCol="0">
            <a:spAutoFit/>
          </a:bodyPr>
          <a:lstStyle/>
          <a:p>
            <a:r>
              <a:rPr lang="en-US" sz="3500" dirty="0">
                <a:solidFill>
                  <a:prstClr val="black"/>
                </a:solidFill>
                <a:ea typeface="+mj-ea"/>
                <a:cs typeface="+mj-cs"/>
              </a:rPr>
              <a:t>Social Services Block Grant Funding</a:t>
            </a:r>
            <a:endParaRPr lang="en-US" sz="35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4"/>
          <a:stretch>
            <a:fillRect/>
          </a:stretch>
        </p:blipFill>
        <p:spPr>
          <a:xfrm>
            <a:off x="0" y="-1945"/>
            <a:ext cx="4365114" cy="6413548"/>
          </a:xfrm>
          <a:prstGeom prst="rect">
            <a:avLst/>
          </a:prstGeom>
        </p:spPr>
      </p:pic>
    </p:spTree>
    <p:extLst>
      <p:ext uri="{BB962C8B-B14F-4D97-AF65-F5344CB8AC3E}">
        <p14:creationId xmlns:p14="http://schemas.microsoft.com/office/powerpoint/2010/main" val="127068051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884615" y="1599070"/>
            <a:ext cx="6201600" cy="2651752"/>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Please follow the instructions in the Business Proposal Template, and utilize Attachment C as the template for your response.</a:t>
            </a:r>
          </a:p>
          <a:p>
            <a:pPr marL="342900" lvl="0" indent="-342900" eaLnBrk="0" fontAlgn="base" hangingPunct="0">
              <a:spcBef>
                <a:spcPct val="20000"/>
              </a:spcBef>
              <a:spcAft>
                <a:spcPct val="0"/>
              </a:spcAft>
              <a:buFont typeface="Arial" charset="0"/>
              <a:buChar char="•"/>
            </a:pPr>
            <a:r>
              <a:rPr lang="en-US" sz="2000" dirty="0">
                <a:solidFill>
                  <a:prstClr val="black"/>
                </a:solidFill>
                <a:cs typeface="Arial" panose="020B0604020202020204" pitchFamily="34" charset="0"/>
              </a:rPr>
              <a:t>Respondents should only submit one Business Proposal regardless of how many CAC locations the Respondent is proposing services for.</a:t>
            </a:r>
            <a:endParaRPr lang="en-US" sz="2000"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z="2000" spc="225" dirty="0">
              <a:solidFill>
                <a:schemeClr val="tx1">
                  <a:lumMod val="75000"/>
                  <a:lumOff val="25000"/>
                </a:schemeClr>
              </a:solidFill>
            </a:endParaRPr>
          </a:p>
          <a:p>
            <a:pPr algn="ctr">
              <a:lnSpc>
                <a:spcPts val="2600"/>
              </a:lnSpc>
            </a:pPr>
            <a:endParaRPr lang="en-US" sz="2000" spc="225" dirty="0">
              <a:solidFill>
                <a:schemeClr val="tx1">
                  <a:lumMod val="75000"/>
                  <a:lumOff val="25000"/>
                </a:schemeClr>
              </a:solidFill>
            </a:endParaRPr>
          </a:p>
        </p:txBody>
      </p:sp>
      <p:sp>
        <p:nvSpPr>
          <p:cNvPr id="13" name="TextBox 12"/>
          <p:cNvSpPr txBox="1"/>
          <p:nvPr/>
        </p:nvSpPr>
        <p:spPr>
          <a:xfrm>
            <a:off x="4659087" y="123492"/>
            <a:ext cx="7170056" cy="1323439"/>
          </a:xfrm>
          <a:prstGeom prst="rect">
            <a:avLst/>
          </a:prstGeom>
          <a:noFill/>
        </p:spPr>
        <p:txBody>
          <a:bodyPr wrap="square" rtlCol="0">
            <a:spAutoFit/>
          </a:bodyPr>
          <a:lstStyle/>
          <a:p>
            <a:r>
              <a:rPr lang="en-US" sz="4000" dirty="0"/>
              <a:t>Business Proposal Template    (Attachment C)</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0" name="Picture 9"/>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39463" r="5500"/>
          <a:stretch/>
        </p:blipFill>
        <p:spPr>
          <a:xfrm>
            <a:off x="0" y="-1301"/>
            <a:ext cx="4463409" cy="6412904"/>
          </a:xfrm>
          <a:prstGeom prst="rect">
            <a:avLst/>
          </a:prstGeom>
        </p:spPr>
      </p:pic>
    </p:spTree>
    <p:extLst>
      <p:ext uri="{BB962C8B-B14F-4D97-AF65-F5344CB8AC3E}">
        <p14:creationId xmlns:p14="http://schemas.microsoft.com/office/powerpoint/2010/main" val="209791362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514013" y="1384215"/>
            <a:ext cx="6767755" cy="2696123"/>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dirty="0">
                <a:solidFill>
                  <a:prstClr val="black"/>
                </a:solidFill>
                <a:cs typeface="Arial" panose="020B0604020202020204" pitchFamily="34" charset="0"/>
              </a:rPr>
              <a:t>Please follow the instructions in the Technical Proposal Template.</a:t>
            </a:r>
          </a:p>
          <a:p>
            <a:pPr marL="342900" lvl="0" indent="-342900" eaLnBrk="0" fontAlgn="base" hangingPunct="0">
              <a:spcBef>
                <a:spcPct val="20000"/>
              </a:spcBef>
              <a:spcAft>
                <a:spcPct val="0"/>
              </a:spcAft>
              <a:buFont typeface="Arial" charset="0"/>
              <a:buChar char="•"/>
            </a:pPr>
            <a:r>
              <a:rPr lang="en-US" dirty="0">
                <a:solidFill>
                  <a:prstClr val="black"/>
                </a:solidFill>
                <a:cs typeface="Arial" panose="020B0604020202020204" pitchFamily="34" charset="0"/>
              </a:rPr>
              <a:t>Respondents should only submit one Technical Proposal regardless of how many CAC locations the Respondent proposed. However, the Respondent must answer question 2.4.7 in regards to each CAC location separately.</a:t>
            </a:r>
          </a:p>
          <a:p>
            <a:pPr marL="342900" lvl="0" indent="-342900" eaLnBrk="0" fontAlgn="base" hangingPunct="0">
              <a:spcBef>
                <a:spcPct val="20000"/>
              </a:spcBef>
              <a:spcAft>
                <a:spcPct val="0"/>
              </a:spcAft>
              <a:buFont typeface="Arial" charset="0"/>
              <a:buChar char="•"/>
            </a:pPr>
            <a:r>
              <a:rPr lang="en-US" dirty="0">
                <a:solidFill>
                  <a:prstClr val="black"/>
                </a:solidFill>
                <a:cs typeface="Arial" panose="020B0604020202020204" pitchFamily="34" charset="0"/>
              </a:rPr>
              <a:t>Respondents must identify the physical address of each CAC location, and the count(ies) that each location will serve in their Technical Proposal. This is addressed in the final two sections of the Technical Proposal.</a:t>
            </a:r>
          </a:p>
        </p:txBody>
      </p:sp>
      <p:sp>
        <p:nvSpPr>
          <p:cNvPr id="13" name="TextBox 12"/>
          <p:cNvSpPr txBox="1"/>
          <p:nvPr/>
        </p:nvSpPr>
        <p:spPr>
          <a:xfrm>
            <a:off x="4709568" y="13852"/>
            <a:ext cx="6376647" cy="1323439"/>
          </a:xfrm>
          <a:prstGeom prst="rect">
            <a:avLst/>
          </a:prstGeom>
          <a:noFill/>
        </p:spPr>
        <p:txBody>
          <a:bodyPr wrap="square" rtlCol="0">
            <a:spAutoFit/>
          </a:bodyPr>
          <a:lstStyle/>
          <a:p>
            <a:r>
              <a:rPr lang="en-US" sz="4000" dirty="0">
                <a:solidFill>
                  <a:prstClr val="black"/>
                </a:solidFill>
                <a:ea typeface="+mj-ea"/>
                <a:cs typeface="+mj-cs"/>
              </a:rPr>
              <a:t>Technical Proposal Template (Attachment D)</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4"/>
          <a:stretch>
            <a:fillRect/>
          </a:stretch>
        </p:blipFill>
        <p:spPr>
          <a:xfrm>
            <a:off x="4818" y="-9548"/>
            <a:ext cx="4462659" cy="6437934"/>
          </a:xfrm>
          <a:prstGeom prst="rect">
            <a:avLst/>
          </a:prstGeom>
        </p:spPr>
      </p:pic>
    </p:spTree>
    <p:extLst>
      <p:ext uri="{BB962C8B-B14F-4D97-AF65-F5344CB8AC3E}">
        <p14:creationId xmlns:p14="http://schemas.microsoft.com/office/powerpoint/2010/main" val="68171647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3" name="TextBox 12"/>
          <p:cNvSpPr txBox="1"/>
          <p:nvPr/>
        </p:nvSpPr>
        <p:spPr>
          <a:xfrm>
            <a:off x="4646495" y="169957"/>
            <a:ext cx="5223218" cy="769441"/>
          </a:xfrm>
          <a:prstGeom prst="rect">
            <a:avLst/>
          </a:prstGeom>
          <a:noFill/>
        </p:spPr>
        <p:txBody>
          <a:bodyPr wrap="square" rtlCol="0">
            <a:spAutoFit/>
          </a:bodyPr>
          <a:lstStyle/>
          <a:p>
            <a:r>
              <a:rPr lang="en-US" sz="4400" dirty="0">
                <a:solidFill>
                  <a:prstClr val="black"/>
                </a:solidFill>
                <a:ea typeface="+mj-ea"/>
                <a:cs typeface="+mj-cs"/>
              </a:rPr>
              <a:t>Cost Determination</a:t>
            </a:r>
            <a:endParaRPr lang="en-US" sz="31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4"/>
          <a:stretch>
            <a:fillRect/>
          </a:stretch>
        </p:blipFill>
        <p:spPr>
          <a:xfrm>
            <a:off x="0" y="-1945"/>
            <a:ext cx="4365114" cy="6413548"/>
          </a:xfrm>
          <a:prstGeom prst="rect">
            <a:avLst/>
          </a:prstGeom>
        </p:spPr>
      </p:pic>
      <p:sp>
        <p:nvSpPr>
          <p:cNvPr id="10" name="TextBox 9">
            <a:extLst>
              <a:ext uri="{FF2B5EF4-FFF2-40B4-BE49-F238E27FC236}">
                <a16:creationId xmlns:a16="http://schemas.microsoft.com/office/drawing/2014/main" id="{6D498602-10EB-4915-B29B-72879E6A4538}"/>
              </a:ext>
            </a:extLst>
          </p:cNvPr>
          <p:cNvSpPr txBox="1"/>
          <p:nvPr/>
        </p:nvSpPr>
        <p:spPr>
          <a:xfrm>
            <a:off x="4713020" y="845191"/>
            <a:ext cx="6376647" cy="425758"/>
          </a:xfrm>
          <a:prstGeom prst="rect">
            <a:avLst/>
          </a:prstGeom>
          <a:noFill/>
        </p:spPr>
        <p:txBody>
          <a:bodyPr wrap="square" rtlCol="0">
            <a:spAutoFit/>
          </a:bodyPr>
          <a:lstStyle/>
          <a:p>
            <a:pPr>
              <a:lnSpc>
                <a:spcPts val="2600"/>
              </a:lnSpc>
            </a:pPr>
            <a:r>
              <a:rPr lang="en-US" sz="2400" dirty="0">
                <a:solidFill>
                  <a:prstClr val="black"/>
                </a:solidFill>
                <a:cs typeface="Arial" panose="020B0604020202020204" pitchFamily="34" charset="0"/>
              </a:rPr>
              <a:t>Attachment N – Budget Worksheet</a:t>
            </a:r>
            <a:r>
              <a:rPr lang="en-US" sz="2400" spc="225" dirty="0">
                <a:solidFill>
                  <a:schemeClr val="tx1">
                    <a:lumMod val="75000"/>
                    <a:lumOff val="25000"/>
                  </a:schemeClr>
                </a:solidFill>
              </a:rPr>
              <a:t> </a:t>
            </a:r>
          </a:p>
        </p:txBody>
      </p:sp>
      <p:sp>
        <p:nvSpPr>
          <p:cNvPr id="3" name="Rectangle 2">
            <a:extLst>
              <a:ext uri="{FF2B5EF4-FFF2-40B4-BE49-F238E27FC236}">
                <a16:creationId xmlns:a16="http://schemas.microsoft.com/office/drawing/2014/main" id="{8604DFE3-96D7-4BBF-A6C0-A225CA28BD51}"/>
              </a:ext>
            </a:extLst>
          </p:cNvPr>
          <p:cNvSpPr/>
          <p:nvPr/>
        </p:nvSpPr>
        <p:spPr>
          <a:xfrm>
            <a:off x="4718177" y="1429966"/>
            <a:ext cx="6368037" cy="4493538"/>
          </a:xfrm>
          <a:prstGeom prst="rect">
            <a:avLst/>
          </a:prstGeom>
        </p:spPr>
        <p:txBody>
          <a:bodyPr wrap="square">
            <a:spAutoFit/>
          </a:bodyPr>
          <a:lstStyle/>
          <a:p>
            <a:pPr marL="285750" indent="-285750">
              <a:buFont typeface="Arial" panose="020B0604020202020204" pitchFamily="34" charset="0"/>
              <a:buChar char="•"/>
            </a:pPr>
            <a:r>
              <a:rPr lang="en-US" sz="2200" dirty="0"/>
              <a:t>The Budget Worksheet (Attachment N) must be used. Budget Narratives may be submitted using any file format.</a:t>
            </a:r>
          </a:p>
          <a:p>
            <a:endParaRPr lang="en-US" sz="2200" dirty="0">
              <a:solidFill>
                <a:srgbClr val="000000"/>
              </a:solidFill>
              <a:latin typeface="Garamond" panose="02020404030301010803" pitchFamily="18" charset="0"/>
            </a:endParaRPr>
          </a:p>
          <a:p>
            <a:pPr marL="285750" indent="-285750">
              <a:buFont typeface="Arial" panose="020B0604020202020204" pitchFamily="34" charset="0"/>
              <a:buChar char="•"/>
            </a:pPr>
            <a:r>
              <a:rPr lang="en-US" sz="2200" dirty="0"/>
              <a:t>Respondents must submit one Budget Worksheet and one Budget Narrative for each proposed CAC location.  Respondents shall submit a budget that reflects the cost for one (1) year of service.</a:t>
            </a:r>
          </a:p>
          <a:p>
            <a:endParaRPr lang="en-US" sz="2200" dirty="0"/>
          </a:p>
          <a:p>
            <a:pPr marL="285750" indent="-285750">
              <a:buFont typeface="Arial" panose="020B0604020202020204" pitchFamily="34" charset="0"/>
              <a:buChar char="•"/>
            </a:pPr>
            <a:r>
              <a:rPr lang="en-US" sz="2200" dirty="0"/>
              <a:t>Each CAC will be allocated a specific amount of funding per year based on DCS assessment numbers as well as the identified need for services in the past. </a:t>
            </a:r>
          </a:p>
        </p:txBody>
      </p:sp>
    </p:spTree>
    <p:extLst>
      <p:ext uri="{BB962C8B-B14F-4D97-AF65-F5344CB8AC3E}">
        <p14:creationId xmlns:p14="http://schemas.microsoft.com/office/powerpoint/2010/main" val="274892676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727189" y="1161764"/>
            <a:ext cx="6376647" cy="5134483"/>
          </a:xfrm>
          <a:prstGeom prst="rect">
            <a:avLst/>
          </a:prstGeom>
          <a:noFill/>
        </p:spPr>
        <p:txBody>
          <a:bodyPr wrap="square" rtlCol="0">
            <a:spAutoFit/>
          </a:bodyPr>
          <a:lstStyle/>
          <a:p>
            <a:pPr marL="342900" indent="-34290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Section 1.8 – DUE DATE FOR PROPOSALS outlines instructions to email proposal attachments by the posted due date.</a:t>
            </a:r>
          </a:p>
          <a:p>
            <a:pPr lvl="0" eaLnBrk="0" fontAlgn="base" hangingPunct="0">
              <a:spcBef>
                <a:spcPct val="20000"/>
              </a:spcBef>
              <a:spcAft>
                <a:spcPct val="0"/>
              </a:spcAft>
            </a:pPr>
            <a:endParaRPr lang="en-US" sz="2200" dirty="0">
              <a:solidFill>
                <a:prstClr val="black"/>
              </a:solidFill>
              <a:cs typeface="Arial" panose="020B0604020202020204" pitchFamily="34" charset="0"/>
            </a:endParaRPr>
          </a:p>
          <a:p>
            <a:pPr marL="342900" lvl="0" indent="-34290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All relevant attachments must be completed and included in the email submission.</a:t>
            </a:r>
          </a:p>
          <a:p>
            <a:pPr lvl="0" eaLnBrk="0" fontAlgn="base" hangingPunct="0">
              <a:spcBef>
                <a:spcPct val="20000"/>
              </a:spcBef>
              <a:spcAft>
                <a:spcPct val="0"/>
              </a:spcAft>
            </a:pPr>
            <a:endParaRPr lang="en-US" sz="2200" dirty="0">
              <a:solidFill>
                <a:prstClr val="black"/>
              </a:solidFill>
              <a:cs typeface="Arial" panose="020B0604020202020204" pitchFamily="34" charset="0"/>
            </a:endParaRPr>
          </a:p>
          <a:p>
            <a:pPr marL="342900" lvl="0" indent="-342900" eaLnBrk="0" fontAlgn="base" hangingPunct="0">
              <a:spcBef>
                <a:spcPct val="20000"/>
              </a:spcBef>
              <a:spcAft>
                <a:spcPct val="0"/>
              </a:spcAft>
              <a:buFont typeface="Arial" charset="0"/>
              <a:buChar char="•"/>
            </a:pPr>
            <a:r>
              <a:rPr lang="en-US" sz="2200" dirty="0">
                <a:solidFill>
                  <a:prstClr val="black"/>
                </a:solidFill>
                <a:cs typeface="Arial" panose="020B0604020202020204" pitchFamily="34" charset="0"/>
              </a:rPr>
              <a:t>Proposals MUST be submitted via email to </a:t>
            </a:r>
            <a:r>
              <a:rPr lang="en-US" sz="2200" dirty="0">
                <a:solidFill>
                  <a:prstClr val="black"/>
                </a:solidFill>
                <a:cs typeface="Arial" panose="020B0604020202020204" pitchFamily="34" charset="0"/>
                <a:hlinkClick r:id="rId4"/>
              </a:rPr>
              <a:t>michael.sturm@dcs.in.gov</a:t>
            </a:r>
            <a:r>
              <a:rPr lang="en-US" sz="2200" dirty="0">
                <a:solidFill>
                  <a:prstClr val="black"/>
                </a:solidFill>
                <a:cs typeface="Arial" panose="020B0604020202020204" pitchFamily="34" charset="0"/>
              </a:rPr>
              <a:t> </a:t>
            </a:r>
            <a:r>
              <a:rPr lang="en-US" sz="2200" b="1" i="1" dirty="0">
                <a:solidFill>
                  <a:prstClr val="black"/>
                </a:solidFill>
                <a:cs typeface="Arial" panose="020B0604020202020204" pitchFamily="34" charset="0"/>
              </a:rPr>
              <a:t>by July 10, 2024 at 3 p.m. Eastern Time </a:t>
            </a:r>
            <a:r>
              <a:rPr lang="en-US" sz="2200" dirty="0">
                <a:solidFill>
                  <a:prstClr val="black"/>
                </a:solidFill>
                <a:cs typeface="Arial" panose="020B0604020202020204" pitchFamily="34" charset="0"/>
              </a:rPr>
              <a:t>to be considered.</a:t>
            </a:r>
          </a:p>
          <a:p>
            <a:pPr>
              <a:lnSpc>
                <a:spcPts val="2600"/>
              </a:lnSpc>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algn="ctr">
              <a:lnSpc>
                <a:spcPts val="2600"/>
              </a:lnSpc>
            </a:pPr>
            <a:r>
              <a:rPr lang="en-US" sz="4000" spc="225" dirty="0">
                <a:solidFill>
                  <a:schemeClr val="tx1">
                    <a:lumMod val="75000"/>
                    <a:lumOff val="25000"/>
                  </a:schemeClr>
                </a:solidFill>
              </a:rPr>
              <a:t> </a:t>
            </a:r>
          </a:p>
        </p:txBody>
      </p:sp>
      <p:sp>
        <p:nvSpPr>
          <p:cNvPr id="13" name="TextBox 12"/>
          <p:cNvSpPr txBox="1"/>
          <p:nvPr/>
        </p:nvSpPr>
        <p:spPr>
          <a:xfrm>
            <a:off x="4709568" y="104620"/>
            <a:ext cx="6376647" cy="707886"/>
          </a:xfrm>
          <a:prstGeom prst="rect">
            <a:avLst/>
          </a:prstGeom>
          <a:noFill/>
        </p:spPr>
        <p:txBody>
          <a:bodyPr wrap="square" rtlCol="0">
            <a:spAutoFit/>
          </a:bodyPr>
          <a:lstStyle/>
          <a:p>
            <a:r>
              <a:rPr lang="en-US" sz="4000" dirty="0">
                <a:solidFill>
                  <a:prstClr val="black"/>
                </a:solidFill>
                <a:ea typeface="+mj-ea"/>
                <a:cs typeface="+mj-cs"/>
              </a:rPr>
              <a:t>Proposal Preparation</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5"/>
          <a:stretch>
            <a:fillRect/>
          </a:stretch>
        </p:blipFill>
        <p:spPr>
          <a:xfrm>
            <a:off x="0" y="-14138"/>
            <a:ext cx="4450466" cy="6425741"/>
          </a:xfrm>
          <a:prstGeom prst="rect">
            <a:avLst/>
          </a:prstGeom>
        </p:spPr>
      </p:pic>
    </p:spTree>
    <p:extLst>
      <p:ext uri="{BB962C8B-B14F-4D97-AF65-F5344CB8AC3E}">
        <p14:creationId xmlns:p14="http://schemas.microsoft.com/office/powerpoint/2010/main" val="292646102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5452724" y="1849866"/>
            <a:ext cx="5414880" cy="1426031"/>
          </a:xfrm>
          <a:prstGeom prst="rect">
            <a:avLst/>
          </a:prstGeom>
          <a:noFill/>
        </p:spPr>
        <p:txBody>
          <a:bodyPr wrap="square" rtlCol="0">
            <a:spAutoFit/>
          </a:bodyPr>
          <a:lstStyle/>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algn="ctr">
              <a:lnSpc>
                <a:spcPts val="2600"/>
              </a:lnSpc>
            </a:pPr>
            <a:r>
              <a:rPr lang="en-US" sz="4000" spc="225" dirty="0">
                <a:solidFill>
                  <a:schemeClr val="tx1">
                    <a:lumMod val="75000"/>
                    <a:lumOff val="25000"/>
                  </a:schemeClr>
                </a:solidFill>
              </a:rPr>
              <a:t> </a:t>
            </a:r>
          </a:p>
        </p:txBody>
      </p:sp>
      <p:sp>
        <p:nvSpPr>
          <p:cNvPr id="13" name="TextBox 12"/>
          <p:cNvSpPr txBox="1"/>
          <p:nvPr/>
        </p:nvSpPr>
        <p:spPr>
          <a:xfrm>
            <a:off x="4490957" y="125451"/>
            <a:ext cx="7592061" cy="769441"/>
          </a:xfrm>
          <a:prstGeom prst="rect">
            <a:avLst/>
          </a:prstGeom>
          <a:noFill/>
        </p:spPr>
        <p:txBody>
          <a:bodyPr wrap="square" rtlCol="0">
            <a:spAutoFit/>
          </a:bodyPr>
          <a:lstStyle/>
          <a:p>
            <a:pPr algn="ctr"/>
            <a:r>
              <a:rPr lang="en-US" sz="4400" dirty="0">
                <a:solidFill>
                  <a:prstClr val="black"/>
                </a:solidFill>
                <a:ea typeface="+mj-ea"/>
                <a:cs typeface="+mj-cs"/>
              </a:rPr>
              <a:t>SSBG Evaluation Criteria</a:t>
            </a:r>
            <a:endParaRPr lang="en-US" sz="31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3" name="Picture 2"/>
          <p:cNvPicPr>
            <a:picLocks noChangeAspect="1"/>
          </p:cNvPicPr>
          <p:nvPr/>
        </p:nvPicPr>
        <p:blipFill>
          <a:blip r:embed="rId4"/>
          <a:stretch>
            <a:fillRect/>
          </a:stretch>
        </p:blipFill>
        <p:spPr>
          <a:xfrm>
            <a:off x="9152" y="0"/>
            <a:ext cx="4365114" cy="6413548"/>
          </a:xfrm>
          <a:prstGeom prst="rect">
            <a:avLst/>
          </a:prstGeom>
        </p:spPr>
      </p:pic>
      <p:graphicFrame>
        <p:nvGraphicFramePr>
          <p:cNvPr id="5" name="Table 4">
            <a:extLst>
              <a:ext uri="{FF2B5EF4-FFF2-40B4-BE49-F238E27FC236}">
                <a16:creationId xmlns:a16="http://schemas.microsoft.com/office/drawing/2014/main" id="{857B9371-C5DD-481A-8E0B-FFA20FE36FD2}"/>
              </a:ext>
            </a:extLst>
          </p:cNvPr>
          <p:cNvGraphicFramePr>
            <a:graphicFrameLocks noGrp="1"/>
          </p:cNvGraphicFramePr>
          <p:nvPr>
            <p:extLst>
              <p:ext uri="{D42A27DB-BD31-4B8C-83A1-F6EECF244321}">
                <p14:modId xmlns:p14="http://schemas.microsoft.com/office/powerpoint/2010/main" val="2860591842"/>
              </p:ext>
            </p:extLst>
          </p:nvPr>
        </p:nvGraphicFramePr>
        <p:xfrm>
          <a:off x="5207969" y="1256141"/>
          <a:ext cx="6376647" cy="2811439"/>
        </p:xfrm>
        <a:graphic>
          <a:graphicData uri="http://schemas.openxmlformats.org/drawingml/2006/table">
            <a:tbl>
              <a:tblPr>
                <a:tableStyleId>{5C22544A-7EE6-4342-B048-85BDC9FD1C3A}</a:tableStyleId>
              </a:tblPr>
              <a:tblGrid>
                <a:gridCol w="3351827">
                  <a:extLst>
                    <a:ext uri="{9D8B030D-6E8A-4147-A177-3AD203B41FA5}">
                      <a16:colId xmlns:a16="http://schemas.microsoft.com/office/drawing/2014/main" val="4171673089"/>
                    </a:ext>
                  </a:extLst>
                </a:gridCol>
                <a:gridCol w="3024820">
                  <a:extLst>
                    <a:ext uri="{9D8B030D-6E8A-4147-A177-3AD203B41FA5}">
                      <a16:colId xmlns:a16="http://schemas.microsoft.com/office/drawing/2014/main" val="3607835683"/>
                    </a:ext>
                  </a:extLst>
                </a:gridCol>
              </a:tblGrid>
              <a:tr h="484429">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Arial" panose="020B0604020202020204" pitchFamily="34" charset="0"/>
                        </a:rPr>
                        <a:t>Criteria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dk1"/>
                          </a:solidFill>
                          <a:effectLst/>
                          <a:latin typeface="+mn-lt"/>
                          <a:ea typeface="+mn-ea"/>
                          <a:cs typeface="Arial" panose="020B0604020202020204" pitchFamily="34" charset="0"/>
                        </a:rPr>
                        <a:t>Points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9234751"/>
                  </a:ext>
                </a:extLst>
              </a:tr>
              <a:tr h="836741">
                <a:tc>
                  <a:txBody>
                    <a:bodyPr/>
                    <a:lstStyle/>
                    <a:p>
                      <a:pPr marL="342900" marR="0" lvl="0" indent="-342900">
                        <a:spcBef>
                          <a:spcPts val="0"/>
                        </a:spcBef>
                        <a:spcAft>
                          <a:spcPts val="0"/>
                        </a:spcAft>
                        <a:buFont typeface="+mj-lt"/>
                        <a:buAutoNum type="arabicPeriod"/>
                      </a:pPr>
                      <a:r>
                        <a:rPr lang="en-US" sz="2000" spc="-10" dirty="0">
                          <a:effectLst/>
                          <a:latin typeface="+mn-lt"/>
                        </a:rPr>
                        <a:t>Adherence to Mandatory Requirements</a:t>
                      </a:r>
                      <a:endParaRPr lang="en-US" sz="2000" dirty="0">
                        <a:effectLst/>
                        <a:latin typeface="+mn-lt"/>
                        <a:ea typeface="+mn-ea"/>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a:effectLst/>
                          <a:latin typeface="+mn-lt"/>
                        </a:rPr>
                        <a:t>Pass/Fail</a:t>
                      </a:r>
                      <a:endParaRPr lang="en-US" sz="2000" dirty="0">
                        <a:effectLst/>
                        <a:latin typeface="+mn-lt"/>
                        <a:ea typeface="+mn-ea"/>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2145980"/>
                  </a:ext>
                </a:extLst>
              </a:tr>
              <a:tr h="484429">
                <a:tc>
                  <a:txBody>
                    <a:bodyPr/>
                    <a:lstStyle/>
                    <a:p>
                      <a:pPr marL="0" marR="0" lvl="0" indent="0">
                        <a:spcBef>
                          <a:spcPts val="0"/>
                        </a:spcBef>
                        <a:spcAft>
                          <a:spcPts val="0"/>
                        </a:spcAft>
                        <a:buFont typeface="+mj-lt"/>
                        <a:buNone/>
                      </a:pPr>
                      <a:r>
                        <a:rPr lang="en-US" sz="2000" spc="-10" dirty="0">
                          <a:effectLst/>
                          <a:latin typeface="+mn-lt"/>
                        </a:rPr>
                        <a:t>2.   Management Assessment/Quality (MAQ) Business and Technical Proposal</a:t>
                      </a:r>
                      <a:endParaRPr lang="en-US" sz="2000" dirty="0">
                        <a:effectLst/>
                        <a:latin typeface="+mn-lt"/>
                        <a:ea typeface="+mn-ea"/>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2000" dirty="0">
                          <a:effectLst/>
                          <a:latin typeface="+mn-lt"/>
                        </a:rPr>
                        <a:t> 100 available points</a:t>
                      </a:r>
                      <a:endParaRPr lang="en-US" sz="2000" dirty="0">
                        <a:effectLst/>
                        <a:latin typeface="+mn-lt"/>
                        <a:ea typeface="+mn-ea"/>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2004766"/>
                  </a:ext>
                </a:extLst>
              </a:tr>
              <a:tr h="484429">
                <a:tc>
                  <a:txBody>
                    <a:bodyPr/>
                    <a:lstStyle/>
                    <a:p>
                      <a:pPr marL="0" marR="0" algn="ctr">
                        <a:spcBef>
                          <a:spcPts val="0"/>
                        </a:spcBef>
                        <a:spcAft>
                          <a:spcPts val="0"/>
                        </a:spcAft>
                      </a:pPr>
                      <a:r>
                        <a:rPr lang="en-US" sz="2000" b="1" dirty="0">
                          <a:effectLst/>
                          <a:latin typeface="+mn-lt"/>
                        </a:rPr>
                        <a:t>Total</a:t>
                      </a:r>
                      <a:endParaRPr lang="en-US" sz="2000" b="1" dirty="0">
                        <a:effectLst/>
                        <a:latin typeface="+mn-lt"/>
                        <a:ea typeface="+mn-ea"/>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mn-lt"/>
                          <a:ea typeface="+mn-ea"/>
                          <a:cs typeface="Times New Roman" panose="02020603050405020304" pitchFamily="18" charset="0"/>
                        </a:rPr>
                        <a:t>100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3770578"/>
                  </a:ext>
                </a:extLst>
              </a:tr>
            </a:tbl>
          </a:graphicData>
        </a:graphic>
      </p:graphicFrame>
    </p:spTree>
    <p:extLst>
      <p:ext uri="{BB962C8B-B14F-4D97-AF65-F5344CB8AC3E}">
        <p14:creationId xmlns:p14="http://schemas.microsoft.com/office/powerpoint/2010/main" val="406705823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751753" y="1091473"/>
            <a:ext cx="6334462" cy="6350456"/>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sz="1600" dirty="0">
                <a:solidFill>
                  <a:prstClr val="black"/>
                </a:solidFill>
              </a:rPr>
              <a:t>All questions/inquiries regarding this RFP must be submitted by 3:00 PM Eastern Time on June 21, 2024</a:t>
            </a:r>
          </a:p>
          <a:p>
            <a:pPr marL="342900" lvl="0" indent="-342900" eaLnBrk="0" fontAlgn="base" hangingPunct="0">
              <a:spcBef>
                <a:spcPct val="20000"/>
              </a:spcBef>
              <a:spcAft>
                <a:spcPct val="0"/>
              </a:spcAft>
              <a:buFont typeface="Arial" charset="0"/>
              <a:buChar char="•"/>
            </a:pPr>
            <a:r>
              <a:rPr lang="en-US" sz="1600" dirty="0">
                <a:solidFill>
                  <a:prstClr val="black"/>
                </a:solidFill>
              </a:rPr>
              <a:t>Questions/Inquiries should be submitted in Attachment G, Q&amp;A Template, via email to </a:t>
            </a:r>
            <a:r>
              <a:rPr lang="en-US" sz="1600" dirty="0">
                <a:solidFill>
                  <a:prstClr val="black"/>
                </a:solidFill>
                <a:hlinkClick r:id="rId4"/>
              </a:rPr>
              <a:t>michael.sturm@dcs.in.gov</a:t>
            </a:r>
            <a:r>
              <a:rPr lang="en-US" sz="1600" dirty="0">
                <a:solidFill>
                  <a:prstClr val="black"/>
                </a:solidFill>
              </a:rPr>
              <a:t> and must be received by the time and date indicated above. </a:t>
            </a:r>
          </a:p>
          <a:p>
            <a:pPr marL="342900" lvl="0" indent="-342900" eaLnBrk="0" fontAlgn="base" hangingPunct="0">
              <a:spcBef>
                <a:spcPct val="20000"/>
              </a:spcBef>
              <a:spcAft>
                <a:spcPct val="0"/>
              </a:spcAft>
              <a:buFont typeface="Arial" charset="0"/>
              <a:buChar char="•"/>
            </a:pPr>
            <a:r>
              <a:rPr lang="en-US" sz="1600" dirty="0">
                <a:solidFill>
                  <a:prstClr val="black"/>
                </a:solidFill>
              </a:rPr>
              <a:t>The subject line of the email submissions must clearly state the following: “</a:t>
            </a:r>
            <a:r>
              <a:rPr lang="en-US" sz="1600" b="1" dirty="0">
                <a:solidFill>
                  <a:prstClr val="black"/>
                </a:solidFill>
              </a:rPr>
              <a:t>2024 CAC RFP– [</a:t>
            </a:r>
            <a:r>
              <a:rPr lang="en-US" sz="1600" b="1" i="1" dirty="0">
                <a:solidFill>
                  <a:prstClr val="black"/>
                </a:solidFill>
              </a:rPr>
              <a:t>INSERT PROVIDER NAME</a:t>
            </a:r>
            <a:r>
              <a:rPr lang="en-US" sz="1600" b="1" dirty="0">
                <a:solidFill>
                  <a:prstClr val="black"/>
                </a:solidFill>
              </a:rPr>
              <a:t>]</a:t>
            </a:r>
            <a:r>
              <a:rPr lang="en-US" sz="1600" dirty="0">
                <a:solidFill>
                  <a:prstClr val="black"/>
                </a:solidFill>
              </a:rPr>
              <a:t>”. </a:t>
            </a:r>
          </a:p>
          <a:p>
            <a:pPr marL="342900" lvl="0" indent="-342900" eaLnBrk="0" fontAlgn="base" hangingPunct="0">
              <a:spcBef>
                <a:spcPct val="20000"/>
              </a:spcBef>
              <a:spcAft>
                <a:spcPct val="0"/>
              </a:spcAft>
              <a:buFont typeface="Arial" charset="0"/>
              <a:buChar char="•"/>
            </a:pPr>
            <a:r>
              <a:rPr lang="en-US" sz="1600" dirty="0">
                <a:solidFill>
                  <a:prstClr val="black"/>
                </a:solidFill>
              </a:rPr>
              <a:t>Following the question/inquiry due date, DCS personnel will compile a list of the questions/inquiries submitted by all Respondents.  The responses will be posted to the DCS website according to the RFP timetable. </a:t>
            </a:r>
          </a:p>
          <a:p>
            <a:pPr marL="342900" lvl="0" indent="-342900" eaLnBrk="0" fontAlgn="base" hangingPunct="0">
              <a:spcBef>
                <a:spcPct val="20000"/>
              </a:spcBef>
              <a:spcAft>
                <a:spcPct val="0"/>
              </a:spcAft>
              <a:buFont typeface="Arial" charset="0"/>
              <a:buChar char="•"/>
            </a:pPr>
            <a:r>
              <a:rPr lang="en-US" sz="1600" dirty="0">
                <a:solidFill>
                  <a:prstClr val="black"/>
                </a:solidFill>
              </a:rPr>
              <a:t>Only answers posted on the DCS website will be considered official and valid by the State. No Respondent shall rely upon, take any action, or make any decision based upon any verbal communication with any State employee. </a:t>
            </a:r>
          </a:p>
          <a:p>
            <a:pPr marL="342900" lvl="0" indent="-342900" eaLnBrk="0" fontAlgn="base" hangingPunct="0">
              <a:spcBef>
                <a:spcPct val="20000"/>
              </a:spcBef>
              <a:spcAft>
                <a:spcPct val="0"/>
              </a:spcAft>
              <a:buFont typeface="Arial" charset="0"/>
              <a:buChar char="•"/>
            </a:pPr>
            <a:r>
              <a:rPr lang="en-US" sz="1600" dirty="0">
                <a:solidFill>
                  <a:prstClr val="black"/>
                </a:solidFill>
              </a:rPr>
              <a:t>Inquiries are not to be directed to any staff member of DCS or any other participating agency. Such action may disqualify Respondent(s) from further consideration for a contract resulting from this RFP.</a:t>
            </a: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algn="ctr">
              <a:lnSpc>
                <a:spcPts val="2600"/>
              </a:lnSpc>
            </a:pPr>
            <a:r>
              <a:rPr lang="en-US" sz="4000" spc="225" dirty="0">
                <a:solidFill>
                  <a:schemeClr val="tx1">
                    <a:lumMod val="75000"/>
                    <a:lumOff val="25000"/>
                  </a:schemeClr>
                </a:solidFill>
              </a:rPr>
              <a:t> </a:t>
            </a:r>
          </a:p>
        </p:txBody>
      </p:sp>
      <p:sp>
        <p:nvSpPr>
          <p:cNvPr id="13" name="TextBox 12"/>
          <p:cNvSpPr txBox="1"/>
          <p:nvPr/>
        </p:nvSpPr>
        <p:spPr>
          <a:xfrm>
            <a:off x="4730660" y="160593"/>
            <a:ext cx="7011397" cy="769441"/>
          </a:xfrm>
          <a:prstGeom prst="rect">
            <a:avLst/>
          </a:prstGeom>
          <a:noFill/>
        </p:spPr>
        <p:txBody>
          <a:bodyPr wrap="square" rtlCol="0">
            <a:spAutoFit/>
          </a:bodyPr>
          <a:lstStyle/>
          <a:p>
            <a:r>
              <a:rPr lang="en-US" sz="4400" dirty="0">
                <a:solidFill>
                  <a:prstClr val="black"/>
                </a:solidFill>
                <a:ea typeface="+mj-ea"/>
                <a:cs typeface="+mj-cs"/>
              </a:rPr>
              <a:t>Question/Inquiry Process</a:t>
            </a:r>
            <a:endParaRPr lang="en-US" sz="31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5"/>
          <a:stretch>
            <a:fillRect/>
          </a:stretch>
        </p:blipFill>
        <p:spPr>
          <a:xfrm>
            <a:off x="0" y="-14138"/>
            <a:ext cx="4450466" cy="6425741"/>
          </a:xfrm>
          <a:prstGeom prst="rect">
            <a:avLst/>
          </a:prstGeom>
        </p:spPr>
      </p:pic>
    </p:spTree>
    <p:extLst>
      <p:ext uri="{BB962C8B-B14F-4D97-AF65-F5344CB8AC3E}">
        <p14:creationId xmlns:p14="http://schemas.microsoft.com/office/powerpoint/2010/main" val="250171156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717060" y="1157648"/>
            <a:ext cx="6139625" cy="3970318"/>
          </a:xfrm>
          <a:prstGeom prst="rect">
            <a:avLst/>
          </a:prstGeom>
          <a:noFill/>
        </p:spPr>
        <p:txBody>
          <a:bodyPr wrap="square" rtlCol="0">
            <a:spAutoFit/>
          </a:bodyPr>
          <a:lstStyle/>
          <a:p>
            <a:pPr marL="342900" lvl="0" indent="-342900" algn="ctr">
              <a:lnSpc>
                <a:spcPct val="80000"/>
              </a:lnSpc>
              <a:spcBef>
                <a:spcPct val="20000"/>
              </a:spcBef>
            </a:pPr>
            <a:r>
              <a:rPr lang="en-US" sz="2000" dirty="0">
                <a:solidFill>
                  <a:prstClr val="black"/>
                </a:solidFill>
                <a:cs typeface="Arial" panose="020B0604020202020204" pitchFamily="34" charset="0"/>
              </a:rPr>
              <a:t>IDOA PROCUREMENT LINKS AND NUMBERS</a:t>
            </a:r>
            <a:endParaRPr lang="en-US" sz="2000" dirty="0">
              <a:solidFill>
                <a:prstClr val="black"/>
              </a:solidFill>
              <a:cs typeface="Arial" panose="020B0604020202020204" pitchFamily="34" charset="0"/>
              <a:hlinkClick r:id="rId4"/>
            </a:endParaRPr>
          </a:p>
          <a:p>
            <a:pPr marL="342900" lvl="0" indent="-342900" algn="ctr">
              <a:lnSpc>
                <a:spcPct val="80000"/>
              </a:lnSpc>
              <a:spcBef>
                <a:spcPct val="20000"/>
              </a:spcBef>
            </a:pPr>
            <a:r>
              <a:rPr lang="en-US" sz="2000" dirty="0">
                <a:solidFill>
                  <a:prstClr val="black"/>
                </a:solidFill>
                <a:cs typeface="Arial" panose="020B0604020202020204" pitchFamily="34" charset="0"/>
                <a:hlinkClick r:id="rId5"/>
              </a:rPr>
              <a:t>http://www.in.gov/idoa/2354.htm</a:t>
            </a:r>
            <a:endParaRPr lang="en-US" sz="2000" dirty="0">
              <a:solidFill>
                <a:prstClr val="black"/>
              </a:solidFill>
              <a:cs typeface="Arial" panose="020B0604020202020204" pitchFamily="34" charset="0"/>
            </a:endParaRPr>
          </a:p>
          <a:p>
            <a:pPr marL="342900" lvl="0" indent="-342900" algn="ctr">
              <a:lnSpc>
                <a:spcPct val="80000"/>
              </a:lnSpc>
              <a:spcBef>
                <a:spcPct val="20000"/>
              </a:spcBef>
            </a:pPr>
            <a:endParaRPr lang="en-US" sz="2000" dirty="0">
              <a:solidFill>
                <a:prstClr val="black"/>
              </a:solidFill>
              <a:cs typeface="Arial" panose="020B0604020202020204" pitchFamily="34" charset="0"/>
            </a:endParaRPr>
          </a:p>
          <a:p>
            <a:pPr marL="342900" lvl="0" indent="-342900" algn="ctr">
              <a:lnSpc>
                <a:spcPct val="80000"/>
              </a:lnSpc>
              <a:spcBef>
                <a:spcPct val="20000"/>
              </a:spcBef>
            </a:pPr>
            <a:r>
              <a:rPr lang="en-US" sz="2000" dirty="0">
                <a:solidFill>
                  <a:prstClr val="black"/>
                </a:solidFill>
                <a:cs typeface="Arial" panose="020B0604020202020204" pitchFamily="34" charset="0"/>
              </a:rPr>
              <a:t>1-877-77BUYIN (8946) For Vendor Registration Questions</a:t>
            </a:r>
            <a:endParaRPr lang="en-US" sz="2000" dirty="0">
              <a:solidFill>
                <a:prstClr val="black"/>
              </a:solidFill>
              <a:cs typeface="Arial" panose="020B0604020202020204" pitchFamily="34" charset="0"/>
              <a:hlinkClick r:id="rId6"/>
            </a:endParaRPr>
          </a:p>
          <a:p>
            <a:pPr marL="342900" lvl="0" indent="-342900" algn="ctr">
              <a:lnSpc>
                <a:spcPct val="80000"/>
              </a:lnSpc>
              <a:spcBef>
                <a:spcPct val="20000"/>
              </a:spcBef>
            </a:pPr>
            <a:r>
              <a:rPr lang="en-US" sz="2000" dirty="0">
                <a:solidFill>
                  <a:prstClr val="black"/>
                </a:solidFill>
                <a:cs typeface="Arial" panose="020B0604020202020204" pitchFamily="34" charset="0"/>
                <a:hlinkClick r:id="rId7"/>
              </a:rPr>
              <a:t>http://www.in.gov/idoa/2464.htm</a:t>
            </a:r>
            <a:endParaRPr lang="en-US" sz="2000" dirty="0">
              <a:solidFill>
                <a:prstClr val="black"/>
              </a:solidFill>
              <a:cs typeface="Arial" panose="020B0604020202020204" pitchFamily="34" charset="0"/>
            </a:endParaRPr>
          </a:p>
          <a:p>
            <a:pPr marL="342900" lvl="0" indent="-342900" algn="ctr">
              <a:lnSpc>
                <a:spcPct val="80000"/>
              </a:lnSpc>
              <a:spcBef>
                <a:spcPct val="20000"/>
              </a:spcBef>
            </a:pPr>
            <a:endParaRPr lang="en-US" sz="2000" dirty="0">
              <a:solidFill>
                <a:prstClr val="black"/>
              </a:solidFill>
              <a:cs typeface="Arial" panose="020B0604020202020204" pitchFamily="34" charset="0"/>
            </a:endParaRPr>
          </a:p>
          <a:p>
            <a:pPr marL="342900" lvl="0" indent="-342900">
              <a:lnSpc>
                <a:spcPct val="80000"/>
              </a:lnSpc>
              <a:spcBef>
                <a:spcPct val="20000"/>
              </a:spcBef>
            </a:pPr>
            <a:r>
              <a:rPr lang="en-US" sz="2000" dirty="0">
                <a:solidFill>
                  <a:prstClr val="black"/>
                </a:solidFill>
                <a:cs typeface="Arial" panose="020B0604020202020204" pitchFamily="34" charset="0"/>
              </a:rPr>
              <a:t>A.	Secretary of State of Indiana:</a:t>
            </a:r>
          </a:p>
          <a:p>
            <a:pPr marL="342900" lvl="0" indent="-342900">
              <a:lnSpc>
                <a:spcPct val="80000"/>
              </a:lnSpc>
              <a:spcBef>
                <a:spcPct val="20000"/>
              </a:spcBef>
            </a:pPr>
            <a:r>
              <a:rPr lang="en-US" sz="2000" dirty="0">
                <a:solidFill>
                  <a:prstClr val="black"/>
                </a:solidFill>
                <a:cs typeface="Arial" panose="020B0604020202020204" pitchFamily="34" charset="0"/>
              </a:rPr>
              <a:t>	Can be reached at (317) 232-6576 for registration assistance.  </a:t>
            </a:r>
            <a:r>
              <a:rPr lang="en-US" sz="2000" dirty="0">
                <a:solidFill>
                  <a:prstClr val="black"/>
                </a:solidFill>
                <a:cs typeface="Arial" panose="020B0604020202020204" pitchFamily="34" charset="0"/>
                <a:hlinkClick r:id="rId8"/>
              </a:rPr>
              <a:t>www.in.gov/sos</a:t>
            </a:r>
            <a:endParaRPr lang="en-US" sz="2000" dirty="0">
              <a:solidFill>
                <a:prstClr val="black"/>
              </a:solidFill>
              <a:cs typeface="Arial" panose="020B0604020202020204" pitchFamily="34" charset="0"/>
            </a:endParaRPr>
          </a:p>
          <a:p>
            <a:pPr marL="342900" lvl="0" indent="-342900">
              <a:lnSpc>
                <a:spcPct val="80000"/>
              </a:lnSpc>
              <a:spcBef>
                <a:spcPct val="20000"/>
              </a:spcBef>
            </a:pPr>
            <a:r>
              <a:rPr lang="en-US" sz="2000" dirty="0">
                <a:solidFill>
                  <a:prstClr val="black"/>
                </a:solidFill>
                <a:cs typeface="Arial" panose="020B0604020202020204" pitchFamily="34" charset="0"/>
              </a:rPr>
              <a:t>B.	See Vendor Handbook:</a:t>
            </a:r>
          </a:p>
          <a:p>
            <a:pPr marL="342900" lvl="0" indent="-342900">
              <a:lnSpc>
                <a:spcPct val="80000"/>
              </a:lnSpc>
              <a:spcBef>
                <a:spcPct val="20000"/>
              </a:spcBef>
            </a:pPr>
            <a:r>
              <a:rPr lang="en-US" sz="2000" dirty="0">
                <a:solidFill>
                  <a:prstClr val="black"/>
                </a:solidFill>
                <a:cs typeface="Arial" panose="020B0604020202020204" pitchFamily="34" charset="0"/>
              </a:rPr>
              <a:t>	Online version available at </a:t>
            </a:r>
            <a:r>
              <a:rPr lang="en-US" sz="2000" dirty="0">
                <a:solidFill>
                  <a:prstClr val="black"/>
                </a:solidFill>
                <a:cs typeface="Arial" panose="020B0604020202020204" pitchFamily="34" charset="0"/>
                <a:hlinkClick r:id="rId9"/>
              </a:rPr>
              <a:t>http://www.in.gov/idoa/files/vendor_handbook.doc</a:t>
            </a:r>
            <a:endParaRPr lang="en-US" sz="2000" dirty="0">
              <a:solidFill>
                <a:prstClr val="black"/>
              </a:solidFill>
              <a:cs typeface="Arial" panose="020B0604020202020204" pitchFamily="34" charset="0"/>
            </a:endParaRPr>
          </a:p>
          <a:p>
            <a:pPr marL="342900" lvl="0" indent="-342900" algn="ctr" eaLnBrk="0" fontAlgn="base" hangingPunct="0">
              <a:spcBef>
                <a:spcPct val="20000"/>
              </a:spcBef>
              <a:spcAft>
                <a:spcPct val="0"/>
              </a:spcAft>
            </a:pPr>
            <a:r>
              <a:rPr lang="en-US" sz="2000" spc="225" dirty="0">
                <a:solidFill>
                  <a:schemeClr val="tx1">
                    <a:lumMod val="75000"/>
                    <a:lumOff val="25000"/>
                  </a:schemeClr>
                </a:solidFill>
              </a:rPr>
              <a:t> </a:t>
            </a:r>
          </a:p>
        </p:txBody>
      </p:sp>
      <p:sp>
        <p:nvSpPr>
          <p:cNvPr id="13" name="TextBox 12"/>
          <p:cNvSpPr txBox="1"/>
          <p:nvPr/>
        </p:nvSpPr>
        <p:spPr>
          <a:xfrm>
            <a:off x="4412345" y="215156"/>
            <a:ext cx="7508633" cy="769441"/>
          </a:xfrm>
          <a:prstGeom prst="rect">
            <a:avLst/>
          </a:prstGeom>
          <a:noFill/>
        </p:spPr>
        <p:txBody>
          <a:bodyPr wrap="square" rtlCol="0">
            <a:spAutoFit/>
          </a:bodyPr>
          <a:lstStyle/>
          <a:p>
            <a:r>
              <a:rPr lang="en-US" sz="4400" dirty="0">
                <a:solidFill>
                  <a:prstClr val="black"/>
                </a:solidFill>
                <a:ea typeface="+mj-ea"/>
                <a:cs typeface="+mj-cs"/>
              </a:rPr>
              <a:t>IDOA Procurement Information</a:t>
            </a:r>
            <a:endParaRPr lang="en-US" sz="44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10"/>
          <a:stretch>
            <a:fillRect/>
          </a:stretch>
        </p:blipFill>
        <p:spPr>
          <a:xfrm>
            <a:off x="0" y="-1945"/>
            <a:ext cx="4365114" cy="6413548"/>
          </a:xfrm>
          <a:prstGeom prst="rect">
            <a:avLst/>
          </a:prstGeom>
        </p:spPr>
      </p:pic>
    </p:spTree>
    <p:extLst>
      <p:ext uri="{BB962C8B-B14F-4D97-AF65-F5344CB8AC3E}">
        <p14:creationId xmlns:p14="http://schemas.microsoft.com/office/powerpoint/2010/main" val="351219242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476" t="25893" r="1129" b="20791"/>
          <a:stretch/>
        </p:blipFill>
        <p:spPr>
          <a:xfrm>
            <a:off x="21770" y="278392"/>
            <a:ext cx="12213770" cy="4550229"/>
          </a:xfrm>
          <a:prstGeom prst="rect">
            <a:avLst/>
          </a:prstGeom>
        </p:spPr>
      </p:pic>
      <p:sp>
        <p:nvSpPr>
          <p:cNvPr id="24" name="Rectangle 23"/>
          <p:cNvSpPr/>
          <p:nvPr/>
        </p:nvSpPr>
        <p:spPr>
          <a:xfrm>
            <a:off x="0" y="5192686"/>
            <a:ext cx="12213770" cy="1665314"/>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25" name="TextBox 24"/>
          <p:cNvSpPr txBox="1"/>
          <p:nvPr/>
        </p:nvSpPr>
        <p:spPr>
          <a:xfrm>
            <a:off x="21770" y="5258800"/>
            <a:ext cx="12191999" cy="1477328"/>
          </a:xfrm>
          <a:prstGeom prst="rect">
            <a:avLst/>
          </a:prstGeom>
          <a:noFill/>
        </p:spPr>
        <p:txBody>
          <a:bodyPr wrap="square" rtlCol="0">
            <a:spAutoFit/>
          </a:bodyPr>
          <a:lstStyle/>
          <a:p>
            <a:pPr algn="ctr"/>
            <a:r>
              <a:rPr lang="en-US" sz="3000" spc="225" dirty="0">
                <a:solidFill>
                  <a:schemeClr val="tx2">
                    <a:lumMod val="75000"/>
                  </a:schemeClr>
                </a:solidFill>
                <a:latin typeface="+mj-lt"/>
                <a:ea typeface="Gungsuh" panose="02030600000101010101" pitchFamily="18" charset="-127"/>
              </a:rPr>
              <a:t>Child Advocacy Center (CAC) Services </a:t>
            </a:r>
          </a:p>
          <a:p>
            <a:pPr algn="ctr"/>
            <a:r>
              <a:rPr lang="en-US" sz="3000" spc="225" dirty="0">
                <a:solidFill>
                  <a:schemeClr val="tx2">
                    <a:lumMod val="75000"/>
                  </a:schemeClr>
                </a:solidFill>
                <a:latin typeface="+mj-lt"/>
                <a:ea typeface="Gungsuh" panose="02030600000101010101" pitchFamily="18" charset="-127"/>
              </a:rPr>
              <a:t>Request for Proposal </a:t>
            </a:r>
          </a:p>
          <a:p>
            <a:pPr algn="ctr"/>
            <a:r>
              <a:rPr lang="en-US" sz="3000" spc="225" dirty="0">
                <a:solidFill>
                  <a:schemeClr val="tx2">
                    <a:lumMod val="75000"/>
                  </a:schemeClr>
                </a:solidFill>
                <a:latin typeface="+mj-lt"/>
                <a:ea typeface="Gungsuh" panose="02030600000101010101" pitchFamily="18" charset="-127"/>
              </a:rPr>
              <a:t>Pre-Proposal Presentation</a:t>
            </a:r>
          </a:p>
        </p:txBody>
      </p:sp>
    </p:spTree>
    <p:extLst>
      <p:ext uri="{BB962C8B-B14F-4D97-AF65-F5344CB8AC3E}">
        <p14:creationId xmlns:p14="http://schemas.microsoft.com/office/powerpoint/2010/main" val="21940317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970713" y="1310604"/>
            <a:ext cx="6115502" cy="3422219"/>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sz="2000" dirty="0">
                <a:solidFill>
                  <a:prstClr val="black"/>
                </a:solidFill>
              </a:rPr>
              <a:t>Thank you for your interest in this RFP</a:t>
            </a:r>
          </a:p>
          <a:p>
            <a:pPr lvl="0" eaLnBrk="0" fontAlgn="base" hangingPunct="0">
              <a:spcBef>
                <a:spcPct val="20000"/>
              </a:spcBef>
              <a:spcAft>
                <a:spcPct val="0"/>
              </a:spcAft>
            </a:pPr>
            <a:endParaRPr lang="en-US" sz="2000" dirty="0">
              <a:solidFill>
                <a:prstClr val="black"/>
              </a:solidFill>
            </a:endParaRPr>
          </a:p>
          <a:p>
            <a:pPr marL="342900" lvl="0" indent="-342900" eaLnBrk="0" fontAlgn="base" hangingPunct="0">
              <a:spcBef>
                <a:spcPct val="20000"/>
              </a:spcBef>
              <a:spcAft>
                <a:spcPct val="0"/>
              </a:spcAft>
              <a:buFont typeface="Arial" charset="0"/>
              <a:buChar char="•"/>
            </a:pPr>
            <a:r>
              <a:rPr lang="en-US" sz="2000" dirty="0">
                <a:solidFill>
                  <a:prstClr val="black"/>
                </a:solidFill>
              </a:rPr>
              <a:t>As a reminder, all questions/inquiries regarding this RFP must be submitted by 3:00 PM Eastern Time on June 21, 2024. Questions/Inquiries should be submitted in Attachment G, Q&amp;A Template, via email to </a:t>
            </a:r>
            <a:r>
              <a:rPr lang="en-US" sz="2000" dirty="0">
                <a:solidFill>
                  <a:prstClr val="black"/>
                </a:solidFill>
                <a:hlinkClick r:id="rId4"/>
              </a:rPr>
              <a:t>michael.sturm@dcs.in.gov</a:t>
            </a:r>
            <a:r>
              <a:rPr lang="en-US" sz="2000" dirty="0">
                <a:solidFill>
                  <a:prstClr val="black"/>
                </a:solidFill>
              </a:rPr>
              <a:t> </a:t>
            </a: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algn="ctr">
              <a:lnSpc>
                <a:spcPts val="2600"/>
              </a:lnSpc>
            </a:pPr>
            <a:r>
              <a:rPr lang="en-US" sz="4000" spc="225" dirty="0">
                <a:solidFill>
                  <a:schemeClr val="tx1">
                    <a:lumMod val="75000"/>
                    <a:lumOff val="25000"/>
                  </a:schemeClr>
                </a:solidFill>
              </a:rPr>
              <a:t> </a:t>
            </a:r>
          </a:p>
        </p:txBody>
      </p:sp>
      <p:sp>
        <p:nvSpPr>
          <p:cNvPr id="13" name="TextBox 12"/>
          <p:cNvSpPr txBox="1"/>
          <p:nvPr/>
        </p:nvSpPr>
        <p:spPr>
          <a:xfrm>
            <a:off x="4970713" y="175702"/>
            <a:ext cx="7942847" cy="769441"/>
          </a:xfrm>
          <a:prstGeom prst="rect">
            <a:avLst/>
          </a:prstGeom>
          <a:noFill/>
        </p:spPr>
        <p:txBody>
          <a:bodyPr wrap="square" rtlCol="0">
            <a:spAutoFit/>
          </a:bodyPr>
          <a:lstStyle/>
          <a:p>
            <a:r>
              <a:rPr lang="en-US" sz="4400" dirty="0">
                <a:solidFill>
                  <a:prstClr val="black"/>
                </a:solidFill>
                <a:ea typeface="+mj-ea"/>
                <a:cs typeface="+mj-cs"/>
              </a:rPr>
              <a:t>Thank You</a:t>
            </a:r>
            <a:endParaRPr lang="en-US" sz="44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5"/>
          <a:stretch>
            <a:fillRect/>
          </a:stretch>
        </p:blipFill>
        <p:spPr>
          <a:xfrm>
            <a:off x="0" y="14496"/>
            <a:ext cx="4462659" cy="6444031"/>
          </a:xfrm>
          <a:prstGeom prst="rect">
            <a:avLst/>
          </a:prstGeom>
        </p:spPr>
      </p:pic>
    </p:spTree>
    <p:extLst>
      <p:ext uri="{BB962C8B-B14F-4D97-AF65-F5344CB8AC3E}">
        <p14:creationId xmlns:p14="http://schemas.microsoft.com/office/powerpoint/2010/main" val="406272577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54A4"/>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065" y="3281412"/>
            <a:ext cx="1611928" cy="2978923"/>
          </a:xfrm>
          <a:prstGeom prst="rect">
            <a:avLst/>
          </a:prstGeom>
          <a:ln w="28575">
            <a:noFill/>
          </a:ln>
        </p:spPr>
      </p:pic>
      <p:sp>
        <p:nvSpPr>
          <p:cNvPr id="34" name="TextBox 33"/>
          <p:cNvSpPr txBox="1"/>
          <p:nvPr/>
        </p:nvSpPr>
        <p:spPr>
          <a:xfrm>
            <a:off x="335625" y="6344225"/>
            <a:ext cx="6604146" cy="253916"/>
          </a:xfrm>
          <a:prstGeom prst="rect">
            <a:avLst/>
          </a:prstGeom>
          <a:noFill/>
        </p:spPr>
        <p:txBody>
          <a:bodyPr wrap="square" rtlCol="0">
            <a:spAutoFit/>
          </a:bodyPr>
          <a:lstStyle/>
          <a:p>
            <a:r>
              <a:rPr lang="en-US" sz="1050" i="1" dirty="0">
                <a:solidFill>
                  <a:schemeClr val="bg1"/>
                </a:solidFill>
                <a:latin typeface="Century Schoolbook" panose="02040604050505020304" pitchFamily="18" charset="0"/>
              </a:rPr>
              <a:t>“Indiana children will live in safe, healthy and supportive families and communities.”</a:t>
            </a:r>
            <a:endParaRPr lang="en-US" sz="1050" dirty="0">
              <a:solidFill>
                <a:schemeClr val="bg1"/>
              </a:solidFill>
              <a:latin typeface="Century Schoolbook" panose="02040604050505020304" pitchFamily="18" charset="0"/>
            </a:endParaRPr>
          </a:p>
        </p:txBody>
      </p:sp>
      <p:sp>
        <p:nvSpPr>
          <p:cNvPr id="7" name="Freeform 6"/>
          <p:cNvSpPr/>
          <p:nvPr/>
        </p:nvSpPr>
        <p:spPr>
          <a:xfrm flipH="1">
            <a:off x="3456360" y="-87873"/>
            <a:ext cx="8739598" cy="6966345"/>
          </a:xfrm>
          <a:custGeom>
            <a:avLst/>
            <a:gdLst>
              <a:gd name="connsiteX0" fmla="*/ 0 w 9376012"/>
              <a:gd name="connsiteY0" fmla="*/ 0 h 6905768"/>
              <a:gd name="connsiteX1" fmla="*/ 0 w 9376012"/>
              <a:gd name="connsiteY1" fmla="*/ 6905768 h 6905768"/>
              <a:gd name="connsiteX2" fmla="*/ 5786651 w 9376012"/>
              <a:gd name="connsiteY2" fmla="*/ 6905768 h 6905768"/>
              <a:gd name="connsiteX3" fmla="*/ 9376012 w 9376012"/>
              <a:gd name="connsiteY3" fmla="*/ 0 h 6905768"/>
              <a:gd name="connsiteX4" fmla="*/ 27296 w 9376012"/>
              <a:gd name="connsiteY4" fmla="*/ 0 h 6905768"/>
              <a:gd name="connsiteX5" fmla="*/ 0 w 9376012"/>
              <a:gd name="connsiteY5" fmla="*/ 0 h 69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6012" h="6905768">
                <a:moveTo>
                  <a:pt x="0" y="0"/>
                </a:moveTo>
                <a:lnTo>
                  <a:pt x="0" y="6905768"/>
                </a:lnTo>
                <a:lnTo>
                  <a:pt x="5786651" y="6905768"/>
                </a:lnTo>
                <a:lnTo>
                  <a:pt x="9376012" y="0"/>
                </a:lnTo>
                <a:lnTo>
                  <a:pt x="27296" y="0"/>
                </a:lnTo>
                <a:lnTo>
                  <a:pt x="0" y="0"/>
                </a:lnTo>
                <a:close/>
              </a:path>
            </a:pathLst>
          </a:custGeom>
          <a:blipFill dpi="0"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l="-55502" t="-36737" r="-9451" b="-849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flipH="1">
            <a:off x="4741998" y="-54591"/>
            <a:ext cx="7450002" cy="6960358"/>
          </a:xfrm>
          <a:custGeom>
            <a:avLst/>
            <a:gdLst>
              <a:gd name="connsiteX0" fmla="*/ 0 w 7601803"/>
              <a:gd name="connsiteY0" fmla="*/ 0 h 6960358"/>
              <a:gd name="connsiteX1" fmla="*/ 0 w 7601803"/>
              <a:gd name="connsiteY1" fmla="*/ 6960358 h 6960358"/>
              <a:gd name="connsiteX2" fmla="*/ 4107976 w 7601803"/>
              <a:gd name="connsiteY2" fmla="*/ 6960358 h 6960358"/>
              <a:gd name="connsiteX3" fmla="*/ 7601803 w 7601803"/>
              <a:gd name="connsiteY3" fmla="*/ 0 h 6960358"/>
              <a:gd name="connsiteX4" fmla="*/ 0 w 7601803"/>
              <a:gd name="connsiteY4" fmla="*/ 0 h 6960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1803" h="6960358">
                <a:moveTo>
                  <a:pt x="0" y="0"/>
                </a:moveTo>
                <a:lnTo>
                  <a:pt x="0" y="6960358"/>
                </a:lnTo>
                <a:lnTo>
                  <a:pt x="4107976" y="6960358"/>
                </a:lnTo>
                <a:lnTo>
                  <a:pt x="7601803" y="0"/>
                </a:lnTo>
                <a:lnTo>
                  <a:pt x="0" y="0"/>
                </a:lnTo>
                <a:close/>
              </a:path>
            </a:pathLst>
          </a:custGeom>
          <a:blipFill dpi="0"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l="-5137" t="-22033" r="-7325" b="-38719"/>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flipH="1">
            <a:off x="6096000" y="-80211"/>
            <a:ext cx="6096000" cy="6978316"/>
          </a:xfrm>
          <a:custGeom>
            <a:avLst/>
            <a:gdLst>
              <a:gd name="connsiteX0" fmla="*/ 0 w 6096000"/>
              <a:gd name="connsiteY0" fmla="*/ 0 h 6978316"/>
              <a:gd name="connsiteX1" fmla="*/ 0 w 6096000"/>
              <a:gd name="connsiteY1" fmla="*/ 6978316 h 6978316"/>
              <a:gd name="connsiteX2" fmla="*/ 2646947 w 6096000"/>
              <a:gd name="connsiteY2" fmla="*/ 6978316 h 6978316"/>
              <a:gd name="connsiteX3" fmla="*/ 6096000 w 6096000"/>
              <a:gd name="connsiteY3" fmla="*/ 16043 h 6978316"/>
              <a:gd name="connsiteX4" fmla="*/ 0 w 6096000"/>
              <a:gd name="connsiteY4" fmla="*/ 0 h 697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978316">
                <a:moveTo>
                  <a:pt x="0" y="0"/>
                </a:moveTo>
                <a:lnTo>
                  <a:pt x="0" y="6978316"/>
                </a:lnTo>
                <a:lnTo>
                  <a:pt x="2646947" y="6978316"/>
                </a:lnTo>
                <a:lnTo>
                  <a:pt x="6096000" y="16043"/>
                </a:lnTo>
                <a:lnTo>
                  <a:pt x="0" y="0"/>
                </a:lnTo>
                <a:close/>
              </a:path>
            </a:pathLst>
          </a:custGeom>
          <a:blipFill dpi="0"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l="-44736" r="-21053"/>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92953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2250"/>
                            </p:stCondLst>
                            <p:childTnLst>
                              <p:par>
                                <p:cTn id="15" presetID="2" presetClass="entr" presetSubtype="2"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1+#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2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3" name="TextBox 12"/>
          <p:cNvSpPr txBox="1"/>
          <p:nvPr/>
        </p:nvSpPr>
        <p:spPr>
          <a:xfrm>
            <a:off x="4817659" y="323436"/>
            <a:ext cx="7151428" cy="707886"/>
          </a:xfrm>
          <a:prstGeom prst="rect">
            <a:avLst/>
          </a:prstGeom>
          <a:noFill/>
        </p:spPr>
        <p:txBody>
          <a:bodyPr wrap="square" rtlCol="0">
            <a:spAutoFit/>
          </a:bodyPr>
          <a:lstStyle/>
          <a:p>
            <a:r>
              <a:rPr lang="en-US" sz="4000" spc="225" dirty="0">
                <a:solidFill>
                  <a:schemeClr val="tx1">
                    <a:lumMod val="75000"/>
                    <a:lumOff val="25000"/>
                  </a:schemeClr>
                </a:solidFill>
                <a:ea typeface="Gungsuh" panose="02030600000101010101" pitchFamily="18" charset="-127"/>
                <a:cs typeface="DilleniaUPC" panose="02020603050405020304" pitchFamily="18" charset="-34"/>
              </a:rPr>
              <a:t>Agenda</a:t>
            </a:r>
          </a:p>
        </p:txBody>
      </p:sp>
      <p:sp>
        <p:nvSpPr>
          <p:cNvPr id="6" name="Content Placeholder 5"/>
          <p:cNvSpPr>
            <a:spLocks noGrp="1"/>
          </p:cNvSpPr>
          <p:nvPr>
            <p:ph sz="half" idx="1"/>
          </p:nvPr>
        </p:nvSpPr>
        <p:spPr>
          <a:xfrm>
            <a:off x="4571999" y="1135942"/>
            <a:ext cx="6514216" cy="5722058"/>
          </a:xfrm>
        </p:spPr>
        <p:txBody>
          <a:bodyPr numCol="2">
            <a:noAutofit/>
          </a:bodyPr>
          <a:lstStyle/>
          <a:p>
            <a:pPr fontAlgn="ctr"/>
            <a:r>
              <a:rPr lang="en-US" sz="2200" dirty="0"/>
              <a:t>General Information</a:t>
            </a:r>
          </a:p>
          <a:p>
            <a:pPr fontAlgn="ctr"/>
            <a:r>
              <a:rPr lang="en-US" sz="2200" dirty="0"/>
              <a:t>Purpose of Presentation</a:t>
            </a:r>
          </a:p>
          <a:p>
            <a:pPr fontAlgn="ctr"/>
            <a:r>
              <a:rPr lang="en-US" sz="2200" dirty="0"/>
              <a:t>Purpose of the RFP</a:t>
            </a:r>
          </a:p>
          <a:p>
            <a:pPr fontAlgn="ctr"/>
            <a:r>
              <a:rPr lang="en-US" sz="2200" dirty="0"/>
              <a:t>Summary Scope of Work</a:t>
            </a:r>
          </a:p>
          <a:p>
            <a:pPr fontAlgn="ctr"/>
            <a:r>
              <a:rPr lang="en-US" sz="2200" dirty="0"/>
              <a:t>Key Dates</a:t>
            </a:r>
          </a:p>
          <a:p>
            <a:pPr fontAlgn="ctr"/>
            <a:r>
              <a:rPr lang="en-US" sz="2200" dirty="0"/>
              <a:t>Term of the Contract</a:t>
            </a:r>
          </a:p>
          <a:p>
            <a:pPr fontAlgn="ctr"/>
            <a:r>
              <a:rPr lang="en-US" sz="2200" dirty="0"/>
              <a:t>Transmittal Letter</a:t>
            </a:r>
          </a:p>
          <a:p>
            <a:pPr fontAlgn="ctr"/>
            <a:r>
              <a:rPr lang="en-US" sz="2200" dirty="0"/>
              <a:t>Social Services Block Grant Funding</a:t>
            </a:r>
          </a:p>
          <a:p>
            <a:pPr fontAlgn="ctr"/>
            <a:r>
              <a:rPr lang="en-US" sz="2200" dirty="0"/>
              <a:t>Business Proposal</a:t>
            </a:r>
          </a:p>
          <a:p>
            <a:pPr fontAlgn="ctr"/>
            <a:r>
              <a:rPr lang="en-US" sz="2200" dirty="0"/>
              <a:t>Technical Proposal</a:t>
            </a:r>
          </a:p>
          <a:p>
            <a:pPr fontAlgn="ctr"/>
            <a:endParaRPr lang="en-US" sz="2200" dirty="0"/>
          </a:p>
          <a:p>
            <a:pPr fontAlgn="ctr"/>
            <a:endParaRPr lang="en-US" sz="2200" dirty="0"/>
          </a:p>
          <a:p>
            <a:pPr fontAlgn="ctr"/>
            <a:r>
              <a:rPr lang="en-US" sz="2200" dirty="0"/>
              <a:t>Cost Determination</a:t>
            </a:r>
          </a:p>
          <a:p>
            <a:pPr fontAlgn="ctr"/>
            <a:r>
              <a:rPr lang="en-US" sz="2200" dirty="0"/>
              <a:t>Proposal Preparation</a:t>
            </a:r>
          </a:p>
          <a:p>
            <a:pPr fontAlgn="ctr"/>
            <a:r>
              <a:rPr lang="en-US" sz="2200" dirty="0"/>
              <a:t>Evaluation Criteria</a:t>
            </a:r>
          </a:p>
          <a:p>
            <a:pPr fontAlgn="ctr"/>
            <a:r>
              <a:rPr lang="en-US" sz="2200" dirty="0"/>
              <a:t>Question/Inquiry Process</a:t>
            </a:r>
          </a:p>
          <a:p>
            <a:pPr fontAlgn="ctr"/>
            <a:r>
              <a:rPr lang="en-US" sz="2200" dirty="0"/>
              <a:t>IDOA Procurement Information</a:t>
            </a:r>
          </a:p>
          <a:p>
            <a:pPr fontAlgn="ctr"/>
            <a:r>
              <a:rPr lang="en-US" sz="2200" dirty="0"/>
              <a:t>Thank You</a:t>
            </a:r>
          </a:p>
        </p:txBody>
      </p:sp>
      <p:pic>
        <p:nvPicPr>
          <p:cNvPr id="8" name="Picture 7"/>
          <p:cNvPicPr>
            <a:picLocks noChangeAspect="1"/>
          </p:cNvPicPr>
          <p:nvPr/>
        </p:nvPicPr>
        <p:blipFill>
          <a:blip r:embed="rId4"/>
          <a:stretch>
            <a:fillRect/>
          </a:stretch>
        </p:blipFill>
        <p:spPr>
          <a:xfrm>
            <a:off x="0" y="-14138"/>
            <a:ext cx="4450466" cy="6425741"/>
          </a:xfrm>
          <a:prstGeom prst="rect">
            <a:avLst/>
          </a:prstGeom>
        </p:spPr>
      </p:pic>
    </p:spTree>
    <p:extLst>
      <p:ext uri="{BB962C8B-B14F-4D97-AF65-F5344CB8AC3E}">
        <p14:creationId xmlns:p14="http://schemas.microsoft.com/office/powerpoint/2010/main" val="189781212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931508" y="1064950"/>
            <a:ext cx="6045725" cy="5484578"/>
          </a:xfrm>
          <a:prstGeom prst="rect">
            <a:avLst/>
          </a:prstGeom>
          <a:noFill/>
        </p:spPr>
        <p:txBody>
          <a:bodyPr wrap="square" rtlCol="0">
            <a:spAutoFit/>
          </a:bodyPr>
          <a:lstStyle/>
          <a:p>
            <a:pPr marL="342900" lvl="0" indent="-34290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rPr>
              <a:t>A pre-proposal conference will not be held in person. Instead, this pre-proposal presentation has ben posted to the DCS website.</a:t>
            </a:r>
          </a:p>
          <a:p>
            <a:pPr marL="742950" lvl="1" indent="-28575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hlinkClick r:id="rId4"/>
              </a:rPr>
              <a:t>https://www.in.gov/dcs/current-requests-for-proposals/child-advocacy-center/</a:t>
            </a:r>
            <a:r>
              <a:rPr lang="en-US" sz="2400" dirty="0">
                <a:solidFill>
                  <a:prstClr val="black"/>
                </a:solidFill>
                <a:cs typeface="Arial" panose="020B0604020202020204" pitchFamily="34" charset="0"/>
              </a:rPr>
              <a:t> </a:t>
            </a:r>
          </a:p>
          <a:p>
            <a:pPr marL="342900" lvl="0" indent="-34290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rPr>
              <a:t>Questions</a:t>
            </a:r>
          </a:p>
          <a:p>
            <a:pPr marL="742950" lvl="1" indent="-285750" eaLnBrk="0" fontAlgn="base" hangingPunct="0">
              <a:spcBef>
                <a:spcPct val="20000"/>
              </a:spcBef>
              <a:spcAft>
                <a:spcPct val="0"/>
              </a:spcAft>
              <a:buFont typeface="Arial" charset="0"/>
              <a:buChar char="–"/>
            </a:pPr>
            <a:r>
              <a:rPr lang="en-US" sz="2400" dirty="0">
                <a:solidFill>
                  <a:prstClr val="black"/>
                </a:solidFill>
                <a:cs typeface="Arial" panose="020B0604020202020204" pitchFamily="34" charset="0"/>
              </a:rPr>
              <a:t>Potential respondents are encouraged to read the pre-proposal presentation and submit questions through the Question/Inquiry Process outlined in RFP Section 1.7 and later this in this document.</a:t>
            </a:r>
            <a:endParaRPr lang="en-US" sz="2400" dirty="0">
              <a:solidFill>
                <a:srgbClr val="FF0000"/>
              </a:solidFill>
              <a:cs typeface="Arial" panose="020B0604020202020204" pitchFamily="34" charset="0"/>
            </a:endParaRPr>
          </a:p>
        </p:txBody>
      </p:sp>
      <p:sp>
        <p:nvSpPr>
          <p:cNvPr id="13" name="TextBox 12"/>
          <p:cNvSpPr txBox="1"/>
          <p:nvPr/>
        </p:nvSpPr>
        <p:spPr>
          <a:xfrm>
            <a:off x="4931508" y="338177"/>
            <a:ext cx="7260492" cy="707886"/>
          </a:xfrm>
          <a:prstGeom prst="rect">
            <a:avLst/>
          </a:prstGeom>
          <a:noFill/>
        </p:spPr>
        <p:txBody>
          <a:bodyPr wrap="square" rtlCol="0">
            <a:spAutoFit/>
          </a:bodyPr>
          <a:lstStyle/>
          <a:p>
            <a:r>
              <a:rPr lang="en-US" sz="4000" dirty="0"/>
              <a:t>General Information</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2" name="Picture 1"/>
          <p:cNvPicPr>
            <a:picLocks noChangeAspect="1"/>
          </p:cNvPicPr>
          <p:nvPr/>
        </p:nvPicPr>
        <p:blipFill>
          <a:blip r:embed="rId5"/>
          <a:stretch>
            <a:fillRect/>
          </a:stretch>
        </p:blipFill>
        <p:spPr>
          <a:xfrm>
            <a:off x="0" y="0"/>
            <a:ext cx="4450466" cy="6413548"/>
          </a:xfrm>
          <a:prstGeom prst="rect">
            <a:avLst/>
          </a:prstGeom>
        </p:spPr>
      </p:pic>
    </p:spTree>
    <p:extLst>
      <p:ext uri="{BB962C8B-B14F-4D97-AF65-F5344CB8AC3E}">
        <p14:creationId xmlns:p14="http://schemas.microsoft.com/office/powerpoint/2010/main" val="221470664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1357" t="6163" r="47299" b="10"/>
          <a:stretch/>
        </p:blipFill>
        <p:spPr>
          <a:xfrm>
            <a:off x="-1" y="-12031"/>
            <a:ext cx="4462272" cy="6436894"/>
          </a:xfrm>
          <a:prstGeom prst="rect">
            <a:avLst/>
          </a:prstGeom>
        </p:spPr>
      </p:pic>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655290" y="899077"/>
            <a:ext cx="6045725" cy="2529923"/>
          </a:xfrm>
          <a:prstGeom prst="rect">
            <a:avLst/>
          </a:prstGeom>
          <a:noFill/>
        </p:spPr>
        <p:txBody>
          <a:bodyPr wrap="square" rtlCol="0">
            <a:spAutoFit/>
          </a:bodyPr>
          <a:lstStyle/>
          <a:p>
            <a:pPr lvl="0" eaLnBrk="0" fontAlgn="base" hangingPunct="0">
              <a:spcBef>
                <a:spcPct val="20000"/>
              </a:spcBef>
              <a:spcAft>
                <a:spcPct val="0"/>
              </a:spcAft>
            </a:pPr>
            <a:endParaRPr lang="en-US" sz="2400" dirty="0">
              <a:solidFill>
                <a:prstClr val="black"/>
              </a:solidFill>
            </a:endParaRPr>
          </a:p>
          <a:p>
            <a:pPr marL="342900" lvl="0" indent="-342900" eaLnBrk="0" fontAlgn="base" hangingPunct="0">
              <a:spcBef>
                <a:spcPct val="20000"/>
              </a:spcBef>
              <a:spcAft>
                <a:spcPct val="0"/>
              </a:spcAft>
              <a:buFont typeface="Arial" charset="0"/>
              <a:buChar char="•"/>
            </a:pPr>
            <a:r>
              <a:rPr lang="en-US" sz="2400" dirty="0">
                <a:solidFill>
                  <a:prstClr val="black"/>
                </a:solidFill>
              </a:rPr>
              <a:t>Provide an overview of what is required for these services.</a:t>
            </a:r>
          </a:p>
          <a:p>
            <a:pPr lvl="0" eaLnBrk="0" fontAlgn="base" hangingPunct="0">
              <a:spcBef>
                <a:spcPct val="20000"/>
              </a:spcBef>
              <a:spcAft>
                <a:spcPct val="0"/>
              </a:spcAft>
            </a:pPr>
            <a:endParaRPr lang="en-US" sz="2400" dirty="0">
              <a:solidFill>
                <a:prstClr val="black"/>
              </a:solidFill>
            </a:endParaRPr>
          </a:p>
          <a:p>
            <a:pPr marL="342900" lvl="0" indent="-342900" eaLnBrk="0" fontAlgn="base" hangingPunct="0">
              <a:spcBef>
                <a:spcPct val="20000"/>
              </a:spcBef>
              <a:spcAft>
                <a:spcPct val="0"/>
              </a:spcAft>
              <a:buFont typeface="Arial" charset="0"/>
              <a:buChar char="•"/>
            </a:pPr>
            <a:r>
              <a:rPr lang="en-US" sz="2400" dirty="0">
                <a:solidFill>
                  <a:prstClr val="black"/>
                </a:solidFill>
              </a:rPr>
              <a:t>Provide an overview of the RFP and response requirements.</a:t>
            </a:r>
          </a:p>
        </p:txBody>
      </p:sp>
      <p:sp>
        <p:nvSpPr>
          <p:cNvPr id="13" name="TextBox 12"/>
          <p:cNvSpPr txBox="1"/>
          <p:nvPr/>
        </p:nvSpPr>
        <p:spPr>
          <a:xfrm>
            <a:off x="4751380" y="332880"/>
            <a:ext cx="7729729" cy="707886"/>
          </a:xfrm>
          <a:prstGeom prst="rect">
            <a:avLst/>
          </a:prstGeom>
          <a:noFill/>
        </p:spPr>
        <p:txBody>
          <a:bodyPr wrap="square" rtlCol="0">
            <a:spAutoFit/>
          </a:bodyPr>
          <a:lstStyle/>
          <a:p>
            <a:r>
              <a:rPr lang="en-US" sz="4000" dirty="0">
                <a:solidFill>
                  <a:prstClr val="black"/>
                </a:solidFill>
                <a:ea typeface="+mj-ea"/>
                <a:cs typeface="+mj-cs"/>
              </a:rPr>
              <a:t>Purpose of Presentation</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spTree>
    <p:extLst>
      <p:ext uri="{BB962C8B-B14F-4D97-AF65-F5344CB8AC3E}">
        <p14:creationId xmlns:p14="http://schemas.microsoft.com/office/powerpoint/2010/main" val="1350218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709568" y="1210095"/>
            <a:ext cx="6115502" cy="2917722"/>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r>
              <a:rPr lang="en-US" dirty="0"/>
              <a:t>The purpose of this RFP is to select multiple providers that can satisfy DCS’s need for the provision of CAC services in the 18 DCS Regions, covering the State’s 92 counties, and the corresponding local offices in the State through Social Services Block Grant (SSBG) funding.</a:t>
            </a:r>
          </a:p>
          <a:p>
            <a:pPr marL="234950" lvl="0" indent="-234950" eaLnBrk="0" fontAlgn="base" hangingPunct="0">
              <a:spcBef>
                <a:spcPct val="20000"/>
              </a:spcBef>
              <a:spcAft>
                <a:spcPct val="0"/>
              </a:spcAft>
              <a:buFont typeface="Arial" charset="0"/>
              <a:buChar char="•"/>
            </a:pPr>
            <a:endParaRPr lang="en-US" dirty="0"/>
          </a:p>
          <a:p>
            <a:pPr lvl="0" eaLnBrk="0" fontAlgn="base" hangingPunct="0">
              <a:spcBef>
                <a:spcPct val="20000"/>
              </a:spcBef>
              <a:spcAft>
                <a:spcPct val="0"/>
              </a:spcAft>
            </a:pPr>
            <a:endParaRPr lang="en-US" sz="2000" dirty="0">
              <a:solidFill>
                <a:prstClr val="black"/>
              </a:solidFill>
              <a:cs typeface="Arial" panose="020B0604020202020204" pitchFamily="34" charset="0"/>
            </a:endParaRPr>
          </a:p>
          <a:p>
            <a:pPr marL="234950" lvl="0" indent="-234950" eaLnBrk="0" fontAlgn="base" hangingPunct="0">
              <a:spcBef>
                <a:spcPct val="20000"/>
              </a:spcBef>
              <a:spcAft>
                <a:spcPct val="0"/>
              </a:spcAft>
              <a:buFont typeface="Arial" charset="0"/>
              <a:buChar char="•"/>
            </a:pPr>
            <a:endParaRPr lang="en-US" sz="2000" dirty="0">
              <a:solidFill>
                <a:prstClr val="black"/>
              </a:solidFill>
              <a:cs typeface="Arial" panose="020B0604020202020204" pitchFamily="34" charset="0"/>
            </a:endParaRPr>
          </a:p>
          <a:p>
            <a:pPr lvl="0" eaLnBrk="0" fontAlgn="base" hangingPunct="0">
              <a:spcBef>
                <a:spcPct val="20000"/>
              </a:spcBef>
              <a:spcAft>
                <a:spcPct val="0"/>
              </a:spcAft>
            </a:pPr>
            <a:r>
              <a:rPr lang="en-US" sz="2000" dirty="0">
                <a:solidFill>
                  <a:prstClr val="black"/>
                </a:solidFill>
                <a:cs typeface="Arial" panose="020B0604020202020204" pitchFamily="34" charset="0"/>
              </a:rPr>
              <a:t> </a:t>
            </a:r>
          </a:p>
        </p:txBody>
      </p:sp>
      <p:sp>
        <p:nvSpPr>
          <p:cNvPr id="13" name="TextBox 12"/>
          <p:cNvSpPr txBox="1"/>
          <p:nvPr/>
        </p:nvSpPr>
        <p:spPr>
          <a:xfrm>
            <a:off x="4709568" y="306174"/>
            <a:ext cx="6376647" cy="707886"/>
          </a:xfrm>
          <a:prstGeom prst="rect">
            <a:avLst/>
          </a:prstGeom>
          <a:noFill/>
        </p:spPr>
        <p:txBody>
          <a:bodyPr wrap="square" rtlCol="0">
            <a:spAutoFit/>
          </a:bodyPr>
          <a:lstStyle/>
          <a:p>
            <a:r>
              <a:rPr lang="en-US" sz="4000" dirty="0">
                <a:solidFill>
                  <a:prstClr val="black"/>
                </a:solidFill>
                <a:ea typeface="+mj-ea"/>
                <a:cs typeface="+mj-cs"/>
              </a:rPr>
              <a:t>Purpose of the RFP</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10" name="Picture 9"/>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39463" r="5500"/>
          <a:stretch/>
        </p:blipFill>
        <p:spPr>
          <a:xfrm>
            <a:off x="0" y="-1300"/>
            <a:ext cx="4463409" cy="6412904"/>
          </a:xfrm>
          <a:prstGeom prst="rect">
            <a:avLst/>
          </a:prstGeom>
        </p:spPr>
      </p:pic>
    </p:spTree>
    <p:extLst>
      <p:ext uri="{BB962C8B-B14F-4D97-AF65-F5344CB8AC3E}">
        <p14:creationId xmlns:p14="http://schemas.microsoft.com/office/powerpoint/2010/main" val="238760527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638589" y="797898"/>
            <a:ext cx="6376647" cy="4505849"/>
          </a:xfrm>
          <a:prstGeom prst="rect">
            <a:avLst/>
          </a:prstGeom>
          <a:noFill/>
        </p:spPr>
        <p:txBody>
          <a:bodyPr wrap="square" rtlCol="0">
            <a:spAutoFit/>
          </a:bodyPr>
          <a:lstStyle/>
          <a:p>
            <a:pPr marL="234950" lvl="0" indent="-234950" eaLnBrk="0" fontAlgn="base" hangingPunct="0">
              <a:spcBef>
                <a:spcPct val="20000"/>
              </a:spcBef>
              <a:spcAft>
                <a:spcPct val="0"/>
              </a:spcAft>
              <a:buFont typeface="Arial" charset="0"/>
              <a:buChar char="•"/>
            </a:pPr>
            <a:endParaRPr lang="en-US" sz="2400" dirty="0">
              <a:solidFill>
                <a:prstClr val="black"/>
              </a:solidFill>
              <a:cs typeface="Arial" panose="020B0604020202020204" pitchFamily="34" charset="0"/>
            </a:endParaRPr>
          </a:p>
          <a:p>
            <a:pPr marL="234950" indent="-234950" eaLnBrk="0" fontAlgn="base" hangingPunct="0">
              <a:spcBef>
                <a:spcPct val="20000"/>
              </a:spcBef>
              <a:spcAft>
                <a:spcPct val="0"/>
              </a:spcAft>
              <a:buFont typeface="Arial" charset="0"/>
              <a:buChar char="•"/>
            </a:pPr>
            <a:r>
              <a:rPr lang="en-US" dirty="0"/>
              <a:t>Child Advocacy Centers are neutral, safe, and child appropriate locations where multidisciplinary teams investigate disclosures of child sexual or severe physical abuse. The multidisciplinary team approach ensures that children are not subjected to numerous interviews and they begin in a child-friendly environment. Children who have disclosed abuse are interviewed by a forensic interviewer at such centers. </a:t>
            </a:r>
          </a:p>
          <a:p>
            <a:pPr eaLnBrk="0" fontAlgn="base" hangingPunct="0">
              <a:spcBef>
                <a:spcPct val="20000"/>
              </a:spcBef>
              <a:spcAft>
                <a:spcPct val="0"/>
              </a:spcAft>
            </a:pPr>
            <a:endParaRPr lang="en-US" dirty="0"/>
          </a:p>
          <a:p>
            <a:pPr marL="234950" indent="-234950" eaLnBrk="0" fontAlgn="base" hangingPunct="0">
              <a:spcBef>
                <a:spcPct val="20000"/>
              </a:spcBef>
              <a:spcAft>
                <a:spcPct val="0"/>
              </a:spcAft>
              <a:buFont typeface="Arial" charset="0"/>
              <a:buChar char="•"/>
            </a:pPr>
            <a:r>
              <a:rPr lang="en-US" dirty="0"/>
              <a:t>The intended impact of CAC services is to increase the prompt and successful resolution of court proceedings in child abuse and neglect cases while ensuring fairness to the accused and reducing additional trauma to victims, and to improve collaboration among CACs and DCS to better address challenges facing children and families of Indiana. </a:t>
            </a:r>
            <a:endParaRPr lang="en-US" sz="2400" dirty="0">
              <a:solidFill>
                <a:prstClr val="black"/>
              </a:solidFill>
              <a:cs typeface="Arial" panose="020B0604020202020204" pitchFamily="34" charset="0"/>
            </a:endParaRPr>
          </a:p>
        </p:txBody>
      </p:sp>
      <p:sp>
        <p:nvSpPr>
          <p:cNvPr id="13" name="TextBox 12"/>
          <p:cNvSpPr txBox="1"/>
          <p:nvPr/>
        </p:nvSpPr>
        <p:spPr>
          <a:xfrm>
            <a:off x="4613316" y="258048"/>
            <a:ext cx="7209716" cy="707886"/>
          </a:xfrm>
          <a:prstGeom prst="rect">
            <a:avLst/>
          </a:prstGeom>
          <a:noFill/>
        </p:spPr>
        <p:txBody>
          <a:bodyPr wrap="square" rtlCol="0">
            <a:spAutoFit/>
          </a:bodyPr>
          <a:lstStyle/>
          <a:p>
            <a:r>
              <a:rPr lang="en-US" sz="4000" dirty="0">
                <a:solidFill>
                  <a:prstClr val="black"/>
                </a:solidFill>
                <a:ea typeface="+mj-ea"/>
                <a:cs typeface="+mj-cs"/>
              </a:rPr>
              <a:t>Summary Scope of Work</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9" name="Picture 8">
            <a:extLst>
              <a:ext uri="{FF2B5EF4-FFF2-40B4-BE49-F238E27FC236}">
                <a16:creationId xmlns:a16="http://schemas.microsoft.com/office/drawing/2014/main" id="{AA665C85-0E18-4D12-84EB-F55016634B9C}"/>
              </a:ext>
            </a:extLst>
          </p:cNvPr>
          <p:cNvPicPr>
            <a:picLocks noChangeAspect="1"/>
          </p:cNvPicPr>
          <p:nvPr/>
        </p:nvPicPr>
        <p:blipFill>
          <a:blip r:embed="rId4"/>
          <a:stretch>
            <a:fillRect/>
          </a:stretch>
        </p:blipFill>
        <p:spPr>
          <a:xfrm>
            <a:off x="0" y="-14138"/>
            <a:ext cx="4450466" cy="6425741"/>
          </a:xfrm>
          <a:prstGeom prst="rect">
            <a:avLst/>
          </a:prstGeom>
        </p:spPr>
      </p:pic>
    </p:spTree>
    <p:extLst>
      <p:ext uri="{BB962C8B-B14F-4D97-AF65-F5344CB8AC3E}">
        <p14:creationId xmlns:p14="http://schemas.microsoft.com/office/powerpoint/2010/main" val="197841721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a:off x="4586488" y="1048479"/>
            <a:ext cx="6376647" cy="5062924"/>
          </a:xfrm>
          <a:prstGeom prst="rect">
            <a:avLst/>
          </a:prstGeom>
          <a:noFill/>
        </p:spPr>
        <p:txBody>
          <a:bodyPr wrap="square" rtlCol="0">
            <a:spAutoFit/>
          </a:bodyPr>
          <a:lstStyle/>
          <a:p>
            <a:pPr marL="285750" indent="-285750">
              <a:buFont typeface="Arial" panose="020B0604020202020204" pitchFamily="34" charset="0"/>
              <a:buChar char="•"/>
            </a:pPr>
            <a:r>
              <a:rPr lang="en-US" sz="1700" dirty="0"/>
              <a:t>Respondents selected to provide CAC services will be expected to provide forensic interviews in a manner that is consistent with the Principles of Child Welfare Services (Attachment E). These specifications include but are not limited to: length, quality and type of service, qualifications of staff, documentation requirements, as well as program reports and evaluation. </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Respondents selected will also be expected to increase the number of successfully resolved cases of child abuse and neglect that go to court by using best practice forensic interviewing of victims, decrease the impact of secondary trauma on victims by using best practice interviewing, and decrease the barrier of travel to a CAC location. </a:t>
            </a:r>
          </a:p>
          <a:p>
            <a:endParaRPr lang="en-US" sz="1700" dirty="0"/>
          </a:p>
          <a:p>
            <a:pPr marL="285750" indent="-285750">
              <a:buFont typeface="Arial" panose="020B0604020202020204" pitchFamily="34" charset="0"/>
              <a:buChar char="•"/>
            </a:pPr>
            <a:r>
              <a:rPr lang="en-US" sz="1700" dirty="0"/>
              <a:t>Eligible entities under this program must be a non-profit entity with 501(c)(3) status or a government entity such as a Prosecutor’s Office. A CAC Contractor with the Non Profit status may provide a stand-alone CAC, a CAC under an umbrella agency, or a CAC under a Prosecutor’s Office. </a:t>
            </a:r>
          </a:p>
        </p:txBody>
      </p:sp>
      <p:sp>
        <p:nvSpPr>
          <p:cNvPr id="13" name="TextBox 12"/>
          <p:cNvSpPr txBox="1"/>
          <p:nvPr/>
        </p:nvSpPr>
        <p:spPr>
          <a:xfrm>
            <a:off x="4586488" y="288622"/>
            <a:ext cx="6899659" cy="707886"/>
          </a:xfrm>
          <a:prstGeom prst="rect">
            <a:avLst/>
          </a:prstGeom>
          <a:noFill/>
        </p:spPr>
        <p:txBody>
          <a:bodyPr wrap="square" rtlCol="0">
            <a:spAutoFit/>
          </a:bodyPr>
          <a:lstStyle/>
          <a:p>
            <a:r>
              <a:rPr lang="en-US" sz="4000" dirty="0">
                <a:solidFill>
                  <a:prstClr val="black"/>
                </a:solidFill>
                <a:ea typeface="+mj-ea"/>
                <a:cs typeface="+mj-cs"/>
              </a:rPr>
              <a:t>Summary Scope of Work (cont.)</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9" name="Picture 8">
            <a:extLst>
              <a:ext uri="{FF2B5EF4-FFF2-40B4-BE49-F238E27FC236}">
                <a16:creationId xmlns:a16="http://schemas.microsoft.com/office/drawing/2014/main" id="{751106D3-8987-4073-84DB-1585AA20C72D}"/>
              </a:ext>
            </a:extLst>
          </p:cNvPr>
          <p:cNvPicPr>
            <a:picLocks noChangeAspect="1"/>
          </p:cNvPicPr>
          <p:nvPr/>
        </p:nvPicPr>
        <p:blipFill>
          <a:blip r:embed="rId4"/>
          <a:stretch>
            <a:fillRect/>
          </a:stretch>
        </p:blipFill>
        <p:spPr>
          <a:xfrm>
            <a:off x="0" y="-14138"/>
            <a:ext cx="4450466" cy="6425741"/>
          </a:xfrm>
          <a:prstGeom prst="rect">
            <a:avLst/>
          </a:prstGeom>
        </p:spPr>
      </p:pic>
    </p:spTree>
    <p:extLst>
      <p:ext uri="{BB962C8B-B14F-4D97-AF65-F5344CB8AC3E}">
        <p14:creationId xmlns:p14="http://schemas.microsoft.com/office/powerpoint/2010/main" val="233404499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6411603"/>
            <a:ext cx="12192000" cy="446397"/>
            <a:chOff x="0" y="6411603"/>
            <a:chExt cx="12192000" cy="446397"/>
          </a:xfrm>
        </p:grpSpPr>
        <p:sp>
          <p:nvSpPr>
            <p:cNvPr id="15" name="Rectangle 14"/>
            <p:cNvSpPr/>
            <p:nvPr/>
          </p:nvSpPr>
          <p:spPr>
            <a:xfrm>
              <a:off x="0" y="6411603"/>
              <a:ext cx="12192000" cy="446397"/>
            </a:xfrm>
            <a:prstGeom prst="rect">
              <a:avLst/>
            </a:prstGeom>
            <a:solidFill>
              <a:srgbClr val="FEC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EC424"/>
                </a:solidFill>
              </a:endParaRPr>
            </a:p>
          </p:txBody>
        </p:sp>
        <p:sp>
          <p:nvSpPr>
            <p:cNvPr id="16" name="TextBox 15"/>
            <p:cNvSpPr txBox="1"/>
            <p:nvPr/>
          </p:nvSpPr>
          <p:spPr>
            <a:xfrm>
              <a:off x="4249153" y="6458527"/>
              <a:ext cx="3429000" cy="369332"/>
            </a:xfrm>
            <a:prstGeom prst="rect">
              <a:avLst/>
            </a:prstGeom>
            <a:noFill/>
          </p:spPr>
          <p:txBody>
            <a:bodyPr wrap="square" rtlCol="0">
              <a:spAutoFit/>
            </a:bodyPr>
            <a:lstStyle/>
            <a:p>
              <a:pPr algn="ctr"/>
              <a:r>
                <a:rPr lang="en-US" dirty="0">
                  <a:latin typeface="+mj-lt"/>
                </a:rPr>
                <a:t>www.in.gov/dcs</a:t>
              </a:r>
              <a:endParaRPr lang="en-US" dirty="0">
                <a:solidFill>
                  <a:schemeClr val="tx1">
                    <a:lumMod val="75000"/>
                    <a:lumOff val="25000"/>
                  </a:schemeClr>
                </a:solidFill>
                <a:latin typeface="+mj-lt"/>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215" y="4911239"/>
            <a:ext cx="996803" cy="1842141"/>
          </a:xfrm>
          <a:prstGeom prst="rect">
            <a:avLst/>
          </a:prstGeom>
          <a:ln w="28575">
            <a:solidFill>
              <a:schemeClr val="bg1"/>
            </a:solidFill>
          </a:ln>
        </p:spPr>
      </p:pic>
      <p:sp>
        <p:nvSpPr>
          <p:cNvPr id="12" name="TextBox 11"/>
          <p:cNvSpPr txBox="1"/>
          <p:nvPr/>
        </p:nvSpPr>
        <p:spPr>
          <a:xfrm flipV="1">
            <a:off x="5439509" y="1804146"/>
            <a:ext cx="58934" cy="1426031"/>
          </a:xfrm>
          <a:prstGeom prst="rect">
            <a:avLst/>
          </a:prstGeom>
          <a:noFill/>
        </p:spPr>
        <p:txBody>
          <a:bodyPr wrap="square" rtlCol="0">
            <a:spAutoFit/>
          </a:bodyPr>
          <a:lstStyle/>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marL="257175" indent="-257175">
              <a:lnSpc>
                <a:spcPts val="2600"/>
              </a:lnSpc>
              <a:buFont typeface="Arial" panose="020B0604020202020204" pitchFamily="34" charset="0"/>
              <a:buChar char="•"/>
            </a:pPr>
            <a:endParaRPr lang="en-US" spc="225" dirty="0">
              <a:solidFill>
                <a:schemeClr val="tx1">
                  <a:lumMod val="75000"/>
                  <a:lumOff val="25000"/>
                </a:schemeClr>
              </a:solidFill>
            </a:endParaRPr>
          </a:p>
          <a:p>
            <a:pPr algn="ctr">
              <a:lnSpc>
                <a:spcPts val="2600"/>
              </a:lnSpc>
            </a:pPr>
            <a:endParaRPr lang="en-US" sz="4000" spc="225" dirty="0">
              <a:solidFill>
                <a:schemeClr val="tx1">
                  <a:lumMod val="75000"/>
                  <a:lumOff val="25000"/>
                </a:schemeClr>
              </a:solidFill>
            </a:endParaRPr>
          </a:p>
        </p:txBody>
      </p:sp>
      <p:sp>
        <p:nvSpPr>
          <p:cNvPr id="13" name="TextBox 12"/>
          <p:cNvSpPr txBox="1"/>
          <p:nvPr/>
        </p:nvSpPr>
        <p:spPr>
          <a:xfrm>
            <a:off x="4554507" y="76651"/>
            <a:ext cx="6187254" cy="707886"/>
          </a:xfrm>
          <a:prstGeom prst="rect">
            <a:avLst/>
          </a:prstGeom>
          <a:noFill/>
        </p:spPr>
        <p:txBody>
          <a:bodyPr wrap="square" rtlCol="0">
            <a:spAutoFit/>
          </a:bodyPr>
          <a:lstStyle/>
          <a:p>
            <a:r>
              <a:rPr lang="en-US" sz="4000" dirty="0">
                <a:solidFill>
                  <a:prstClr val="black"/>
                </a:solidFill>
                <a:ea typeface="+mj-ea"/>
                <a:cs typeface="+mj-cs"/>
              </a:rPr>
              <a:t>Key Dates</a:t>
            </a:r>
            <a:endParaRPr lang="en-US" sz="4000" spc="225" dirty="0">
              <a:solidFill>
                <a:schemeClr val="tx1">
                  <a:lumMod val="75000"/>
                  <a:lumOff val="25000"/>
                </a:schemeClr>
              </a:solidFill>
              <a:latin typeface="Gungsuh" panose="02030600000101010101" pitchFamily="18" charset="-127"/>
              <a:ea typeface="Gungsuh" panose="02030600000101010101" pitchFamily="18" charset="-127"/>
              <a:cs typeface="DilleniaUPC" panose="02020603050405020304" pitchFamily="18" charset="-34"/>
            </a:endParaRPr>
          </a:p>
        </p:txBody>
      </p:sp>
      <p:pic>
        <p:nvPicPr>
          <p:cNvPr id="3" name="Picture 2"/>
          <p:cNvPicPr>
            <a:picLocks noChangeAspect="1"/>
          </p:cNvPicPr>
          <p:nvPr/>
        </p:nvPicPr>
        <p:blipFill>
          <a:blip r:embed="rId4"/>
          <a:stretch>
            <a:fillRect/>
          </a:stretch>
        </p:blipFill>
        <p:spPr>
          <a:xfrm>
            <a:off x="0" y="-1945"/>
            <a:ext cx="4365114" cy="6413548"/>
          </a:xfrm>
          <a:prstGeom prst="rect">
            <a:avLst/>
          </a:prstGeom>
        </p:spPr>
      </p:pic>
      <p:graphicFrame>
        <p:nvGraphicFramePr>
          <p:cNvPr id="5" name="Table 4">
            <a:extLst>
              <a:ext uri="{FF2B5EF4-FFF2-40B4-BE49-F238E27FC236}">
                <a16:creationId xmlns:a16="http://schemas.microsoft.com/office/drawing/2014/main" id="{78204BD6-40CF-4755-AF6F-4553FE493DDC}"/>
              </a:ext>
            </a:extLst>
          </p:cNvPr>
          <p:cNvGraphicFramePr>
            <a:graphicFrameLocks noGrp="1"/>
          </p:cNvGraphicFramePr>
          <p:nvPr>
            <p:extLst>
              <p:ext uri="{D42A27DB-BD31-4B8C-83A1-F6EECF244321}">
                <p14:modId xmlns:p14="http://schemas.microsoft.com/office/powerpoint/2010/main" val="1916566020"/>
              </p:ext>
            </p:extLst>
          </p:nvPr>
        </p:nvGraphicFramePr>
        <p:xfrm>
          <a:off x="4466790" y="784537"/>
          <a:ext cx="6422725" cy="5080378"/>
        </p:xfrm>
        <a:graphic>
          <a:graphicData uri="http://schemas.openxmlformats.org/drawingml/2006/table">
            <a:tbl>
              <a:tblPr>
                <a:tableStyleId>{5C22544A-7EE6-4342-B048-85BDC9FD1C3A}</a:tableStyleId>
              </a:tblPr>
              <a:tblGrid>
                <a:gridCol w="3590824">
                  <a:extLst>
                    <a:ext uri="{9D8B030D-6E8A-4147-A177-3AD203B41FA5}">
                      <a16:colId xmlns:a16="http://schemas.microsoft.com/office/drawing/2014/main" val="1526693232"/>
                    </a:ext>
                  </a:extLst>
                </a:gridCol>
                <a:gridCol w="2831901">
                  <a:extLst>
                    <a:ext uri="{9D8B030D-6E8A-4147-A177-3AD203B41FA5}">
                      <a16:colId xmlns:a16="http://schemas.microsoft.com/office/drawing/2014/main" val="2310228722"/>
                    </a:ext>
                  </a:extLst>
                </a:gridCol>
              </a:tblGrid>
              <a:tr h="226371">
                <a:tc>
                  <a:txBody>
                    <a:bodyPr/>
                    <a:lstStyle/>
                    <a:p>
                      <a:pPr marL="0" marR="0" algn="ctr">
                        <a:spcBef>
                          <a:spcPts val="0"/>
                        </a:spcBef>
                        <a:spcAft>
                          <a:spcPts val="0"/>
                        </a:spcAft>
                      </a:pPr>
                      <a:r>
                        <a:rPr lang="en-US" sz="1600" b="1" dirty="0">
                          <a:effectLst/>
                          <a:latin typeface="+mn-lt"/>
                        </a:rPr>
                        <a:t>Activity</a:t>
                      </a:r>
                      <a:endParaRPr lang="en-US" sz="1600" b="1"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mn-lt"/>
                        </a:rPr>
                        <a:t>Date</a:t>
                      </a:r>
                      <a:endParaRPr lang="en-US" sz="1600" b="1"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9796221"/>
                  </a:ext>
                </a:extLst>
              </a:tr>
              <a:tr h="226371">
                <a:tc>
                  <a:txBody>
                    <a:bodyPr/>
                    <a:lstStyle/>
                    <a:p>
                      <a:pPr marL="0" marR="0">
                        <a:spcBef>
                          <a:spcPts val="0"/>
                        </a:spcBef>
                        <a:spcAft>
                          <a:spcPts val="0"/>
                        </a:spcAft>
                      </a:pPr>
                      <a:r>
                        <a:rPr lang="en-US" sz="1400" spc="-10" dirty="0">
                          <a:effectLst/>
                          <a:latin typeface="+mn-lt"/>
                        </a:rPr>
                        <a:t>Issue of RFP</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June 7, 2024</a:t>
                      </a: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97535"/>
                  </a:ext>
                </a:extLst>
              </a:tr>
              <a:tr h="842268">
                <a:tc>
                  <a:txBody>
                    <a:bodyPr/>
                    <a:lstStyle/>
                    <a:p>
                      <a:pPr marL="0" marR="0">
                        <a:spcBef>
                          <a:spcPts val="0"/>
                        </a:spcBef>
                        <a:spcAft>
                          <a:spcPts val="0"/>
                        </a:spcAft>
                      </a:pPr>
                      <a:r>
                        <a:rPr lang="en-US" sz="1400" dirty="0">
                          <a:effectLst/>
                          <a:latin typeface="+mn-lt"/>
                        </a:rPr>
                        <a:t>Pre-Proposal Presentation Posting</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latin typeface="+mn-lt"/>
                        </a:rPr>
                        <a:t>June 19, 2024</a:t>
                      </a: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70164"/>
                  </a:ext>
                </a:extLst>
              </a:tr>
              <a:tr h="385241">
                <a:tc>
                  <a:txBody>
                    <a:bodyPr/>
                    <a:lstStyle/>
                    <a:p>
                      <a:pPr marL="0" marR="0">
                        <a:spcBef>
                          <a:spcPts val="0"/>
                        </a:spcBef>
                        <a:spcAft>
                          <a:spcPts val="0"/>
                        </a:spcAft>
                      </a:pPr>
                      <a:r>
                        <a:rPr lang="en-US" sz="1400" dirty="0">
                          <a:effectLst/>
                          <a:latin typeface="+mn-lt"/>
                        </a:rPr>
                        <a:t>Deadline to Submit Written Questions</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latin typeface="+mn-lt"/>
                        </a:rPr>
                        <a:t>June 21, 2024</a:t>
                      </a:r>
                    </a:p>
                    <a:p>
                      <a:pPr marL="0" marR="0" algn="ctr">
                        <a:spcBef>
                          <a:spcPts val="0"/>
                        </a:spcBef>
                        <a:spcAft>
                          <a:spcPts val="0"/>
                        </a:spcAft>
                      </a:pPr>
                      <a:r>
                        <a:rPr lang="en-US" sz="1400" dirty="0">
                          <a:effectLst/>
                          <a:latin typeface="+mn-lt"/>
                        </a:rPr>
                        <a:t>by 3:00 PM Eastern Time</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7561307"/>
                  </a:ext>
                </a:extLst>
              </a:tr>
              <a:tr h="385241">
                <a:tc>
                  <a:txBody>
                    <a:bodyPr/>
                    <a:lstStyle/>
                    <a:p>
                      <a:pPr marL="0" marR="0">
                        <a:spcBef>
                          <a:spcPts val="0"/>
                        </a:spcBef>
                        <a:spcAft>
                          <a:spcPts val="0"/>
                        </a:spcAft>
                      </a:pPr>
                      <a:r>
                        <a:rPr lang="en-US" sz="1400" dirty="0">
                          <a:effectLst/>
                          <a:latin typeface="+mn-lt"/>
                        </a:rPr>
                        <a:t>Response to Written Questions/RFP Addendum</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latin typeface="+mn-lt"/>
                        </a:rPr>
                        <a:t>June 28, 2024</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2985073"/>
                  </a:ext>
                </a:extLst>
              </a:tr>
              <a:tr h="385241">
                <a:tc>
                  <a:txBody>
                    <a:bodyPr/>
                    <a:lstStyle/>
                    <a:p>
                      <a:pPr marL="0" marR="0">
                        <a:spcBef>
                          <a:spcPts val="0"/>
                        </a:spcBef>
                        <a:spcAft>
                          <a:spcPts val="0"/>
                        </a:spcAft>
                      </a:pPr>
                      <a:r>
                        <a:rPr lang="en-US" sz="1400" dirty="0">
                          <a:effectLst/>
                          <a:latin typeface="+mn-lt"/>
                        </a:rPr>
                        <a:t>Submission of Proposals</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effectLst/>
                          <a:latin typeface="+mn-lt"/>
                        </a:rPr>
                        <a:t>July 10, 2024</a:t>
                      </a:r>
                    </a:p>
                    <a:p>
                      <a:pPr marL="0" marR="0" algn="ctr">
                        <a:spcBef>
                          <a:spcPts val="0"/>
                        </a:spcBef>
                        <a:spcAft>
                          <a:spcPts val="0"/>
                        </a:spcAft>
                      </a:pPr>
                      <a:r>
                        <a:rPr lang="en-US" sz="1400" dirty="0">
                          <a:effectLst/>
                          <a:latin typeface="+mn-lt"/>
                        </a:rPr>
                        <a:t>by 3:00 PM Eastern Time</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8019084"/>
                  </a:ext>
                </a:extLst>
              </a:tr>
              <a:tr h="385241">
                <a:tc gridSpan="2">
                  <a:txBody>
                    <a:bodyPr/>
                    <a:lstStyle/>
                    <a:p>
                      <a:pPr marL="0" marR="0" algn="ctr">
                        <a:spcBef>
                          <a:spcPts val="0"/>
                        </a:spcBef>
                        <a:spcAft>
                          <a:spcPts val="0"/>
                        </a:spcAft>
                      </a:pPr>
                      <a:r>
                        <a:rPr lang="en-US" sz="1600" b="1" dirty="0">
                          <a:effectLst/>
                          <a:latin typeface="+mn-lt"/>
                        </a:rPr>
                        <a:t>The dates for the following activities are target dates only.  These activities may be completed earlier or later than the date shown.</a:t>
                      </a:r>
                      <a:endParaRPr lang="en-US" sz="1600" b="1" dirty="0">
                        <a:effectLst/>
                        <a:latin typeface="+mn-lt"/>
                        <a:ea typeface="Times New Roman" panose="02020603050405020304" pitchFamily="18" charset="0"/>
                        <a:cs typeface="Times New Roman" panose="02020603050405020304" pitchFamily="18" charset="0"/>
                      </a:endParaRPr>
                    </a:p>
                  </a:txBody>
                  <a:tcPr marL="45326" marR="45326" marT="45326" marB="453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72946718"/>
                  </a:ext>
                </a:extLst>
              </a:tr>
              <a:tr h="226371">
                <a:tc>
                  <a:txBody>
                    <a:bodyPr/>
                    <a:lstStyle/>
                    <a:p>
                      <a:pPr marL="0" marR="0">
                        <a:spcBef>
                          <a:spcPts val="0"/>
                        </a:spcBef>
                        <a:spcAft>
                          <a:spcPts val="0"/>
                        </a:spcAft>
                      </a:pPr>
                      <a:r>
                        <a:rPr lang="en-US" sz="1400" dirty="0">
                          <a:effectLst/>
                          <a:latin typeface="+mn-lt"/>
                        </a:rPr>
                        <a:t>Proposal Evaluation</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effectLst/>
                          <a:latin typeface="+mn-lt"/>
                        </a:rPr>
                        <a:t>July 2024</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793162"/>
                  </a:ext>
                </a:extLst>
              </a:tr>
              <a:tr h="385241">
                <a:tc>
                  <a:txBody>
                    <a:bodyPr/>
                    <a:lstStyle/>
                    <a:p>
                      <a:pPr marL="0" marR="0">
                        <a:spcBef>
                          <a:spcPts val="0"/>
                        </a:spcBef>
                        <a:spcAft>
                          <a:spcPts val="0"/>
                        </a:spcAft>
                      </a:pPr>
                      <a:r>
                        <a:rPr lang="en-US" sz="1400" dirty="0">
                          <a:effectLst/>
                          <a:latin typeface="+mn-lt"/>
                        </a:rPr>
                        <a:t>Proposal Discussions/Clarifications (if necessary)</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effectLst/>
                          <a:latin typeface="+mn-lt"/>
                        </a:rPr>
                        <a:t>July 2024</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1507884"/>
                  </a:ext>
                </a:extLst>
              </a:tr>
              <a:tr h="226371">
                <a:tc>
                  <a:txBody>
                    <a:bodyPr/>
                    <a:lstStyle/>
                    <a:p>
                      <a:pPr marL="0" marR="0">
                        <a:spcBef>
                          <a:spcPts val="0"/>
                        </a:spcBef>
                        <a:spcAft>
                          <a:spcPts val="0"/>
                        </a:spcAft>
                      </a:pPr>
                      <a:r>
                        <a:rPr lang="en-US" sz="1400" dirty="0">
                          <a:effectLst/>
                          <a:latin typeface="+mn-lt"/>
                        </a:rPr>
                        <a:t>Notification of Awards</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effectLst/>
                          <a:latin typeface="+mn-lt"/>
                        </a:rPr>
                        <a:t>August 2024</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0249393"/>
                  </a:ext>
                </a:extLst>
              </a:tr>
              <a:tr h="226371">
                <a:tc>
                  <a:txBody>
                    <a:bodyPr/>
                    <a:lstStyle/>
                    <a:p>
                      <a:pPr marL="0" marR="0">
                        <a:spcBef>
                          <a:spcPts val="0"/>
                        </a:spcBef>
                        <a:spcAft>
                          <a:spcPts val="0"/>
                        </a:spcAft>
                      </a:pPr>
                      <a:r>
                        <a:rPr lang="en-US" sz="1400" dirty="0">
                          <a:effectLst/>
                          <a:latin typeface="+mn-lt"/>
                        </a:rPr>
                        <a:t>Preparation of Contracts</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effectLst/>
                          <a:latin typeface="+mn-lt"/>
                        </a:rPr>
                        <a:t>August – September 2024</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518355"/>
                  </a:ext>
                </a:extLst>
              </a:tr>
              <a:tr h="226371">
                <a:tc>
                  <a:txBody>
                    <a:bodyPr/>
                    <a:lstStyle/>
                    <a:p>
                      <a:pPr marL="0" marR="0">
                        <a:spcBef>
                          <a:spcPts val="0"/>
                        </a:spcBef>
                        <a:spcAft>
                          <a:spcPts val="0"/>
                        </a:spcAft>
                      </a:pPr>
                      <a:r>
                        <a:rPr lang="en-US" sz="1400" dirty="0">
                          <a:effectLst/>
                          <a:latin typeface="+mn-lt"/>
                        </a:rPr>
                        <a:t>Contract Start Date</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effectLst/>
                          <a:latin typeface="+mn-lt"/>
                        </a:rPr>
                        <a:t>October 1, 2024</a:t>
                      </a:r>
                      <a:endParaRPr lang="en-US" sz="1400" dirty="0">
                        <a:effectLst/>
                        <a:latin typeface="+mn-lt"/>
                        <a:ea typeface="Times New Roman" panose="02020603050405020304" pitchFamily="18" charset="0"/>
                        <a:cs typeface="Times New Roman" panose="02020603050405020304" pitchFamily="18" charset="0"/>
                      </a:endParaRPr>
                    </a:p>
                  </a:txBody>
                  <a:tcPr marL="45326" marR="45326" marT="45326" marB="453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710127"/>
                  </a:ext>
                </a:extLst>
              </a:tr>
            </a:tbl>
          </a:graphicData>
        </a:graphic>
      </p:graphicFrame>
    </p:spTree>
    <p:extLst>
      <p:ext uri="{BB962C8B-B14F-4D97-AF65-F5344CB8AC3E}">
        <p14:creationId xmlns:p14="http://schemas.microsoft.com/office/powerpoint/2010/main" val="3618960119"/>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TotalTime>
  <Words>1708</Words>
  <Application>Microsoft Office PowerPoint</Application>
  <PresentationFormat>Widescreen</PresentationFormat>
  <Paragraphs>196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Gungsuh</vt:lpstr>
      <vt:lpstr>Arial</vt:lpstr>
      <vt:lpstr>Calibri</vt:lpstr>
      <vt:lpstr>Calibri Light</vt:lpstr>
      <vt:lpstr>Century Schoolbook</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Tabor, Rebecca S</dc:creator>
  <cp:lastModifiedBy>Richardson, Erin</cp:lastModifiedBy>
  <cp:revision>270</cp:revision>
  <cp:lastPrinted>2019-12-27T16:07:30Z</cp:lastPrinted>
  <dcterms:created xsi:type="dcterms:W3CDTF">2019-08-29T17:06:28Z</dcterms:created>
  <dcterms:modified xsi:type="dcterms:W3CDTF">2024-06-06T18:22:23Z</dcterms:modified>
</cp:coreProperties>
</file>