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43"/>
  </p:notesMasterIdLst>
  <p:sldIdLst>
    <p:sldId id="256" r:id="rId2"/>
    <p:sldId id="274" r:id="rId3"/>
    <p:sldId id="277" r:id="rId4"/>
    <p:sldId id="316" r:id="rId5"/>
    <p:sldId id="317" r:id="rId6"/>
    <p:sldId id="278" r:id="rId7"/>
    <p:sldId id="279" r:id="rId8"/>
    <p:sldId id="280" r:id="rId9"/>
    <p:sldId id="281" r:id="rId10"/>
    <p:sldId id="284" r:id="rId11"/>
    <p:sldId id="282" r:id="rId12"/>
    <p:sldId id="283"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13" r:id="rId35"/>
    <p:sldId id="314" r:id="rId36"/>
    <p:sldId id="306" r:id="rId37"/>
    <p:sldId id="315" r:id="rId38"/>
    <p:sldId id="307" r:id="rId39"/>
    <p:sldId id="308" r:id="rId40"/>
    <p:sldId id="309" r:id="rId41"/>
    <p:sldId id="262" r:id="rId42"/>
  </p:sldIdLst>
  <p:sldSz cx="9144000" cy="5143500" type="screen16x9"/>
  <p:notesSz cx="6858000" cy="9144000"/>
  <p:embeddedFontLst>
    <p:embeddedFont>
      <p:font typeface="Bebas Neue" panose="020B0606020202050201" pitchFamily="34" charset="0"/>
      <p:regular r:id="rId44"/>
    </p:embeddedFont>
    <p:embeddedFont>
      <p:font typeface="Oswald" panose="00000500000000000000" pitchFamily="2" charset="0"/>
      <p:regular r:id="rId45"/>
      <p:bold r:id="rId46"/>
    </p:embeddedFont>
    <p:embeddedFont>
      <p:font typeface="Saira Semi Condensed" panose="020B0604020202020204" charset="0"/>
      <p:regular r:id="rId47"/>
      <p:bold r:id="rId48"/>
    </p:embeddedFont>
    <p:embeddedFont>
      <p:font typeface="Saira SemiCondensed Light" panose="020B060402020202020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E57BD7-D6D0-4800-A277-D0841A8DC74D}" v="1" dt="2024-04-29T10:44:44.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42" autoAdjust="0"/>
  </p:normalViewPr>
  <p:slideViewPr>
    <p:cSldViewPr snapToGrid="0">
      <p:cViewPr varScale="1">
        <p:scale>
          <a:sx n="89" d="100"/>
          <a:sy n="89" d="100"/>
        </p:scale>
        <p:origin x="134"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2d7a7853c_0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e2d7a7853c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2d7a7853c_0_15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2d7a7853c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100000">
              <a:schemeClr val="accent1"/>
            </a:gs>
          </a:gsLst>
          <a:lin ang="0" scaled="0"/>
        </a:gradFill>
        <a:effectLst/>
      </p:bgPr>
    </p:bg>
    <p:spTree>
      <p:nvGrpSpPr>
        <p:cNvPr id="1" name="Shape 54"/>
        <p:cNvGrpSpPr/>
        <p:nvPr/>
      </p:nvGrpSpPr>
      <p:grpSpPr>
        <a:xfrm>
          <a:off x="0" y="0"/>
          <a:ext cx="0" cy="0"/>
          <a:chOff x="0" y="0"/>
          <a:chExt cx="0" cy="0"/>
        </a:xfrm>
      </p:grpSpPr>
      <p:sp>
        <p:nvSpPr>
          <p:cNvPr id="55" name="Google Shape;55;p14"/>
          <p:cNvSpPr/>
          <p:nvPr/>
        </p:nvSpPr>
        <p:spPr>
          <a:xfrm>
            <a:off x="476" y="734377"/>
            <a:ext cx="4825818" cy="4311468"/>
          </a:xfrm>
          <a:custGeom>
            <a:avLst/>
            <a:gdLst/>
            <a:ahLst/>
            <a:cxnLst/>
            <a:rect l="l" t="t" r="r" b="b"/>
            <a:pathLst>
              <a:path w="21600" h="21600" extrusionOk="0">
                <a:moveTo>
                  <a:pt x="0" y="1315"/>
                </a:moveTo>
                <a:lnTo>
                  <a:pt x="0" y="21600"/>
                </a:lnTo>
                <a:lnTo>
                  <a:pt x="17128" y="17544"/>
                </a:lnTo>
                <a:lnTo>
                  <a:pt x="20654" y="11770"/>
                </a:lnTo>
                <a:lnTo>
                  <a:pt x="18530" y="14144"/>
                </a:lnTo>
                <a:lnTo>
                  <a:pt x="21600" y="8115"/>
                </a:lnTo>
                <a:lnTo>
                  <a:pt x="9944" y="0"/>
                </a:lnTo>
                <a:close/>
              </a:path>
            </a:pathLst>
          </a:custGeom>
          <a:solidFill>
            <a:srgbClr val="0B0D18">
              <a:alpha val="2235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6" name="Google Shape;56;p14"/>
          <p:cNvSpPr/>
          <p:nvPr/>
        </p:nvSpPr>
        <p:spPr>
          <a:xfrm>
            <a:off x="-1" y="10000"/>
            <a:ext cx="844398" cy="5133510"/>
          </a:xfrm>
          <a:custGeom>
            <a:avLst/>
            <a:gdLst/>
            <a:ahLst/>
            <a:cxnLst/>
            <a:rect l="l" t="t" r="r" b="b"/>
            <a:pathLst>
              <a:path w="21600" h="21600" extrusionOk="0">
                <a:moveTo>
                  <a:pt x="21600" y="21600"/>
                </a:moveTo>
                <a:lnTo>
                  <a:pt x="0" y="21600"/>
                </a:lnTo>
                <a:lnTo>
                  <a:pt x="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7" name="Google Shape;57;p14"/>
          <p:cNvSpPr/>
          <p:nvPr/>
        </p:nvSpPr>
        <p:spPr>
          <a:xfrm>
            <a:off x="-1" y="712470"/>
            <a:ext cx="4584384" cy="3867642"/>
          </a:xfrm>
          <a:custGeom>
            <a:avLst/>
            <a:gdLst/>
            <a:ahLst/>
            <a:cxnLst/>
            <a:rect l="l" t="t" r="r" b="b"/>
            <a:pathLst>
              <a:path w="21600" h="21600" extrusionOk="0">
                <a:moveTo>
                  <a:pt x="0" y="21600"/>
                </a:moveTo>
                <a:lnTo>
                  <a:pt x="0" y="3508"/>
                </a:lnTo>
                <a:lnTo>
                  <a:pt x="6395" y="0"/>
                </a:lnTo>
                <a:lnTo>
                  <a:pt x="21600" y="6993"/>
                </a:lnTo>
                <a:lnTo>
                  <a:pt x="17689" y="19398"/>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8" name="Google Shape;58;p14"/>
          <p:cNvSpPr/>
          <p:nvPr/>
        </p:nvSpPr>
        <p:spPr>
          <a:xfrm>
            <a:off x="7592854" y="0"/>
            <a:ext cx="1551150" cy="929664"/>
          </a:xfrm>
          <a:custGeom>
            <a:avLst/>
            <a:gdLst/>
            <a:ahLst/>
            <a:cxnLst/>
            <a:rect l="l" t="t" r="r" b="b"/>
            <a:pathLst>
              <a:path w="21600" h="21600" extrusionOk="0">
                <a:moveTo>
                  <a:pt x="21600" y="0"/>
                </a:moveTo>
                <a:lnTo>
                  <a:pt x="21600" y="21600"/>
                </a:lnTo>
                <a:lnTo>
                  <a:pt x="5677" y="13378"/>
                </a:lnTo>
                <a:lnTo>
                  <a:pt x="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9" name="Google Shape;59;p14"/>
          <p:cNvSpPr/>
          <p:nvPr/>
        </p:nvSpPr>
        <p:spPr>
          <a:xfrm>
            <a:off x="7155666" y="4163377"/>
            <a:ext cx="1699758" cy="980100"/>
          </a:xfrm>
          <a:custGeom>
            <a:avLst/>
            <a:gdLst/>
            <a:ahLst/>
            <a:cxnLst/>
            <a:rect l="l" t="t" r="r" b="b"/>
            <a:pathLst>
              <a:path w="21600" h="21600" extrusionOk="0">
                <a:moveTo>
                  <a:pt x="0" y="21600"/>
                </a:moveTo>
                <a:lnTo>
                  <a:pt x="6101" y="21600"/>
                </a:lnTo>
                <a:lnTo>
                  <a:pt x="2160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0" name="Google Shape;60;p14"/>
          <p:cNvSpPr/>
          <p:nvPr/>
        </p:nvSpPr>
        <p:spPr>
          <a:xfrm>
            <a:off x="7635726" y="4243388"/>
            <a:ext cx="1508274" cy="900126"/>
          </a:xfrm>
          <a:custGeom>
            <a:avLst/>
            <a:gdLst/>
            <a:ahLst/>
            <a:cxnLst/>
            <a:rect l="l" t="t" r="r" b="b"/>
            <a:pathLst>
              <a:path w="21600" h="21600" extrusionOk="0">
                <a:moveTo>
                  <a:pt x="21600" y="21600"/>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1" name="Google Shape;61;p14"/>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2" name="Google Shape;62;p14"/>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3" name="Google Shape;63;p14"/>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4" name="Google Shape;64;p14"/>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5" name="Google Shape;65;p14"/>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6" name="Google Shape;66;p14"/>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7" name="Google Shape;67;p14"/>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8" name="Google Shape;68;p14"/>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9" name="Google Shape;69;p14"/>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0" name="Google Shape;70;p14"/>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71" name="Google Shape;71;p14"/>
          <p:cNvGrpSpPr/>
          <p:nvPr/>
        </p:nvGrpSpPr>
        <p:grpSpPr>
          <a:xfrm>
            <a:off x="6677976" y="4591049"/>
            <a:ext cx="872008" cy="585306"/>
            <a:chOff x="6677976" y="4591049"/>
            <a:chExt cx="872008" cy="585306"/>
          </a:xfrm>
        </p:grpSpPr>
        <p:sp>
          <p:nvSpPr>
            <p:cNvPr id="72" name="Google Shape;72;p14"/>
            <p:cNvSpPr/>
            <p:nvPr/>
          </p:nvSpPr>
          <p:spPr>
            <a:xfrm>
              <a:off x="6780370" y="51034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3" name="Google Shape;73;p14"/>
            <p:cNvSpPr/>
            <p:nvPr/>
          </p:nvSpPr>
          <p:spPr>
            <a:xfrm>
              <a:off x="6746556" y="50487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4" name="Google Shape;74;p14"/>
            <p:cNvSpPr/>
            <p:nvPr/>
          </p:nvSpPr>
          <p:spPr>
            <a:xfrm>
              <a:off x="6712267" y="499443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5" name="Google Shape;75;p14"/>
            <p:cNvSpPr/>
            <p:nvPr/>
          </p:nvSpPr>
          <p:spPr>
            <a:xfrm>
              <a:off x="6677976" y="493966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6" name="Google Shape;76;p14"/>
            <p:cNvSpPr/>
            <p:nvPr/>
          </p:nvSpPr>
          <p:spPr>
            <a:xfrm>
              <a:off x="6865143" y="512587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7" name="Google Shape;77;p14"/>
            <p:cNvSpPr/>
            <p:nvPr/>
          </p:nvSpPr>
          <p:spPr>
            <a:xfrm>
              <a:off x="6831329" y="507158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8" name="Google Shape;78;p14"/>
            <p:cNvSpPr/>
            <p:nvPr/>
          </p:nvSpPr>
          <p:spPr>
            <a:xfrm>
              <a:off x="6797038" y="50172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79" name="Google Shape;79;p14"/>
            <p:cNvSpPr/>
            <p:nvPr/>
          </p:nvSpPr>
          <p:spPr>
            <a:xfrm>
              <a:off x="6762749" y="49625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0" name="Google Shape;80;p14"/>
            <p:cNvSpPr/>
            <p:nvPr/>
          </p:nvSpPr>
          <p:spPr>
            <a:xfrm>
              <a:off x="6728935" y="4908232"/>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1" name="Google Shape;81;p14"/>
            <p:cNvSpPr/>
            <p:nvPr/>
          </p:nvSpPr>
          <p:spPr>
            <a:xfrm>
              <a:off x="6916101" y="5094445"/>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2" name="Google Shape;82;p14"/>
            <p:cNvSpPr/>
            <p:nvPr/>
          </p:nvSpPr>
          <p:spPr>
            <a:xfrm>
              <a:off x="6881812" y="503967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3" name="Google Shape;83;p14"/>
            <p:cNvSpPr/>
            <p:nvPr/>
          </p:nvSpPr>
          <p:spPr>
            <a:xfrm>
              <a:off x="6847522" y="498538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4" name="Google Shape;84;p14"/>
            <p:cNvSpPr/>
            <p:nvPr/>
          </p:nvSpPr>
          <p:spPr>
            <a:xfrm>
              <a:off x="6813231" y="493109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5" name="Google Shape;85;p14"/>
            <p:cNvSpPr/>
            <p:nvPr/>
          </p:nvSpPr>
          <p:spPr>
            <a:xfrm>
              <a:off x="6779418" y="487632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6" name="Google Shape;86;p14"/>
            <p:cNvSpPr/>
            <p:nvPr/>
          </p:nvSpPr>
          <p:spPr>
            <a:xfrm>
              <a:off x="7000874" y="511730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7" name="Google Shape;87;p14"/>
            <p:cNvSpPr/>
            <p:nvPr/>
          </p:nvSpPr>
          <p:spPr>
            <a:xfrm>
              <a:off x="6966584" y="506253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8" name="Google Shape;88;p14"/>
            <p:cNvSpPr/>
            <p:nvPr/>
          </p:nvSpPr>
          <p:spPr>
            <a:xfrm>
              <a:off x="6932293" y="50082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9" name="Google Shape;89;p14"/>
            <p:cNvSpPr/>
            <p:nvPr/>
          </p:nvSpPr>
          <p:spPr>
            <a:xfrm>
              <a:off x="6898004" y="495347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0" name="Google Shape;90;p14"/>
            <p:cNvSpPr/>
            <p:nvPr/>
          </p:nvSpPr>
          <p:spPr>
            <a:xfrm>
              <a:off x="6864190" y="4899183"/>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1" name="Google Shape;91;p14"/>
            <p:cNvSpPr/>
            <p:nvPr/>
          </p:nvSpPr>
          <p:spPr>
            <a:xfrm>
              <a:off x="6829900" y="4844891"/>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2" name="Google Shape;92;p14"/>
            <p:cNvSpPr/>
            <p:nvPr/>
          </p:nvSpPr>
          <p:spPr>
            <a:xfrm>
              <a:off x="7085647" y="513968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3" name="Google Shape;93;p14"/>
            <p:cNvSpPr/>
            <p:nvPr/>
          </p:nvSpPr>
          <p:spPr>
            <a:xfrm>
              <a:off x="7051356" y="508539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4" name="Google Shape;94;p14"/>
            <p:cNvSpPr/>
            <p:nvPr/>
          </p:nvSpPr>
          <p:spPr>
            <a:xfrm>
              <a:off x="7017067" y="503110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5" name="Google Shape;95;p14"/>
            <p:cNvSpPr/>
            <p:nvPr/>
          </p:nvSpPr>
          <p:spPr>
            <a:xfrm>
              <a:off x="6982776" y="497633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6" name="Google Shape;96;p14"/>
            <p:cNvSpPr/>
            <p:nvPr/>
          </p:nvSpPr>
          <p:spPr>
            <a:xfrm>
              <a:off x="6948962" y="492204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7" name="Google Shape;97;p14"/>
            <p:cNvSpPr/>
            <p:nvPr/>
          </p:nvSpPr>
          <p:spPr>
            <a:xfrm>
              <a:off x="6914673" y="486727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8" name="Google Shape;98;p14"/>
            <p:cNvSpPr/>
            <p:nvPr/>
          </p:nvSpPr>
          <p:spPr>
            <a:xfrm>
              <a:off x="6880382" y="481298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99" name="Google Shape;99;p14"/>
            <p:cNvSpPr/>
            <p:nvPr/>
          </p:nvSpPr>
          <p:spPr>
            <a:xfrm>
              <a:off x="7136129" y="510825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0" name="Google Shape;100;p14"/>
            <p:cNvSpPr/>
            <p:nvPr/>
          </p:nvSpPr>
          <p:spPr>
            <a:xfrm>
              <a:off x="7101838" y="505348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1" name="Google Shape;101;p14"/>
            <p:cNvSpPr/>
            <p:nvPr/>
          </p:nvSpPr>
          <p:spPr>
            <a:xfrm>
              <a:off x="7067549" y="499919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2" name="Google Shape;102;p14"/>
            <p:cNvSpPr/>
            <p:nvPr/>
          </p:nvSpPr>
          <p:spPr>
            <a:xfrm>
              <a:off x="7033735" y="494490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3" name="Google Shape;103;p14"/>
            <p:cNvSpPr/>
            <p:nvPr/>
          </p:nvSpPr>
          <p:spPr>
            <a:xfrm>
              <a:off x="6999445" y="489013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4" name="Google Shape;104;p14"/>
            <p:cNvSpPr/>
            <p:nvPr/>
          </p:nvSpPr>
          <p:spPr>
            <a:xfrm>
              <a:off x="6965155" y="483584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5" name="Google Shape;105;p14"/>
            <p:cNvSpPr/>
            <p:nvPr/>
          </p:nvSpPr>
          <p:spPr>
            <a:xfrm>
              <a:off x="6930865" y="478107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6" name="Google Shape;106;p14"/>
            <p:cNvSpPr/>
            <p:nvPr/>
          </p:nvSpPr>
          <p:spPr>
            <a:xfrm>
              <a:off x="7220901" y="5130641"/>
              <a:ext cx="41904" cy="37152"/>
            </a:xfrm>
            <a:custGeom>
              <a:avLst/>
              <a:gdLst/>
              <a:ahLst/>
              <a:cxnLst/>
              <a:rect l="l" t="t" r="r" b="b"/>
              <a:pathLst>
                <a:path w="21600" h="21600" extrusionOk="0">
                  <a:moveTo>
                    <a:pt x="10309" y="0"/>
                  </a:moveTo>
                  <a:lnTo>
                    <a:pt x="0" y="21600"/>
                  </a:lnTo>
                  <a:lnTo>
                    <a:pt x="21600" y="20215"/>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7" name="Google Shape;107;p14"/>
            <p:cNvSpPr/>
            <p:nvPr/>
          </p:nvSpPr>
          <p:spPr>
            <a:xfrm>
              <a:off x="7186612" y="507634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14"/>
            <p:cNvSpPr/>
            <p:nvPr/>
          </p:nvSpPr>
          <p:spPr>
            <a:xfrm>
              <a:off x="7152322" y="502205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14"/>
            <p:cNvSpPr/>
            <p:nvPr/>
          </p:nvSpPr>
          <p:spPr>
            <a:xfrm>
              <a:off x="7118507" y="4967288"/>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14"/>
            <p:cNvSpPr/>
            <p:nvPr/>
          </p:nvSpPr>
          <p:spPr>
            <a:xfrm>
              <a:off x="7084218" y="49129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14"/>
            <p:cNvSpPr/>
            <p:nvPr/>
          </p:nvSpPr>
          <p:spPr>
            <a:xfrm>
              <a:off x="7049928" y="485870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14"/>
            <p:cNvSpPr/>
            <p:nvPr/>
          </p:nvSpPr>
          <p:spPr>
            <a:xfrm>
              <a:off x="7015637" y="480393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14"/>
            <p:cNvSpPr/>
            <p:nvPr/>
          </p:nvSpPr>
          <p:spPr>
            <a:xfrm>
              <a:off x="6981824" y="4749641"/>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14"/>
            <p:cNvSpPr/>
            <p:nvPr/>
          </p:nvSpPr>
          <p:spPr>
            <a:xfrm>
              <a:off x="7271384" y="509920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14"/>
            <p:cNvSpPr/>
            <p:nvPr/>
          </p:nvSpPr>
          <p:spPr>
            <a:xfrm>
              <a:off x="7237093" y="504491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14"/>
            <p:cNvSpPr/>
            <p:nvPr/>
          </p:nvSpPr>
          <p:spPr>
            <a:xfrm>
              <a:off x="7202804" y="499014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14"/>
            <p:cNvSpPr/>
            <p:nvPr/>
          </p:nvSpPr>
          <p:spPr>
            <a:xfrm>
              <a:off x="7168990" y="493585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8" name="Google Shape;118;p14"/>
            <p:cNvSpPr/>
            <p:nvPr/>
          </p:nvSpPr>
          <p:spPr>
            <a:xfrm>
              <a:off x="7134700" y="488108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14"/>
            <p:cNvSpPr/>
            <p:nvPr/>
          </p:nvSpPr>
          <p:spPr>
            <a:xfrm>
              <a:off x="7100410" y="482679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0" name="Google Shape;120;p14"/>
            <p:cNvSpPr/>
            <p:nvPr/>
          </p:nvSpPr>
          <p:spPr>
            <a:xfrm>
              <a:off x="7066597" y="4772501"/>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1" name="Google Shape;121;p14"/>
            <p:cNvSpPr/>
            <p:nvPr/>
          </p:nvSpPr>
          <p:spPr>
            <a:xfrm>
              <a:off x="7032306" y="471773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2" name="Google Shape;122;p14"/>
            <p:cNvSpPr/>
            <p:nvPr/>
          </p:nvSpPr>
          <p:spPr>
            <a:xfrm>
              <a:off x="7356156" y="512206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3" name="Google Shape;123;p14"/>
            <p:cNvSpPr/>
            <p:nvPr/>
          </p:nvSpPr>
          <p:spPr>
            <a:xfrm>
              <a:off x="7321867" y="506730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4" name="Google Shape;124;p14"/>
            <p:cNvSpPr/>
            <p:nvPr/>
          </p:nvSpPr>
          <p:spPr>
            <a:xfrm>
              <a:off x="7287576" y="501300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5" name="Google Shape;125;p14"/>
            <p:cNvSpPr/>
            <p:nvPr/>
          </p:nvSpPr>
          <p:spPr>
            <a:xfrm>
              <a:off x="7253762" y="495871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6" name="Google Shape;126;p14"/>
            <p:cNvSpPr/>
            <p:nvPr/>
          </p:nvSpPr>
          <p:spPr>
            <a:xfrm>
              <a:off x="7219473" y="490394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7" name="Google Shape;127;p14"/>
            <p:cNvSpPr/>
            <p:nvPr/>
          </p:nvSpPr>
          <p:spPr>
            <a:xfrm>
              <a:off x="7185182" y="484965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14"/>
            <p:cNvSpPr/>
            <p:nvPr/>
          </p:nvSpPr>
          <p:spPr>
            <a:xfrm>
              <a:off x="7151368" y="4794884"/>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 name="Google Shape;129;p14"/>
            <p:cNvSpPr/>
            <p:nvPr/>
          </p:nvSpPr>
          <p:spPr>
            <a:xfrm>
              <a:off x="7117079" y="474059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 name="Google Shape;130;p14"/>
            <p:cNvSpPr/>
            <p:nvPr/>
          </p:nvSpPr>
          <p:spPr>
            <a:xfrm>
              <a:off x="7082788" y="468629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1" name="Google Shape;131;p14"/>
            <p:cNvSpPr/>
            <p:nvPr/>
          </p:nvSpPr>
          <p:spPr>
            <a:xfrm>
              <a:off x="7406638" y="509016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2" name="Google Shape;132;p14"/>
            <p:cNvSpPr/>
            <p:nvPr/>
          </p:nvSpPr>
          <p:spPr>
            <a:xfrm>
              <a:off x="7372349" y="503586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3" name="Google Shape;133;p14"/>
            <p:cNvSpPr/>
            <p:nvPr/>
          </p:nvSpPr>
          <p:spPr>
            <a:xfrm>
              <a:off x="7338535" y="498109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4" name="Google Shape;134;p14"/>
            <p:cNvSpPr/>
            <p:nvPr/>
          </p:nvSpPr>
          <p:spPr>
            <a:xfrm>
              <a:off x="7304245" y="492680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5" name="Google Shape;135;p14"/>
            <p:cNvSpPr/>
            <p:nvPr/>
          </p:nvSpPr>
          <p:spPr>
            <a:xfrm>
              <a:off x="7269955" y="487251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6" name="Google Shape;136;p14"/>
            <p:cNvSpPr/>
            <p:nvPr/>
          </p:nvSpPr>
          <p:spPr>
            <a:xfrm>
              <a:off x="7235665" y="48177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7" name="Google Shape;137;p14"/>
            <p:cNvSpPr/>
            <p:nvPr/>
          </p:nvSpPr>
          <p:spPr>
            <a:xfrm>
              <a:off x="7201851" y="476345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8" name="Google Shape;138;p14"/>
            <p:cNvSpPr/>
            <p:nvPr/>
          </p:nvSpPr>
          <p:spPr>
            <a:xfrm>
              <a:off x="7167562" y="470868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9" name="Google Shape;139;p14"/>
            <p:cNvSpPr/>
            <p:nvPr/>
          </p:nvSpPr>
          <p:spPr>
            <a:xfrm>
              <a:off x="7133272" y="465439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0" name="Google Shape;140;p14"/>
            <p:cNvSpPr/>
            <p:nvPr/>
          </p:nvSpPr>
          <p:spPr>
            <a:xfrm>
              <a:off x="7457122" y="5058250"/>
              <a:ext cx="41904" cy="37152"/>
            </a:xfrm>
            <a:custGeom>
              <a:avLst/>
              <a:gdLst/>
              <a:ahLst/>
              <a:cxnLst/>
              <a:rect l="l" t="t" r="r" b="b"/>
              <a:pathLst>
                <a:path w="21600" h="21600" extrusionOk="0">
                  <a:moveTo>
                    <a:pt x="10555" y="0"/>
                  </a:moveTo>
                  <a:lnTo>
                    <a:pt x="0" y="21600"/>
                  </a:lnTo>
                  <a:lnTo>
                    <a:pt x="21600" y="20215"/>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1" name="Google Shape;141;p14"/>
            <p:cNvSpPr/>
            <p:nvPr/>
          </p:nvSpPr>
          <p:spPr>
            <a:xfrm>
              <a:off x="7423307" y="5003958"/>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2" name="Google Shape;142;p14"/>
            <p:cNvSpPr/>
            <p:nvPr/>
          </p:nvSpPr>
          <p:spPr>
            <a:xfrm>
              <a:off x="7389018" y="4949666"/>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3" name="Google Shape;143;p14"/>
            <p:cNvSpPr/>
            <p:nvPr/>
          </p:nvSpPr>
          <p:spPr>
            <a:xfrm>
              <a:off x="7354728" y="4894898"/>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4" name="Google Shape;144;p14"/>
            <p:cNvSpPr/>
            <p:nvPr/>
          </p:nvSpPr>
          <p:spPr>
            <a:xfrm>
              <a:off x="7320437" y="484060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5" name="Google Shape;145;p14"/>
            <p:cNvSpPr/>
            <p:nvPr/>
          </p:nvSpPr>
          <p:spPr>
            <a:xfrm>
              <a:off x="7286624" y="4786313"/>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6" name="Google Shape;146;p14"/>
            <p:cNvSpPr/>
            <p:nvPr/>
          </p:nvSpPr>
          <p:spPr>
            <a:xfrm>
              <a:off x="7252334" y="4731544"/>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7" name="Google Shape;147;p14"/>
            <p:cNvSpPr/>
            <p:nvPr/>
          </p:nvSpPr>
          <p:spPr>
            <a:xfrm>
              <a:off x="7218043" y="4677250"/>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8" name="Google Shape;148;p14"/>
            <p:cNvSpPr/>
            <p:nvPr/>
          </p:nvSpPr>
          <p:spPr>
            <a:xfrm>
              <a:off x="7184230" y="4622481"/>
              <a:ext cx="41904" cy="36666"/>
            </a:xfrm>
            <a:custGeom>
              <a:avLst/>
              <a:gdLst/>
              <a:ahLst/>
              <a:cxnLst/>
              <a:rect l="l" t="t" r="r" b="b"/>
              <a:pathLst>
                <a:path w="21600" h="21600" extrusionOk="0">
                  <a:moveTo>
                    <a:pt x="10309" y="0"/>
                  </a:moveTo>
                  <a:lnTo>
                    <a:pt x="0" y="21600"/>
                  </a:lnTo>
                  <a:lnTo>
                    <a:pt x="21600" y="20478"/>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49" name="Google Shape;149;p14"/>
            <p:cNvSpPr/>
            <p:nvPr/>
          </p:nvSpPr>
          <p:spPr>
            <a:xfrm>
              <a:off x="7508080" y="5026819"/>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0" name="Google Shape;150;p14"/>
            <p:cNvSpPr/>
            <p:nvPr/>
          </p:nvSpPr>
          <p:spPr>
            <a:xfrm>
              <a:off x="7473791" y="497252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1" name="Google Shape;151;p14"/>
            <p:cNvSpPr/>
            <p:nvPr/>
          </p:nvSpPr>
          <p:spPr>
            <a:xfrm>
              <a:off x="7439500" y="4917757"/>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2" name="Google Shape;152;p14"/>
            <p:cNvSpPr/>
            <p:nvPr/>
          </p:nvSpPr>
          <p:spPr>
            <a:xfrm>
              <a:off x="7405210" y="4863465"/>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3" name="Google Shape;153;p14"/>
            <p:cNvSpPr/>
            <p:nvPr/>
          </p:nvSpPr>
          <p:spPr>
            <a:xfrm>
              <a:off x="7371397" y="4808696"/>
              <a:ext cx="41904" cy="36666"/>
            </a:xfrm>
            <a:custGeom>
              <a:avLst/>
              <a:gdLst/>
              <a:ahLst/>
              <a:cxnLst/>
              <a:rect l="l" t="t" r="r" b="b"/>
              <a:pathLst>
                <a:path w="21600" h="21600" extrusionOk="0">
                  <a:moveTo>
                    <a:pt x="10309"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4" name="Google Shape;154;p14"/>
            <p:cNvSpPr/>
            <p:nvPr/>
          </p:nvSpPr>
          <p:spPr>
            <a:xfrm>
              <a:off x="7337106" y="4754403"/>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5" name="Google Shape;155;p14"/>
            <p:cNvSpPr/>
            <p:nvPr/>
          </p:nvSpPr>
          <p:spPr>
            <a:xfrm>
              <a:off x="7302817" y="4700111"/>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6" name="Google Shape;156;p14"/>
            <p:cNvSpPr/>
            <p:nvPr/>
          </p:nvSpPr>
          <p:spPr>
            <a:xfrm>
              <a:off x="7268526" y="4645342"/>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57" name="Google Shape;157;p14"/>
            <p:cNvSpPr/>
            <p:nvPr/>
          </p:nvSpPr>
          <p:spPr>
            <a:xfrm>
              <a:off x="7234712" y="4591049"/>
              <a:ext cx="41904" cy="36666"/>
            </a:xfrm>
            <a:custGeom>
              <a:avLst/>
              <a:gdLst/>
              <a:ahLst/>
              <a:cxnLst/>
              <a:rect l="l" t="t" r="r" b="b"/>
              <a:pathLst>
                <a:path w="21600" h="21600" extrusionOk="0">
                  <a:moveTo>
                    <a:pt x="10555" y="0"/>
                  </a:moveTo>
                  <a:lnTo>
                    <a:pt x="0" y="21600"/>
                  </a:lnTo>
                  <a:lnTo>
                    <a:pt x="21600" y="20197"/>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158" name="Google Shape;158;p14"/>
          <p:cNvSpPr txBox="1">
            <a:spLocks noGrp="1"/>
          </p:cNvSpPr>
          <p:nvPr>
            <p:ph type="ctrTitle"/>
          </p:nvPr>
        </p:nvSpPr>
        <p:spPr>
          <a:xfrm>
            <a:off x="489100" y="1855563"/>
            <a:ext cx="3668700" cy="1159800"/>
          </a:xfrm>
          <a:prstGeom prst="rect">
            <a:avLst/>
          </a:prstGeom>
        </p:spPr>
        <p:txBody>
          <a:bodyPr spcFirstLastPara="1" wrap="square" lIns="0" tIns="0" rIns="0" bIns="0" anchor="b" anchorCtr="0">
            <a:noAutofit/>
          </a:bodyPr>
          <a:lstStyle>
            <a:lvl1pPr lvl="0" rtl="0">
              <a:spcBef>
                <a:spcPts val="0"/>
              </a:spcBef>
              <a:spcAft>
                <a:spcPts val="0"/>
              </a:spcAft>
              <a:buSzPts val="4000"/>
              <a:buFont typeface="Oswald"/>
              <a:buNone/>
              <a:defRPr sz="4000" b="1" i="0">
                <a:latin typeface="Oswald"/>
                <a:ea typeface="Oswald"/>
                <a:cs typeface="Oswald"/>
                <a:sym typeface="Oswald"/>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59" name="Google Shape;159;p14"/>
          <p:cNvSpPr txBox="1">
            <a:spLocks noGrp="1"/>
          </p:cNvSpPr>
          <p:nvPr>
            <p:ph type="subTitle" idx="1"/>
          </p:nvPr>
        </p:nvSpPr>
        <p:spPr>
          <a:xfrm>
            <a:off x="489100" y="3036075"/>
            <a:ext cx="3243600" cy="355200"/>
          </a:xfrm>
          <a:prstGeom prst="rect">
            <a:avLst/>
          </a:prstGeom>
        </p:spPr>
        <p:txBody>
          <a:bodyPr spcFirstLastPara="1" wrap="square" lIns="0" tIns="0" rIns="0" bIns="0" anchor="t" anchorCtr="0">
            <a:noAutofit/>
          </a:bodyPr>
          <a:lstStyle>
            <a:lvl1pPr lvl="0" rtl="0">
              <a:spcBef>
                <a:spcPts val="0"/>
              </a:spcBef>
              <a:spcAft>
                <a:spcPts val="0"/>
              </a:spcAft>
              <a:buSzPts val="1800"/>
              <a:buFont typeface="Saira Semi Condensed"/>
              <a:buNone/>
              <a:defRPr sz="1800" b="1">
                <a:solidFill>
                  <a:schemeClr val="accent2"/>
                </a:solidFill>
                <a:latin typeface="Saira Semi Condensed"/>
                <a:ea typeface="Saira Semi Condensed"/>
                <a:cs typeface="Saira Semi Condensed"/>
                <a:sym typeface="Saira Semi Condensed"/>
              </a:defRPr>
            </a:lvl1pPr>
            <a:lvl2pPr lvl="1" rtl="0">
              <a:spcBef>
                <a:spcPts val="1000"/>
              </a:spcBef>
              <a:spcAft>
                <a:spcPts val="0"/>
              </a:spcAft>
              <a:buClr>
                <a:schemeClr val="accent2"/>
              </a:buClr>
              <a:buSzPts val="2400"/>
              <a:buNone/>
              <a:defRPr>
                <a:solidFill>
                  <a:schemeClr val="accent2"/>
                </a:solidFill>
              </a:defRPr>
            </a:lvl2pPr>
            <a:lvl3pPr lvl="2" rtl="0">
              <a:spcBef>
                <a:spcPts val="1000"/>
              </a:spcBef>
              <a:spcAft>
                <a:spcPts val="0"/>
              </a:spcAft>
              <a:buClr>
                <a:schemeClr val="accent2"/>
              </a:buClr>
              <a:buSzPts val="2400"/>
              <a:buNone/>
              <a:defRPr>
                <a:solidFill>
                  <a:schemeClr val="accent2"/>
                </a:solidFill>
              </a:defRPr>
            </a:lvl3pPr>
            <a:lvl4pPr lvl="3" rtl="0">
              <a:spcBef>
                <a:spcPts val="1000"/>
              </a:spcBef>
              <a:spcAft>
                <a:spcPts val="0"/>
              </a:spcAft>
              <a:buClr>
                <a:schemeClr val="accent2"/>
              </a:buClr>
              <a:buSzPts val="2400"/>
              <a:buNone/>
              <a:defRPr>
                <a:solidFill>
                  <a:schemeClr val="accent2"/>
                </a:solidFill>
              </a:defRPr>
            </a:lvl4pPr>
            <a:lvl5pPr lvl="4" rtl="0">
              <a:spcBef>
                <a:spcPts val="1000"/>
              </a:spcBef>
              <a:spcAft>
                <a:spcPts val="0"/>
              </a:spcAft>
              <a:buClr>
                <a:schemeClr val="accent2"/>
              </a:buClr>
              <a:buSzPts val="2400"/>
              <a:buNone/>
              <a:defRPr>
                <a:solidFill>
                  <a:schemeClr val="accent2"/>
                </a:solidFill>
              </a:defRPr>
            </a:lvl5pPr>
            <a:lvl6pPr lvl="5" rtl="0">
              <a:spcBef>
                <a:spcPts val="1000"/>
              </a:spcBef>
              <a:spcAft>
                <a:spcPts val="0"/>
              </a:spcAft>
              <a:buClr>
                <a:schemeClr val="accent2"/>
              </a:buClr>
              <a:buSzPts val="2400"/>
              <a:buNone/>
              <a:defRPr>
                <a:solidFill>
                  <a:schemeClr val="accent2"/>
                </a:solidFill>
              </a:defRPr>
            </a:lvl6pPr>
            <a:lvl7pPr lvl="6" rtl="0">
              <a:spcBef>
                <a:spcPts val="1000"/>
              </a:spcBef>
              <a:spcAft>
                <a:spcPts val="0"/>
              </a:spcAft>
              <a:buClr>
                <a:schemeClr val="accent2"/>
              </a:buClr>
              <a:buSzPts val="2400"/>
              <a:buNone/>
              <a:defRPr>
                <a:solidFill>
                  <a:schemeClr val="accent2"/>
                </a:solidFill>
              </a:defRPr>
            </a:lvl7pPr>
            <a:lvl8pPr lvl="7" rtl="0">
              <a:spcBef>
                <a:spcPts val="1000"/>
              </a:spcBef>
              <a:spcAft>
                <a:spcPts val="0"/>
              </a:spcAft>
              <a:buClr>
                <a:schemeClr val="accent2"/>
              </a:buClr>
              <a:buSzPts val="2400"/>
              <a:buNone/>
              <a:defRPr>
                <a:solidFill>
                  <a:schemeClr val="accent2"/>
                </a:solidFill>
              </a:defRPr>
            </a:lvl8pPr>
            <a:lvl9pPr lvl="8" rtl="0">
              <a:spcBef>
                <a:spcPts val="1000"/>
              </a:spcBef>
              <a:spcAft>
                <a:spcPts val="1000"/>
              </a:spcAft>
              <a:buClr>
                <a:schemeClr val="accent2"/>
              </a:buClr>
              <a:buSzPts val="2400"/>
              <a:buNone/>
              <a:defRPr>
                <a:solidFill>
                  <a:schemeClr val="accent2"/>
                </a:solidFill>
              </a:defRPr>
            </a:lvl9pPr>
          </a:lstStyle>
          <a:p>
            <a:endParaRPr/>
          </a:p>
        </p:txBody>
      </p:sp>
      <p:pic>
        <p:nvPicPr>
          <p:cNvPr id="160" name="Google Shape;160;p14"/>
          <p:cNvPicPr preferRelativeResize="0"/>
          <p:nvPr/>
        </p:nvPicPr>
        <p:blipFill>
          <a:blip r:embed="rId2">
            <a:alphaModFix/>
          </a:blip>
          <a:stretch>
            <a:fillRect/>
          </a:stretch>
        </p:blipFill>
        <p:spPr>
          <a:xfrm>
            <a:off x="844399" y="4906625"/>
            <a:ext cx="294053" cy="256725"/>
          </a:xfrm>
          <a:prstGeom prst="rect">
            <a:avLst/>
          </a:prstGeom>
          <a:noFill/>
          <a:ln>
            <a:noFill/>
          </a:ln>
        </p:spPr>
      </p:pic>
      <p:sp>
        <p:nvSpPr>
          <p:cNvPr id="161" name="Google Shape;161;p14"/>
          <p:cNvSpPr txBox="1"/>
          <p:nvPr/>
        </p:nvSpPr>
        <p:spPr>
          <a:xfrm>
            <a:off x="1090601" y="4866975"/>
            <a:ext cx="1868400" cy="184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inverse">
  <p:cSld name="TITLE_1_2">
    <p:bg>
      <p:bgPr>
        <a:solidFill>
          <a:schemeClr val="dk1"/>
        </a:solidFill>
        <a:effectLst/>
      </p:bgPr>
    </p:bg>
    <p:spTree>
      <p:nvGrpSpPr>
        <p:cNvPr id="1" name="Shape 162"/>
        <p:cNvGrpSpPr/>
        <p:nvPr/>
      </p:nvGrpSpPr>
      <p:grpSpPr>
        <a:xfrm>
          <a:off x="0" y="0"/>
          <a:ext cx="0" cy="0"/>
          <a:chOff x="0" y="0"/>
          <a:chExt cx="0" cy="0"/>
        </a:xfrm>
      </p:grpSpPr>
      <p:sp>
        <p:nvSpPr>
          <p:cNvPr id="163" name="Google Shape;163;p15"/>
          <p:cNvSpPr/>
          <p:nvPr/>
        </p:nvSpPr>
        <p:spPr>
          <a:xfrm>
            <a:off x="476" y="734377"/>
            <a:ext cx="4825818" cy="4311468"/>
          </a:xfrm>
          <a:custGeom>
            <a:avLst/>
            <a:gdLst/>
            <a:ahLst/>
            <a:cxnLst/>
            <a:rect l="l" t="t" r="r" b="b"/>
            <a:pathLst>
              <a:path w="21600" h="21600" extrusionOk="0">
                <a:moveTo>
                  <a:pt x="0" y="1315"/>
                </a:moveTo>
                <a:lnTo>
                  <a:pt x="0" y="21600"/>
                </a:lnTo>
                <a:lnTo>
                  <a:pt x="17128" y="17544"/>
                </a:lnTo>
                <a:lnTo>
                  <a:pt x="20654" y="11770"/>
                </a:lnTo>
                <a:lnTo>
                  <a:pt x="18530" y="14144"/>
                </a:lnTo>
                <a:lnTo>
                  <a:pt x="21600" y="8115"/>
                </a:lnTo>
                <a:lnTo>
                  <a:pt x="9944"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4" name="Google Shape;164;p15"/>
          <p:cNvSpPr/>
          <p:nvPr/>
        </p:nvSpPr>
        <p:spPr>
          <a:xfrm>
            <a:off x="-1" y="10000"/>
            <a:ext cx="844398" cy="5133510"/>
          </a:xfrm>
          <a:custGeom>
            <a:avLst/>
            <a:gdLst/>
            <a:ahLst/>
            <a:cxnLst/>
            <a:rect l="l" t="t" r="r" b="b"/>
            <a:pathLst>
              <a:path w="21600" h="21600" extrusionOk="0">
                <a:moveTo>
                  <a:pt x="21600" y="21600"/>
                </a:moveTo>
                <a:lnTo>
                  <a:pt x="0" y="21600"/>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5" name="Google Shape;165;p15"/>
          <p:cNvSpPr/>
          <p:nvPr/>
        </p:nvSpPr>
        <p:spPr>
          <a:xfrm>
            <a:off x="-1" y="712470"/>
            <a:ext cx="4584384" cy="3867642"/>
          </a:xfrm>
          <a:custGeom>
            <a:avLst/>
            <a:gdLst/>
            <a:ahLst/>
            <a:cxnLst/>
            <a:rect l="l" t="t" r="r" b="b"/>
            <a:pathLst>
              <a:path w="21600" h="21600" extrusionOk="0">
                <a:moveTo>
                  <a:pt x="0" y="21600"/>
                </a:moveTo>
                <a:lnTo>
                  <a:pt x="0" y="3508"/>
                </a:lnTo>
                <a:lnTo>
                  <a:pt x="6395" y="0"/>
                </a:lnTo>
                <a:lnTo>
                  <a:pt x="21600" y="6993"/>
                </a:lnTo>
                <a:lnTo>
                  <a:pt x="17689" y="19398"/>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6" name="Google Shape;166;p15"/>
          <p:cNvSpPr/>
          <p:nvPr/>
        </p:nvSpPr>
        <p:spPr>
          <a:xfrm>
            <a:off x="7592854" y="0"/>
            <a:ext cx="1551150" cy="929664"/>
          </a:xfrm>
          <a:custGeom>
            <a:avLst/>
            <a:gdLst/>
            <a:ahLst/>
            <a:cxnLst/>
            <a:rect l="l" t="t" r="r" b="b"/>
            <a:pathLst>
              <a:path w="21600" h="21600" extrusionOk="0">
                <a:moveTo>
                  <a:pt x="21600" y="0"/>
                </a:moveTo>
                <a:lnTo>
                  <a:pt x="21600" y="21600"/>
                </a:lnTo>
                <a:lnTo>
                  <a:pt x="5677" y="13378"/>
                </a:lnTo>
                <a:lnTo>
                  <a:pt x="0" y="0"/>
                </a:lnTo>
                <a:close/>
              </a:path>
            </a:pathLst>
          </a:custGeom>
          <a:solidFill>
            <a:srgbClr val="FFFFFF">
              <a:alpha val="16200"/>
            </a:srgbClr>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7" name="Google Shape;167;p15"/>
          <p:cNvSpPr/>
          <p:nvPr/>
        </p:nvSpPr>
        <p:spPr>
          <a:xfrm>
            <a:off x="7155666" y="4163377"/>
            <a:ext cx="1699758" cy="980100"/>
          </a:xfrm>
          <a:custGeom>
            <a:avLst/>
            <a:gdLst/>
            <a:ahLst/>
            <a:cxnLst/>
            <a:rect l="l" t="t" r="r" b="b"/>
            <a:pathLst>
              <a:path w="21600" h="21600" extrusionOk="0">
                <a:moveTo>
                  <a:pt x="0" y="21600"/>
                </a:moveTo>
                <a:lnTo>
                  <a:pt x="6101"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8" name="Google Shape;168;p15"/>
          <p:cNvSpPr/>
          <p:nvPr/>
        </p:nvSpPr>
        <p:spPr>
          <a:xfrm>
            <a:off x="7635726" y="4243388"/>
            <a:ext cx="1508274" cy="900126"/>
          </a:xfrm>
          <a:custGeom>
            <a:avLst/>
            <a:gdLst/>
            <a:ahLst/>
            <a:cxnLst/>
            <a:rect l="l" t="t" r="r" b="b"/>
            <a:pathLst>
              <a:path w="21600" h="21600" extrusionOk="0">
                <a:moveTo>
                  <a:pt x="21600" y="21600"/>
                </a:moveTo>
                <a:lnTo>
                  <a:pt x="0" y="21600"/>
                </a:lnTo>
                <a:lnTo>
                  <a:pt x="21600" y="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69" name="Google Shape;169;p15"/>
          <p:cNvSpPr/>
          <p:nvPr/>
        </p:nvSpPr>
        <p:spPr>
          <a:xfrm>
            <a:off x="-2" y="4048124"/>
            <a:ext cx="1107756" cy="783432"/>
          </a:xfrm>
          <a:custGeom>
            <a:avLst/>
            <a:gdLst/>
            <a:ahLst/>
            <a:cxnLst/>
            <a:rect l="l" t="t" r="r" b="b"/>
            <a:pathLst>
              <a:path w="21600" h="21600" extrusionOk="0">
                <a:moveTo>
                  <a:pt x="0" y="20234"/>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0" name="Google Shape;170;p15"/>
          <p:cNvSpPr/>
          <p:nvPr/>
        </p:nvSpPr>
        <p:spPr>
          <a:xfrm>
            <a:off x="-2" y="4342923"/>
            <a:ext cx="1047276" cy="752490"/>
          </a:xfrm>
          <a:custGeom>
            <a:avLst/>
            <a:gdLst/>
            <a:ahLst/>
            <a:cxnLst/>
            <a:rect l="l" t="t" r="r" b="b"/>
            <a:pathLst>
              <a:path w="21600" h="21600" extrusionOk="0">
                <a:moveTo>
                  <a:pt x="0" y="19563"/>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1" name="Google Shape;171;p15"/>
          <p:cNvSpPr/>
          <p:nvPr/>
        </p:nvSpPr>
        <p:spPr>
          <a:xfrm>
            <a:off x="-1" y="3853337"/>
            <a:ext cx="1089180" cy="791532"/>
          </a:xfrm>
          <a:custGeom>
            <a:avLst/>
            <a:gdLst/>
            <a:ahLst/>
            <a:cxnLst/>
            <a:rect l="l" t="t" r="r" b="b"/>
            <a:pathLst>
              <a:path w="21600" h="21600" extrusionOk="0">
                <a:moveTo>
                  <a:pt x="0" y="19131"/>
                </a:moveTo>
                <a:lnTo>
                  <a:pt x="0"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2" name="Google Shape;172;p15"/>
          <p:cNvSpPr/>
          <p:nvPr/>
        </p:nvSpPr>
        <p:spPr>
          <a:xfrm>
            <a:off x="475" y="3951921"/>
            <a:ext cx="816318" cy="585306"/>
          </a:xfrm>
          <a:custGeom>
            <a:avLst/>
            <a:gdLst/>
            <a:ahLst/>
            <a:cxnLst/>
            <a:rect l="l" t="t" r="r" b="b"/>
            <a:pathLst>
              <a:path w="21600" h="21600" extrusionOk="0">
                <a:moveTo>
                  <a:pt x="21600" y="0"/>
                </a:moveTo>
                <a:lnTo>
                  <a:pt x="0" y="18911"/>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3" name="Google Shape;173;p15"/>
          <p:cNvSpPr/>
          <p:nvPr/>
        </p:nvSpPr>
        <p:spPr>
          <a:xfrm>
            <a:off x="-1" y="4626292"/>
            <a:ext cx="333828" cy="250992"/>
          </a:xfrm>
          <a:custGeom>
            <a:avLst/>
            <a:gdLst/>
            <a:ahLst/>
            <a:cxnLst/>
            <a:rect l="l" t="t" r="r" b="b"/>
            <a:pathLst>
              <a:path w="21600" h="21600" extrusionOk="0">
                <a:moveTo>
                  <a:pt x="0" y="17829"/>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4" name="Google Shape;174;p15"/>
          <p:cNvSpPr/>
          <p:nvPr/>
        </p:nvSpPr>
        <p:spPr>
          <a:xfrm>
            <a:off x="188593" y="4570094"/>
            <a:ext cx="868698" cy="573426"/>
          </a:xfrm>
          <a:custGeom>
            <a:avLst/>
            <a:gdLst/>
            <a:ahLst/>
            <a:cxnLst/>
            <a:rect l="l" t="t" r="r" b="b"/>
            <a:pathLst>
              <a:path w="21600" h="21600" extrusionOk="0">
                <a:moveTo>
                  <a:pt x="0" y="21600"/>
                </a:moveTo>
                <a:lnTo>
                  <a:pt x="995"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5" name="Google Shape;175;p15"/>
          <p:cNvSpPr/>
          <p:nvPr/>
        </p:nvSpPr>
        <p:spPr>
          <a:xfrm>
            <a:off x="293845" y="4740592"/>
            <a:ext cx="611010" cy="402894"/>
          </a:xfrm>
          <a:custGeom>
            <a:avLst/>
            <a:gdLst/>
            <a:ahLst/>
            <a:cxnLst/>
            <a:rect l="l" t="t" r="r" b="b"/>
            <a:pathLst>
              <a:path w="21600" h="21600" extrusionOk="0">
                <a:moveTo>
                  <a:pt x="21600" y="0"/>
                </a:moveTo>
                <a:lnTo>
                  <a:pt x="0" y="21600"/>
                </a:lnTo>
                <a:lnTo>
                  <a:pt x="1532" y="2160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6" name="Google Shape;176;p15"/>
          <p:cNvSpPr/>
          <p:nvPr/>
        </p:nvSpPr>
        <p:spPr>
          <a:xfrm>
            <a:off x="43813" y="4886800"/>
            <a:ext cx="445284" cy="256716"/>
          </a:xfrm>
          <a:custGeom>
            <a:avLst/>
            <a:gdLst/>
            <a:ahLst/>
            <a:cxnLst/>
            <a:rect l="l" t="t" r="r" b="b"/>
            <a:pathLst>
              <a:path w="21600" h="21600" extrusionOk="0">
                <a:moveTo>
                  <a:pt x="0" y="21600"/>
                </a:moveTo>
                <a:lnTo>
                  <a:pt x="6099"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7" name="Google Shape;177;p15"/>
          <p:cNvSpPr/>
          <p:nvPr/>
        </p:nvSpPr>
        <p:spPr>
          <a:xfrm>
            <a:off x="-2" y="3945254"/>
            <a:ext cx="1460160" cy="1026810"/>
          </a:xfrm>
          <a:custGeom>
            <a:avLst/>
            <a:gdLst/>
            <a:ahLst/>
            <a:cxnLst/>
            <a:rect l="l" t="t" r="r" b="b"/>
            <a:pathLst>
              <a:path w="21600" h="21600" extrusionOk="0">
                <a:moveTo>
                  <a:pt x="0" y="20458"/>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8" name="Google Shape;178;p15"/>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9" name="Google Shape;179;p15"/>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0" name="Google Shape;180;p15"/>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1" name="Google Shape;181;p15"/>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2" name="Google Shape;182;p15"/>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3" name="Google Shape;183;p15"/>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4" name="Google Shape;184;p15"/>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5" name="Google Shape;185;p15"/>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6" name="Google Shape;186;p15"/>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7" name="Google Shape;187;p15"/>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188" name="Google Shape;188;p15"/>
          <p:cNvGrpSpPr/>
          <p:nvPr/>
        </p:nvGrpSpPr>
        <p:grpSpPr>
          <a:xfrm>
            <a:off x="6677976" y="4591049"/>
            <a:ext cx="872008" cy="585306"/>
            <a:chOff x="6677976" y="4591049"/>
            <a:chExt cx="872008" cy="585306"/>
          </a:xfrm>
        </p:grpSpPr>
        <p:sp>
          <p:nvSpPr>
            <p:cNvPr id="189" name="Google Shape;189;p15"/>
            <p:cNvSpPr/>
            <p:nvPr/>
          </p:nvSpPr>
          <p:spPr>
            <a:xfrm>
              <a:off x="6780370" y="51034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0" name="Google Shape;190;p15"/>
            <p:cNvSpPr/>
            <p:nvPr/>
          </p:nvSpPr>
          <p:spPr>
            <a:xfrm>
              <a:off x="6746556" y="50487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1" name="Google Shape;191;p15"/>
            <p:cNvSpPr/>
            <p:nvPr/>
          </p:nvSpPr>
          <p:spPr>
            <a:xfrm>
              <a:off x="6712267" y="499443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2" name="Google Shape;192;p15"/>
            <p:cNvSpPr/>
            <p:nvPr/>
          </p:nvSpPr>
          <p:spPr>
            <a:xfrm>
              <a:off x="6677976" y="493966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3" name="Google Shape;193;p15"/>
            <p:cNvSpPr/>
            <p:nvPr/>
          </p:nvSpPr>
          <p:spPr>
            <a:xfrm>
              <a:off x="6865143" y="512587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4" name="Google Shape;194;p15"/>
            <p:cNvSpPr/>
            <p:nvPr/>
          </p:nvSpPr>
          <p:spPr>
            <a:xfrm>
              <a:off x="6831329" y="507158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5" name="Google Shape;195;p15"/>
            <p:cNvSpPr/>
            <p:nvPr/>
          </p:nvSpPr>
          <p:spPr>
            <a:xfrm>
              <a:off x="6797038" y="50172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6" name="Google Shape;196;p15"/>
            <p:cNvSpPr/>
            <p:nvPr/>
          </p:nvSpPr>
          <p:spPr>
            <a:xfrm>
              <a:off x="6762749" y="49625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7" name="Google Shape;197;p15"/>
            <p:cNvSpPr/>
            <p:nvPr/>
          </p:nvSpPr>
          <p:spPr>
            <a:xfrm>
              <a:off x="6728935" y="4908232"/>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8" name="Google Shape;198;p15"/>
            <p:cNvSpPr/>
            <p:nvPr/>
          </p:nvSpPr>
          <p:spPr>
            <a:xfrm>
              <a:off x="6916101" y="5094445"/>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99" name="Google Shape;199;p15"/>
            <p:cNvSpPr/>
            <p:nvPr/>
          </p:nvSpPr>
          <p:spPr>
            <a:xfrm>
              <a:off x="6881812" y="503967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0" name="Google Shape;200;p15"/>
            <p:cNvSpPr/>
            <p:nvPr/>
          </p:nvSpPr>
          <p:spPr>
            <a:xfrm>
              <a:off x="6847522" y="498538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1" name="Google Shape;201;p15"/>
            <p:cNvSpPr/>
            <p:nvPr/>
          </p:nvSpPr>
          <p:spPr>
            <a:xfrm>
              <a:off x="6813231" y="493109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2" name="Google Shape;202;p15"/>
            <p:cNvSpPr/>
            <p:nvPr/>
          </p:nvSpPr>
          <p:spPr>
            <a:xfrm>
              <a:off x="6779418" y="487632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3" name="Google Shape;203;p15"/>
            <p:cNvSpPr/>
            <p:nvPr/>
          </p:nvSpPr>
          <p:spPr>
            <a:xfrm>
              <a:off x="7000874" y="511730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4" name="Google Shape;204;p15"/>
            <p:cNvSpPr/>
            <p:nvPr/>
          </p:nvSpPr>
          <p:spPr>
            <a:xfrm>
              <a:off x="6966584" y="506253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5" name="Google Shape;205;p15"/>
            <p:cNvSpPr/>
            <p:nvPr/>
          </p:nvSpPr>
          <p:spPr>
            <a:xfrm>
              <a:off x="6932293" y="50082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6" name="Google Shape;206;p15"/>
            <p:cNvSpPr/>
            <p:nvPr/>
          </p:nvSpPr>
          <p:spPr>
            <a:xfrm>
              <a:off x="6898004" y="495347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7" name="Google Shape;207;p15"/>
            <p:cNvSpPr/>
            <p:nvPr/>
          </p:nvSpPr>
          <p:spPr>
            <a:xfrm>
              <a:off x="6864190" y="4899183"/>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8" name="Google Shape;208;p15"/>
            <p:cNvSpPr/>
            <p:nvPr/>
          </p:nvSpPr>
          <p:spPr>
            <a:xfrm>
              <a:off x="6829900" y="4844891"/>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09" name="Google Shape;209;p15"/>
            <p:cNvSpPr/>
            <p:nvPr/>
          </p:nvSpPr>
          <p:spPr>
            <a:xfrm>
              <a:off x="7085647" y="513968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0" name="Google Shape;210;p15"/>
            <p:cNvSpPr/>
            <p:nvPr/>
          </p:nvSpPr>
          <p:spPr>
            <a:xfrm>
              <a:off x="7051356" y="508539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1" name="Google Shape;211;p15"/>
            <p:cNvSpPr/>
            <p:nvPr/>
          </p:nvSpPr>
          <p:spPr>
            <a:xfrm>
              <a:off x="7017067" y="503110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2" name="Google Shape;212;p15"/>
            <p:cNvSpPr/>
            <p:nvPr/>
          </p:nvSpPr>
          <p:spPr>
            <a:xfrm>
              <a:off x="6982776" y="497633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3" name="Google Shape;213;p15"/>
            <p:cNvSpPr/>
            <p:nvPr/>
          </p:nvSpPr>
          <p:spPr>
            <a:xfrm>
              <a:off x="6948962" y="492204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4" name="Google Shape;214;p15"/>
            <p:cNvSpPr/>
            <p:nvPr/>
          </p:nvSpPr>
          <p:spPr>
            <a:xfrm>
              <a:off x="6914673" y="486727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5" name="Google Shape;215;p15"/>
            <p:cNvSpPr/>
            <p:nvPr/>
          </p:nvSpPr>
          <p:spPr>
            <a:xfrm>
              <a:off x="6880382" y="481298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6" name="Google Shape;216;p15"/>
            <p:cNvSpPr/>
            <p:nvPr/>
          </p:nvSpPr>
          <p:spPr>
            <a:xfrm>
              <a:off x="7136129" y="510825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7" name="Google Shape;217;p15"/>
            <p:cNvSpPr/>
            <p:nvPr/>
          </p:nvSpPr>
          <p:spPr>
            <a:xfrm>
              <a:off x="7101838" y="505348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8" name="Google Shape;218;p15"/>
            <p:cNvSpPr/>
            <p:nvPr/>
          </p:nvSpPr>
          <p:spPr>
            <a:xfrm>
              <a:off x="7067549" y="499919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19" name="Google Shape;219;p15"/>
            <p:cNvSpPr/>
            <p:nvPr/>
          </p:nvSpPr>
          <p:spPr>
            <a:xfrm>
              <a:off x="7033735" y="494490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0" name="Google Shape;220;p15"/>
            <p:cNvSpPr/>
            <p:nvPr/>
          </p:nvSpPr>
          <p:spPr>
            <a:xfrm>
              <a:off x="6999445" y="489013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1" name="Google Shape;221;p15"/>
            <p:cNvSpPr/>
            <p:nvPr/>
          </p:nvSpPr>
          <p:spPr>
            <a:xfrm>
              <a:off x="6965155" y="483584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2" name="Google Shape;222;p15"/>
            <p:cNvSpPr/>
            <p:nvPr/>
          </p:nvSpPr>
          <p:spPr>
            <a:xfrm>
              <a:off x="6930865" y="478107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3" name="Google Shape;223;p15"/>
            <p:cNvSpPr/>
            <p:nvPr/>
          </p:nvSpPr>
          <p:spPr>
            <a:xfrm>
              <a:off x="7220901" y="5130641"/>
              <a:ext cx="41904" cy="37152"/>
            </a:xfrm>
            <a:custGeom>
              <a:avLst/>
              <a:gdLst/>
              <a:ahLst/>
              <a:cxnLst/>
              <a:rect l="l" t="t" r="r" b="b"/>
              <a:pathLst>
                <a:path w="21600" h="21600" extrusionOk="0">
                  <a:moveTo>
                    <a:pt x="10309" y="0"/>
                  </a:moveTo>
                  <a:lnTo>
                    <a:pt x="0" y="21600"/>
                  </a:lnTo>
                  <a:lnTo>
                    <a:pt x="21600" y="20215"/>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4" name="Google Shape;224;p15"/>
            <p:cNvSpPr/>
            <p:nvPr/>
          </p:nvSpPr>
          <p:spPr>
            <a:xfrm>
              <a:off x="7186612" y="507634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5" name="Google Shape;225;p15"/>
            <p:cNvSpPr/>
            <p:nvPr/>
          </p:nvSpPr>
          <p:spPr>
            <a:xfrm>
              <a:off x="7152322" y="502205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6" name="Google Shape;226;p15"/>
            <p:cNvSpPr/>
            <p:nvPr/>
          </p:nvSpPr>
          <p:spPr>
            <a:xfrm>
              <a:off x="7118507" y="4967288"/>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7" name="Google Shape;227;p15"/>
            <p:cNvSpPr/>
            <p:nvPr/>
          </p:nvSpPr>
          <p:spPr>
            <a:xfrm>
              <a:off x="7084218" y="49129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8" name="Google Shape;228;p15"/>
            <p:cNvSpPr/>
            <p:nvPr/>
          </p:nvSpPr>
          <p:spPr>
            <a:xfrm>
              <a:off x="7049928" y="485870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29" name="Google Shape;229;p15"/>
            <p:cNvSpPr/>
            <p:nvPr/>
          </p:nvSpPr>
          <p:spPr>
            <a:xfrm>
              <a:off x="7015637" y="480393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0" name="Google Shape;230;p15"/>
            <p:cNvSpPr/>
            <p:nvPr/>
          </p:nvSpPr>
          <p:spPr>
            <a:xfrm>
              <a:off x="6981824" y="4749641"/>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1" name="Google Shape;231;p15"/>
            <p:cNvSpPr/>
            <p:nvPr/>
          </p:nvSpPr>
          <p:spPr>
            <a:xfrm>
              <a:off x="7271384" y="509920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2" name="Google Shape;232;p15"/>
            <p:cNvSpPr/>
            <p:nvPr/>
          </p:nvSpPr>
          <p:spPr>
            <a:xfrm>
              <a:off x="7237093" y="504491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3" name="Google Shape;233;p15"/>
            <p:cNvSpPr/>
            <p:nvPr/>
          </p:nvSpPr>
          <p:spPr>
            <a:xfrm>
              <a:off x="7202804" y="499014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4" name="Google Shape;234;p15"/>
            <p:cNvSpPr/>
            <p:nvPr/>
          </p:nvSpPr>
          <p:spPr>
            <a:xfrm>
              <a:off x="7168990" y="493585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5" name="Google Shape;235;p15"/>
            <p:cNvSpPr/>
            <p:nvPr/>
          </p:nvSpPr>
          <p:spPr>
            <a:xfrm>
              <a:off x="7134700" y="488108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6" name="Google Shape;236;p15"/>
            <p:cNvSpPr/>
            <p:nvPr/>
          </p:nvSpPr>
          <p:spPr>
            <a:xfrm>
              <a:off x="7100410" y="482679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7" name="Google Shape;237;p15"/>
            <p:cNvSpPr/>
            <p:nvPr/>
          </p:nvSpPr>
          <p:spPr>
            <a:xfrm>
              <a:off x="7066597" y="4772501"/>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8" name="Google Shape;238;p15"/>
            <p:cNvSpPr/>
            <p:nvPr/>
          </p:nvSpPr>
          <p:spPr>
            <a:xfrm>
              <a:off x="7032306" y="471773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39" name="Google Shape;239;p15"/>
            <p:cNvSpPr/>
            <p:nvPr/>
          </p:nvSpPr>
          <p:spPr>
            <a:xfrm>
              <a:off x="7356156" y="512206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0" name="Google Shape;240;p15"/>
            <p:cNvSpPr/>
            <p:nvPr/>
          </p:nvSpPr>
          <p:spPr>
            <a:xfrm>
              <a:off x="7321867" y="506730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1" name="Google Shape;241;p15"/>
            <p:cNvSpPr/>
            <p:nvPr/>
          </p:nvSpPr>
          <p:spPr>
            <a:xfrm>
              <a:off x="7287576" y="501300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2" name="Google Shape;242;p15"/>
            <p:cNvSpPr/>
            <p:nvPr/>
          </p:nvSpPr>
          <p:spPr>
            <a:xfrm>
              <a:off x="7253762" y="495871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3" name="Google Shape;243;p15"/>
            <p:cNvSpPr/>
            <p:nvPr/>
          </p:nvSpPr>
          <p:spPr>
            <a:xfrm>
              <a:off x="7219473" y="490394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4" name="Google Shape;244;p15"/>
            <p:cNvSpPr/>
            <p:nvPr/>
          </p:nvSpPr>
          <p:spPr>
            <a:xfrm>
              <a:off x="7185182" y="484965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5" name="Google Shape;245;p15"/>
            <p:cNvSpPr/>
            <p:nvPr/>
          </p:nvSpPr>
          <p:spPr>
            <a:xfrm>
              <a:off x="7151368" y="4794884"/>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6" name="Google Shape;246;p15"/>
            <p:cNvSpPr/>
            <p:nvPr/>
          </p:nvSpPr>
          <p:spPr>
            <a:xfrm>
              <a:off x="7117079" y="474059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7" name="Google Shape;247;p15"/>
            <p:cNvSpPr/>
            <p:nvPr/>
          </p:nvSpPr>
          <p:spPr>
            <a:xfrm>
              <a:off x="7082788" y="468629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8" name="Google Shape;248;p15"/>
            <p:cNvSpPr/>
            <p:nvPr/>
          </p:nvSpPr>
          <p:spPr>
            <a:xfrm>
              <a:off x="7406638" y="509016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49" name="Google Shape;249;p15"/>
            <p:cNvSpPr/>
            <p:nvPr/>
          </p:nvSpPr>
          <p:spPr>
            <a:xfrm>
              <a:off x="7372349" y="503586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0" name="Google Shape;250;p15"/>
            <p:cNvSpPr/>
            <p:nvPr/>
          </p:nvSpPr>
          <p:spPr>
            <a:xfrm>
              <a:off x="7338535" y="498109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1" name="Google Shape;251;p15"/>
            <p:cNvSpPr/>
            <p:nvPr/>
          </p:nvSpPr>
          <p:spPr>
            <a:xfrm>
              <a:off x="7304245" y="492680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2" name="Google Shape;252;p15"/>
            <p:cNvSpPr/>
            <p:nvPr/>
          </p:nvSpPr>
          <p:spPr>
            <a:xfrm>
              <a:off x="7269955" y="487251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3" name="Google Shape;253;p15"/>
            <p:cNvSpPr/>
            <p:nvPr/>
          </p:nvSpPr>
          <p:spPr>
            <a:xfrm>
              <a:off x="7235665" y="48177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4" name="Google Shape;254;p15"/>
            <p:cNvSpPr/>
            <p:nvPr/>
          </p:nvSpPr>
          <p:spPr>
            <a:xfrm>
              <a:off x="7201851" y="476345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5" name="Google Shape;255;p15"/>
            <p:cNvSpPr/>
            <p:nvPr/>
          </p:nvSpPr>
          <p:spPr>
            <a:xfrm>
              <a:off x="7167562" y="470868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6" name="Google Shape;256;p15"/>
            <p:cNvSpPr/>
            <p:nvPr/>
          </p:nvSpPr>
          <p:spPr>
            <a:xfrm>
              <a:off x="7133272" y="465439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7" name="Google Shape;257;p15"/>
            <p:cNvSpPr/>
            <p:nvPr/>
          </p:nvSpPr>
          <p:spPr>
            <a:xfrm>
              <a:off x="7457122" y="5058250"/>
              <a:ext cx="41904" cy="37152"/>
            </a:xfrm>
            <a:custGeom>
              <a:avLst/>
              <a:gdLst/>
              <a:ahLst/>
              <a:cxnLst/>
              <a:rect l="l" t="t" r="r" b="b"/>
              <a:pathLst>
                <a:path w="21600" h="21600" extrusionOk="0">
                  <a:moveTo>
                    <a:pt x="10555" y="0"/>
                  </a:moveTo>
                  <a:lnTo>
                    <a:pt x="0" y="21600"/>
                  </a:lnTo>
                  <a:lnTo>
                    <a:pt x="21600" y="20215"/>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8" name="Google Shape;258;p15"/>
            <p:cNvSpPr/>
            <p:nvPr/>
          </p:nvSpPr>
          <p:spPr>
            <a:xfrm>
              <a:off x="7423307" y="5003958"/>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59" name="Google Shape;259;p15"/>
            <p:cNvSpPr/>
            <p:nvPr/>
          </p:nvSpPr>
          <p:spPr>
            <a:xfrm>
              <a:off x="7389018" y="4949666"/>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0" name="Google Shape;260;p15"/>
            <p:cNvSpPr/>
            <p:nvPr/>
          </p:nvSpPr>
          <p:spPr>
            <a:xfrm>
              <a:off x="7354728" y="4894898"/>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1" name="Google Shape;261;p15"/>
            <p:cNvSpPr/>
            <p:nvPr/>
          </p:nvSpPr>
          <p:spPr>
            <a:xfrm>
              <a:off x="7320437" y="484060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2" name="Google Shape;262;p15"/>
            <p:cNvSpPr/>
            <p:nvPr/>
          </p:nvSpPr>
          <p:spPr>
            <a:xfrm>
              <a:off x="7286624" y="4786313"/>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3" name="Google Shape;263;p15"/>
            <p:cNvSpPr/>
            <p:nvPr/>
          </p:nvSpPr>
          <p:spPr>
            <a:xfrm>
              <a:off x="7252334" y="4731544"/>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4" name="Google Shape;264;p15"/>
            <p:cNvSpPr/>
            <p:nvPr/>
          </p:nvSpPr>
          <p:spPr>
            <a:xfrm>
              <a:off x="7218043" y="4677250"/>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5" name="Google Shape;265;p15"/>
            <p:cNvSpPr/>
            <p:nvPr/>
          </p:nvSpPr>
          <p:spPr>
            <a:xfrm>
              <a:off x="7184230" y="4622481"/>
              <a:ext cx="41904" cy="36666"/>
            </a:xfrm>
            <a:custGeom>
              <a:avLst/>
              <a:gdLst/>
              <a:ahLst/>
              <a:cxnLst/>
              <a:rect l="l" t="t" r="r" b="b"/>
              <a:pathLst>
                <a:path w="21600" h="21600" extrusionOk="0">
                  <a:moveTo>
                    <a:pt x="10309" y="0"/>
                  </a:moveTo>
                  <a:lnTo>
                    <a:pt x="0" y="21600"/>
                  </a:lnTo>
                  <a:lnTo>
                    <a:pt x="21600" y="20478"/>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6" name="Google Shape;266;p15"/>
            <p:cNvSpPr/>
            <p:nvPr/>
          </p:nvSpPr>
          <p:spPr>
            <a:xfrm>
              <a:off x="7508080" y="5026819"/>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7" name="Google Shape;267;p15"/>
            <p:cNvSpPr/>
            <p:nvPr/>
          </p:nvSpPr>
          <p:spPr>
            <a:xfrm>
              <a:off x="7473791" y="497252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8" name="Google Shape;268;p15"/>
            <p:cNvSpPr/>
            <p:nvPr/>
          </p:nvSpPr>
          <p:spPr>
            <a:xfrm>
              <a:off x="7439500" y="4917757"/>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69" name="Google Shape;269;p15"/>
            <p:cNvSpPr/>
            <p:nvPr/>
          </p:nvSpPr>
          <p:spPr>
            <a:xfrm>
              <a:off x="7405210" y="4863465"/>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0" name="Google Shape;270;p15"/>
            <p:cNvSpPr/>
            <p:nvPr/>
          </p:nvSpPr>
          <p:spPr>
            <a:xfrm>
              <a:off x="7371397" y="4808696"/>
              <a:ext cx="41904" cy="36666"/>
            </a:xfrm>
            <a:custGeom>
              <a:avLst/>
              <a:gdLst/>
              <a:ahLst/>
              <a:cxnLst/>
              <a:rect l="l" t="t" r="r" b="b"/>
              <a:pathLst>
                <a:path w="21600" h="21600" extrusionOk="0">
                  <a:moveTo>
                    <a:pt x="10309"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1" name="Google Shape;271;p15"/>
            <p:cNvSpPr/>
            <p:nvPr/>
          </p:nvSpPr>
          <p:spPr>
            <a:xfrm>
              <a:off x="7337106" y="4754403"/>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2" name="Google Shape;272;p15"/>
            <p:cNvSpPr/>
            <p:nvPr/>
          </p:nvSpPr>
          <p:spPr>
            <a:xfrm>
              <a:off x="7302817" y="4700111"/>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3" name="Google Shape;273;p15"/>
            <p:cNvSpPr/>
            <p:nvPr/>
          </p:nvSpPr>
          <p:spPr>
            <a:xfrm>
              <a:off x="7268526" y="4645342"/>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4" name="Google Shape;274;p15"/>
            <p:cNvSpPr/>
            <p:nvPr/>
          </p:nvSpPr>
          <p:spPr>
            <a:xfrm>
              <a:off x="7234712" y="4591049"/>
              <a:ext cx="41904" cy="36666"/>
            </a:xfrm>
            <a:custGeom>
              <a:avLst/>
              <a:gdLst/>
              <a:ahLst/>
              <a:cxnLst/>
              <a:rect l="l" t="t" r="r" b="b"/>
              <a:pathLst>
                <a:path w="21600" h="21600" extrusionOk="0">
                  <a:moveTo>
                    <a:pt x="10555" y="0"/>
                  </a:moveTo>
                  <a:lnTo>
                    <a:pt x="0" y="21600"/>
                  </a:lnTo>
                  <a:lnTo>
                    <a:pt x="21600" y="20197"/>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grpSp>
        <p:nvGrpSpPr>
          <p:cNvPr id="275" name="Google Shape;275;p15"/>
          <p:cNvGrpSpPr/>
          <p:nvPr/>
        </p:nvGrpSpPr>
        <p:grpSpPr>
          <a:xfrm>
            <a:off x="-45720" y="1170144"/>
            <a:ext cx="864886" cy="1040119"/>
            <a:chOff x="-45720" y="1170144"/>
            <a:chExt cx="864886" cy="1040119"/>
          </a:xfrm>
        </p:grpSpPr>
        <p:sp>
          <p:nvSpPr>
            <p:cNvPr id="276" name="Google Shape;276;p15"/>
            <p:cNvSpPr/>
            <p:nvPr/>
          </p:nvSpPr>
          <p:spPr>
            <a:xfrm>
              <a:off x="483394" y="117014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7" name="Google Shape;277;p15"/>
            <p:cNvSpPr/>
            <p:nvPr/>
          </p:nvSpPr>
          <p:spPr>
            <a:xfrm>
              <a:off x="518160" y="1249678"/>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8" name="Google Shape;278;p15"/>
            <p:cNvSpPr/>
            <p:nvPr/>
          </p:nvSpPr>
          <p:spPr>
            <a:xfrm>
              <a:off x="553402" y="132873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9" name="Google Shape;279;p15"/>
            <p:cNvSpPr/>
            <p:nvPr/>
          </p:nvSpPr>
          <p:spPr>
            <a:xfrm>
              <a:off x="588169" y="140779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0" name="Google Shape;280;p15"/>
            <p:cNvSpPr/>
            <p:nvPr/>
          </p:nvSpPr>
          <p:spPr>
            <a:xfrm>
              <a:off x="622935" y="1486851"/>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1" name="Google Shape;281;p15"/>
            <p:cNvSpPr/>
            <p:nvPr/>
          </p:nvSpPr>
          <p:spPr>
            <a:xfrm>
              <a:off x="658177" y="1566384"/>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2" name="Google Shape;282;p15"/>
            <p:cNvSpPr/>
            <p:nvPr/>
          </p:nvSpPr>
          <p:spPr>
            <a:xfrm>
              <a:off x="692944" y="164544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3" name="Google Shape;283;p15"/>
            <p:cNvSpPr/>
            <p:nvPr/>
          </p:nvSpPr>
          <p:spPr>
            <a:xfrm>
              <a:off x="728186" y="172450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4" name="Google Shape;284;p15"/>
            <p:cNvSpPr/>
            <p:nvPr/>
          </p:nvSpPr>
          <p:spPr>
            <a:xfrm>
              <a:off x="762952" y="180355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5" name="Google Shape;285;p15"/>
            <p:cNvSpPr/>
            <p:nvPr/>
          </p:nvSpPr>
          <p:spPr>
            <a:xfrm>
              <a:off x="410050" y="120253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6" name="Google Shape;286;p15"/>
            <p:cNvSpPr/>
            <p:nvPr/>
          </p:nvSpPr>
          <p:spPr>
            <a:xfrm>
              <a:off x="444818" y="128206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7" name="Google Shape;287;p15"/>
            <p:cNvSpPr/>
            <p:nvPr/>
          </p:nvSpPr>
          <p:spPr>
            <a:xfrm>
              <a:off x="479583" y="1361120"/>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8" name="Google Shape;288;p15"/>
            <p:cNvSpPr/>
            <p:nvPr/>
          </p:nvSpPr>
          <p:spPr>
            <a:xfrm>
              <a:off x="514825" y="144017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89" name="Google Shape;289;p15"/>
            <p:cNvSpPr/>
            <p:nvPr/>
          </p:nvSpPr>
          <p:spPr>
            <a:xfrm>
              <a:off x="549593" y="151923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0" name="Google Shape;290;p15"/>
            <p:cNvSpPr/>
            <p:nvPr/>
          </p:nvSpPr>
          <p:spPr>
            <a:xfrm>
              <a:off x="584358" y="1598770"/>
              <a:ext cx="56700" cy="49518"/>
            </a:xfrm>
            <a:custGeom>
              <a:avLst/>
              <a:gdLst/>
              <a:ahLst/>
              <a:cxnLst/>
              <a:rect l="l" t="t" r="r" b="b"/>
              <a:pathLst>
                <a:path w="21600" h="21600" extrusionOk="0">
                  <a:moveTo>
                    <a:pt x="8531"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1" name="Google Shape;291;p15"/>
            <p:cNvSpPr/>
            <p:nvPr/>
          </p:nvSpPr>
          <p:spPr>
            <a:xfrm>
              <a:off x="619601" y="167782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2" name="Google Shape;292;p15"/>
            <p:cNvSpPr/>
            <p:nvPr/>
          </p:nvSpPr>
          <p:spPr>
            <a:xfrm>
              <a:off x="654367" y="1756884"/>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3" name="Google Shape;293;p15"/>
            <p:cNvSpPr/>
            <p:nvPr/>
          </p:nvSpPr>
          <p:spPr>
            <a:xfrm>
              <a:off x="689610" y="183594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4" name="Google Shape;294;p15"/>
            <p:cNvSpPr/>
            <p:nvPr/>
          </p:nvSpPr>
          <p:spPr>
            <a:xfrm>
              <a:off x="336232" y="1235390"/>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5" name="Google Shape;295;p15"/>
            <p:cNvSpPr/>
            <p:nvPr/>
          </p:nvSpPr>
          <p:spPr>
            <a:xfrm>
              <a:off x="371475" y="131444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6" name="Google Shape;296;p15"/>
            <p:cNvSpPr/>
            <p:nvPr/>
          </p:nvSpPr>
          <p:spPr>
            <a:xfrm>
              <a:off x="406241" y="139350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7" name="Google Shape;297;p15"/>
            <p:cNvSpPr/>
            <p:nvPr/>
          </p:nvSpPr>
          <p:spPr>
            <a:xfrm>
              <a:off x="441007" y="147256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8" name="Google Shape;298;p15"/>
            <p:cNvSpPr/>
            <p:nvPr/>
          </p:nvSpPr>
          <p:spPr>
            <a:xfrm>
              <a:off x="476250" y="155209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99" name="Google Shape;299;p15"/>
            <p:cNvSpPr/>
            <p:nvPr/>
          </p:nvSpPr>
          <p:spPr>
            <a:xfrm>
              <a:off x="511016" y="163115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0" name="Google Shape;300;p15"/>
            <p:cNvSpPr/>
            <p:nvPr/>
          </p:nvSpPr>
          <p:spPr>
            <a:xfrm>
              <a:off x="545782" y="1710212"/>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1" name="Google Shape;301;p15"/>
            <p:cNvSpPr/>
            <p:nvPr/>
          </p:nvSpPr>
          <p:spPr>
            <a:xfrm>
              <a:off x="581025" y="178927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2" name="Google Shape;302;p15"/>
            <p:cNvSpPr/>
            <p:nvPr/>
          </p:nvSpPr>
          <p:spPr>
            <a:xfrm>
              <a:off x="615791" y="18683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3" name="Google Shape;303;p15"/>
            <p:cNvSpPr/>
            <p:nvPr/>
          </p:nvSpPr>
          <p:spPr>
            <a:xfrm>
              <a:off x="262890" y="126777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4" name="Google Shape;304;p15"/>
            <p:cNvSpPr/>
            <p:nvPr/>
          </p:nvSpPr>
          <p:spPr>
            <a:xfrm>
              <a:off x="297656" y="1346833"/>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5" name="Google Shape;305;p15"/>
            <p:cNvSpPr/>
            <p:nvPr/>
          </p:nvSpPr>
          <p:spPr>
            <a:xfrm>
              <a:off x="332899" y="1425890"/>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6" name="Google Shape;306;p15"/>
            <p:cNvSpPr/>
            <p:nvPr/>
          </p:nvSpPr>
          <p:spPr>
            <a:xfrm>
              <a:off x="367664" y="150494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7" name="Google Shape;307;p15"/>
            <p:cNvSpPr/>
            <p:nvPr/>
          </p:nvSpPr>
          <p:spPr>
            <a:xfrm>
              <a:off x="402431" y="1584482"/>
              <a:ext cx="56214" cy="49518"/>
            </a:xfrm>
            <a:custGeom>
              <a:avLst/>
              <a:gdLst/>
              <a:ahLst/>
              <a:cxnLst/>
              <a:rect l="l" t="t" r="r" b="b"/>
              <a:pathLst>
                <a:path w="21600" h="21600" extrusionOk="0">
                  <a:moveTo>
                    <a:pt x="8603"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8" name="Google Shape;308;p15"/>
            <p:cNvSpPr/>
            <p:nvPr/>
          </p:nvSpPr>
          <p:spPr>
            <a:xfrm>
              <a:off x="437674" y="166353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09" name="Google Shape;309;p15"/>
            <p:cNvSpPr/>
            <p:nvPr/>
          </p:nvSpPr>
          <p:spPr>
            <a:xfrm>
              <a:off x="472439" y="174259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0" name="Google Shape;310;p15"/>
            <p:cNvSpPr/>
            <p:nvPr/>
          </p:nvSpPr>
          <p:spPr>
            <a:xfrm>
              <a:off x="507206" y="182165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1" name="Google Shape;311;p15"/>
            <p:cNvSpPr/>
            <p:nvPr/>
          </p:nvSpPr>
          <p:spPr>
            <a:xfrm>
              <a:off x="542449" y="1901188"/>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2" name="Google Shape;312;p15"/>
            <p:cNvSpPr/>
            <p:nvPr/>
          </p:nvSpPr>
          <p:spPr>
            <a:xfrm>
              <a:off x="189547" y="130016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3" name="Google Shape;313;p15"/>
            <p:cNvSpPr/>
            <p:nvPr/>
          </p:nvSpPr>
          <p:spPr>
            <a:xfrm>
              <a:off x="224313" y="137921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4" name="Google Shape;314;p15"/>
            <p:cNvSpPr/>
            <p:nvPr/>
          </p:nvSpPr>
          <p:spPr>
            <a:xfrm>
              <a:off x="259080" y="1458276"/>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5" name="Google Shape;315;p15"/>
            <p:cNvSpPr/>
            <p:nvPr/>
          </p:nvSpPr>
          <p:spPr>
            <a:xfrm>
              <a:off x="294322" y="1537809"/>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6" name="Google Shape;316;p15"/>
            <p:cNvSpPr/>
            <p:nvPr/>
          </p:nvSpPr>
          <p:spPr>
            <a:xfrm>
              <a:off x="329088" y="161686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7" name="Google Shape;317;p15"/>
            <p:cNvSpPr/>
            <p:nvPr/>
          </p:nvSpPr>
          <p:spPr>
            <a:xfrm>
              <a:off x="363855" y="169592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8" name="Google Shape;318;p15"/>
            <p:cNvSpPr/>
            <p:nvPr/>
          </p:nvSpPr>
          <p:spPr>
            <a:xfrm>
              <a:off x="399097" y="1774982"/>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19" name="Google Shape;319;p15"/>
            <p:cNvSpPr/>
            <p:nvPr/>
          </p:nvSpPr>
          <p:spPr>
            <a:xfrm>
              <a:off x="433863" y="185403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0" name="Google Shape;320;p15"/>
            <p:cNvSpPr/>
            <p:nvPr/>
          </p:nvSpPr>
          <p:spPr>
            <a:xfrm>
              <a:off x="468630" y="1933573"/>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1" name="Google Shape;321;p15"/>
            <p:cNvSpPr/>
            <p:nvPr/>
          </p:nvSpPr>
          <p:spPr>
            <a:xfrm>
              <a:off x="115728" y="1332545"/>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2" name="Google Shape;322;p15"/>
            <p:cNvSpPr/>
            <p:nvPr/>
          </p:nvSpPr>
          <p:spPr>
            <a:xfrm>
              <a:off x="150971" y="141160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3" name="Google Shape;323;p15"/>
            <p:cNvSpPr/>
            <p:nvPr/>
          </p:nvSpPr>
          <p:spPr>
            <a:xfrm>
              <a:off x="185738" y="149066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4" name="Google Shape;324;p15"/>
            <p:cNvSpPr/>
            <p:nvPr/>
          </p:nvSpPr>
          <p:spPr>
            <a:xfrm>
              <a:off x="220503" y="1570195"/>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5" name="Google Shape;325;p15"/>
            <p:cNvSpPr/>
            <p:nvPr/>
          </p:nvSpPr>
          <p:spPr>
            <a:xfrm>
              <a:off x="255746" y="1649251"/>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6" name="Google Shape;326;p15"/>
            <p:cNvSpPr/>
            <p:nvPr/>
          </p:nvSpPr>
          <p:spPr>
            <a:xfrm>
              <a:off x="290513" y="1728309"/>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7" name="Google Shape;327;p15"/>
            <p:cNvSpPr/>
            <p:nvPr/>
          </p:nvSpPr>
          <p:spPr>
            <a:xfrm>
              <a:off x="325279" y="1807367"/>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8" name="Google Shape;328;p15"/>
            <p:cNvSpPr/>
            <p:nvPr/>
          </p:nvSpPr>
          <p:spPr>
            <a:xfrm>
              <a:off x="360521" y="188690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29" name="Google Shape;329;p15"/>
            <p:cNvSpPr/>
            <p:nvPr/>
          </p:nvSpPr>
          <p:spPr>
            <a:xfrm>
              <a:off x="395288" y="1965958"/>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0" name="Google Shape;330;p15"/>
            <p:cNvSpPr/>
            <p:nvPr/>
          </p:nvSpPr>
          <p:spPr>
            <a:xfrm>
              <a:off x="42386" y="136493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1" name="Google Shape;331;p15"/>
            <p:cNvSpPr/>
            <p:nvPr/>
          </p:nvSpPr>
          <p:spPr>
            <a:xfrm>
              <a:off x="77153" y="144398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2" name="Google Shape;332;p15"/>
            <p:cNvSpPr/>
            <p:nvPr/>
          </p:nvSpPr>
          <p:spPr>
            <a:xfrm>
              <a:off x="112395" y="1523521"/>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3" name="Google Shape;333;p15"/>
            <p:cNvSpPr/>
            <p:nvPr/>
          </p:nvSpPr>
          <p:spPr>
            <a:xfrm>
              <a:off x="147161" y="160258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4" name="Google Shape;334;p15"/>
            <p:cNvSpPr/>
            <p:nvPr/>
          </p:nvSpPr>
          <p:spPr>
            <a:xfrm>
              <a:off x="181928" y="1681637"/>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5" name="Google Shape;335;p15"/>
            <p:cNvSpPr/>
            <p:nvPr/>
          </p:nvSpPr>
          <p:spPr>
            <a:xfrm>
              <a:off x="217169" y="1760695"/>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6" name="Google Shape;336;p15"/>
            <p:cNvSpPr/>
            <p:nvPr/>
          </p:nvSpPr>
          <p:spPr>
            <a:xfrm>
              <a:off x="251936" y="183975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7" name="Google Shape;337;p15"/>
            <p:cNvSpPr/>
            <p:nvPr/>
          </p:nvSpPr>
          <p:spPr>
            <a:xfrm>
              <a:off x="286702" y="1919286"/>
              <a:ext cx="56700" cy="50004"/>
            </a:xfrm>
            <a:custGeom>
              <a:avLst/>
              <a:gdLst/>
              <a:ahLst/>
              <a:cxnLst/>
              <a:rect l="l" t="t" r="r" b="b"/>
              <a:pathLst>
                <a:path w="21600" h="21600" extrusionOk="0">
                  <a:moveTo>
                    <a:pt x="8531"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8" name="Google Shape;338;p15"/>
            <p:cNvSpPr/>
            <p:nvPr/>
          </p:nvSpPr>
          <p:spPr>
            <a:xfrm>
              <a:off x="321944" y="199834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39" name="Google Shape;339;p15"/>
            <p:cNvSpPr/>
            <p:nvPr/>
          </p:nvSpPr>
          <p:spPr>
            <a:xfrm>
              <a:off x="-31432" y="1397315"/>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0" name="Google Shape;340;p15"/>
            <p:cNvSpPr/>
            <p:nvPr/>
          </p:nvSpPr>
          <p:spPr>
            <a:xfrm>
              <a:off x="3810" y="147637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1" name="Google Shape;341;p15"/>
            <p:cNvSpPr/>
            <p:nvPr/>
          </p:nvSpPr>
          <p:spPr>
            <a:xfrm>
              <a:off x="38576" y="1555907"/>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2" name="Google Shape;342;p15"/>
            <p:cNvSpPr/>
            <p:nvPr/>
          </p:nvSpPr>
          <p:spPr>
            <a:xfrm>
              <a:off x="73819" y="1634964"/>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3" name="Google Shape;343;p15"/>
            <p:cNvSpPr/>
            <p:nvPr/>
          </p:nvSpPr>
          <p:spPr>
            <a:xfrm>
              <a:off x="108584" y="1714021"/>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4" name="Google Shape;344;p15"/>
            <p:cNvSpPr/>
            <p:nvPr/>
          </p:nvSpPr>
          <p:spPr>
            <a:xfrm>
              <a:off x="143351" y="179308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5" name="Google Shape;345;p15"/>
            <p:cNvSpPr/>
            <p:nvPr/>
          </p:nvSpPr>
          <p:spPr>
            <a:xfrm>
              <a:off x="178594" y="1872613"/>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6" name="Google Shape;346;p15"/>
            <p:cNvSpPr/>
            <p:nvPr/>
          </p:nvSpPr>
          <p:spPr>
            <a:xfrm>
              <a:off x="213359" y="1951670"/>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7" name="Google Shape;347;p15"/>
            <p:cNvSpPr/>
            <p:nvPr/>
          </p:nvSpPr>
          <p:spPr>
            <a:xfrm>
              <a:off x="248125" y="2030728"/>
              <a:ext cx="56700" cy="50004"/>
            </a:xfrm>
            <a:custGeom>
              <a:avLst/>
              <a:gdLst/>
              <a:ahLst/>
              <a:cxnLst/>
              <a:rect l="l" t="t" r="r" b="b"/>
              <a:pathLst>
                <a:path w="21600" h="21600" extrusionOk="0">
                  <a:moveTo>
                    <a:pt x="8531"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8" name="Google Shape;348;p15"/>
            <p:cNvSpPr/>
            <p:nvPr/>
          </p:nvSpPr>
          <p:spPr>
            <a:xfrm>
              <a:off x="-34766" y="1588292"/>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49" name="Google Shape;349;p15"/>
            <p:cNvSpPr/>
            <p:nvPr/>
          </p:nvSpPr>
          <p:spPr>
            <a:xfrm>
              <a:off x="0" y="166735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0" name="Google Shape;350;p15"/>
            <p:cNvSpPr/>
            <p:nvPr/>
          </p:nvSpPr>
          <p:spPr>
            <a:xfrm>
              <a:off x="35243" y="1746407"/>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1" name="Google Shape;351;p15"/>
            <p:cNvSpPr/>
            <p:nvPr/>
          </p:nvSpPr>
          <p:spPr>
            <a:xfrm>
              <a:off x="70008" y="1825940"/>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2" name="Google Shape;352;p15"/>
            <p:cNvSpPr/>
            <p:nvPr/>
          </p:nvSpPr>
          <p:spPr>
            <a:xfrm>
              <a:off x="104775" y="1904998"/>
              <a:ext cx="56214" cy="50004"/>
            </a:xfrm>
            <a:custGeom>
              <a:avLst/>
              <a:gdLst/>
              <a:ahLst/>
              <a:cxnLst/>
              <a:rect l="l" t="t" r="r" b="b"/>
              <a:pathLst>
                <a:path w="21600" h="21600" extrusionOk="0">
                  <a:moveTo>
                    <a:pt x="8603"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3" name="Google Shape;353;p15"/>
            <p:cNvSpPr/>
            <p:nvPr/>
          </p:nvSpPr>
          <p:spPr>
            <a:xfrm>
              <a:off x="140017" y="1984056"/>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4" name="Google Shape;354;p15"/>
            <p:cNvSpPr/>
            <p:nvPr/>
          </p:nvSpPr>
          <p:spPr>
            <a:xfrm>
              <a:off x="174784" y="2063113"/>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5" name="Google Shape;355;p15"/>
            <p:cNvSpPr/>
            <p:nvPr/>
          </p:nvSpPr>
          <p:spPr>
            <a:xfrm>
              <a:off x="-38576" y="1778792"/>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6" name="Google Shape;356;p15"/>
            <p:cNvSpPr/>
            <p:nvPr/>
          </p:nvSpPr>
          <p:spPr>
            <a:xfrm>
              <a:off x="-3333" y="1858326"/>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7" name="Google Shape;357;p15"/>
            <p:cNvSpPr/>
            <p:nvPr/>
          </p:nvSpPr>
          <p:spPr>
            <a:xfrm>
              <a:off x="31432" y="1937383"/>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8" name="Google Shape;358;p15"/>
            <p:cNvSpPr/>
            <p:nvPr/>
          </p:nvSpPr>
          <p:spPr>
            <a:xfrm>
              <a:off x="66198" y="2016440"/>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59" name="Google Shape;359;p15"/>
            <p:cNvSpPr/>
            <p:nvPr/>
          </p:nvSpPr>
          <p:spPr>
            <a:xfrm>
              <a:off x="101441" y="2095498"/>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0" name="Google Shape;360;p15"/>
            <p:cNvSpPr/>
            <p:nvPr/>
          </p:nvSpPr>
          <p:spPr>
            <a:xfrm>
              <a:off x="-41910" y="1969769"/>
              <a:ext cx="56214" cy="50004"/>
            </a:xfrm>
            <a:custGeom>
              <a:avLst/>
              <a:gdLst/>
              <a:ahLst/>
              <a:cxnLst/>
              <a:rect l="l" t="t" r="r" b="b"/>
              <a:pathLst>
                <a:path w="21600" h="21600" extrusionOk="0">
                  <a:moveTo>
                    <a:pt x="8420" y="21600"/>
                  </a:moveTo>
                  <a:lnTo>
                    <a:pt x="21600" y="205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1" name="Google Shape;361;p15"/>
            <p:cNvSpPr/>
            <p:nvPr/>
          </p:nvSpPr>
          <p:spPr>
            <a:xfrm>
              <a:off x="-7144" y="2048826"/>
              <a:ext cx="56214" cy="50004"/>
            </a:xfrm>
            <a:custGeom>
              <a:avLst/>
              <a:gdLst/>
              <a:ahLst/>
              <a:cxnLst/>
              <a:rect l="l" t="t" r="r" b="b"/>
              <a:pathLst>
                <a:path w="21600" h="21600" extrusionOk="0">
                  <a:moveTo>
                    <a:pt x="8420"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2" name="Google Shape;362;p15"/>
            <p:cNvSpPr/>
            <p:nvPr/>
          </p:nvSpPr>
          <p:spPr>
            <a:xfrm>
              <a:off x="27623" y="2127883"/>
              <a:ext cx="56214" cy="50004"/>
            </a:xfrm>
            <a:custGeom>
              <a:avLst/>
              <a:gdLst/>
              <a:ahLst/>
              <a:cxnLst/>
              <a:rect l="l" t="t" r="r" b="b"/>
              <a:pathLst>
                <a:path w="21600" h="21600" extrusionOk="0">
                  <a:moveTo>
                    <a:pt x="8603" y="21600"/>
                  </a:moveTo>
                  <a:lnTo>
                    <a:pt x="21600" y="2263"/>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3" name="Google Shape;363;p15"/>
            <p:cNvSpPr/>
            <p:nvPr/>
          </p:nvSpPr>
          <p:spPr>
            <a:xfrm>
              <a:off x="-45720" y="2160745"/>
              <a:ext cx="56214" cy="49518"/>
            </a:xfrm>
            <a:custGeom>
              <a:avLst/>
              <a:gdLst/>
              <a:ahLst/>
              <a:cxnLst/>
              <a:rect l="l" t="t" r="r" b="b"/>
              <a:pathLst>
                <a:path w="21600" h="21600" extrusionOk="0">
                  <a:moveTo>
                    <a:pt x="8420" y="21600"/>
                  </a:moveTo>
                  <a:lnTo>
                    <a:pt x="21600" y="2077"/>
                  </a:lnTo>
                  <a:lnTo>
                    <a:pt x="0" y="0"/>
                  </a:lnTo>
                  <a:close/>
                </a:path>
              </a:pathLst>
            </a:custGeom>
            <a:solidFill>
              <a:schemeClr val="accen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grpSp>
      <p:sp>
        <p:nvSpPr>
          <p:cNvPr id="364" name="Google Shape;364;p15"/>
          <p:cNvSpPr txBox="1">
            <a:spLocks noGrp="1"/>
          </p:cNvSpPr>
          <p:nvPr>
            <p:ph type="ctrTitle"/>
          </p:nvPr>
        </p:nvSpPr>
        <p:spPr>
          <a:xfrm>
            <a:off x="489100" y="1855563"/>
            <a:ext cx="3668700" cy="11598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65"/>
        <p:cNvGrpSpPr/>
        <p:nvPr/>
      </p:nvGrpSpPr>
      <p:grpSpPr>
        <a:xfrm>
          <a:off x="0" y="0"/>
          <a:ext cx="0" cy="0"/>
          <a:chOff x="0" y="0"/>
          <a:chExt cx="0" cy="0"/>
        </a:xfrm>
      </p:grpSpPr>
      <p:sp>
        <p:nvSpPr>
          <p:cNvPr id="366" name="Google Shape;366;p16"/>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7" name="Google Shape;367;p16"/>
          <p:cNvSpPr/>
          <p:nvPr/>
        </p:nvSpPr>
        <p:spPr>
          <a:xfrm>
            <a:off x="0" y="511492"/>
            <a:ext cx="6746544" cy="682452"/>
          </a:xfrm>
          <a:custGeom>
            <a:avLst/>
            <a:gdLst/>
            <a:ahLst/>
            <a:cxnLst/>
            <a:rect l="l" t="t" r="r" b="b"/>
            <a:pathLst>
              <a:path w="21600" h="21600" extrusionOk="0">
                <a:moveTo>
                  <a:pt x="0" y="0"/>
                </a:moveTo>
                <a:lnTo>
                  <a:pt x="0" y="21600"/>
                </a:lnTo>
                <a:lnTo>
                  <a:pt x="1810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8" name="Google Shape;368;p16"/>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69" name="Google Shape;369;p16"/>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0" name="Google Shape;370;p16"/>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1" name="Google Shape;371;p16"/>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2" name="Google Shape;372;p16"/>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3" name="Google Shape;373;p16"/>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4" name="Google Shape;374;p16"/>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5" name="Google Shape;375;p16"/>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6" name="Google Shape;376;p16"/>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7" name="Google Shape;377;p16"/>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8" name="Google Shape;378;p16"/>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9" name="Google Shape;379;p16"/>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i="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0" name="Google Shape;380;p16"/>
          <p:cNvSpPr txBox="1">
            <a:spLocks noGrp="1"/>
          </p:cNvSpPr>
          <p:nvPr>
            <p:ph type="body" idx="1"/>
          </p:nvPr>
        </p:nvSpPr>
        <p:spPr>
          <a:xfrm>
            <a:off x="846150" y="1418300"/>
            <a:ext cx="6746700" cy="2893500"/>
          </a:xfrm>
          <a:prstGeom prst="rect">
            <a:avLst/>
          </a:prstGeom>
        </p:spPr>
        <p:txBody>
          <a:bodyPr spcFirstLastPara="1" wrap="square" lIns="0" tIns="0" rIns="0" bIns="0" anchor="t" anchorCtr="0">
            <a:noAutofit/>
          </a:bodyPr>
          <a:lstStyle>
            <a:lvl1pPr marL="457200" lvl="0" indent="-361950" rtl="0">
              <a:spcBef>
                <a:spcPts val="0"/>
              </a:spcBef>
              <a:spcAft>
                <a:spcPts val="0"/>
              </a:spcAft>
              <a:buClr>
                <a:schemeClr val="dk1"/>
              </a:buClr>
              <a:buSzPts val="2100"/>
              <a:buFont typeface="Oswald"/>
              <a:buChar char="●"/>
              <a:defRPr sz="2100" b="1">
                <a:latin typeface="Oswald"/>
                <a:ea typeface="Oswald"/>
                <a:cs typeface="Oswald"/>
                <a:sym typeface="Oswald"/>
              </a:defRPr>
            </a:lvl1pPr>
            <a:lvl2pPr marL="914400" lvl="1" indent="-298450" rtl="0">
              <a:spcBef>
                <a:spcPts val="1000"/>
              </a:spcBef>
              <a:spcAft>
                <a:spcPts val="0"/>
              </a:spcAft>
              <a:buClr>
                <a:schemeClr val="dk1"/>
              </a:buClr>
              <a:buSzPts val="1100"/>
              <a:buFont typeface="Oswald"/>
              <a:buChar char="○"/>
              <a:defRPr sz="1900">
                <a:latin typeface="Oswald"/>
                <a:ea typeface="Oswald"/>
                <a:cs typeface="Oswald"/>
                <a:sym typeface="Oswald"/>
              </a:defRPr>
            </a:lvl2pPr>
            <a:lvl3pPr marL="1371600" lvl="2" indent="-336550" rtl="0">
              <a:spcBef>
                <a:spcPts val="1000"/>
              </a:spcBef>
              <a:spcAft>
                <a:spcPts val="0"/>
              </a:spcAft>
              <a:buClr>
                <a:schemeClr val="dk1"/>
              </a:buClr>
              <a:buSzPts val="1700"/>
              <a:buFont typeface="Oswald"/>
              <a:buChar char="■"/>
              <a:defRPr sz="1700">
                <a:latin typeface="Oswald"/>
                <a:ea typeface="Oswald"/>
                <a:cs typeface="Oswald"/>
                <a:sym typeface="Oswald"/>
              </a:defRPr>
            </a:lvl3pPr>
            <a:lvl4pPr marL="1828800" lvl="3" indent="-323850" rtl="0">
              <a:spcBef>
                <a:spcPts val="1000"/>
              </a:spcBef>
              <a:spcAft>
                <a:spcPts val="0"/>
              </a:spcAft>
              <a:buSzPts val="1500"/>
              <a:buFont typeface="Oswald"/>
              <a:buChar char="●"/>
              <a:defRPr sz="1500">
                <a:latin typeface="Oswald"/>
                <a:ea typeface="Oswald"/>
                <a:cs typeface="Oswald"/>
                <a:sym typeface="Oswald"/>
              </a:defRPr>
            </a:lvl4pPr>
            <a:lvl5pPr marL="2286000" lvl="4" indent="-323850" rtl="0">
              <a:spcBef>
                <a:spcPts val="1000"/>
              </a:spcBef>
              <a:spcAft>
                <a:spcPts val="0"/>
              </a:spcAft>
              <a:buSzPts val="1500"/>
              <a:buFont typeface="Oswald"/>
              <a:buChar char="○"/>
              <a:defRPr sz="1500">
                <a:latin typeface="Oswald"/>
                <a:ea typeface="Oswald"/>
                <a:cs typeface="Oswald"/>
                <a:sym typeface="Oswald"/>
              </a:defRPr>
            </a:lvl5pPr>
            <a:lvl6pPr marL="2743200" lvl="5" indent="-323850" rtl="0">
              <a:spcBef>
                <a:spcPts val="1000"/>
              </a:spcBef>
              <a:spcAft>
                <a:spcPts val="0"/>
              </a:spcAft>
              <a:buSzPts val="1500"/>
              <a:buFont typeface="Oswald"/>
              <a:buChar char="■"/>
              <a:defRPr sz="1500">
                <a:latin typeface="Oswald"/>
                <a:ea typeface="Oswald"/>
                <a:cs typeface="Oswald"/>
                <a:sym typeface="Oswald"/>
              </a:defRPr>
            </a:lvl6pPr>
            <a:lvl7pPr marL="3200400" lvl="6" indent="-323850" rtl="0">
              <a:spcBef>
                <a:spcPts val="1000"/>
              </a:spcBef>
              <a:spcAft>
                <a:spcPts val="0"/>
              </a:spcAft>
              <a:buSzPts val="1500"/>
              <a:buFont typeface="Oswald"/>
              <a:buChar char="●"/>
              <a:defRPr sz="1500">
                <a:latin typeface="Oswald"/>
                <a:ea typeface="Oswald"/>
                <a:cs typeface="Oswald"/>
                <a:sym typeface="Oswald"/>
              </a:defRPr>
            </a:lvl7pPr>
            <a:lvl8pPr marL="3657600" lvl="7" indent="-323850" rtl="0">
              <a:spcBef>
                <a:spcPts val="1000"/>
              </a:spcBef>
              <a:spcAft>
                <a:spcPts val="0"/>
              </a:spcAft>
              <a:buSzPts val="1500"/>
              <a:buFont typeface="Oswald"/>
              <a:buChar char="○"/>
              <a:defRPr sz="1500">
                <a:latin typeface="Oswald"/>
                <a:ea typeface="Oswald"/>
                <a:cs typeface="Oswald"/>
                <a:sym typeface="Oswald"/>
              </a:defRPr>
            </a:lvl8pPr>
            <a:lvl9pPr marL="4114800" lvl="8" indent="-323850" rtl="0">
              <a:spcBef>
                <a:spcPts val="1000"/>
              </a:spcBef>
              <a:spcAft>
                <a:spcPts val="1000"/>
              </a:spcAft>
              <a:buSzPts val="1500"/>
              <a:buFont typeface="Oswald"/>
              <a:buChar char="■"/>
              <a:defRPr sz="1500">
                <a:latin typeface="Oswald"/>
                <a:ea typeface="Oswald"/>
                <a:cs typeface="Oswald"/>
                <a:sym typeface="Oswald"/>
              </a:defRPr>
            </a:lvl9pPr>
          </a:lstStyle>
          <a:p>
            <a:endParaRPr/>
          </a:p>
        </p:txBody>
      </p:sp>
      <p:sp>
        <p:nvSpPr>
          <p:cNvPr id="381" name="Google Shape;381;p16"/>
          <p:cNvSpPr/>
          <p:nvPr/>
        </p:nvSpPr>
        <p:spPr>
          <a:xfrm>
            <a:off x="9150181" y="4228344"/>
            <a:ext cx="40554" cy="38502"/>
          </a:xfrm>
          <a:custGeom>
            <a:avLst/>
            <a:gdLst/>
            <a:ahLst/>
            <a:cxnLst/>
            <a:rect l="l" t="t" r="r" b="b"/>
            <a:pathLst>
              <a:path w="21600" h="21600" extrusionOk="0">
                <a:moveTo>
                  <a:pt x="15858" y="0"/>
                </a:moveTo>
                <a:lnTo>
                  <a:pt x="0" y="16416"/>
                </a:lnTo>
                <a:lnTo>
                  <a:pt x="21600" y="21600"/>
                </a:lnTo>
                <a:close/>
              </a:path>
            </a:pathLst>
          </a:custGeom>
          <a:solidFill>
            <a:srgbClr val="72727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382" name="Google Shape;382;p16"/>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383" name="Google Shape;383;p16"/>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4"/>
        <p:cNvGrpSpPr/>
        <p:nvPr/>
      </p:nvGrpSpPr>
      <p:grpSpPr>
        <a:xfrm>
          <a:off x="0" y="0"/>
          <a:ext cx="0" cy="0"/>
          <a:chOff x="0" y="0"/>
          <a:chExt cx="0" cy="0"/>
        </a:xfrm>
      </p:grpSpPr>
      <p:sp>
        <p:nvSpPr>
          <p:cNvPr id="385" name="Google Shape;385;p17"/>
          <p:cNvSpPr/>
          <p:nvPr/>
        </p:nvSpPr>
        <p:spPr>
          <a:xfrm>
            <a:off x="0" y="511492"/>
            <a:ext cx="6746544" cy="682452"/>
          </a:xfrm>
          <a:custGeom>
            <a:avLst/>
            <a:gdLst/>
            <a:ahLst/>
            <a:cxnLst/>
            <a:rect l="l" t="t" r="r" b="b"/>
            <a:pathLst>
              <a:path w="21600" h="21600" extrusionOk="0">
                <a:moveTo>
                  <a:pt x="0" y="0"/>
                </a:moveTo>
                <a:lnTo>
                  <a:pt x="0" y="21600"/>
                </a:lnTo>
                <a:lnTo>
                  <a:pt x="18102" y="21600"/>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6" name="Google Shape;386;p17"/>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7" name="Google Shape;387;p17"/>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8" name="Google Shape;388;p17"/>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89" name="Google Shape;389;p17"/>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0" name="Google Shape;390;p17"/>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1" name="Google Shape;391;p17"/>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2" name="Google Shape;392;p17"/>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3" name="Google Shape;393;p17"/>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4" name="Google Shape;394;p17"/>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5" name="Google Shape;395;p17"/>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6" name="Google Shape;396;p17"/>
          <p:cNvSpPr/>
          <p:nvPr/>
        </p:nvSpPr>
        <p:spPr>
          <a:xfrm>
            <a:off x="9150181" y="4228344"/>
            <a:ext cx="40554" cy="38502"/>
          </a:xfrm>
          <a:custGeom>
            <a:avLst/>
            <a:gdLst/>
            <a:ahLst/>
            <a:cxnLst/>
            <a:rect l="l" t="t" r="r" b="b"/>
            <a:pathLst>
              <a:path w="21600" h="21600" extrusionOk="0">
                <a:moveTo>
                  <a:pt x="15858" y="0"/>
                </a:moveTo>
                <a:lnTo>
                  <a:pt x="0" y="16416"/>
                </a:lnTo>
                <a:lnTo>
                  <a:pt x="21600" y="21600"/>
                </a:lnTo>
                <a:close/>
              </a:path>
            </a:pathLst>
          </a:custGeom>
          <a:solidFill>
            <a:srgbClr val="72727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7" name="Google Shape;397;p17"/>
          <p:cNvSpPr txBox="1">
            <a:spLocks noGrp="1"/>
          </p:cNvSpPr>
          <p:nvPr>
            <p:ph type="title"/>
          </p:nvPr>
        </p:nvSpPr>
        <p:spPr>
          <a:xfrm>
            <a:off x="616200" y="511500"/>
            <a:ext cx="5262600" cy="682500"/>
          </a:xfrm>
          <a:prstGeom prst="rect">
            <a:avLst/>
          </a:prstGeom>
        </p:spPr>
        <p:txBody>
          <a:bodyPr spcFirstLastPara="1" wrap="square" lIns="0" tIns="0" rIns="0" bIns="0" anchor="ctr" anchorCtr="0">
            <a:noAutofit/>
          </a:bodyPr>
          <a:lstStyle>
            <a:lvl1pPr lvl="0" rtl="0">
              <a:spcBef>
                <a:spcPts val="0"/>
              </a:spcBef>
              <a:spcAft>
                <a:spcPts val="0"/>
              </a:spcAft>
              <a:buSzPts val="2800"/>
              <a:buNone/>
              <a:defRPr i="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8" name="Google Shape;398;p17"/>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99" name="Google Shape;399;p17"/>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00" name="Google Shape;400;p17"/>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01" name="Google Shape;401;p17"/>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2"/>
        <p:cNvGrpSpPr/>
        <p:nvPr/>
      </p:nvGrpSpPr>
      <p:grpSpPr>
        <a:xfrm>
          <a:off x="0" y="0"/>
          <a:ext cx="0" cy="0"/>
          <a:chOff x="0" y="0"/>
          <a:chExt cx="0" cy="0"/>
        </a:xfrm>
      </p:grpSpPr>
      <p:sp>
        <p:nvSpPr>
          <p:cNvPr id="403" name="Google Shape;403;p18"/>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4" name="Google Shape;404;p18"/>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5" name="Google Shape;405;p18"/>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6" name="Google Shape;406;p18"/>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7" name="Google Shape;407;p18"/>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8" name="Google Shape;408;p18"/>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09" name="Google Shape;409;p18"/>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0" name="Google Shape;410;p18"/>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1" name="Google Shape;411;p18"/>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2" name="Google Shape;412;p18"/>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3" name="Google Shape;413;p18"/>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4" name="Google Shape;414;p18"/>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15" name="Google Shape;415;p18"/>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16" name="Google Shape;416;p18"/>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7"/>
        <p:cNvGrpSpPr/>
        <p:nvPr/>
      </p:nvGrpSpPr>
      <p:grpSpPr>
        <a:xfrm>
          <a:off x="0" y="0"/>
          <a:ext cx="0" cy="0"/>
          <a:chOff x="0" y="0"/>
          <a:chExt cx="0" cy="0"/>
        </a:xfrm>
      </p:grpSpPr>
      <p:sp>
        <p:nvSpPr>
          <p:cNvPr id="418" name="Google Shape;418;p19"/>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19" name="Google Shape;419;p19"/>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0" name="Google Shape;420;p19"/>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1" name="Google Shape;421;p19"/>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2" name="Google Shape;422;p19"/>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3" name="Google Shape;423;p19"/>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4" name="Google Shape;424;p19"/>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5" name="Google Shape;425;p19"/>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dk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6" name="Google Shape;426;p19"/>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7" name="Google Shape;427;p19"/>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dk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8" name="Google Shape;428;p19"/>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29" name="Google Shape;429;p19"/>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30" name="Google Shape;430;p19"/>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31" name="Google Shape;431;p19"/>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432"/>
        <p:cNvGrpSpPr/>
        <p:nvPr/>
      </p:nvGrpSpPr>
      <p:grpSpPr>
        <a:xfrm>
          <a:off x="0" y="0"/>
          <a:ext cx="0" cy="0"/>
          <a:chOff x="0" y="0"/>
          <a:chExt cx="0" cy="0"/>
        </a:xfrm>
      </p:grpSpPr>
      <p:sp>
        <p:nvSpPr>
          <p:cNvPr id="433" name="Google Shape;433;p20"/>
          <p:cNvSpPr/>
          <p:nvPr/>
        </p:nvSpPr>
        <p:spPr>
          <a:xfrm>
            <a:off x="8595299" y="11425"/>
            <a:ext cx="548694" cy="5132052"/>
          </a:xfrm>
          <a:custGeom>
            <a:avLst/>
            <a:gdLst/>
            <a:ahLst/>
            <a:cxnLst/>
            <a:rect l="l" t="t" r="r" b="b"/>
            <a:pathLst>
              <a:path w="21600" h="21600" extrusionOk="0">
                <a:moveTo>
                  <a:pt x="21600" y="0"/>
                </a:moveTo>
                <a:lnTo>
                  <a:pt x="21600" y="21600"/>
                </a:lnTo>
                <a:lnTo>
                  <a:pt x="0" y="21600"/>
                </a:lnTo>
                <a:close/>
              </a:path>
            </a:pathLst>
          </a:custGeom>
          <a:solidFill>
            <a:srgbClr val="FFFFFF">
              <a:alpha val="1620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4" name="Google Shape;434;p20"/>
          <p:cNvSpPr/>
          <p:nvPr/>
        </p:nvSpPr>
        <p:spPr>
          <a:xfrm>
            <a:off x="8547257" y="-2"/>
            <a:ext cx="561492" cy="355266"/>
          </a:xfrm>
          <a:custGeom>
            <a:avLst/>
            <a:gdLst/>
            <a:ahLst/>
            <a:cxnLst/>
            <a:rect l="l" t="t" r="r" b="b"/>
            <a:pathLst>
              <a:path w="21600" h="21600" extrusionOk="0">
                <a:moveTo>
                  <a:pt x="0" y="21600"/>
                </a:moveTo>
                <a:lnTo>
                  <a:pt x="21600" y="0"/>
                </a:lnTo>
                <a:lnTo>
                  <a:pt x="1918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5" name="Google Shape;435;p20"/>
          <p:cNvSpPr/>
          <p:nvPr/>
        </p:nvSpPr>
        <p:spPr>
          <a:xfrm>
            <a:off x="7209472" y="-2"/>
            <a:ext cx="1714014" cy="1120608"/>
          </a:xfrm>
          <a:custGeom>
            <a:avLst/>
            <a:gdLst/>
            <a:ahLst/>
            <a:cxnLst/>
            <a:rect l="l" t="t" r="r" b="b"/>
            <a:pathLst>
              <a:path w="21600" h="21600" extrusionOk="0">
                <a:moveTo>
                  <a:pt x="0" y="21600"/>
                </a:moveTo>
                <a:lnTo>
                  <a:pt x="21600" y="0"/>
                </a:lnTo>
                <a:lnTo>
                  <a:pt x="20448"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6" name="Google Shape;436;p20"/>
          <p:cNvSpPr/>
          <p:nvPr/>
        </p:nvSpPr>
        <p:spPr>
          <a:xfrm>
            <a:off x="7199947" y="-1"/>
            <a:ext cx="782460" cy="454842"/>
          </a:xfrm>
          <a:custGeom>
            <a:avLst/>
            <a:gdLst/>
            <a:ahLst/>
            <a:cxnLst/>
            <a:rect l="l" t="t" r="r" b="b"/>
            <a:pathLst>
              <a:path w="21600" h="21600" extrusionOk="0">
                <a:moveTo>
                  <a:pt x="16262" y="0"/>
                </a:moveTo>
                <a:lnTo>
                  <a:pt x="0" y="21600"/>
                </a:lnTo>
                <a:lnTo>
                  <a:pt x="21600"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7" name="Google Shape;437;p20"/>
          <p:cNvSpPr/>
          <p:nvPr/>
        </p:nvSpPr>
        <p:spPr>
          <a:xfrm>
            <a:off x="8238172" y="65244"/>
            <a:ext cx="905850" cy="637686"/>
          </a:xfrm>
          <a:custGeom>
            <a:avLst/>
            <a:gdLst/>
            <a:ahLst/>
            <a:cxnLst/>
            <a:rect l="l" t="t" r="r" b="b"/>
            <a:pathLst>
              <a:path w="21600" h="21600" extrusionOk="0">
                <a:moveTo>
                  <a:pt x="21600" y="1920"/>
                </a:moveTo>
                <a:lnTo>
                  <a:pt x="21600" y="0"/>
                </a:lnTo>
                <a:lnTo>
                  <a:pt x="0" y="2160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8" name="Google Shape;438;p20"/>
          <p:cNvSpPr/>
          <p:nvPr/>
        </p:nvSpPr>
        <p:spPr>
          <a:xfrm>
            <a:off x="7732870" y="-1"/>
            <a:ext cx="1080594" cy="681048"/>
          </a:xfrm>
          <a:custGeom>
            <a:avLst/>
            <a:gdLst/>
            <a:ahLst/>
            <a:cxnLst/>
            <a:rect l="l" t="t" r="r" b="b"/>
            <a:pathLst>
              <a:path w="21600" h="21600" extrusionOk="0">
                <a:moveTo>
                  <a:pt x="21600" y="0"/>
                </a:moveTo>
                <a:lnTo>
                  <a:pt x="1903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39" name="Google Shape;439;p20"/>
          <p:cNvSpPr/>
          <p:nvPr/>
        </p:nvSpPr>
        <p:spPr>
          <a:xfrm>
            <a:off x="8116251" y="234313"/>
            <a:ext cx="1027728" cy="731538"/>
          </a:xfrm>
          <a:custGeom>
            <a:avLst/>
            <a:gdLst/>
            <a:ahLst/>
            <a:cxnLst/>
            <a:rect l="l" t="t" r="r" b="b"/>
            <a:pathLst>
              <a:path w="21600" h="21600" extrusionOk="0">
                <a:moveTo>
                  <a:pt x="0" y="21600"/>
                </a:moveTo>
                <a:lnTo>
                  <a:pt x="21600" y="2377"/>
                </a:lnTo>
                <a:lnTo>
                  <a:pt x="21600"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0" name="Google Shape;440;p20"/>
          <p:cNvSpPr/>
          <p:nvPr/>
        </p:nvSpPr>
        <p:spPr>
          <a:xfrm>
            <a:off x="8783001" y="741520"/>
            <a:ext cx="360990" cy="251478"/>
          </a:xfrm>
          <a:custGeom>
            <a:avLst/>
            <a:gdLst/>
            <a:ahLst/>
            <a:cxnLst/>
            <a:rect l="l" t="t" r="r" b="b"/>
            <a:pathLst>
              <a:path w="21600" h="21600" extrusionOk="0">
                <a:moveTo>
                  <a:pt x="21600" y="1514"/>
                </a:moveTo>
                <a:lnTo>
                  <a:pt x="21600" y="0"/>
                </a:lnTo>
                <a:lnTo>
                  <a:pt x="0" y="2160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1" name="Google Shape;441;p20"/>
          <p:cNvSpPr/>
          <p:nvPr/>
        </p:nvSpPr>
        <p:spPr>
          <a:xfrm>
            <a:off x="7926228" y="-1"/>
            <a:ext cx="173826" cy="112860"/>
          </a:xfrm>
          <a:custGeom>
            <a:avLst/>
            <a:gdLst/>
            <a:ahLst/>
            <a:cxnLst/>
            <a:rect l="l" t="t" r="r" b="b"/>
            <a:pathLst>
              <a:path w="21600" h="21600" extrusionOk="0">
                <a:moveTo>
                  <a:pt x="0" y="21600"/>
                </a:moveTo>
                <a:lnTo>
                  <a:pt x="21600" y="0"/>
                </a:lnTo>
                <a:lnTo>
                  <a:pt x="20061" y="0"/>
                </a:lnTo>
                <a:close/>
              </a:path>
            </a:pathLst>
          </a:custGeom>
          <a:solidFill>
            <a:schemeClr val="l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2" name="Google Shape;442;p20"/>
          <p:cNvSpPr/>
          <p:nvPr/>
        </p:nvSpPr>
        <p:spPr>
          <a:xfrm>
            <a:off x="7222331" y="-2"/>
            <a:ext cx="1309662" cy="849150"/>
          </a:xfrm>
          <a:custGeom>
            <a:avLst/>
            <a:gdLst/>
            <a:ahLst/>
            <a:cxnLst/>
            <a:rect l="l" t="t" r="r" b="b"/>
            <a:pathLst>
              <a:path w="21600" h="21600" extrusionOk="0">
                <a:moveTo>
                  <a:pt x="0" y="21600"/>
                </a:moveTo>
                <a:lnTo>
                  <a:pt x="21600" y="0"/>
                </a:lnTo>
                <a:lnTo>
                  <a:pt x="20092" y="0"/>
                </a:lnTo>
                <a:close/>
              </a:path>
            </a:pathLst>
          </a:custGeom>
          <a:gradFill>
            <a:gsLst>
              <a:gs pos="0">
                <a:schemeClr val="accent1"/>
              </a:gs>
              <a:gs pos="100000">
                <a:schemeClr val="accent2"/>
              </a:gs>
            </a:gsLst>
            <a:lin ang="19499931"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3" name="Google Shape;443;p20"/>
          <p:cNvSpPr/>
          <p:nvPr/>
        </p:nvSpPr>
        <p:spPr>
          <a:xfrm>
            <a:off x="7729537" y="-2"/>
            <a:ext cx="507222" cy="328158"/>
          </a:xfrm>
          <a:custGeom>
            <a:avLst/>
            <a:gdLst/>
            <a:ahLst/>
            <a:cxnLst/>
            <a:rect l="l" t="t" r="r" b="b"/>
            <a:pathLst>
              <a:path w="21600" h="21600" extrusionOk="0">
                <a:moveTo>
                  <a:pt x="0" y="21600"/>
                </a:moveTo>
                <a:lnTo>
                  <a:pt x="21600" y="0"/>
                </a:lnTo>
                <a:lnTo>
                  <a:pt x="20586" y="0"/>
                </a:lnTo>
                <a:close/>
              </a:path>
            </a:pathLst>
          </a:cu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4" name="Google Shape;444;p20"/>
          <p:cNvSpPr/>
          <p:nvPr/>
        </p:nvSpPr>
        <p:spPr>
          <a:xfrm>
            <a:off x="-975" y="4688627"/>
            <a:ext cx="8138178" cy="454842"/>
          </a:xfrm>
          <a:custGeom>
            <a:avLst/>
            <a:gdLst/>
            <a:ahLst/>
            <a:cxnLst/>
            <a:rect l="l" t="t" r="r" b="b"/>
            <a:pathLst>
              <a:path w="21600" h="21600" extrusionOk="0">
                <a:moveTo>
                  <a:pt x="0" y="0"/>
                </a:moveTo>
                <a:lnTo>
                  <a:pt x="0" y="21600"/>
                </a:lnTo>
                <a:lnTo>
                  <a:pt x="21600" y="19837"/>
                </a:lnTo>
                <a:close/>
              </a:path>
            </a:pathLst>
          </a:custGeom>
          <a:solidFill>
            <a:schemeClr val="lt2"/>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445" name="Google Shape;445;p20"/>
          <p:cNvSpPr/>
          <p:nvPr/>
        </p:nvSpPr>
        <p:spPr>
          <a:xfrm>
            <a:off x="1000" y="4774400"/>
            <a:ext cx="9143982" cy="368604"/>
          </a:xfrm>
          <a:custGeom>
            <a:avLst/>
            <a:gdLst/>
            <a:ahLst/>
            <a:cxnLst/>
            <a:rect l="l" t="t" r="r" b="b"/>
            <a:pathLst>
              <a:path w="21600" h="21600" extrusionOk="0">
                <a:moveTo>
                  <a:pt x="0" y="0"/>
                </a:moveTo>
                <a:lnTo>
                  <a:pt x="0" y="21600"/>
                </a:lnTo>
                <a:lnTo>
                  <a:pt x="21600" y="21600"/>
                </a:lnTo>
                <a:close/>
              </a:path>
            </a:pathLst>
          </a:custGeom>
          <a:gradFill>
            <a:gsLst>
              <a:gs pos="0">
                <a:schemeClr val="accent2"/>
              </a:gs>
              <a:gs pos="100000">
                <a:schemeClr val="accent1"/>
              </a:gs>
            </a:gsLst>
            <a:lin ang="0" scaled="0"/>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446" name="Google Shape;446;p20"/>
          <p:cNvPicPr preferRelativeResize="0"/>
          <p:nvPr/>
        </p:nvPicPr>
        <p:blipFill>
          <a:blip r:embed="rId2">
            <a:alphaModFix/>
          </a:blip>
          <a:stretch>
            <a:fillRect/>
          </a:stretch>
        </p:blipFill>
        <p:spPr>
          <a:xfrm>
            <a:off x="58174" y="4850163"/>
            <a:ext cx="294053" cy="256725"/>
          </a:xfrm>
          <a:prstGeom prst="rect">
            <a:avLst/>
          </a:prstGeom>
          <a:noFill/>
          <a:ln>
            <a:noFill/>
          </a:ln>
        </p:spPr>
      </p:pic>
      <p:sp>
        <p:nvSpPr>
          <p:cNvPr id="447" name="Google Shape;447;p20"/>
          <p:cNvSpPr txBox="1"/>
          <p:nvPr/>
        </p:nvSpPr>
        <p:spPr>
          <a:xfrm>
            <a:off x="304376" y="4810513"/>
            <a:ext cx="1868400" cy="1848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rgbClr val="FFFFFF"/>
              </a:buClr>
              <a:buFont typeface="Arial"/>
              <a:buNone/>
            </a:pPr>
            <a:r>
              <a:rPr lang="en" sz="1600" b="1">
                <a:solidFill>
                  <a:srgbClr val="151E49"/>
                </a:solidFill>
                <a:latin typeface="Oswald"/>
                <a:ea typeface="Oswald"/>
                <a:cs typeface="Oswald"/>
                <a:sym typeface="Oswald"/>
              </a:rPr>
              <a:t>@EducateIN</a:t>
            </a:r>
            <a:endParaRPr sz="1600" b="1">
              <a:solidFill>
                <a:srgbClr val="151E49"/>
              </a:solidFill>
              <a:latin typeface="Oswald"/>
              <a:ea typeface="Oswald"/>
              <a:cs typeface="Oswald"/>
              <a:sym typeface="Oswald"/>
            </a:endParaRPr>
          </a:p>
          <a:p>
            <a:pPr marL="0" marR="0" lvl="0" indent="0" algn="l" rtl="0">
              <a:lnSpc>
                <a:spcPct val="100000"/>
              </a:lnSpc>
              <a:spcBef>
                <a:spcPts val="0"/>
              </a:spcBef>
              <a:spcAft>
                <a:spcPts val="0"/>
              </a:spcAft>
              <a:buClr>
                <a:srgbClr val="FFFFFF"/>
              </a:buClr>
              <a:buFont typeface="Arial"/>
              <a:buNone/>
            </a:pPr>
            <a:endParaRPr sz="1600">
              <a:solidFill>
                <a:srgbClr val="151E49"/>
              </a:solidFill>
              <a:latin typeface="Bebas Neue"/>
              <a:ea typeface="Bebas Neue"/>
              <a:cs typeface="Bebas Neue"/>
              <a:sym typeface="Bebas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16200" y="511500"/>
            <a:ext cx="5262600" cy="682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2800"/>
              <a:buFont typeface="Bebas Neue"/>
              <a:buNone/>
              <a:defRPr sz="2800" i="1">
                <a:solidFill>
                  <a:schemeClr val="lt1"/>
                </a:solidFill>
                <a:latin typeface="Bebas Neue"/>
                <a:ea typeface="Bebas Neue"/>
                <a:cs typeface="Bebas Neue"/>
                <a:sym typeface="Bebas Neue"/>
              </a:defRPr>
            </a:lvl9pPr>
          </a:lstStyle>
          <a:p>
            <a:endParaRPr/>
          </a:p>
        </p:txBody>
      </p:sp>
      <p:sp>
        <p:nvSpPr>
          <p:cNvPr id="52" name="Google Shape;52;p13"/>
          <p:cNvSpPr txBox="1">
            <a:spLocks noGrp="1"/>
          </p:cNvSpPr>
          <p:nvPr>
            <p:ph type="body" idx="1"/>
          </p:nvPr>
        </p:nvSpPr>
        <p:spPr>
          <a:xfrm>
            <a:off x="846150" y="1418300"/>
            <a:ext cx="6746700" cy="2893500"/>
          </a:xfrm>
          <a:prstGeom prst="rect">
            <a:avLst/>
          </a:prstGeom>
          <a:noFill/>
          <a:ln>
            <a:noFill/>
          </a:ln>
        </p:spPr>
        <p:txBody>
          <a:bodyPr spcFirstLastPara="1" wrap="square" lIns="0" tIns="0" rIns="0" bIns="0" anchor="t" anchorCtr="0">
            <a:noAutofit/>
          </a:bodyPr>
          <a:lstStyle>
            <a:lvl1pPr marL="457200" lvl="0" indent="-381000" rtl="0">
              <a:lnSpc>
                <a:spcPct val="100000"/>
              </a:lnSpc>
              <a:spcBef>
                <a:spcPts val="0"/>
              </a:spcBef>
              <a:spcAft>
                <a:spcPts val="0"/>
              </a:spcAft>
              <a:buClr>
                <a:schemeClr val="accent2"/>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1pPr>
            <a:lvl2pPr marL="914400" lvl="1" indent="-330200" rtl="0">
              <a:lnSpc>
                <a:spcPct val="100000"/>
              </a:lnSpc>
              <a:spcBef>
                <a:spcPts val="1000"/>
              </a:spcBef>
              <a:spcAft>
                <a:spcPts val="0"/>
              </a:spcAft>
              <a:buClr>
                <a:schemeClr val="accent1"/>
              </a:buClr>
              <a:buSzPts val="16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2pPr>
            <a:lvl3pPr marL="1371600" lvl="2" indent="-381000" rtl="0">
              <a:lnSpc>
                <a:spcPct val="100000"/>
              </a:lnSpc>
              <a:spcBef>
                <a:spcPts val="1000"/>
              </a:spcBef>
              <a:spcAft>
                <a:spcPts val="0"/>
              </a:spcAft>
              <a:buClr>
                <a:schemeClr val="accent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3pPr>
            <a:lvl4pPr marL="1828800" lvl="3"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4pPr>
            <a:lvl5pPr marL="2286000" lvl="4"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5pPr>
            <a:lvl6pPr marL="2743200" lvl="5"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6pPr>
            <a:lvl7pPr marL="3200400" lvl="6"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7pPr>
            <a:lvl8pPr marL="3657600" lvl="7" indent="-381000" rtl="0">
              <a:lnSpc>
                <a:spcPct val="100000"/>
              </a:lnSpc>
              <a:spcBef>
                <a:spcPts val="1000"/>
              </a:spcBef>
              <a:spcAft>
                <a:spcPts val="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8pPr>
            <a:lvl9pPr marL="4114800" lvl="8" indent="-381000" rtl="0">
              <a:lnSpc>
                <a:spcPct val="100000"/>
              </a:lnSpc>
              <a:spcBef>
                <a:spcPts val="1000"/>
              </a:spcBef>
              <a:spcAft>
                <a:spcPts val="1000"/>
              </a:spcAft>
              <a:buClr>
                <a:schemeClr val="dk1"/>
              </a:buClr>
              <a:buSzPts val="2400"/>
              <a:buFont typeface="Saira SemiCondensed Light"/>
              <a:buChar char="■"/>
              <a:defRPr sz="2400">
                <a:solidFill>
                  <a:schemeClr val="dk1"/>
                </a:solidFill>
                <a:latin typeface="Saira SemiCondensed Light"/>
                <a:ea typeface="Saira SemiCondensed Light"/>
                <a:cs typeface="Saira SemiCondensed Light"/>
                <a:sym typeface="Saira SemiCondensed Light"/>
              </a:defRPr>
            </a:lvl9pPr>
          </a:lstStyle>
          <a:p>
            <a:endParaRPr/>
          </a:p>
        </p:txBody>
      </p:sp>
      <p:sp>
        <p:nvSpPr>
          <p:cNvPr id="53" name="Google Shape;53;p13"/>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600" i="1">
                <a:solidFill>
                  <a:schemeClr val="accent1"/>
                </a:solidFill>
                <a:latin typeface="Bebas Neue"/>
                <a:ea typeface="Bebas Neue"/>
                <a:cs typeface="Bebas Neue"/>
                <a:sym typeface="Bebas Neue"/>
              </a:defRPr>
            </a:lvl1pPr>
            <a:lvl2pPr lvl="1" algn="r" rtl="0">
              <a:buNone/>
              <a:defRPr sz="1600" i="1">
                <a:solidFill>
                  <a:schemeClr val="accent1"/>
                </a:solidFill>
                <a:latin typeface="Bebas Neue"/>
                <a:ea typeface="Bebas Neue"/>
                <a:cs typeface="Bebas Neue"/>
                <a:sym typeface="Bebas Neue"/>
              </a:defRPr>
            </a:lvl2pPr>
            <a:lvl3pPr lvl="2" algn="r" rtl="0">
              <a:buNone/>
              <a:defRPr sz="1600" i="1">
                <a:solidFill>
                  <a:schemeClr val="accent1"/>
                </a:solidFill>
                <a:latin typeface="Bebas Neue"/>
                <a:ea typeface="Bebas Neue"/>
                <a:cs typeface="Bebas Neue"/>
                <a:sym typeface="Bebas Neue"/>
              </a:defRPr>
            </a:lvl3pPr>
            <a:lvl4pPr lvl="3" algn="r" rtl="0">
              <a:buNone/>
              <a:defRPr sz="1600" i="1">
                <a:solidFill>
                  <a:schemeClr val="accent1"/>
                </a:solidFill>
                <a:latin typeface="Bebas Neue"/>
                <a:ea typeface="Bebas Neue"/>
                <a:cs typeface="Bebas Neue"/>
                <a:sym typeface="Bebas Neue"/>
              </a:defRPr>
            </a:lvl4pPr>
            <a:lvl5pPr lvl="4" algn="r" rtl="0">
              <a:buNone/>
              <a:defRPr sz="1600" i="1">
                <a:solidFill>
                  <a:schemeClr val="accent1"/>
                </a:solidFill>
                <a:latin typeface="Bebas Neue"/>
                <a:ea typeface="Bebas Neue"/>
                <a:cs typeface="Bebas Neue"/>
                <a:sym typeface="Bebas Neue"/>
              </a:defRPr>
            </a:lvl5pPr>
            <a:lvl6pPr lvl="5" algn="r" rtl="0">
              <a:buNone/>
              <a:defRPr sz="1600" i="1">
                <a:solidFill>
                  <a:schemeClr val="accent1"/>
                </a:solidFill>
                <a:latin typeface="Bebas Neue"/>
                <a:ea typeface="Bebas Neue"/>
                <a:cs typeface="Bebas Neue"/>
                <a:sym typeface="Bebas Neue"/>
              </a:defRPr>
            </a:lvl6pPr>
            <a:lvl7pPr lvl="6" algn="r" rtl="0">
              <a:buNone/>
              <a:defRPr sz="1600" i="1">
                <a:solidFill>
                  <a:schemeClr val="accent1"/>
                </a:solidFill>
                <a:latin typeface="Bebas Neue"/>
                <a:ea typeface="Bebas Neue"/>
                <a:cs typeface="Bebas Neue"/>
                <a:sym typeface="Bebas Neue"/>
              </a:defRPr>
            </a:lvl7pPr>
            <a:lvl8pPr lvl="7" algn="r" rtl="0">
              <a:buNone/>
              <a:defRPr sz="1600" i="1">
                <a:solidFill>
                  <a:schemeClr val="accent1"/>
                </a:solidFill>
                <a:latin typeface="Bebas Neue"/>
                <a:ea typeface="Bebas Neue"/>
                <a:cs typeface="Bebas Neue"/>
                <a:sym typeface="Bebas Neue"/>
              </a:defRPr>
            </a:lvl8pPr>
            <a:lvl9pPr lvl="8" algn="r" rtl="0">
              <a:buNone/>
              <a:defRPr sz="1600" i="1">
                <a:solidFill>
                  <a:schemeClr val="accen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s://www.usda.gov/sites/default/files/documents/ad-3027.pdf"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a:spLocks noGrp="1"/>
          </p:cNvSpPr>
          <p:nvPr>
            <p:ph type="ctrTitle"/>
          </p:nvPr>
        </p:nvSpPr>
        <p:spPr>
          <a:xfrm>
            <a:off x="317315" y="4563600"/>
            <a:ext cx="33417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br>
              <a:rPr lang="en" dirty="0"/>
            </a:br>
            <a:br>
              <a:rPr lang="en" dirty="0"/>
            </a:br>
            <a:br>
              <a:rPr lang="en" dirty="0"/>
            </a:br>
            <a:br>
              <a:rPr lang="en" dirty="0"/>
            </a:br>
            <a:br>
              <a:rPr lang="en" dirty="0"/>
            </a:br>
            <a:br>
              <a:rPr lang="en" dirty="0"/>
            </a:br>
            <a:br>
              <a:rPr lang="en" dirty="0"/>
            </a:br>
            <a:r>
              <a:rPr lang="en" dirty="0"/>
              <a:t>SFSP </a:t>
            </a:r>
            <a:br>
              <a:rPr lang="en" dirty="0"/>
            </a:br>
            <a:r>
              <a:rPr lang="en" dirty="0"/>
              <a:t>Offer vs Serve Training</a:t>
            </a:r>
            <a:r>
              <a:rPr lang="en" sz="2000" dirty="0"/>
              <a:t> </a:t>
            </a:r>
            <a:br>
              <a:rPr lang="en" sz="2000" dirty="0"/>
            </a:br>
            <a:r>
              <a:rPr lang="en" sz="2000" dirty="0"/>
              <a:t>for School Food Authorities</a:t>
            </a:r>
            <a:br>
              <a:rPr lang="en" sz="2000" dirty="0"/>
            </a:br>
            <a:r>
              <a:rPr lang="en" sz="2000" dirty="0"/>
              <a:t>PY 2024</a:t>
            </a:r>
            <a:br>
              <a:rPr lang="en" dirty="0"/>
            </a:br>
            <a:r>
              <a:rPr lang="en" dirty="0"/>
              <a:t> </a:t>
            </a:r>
            <a:br>
              <a:rPr lang="en" dirty="0"/>
            </a:br>
            <a:br>
              <a:rPr lang="en" dirty="0"/>
            </a:br>
            <a:r>
              <a:rPr lang="en" dirty="0"/>
              <a:t>      </a:t>
            </a:r>
            <a:br>
              <a:rPr lang="en" dirty="0"/>
            </a:br>
            <a:endParaRPr sz="2000" b="1" i="0" dirty="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0F64-A82C-EC21-6293-EE240167E295}"/>
              </a:ext>
            </a:extLst>
          </p:cNvPr>
          <p:cNvSpPr>
            <a:spLocks noGrp="1"/>
          </p:cNvSpPr>
          <p:nvPr>
            <p:ph type="title"/>
          </p:nvPr>
        </p:nvSpPr>
        <p:spPr/>
        <p:txBody>
          <a:bodyPr/>
          <a:lstStyle/>
          <a:p>
            <a:r>
              <a:rPr lang="en-US" dirty="0" err="1"/>
              <a:t>Sfsp</a:t>
            </a:r>
            <a:r>
              <a:rPr lang="en-US" dirty="0"/>
              <a:t> breakfast and OVS Rules</a:t>
            </a:r>
          </a:p>
        </p:txBody>
      </p:sp>
      <p:sp>
        <p:nvSpPr>
          <p:cNvPr id="3" name="Text Placeholder 2">
            <a:extLst>
              <a:ext uri="{FF2B5EF4-FFF2-40B4-BE49-F238E27FC236}">
                <a16:creationId xmlns:a16="http://schemas.microsoft.com/office/drawing/2014/main" id="{469E9B27-915A-FC5C-598D-55CD97247052}"/>
              </a:ext>
            </a:extLst>
          </p:cNvPr>
          <p:cNvSpPr>
            <a:spLocks noGrp="1"/>
          </p:cNvSpPr>
          <p:nvPr>
            <p:ph type="body" idx="1"/>
          </p:nvPr>
        </p:nvSpPr>
        <p:spPr>
          <a:xfrm>
            <a:off x="526472" y="1299766"/>
            <a:ext cx="8091055" cy="2893500"/>
          </a:xfrm>
        </p:spPr>
        <p:txBody>
          <a:bodyPr/>
          <a:lstStyle/>
          <a:p>
            <a:pPr marL="0" lvl="0" indent="0" algn="l" rtl="0">
              <a:spcBef>
                <a:spcPts val="600"/>
              </a:spcBef>
              <a:spcAft>
                <a:spcPts val="0"/>
              </a:spcAft>
              <a:buNone/>
            </a:pPr>
            <a:r>
              <a:rPr lang="en-US" sz="1600" dirty="0">
                <a:solidFill>
                  <a:schemeClr val="dk1"/>
                </a:solidFill>
              </a:rPr>
              <a:t>For SFSP, all four items offered at breakfast must be </a:t>
            </a:r>
            <a:r>
              <a:rPr lang="en-US" sz="1600" u="sng" dirty="0">
                <a:solidFill>
                  <a:schemeClr val="dk1"/>
                </a:solidFill>
              </a:rPr>
              <a:t>different</a:t>
            </a:r>
            <a:r>
              <a:rPr lang="en-US" sz="1600" dirty="0">
                <a:solidFill>
                  <a:schemeClr val="dk1"/>
                </a:solidFill>
              </a:rPr>
              <a:t> items.</a:t>
            </a:r>
          </a:p>
          <a:p>
            <a:pPr marL="457200" lvl="0" indent="-330200" algn="l" rtl="0">
              <a:spcBef>
                <a:spcPts val="600"/>
              </a:spcBef>
              <a:spcAft>
                <a:spcPts val="0"/>
              </a:spcAft>
              <a:buClr>
                <a:schemeClr val="dk1"/>
              </a:buClr>
              <a:buSzPts val="1600"/>
              <a:buChar char="●"/>
            </a:pPr>
            <a:r>
              <a:rPr lang="en-US" sz="1600" dirty="0">
                <a:solidFill>
                  <a:schemeClr val="dk1"/>
                </a:solidFill>
              </a:rPr>
              <a:t>Regardless of size, an item counts as ONE </a:t>
            </a:r>
          </a:p>
          <a:p>
            <a:pPr marL="457200" lvl="0" indent="-330200" algn="l" rtl="0">
              <a:spcBef>
                <a:spcPts val="0"/>
              </a:spcBef>
              <a:spcAft>
                <a:spcPts val="0"/>
              </a:spcAft>
              <a:buClr>
                <a:schemeClr val="dk1"/>
              </a:buClr>
              <a:buSzPts val="1600"/>
              <a:buChar char="●"/>
            </a:pPr>
            <a:r>
              <a:rPr lang="en-US" sz="1600" dirty="0">
                <a:solidFill>
                  <a:schemeClr val="dk1"/>
                </a:solidFill>
              </a:rPr>
              <a:t>For example: </a:t>
            </a:r>
          </a:p>
          <a:p>
            <a:pPr marL="914400" lvl="1" indent="-330200" algn="l" rtl="0">
              <a:spcBef>
                <a:spcPts val="0"/>
              </a:spcBef>
              <a:spcAft>
                <a:spcPts val="0"/>
              </a:spcAft>
              <a:buClr>
                <a:schemeClr val="dk1"/>
              </a:buClr>
              <a:buSzPts val="1600"/>
              <a:buChar char="○"/>
            </a:pPr>
            <a:r>
              <a:rPr lang="en-US" sz="1600" dirty="0">
                <a:solidFill>
                  <a:schemeClr val="dk1"/>
                </a:solidFill>
              </a:rPr>
              <a:t>Two ½ cup portions of the same fruit cannot count as two items</a:t>
            </a:r>
          </a:p>
          <a:p>
            <a:pPr marL="914400" lvl="1" indent="-330200" algn="l" rtl="0">
              <a:spcBef>
                <a:spcPts val="0"/>
              </a:spcBef>
              <a:spcAft>
                <a:spcPts val="0"/>
              </a:spcAft>
              <a:buClr>
                <a:schemeClr val="dk1"/>
              </a:buClr>
              <a:buSzPts val="1600"/>
              <a:buChar char="○"/>
            </a:pPr>
            <a:r>
              <a:rPr lang="en-US" sz="1600" dirty="0">
                <a:solidFill>
                  <a:schemeClr val="dk1"/>
                </a:solidFill>
              </a:rPr>
              <a:t>2oz equivalent grain items count as 1 item in the SFSP meal pattern</a:t>
            </a:r>
          </a:p>
          <a:p>
            <a:pPr marL="0" lvl="0" indent="0" algn="l" rtl="0">
              <a:spcBef>
                <a:spcPts val="600"/>
              </a:spcBef>
              <a:spcAft>
                <a:spcPts val="0"/>
              </a:spcAft>
              <a:buNone/>
            </a:pPr>
            <a:r>
              <a:rPr lang="en-US" sz="1500" b="1" dirty="0">
                <a:solidFill>
                  <a:schemeClr val="dk1"/>
                </a:solidFill>
              </a:rPr>
              <a:t>Considerations:</a:t>
            </a:r>
          </a:p>
          <a:p>
            <a:pPr marL="914400" lvl="1" indent="-317500" algn="l" rtl="0">
              <a:spcBef>
                <a:spcPts val="400"/>
              </a:spcBef>
              <a:spcAft>
                <a:spcPts val="0"/>
              </a:spcAft>
              <a:buClr>
                <a:schemeClr val="dk1"/>
              </a:buClr>
              <a:buSzPts val="1400"/>
              <a:buChar char="○"/>
            </a:pPr>
            <a:r>
              <a:rPr lang="en-US" sz="1600" dirty="0">
                <a:solidFill>
                  <a:schemeClr val="dk1"/>
                </a:solidFill>
              </a:rPr>
              <a:t>Even if the grain item offered is 2oz equivalent, an additional item must be added so that the total number of items offered is 4</a:t>
            </a:r>
          </a:p>
          <a:p>
            <a:pPr marL="914400" lvl="1" indent="-317500" algn="l" rtl="0">
              <a:spcBef>
                <a:spcPts val="0"/>
              </a:spcBef>
              <a:spcAft>
                <a:spcPts val="0"/>
              </a:spcAft>
              <a:buClr>
                <a:schemeClr val="dk1"/>
              </a:buClr>
              <a:buSzPts val="1400"/>
              <a:buChar char="○"/>
            </a:pPr>
            <a:r>
              <a:rPr lang="en-US" sz="1600" dirty="0">
                <a:solidFill>
                  <a:schemeClr val="dk1"/>
                </a:solidFill>
              </a:rPr>
              <a:t>Similarly, 2 pieces of toast count as 1 item; the 4 items offered must be </a:t>
            </a:r>
            <a:r>
              <a:rPr lang="en-US" sz="1600" u="sng" dirty="0">
                <a:solidFill>
                  <a:schemeClr val="dk1"/>
                </a:solidFill>
              </a:rPr>
              <a:t>different</a:t>
            </a:r>
            <a:r>
              <a:rPr lang="en-US" sz="1600" dirty="0">
                <a:solidFill>
                  <a:schemeClr val="dk1"/>
                </a:solidFill>
              </a:rPr>
              <a:t> foods</a:t>
            </a:r>
          </a:p>
          <a:p>
            <a:pPr marL="914400" lvl="1" indent="-317500" algn="l" rtl="0">
              <a:spcBef>
                <a:spcPts val="0"/>
              </a:spcBef>
              <a:spcAft>
                <a:spcPts val="0"/>
              </a:spcAft>
              <a:buClr>
                <a:schemeClr val="dk1"/>
              </a:buClr>
              <a:buSzPts val="1400"/>
              <a:buChar char="○"/>
            </a:pPr>
            <a:r>
              <a:rPr lang="en-US" sz="1600" dirty="0">
                <a:solidFill>
                  <a:schemeClr val="dk1"/>
                </a:solidFill>
              </a:rPr>
              <a:t>Combination foods that offer different two components, such as sausage biscuit or pancake wrap, count as 2 items where applicable</a:t>
            </a:r>
          </a:p>
          <a:p>
            <a:endParaRPr lang="en-US" dirty="0"/>
          </a:p>
        </p:txBody>
      </p:sp>
    </p:spTree>
    <p:extLst>
      <p:ext uri="{BB962C8B-B14F-4D97-AF65-F5344CB8AC3E}">
        <p14:creationId xmlns:p14="http://schemas.microsoft.com/office/powerpoint/2010/main" val="163032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12A8-3360-D7DE-3B56-1B03B8DC8EAF}"/>
              </a:ext>
            </a:extLst>
          </p:cNvPr>
          <p:cNvSpPr>
            <a:spLocks noGrp="1"/>
          </p:cNvSpPr>
          <p:nvPr>
            <p:ph type="title"/>
          </p:nvPr>
        </p:nvSpPr>
        <p:spPr/>
        <p:txBody>
          <a:bodyPr/>
          <a:lstStyle/>
          <a:p>
            <a:r>
              <a:rPr lang="en-US" dirty="0"/>
              <a:t>SFSP </a:t>
            </a:r>
            <a:r>
              <a:rPr lang="en-US" dirty="0" err="1"/>
              <a:t>BREakfast</a:t>
            </a:r>
            <a:endParaRPr lang="en-US" dirty="0"/>
          </a:p>
        </p:txBody>
      </p:sp>
      <p:sp>
        <p:nvSpPr>
          <p:cNvPr id="3" name="Text Placeholder 2">
            <a:extLst>
              <a:ext uri="{FF2B5EF4-FFF2-40B4-BE49-F238E27FC236}">
                <a16:creationId xmlns:a16="http://schemas.microsoft.com/office/drawing/2014/main" id="{511CBB57-37A5-6936-5E20-47B0CAF5AD0B}"/>
              </a:ext>
            </a:extLst>
          </p:cNvPr>
          <p:cNvSpPr>
            <a:spLocks noGrp="1"/>
          </p:cNvSpPr>
          <p:nvPr>
            <p:ph type="body" idx="1"/>
          </p:nvPr>
        </p:nvSpPr>
        <p:spPr>
          <a:xfrm>
            <a:off x="846149" y="1418300"/>
            <a:ext cx="7198723" cy="2893500"/>
          </a:xfrm>
        </p:spPr>
        <p:txBody>
          <a:bodyPr/>
          <a:lstStyle/>
          <a:p>
            <a:pPr marL="0" lvl="0" indent="0" algn="l" rtl="0">
              <a:spcBef>
                <a:spcPts val="600"/>
              </a:spcBef>
              <a:spcAft>
                <a:spcPts val="0"/>
              </a:spcAft>
              <a:buNone/>
            </a:pPr>
            <a:r>
              <a:rPr lang="en-US" sz="1900" dirty="0">
                <a:solidFill>
                  <a:srgbClr val="151E49"/>
                </a:solidFill>
              </a:rPr>
              <a:t>Staff documenting meals must understand how SFSP OVS rules differ from SBP OVS rules:</a:t>
            </a:r>
          </a:p>
          <a:p>
            <a:pPr marL="457200" lvl="0" indent="-336550" algn="l" rtl="0">
              <a:spcBef>
                <a:spcPts val="600"/>
              </a:spcBef>
              <a:spcAft>
                <a:spcPts val="0"/>
              </a:spcAft>
              <a:buClr>
                <a:srgbClr val="151E49"/>
              </a:buClr>
              <a:buSzPts val="1700"/>
              <a:buChar char="●"/>
            </a:pPr>
            <a:r>
              <a:rPr lang="en-US" sz="1700" b="0" dirty="0">
                <a:solidFill>
                  <a:srgbClr val="151E49"/>
                </a:solidFill>
              </a:rPr>
              <a:t>Students must take 3 of the 4 </a:t>
            </a:r>
            <a:r>
              <a:rPr lang="en-US" sz="1700" b="0" u="sng" dirty="0">
                <a:solidFill>
                  <a:srgbClr val="151E49"/>
                </a:solidFill>
              </a:rPr>
              <a:t>items</a:t>
            </a:r>
            <a:r>
              <a:rPr lang="en-US" sz="1700" b="0" dirty="0">
                <a:solidFill>
                  <a:srgbClr val="151E49"/>
                </a:solidFill>
              </a:rPr>
              <a:t> offered, but may take all 4 items if desired</a:t>
            </a:r>
          </a:p>
          <a:p>
            <a:pPr marL="457200" lvl="0" indent="-336550" algn="l" rtl="0">
              <a:spcBef>
                <a:spcPts val="0"/>
              </a:spcBef>
              <a:spcAft>
                <a:spcPts val="0"/>
              </a:spcAft>
              <a:buClr>
                <a:srgbClr val="151E49"/>
              </a:buClr>
              <a:buSzPts val="1700"/>
              <a:buChar char="●"/>
            </a:pPr>
            <a:r>
              <a:rPr lang="en-US" sz="1700" b="0" dirty="0">
                <a:solidFill>
                  <a:srgbClr val="151E49"/>
                </a:solidFill>
              </a:rPr>
              <a:t>The fourth item offered can be grain, fruit/vegetable or meat/meat alternate but must be different than the other three items on the menu</a:t>
            </a:r>
          </a:p>
          <a:p>
            <a:pPr marL="457200" lvl="0" indent="-336550" algn="l" rtl="0">
              <a:spcBef>
                <a:spcPts val="0"/>
              </a:spcBef>
              <a:spcAft>
                <a:spcPts val="0"/>
              </a:spcAft>
              <a:buClr>
                <a:srgbClr val="151E49"/>
              </a:buClr>
              <a:buSzPts val="1700"/>
              <a:buChar char="●"/>
            </a:pPr>
            <a:r>
              <a:rPr lang="en-US" sz="1700" b="0" dirty="0">
                <a:solidFill>
                  <a:srgbClr val="151E49"/>
                </a:solidFill>
              </a:rPr>
              <a:t>Items are counted individually and there are no 2oz equivalent grain options that count as 2 items</a:t>
            </a:r>
          </a:p>
          <a:p>
            <a:pPr marL="457200" lvl="0" indent="-336550" algn="l" rtl="0">
              <a:spcBef>
                <a:spcPts val="0"/>
              </a:spcBef>
              <a:spcAft>
                <a:spcPts val="0"/>
              </a:spcAft>
              <a:buClr>
                <a:srgbClr val="151E49"/>
              </a:buClr>
              <a:buSzPts val="1700"/>
              <a:buChar char="●"/>
            </a:pPr>
            <a:r>
              <a:rPr lang="en-US" sz="1700" b="0" dirty="0">
                <a:solidFill>
                  <a:srgbClr val="151E49"/>
                </a:solidFill>
              </a:rPr>
              <a:t>Combination foods may be counted as 2, if two different components are represented in the combination food </a:t>
            </a:r>
          </a:p>
          <a:p>
            <a:pPr marL="914400" lvl="1" indent="-330200" algn="l" rtl="0">
              <a:spcBef>
                <a:spcPts val="0"/>
              </a:spcBef>
              <a:spcAft>
                <a:spcPts val="0"/>
              </a:spcAft>
              <a:buClr>
                <a:srgbClr val="151E49"/>
              </a:buClr>
              <a:buSzPts val="1600"/>
              <a:buChar char="○"/>
            </a:pPr>
            <a:r>
              <a:rPr lang="en-US" sz="1600" dirty="0">
                <a:solidFill>
                  <a:srgbClr val="151E49"/>
                </a:solidFill>
              </a:rPr>
              <a:t>Example: sausage biscuit, egg sandwich  (Meat and grain)</a:t>
            </a:r>
          </a:p>
          <a:p>
            <a:endParaRPr lang="en-US" dirty="0"/>
          </a:p>
        </p:txBody>
      </p:sp>
    </p:spTree>
    <p:extLst>
      <p:ext uri="{BB962C8B-B14F-4D97-AF65-F5344CB8AC3E}">
        <p14:creationId xmlns:p14="http://schemas.microsoft.com/office/powerpoint/2010/main" val="111295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A3A6-AA01-4B39-CBCF-B4A81FA581CD}"/>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1EF02D3B-EE06-ADA5-6173-60D0B6167007}"/>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61950" algn="l" rtl="0">
              <a:spcBef>
                <a:spcPts val="400"/>
              </a:spcBef>
              <a:spcAft>
                <a:spcPts val="0"/>
              </a:spcAft>
              <a:buClr>
                <a:srgbClr val="151E49"/>
              </a:buClr>
              <a:buSzPts val="2100"/>
              <a:buAutoNum type="arabicPeriod"/>
            </a:pPr>
            <a:r>
              <a:rPr lang="en-US" sz="2000" b="0" dirty="0">
                <a:solidFill>
                  <a:srgbClr val="151E49"/>
                </a:solidFill>
              </a:rPr>
              <a:t>1 piece of toast    </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½ cup grape juice</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1 cup milk</a:t>
            </a:r>
          </a:p>
          <a:p>
            <a:pPr marL="457200" lvl="0" indent="-361950" algn="l" rtl="0">
              <a:spcBef>
                <a:spcPts val="0"/>
              </a:spcBef>
              <a:spcAft>
                <a:spcPts val="0"/>
              </a:spcAft>
              <a:buClr>
                <a:srgbClr val="151E49"/>
              </a:buClr>
              <a:buSzPts val="2100"/>
              <a:buAutoNum type="arabicPeriod"/>
            </a:pPr>
            <a:r>
              <a:rPr lang="en-US" sz="2000" b="0" dirty="0">
                <a:solidFill>
                  <a:srgbClr val="151E49"/>
                </a:solidFill>
              </a:rPr>
              <a:t>½ cup applesauce</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to use for OVS because it offers 4 items from the required meal pattern components.</a:t>
            </a:r>
            <a:endParaRPr lang="en-US" dirty="0"/>
          </a:p>
          <a:p>
            <a:endParaRPr lang="en-US" dirty="0"/>
          </a:p>
        </p:txBody>
      </p:sp>
      <p:sp>
        <p:nvSpPr>
          <p:cNvPr id="4" name="Google Shape;152;p22">
            <a:extLst>
              <a:ext uri="{FF2B5EF4-FFF2-40B4-BE49-F238E27FC236}">
                <a16:creationId xmlns:a16="http://schemas.microsoft.com/office/drawing/2014/main" id="{069F94AE-41C6-8D7C-DFB6-157CC71B8CFD}"/>
              </a:ext>
            </a:extLst>
          </p:cNvPr>
          <p:cNvSpPr/>
          <p:nvPr/>
        </p:nvSpPr>
        <p:spPr>
          <a:xfrm>
            <a:off x="3471000" y="1939773"/>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2;p22">
            <a:extLst>
              <a:ext uri="{FF2B5EF4-FFF2-40B4-BE49-F238E27FC236}">
                <a16:creationId xmlns:a16="http://schemas.microsoft.com/office/drawing/2014/main" id="{F4D7FFFF-ACCC-E9A5-4CEB-D8A9D970980A}"/>
              </a:ext>
            </a:extLst>
          </p:cNvPr>
          <p:cNvSpPr/>
          <p:nvPr/>
        </p:nvSpPr>
        <p:spPr>
          <a:xfrm>
            <a:off x="3471000" y="2281673"/>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2;p22">
            <a:extLst>
              <a:ext uri="{FF2B5EF4-FFF2-40B4-BE49-F238E27FC236}">
                <a16:creationId xmlns:a16="http://schemas.microsoft.com/office/drawing/2014/main" id="{A2E03D89-3258-820F-0D38-F160D620324E}"/>
              </a:ext>
            </a:extLst>
          </p:cNvPr>
          <p:cNvSpPr/>
          <p:nvPr/>
        </p:nvSpPr>
        <p:spPr>
          <a:xfrm>
            <a:off x="3471000" y="2578846"/>
            <a:ext cx="1101000" cy="117600"/>
          </a:xfrm>
          <a:prstGeom prst="leftArrow">
            <a:avLst>
              <a:gd name="adj1" fmla="val 50000"/>
              <a:gd name="adj2" fmla="val 50000"/>
            </a:avLst>
          </a:prstGeom>
          <a:solidFill>
            <a:srgbClr val="FECF00"/>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p22">
            <a:extLst>
              <a:ext uri="{FF2B5EF4-FFF2-40B4-BE49-F238E27FC236}">
                <a16:creationId xmlns:a16="http://schemas.microsoft.com/office/drawing/2014/main" id="{B4B420D0-5A64-7272-20F2-037D48F8DE73}"/>
              </a:ext>
            </a:extLst>
          </p:cNvPr>
          <p:cNvSpPr/>
          <p:nvPr/>
        </p:nvSpPr>
        <p:spPr>
          <a:xfrm rot="5620">
            <a:off x="3470891" y="2865950"/>
            <a:ext cx="1101001" cy="132839"/>
          </a:xfrm>
          <a:prstGeom prst="leftArrow">
            <a:avLst>
              <a:gd name="adj1" fmla="val 50000"/>
              <a:gd name="adj2" fmla="val 50000"/>
            </a:avLst>
          </a:prstGeom>
          <a:solidFill>
            <a:srgbClr val="151E49"/>
          </a:solidFill>
          <a:ln w="19050"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5;p22">
            <a:extLst>
              <a:ext uri="{FF2B5EF4-FFF2-40B4-BE49-F238E27FC236}">
                <a16:creationId xmlns:a16="http://schemas.microsoft.com/office/drawing/2014/main" id="{3BDB68FD-AB36-A1EC-1464-B446C99B02E4}"/>
              </a:ext>
            </a:extLst>
          </p:cNvPr>
          <p:cNvSpPr txBox="1"/>
          <p:nvPr/>
        </p:nvSpPr>
        <p:spPr>
          <a:xfrm>
            <a:off x="4842888" y="2760146"/>
            <a:ext cx="2302800" cy="384900"/>
          </a:xfrm>
          <a:prstGeom prst="rect">
            <a:avLst/>
          </a:prstGeom>
          <a:solidFill>
            <a:srgbClr val="151E49"/>
          </a:solidFill>
          <a:ln w="28575" cap="flat" cmpd="sng">
            <a:solidFill>
              <a:srgbClr val="FEC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lt1"/>
                </a:solidFill>
              </a:rPr>
              <a:t>Additional 4th item for OVS</a:t>
            </a:r>
            <a:endParaRPr sz="1300">
              <a:solidFill>
                <a:schemeClr val="lt1"/>
              </a:solidFill>
            </a:endParaRPr>
          </a:p>
        </p:txBody>
      </p:sp>
      <p:sp>
        <p:nvSpPr>
          <p:cNvPr id="9" name="Google Shape;151;p22">
            <a:extLst>
              <a:ext uri="{FF2B5EF4-FFF2-40B4-BE49-F238E27FC236}">
                <a16:creationId xmlns:a16="http://schemas.microsoft.com/office/drawing/2014/main" id="{5895B03E-5BDA-FFF0-C987-C99F4C5F095F}"/>
              </a:ext>
            </a:extLst>
          </p:cNvPr>
          <p:cNvSpPr txBox="1"/>
          <p:nvPr/>
        </p:nvSpPr>
        <p:spPr>
          <a:xfrm>
            <a:off x="4842888" y="1866023"/>
            <a:ext cx="2302800" cy="831300"/>
          </a:xfrm>
          <a:prstGeom prst="rect">
            <a:avLst/>
          </a:prstGeom>
          <a:solidFill>
            <a:srgbClr val="FECF00"/>
          </a:solidFill>
          <a:ln w="28575"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rgbClr val="151E49"/>
                </a:solidFill>
              </a:rPr>
              <a:t>Required breakfast meal pattern items</a:t>
            </a:r>
            <a:endParaRPr sz="1300" b="1" dirty="0">
              <a:solidFill>
                <a:srgbClr val="151E49"/>
              </a:solidFill>
            </a:endParaRPr>
          </a:p>
        </p:txBody>
      </p:sp>
    </p:spTree>
    <p:extLst>
      <p:ext uri="{BB962C8B-B14F-4D97-AF65-F5344CB8AC3E}">
        <p14:creationId xmlns:p14="http://schemas.microsoft.com/office/powerpoint/2010/main" val="164285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3179-6D84-17D1-87F4-7C7F0CD1C118}"/>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2A1E3C85-DBD9-B2BD-0C78-B197D2DAFFF0}"/>
              </a:ext>
            </a:extLst>
          </p:cNvPr>
          <p:cNvSpPr>
            <a:spLocks noGrp="1"/>
          </p:cNvSpPr>
          <p:nvPr>
            <p:ph type="body" idx="1"/>
          </p:nvPr>
        </p:nvSpPr>
        <p:spPr/>
        <p:txBody>
          <a:bodyPr/>
          <a:lstStyle/>
          <a:p>
            <a:pPr marL="0" lvl="0" indent="0" algn="l" rtl="0">
              <a:spcBef>
                <a:spcPts val="600"/>
              </a:spcBef>
              <a:spcAft>
                <a:spcPts val="0"/>
              </a:spcAft>
              <a:buNone/>
            </a:pPr>
            <a:r>
              <a:rPr lang="en-US" sz="24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piece of toast</a:t>
            </a:r>
          </a:p>
          <a:p>
            <a:pPr marL="457200" lvl="0" indent="-355600" algn="l" rtl="0">
              <a:spcBef>
                <a:spcPts val="0"/>
              </a:spcBef>
              <a:spcAft>
                <a:spcPts val="0"/>
              </a:spcAft>
              <a:buClr>
                <a:srgbClr val="151E49"/>
              </a:buClr>
              <a:buSzPts val="2000"/>
              <a:buAutoNum type="arabicPeriod"/>
            </a:pPr>
            <a:r>
              <a:rPr lang="en-US" sz="2000" dirty="0">
                <a:solidFill>
                  <a:srgbClr val="151E49"/>
                </a:solidFill>
              </a:rPr>
              <a:t>1 bowl of cereal</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peaches</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chocolate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400" dirty="0">
                <a:solidFill>
                  <a:srgbClr val="151E49"/>
                </a:solidFill>
              </a:rPr>
              <a:t>The child must take any 3 of the 4 items offered but</a:t>
            </a:r>
            <a:r>
              <a:rPr lang="en-US" sz="2400" b="1" dirty="0">
                <a:solidFill>
                  <a:srgbClr val="151E49"/>
                </a:solidFill>
              </a:rPr>
              <a:t> can take all 4 if desired.</a:t>
            </a:r>
            <a:endParaRPr lang="en-US" sz="2400" dirty="0">
              <a:solidFill>
                <a:schemeClr val="dk1"/>
              </a:solidFill>
            </a:endParaRPr>
          </a:p>
          <a:p>
            <a:endParaRPr lang="en-US" dirty="0"/>
          </a:p>
        </p:txBody>
      </p:sp>
    </p:spTree>
    <p:extLst>
      <p:ext uri="{BB962C8B-B14F-4D97-AF65-F5344CB8AC3E}">
        <p14:creationId xmlns:p14="http://schemas.microsoft.com/office/powerpoint/2010/main" val="383038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BC68-4443-EA64-666A-D1ED310954FC}"/>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7DF51EE9-E1E2-BBF1-9A21-589B4F7C04D0}"/>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piece of toast</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cheese stick</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orange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because it offers 4 items. The 1 serving grain requirement is met with the toast and the cheese stick is counted as a fourth item.</a:t>
            </a:r>
            <a:endParaRPr lang="en-US" sz="2000" dirty="0"/>
          </a:p>
          <a:p>
            <a:endParaRPr lang="en-US" dirty="0"/>
          </a:p>
        </p:txBody>
      </p:sp>
    </p:spTree>
    <p:extLst>
      <p:ext uri="{BB962C8B-B14F-4D97-AF65-F5344CB8AC3E}">
        <p14:creationId xmlns:p14="http://schemas.microsoft.com/office/powerpoint/2010/main" val="304288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EA52-B7CF-57AE-316A-40C2D02BECBD}"/>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0A11A1EC-BBC6-A75D-2C7E-A6082AC42D10}"/>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a:t>
            </a:r>
          </a:p>
          <a:p>
            <a:pPr marL="457200" lvl="0" indent="-355600" algn="l" rtl="0">
              <a:spcBef>
                <a:spcPts val="400"/>
              </a:spcBef>
              <a:spcAft>
                <a:spcPts val="0"/>
              </a:spcAft>
              <a:buClr>
                <a:srgbClr val="151E49"/>
              </a:buClr>
              <a:buSzPts val="2000"/>
              <a:buAutoNum type="arabicPeriod"/>
            </a:pPr>
            <a:r>
              <a:rPr lang="en-US" sz="2000" dirty="0">
                <a:solidFill>
                  <a:srgbClr val="151E49"/>
                </a:solidFill>
              </a:rPr>
              <a:t>1 biscuit</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carrots</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fruit punch (100%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of milk</a:t>
            </a:r>
          </a:p>
          <a:p>
            <a:pPr marL="0" lvl="0" indent="0" algn="l" rtl="0">
              <a:spcBef>
                <a:spcPts val="400"/>
              </a:spcBef>
              <a:spcAft>
                <a:spcPts val="0"/>
              </a:spcAft>
              <a:buNone/>
            </a:pPr>
            <a:endParaRPr lang="en-US" sz="2000" dirty="0">
              <a:solidFill>
                <a:srgbClr val="151E49"/>
              </a:solidFill>
            </a:endParaRPr>
          </a:p>
          <a:p>
            <a:pPr marL="0" lvl="0" indent="0" algn="ctr" rtl="0">
              <a:spcBef>
                <a:spcPts val="600"/>
              </a:spcBef>
              <a:spcAft>
                <a:spcPts val="0"/>
              </a:spcAft>
              <a:buNone/>
            </a:pPr>
            <a:r>
              <a:rPr lang="en-US" sz="2000" dirty="0">
                <a:solidFill>
                  <a:srgbClr val="151E49"/>
                </a:solidFill>
              </a:rPr>
              <a:t>This menu is acceptable because it offers 4 items. </a:t>
            </a:r>
          </a:p>
          <a:p>
            <a:pPr marL="0" lvl="0" indent="0" algn="ctr" rtl="0">
              <a:spcBef>
                <a:spcPts val="600"/>
              </a:spcBef>
              <a:spcAft>
                <a:spcPts val="0"/>
              </a:spcAft>
              <a:buNone/>
            </a:pPr>
            <a:r>
              <a:rPr lang="en-US" sz="2000" dirty="0">
                <a:solidFill>
                  <a:srgbClr val="151E49"/>
                </a:solidFill>
              </a:rPr>
              <a:t>*Note that in SFSP meal pattern, the fruit and vegetable are combined as one component. </a:t>
            </a:r>
          </a:p>
          <a:p>
            <a:endParaRPr lang="en-US" dirty="0"/>
          </a:p>
        </p:txBody>
      </p:sp>
    </p:spTree>
    <p:extLst>
      <p:ext uri="{BB962C8B-B14F-4D97-AF65-F5344CB8AC3E}">
        <p14:creationId xmlns:p14="http://schemas.microsoft.com/office/powerpoint/2010/main" val="110744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D5D0-0C86-959E-D23F-7EA65E1D95FB}"/>
              </a:ext>
            </a:extLst>
          </p:cNvPr>
          <p:cNvSpPr>
            <a:spLocks noGrp="1"/>
          </p:cNvSpPr>
          <p:nvPr>
            <p:ph type="title"/>
          </p:nvPr>
        </p:nvSpPr>
        <p:spPr/>
        <p:txBody>
          <a:bodyPr/>
          <a:lstStyle/>
          <a:p>
            <a:r>
              <a:rPr lang="en-US" dirty="0"/>
              <a:t>SFSP breakfast</a:t>
            </a:r>
          </a:p>
        </p:txBody>
      </p:sp>
      <p:sp>
        <p:nvSpPr>
          <p:cNvPr id="3" name="Text Placeholder 2">
            <a:extLst>
              <a:ext uri="{FF2B5EF4-FFF2-40B4-BE49-F238E27FC236}">
                <a16:creationId xmlns:a16="http://schemas.microsoft.com/office/drawing/2014/main" id="{7770C9C4-55A1-B048-0E78-31AEA3620904}"/>
              </a:ext>
            </a:extLst>
          </p:cNvPr>
          <p:cNvSpPr>
            <a:spLocks noGrp="1"/>
          </p:cNvSpPr>
          <p:nvPr>
            <p:ph type="body" idx="1"/>
          </p:nvPr>
        </p:nvSpPr>
        <p:spPr/>
        <p:txBody>
          <a:bodyPr/>
          <a:lstStyle/>
          <a:p>
            <a:pPr marL="0" lvl="0" indent="0" algn="l" rtl="0">
              <a:spcBef>
                <a:spcPts val="600"/>
              </a:spcBef>
              <a:spcAft>
                <a:spcPts val="0"/>
              </a:spcAft>
              <a:buNone/>
            </a:pPr>
            <a:r>
              <a:rPr lang="en-US" sz="2000" dirty="0">
                <a:solidFill>
                  <a:srgbClr val="151E49"/>
                </a:solidFill>
              </a:rPr>
              <a:t>Menu Example  -  Not acceptable for OVS</a:t>
            </a:r>
          </a:p>
          <a:p>
            <a:pPr marL="457200" lvl="0" indent="-342900" algn="l" rtl="0">
              <a:spcBef>
                <a:spcPts val="400"/>
              </a:spcBef>
              <a:spcAft>
                <a:spcPts val="0"/>
              </a:spcAft>
              <a:buClr>
                <a:srgbClr val="151E49"/>
              </a:buClr>
              <a:buSzPts val="1800"/>
              <a:buAutoNum type="arabicPeriod"/>
            </a:pPr>
            <a:r>
              <a:rPr lang="en-US" sz="2000" dirty="0">
                <a:solidFill>
                  <a:srgbClr val="151E49"/>
                </a:solidFill>
              </a:rPr>
              <a:t>2 pieces of toast</a:t>
            </a:r>
          </a:p>
          <a:p>
            <a:pPr marL="457200" lvl="0" indent="-342900" algn="l" rtl="0">
              <a:spcBef>
                <a:spcPts val="0"/>
              </a:spcBef>
              <a:spcAft>
                <a:spcPts val="0"/>
              </a:spcAft>
              <a:buClr>
                <a:srgbClr val="151E49"/>
              </a:buClr>
              <a:buSzPts val="1800"/>
              <a:buAutoNum type="arabicPeriod"/>
            </a:pPr>
            <a:r>
              <a:rPr lang="en-US" sz="2000" dirty="0">
                <a:solidFill>
                  <a:srgbClr val="151E49"/>
                </a:solidFill>
              </a:rPr>
              <a:t>½ cup pineapple</a:t>
            </a:r>
          </a:p>
          <a:p>
            <a:pPr marL="457200" lvl="0" indent="-342900" algn="l" rtl="0">
              <a:spcBef>
                <a:spcPts val="0"/>
              </a:spcBef>
              <a:spcAft>
                <a:spcPts val="0"/>
              </a:spcAft>
              <a:buClr>
                <a:srgbClr val="151E49"/>
              </a:buClr>
              <a:buSzPts val="1800"/>
              <a:buAutoNum type="arabicPeriod"/>
            </a:pPr>
            <a:r>
              <a:rPr lang="en-US" sz="2000" dirty="0">
                <a:solidFill>
                  <a:srgbClr val="151E49"/>
                </a:solidFill>
              </a:rPr>
              <a:t>1 cup milk</a:t>
            </a:r>
          </a:p>
          <a:p>
            <a:pPr marL="457200" lvl="0" indent="0" algn="l" rtl="0">
              <a:spcBef>
                <a:spcPts val="400"/>
              </a:spcBef>
              <a:spcAft>
                <a:spcPts val="0"/>
              </a:spcAft>
              <a:buNone/>
            </a:pPr>
            <a:endParaRPr lang="en-US" sz="2000" dirty="0">
              <a:solidFill>
                <a:srgbClr val="151E49"/>
              </a:solidFill>
            </a:endParaRPr>
          </a:p>
          <a:p>
            <a:pPr marL="0" lvl="0" indent="0" algn="ctr" rtl="0">
              <a:spcBef>
                <a:spcPts val="400"/>
              </a:spcBef>
              <a:spcAft>
                <a:spcPts val="0"/>
              </a:spcAft>
              <a:buNone/>
            </a:pPr>
            <a:r>
              <a:rPr lang="en-US" sz="2000" dirty="0">
                <a:solidFill>
                  <a:srgbClr val="151E49"/>
                </a:solidFill>
              </a:rPr>
              <a:t>This menu is not acceptable for SFSP OVS because the 2 pieces of toast are the same food item. The four offered items must be different foods.</a:t>
            </a:r>
          </a:p>
          <a:p>
            <a:endParaRPr lang="en-US" sz="2000" dirty="0"/>
          </a:p>
        </p:txBody>
      </p:sp>
    </p:spTree>
    <p:extLst>
      <p:ext uri="{BB962C8B-B14F-4D97-AF65-F5344CB8AC3E}">
        <p14:creationId xmlns:p14="http://schemas.microsoft.com/office/powerpoint/2010/main" val="80941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8E02-205D-AA19-460F-E8C258B8B0B3}"/>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442B9596-59D2-915C-743E-FEEA6DF33AC7}"/>
              </a:ext>
            </a:extLst>
          </p:cNvPr>
          <p:cNvSpPr>
            <a:spLocks noGrp="1"/>
          </p:cNvSpPr>
          <p:nvPr>
            <p:ph type="body" idx="1"/>
          </p:nvPr>
        </p:nvSpPr>
        <p:spPr>
          <a:xfrm>
            <a:off x="846149" y="1418300"/>
            <a:ext cx="7806145" cy="3213700"/>
          </a:xfrm>
        </p:spPr>
        <p:txBody>
          <a:bodyPr/>
          <a:lstStyle/>
          <a:p>
            <a:pPr marL="0" lvl="0" indent="0" algn="l" rtl="0">
              <a:spcBef>
                <a:spcPts val="600"/>
              </a:spcBef>
              <a:spcAft>
                <a:spcPts val="0"/>
              </a:spcAft>
              <a:buNone/>
            </a:pPr>
            <a:r>
              <a:rPr lang="en-US" sz="2000" dirty="0">
                <a:solidFill>
                  <a:srgbClr val="151E49"/>
                </a:solidFill>
              </a:rPr>
              <a:t>Menu Example - Not Acceptable for OVS </a:t>
            </a:r>
          </a:p>
          <a:p>
            <a:pPr marL="457200" lvl="0" indent="-355600" algn="l" rtl="0">
              <a:spcBef>
                <a:spcPts val="600"/>
              </a:spcBef>
              <a:spcAft>
                <a:spcPts val="0"/>
              </a:spcAft>
              <a:buClr>
                <a:srgbClr val="151E49"/>
              </a:buClr>
              <a:buSzPts val="2000"/>
              <a:buAutoNum type="arabicPeriod"/>
            </a:pPr>
            <a:r>
              <a:rPr lang="en-US" sz="2000" dirty="0">
                <a:solidFill>
                  <a:srgbClr val="151E49"/>
                </a:solidFill>
              </a:rPr>
              <a:t>1 fruit filled crescent roll (2oz grain equivalent)</a:t>
            </a:r>
          </a:p>
          <a:p>
            <a:pPr marL="457200" lvl="0" indent="-355600" algn="l" rtl="0">
              <a:spcBef>
                <a:spcPts val="0"/>
              </a:spcBef>
              <a:spcAft>
                <a:spcPts val="0"/>
              </a:spcAft>
              <a:buClr>
                <a:srgbClr val="151E49"/>
              </a:buClr>
              <a:buSzPts val="2000"/>
              <a:buAutoNum type="arabicPeriod"/>
            </a:pPr>
            <a:r>
              <a:rPr lang="en-US" sz="2000" dirty="0">
                <a:solidFill>
                  <a:srgbClr val="151E49"/>
                </a:solidFill>
              </a:rPr>
              <a:t>½ cup orange juice</a:t>
            </a:r>
          </a:p>
          <a:p>
            <a:pPr marL="457200" lvl="0" indent="-355600" algn="l" rtl="0">
              <a:spcBef>
                <a:spcPts val="0"/>
              </a:spcBef>
              <a:spcAft>
                <a:spcPts val="0"/>
              </a:spcAft>
              <a:buClr>
                <a:srgbClr val="151E49"/>
              </a:buClr>
              <a:buSzPts val="2000"/>
              <a:buAutoNum type="arabicPeriod"/>
            </a:pPr>
            <a:r>
              <a:rPr lang="en-US" sz="2000" dirty="0">
                <a:solidFill>
                  <a:srgbClr val="151E49"/>
                </a:solidFill>
              </a:rPr>
              <a:t>1 cup milk</a:t>
            </a:r>
          </a:p>
          <a:p>
            <a:pPr marL="101600" lvl="0" indent="0" algn="l" rtl="0">
              <a:spcBef>
                <a:spcPts val="0"/>
              </a:spcBef>
              <a:spcAft>
                <a:spcPts val="0"/>
              </a:spcAft>
              <a:buClr>
                <a:srgbClr val="151E49"/>
              </a:buClr>
              <a:buSzPts val="2000"/>
              <a:buNone/>
            </a:pPr>
            <a:endParaRPr lang="en-US" sz="2000" dirty="0">
              <a:solidFill>
                <a:srgbClr val="151E49"/>
              </a:solidFill>
            </a:endParaRPr>
          </a:p>
          <a:p>
            <a:pPr marL="0" lvl="0" indent="0" algn="l" rtl="0">
              <a:spcBef>
                <a:spcPts val="600"/>
              </a:spcBef>
              <a:spcAft>
                <a:spcPts val="0"/>
              </a:spcAft>
              <a:buNone/>
            </a:pPr>
            <a:r>
              <a:rPr lang="en-US" sz="2000" b="0" dirty="0">
                <a:solidFill>
                  <a:srgbClr val="151E49"/>
                </a:solidFill>
              </a:rPr>
              <a:t>While 3 items meet the minimum SFSP meal pattern requirement, the above menu would not be acceptable for SFSP OVS because each menu item is counted separately, regardless of grain/bread equivalent contribution. Adding a fourth item, such as ½ cup strawberries or a hard-boiled egg, would make this menu allowable for OVS use.</a:t>
            </a:r>
            <a:endParaRPr lang="en-US" sz="2000" b="0" dirty="0"/>
          </a:p>
          <a:p>
            <a:endParaRPr lang="en-US" dirty="0"/>
          </a:p>
        </p:txBody>
      </p:sp>
    </p:spTree>
    <p:extLst>
      <p:ext uri="{BB962C8B-B14F-4D97-AF65-F5344CB8AC3E}">
        <p14:creationId xmlns:p14="http://schemas.microsoft.com/office/powerpoint/2010/main" val="375596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0E10-4374-FAB4-D2DF-C46368293FE6}"/>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EAF46941-5F00-F256-E28D-BE5C1C98996A}"/>
              </a:ext>
            </a:extLst>
          </p:cNvPr>
          <p:cNvSpPr>
            <a:spLocks noGrp="1"/>
          </p:cNvSpPr>
          <p:nvPr>
            <p:ph type="body" idx="1"/>
          </p:nvPr>
        </p:nvSpPr>
        <p:spPr>
          <a:xfrm>
            <a:off x="892332" y="1381354"/>
            <a:ext cx="6746700" cy="2893500"/>
          </a:xfrm>
        </p:spPr>
        <p:txBody>
          <a:bodyPr/>
          <a:lstStyle/>
          <a:p>
            <a:pPr marL="0" lvl="0" indent="0" algn="l" rtl="0">
              <a:spcBef>
                <a:spcPts val="600"/>
              </a:spcBef>
              <a:spcAft>
                <a:spcPts val="0"/>
              </a:spcAft>
              <a:buNone/>
            </a:pPr>
            <a:r>
              <a:rPr lang="en-US" sz="1800" dirty="0">
                <a:solidFill>
                  <a:srgbClr val="151E49"/>
                </a:solidFill>
              </a:rPr>
              <a:t>Menu Example  - Does not meet SFSP meal pattern, even with 4 items</a:t>
            </a:r>
          </a:p>
          <a:p>
            <a:pPr marL="457200" lvl="0" indent="-342900" algn="l" rtl="0">
              <a:spcBef>
                <a:spcPts val="400"/>
              </a:spcBef>
              <a:spcAft>
                <a:spcPts val="0"/>
              </a:spcAft>
              <a:buClr>
                <a:srgbClr val="151E49"/>
              </a:buClr>
              <a:buSzPts val="1800"/>
              <a:buAutoNum type="arabicPeriod"/>
            </a:pPr>
            <a:r>
              <a:rPr lang="en-US" sz="1800" dirty="0">
                <a:solidFill>
                  <a:srgbClr val="151E49"/>
                </a:solidFill>
              </a:rPr>
              <a:t>1 boiled egg</a:t>
            </a:r>
          </a:p>
          <a:p>
            <a:pPr marL="457200" lvl="0" indent="-342900" algn="l" rtl="0">
              <a:spcBef>
                <a:spcPts val="0"/>
              </a:spcBef>
              <a:spcAft>
                <a:spcPts val="0"/>
              </a:spcAft>
              <a:buClr>
                <a:srgbClr val="151E49"/>
              </a:buClr>
              <a:buSzPts val="1800"/>
              <a:buAutoNum type="arabicPeriod"/>
            </a:pPr>
            <a:r>
              <a:rPr lang="en-US" sz="1800" dirty="0">
                <a:solidFill>
                  <a:srgbClr val="151E49"/>
                </a:solidFill>
              </a:rPr>
              <a:t>½ cup grapes</a:t>
            </a:r>
          </a:p>
          <a:p>
            <a:pPr marL="457200" lvl="0" indent="-342900" algn="l" rtl="0">
              <a:spcBef>
                <a:spcPts val="0"/>
              </a:spcBef>
              <a:spcAft>
                <a:spcPts val="0"/>
              </a:spcAft>
              <a:buClr>
                <a:srgbClr val="151E49"/>
              </a:buClr>
              <a:buSzPts val="1800"/>
              <a:buAutoNum type="arabicPeriod"/>
            </a:pPr>
            <a:r>
              <a:rPr lang="en-US" sz="1800" dirty="0">
                <a:solidFill>
                  <a:srgbClr val="151E49"/>
                </a:solidFill>
              </a:rPr>
              <a:t>½ cup orange juice</a:t>
            </a:r>
          </a:p>
          <a:p>
            <a:pPr marL="457200" lvl="0" indent="-342900" algn="l" rtl="0">
              <a:spcBef>
                <a:spcPts val="0"/>
              </a:spcBef>
              <a:spcAft>
                <a:spcPts val="0"/>
              </a:spcAft>
              <a:buClr>
                <a:srgbClr val="151E49"/>
              </a:buClr>
              <a:buSzPts val="1800"/>
              <a:buAutoNum type="arabicPeriod"/>
            </a:pPr>
            <a:r>
              <a:rPr lang="en-US" sz="1800" dirty="0">
                <a:solidFill>
                  <a:srgbClr val="151E49"/>
                </a:solidFill>
              </a:rPr>
              <a:t>1 cup of milk</a:t>
            </a:r>
          </a:p>
          <a:p>
            <a:pPr marL="0" lvl="0" indent="0" rtl="0">
              <a:spcBef>
                <a:spcPts val="600"/>
              </a:spcBef>
              <a:spcAft>
                <a:spcPts val="0"/>
              </a:spcAft>
              <a:buNone/>
            </a:pPr>
            <a:r>
              <a:rPr lang="en-US" sz="1800" b="0" dirty="0">
                <a:solidFill>
                  <a:srgbClr val="151E49"/>
                </a:solidFill>
              </a:rPr>
              <a:t>This menu is not acceptable because it does not include a grain item, which is required to meet the breakfast meal pattern requirement. Adding a pancake or toast in place of the orange juice would make it acceptable for SFSP meal pattern and OVS use.</a:t>
            </a:r>
            <a:endParaRPr lang="en-US" sz="1800" b="0" dirty="0"/>
          </a:p>
          <a:p>
            <a:endParaRPr lang="en-US" sz="1800" dirty="0"/>
          </a:p>
        </p:txBody>
      </p:sp>
    </p:spTree>
    <p:extLst>
      <p:ext uri="{BB962C8B-B14F-4D97-AF65-F5344CB8AC3E}">
        <p14:creationId xmlns:p14="http://schemas.microsoft.com/office/powerpoint/2010/main" val="210506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7B72-6EFA-1A89-D889-4925DAC50005}"/>
              </a:ext>
            </a:extLst>
          </p:cNvPr>
          <p:cNvSpPr>
            <a:spLocks noGrp="1"/>
          </p:cNvSpPr>
          <p:nvPr>
            <p:ph type="title"/>
          </p:nvPr>
        </p:nvSpPr>
        <p:spPr/>
        <p:txBody>
          <a:bodyPr/>
          <a:lstStyle/>
          <a:p>
            <a:r>
              <a:rPr lang="en-US" dirty="0" err="1"/>
              <a:t>Sfsp</a:t>
            </a:r>
            <a:r>
              <a:rPr lang="en-US" dirty="0"/>
              <a:t> breakfast: is this a meal? </a:t>
            </a:r>
          </a:p>
        </p:txBody>
      </p:sp>
      <p:sp>
        <p:nvSpPr>
          <p:cNvPr id="3" name="Text Placeholder 2">
            <a:extLst>
              <a:ext uri="{FF2B5EF4-FFF2-40B4-BE49-F238E27FC236}">
                <a16:creationId xmlns:a16="http://schemas.microsoft.com/office/drawing/2014/main" id="{D3AF1908-B27F-7A4E-448B-FBE45A36DF2C}"/>
              </a:ext>
            </a:extLst>
          </p:cNvPr>
          <p:cNvSpPr>
            <a:spLocks noGrp="1"/>
          </p:cNvSpPr>
          <p:nvPr>
            <p:ph type="body" idx="1"/>
          </p:nvPr>
        </p:nvSpPr>
        <p:spPr/>
        <p:txBody>
          <a:bodyPr/>
          <a:lstStyle/>
          <a:p>
            <a:pPr marL="95250" indent="0">
              <a:buNone/>
            </a:pPr>
            <a:r>
              <a:rPr lang="en" b="1" dirty="0">
                <a:solidFill>
                  <a:srgbClr val="151E49"/>
                </a:solidFill>
              </a:rPr>
              <a:t>Here’s the SFSP menu:</a:t>
            </a:r>
            <a:endParaRPr lang="en-US" dirty="0"/>
          </a:p>
        </p:txBody>
      </p:sp>
      <p:sp>
        <p:nvSpPr>
          <p:cNvPr id="4" name="Google Shape;220;p29">
            <a:extLst>
              <a:ext uri="{FF2B5EF4-FFF2-40B4-BE49-F238E27FC236}">
                <a16:creationId xmlns:a16="http://schemas.microsoft.com/office/drawing/2014/main" id="{5E13B56B-23AD-1EF5-458F-75CA0656250E}"/>
              </a:ext>
            </a:extLst>
          </p:cNvPr>
          <p:cNvSpPr txBox="1">
            <a:spLocks/>
          </p:cNvSpPr>
          <p:nvPr/>
        </p:nvSpPr>
        <p:spPr>
          <a:xfrm>
            <a:off x="500350" y="1719025"/>
            <a:ext cx="4071650" cy="289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err="1">
                <a:solidFill>
                  <a:srgbClr val="151E49"/>
                </a:solidFill>
              </a:rPr>
              <a:t>Frudel</a:t>
            </a:r>
            <a:r>
              <a:rPr lang="en-US" sz="1100" dirty="0">
                <a:solidFill>
                  <a:srgbClr val="151E49"/>
                </a:solidFill>
              </a:rPr>
              <a:t>- Cherry </a:t>
            </a:r>
          </a:p>
          <a:p>
            <a:pPr marL="0" indent="0">
              <a:buFont typeface="Oswald"/>
              <a:buNone/>
            </a:pPr>
            <a:r>
              <a:rPr lang="en-US" sz="1100" dirty="0">
                <a:solidFill>
                  <a:srgbClr val="151E49"/>
                </a:solidFill>
              </a:rPr>
              <a:t>(2 oz. CN Label grain contribution)</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4 oz. 100% Orange Juice</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221;p29">
            <a:extLst>
              <a:ext uri="{FF2B5EF4-FFF2-40B4-BE49-F238E27FC236}">
                <a16:creationId xmlns:a16="http://schemas.microsoft.com/office/drawing/2014/main" id="{9AB39B21-3049-3846-CD93-1781A546104F}"/>
              </a:ext>
            </a:extLst>
          </p:cNvPr>
          <p:cNvSpPr txBox="1">
            <a:spLocks/>
          </p:cNvSpPr>
          <p:nvPr/>
        </p:nvSpPr>
        <p:spPr>
          <a:xfrm>
            <a:off x="4804691" y="1719025"/>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1 oz. Cheese Stick </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222;p29">
            <a:extLst>
              <a:ext uri="{FF2B5EF4-FFF2-40B4-BE49-F238E27FC236}">
                <a16:creationId xmlns:a16="http://schemas.microsoft.com/office/drawing/2014/main" id="{E9B73274-008C-667F-5F9F-24AC0AC2FE4F}"/>
              </a:ext>
            </a:extLst>
          </p:cNvPr>
          <p:cNvPicPr preferRelativeResize="0"/>
          <p:nvPr/>
        </p:nvPicPr>
        <p:blipFill>
          <a:blip r:embed="rId2">
            <a:alphaModFix/>
          </a:blip>
          <a:stretch>
            <a:fillRect/>
          </a:stretch>
        </p:blipFill>
        <p:spPr>
          <a:xfrm>
            <a:off x="690193" y="2227928"/>
            <a:ext cx="1996450" cy="1012250"/>
          </a:xfrm>
          <a:prstGeom prst="rect">
            <a:avLst/>
          </a:prstGeom>
          <a:noFill/>
          <a:ln>
            <a:noFill/>
          </a:ln>
        </p:spPr>
      </p:pic>
      <p:pic>
        <p:nvPicPr>
          <p:cNvPr id="7" name="Google Shape;225;p29">
            <a:extLst>
              <a:ext uri="{FF2B5EF4-FFF2-40B4-BE49-F238E27FC236}">
                <a16:creationId xmlns:a16="http://schemas.microsoft.com/office/drawing/2014/main" id="{E68B4D0E-EBE7-573A-34E5-CAE256ED21F7}"/>
              </a:ext>
            </a:extLst>
          </p:cNvPr>
          <p:cNvPicPr preferRelativeResize="0"/>
          <p:nvPr/>
        </p:nvPicPr>
        <p:blipFill>
          <a:blip r:embed="rId3">
            <a:alphaModFix/>
          </a:blip>
          <a:stretch>
            <a:fillRect/>
          </a:stretch>
        </p:blipFill>
        <p:spPr>
          <a:xfrm>
            <a:off x="5565232" y="2263853"/>
            <a:ext cx="1395625" cy="976325"/>
          </a:xfrm>
          <a:prstGeom prst="rect">
            <a:avLst/>
          </a:prstGeom>
          <a:noFill/>
          <a:ln>
            <a:noFill/>
          </a:ln>
        </p:spPr>
      </p:pic>
      <p:pic>
        <p:nvPicPr>
          <p:cNvPr id="8" name="Google Shape;223;p29">
            <a:extLst>
              <a:ext uri="{FF2B5EF4-FFF2-40B4-BE49-F238E27FC236}">
                <a16:creationId xmlns:a16="http://schemas.microsoft.com/office/drawing/2014/main" id="{AB631CEB-6A3C-4312-140F-BA300DD7748C}"/>
              </a:ext>
            </a:extLst>
          </p:cNvPr>
          <p:cNvPicPr preferRelativeResize="0"/>
          <p:nvPr/>
        </p:nvPicPr>
        <p:blipFill>
          <a:blip r:embed="rId4">
            <a:alphaModFix/>
          </a:blip>
          <a:stretch>
            <a:fillRect/>
          </a:stretch>
        </p:blipFill>
        <p:spPr>
          <a:xfrm>
            <a:off x="869268" y="3541309"/>
            <a:ext cx="1638300" cy="1134125"/>
          </a:xfrm>
          <a:prstGeom prst="rect">
            <a:avLst/>
          </a:prstGeom>
          <a:noFill/>
          <a:ln>
            <a:noFill/>
          </a:ln>
        </p:spPr>
      </p:pic>
      <p:pic>
        <p:nvPicPr>
          <p:cNvPr id="9" name="Google Shape;224;p29">
            <a:extLst>
              <a:ext uri="{FF2B5EF4-FFF2-40B4-BE49-F238E27FC236}">
                <a16:creationId xmlns:a16="http://schemas.microsoft.com/office/drawing/2014/main" id="{EB4331A6-C8BB-935F-C3F5-43BFE761CFA7}"/>
              </a:ext>
            </a:extLst>
          </p:cNvPr>
          <p:cNvPicPr preferRelativeResize="0"/>
          <p:nvPr/>
        </p:nvPicPr>
        <p:blipFill>
          <a:blip r:embed="rId5">
            <a:alphaModFix/>
          </a:blip>
          <a:stretch>
            <a:fillRect/>
          </a:stretch>
        </p:blipFill>
        <p:spPr>
          <a:xfrm>
            <a:off x="4959637" y="3446383"/>
            <a:ext cx="1838325" cy="1323975"/>
          </a:xfrm>
          <a:prstGeom prst="rect">
            <a:avLst/>
          </a:prstGeom>
          <a:noFill/>
          <a:ln>
            <a:noFill/>
          </a:ln>
        </p:spPr>
      </p:pic>
    </p:spTree>
    <p:extLst>
      <p:ext uri="{BB962C8B-B14F-4D97-AF65-F5344CB8AC3E}">
        <p14:creationId xmlns:p14="http://schemas.microsoft.com/office/powerpoint/2010/main" val="81890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8BA3-C4CE-E2FC-F82F-3244C726023B}"/>
              </a:ext>
            </a:extLst>
          </p:cNvPr>
          <p:cNvSpPr>
            <a:spLocks noGrp="1"/>
          </p:cNvSpPr>
          <p:nvPr>
            <p:ph type="title"/>
          </p:nvPr>
        </p:nvSpPr>
        <p:spPr/>
        <p:txBody>
          <a:bodyPr/>
          <a:lstStyle/>
          <a:p>
            <a:r>
              <a:rPr lang="en-US" dirty="0"/>
              <a:t>What is OVS? </a:t>
            </a:r>
          </a:p>
        </p:txBody>
      </p:sp>
      <p:sp>
        <p:nvSpPr>
          <p:cNvPr id="3" name="Text Placeholder 2">
            <a:extLst>
              <a:ext uri="{FF2B5EF4-FFF2-40B4-BE49-F238E27FC236}">
                <a16:creationId xmlns:a16="http://schemas.microsoft.com/office/drawing/2014/main" id="{ED4ED612-8982-0C21-97A4-574E2877DEAF}"/>
              </a:ext>
            </a:extLst>
          </p:cNvPr>
          <p:cNvSpPr>
            <a:spLocks noGrp="1"/>
          </p:cNvSpPr>
          <p:nvPr>
            <p:ph type="body" idx="1"/>
          </p:nvPr>
        </p:nvSpPr>
        <p:spPr/>
        <p:txBody>
          <a:bodyPr/>
          <a:lstStyle/>
          <a:p>
            <a:pPr marL="0" lvl="0" indent="0" algn="l" rtl="0">
              <a:spcBef>
                <a:spcPts val="400"/>
              </a:spcBef>
              <a:spcAft>
                <a:spcPts val="0"/>
              </a:spcAft>
              <a:buNone/>
            </a:pPr>
            <a:r>
              <a:rPr lang="en-US" sz="2800" b="1" dirty="0">
                <a:solidFill>
                  <a:srgbClr val="151E49"/>
                </a:solidFill>
              </a:rPr>
              <a:t>OVS is short for Offer Versus Serve</a:t>
            </a:r>
          </a:p>
          <a:p>
            <a:pPr indent="-349250">
              <a:spcBef>
                <a:spcPts val="400"/>
              </a:spcBef>
              <a:buClr>
                <a:srgbClr val="151E49"/>
              </a:buClr>
              <a:buSzPts val="1900"/>
            </a:pPr>
            <a:r>
              <a:rPr lang="en-US" sz="1800" b="0" dirty="0">
                <a:solidFill>
                  <a:srgbClr val="151E49"/>
                </a:solidFill>
              </a:rPr>
              <a:t>OVS is a meal service option available in SFSP only for use by approved School Food Authorities (SFAs) </a:t>
            </a:r>
          </a:p>
          <a:p>
            <a:pPr indent="-349250">
              <a:spcBef>
                <a:spcPts val="400"/>
              </a:spcBef>
              <a:buClr>
                <a:srgbClr val="151E49"/>
              </a:buClr>
              <a:buSzPts val="1900"/>
            </a:pPr>
            <a:r>
              <a:rPr lang="en-US" sz="1800" b="0" dirty="0">
                <a:solidFill>
                  <a:srgbClr val="151E49"/>
                </a:solidFill>
              </a:rPr>
              <a:t>OVS allows children to decline some items offered in a reimbursable breakfast, lunch, or supper</a:t>
            </a:r>
          </a:p>
          <a:p>
            <a:pPr marL="457200" lvl="0" indent="-349250" algn="l" rtl="0">
              <a:spcBef>
                <a:spcPts val="0"/>
              </a:spcBef>
              <a:spcAft>
                <a:spcPts val="0"/>
              </a:spcAft>
              <a:buClr>
                <a:srgbClr val="151E49"/>
              </a:buClr>
              <a:buSzPts val="1900"/>
              <a:buChar char="●"/>
            </a:pPr>
            <a:r>
              <a:rPr lang="en-US" sz="1800" b="0" dirty="0">
                <a:solidFill>
                  <a:srgbClr val="151E49"/>
                </a:solidFill>
              </a:rPr>
              <a:t>OVS use by a SFSP SFA site is optional</a:t>
            </a:r>
          </a:p>
          <a:p>
            <a:pPr marL="457200" lvl="0" indent="-349250" algn="l" rtl="0">
              <a:spcBef>
                <a:spcPts val="0"/>
              </a:spcBef>
              <a:spcAft>
                <a:spcPts val="0"/>
              </a:spcAft>
              <a:buClr>
                <a:srgbClr val="151E49"/>
              </a:buClr>
              <a:buSzPts val="1900"/>
              <a:buChar char="●"/>
            </a:pPr>
            <a:r>
              <a:rPr lang="en-US" sz="1800" b="0" dirty="0">
                <a:solidFill>
                  <a:srgbClr val="151E49"/>
                </a:solidFill>
              </a:rPr>
              <a:t>OVS is available for SFSP sites approved for non-congregate meal service only under specific circumstances </a:t>
            </a:r>
          </a:p>
          <a:p>
            <a:pPr indent="-349250">
              <a:buClr>
                <a:srgbClr val="151E49"/>
              </a:buClr>
              <a:buSzPts val="1900"/>
            </a:pPr>
            <a:r>
              <a:rPr lang="en-US" sz="1800" b="0" dirty="0">
                <a:solidFill>
                  <a:srgbClr val="151E49"/>
                </a:solidFill>
              </a:rPr>
              <a:t>Meal pattern requirements must be met for all components served</a:t>
            </a:r>
          </a:p>
          <a:p>
            <a:pPr marL="457200" lvl="0" indent="-349250" algn="l" rtl="0">
              <a:spcBef>
                <a:spcPts val="0"/>
              </a:spcBef>
              <a:spcAft>
                <a:spcPts val="0"/>
              </a:spcAft>
              <a:buClr>
                <a:srgbClr val="151E49"/>
              </a:buClr>
              <a:buSzPts val="1900"/>
              <a:buChar char="●"/>
            </a:pPr>
            <a:endParaRPr lang="en-US" sz="1800" b="0" dirty="0">
              <a:solidFill>
                <a:srgbClr val="151E49"/>
              </a:solidFill>
            </a:endParaRPr>
          </a:p>
          <a:p>
            <a:endParaRPr lang="en-US" dirty="0"/>
          </a:p>
        </p:txBody>
      </p:sp>
    </p:spTree>
    <p:extLst>
      <p:ext uri="{BB962C8B-B14F-4D97-AF65-F5344CB8AC3E}">
        <p14:creationId xmlns:p14="http://schemas.microsoft.com/office/powerpoint/2010/main" val="394381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51CA-E541-698E-D8CB-77259D058603}"/>
              </a:ext>
            </a:extLst>
          </p:cNvPr>
          <p:cNvSpPr>
            <a:spLocks noGrp="1"/>
          </p:cNvSpPr>
          <p:nvPr>
            <p:ph type="title"/>
          </p:nvPr>
        </p:nvSpPr>
        <p:spPr/>
        <p:txBody>
          <a:bodyPr/>
          <a:lstStyle/>
          <a:p>
            <a:r>
              <a:rPr lang="en-US" dirty="0" err="1"/>
              <a:t>Sfsp</a:t>
            </a:r>
            <a:r>
              <a:rPr lang="en-US" dirty="0"/>
              <a:t> breakfast OVS: is this a meal? </a:t>
            </a:r>
          </a:p>
        </p:txBody>
      </p:sp>
      <p:sp>
        <p:nvSpPr>
          <p:cNvPr id="4" name="Google Shape;234;p30">
            <a:extLst>
              <a:ext uri="{FF2B5EF4-FFF2-40B4-BE49-F238E27FC236}">
                <a16:creationId xmlns:a16="http://schemas.microsoft.com/office/drawing/2014/main" id="{4D1FA27F-4528-F369-C8B5-BA897214921D}"/>
              </a:ext>
            </a:extLst>
          </p:cNvPr>
          <p:cNvSpPr txBox="1">
            <a:spLocks noGrp="1"/>
          </p:cNvSpPr>
          <p:nvPr>
            <p:ph type="body" idx="1"/>
          </p:nvPr>
        </p:nvSpPr>
        <p:spPr>
          <a:xfrm>
            <a:off x="846138" y="1417638"/>
            <a:ext cx="6746875" cy="28940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151E49"/>
                </a:solidFill>
              </a:rPr>
              <a:t>Selected:</a:t>
            </a:r>
            <a:endParaRPr b="1" dirty="0">
              <a:solidFill>
                <a:srgbClr val="151E49"/>
              </a:solidFill>
            </a:endParaRPr>
          </a:p>
        </p:txBody>
      </p:sp>
      <p:sp>
        <p:nvSpPr>
          <p:cNvPr id="5" name="Google Shape;235;p30">
            <a:extLst>
              <a:ext uri="{FF2B5EF4-FFF2-40B4-BE49-F238E27FC236}">
                <a16:creationId xmlns:a16="http://schemas.microsoft.com/office/drawing/2014/main" id="{9EB2E1D3-DC63-CC0A-E824-8D4D75ADD179}"/>
              </a:ext>
            </a:extLst>
          </p:cNvPr>
          <p:cNvSpPr txBox="1">
            <a:spLocks/>
          </p:cNvSpPr>
          <p:nvPr/>
        </p:nvSpPr>
        <p:spPr>
          <a:xfrm>
            <a:off x="1140086" y="1732587"/>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endParaRPr lang="it-IT" sz="1100" dirty="0">
              <a:solidFill>
                <a:srgbClr val="151E49"/>
              </a:solidFill>
            </a:endParaRPr>
          </a:p>
          <a:p>
            <a:pPr marL="0" indent="0">
              <a:buFont typeface="Oswald"/>
              <a:buNone/>
            </a:pPr>
            <a:endParaRPr lang="it-IT" sz="1100" dirty="0">
              <a:solidFill>
                <a:srgbClr val="151E49"/>
              </a:solidFill>
            </a:endParaRPr>
          </a:p>
          <a:p>
            <a:pPr marL="0" indent="0">
              <a:buFont typeface="Oswald"/>
              <a:buNone/>
            </a:pPr>
            <a:r>
              <a:rPr lang="it-IT" sz="1100" dirty="0">
                <a:solidFill>
                  <a:srgbClr val="151E49"/>
                </a:solidFill>
              </a:rPr>
              <a:t>Frudel- Cherry </a:t>
            </a:r>
          </a:p>
          <a:p>
            <a:pPr marL="0" indent="0">
              <a:buFont typeface="Oswald"/>
              <a:buNone/>
            </a:pPr>
            <a:r>
              <a:rPr lang="it-IT" sz="1100" dirty="0">
                <a:solidFill>
                  <a:srgbClr val="151E49"/>
                </a:solidFill>
              </a:rPr>
              <a:t>(2 oz. CN Label grain contribution)</a:t>
            </a:r>
          </a:p>
          <a:p>
            <a:pPr marL="0" indent="0">
              <a:spcBef>
                <a:spcPts val="600"/>
              </a:spcBef>
              <a:buFont typeface="Oswald"/>
              <a:buNone/>
            </a:pPr>
            <a:endParaRPr lang="it-IT" sz="2400" dirty="0">
              <a:solidFill>
                <a:srgbClr val="151E49"/>
              </a:solidFill>
            </a:endParaRPr>
          </a:p>
          <a:p>
            <a:pPr marL="0" indent="0">
              <a:buFont typeface="Oswald"/>
              <a:buNone/>
            </a:pPr>
            <a:endParaRPr lang="it-IT" dirty="0">
              <a:solidFill>
                <a:srgbClr val="151E49"/>
              </a:solidFill>
            </a:endParaRPr>
          </a:p>
          <a:p>
            <a:pPr marL="0" indent="0">
              <a:spcBef>
                <a:spcPts val="1600"/>
              </a:spcBef>
              <a:buFont typeface="Oswald"/>
              <a:buNone/>
            </a:pPr>
            <a:endParaRPr lang="it-IT" sz="1100" dirty="0">
              <a:solidFill>
                <a:srgbClr val="151E49"/>
              </a:solidFill>
            </a:endParaRPr>
          </a:p>
          <a:p>
            <a:pPr marL="0" indent="0">
              <a:buFont typeface="Oswald"/>
              <a:buNone/>
            </a:pPr>
            <a:endParaRPr lang="it-IT" sz="1100" dirty="0">
              <a:solidFill>
                <a:srgbClr val="151E49"/>
              </a:solidFill>
            </a:endParaRPr>
          </a:p>
          <a:p>
            <a:pPr marL="0" indent="0">
              <a:buFont typeface="Oswald"/>
              <a:buNone/>
            </a:pPr>
            <a:endParaRPr lang="it-IT" dirty="0"/>
          </a:p>
          <a:p>
            <a:pPr marL="0" indent="0">
              <a:spcBef>
                <a:spcPts val="1600"/>
              </a:spcBef>
              <a:buFont typeface="Oswald"/>
              <a:buNone/>
            </a:pPr>
            <a:endParaRPr lang="it-IT" dirty="0"/>
          </a:p>
          <a:p>
            <a:pPr marL="0" indent="0">
              <a:spcBef>
                <a:spcPts val="1600"/>
              </a:spcBef>
              <a:spcAft>
                <a:spcPts val="1600"/>
              </a:spcAft>
              <a:buFont typeface="Oswald"/>
              <a:buNone/>
            </a:pPr>
            <a:endParaRPr lang="it-IT" dirty="0"/>
          </a:p>
        </p:txBody>
      </p:sp>
      <p:pic>
        <p:nvPicPr>
          <p:cNvPr id="6" name="Google Shape;237;p30">
            <a:extLst>
              <a:ext uri="{FF2B5EF4-FFF2-40B4-BE49-F238E27FC236}">
                <a16:creationId xmlns:a16="http://schemas.microsoft.com/office/drawing/2014/main" id="{F12CEF6D-C8C5-9AE7-7B45-94BE3050736D}"/>
              </a:ext>
            </a:extLst>
          </p:cNvPr>
          <p:cNvPicPr preferRelativeResize="0"/>
          <p:nvPr/>
        </p:nvPicPr>
        <p:blipFill>
          <a:blip r:embed="rId2">
            <a:alphaModFix/>
          </a:blip>
          <a:stretch>
            <a:fillRect/>
          </a:stretch>
        </p:blipFill>
        <p:spPr>
          <a:xfrm>
            <a:off x="1143586" y="2571750"/>
            <a:ext cx="1996450" cy="1012250"/>
          </a:xfrm>
          <a:prstGeom prst="rect">
            <a:avLst/>
          </a:prstGeom>
          <a:noFill/>
          <a:ln>
            <a:noFill/>
          </a:ln>
        </p:spPr>
      </p:pic>
      <p:sp>
        <p:nvSpPr>
          <p:cNvPr id="7" name="Google Shape;236;p30">
            <a:extLst>
              <a:ext uri="{FF2B5EF4-FFF2-40B4-BE49-F238E27FC236}">
                <a16:creationId xmlns:a16="http://schemas.microsoft.com/office/drawing/2014/main" id="{D22924A6-9CF4-63C0-33B4-C54C25BF7D6A}"/>
              </a:ext>
            </a:extLst>
          </p:cNvPr>
          <p:cNvSpPr txBox="1">
            <a:spLocks/>
          </p:cNvSpPr>
          <p:nvPr/>
        </p:nvSpPr>
        <p:spPr>
          <a:xfrm>
            <a:off x="4819627" y="1732587"/>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endParaRPr lang="en-US" sz="1100" b="1" dirty="0">
              <a:solidFill>
                <a:srgbClr val="151E49"/>
              </a:solidFill>
            </a:endParaRPr>
          </a:p>
          <a:p>
            <a:endParaRPr lang="en-US" sz="1100" b="1" dirty="0">
              <a:solidFill>
                <a:srgbClr val="151E49"/>
              </a:solidFill>
            </a:endParaRPr>
          </a:p>
          <a:p>
            <a:r>
              <a:rPr lang="en-US" sz="1100" b="1" dirty="0">
                <a:solidFill>
                  <a:srgbClr val="151E49"/>
                </a:solidFill>
              </a:rPr>
              <a:t>1 oz. Cheese Stick </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endParaRPr lang="en-US" sz="1100" b="1" dirty="0">
              <a:solidFill>
                <a:srgbClr val="151E49"/>
              </a:solidFill>
            </a:endParaRPr>
          </a:p>
          <a:p>
            <a:pPr>
              <a:spcBef>
                <a:spcPts val="400"/>
              </a:spcBef>
            </a:pPr>
            <a:endParaRPr lang="en-US" dirty="0"/>
          </a:p>
        </p:txBody>
      </p:sp>
      <p:pic>
        <p:nvPicPr>
          <p:cNvPr id="8" name="Google Shape;238;p30">
            <a:extLst>
              <a:ext uri="{FF2B5EF4-FFF2-40B4-BE49-F238E27FC236}">
                <a16:creationId xmlns:a16="http://schemas.microsoft.com/office/drawing/2014/main" id="{100E8AEE-0AAB-5A78-13C7-C2C75E0AA419}"/>
              </a:ext>
            </a:extLst>
          </p:cNvPr>
          <p:cNvPicPr preferRelativeResize="0"/>
          <p:nvPr/>
        </p:nvPicPr>
        <p:blipFill>
          <a:blip r:embed="rId3">
            <a:alphaModFix/>
          </a:blip>
          <a:stretch>
            <a:fillRect/>
          </a:stretch>
        </p:blipFill>
        <p:spPr>
          <a:xfrm>
            <a:off x="4886319" y="2691595"/>
            <a:ext cx="1395625" cy="976325"/>
          </a:xfrm>
          <a:prstGeom prst="rect">
            <a:avLst/>
          </a:prstGeom>
          <a:noFill/>
          <a:ln>
            <a:noFill/>
          </a:ln>
        </p:spPr>
      </p:pic>
    </p:spTree>
    <p:extLst>
      <p:ext uri="{BB962C8B-B14F-4D97-AF65-F5344CB8AC3E}">
        <p14:creationId xmlns:p14="http://schemas.microsoft.com/office/powerpoint/2010/main" val="142795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036C-841E-9457-0E82-FDD78739A07C}"/>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3" name="Text Placeholder 2">
            <a:extLst>
              <a:ext uri="{FF2B5EF4-FFF2-40B4-BE49-F238E27FC236}">
                <a16:creationId xmlns:a16="http://schemas.microsoft.com/office/drawing/2014/main" id="{00974191-6F6E-1BE5-8E98-1F46DDBB485A}"/>
              </a:ext>
            </a:extLst>
          </p:cNvPr>
          <p:cNvSpPr>
            <a:spLocks noGrp="1"/>
          </p:cNvSpPr>
          <p:nvPr>
            <p:ph type="body" idx="1"/>
          </p:nvPr>
        </p:nvSpPr>
        <p:spPr/>
        <p:txBody>
          <a:bodyPr/>
          <a:lstStyle/>
          <a:p>
            <a:pPr marL="0" lvl="0" indent="0" algn="l" rtl="0">
              <a:spcBef>
                <a:spcPts val="600"/>
              </a:spcBef>
              <a:spcAft>
                <a:spcPts val="0"/>
              </a:spcAft>
              <a:buNone/>
            </a:pPr>
            <a:r>
              <a:rPr lang="en-US" sz="3600" b="1" dirty="0">
                <a:solidFill>
                  <a:srgbClr val="151E49"/>
                </a:solidFill>
              </a:rPr>
              <a:t>No!</a:t>
            </a:r>
          </a:p>
          <a:p>
            <a:pPr marL="139700" lvl="0" indent="0" algn="l" rtl="0">
              <a:spcBef>
                <a:spcPts val="600"/>
              </a:spcBef>
              <a:spcAft>
                <a:spcPts val="0"/>
              </a:spcAft>
              <a:buClr>
                <a:srgbClr val="151E49"/>
              </a:buClr>
              <a:buSzPts val="1400"/>
              <a:buNone/>
            </a:pPr>
            <a:r>
              <a:rPr lang="en-US" sz="1600" dirty="0">
                <a:solidFill>
                  <a:srgbClr val="151E49"/>
                </a:solidFill>
              </a:rPr>
              <a:t>Under SFSP meal pattern rules, even if the ounce contribution is 2 oz equivalent according to the CN label, each food item must be counted separately. An additional item must be selected to count as a SFSP meal.</a:t>
            </a:r>
            <a:endParaRPr lang="en-US" sz="1600" dirty="0"/>
          </a:p>
          <a:p>
            <a:endParaRPr lang="en-US" dirty="0"/>
          </a:p>
        </p:txBody>
      </p:sp>
      <p:pic>
        <p:nvPicPr>
          <p:cNvPr id="4" name="Google Shape;247;p31">
            <a:extLst>
              <a:ext uri="{FF2B5EF4-FFF2-40B4-BE49-F238E27FC236}">
                <a16:creationId xmlns:a16="http://schemas.microsoft.com/office/drawing/2014/main" id="{B4F26E76-07D1-BA62-7F29-F21830D7B892}"/>
              </a:ext>
            </a:extLst>
          </p:cNvPr>
          <p:cNvPicPr preferRelativeResize="0"/>
          <p:nvPr/>
        </p:nvPicPr>
        <p:blipFill>
          <a:blip r:embed="rId2">
            <a:alphaModFix/>
          </a:blip>
          <a:stretch>
            <a:fillRect/>
          </a:stretch>
        </p:blipFill>
        <p:spPr>
          <a:xfrm>
            <a:off x="3782687" y="3068525"/>
            <a:ext cx="1578625" cy="1467575"/>
          </a:xfrm>
          <a:prstGeom prst="rect">
            <a:avLst/>
          </a:prstGeom>
          <a:noFill/>
          <a:ln>
            <a:noFill/>
          </a:ln>
        </p:spPr>
      </p:pic>
    </p:spTree>
    <p:extLst>
      <p:ext uri="{BB962C8B-B14F-4D97-AF65-F5344CB8AC3E}">
        <p14:creationId xmlns:p14="http://schemas.microsoft.com/office/powerpoint/2010/main" val="98172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AD54-9F1F-5C34-79E0-77CF189ABF2B}"/>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4" name="Google Shape;257;p32">
            <a:extLst>
              <a:ext uri="{FF2B5EF4-FFF2-40B4-BE49-F238E27FC236}">
                <a16:creationId xmlns:a16="http://schemas.microsoft.com/office/drawing/2014/main" id="{8A98D93D-F04F-C436-7D01-64D493D0FEDF}"/>
              </a:ext>
            </a:extLst>
          </p:cNvPr>
          <p:cNvSpPr txBox="1">
            <a:spLocks noGrp="1"/>
          </p:cNvSpPr>
          <p:nvPr>
            <p:ph type="body" idx="1"/>
          </p:nvPr>
        </p:nvSpPr>
        <p:spPr>
          <a:xfrm>
            <a:off x="846138" y="1417638"/>
            <a:ext cx="6746875" cy="28940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151E49"/>
                </a:solidFill>
              </a:rPr>
              <a:t>Here’s the SFSP menu:</a:t>
            </a:r>
            <a:endParaRPr b="1" dirty="0">
              <a:solidFill>
                <a:srgbClr val="151E49"/>
              </a:solidFill>
            </a:endParaRPr>
          </a:p>
        </p:txBody>
      </p:sp>
      <p:sp>
        <p:nvSpPr>
          <p:cNvPr id="5" name="Google Shape;258;p32">
            <a:extLst>
              <a:ext uri="{FF2B5EF4-FFF2-40B4-BE49-F238E27FC236}">
                <a16:creationId xmlns:a16="http://schemas.microsoft.com/office/drawing/2014/main" id="{6B135F7D-F1DC-A94F-2D11-B2A2B66E799A}"/>
              </a:ext>
            </a:extLst>
          </p:cNvPr>
          <p:cNvSpPr txBox="1">
            <a:spLocks/>
          </p:cNvSpPr>
          <p:nvPr/>
        </p:nvSpPr>
        <p:spPr>
          <a:xfrm>
            <a:off x="990482" y="1921950"/>
            <a:ext cx="1903500" cy="64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solidFill>
                  <a:srgbClr val="151E49"/>
                </a:solidFill>
              </a:rPr>
              <a:t>Breakfast Pizza (2 items) </a:t>
            </a:r>
          </a:p>
          <a:p>
            <a:pPr marL="0" indent="0">
              <a:buFont typeface="Oswald"/>
              <a:buNone/>
            </a:pPr>
            <a:r>
              <a:rPr lang="en-US" sz="1100">
                <a:solidFill>
                  <a:srgbClr val="151E49"/>
                </a:solidFill>
              </a:rPr>
              <a:t>(1 oz. grain, 1 oz. m/ma)</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sp>
        <p:nvSpPr>
          <p:cNvPr id="6" name="Google Shape;263;p32">
            <a:extLst>
              <a:ext uri="{FF2B5EF4-FFF2-40B4-BE49-F238E27FC236}">
                <a16:creationId xmlns:a16="http://schemas.microsoft.com/office/drawing/2014/main" id="{E216168A-C7E1-DA2F-E903-5E9B9F2C3E7B}"/>
              </a:ext>
            </a:extLst>
          </p:cNvPr>
          <p:cNvSpPr txBox="1">
            <a:spLocks/>
          </p:cNvSpPr>
          <p:nvPr/>
        </p:nvSpPr>
        <p:spPr>
          <a:xfrm>
            <a:off x="3969450" y="1921950"/>
            <a:ext cx="1205100" cy="509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r>
              <a:rPr lang="en-US" sz="1100" b="1" dirty="0">
                <a:solidFill>
                  <a:srgbClr val="151E49"/>
                </a:solidFill>
              </a:rPr>
              <a:t>1 cup of milk</a:t>
            </a:r>
            <a:r>
              <a:rPr lang="en-US" sz="1100" b="1" dirty="0">
                <a:solidFill>
                  <a:schemeClr val="dk1"/>
                </a:solidFill>
              </a:rPr>
              <a:t> </a:t>
            </a:r>
          </a:p>
          <a:p>
            <a:pPr>
              <a:spcBef>
                <a:spcPts val="600"/>
              </a:spcBef>
            </a:pPr>
            <a:endParaRPr lang="en-US" sz="1100" dirty="0">
              <a:solidFill>
                <a:schemeClr val="dk1"/>
              </a:solidFill>
            </a:endParaRPr>
          </a:p>
          <a:p>
            <a:pPr>
              <a:spcBef>
                <a:spcPts val="400"/>
              </a:spcBef>
            </a:pPr>
            <a:endParaRPr lang="en-US" dirty="0"/>
          </a:p>
          <a:p>
            <a:pPr>
              <a:spcBef>
                <a:spcPts val="400"/>
              </a:spcBef>
            </a:pPr>
            <a:endParaRPr lang="en-US" dirty="0"/>
          </a:p>
          <a:p>
            <a:pPr>
              <a:spcBef>
                <a:spcPts val="400"/>
              </a:spcBef>
            </a:pPr>
            <a:endParaRPr lang="en-US" dirty="0"/>
          </a:p>
          <a:p>
            <a:endParaRPr lang="en-US" sz="1100" b="1" dirty="0">
              <a:solidFill>
                <a:schemeClr val="dk1"/>
              </a:solidFill>
            </a:endParaRPr>
          </a:p>
          <a:p>
            <a:pPr>
              <a:spcBef>
                <a:spcPts val="400"/>
              </a:spcBef>
            </a:pPr>
            <a:endParaRPr lang="en-US" dirty="0"/>
          </a:p>
        </p:txBody>
      </p:sp>
      <p:sp>
        <p:nvSpPr>
          <p:cNvPr id="7" name="Google Shape;259;p32">
            <a:extLst>
              <a:ext uri="{FF2B5EF4-FFF2-40B4-BE49-F238E27FC236}">
                <a16:creationId xmlns:a16="http://schemas.microsoft.com/office/drawing/2014/main" id="{7265E4B8-05DA-F874-39EF-630F86119DAD}"/>
              </a:ext>
            </a:extLst>
          </p:cNvPr>
          <p:cNvSpPr txBox="1">
            <a:spLocks/>
          </p:cNvSpPr>
          <p:nvPr/>
        </p:nvSpPr>
        <p:spPr>
          <a:xfrm>
            <a:off x="6148420" y="1921950"/>
            <a:ext cx="1748400" cy="509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chemeClr val="dk1"/>
              </a:solidFill>
            </a:endParaRPr>
          </a:p>
          <a:p>
            <a:r>
              <a:rPr lang="en-US" sz="1100" b="1" dirty="0">
                <a:solidFill>
                  <a:srgbClr val="151E49"/>
                </a:solidFill>
              </a:rPr>
              <a:t>½ cup of strawberries </a:t>
            </a:r>
          </a:p>
          <a:p>
            <a:pPr>
              <a:spcBef>
                <a:spcPts val="600"/>
              </a:spcBef>
            </a:pPr>
            <a:endParaRPr lang="en-US" sz="1100" dirty="0">
              <a:solidFill>
                <a:schemeClr val="dk1"/>
              </a:solidFill>
            </a:endParaRPr>
          </a:p>
          <a:p>
            <a:pPr>
              <a:spcBef>
                <a:spcPts val="400"/>
              </a:spcBef>
            </a:pPr>
            <a:endParaRPr lang="en-US" dirty="0"/>
          </a:p>
          <a:p>
            <a:pPr>
              <a:spcBef>
                <a:spcPts val="400"/>
              </a:spcBef>
            </a:pPr>
            <a:endParaRPr lang="en-US" dirty="0"/>
          </a:p>
          <a:p>
            <a:pPr>
              <a:spcBef>
                <a:spcPts val="400"/>
              </a:spcBef>
            </a:pPr>
            <a:endParaRPr lang="en-US" dirty="0"/>
          </a:p>
          <a:p>
            <a:endParaRPr lang="en-US" sz="1100" b="1" dirty="0">
              <a:solidFill>
                <a:schemeClr val="dk1"/>
              </a:solidFill>
            </a:endParaRPr>
          </a:p>
          <a:p>
            <a:pPr>
              <a:spcBef>
                <a:spcPts val="400"/>
              </a:spcBef>
            </a:pPr>
            <a:endParaRPr lang="en-US" dirty="0"/>
          </a:p>
        </p:txBody>
      </p:sp>
      <p:pic>
        <p:nvPicPr>
          <p:cNvPr id="8" name="Google Shape;261;p32">
            <a:extLst>
              <a:ext uri="{FF2B5EF4-FFF2-40B4-BE49-F238E27FC236}">
                <a16:creationId xmlns:a16="http://schemas.microsoft.com/office/drawing/2014/main" id="{21D8D4FD-FB56-EC7A-CA27-74A7496B094D}"/>
              </a:ext>
            </a:extLst>
          </p:cNvPr>
          <p:cNvPicPr preferRelativeResize="0"/>
          <p:nvPr/>
        </p:nvPicPr>
        <p:blipFill>
          <a:blip r:embed="rId2">
            <a:alphaModFix/>
          </a:blip>
          <a:stretch>
            <a:fillRect/>
          </a:stretch>
        </p:blipFill>
        <p:spPr>
          <a:xfrm>
            <a:off x="990482" y="2658384"/>
            <a:ext cx="1648050" cy="1075300"/>
          </a:xfrm>
          <a:prstGeom prst="rect">
            <a:avLst/>
          </a:prstGeom>
          <a:noFill/>
          <a:ln>
            <a:noFill/>
          </a:ln>
        </p:spPr>
      </p:pic>
      <p:pic>
        <p:nvPicPr>
          <p:cNvPr id="9" name="Google Shape;262;p32">
            <a:extLst>
              <a:ext uri="{FF2B5EF4-FFF2-40B4-BE49-F238E27FC236}">
                <a16:creationId xmlns:a16="http://schemas.microsoft.com/office/drawing/2014/main" id="{5D3441D5-6235-368D-06CF-41768D9C5C7C}"/>
              </a:ext>
            </a:extLst>
          </p:cNvPr>
          <p:cNvPicPr preferRelativeResize="0"/>
          <p:nvPr/>
        </p:nvPicPr>
        <p:blipFill>
          <a:blip r:embed="rId3">
            <a:alphaModFix/>
          </a:blip>
          <a:stretch>
            <a:fillRect/>
          </a:stretch>
        </p:blipFill>
        <p:spPr>
          <a:xfrm>
            <a:off x="3657600" y="2654988"/>
            <a:ext cx="1828800" cy="1294725"/>
          </a:xfrm>
          <a:prstGeom prst="rect">
            <a:avLst/>
          </a:prstGeom>
          <a:noFill/>
          <a:ln>
            <a:noFill/>
          </a:ln>
        </p:spPr>
      </p:pic>
      <p:pic>
        <p:nvPicPr>
          <p:cNvPr id="10" name="Google Shape;260;p32">
            <a:extLst>
              <a:ext uri="{FF2B5EF4-FFF2-40B4-BE49-F238E27FC236}">
                <a16:creationId xmlns:a16="http://schemas.microsoft.com/office/drawing/2014/main" id="{E2E49188-2E66-B596-DF64-8638CF2DD454}"/>
              </a:ext>
            </a:extLst>
          </p:cNvPr>
          <p:cNvPicPr preferRelativeResize="0"/>
          <p:nvPr/>
        </p:nvPicPr>
        <p:blipFill>
          <a:blip r:embed="rId4">
            <a:alphaModFix/>
          </a:blip>
          <a:stretch>
            <a:fillRect/>
          </a:stretch>
        </p:blipFill>
        <p:spPr>
          <a:xfrm>
            <a:off x="6070870" y="2654988"/>
            <a:ext cx="1903500" cy="1124825"/>
          </a:xfrm>
          <a:prstGeom prst="rect">
            <a:avLst/>
          </a:prstGeom>
          <a:noFill/>
          <a:ln>
            <a:noFill/>
          </a:ln>
        </p:spPr>
      </p:pic>
    </p:spTree>
    <p:extLst>
      <p:ext uri="{BB962C8B-B14F-4D97-AF65-F5344CB8AC3E}">
        <p14:creationId xmlns:p14="http://schemas.microsoft.com/office/powerpoint/2010/main" val="234963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8E94-8C92-B497-9FFF-30D69323D73A}"/>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 </a:t>
            </a:r>
          </a:p>
        </p:txBody>
      </p:sp>
      <p:sp>
        <p:nvSpPr>
          <p:cNvPr id="3" name="Text Placeholder 2">
            <a:extLst>
              <a:ext uri="{FF2B5EF4-FFF2-40B4-BE49-F238E27FC236}">
                <a16:creationId xmlns:a16="http://schemas.microsoft.com/office/drawing/2014/main" id="{7CF5C84B-94BB-B44B-4C34-7703A7B32D2F}"/>
              </a:ext>
            </a:extLst>
          </p:cNvPr>
          <p:cNvSpPr>
            <a:spLocks noGrp="1"/>
          </p:cNvSpPr>
          <p:nvPr>
            <p:ph type="body" idx="1"/>
          </p:nvPr>
        </p:nvSpPr>
        <p:spPr/>
        <p:txBody>
          <a:bodyPr/>
          <a:lstStyle/>
          <a:p>
            <a:pPr marL="95250" indent="0" algn="ctr">
              <a:buNone/>
            </a:pPr>
            <a:r>
              <a:rPr lang="en" b="1" dirty="0">
                <a:solidFill>
                  <a:srgbClr val="151E49"/>
                </a:solidFill>
              </a:rPr>
              <a:t>Selected:</a:t>
            </a:r>
            <a:endParaRPr lang="en-US" dirty="0"/>
          </a:p>
        </p:txBody>
      </p:sp>
      <p:sp>
        <p:nvSpPr>
          <p:cNvPr id="4" name="Google Shape;273;p33">
            <a:extLst>
              <a:ext uri="{FF2B5EF4-FFF2-40B4-BE49-F238E27FC236}">
                <a16:creationId xmlns:a16="http://schemas.microsoft.com/office/drawing/2014/main" id="{EFFA876F-A6EB-8D3C-1EA9-3CBD6FDC3DCD}"/>
              </a:ext>
            </a:extLst>
          </p:cNvPr>
          <p:cNvSpPr txBox="1">
            <a:spLocks/>
          </p:cNvSpPr>
          <p:nvPr/>
        </p:nvSpPr>
        <p:spPr>
          <a:xfrm>
            <a:off x="1427593" y="1951950"/>
            <a:ext cx="1911900" cy="61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Breakfast Pizza (2 items) </a:t>
            </a:r>
          </a:p>
          <a:p>
            <a:pPr marL="0" indent="0">
              <a:buFont typeface="Oswald"/>
              <a:buNone/>
            </a:pPr>
            <a:r>
              <a:rPr lang="en-US" sz="1100" dirty="0">
                <a:solidFill>
                  <a:srgbClr val="151E49"/>
                </a:solidFill>
              </a:rPr>
              <a:t>(1 oz. grain, 1 oz. m/ma)</a:t>
            </a:r>
          </a:p>
          <a:p>
            <a:pPr marL="0" indent="0">
              <a:spcBef>
                <a:spcPts val="600"/>
              </a:spcBef>
              <a:buFont typeface="Oswald"/>
              <a:buNone/>
            </a:pPr>
            <a:endParaRPr lang="en-US" sz="2400" dirty="0"/>
          </a:p>
          <a:p>
            <a:pPr marL="0" indent="0">
              <a:buFont typeface="Oswald"/>
              <a:buNone/>
            </a:pPr>
            <a:endParaRPr lang="en-US" dirty="0"/>
          </a:p>
          <a:p>
            <a:pPr marL="0" indent="0">
              <a:spcBef>
                <a:spcPts val="1600"/>
              </a:spcBef>
              <a:buFont typeface="Oswald"/>
              <a:buNone/>
            </a:pPr>
            <a:endParaRPr lang="en-US" sz="1100" dirty="0"/>
          </a:p>
          <a:p>
            <a:pPr marL="0" indent="0">
              <a:buFont typeface="Oswald"/>
              <a:buNone/>
            </a:pPr>
            <a:endParaRPr lang="en-US" sz="1100" dirty="0"/>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276;p33">
            <a:extLst>
              <a:ext uri="{FF2B5EF4-FFF2-40B4-BE49-F238E27FC236}">
                <a16:creationId xmlns:a16="http://schemas.microsoft.com/office/drawing/2014/main" id="{995CF39A-A3C2-F93E-1E4D-4324BD2764B8}"/>
              </a:ext>
            </a:extLst>
          </p:cNvPr>
          <p:cNvSpPr txBox="1">
            <a:spLocks/>
          </p:cNvSpPr>
          <p:nvPr/>
        </p:nvSpPr>
        <p:spPr>
          <a:xfrm>
            <a:off x="5347950" y="2061750"/>
            <a:ext cx="1061700" cy="4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solidFill>
                  <a:srgbClr val="151E49"/>
                </a:solidFill>
              </a:rPr>
              <a:t>1 cup of milk</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pic>
        <p:nvPicPr>
          <p:cNvPr id="6" name="Google Shape;274;p33">
            <a:extLst>
              <a:ext uri="{FF2B5EF4-FFF2-40B4-BE49-F238E27FC236}">
                <a16:creationId xmlns:a16="http://schemas.microsoft.com/office/drawing/2014/main" id="{F3257289-93E9-074B-0208-97C0FF5171F1}"/>
              </a:ext>
            </a:extLst>
          </p:cNvPr>
          <p:cNvPicPr preferRelativeResize="0"/>
          <p:nvPr/>
        </p:nvPicPr>
        <p:blipFill>
          <a:blip r:embed="rId2">
            <a:alphaModFix/>
          </a:blip>
          <a:stretch>
            <a:fillRect/>
          </a:stretch>
        </p:blipFill>
        <p:spPr>
          <a:xfrm>
            <a:off x="1427593" y="2632245"/>
            <a:ext cx="1648050" cy="1075300"/>
          </a:xfrm>
          <a:prstGeom prst="rect">
            <a:avLst/>
          </a:prstGeom>
          <a:noFill/>
          <a:ln>
            <a:noFill/>
          </a:ln>
        </p:spPr>
      </p:pic>
      <p:pic>
        <p:nvPicPr>
          <p:cNvPr id="7" name="Google Shape;275;p33">
            <a:extLst>
              <a:ext uri="{FF2B5EF4-FFF2-40B4-BE49-F238E27FC236}">
                <a16:creationId xmlns:a16="http://schemas.microsoft.com/office/drawing/2014/main" id="{AF67C035-45A8-95C9-2326-04B902957256}"/>
              </a:ext>
            </a:extLst>
          </p:cNvPr>
          <p:cNvPicPr preferRelativeResize="0"/>
          <p:nvPr/>
        </p:nvPicPr>
        <p:blipFill>
          <a:blip r:embed="rId3">
            <a:alphaModFix/>
          </a:blip>
          <a:stretch>
            <a:fillRect/>
          </a:stretch>
        </p:blipFill>
        <p:spPr>
          <a:xfrm>
            <a:off x="4964400" y="2458037"/>
            <a:ext cx="1828800" cy="1294725"/>
          </a:xfrm>
          <a:prstGeom prst="rect">
            <a:avLst/>
          </a:prstGeom>
          <a:noFill/>
          <a:ln>
            <a:noFill/>
          </a:ln>
        </p:spPr>
      </p:pic>
    </p:spTree>
    <p:extLst>
      <p:ext uri="{BB962C8B-B14F-4D97-AF65-F5344CB8AC3E}">
        <p14:creationId xmlns:p14="http://schemas.microsoft.com/office/powerpoint/2010/main" val="106903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AC0E-7CB7-76D0-D004-6AE5AF04F12D}"/>
              </a:ext>
            </a:extLst>
          </p:cNvPr>
          <p:cNvSpPr>
            <a:spLocks noGrp="1"/>
          </p:cNvSpPr>
          <p:nvPr>
            <p:ph type="title"/>
          </p:nvPr>
        </p:nvSpPr>
        <p:spPr/>
        <p:txBody>
          <a:bodyPr/>
          <a:lstStyle/>
          <a:p>
            <a:r>
              <a:rPr lang="en-US" dirty="0" err="1"/>
              <a:t>Sfsp</a:t>
            </a:r>
            <a:r>
              <a:rPr lang="en-US" dirty="0"/>
              <a:t> breakfast </a:t>
            </a:r>
            <a:r>
              <a:rPr lang="en-US" dirty="0" err="1"/>
              <a:t>ovs</a:t>
            </a:r>
            <a:r>
              <a:rPr lang="en-US" dirty="0"/>
              <a:t>: is this a meal?</a:t>
            </a:r>
          </a:p>
        </p:txBody>
      </p:sp>
      <p:sp>
        <p:nvSpPr>
          <p:cNvPr id="3" name="Text Placeholder 2">
            <a:extLst>
              <a:ext uri="{FF2B5EF4-FFF2-40B4-BE49-F238E27FC236}">
                <a16:creationId xmlns:a16="http://schemas.microsoft.com/office/drawing/2014/main" id="{9C6696B8-220E-74C1-FB65-58F795D2932C}"/>
              </a:ext>
            </a:extLst>
          </p:cNvPr>
          <p:cNvSpPr>
            <a:spLocks noGrp="1"/>
          </p:cNvSpPr>
          <p:nvPr>
            <p:ph type="body" idx="1"/>
          </p:nvPr>
        </p:nvSpPr>
        <p:spPr/>
        <p:txBody>
          <a:bodyPr/>
          <a:lstStyle/>
          <a:p>
            <a:pPr marL="0" lvl="0" indent="0" algn="l" rtl="0">
              <a:spcBef>
                <a:spcPts val="600"/>
              </a:spcBef>
              <a:spcAft>
                <a:spcPts val="0"/>
              </a:spcAft>
              <a:buNone/>
            </a:pPr>
            <a:r>
              <a:rPr lang="en-US" sz="2000" b="1" dirty="0">
                <a:solidFill>
                  <a:srgbClr val="151E49"/>
                </a:solidFill>
              </a:rPr>
              <a:t>Yes!</a:t>
            </a:r>
          </a:p>
          <a:p>
            <a:pPr marL="457200" lvl="0" indent="-330200" algn="l" rtl="0">
              <a:spcBef>
                <a:spcPts val="600"/>
              </a:spcBef>
              <a:spcAft>
                <a:spcPts val="0"/>
              </a:spcAft>
              <a:buClr>
                <a:srgbClr val="151E49"/>
              </a:buClr>
              <a:buSzPts val="1600"/>
              <a:buChar char="●"/>
            </a:pPr>
            <a:r>
              <a:rPr lang="en-US" sz="2000" dirty="0">
                <a:solidFill>
                  <a:srgbClr val="151E49"/>
                </a:solidFill>
              </a:rPr>
              <a:t>Although only 2 items were selected, the pizza counts as 2 items because it is a combination food containing foods from two different components. Additionally, students are not required to take a fruit at breakfast under SFSP OVS rules.</a:t>
            </a:r>
            <a:endParaRPr lang="en-US" sz="2000" dirty="0"/>
          </a:p>
          <a:p>
            <a:endParaRPr lang="en-US" dirty="0"/>
          </a:p>
        </p:txBody>
      </p:sp>
    </p:spTree>
    <p:extLst>
      <p:ext uri="{BB962C8B-B14F-4D97-AF65-F5344CB8AC3E}">
        <p14:creationId xmlns:p14="http://schemas.microsoft.com/office/powerpoint/2010/main" val="1293955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F5C5-DABE-BBE4-5B4A-0CA4D57276CE}"/>
              </a:ext>
            </a:extLst>
          </p:cNvPr>
          <p:cNvSpPr>
            <a:spLocks noGrp="1"/>
          </p:cNvSpPr>
          <p:nvPr>
            <p:ph type="title"/>
          </p:nvPr>
        </p:nvSpPr>
        <p:spPr/>
        <p:txBody>
          <a:bodyPr/>
          <a:lstStyle/>
          <a:p>
            <a:r>
              <a:rPr lang="en-US" dirty="0"/>
              <a:t>Lunch: </a:t>
            </a:r>
            <a:r>
              <a:rPr lang="en-US" dirty="0" err="1"/>
              <a:t>nslp</a:t>
            </a:r>
            <a:r>
              <a:rPr lang="en-US" dirty="0"/>
              <a:t> or </a:t>
            </a:r>
            <a:r>
              <a:rPr lang="en-US" dirty="0" err="1"/>
              <a:t>sfsp</a:t>
            </a:r>
            <a:r>
              <a:rPr lang="en-US" dirty="0"/>
              <a:t>? </a:t>
            </a:r>
          </a:p>
        </p:txBody>
      </p:sp>
      <p:sp>
        <p:nvSpPr>
          <p:cNvPr id="3" name="Text Placeholder 2">
            <a:extLst>
              <a:ext uri="{FF2B5EF4-FFF2-40B4-BE49-F238E27FC236}">
                <a16:creationId xmlns:a16="http://schemas.microsoft.com/office/drawing/2014/main" id="{D02041BB-0B38-94CC-4CFE-A0997765DE01}"/>
              </a:ext>
            </a:extLst>
          </p:cNvPr>
          <p:cNvSpPr>
            <a:spLocks noGrp="1"/>
          </p:cNvSpPr>
          <p:nvPr>
            <p:ph type="body" idx="1"/>
          </p:nvPr>
        </p:nvSpPr>
        <p:spPr>
          <a:xfrm>
            <a:off x="846149" y="1418299"/>
            <a:ext cx="6949341" cy="3329191"/>
          </a:xfrm>
        </p:spPr>
        <p:txBody>
          <a:bodyPr/>
          <a:lstStyle/>
          <a:p>
            <a:pPr marL="0" lvl="0" indent="0" algn="l" rtl="0">
              <a:spcBef>
                <a:spcPts val="600"/>
              </a:spcBef>
              <a:spcAft>
                <a:spcPts val="0"/>
              </a:spcAft>
              <a:buNone/>
            </a:pPr>
            <a:r>
              <a:rPr lang="en-US" sz="1800" b="0" dirty="0">
                <a:solidFill>
                  <a:srgbClr val="151E49"/>
                </a:solidFill>
              </a:rPr>
              <a:t>Sponsors may elect to operate the National School Lunch Program (NSLP) meal pattern during the summer</a:t>
            </a:r>
          </a:p>
          <a:p>
            <a:pPr marL="457200" lvl="0" indent="-355600" algn="l" rtl="0">
              <a:spcBef>
                <a:spcPts val="600"/>
              </a:spcBef>
              <a:spcAft>
                <a:spcPts val="0"/>
              </a:spcAft>
              <a:buClr>
                <a:srgbClr val="151E49"/>
              </a:buClr>
              <a:buSzPts val="2000"/>
              <a:buChar char="●"/>
            </a:pPr>
            <a:r>
              <a:rPr lang="en-US" sz="1800" b="0" dirty="0">
                <a:solidFill>
                  <a:srgbClr val="151E49"/>
                </a:solidFill>
              </a:rPr>
              <a:t>OVS rules follow the meal pattern that is being used - SFSP or NSLP</a:t>
            </a:r>
          </a:p>
          <a:p>
            <a:pPr marL="457200" lvl="0" indent="-355600" algn="l" rtl="0">
              <a:spcBef>
                <a:spcPts val="0"/>
              </a:spcBef>
              <a:spcAft>
                <a:spcPts val="0"/>
              </a:spcAft>
              <a:buClr>
                <a:srgbClr val="151E49"/>
              </a:buClr>
              <a:buSzPts val="2000"/>
              <a:buChar char="●"/>
            </a:pPr>
            <a:r>
              <a:rPr lang="en-US" sz="1800" b="0" dirty="0">
                <a:solidFill>
                  <a:srgbClr val="151E49"/>
                </a:solidFill>
              </a:rPr>
              <a:t>If electing to continue the NSLP meal pattern, OVS rules remain the same as during the school year</a:t>
            </a:r>
          </a:p>
          <a:p>
            <a:pPr marL="101600" lvl="0" indent="0" algn="l" rtl="0">
              <a:spcBef>
                <a:spcPts val="0"/>
              </a:spcBef>
              <a:spcAft>
                <a:spcPts val="0"/>
              </a:spcAft>
              <a:buClr>
                <a:srgbClr val="151E49"/>
              </a:buClr>
              <a:buSzPts val="2000"/>
              <a:buNone/>
            </a:pPr>
            <a:endParaRPr lang="en-US" sz="1800" dirty="0">
              <a:solidFill>
                <a:srgbClr val="151E49"/>
              </a:solidFill>
            </a:endParaRPr>
          </a:p>
          <a:p>
            <a:pPr marL="101600" lvl="0" indent="0" algn="l" rtl="0">
              <a:spcBef>
                <a:spcPts val="0"/>
              </a:spcBef>
              <a:spcAft>
                <a:spcPts val="0"/>
              </a:spcAft>
              <a:buClr>
                <a:srgbClr val="151E49"/>
              </a:buClr>
              <a:buSzPts val="2000"/>
              <a:buNone/>
            </a:pPr>
            <a:r>
              <a:rPr lang="en-US" sz="1800" dirty="0">
                <a:solidFill>
                  <a:srgbClr val="151E49"/>
                </a:solidFill>
              </a:rPr>
              <a:t>Reminders</a:t>
            </a:r>
          </a:p>
          <a:p>
            <a:pPr marL="914400" lvl="1" indent="-355600" algn="l" rtl="0">
              <a:spcBef>
                <a:spcPts val="0"/>
              </a:spcBef>
              <a:spcAft>
                <a:spcPts val="0"/>
              </a:spcAft>
              <a:buClr>
                <a:srgbClr val="151E49"/>
              </a:buClr>
              <a:buSzPts val="2000"/>
              <a:buChar char="○"/>
            </a:pPr>
            <a:r>
              <a:rPr lang="en-US" sz="1800" dirty="0">
                <a:solidFill>
                  <a:srgbClr val="151E49"/>
                </a:solidFill>
              </a:rPr>
              <a:t>NSLP meal pattern separates vegetables and fruits into two separate components and requires one of each</a:t>
            </a:r>
          </a:p>
          <a:p>
            <a:pPr marL="914400" lvl="1" indent="-355600" algn="l" rtl="0">
              <a:spcBef>
                <a:spcPts val="0"/>
              </a:spcBef>
              <a:spcAft>
                <a:spcPts val="0"/>
              </a:spcAft>
              <a:buClr>
                <a:srgbClr val="151E49"/>
              </a:buClr>
              <a:buSzPts val="2000"/>
              <a:buChar char="○"/>
            </a:pPr>
            <a:r>
              <a:rPr lang="en-US" sz="1800" dirty="0">
                <a:solidFill>
                  <a:srgbClr val="151E49"/>
                </a:solidFill>
              </a:rPr>
              <a:t>NSLP OVS requires students take at least ½ cup of fruit or vegetable </a:t>
            </a:r>
            <a:endParaRPr lang="en-US" sz="1800" dirty="0"/>
          </a:p>
          <a:p>
            <a:endParaRPr lang="en-US" dirty="0"/>
          </a:p>
        </p:txBody>
      </p:sp>
    </p:spTree>
    <p:extLst>
      <p:ext uri="{BB962C8B-B14F-4D97-AF65-F5344CB8AC3E}">
        <p14:creationId xmlns:p14="http://schemas.microsoft.com/office/powerpoint/2010/main" val="254148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6BF-A099-E9AC-D660-F61BAE15EA86}"/>
              </a:ext>
            </a:extLst>
          </p:cNvPr>
          <p:cNvSpPr>
            <a:spLocks noGrp="1"/>
          </p:cNvSpPr>
          <p:nvPr>
            <p:ph type="title"/>
          </p:nvPr>
        </p:nvSpPr>
        <p:spPr/>
        <p:txBody>
          <a:bodyPr/>
          <a:lstStyle/>
          <a:p>
            <a:r>
              <a:rPr lang="en-US" dirty="0"/>
              <a:t>SFSP LUNCH/SUPPER</a:t>
            </a:r>
          </a:p>
        </p:txBody>
      </p:sp>
      <p:sp>
        <p:nvSpPr>
          <p:cNvPr id="3" name="Text Placeholder 2">
            <a:extLst>
              <a:ext uri="{FF2B5EF4-FFF2-40B4-BE49-F238E27FC236}">
                <a16:creationId xmlns:a16="http://schemas.microsoft.com/office/drawing/2014/main" id="{67E20207-D029-73FD-1A28-1B759C7C1502}"/>
              </a:ext>
            </a:extLst>
          </p:cNvPr>
          <p:cNvSpPr>
            <a:spLocks noGrp="1"/>
          </p:cNvSpPr>
          <p:nvPr>
            <p:ph type="body" idx="1"/>
          </p:nvPr>
        </p:nvSpPr>
        <p:spPr/>
        <p:txBody>
          <a:bodyPr/>
          <a:lstStyle/>
          <a:p>
            <a:pPr marL="0" lvl="0" indent="0" algn="l" rtl="0">
              <a:spcBef>
                <a:spcPts val="600"/>
              </a:spcBef>
              <a:spcAft>
                <a:spcPts val="0"/>
              </a:spcAft>
              <a:buNone/>
            </a:pPr>
            <a:r>
              <a:rPr lang="en-US" sz="1800" dirty="0">
                <a:solidFill>
                  <a:srgbClr val="151E49"/>
                </a:solidFill>
              </a:rPr>
              <a:t>The SFSP lunch/supper meal pattern:</a:t>
            </a:r>
          </a:p>
          <a:p>
            <a:pPr marL="457200" lvl="0" indent="-355600" algn="l" rtl="0">
              <a:spcBef>
                <a:spcPts val="400"/>
              </a:spcBef>
              <a:spcAft>
                <a:spcPts val="0"/>
              </a:spcAft>
              <a:buClr>
                <a:srgbClr val="151E49"/>
              </a:buClr>
              <a:buSzPts val="2000"/>
              <a:buChar char="●"/>
            </a:pPr>
            <a:r>
              <a:rPr lang="en-US" sz="1800" b="0" dirty="0">
                <a:solidFill>
                  <a:srgbClr val="151E49"/>
                </a:solidFill>
              </a:rPr>
              <a:t>1- serving bread/grain</a:t>
            </a:r>
          </a:p>
          <a:p>
            <a:pPr marL="457200" lvl="0" indent="-355600" algn="l" rtl="0">
              <a:spcBef>
                <a:spcPts val="0"/>
              </a:spcBef>
              <a:spcAft>
                <a:spcPts val="0"/>
              </a:spcAft>
              <a:buClr>
                <a:srgbClr val="151E49"/>
              </a:buClr>
              <a:buSzPts val="2000"/>
              <a:buChar char="●"/>
            </a:pPr>
            <a:r>
              <a:rPr lang="en-US" sz="1800" b="0" dirty="0">
                <a:solidFill>
                  <a:srgbClr val="151E49"/>
                </a:solidFill>
              </a:rPr>
              <a:t>2 oz meat/meat alternate</a:t>
            </a:r>
          </a:p>
          <a:p>
            <a:pPr marL="457200" lvl="0" indent="-355600" algn="l" rtl="0">
              <a:spcBef>
                <a:spcPts val="0"/>
              </a:spcBef>
              <a:spcAft>
                <a:spcPts val="0"/>
              </a:spcAft>
              <a:buClr>
                <a:srgbClr val="151E49"/>
              </a:buClr>
              <a:buSzPts val="2000"/>
              <a:buChar char="●"/>
            </a:pPr>
            <a:r>
              <a:rPr lang="en-US" sz="1800" b="0" dirty="0">
                <a:solidFill>
                  <a:srgbClr val="151E49"/>
                </a:solidFill>
              </a:rPr>
              <a:t>2 servings of different fruits/vegetables totaling ¾ cup or more</a:t>
            </a:r>
          </a:p>
          <a:p>
            <a:pPr marL="457200" lvl="0" indent="-355600" algn="l" rtl="0">
              <a:spcBef>
                <a:spcPts val="0"/>
              </a:spcBef>
              <a:spcAft>
                <a:spcPts val="0"/>
              </a:spcAft>
              <a:buClr>
                <a:srgbClr val="151E49"/>
              </a:buClr>
              <a:buSzPts val="2000"/>
              <a:buChar char="●"/>
            </a:pPr>
            <a:r>
              <a:rPr lang="en-US" sz="1800" b="0" dirty="0">
                <a:solidFill>
                  <a:srgbClr val="151E49"/>
                </a:solidFill>
              </a:rPr>
              <a:t>1- 8oz serving of milk</a:t>
            </a:r>
          </a:p>
          <a:p>
            <a:pPr marL="0" lvl="0" indent="0" algn="l" rtl="0">
              <a:spcBef>
                <a:spcPts val="400"/>
              </a:spcBef>
              <a:spcAft>
                <a:spcPts val="0"/>
              </a:spcAft>
              <a:buNone/>
            </a:pPr>
            <a:endParaRPr lang="en-US" sz="1800" dirty="0">
              <a:solidFill>
                <a:srgbClr val="151E49"/>
              </a:solidFill>
            </a:endParaRPr>
          </a:p>
          <a:p>
            <a:pPr marL="457200" lvl="0" indent="-342900" algn="l" rtl="0">
              <a:spcBef>
                <a:spcPts val="600"/>
              </a:spcBef>
              <a:spcAft>
                <a:spcPts val="0"/>
              </a:spcAft>
              <a:buClr>
                <a:srgbClr val="151E49"/>
              </a:buClr>
              <a:buSzPts val="1800"/>
              <a:buChar char="●"/>
            </a:pPr>
            <a:r>
              <a:rPr lang="en-US" sz="1800" dirty="0">
                <a:solidFill>
                  <a:srgbClr val="151E49"/>
                </a:solidFill>
              </a:rPr>
              <a:t>Five different food </a:t>
            </a:r>
            <a:r>
              <a:rPr lang="en-US" sz="1800" u="sng" dirty="0">
                <a:solidFill>
                  <a:srgbClr val="151E49"/>
                </a:solidFill>
              </a:rPr>
              <a:t>items</a:t>
            </a:r>
            <a:r>
              <a:rPr lang="en-US" sz="1800" dirty="0">
                <a:solidFill>
                  <a:srgbClr val="151E49"/>
                </a:solidFill>
              </a:rPr>
              <a:t> must be offered to meet the meal pattern requirements. </a:t>
            </a:r>
          </a:p>
          <a:p>
            <a:pPr marL="457200" lvl="0" indent="-342900" algn="l" rtl="0">
              <a:spcBef>
                <a:spcPts val="0"/>
              </a:spcBef>
              <a:spcAft>
                <a:spcPts val="0"/>
              </a:spcAft>
              <a:buClr>
                <a:srgbClr val="151E49"/>
              </a:buClr>
              <a:buSzPts val="1800"/>
              <a:buChar char="●"/>
            </a:pPr>
            <a:r>
              <a:rPr lang="en-US" sz="1800" dirty="0">
                <a:solidFill>
                  <a:srgbClr val="151E49"/>
                </a:solidFill>
              </a:rPr>
              <a:t>Ensure that two </a:t>
            </a:r>
            <a:r>
              <a:rPr lang="en-US" sz="1800" u="sng" dirty="0">
                <a:solidFill>
                  <a:srgbClr val="151E49"/>
                </a:solidFill>
              </a:rPr>
              <a:t>different</a:t>
            </a:r>
            <a:r>
              <a:rPr lang="en-US" sz="1800" dirty="0">
                <a:solidFill>
                  <a:srgbClr val="151E49"/>
                </a:solidFill>
              </a:rPr>
              <a:t> fruit/vegetable offerings are made and, when combined, total at least ¾ cup or more.</a:t>
            </a:r>
          </a:p>
          <a:p>
            <a:endParaRPr lang="en-US" dirty="0"/>
          </a:p>
        </p:txBody>
      </p:sp>
    </p:spTree>
    <p:extLst>
      <p:ext uri="{BB962C8B-B14F-4D97-AF65-F5344CB8AC3E}">
        <p14:creationId xmlns:p14="http://schemas.microsoft.com/office/powerpoint/2010/main" val="222922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72D9-8287-C3E1-2C25-71ECC6E9D794}"/>
              </a:ext>
            </a:extLst>
          </p:cNvPr>
          <p:cNvSpPr>
            <a:spLocks noGrp="1"/>
          </p:cNvSpPr>
          <p:nvPr>
            <p:ph type="title"/>
          </p:nvPr>
        </p:nvSpPr>
        <p:spPr/>
        <p:txBody>
          <a:bodyPr/>
          <a:lstStyle/>
          <a:p>
            <a:r>
              <a:rPr lang="en-US" dirty="0"/>
              <a:t>SFSP LUNCH/supper</a:t>
            </a:r>
          </a:p>
        </p:txBody>
      </p:sp>
      <p:sp>
        <p:nvSpPr>
          <p:cNvPr id="3" name="Text Placeholder 2">
            <a:extLst>
              <a:ext uri="{FF2B5EF4-FFF2-40B4-BE49-F238E27FC236}">
                <a16:creationId xmlns:a16="http://schemas.microsoft.com/office/drawing/2014/main" id="{ED2BB307-9897-41FC-1B76-3DDBFE326A60}"/>
              </a:ext>
            </a:extLst>
          </p:cNvPr>
          <p:cNvSpPr>
            <a:spLocks noGrp="1"/>
          </p:cNvSpPr>
          <p:nvPr>
            <p:ph type="body" idx="1"/>
          </p:nvPr>
        </p:nvSpPr>
        <p:spPr>
          <a:xfrm>
            <a:off x="846149" y="1418300"/>
            <a:ext cx="6903159" cy="2893500"/>
          </a:xfrm>
        </p:spPr>
        <p:txBody>
          <a:bodyPr/>
          <a:lstStyle/>
          <a:p>
            <a:pPr marL="0" lvl="0" indent="0" algn="l" rtl="0">
              <a:spcBef>
                <a:spcPts val="600"/>
              </a:spcBef>
              <a:spcAft>
                <a:spcPts val="0"/>
              </a:spcAft>
              <a:buNone/>
            </a:pPr>
            <a:r>
              <a:rPr lang="en-US" sz="2000" b="1" dirty="0">
                <a:solidFill>
                  <a:srgbClr val="151E49"/>
                </a:solidFill>
              </a:rPr>
              <a:t>Participants must take 3 food </a:t>
            </a:r>
            <a:r>
              <a:rPr lang="en-US" sz="2000" b="1" u="sng" dirty="0">
                <a:solidFill>
                  <a:srgbClr val="151E49"/>
                </a:solidFill>
              </a:rPr>
              <a:t>components</a:t>
            </a:r>
            <a:r>
              <a:rPr lang="en-US" sz="2000" b="1" dirty="0">
                <a:solidFill>
                  <a:srgbClr val="151E49"/>
                </a:solidFill>
              </a:rPr>
              <a:t> from the 5 food </a:t>
            </a:r>
            <a:r>
              <a:rPr lang="en-US" sz="2000" b="1" u="sng" dirty="0">
                <a:solidFill>
                  <a:srgbClr val="151E49"/>
                </a:solidFill>
              </a:rPr>
              <a:t>items</a:t>
            </a:r>
            <a:r>
              <a:rPr lang="en-US" sz="2000" b="1" dirty="0">
                <a:solidFill>
                  <a:srgbClr val="151E49"/>
                </a:solidFill>
              </a:rPr>
              <a:t> offered</a:t>
            </a:r>
          </a:p>
          <a:p>
            <a:pPr marL="457200" lvl="0" indent="-330200" algn="l" rtl="0">
              <a:spcBef>
                <a:spcPts val="600"/>
              </a:spcBef>
              <a:spcAft>
                <a:spcPts val="0"/>
              </a:spcAft>
              <a:buClr>
                <a:srgbClr val="151E49"/>
              </a:buClr>
              <a:buSzPts val="1600"/>
              <a:buChar char="●"/>
            </a:pPr>
            <a:r>
              <a:rPr lang="en-US" sz="1600" b="0" dirty="0">
                <a:solidFill>
                  <a:srgbClr val="151E49"/>
                </a:solidFill>
              </a:rPr>
              <a:t>OVS requirements at lunch refer to components and not items (different from breakfast)</a:t>
            </a:r>
            <a:endParaRPr lang="en-US" sz="600" b="0" dirty="0">
              <a:solidFill>
                <a:srgbClr val="151E49"/>
              </a:solidFill>
            </a:endParaRPr>
          </a:p>
          <a:p>
            <a:pPr marL="457200" lvl="0" indent="-330200" algn="l" rtl="0">
              <a:spcBef>
                <a:spcPts val="0"/>
              </a:spcBef>
              <a:spcAft>
                <a:spcPts val="0"/>
              </a:spcAft>
              <a:buClr>
                <a:srgbClr val="151E49"/>
              </a:buClr>
              <a:buSzPts val="1600"/>
              <a:buChar char="●"/>
            </a:pPr>
            <a:r>
              <a:rPr lang="en-US" sz="1600" b="0" dirty="0">
                <a:solidFill>
                  <a:srgbClr val="151E49"/>
                </a:solidFill>
              </a:rPr>
              <a:t>The 2 servings of fruit/vegetable only count as 1 component</a:t>
            </a:r>
          </a:p>
          <a:p>
            <a:pPr marL="914400" lvl="1" indent="-330200" algn="l" rtl="0">
              <a:spcBef>
                <a:spcPts val="0"/>
              </a:spcBef>
              <a:spcAft>
                <a:spcPts val="0"/>
              </a:spcAft>
              <a:buClr>
                <a:srgbClr val="151E49"/>
              </a:buClr>
              <a:buSzPts val="1600"/>
              <a:buChar char="○"/>
            </a:pPr>
            <a:r>
              <a:rPr lang="en-US" sz="1600" dirty="0">
                <a:solidFill>
                  <a:srgbClr val="151E49"/>
                </a:solidFill>
              </a:rPr>
              <a:t>A child cannot take ½ cup pineapple, ¼ cup carrots and a package of crackers to count as a meal because the pineapple and carrots are the same component</a:t>
            </a:r>
          </a:p>
          <a:p>
            <a:pPr marL="457200" lvl="0" indent="-330200" algn="l" rtl="0">
              <a:spcBef>
                <a:spcPts val="0"/>
              </a:spcBef>
              <a:spcAft>
                <a:spcPts val="0"/>
              </a:spcAft>
              <a:buClr>
                <a:srgbClr val="151E49"/>
              </a:buClr>
              <a:buSzPts val="1600"/>
              <a:buChar char="●"/>
            </a:pPr>
            <a:r>
              <a:rPr lang="en-US" sz="1600" b="0" dirty="0">
                <a:solidFill>
                  <a:srgbClr val="151E49"/>
                </a:solidFill>
              </a:rPr>
              <a:t>If serving a ¼ cup portion of fruit/vegetable along with ½ cup to meet the daily requirement, children only need to select one option to fulfill the fruit/vegetable component. They do not have to take ½ cup but must take the planned portion.</a:t>
            </a:r>
          </a:p>
          <a:p>
            <a:pPr marL="457200" lvl="0" indent="-330200" algn="l" rtl="0">
              <a:spcBef>
                <a:spcPts val="0"/>
              </a:spcBef>
              <a:spcAft>
                <a:spcPts val="0"/>
              </a:spcAft>
              <a:buClr>
                <a:srgbClr val="151E49"/>
              </a:buClr>
              <a:buSzPts val="1600"/>
              <a:buChar char="●"/>
            </a:pPr>
            <a:r>
              <a:rPr lang="en-US" sz="1600" b="0" dirty="0">
                <a:solidFill>
                  <a:srgbClr val="151E49"/>
                </a:solidFill>
              </a:rPr>
              <a:t>Children are </a:t>
            </a:r>
            <a:r>
              <a:rPr lang="en-US" sz="1600" b="0" u="sng" dirty="0">
                <a:solidFill>
                  <a:srgbClr val="151E49"/>
                </a:solidFill>
              </a:rPr>
              <a:t>not</a:t>
            </a:r>
            <a:r>
              <a:rPr lang="en-US" sz="1600" b="0" dirty="0">
                <a:solidFill>
                  <a:srgbClr val="151E49"/>
                </a:solidFill>
              </a:rPr>
              <a:t> required to take a fruit/vegetable portion under SFSP OVS requirements.</a:t>
            </a:r>
          </a:p>
          <a:p>
            <a:endParaRPr lang="en-US" dirty="0"/>
          </a:p>
        </p:txBody>
      </p:sp>
    </p:spTree>
    <p:extLst>
      <p:ext uri="{BB962C8B-B14F-4D97-AF65-F5344CB8AC3E}">
        <p14:creationId xmlns:p14="http://schemas.microsoft.com/office/powerpoint/2010/main" val="206444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6BCE-9930-0EA1-22BC-8BCFDDACECE6}"/>
              </a:ext>
            </a:extLst>
          </p:cNvPr>
          <p:cNvSpPr>
            <a:spLocks noGrp="1"/>
          </p:cNvSpPr>
          <p:nvPr>
            <p:ph type="title"/>
          </p:nvPr>
        </p:nvSpPr>
        <p:spPr/>
        <p:txBody>
          <a:bodyPr/>
          <a:lstStyle/>
          <a:p>
            <a:r>
              <a:rPr lang="en-US" dirty="0" err="1"/>
              <a:t>Sfsp</a:t>
            </a:r>
            <a:r>
              <a:rPr lang="en-US" dirty="0"/>
              <a:t> lunch or supper</a:t>
            </a:r>
          </a:p>
        </p:txBody>
      </p:sp>
      <p:sp>
        <p:nvSpPr>
          <p:cNvPr id="3" name="Text Placeholder 2">
            <a:extLst>
              <a:ext uri="{FF2B5EF4-FFF2-40B4-BE49-F238E27FC236}">
                <a16:creationId xmlns:a16="http://schemas.microsoft.com/office/drawing/2014/main" id="{C1F249F0-F355-088E-DEA4-4C69A4A39B82}"/>
              </a:ext>
            </a:extLst>
          </p:cNvPr>
          <p:cNvSpPr>
            <a:spLocks noGrp="1"/>
          </p:cNvSpPr>
          <p:nvPr>
            <p:ph type="body" idx="1"/>
          </p:nvPr>
        </p:nvSpPr>
        <p:spPr>
          <a:xfrm>
            <a:off x="790732" y="1473718"/>
            <a:ext cx="7087886" cy="2893500"/>
          </a:xfrm>
        </p:spPr>
        <p:txBody>
          <a:bodyPr/>
          <a:lstStyle/>
          <a:p>
            <a:pPr marL="0" lvl="0" indent="0" algn="l" rtl="0">
              <a:spcBef>
                <a:spcPts val="600"/>
              </a:spcBef>
              <a:spcAft>
                <a:spcPts val="0"/>
              </a:spcAft>
              <a:buNone/>
            </a:pPr>
            <a:r>
              <a:rPr lang="en-US" sz="1800" dirty="0">
                <a:solidFill>
                  <a:srgbClr val="151E49"/>
                </a:solidFill>
              </a:rPr>
              <a:t>Menu Example:</a:t>
            </a:r>
          </a:p>
          <a:p>
            <a:pPr marL="457200" lvl="0" indent="-355600" algn="l" rtl="0">
              <a:spcBef>
                <a:spcPts val="400"/>
              </a:spcBef>
              <a:spcAft>
                <a:spcPts val="0"/>
              </a:spcAft>
              <a:buClr>
                <a:srgbClr val="151E49"/>
              </a:buClr>
              <a:buSzPts val="2000"/>
              <a:buChar char="●"/>
            </a:pPr>
            <a:r>
              <a:rPr lang="en-US" sz="1800" b="0" u="sng" dirty="0">
                <a:solidFill>
                  <a:srgbClr val="151E49"/>
                </a:solidFill>
              </a:rPr>
              <a:t>1 PBJ sandwich (2 slices of bread, 4T peanut butter, and jelly)</a:t>
            </a:r>
          </a:p>
          <a:p>
            <a:pPr marL="457200" lvl="0" indent="-355600" algn="l" rtl="0">
              <a:spcBef>
                <a:spcPts val="0"/>
              </a:spcBef>
              <a:spcAft>
                <a:spcPts val="0"/>
              </a:spcAft>
              <a:buClr>
                <a:srgbClr val="151E49"/>
              </a:buClr>
              <a:buSzPts val="2000"/>
              <a:buChar char="●"/>
            </a:pPr>
            <a:r>
              <a:rPr lang="en-US" sz="1800" b="0" dirty="0">
                <a:solidFill>
                  <a:srgbClr val="151E49"/>
                </a:solidFill>
              </a:rPr>
              <a:t>½ cup of broccoli</a:t>
            </a:r>
          </a:p>
          <a:p>
            <a:pPr marL="457200" lvl="0" indent="-355600" algn="l" rtl="0">
              <a:spcBef>
                <a:spcPts val="0"/>
              </a:spcBef>
              <a:spcAft>
                <a:spcPts val="0"/>
              </a:spcAft>
              <a:buClr>
                <a:srgbClr val="151E49"/>
              </a:buClr>
              <a:buSzPts val="2000"/>
              <a:buChar char="●"/>
            </a:pPr>
            <a:r>
              <a:rPr lang="en-US" sz="1800" b="0" dirty="0">
                <a:solidFill>
                  <a:srgbClr val="151E49"/>
                </a:solidFill>
              </a:rPr>
              <a:t>¼ cup frozen fruit juice bar</a:t>
            </a:r>
          </a:p>
          <a:p>
            <a:pPr marL="457200" lvl="0" indent="-355600" algn="l" rtl="0">
              <a:spcBef>
                <a:spcPts val="0"/>
              </a:spcBef>
              <a:spcAft>
                <a:spcPts val="0"/>
              </a:spcAft>
              <a:buClr>
                <a:srgbClr val="151E49"/>
              </a:buClr>
              <a:buSzPts val="2000"/>
              <a:buChar char="●"/>
            </a:pPr>
            <a:r>
              <a:rPr lang="en-US" sz="1800" b="0" u="sng" dirty="0">
                <a:solidFill>
                  <a:srgbClr val="151E49"/>
                </a:solidFill>
              </a:rPr>
              <a:t>1 cup of milk</a:t>
            </a:r>
          </a:p>
          <a:p>
            <a:pPr marL="0" lvl="0" indent="0" algn="l" rtl="0">
              <a:spcBef>
                <a:spcPts val="600"/>
              </a:spcBef>
              <a:spcAft>
                <a:spcPts val="0"/>
              </a:spcAft>
              <a:buNone/>
            </a:pPr>
            <a:endParaRPr lang="en-US" sz="1800" b="0" dirty="0">
              <a:solidFill>
                <a:srgbClr val="151E49"/>
              </a:solidFill>
            </a:endParaRPr>
          </a:p>
          <a:p>
            <a:pPr marL="0" lvl="0" indent="0" algn="l" rtl="0">
              <a:spcBef>
                <a:spcPts val="600"/>
              </a:spcBef>
              <a:spcAft>
                <a:spcPts val="0"/>
              </a:spcAft>
              <a:buNone/>
            </a:pPr>
            <a:r>
              <a:rPr lang="en-US" sz="1800" b="0" dirty="0">
                <a:solidFill>
                  <a:srgbClr val="151E49"/>
                </a:solidFill>
              </a:rPr>
              <a:t>If the child were to select only the PBJ and milk would this count as a meal? Yes, because the sandwich counts as 2 components (grain and meat/meat alternate) and the milk is the third. Children are not required to take a fruit or vegetable in SFSP.</a:t>
            </a:r>
            <a:endParaRPr lang="en-US" sz="1800" b="0" dirty="0"/>
          </a:p>
          <a:p>
            <a:endParaRPr lang="en-US" dirty="0"/>
          </a:p>
        </p:txBody>
      </p:sp>
    </p:spTree>
    <p:extLst>
      <p:ext uri="{BB962C8B-B14F-4D97-AF65-F5344CB8AC3E}">
        <p14:creationId xmlns:p14="http://schemas.microsoft.com/office/powerpoint/2010/main" val="350299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C002-D5F4-F584-7C72-B6E12DA5B620}"/>
              </a:ext>
            </a:extLst>
          </p:cNvPr>
          <p:cNvSpPr>
            <a:spLocks noGrp="1"/>
          </p:cNvSpPr>
          <p:nvPr>
            <p:ph type="title"/>
          </p:nvPr>
        </p:nvSpPr>
        <p:spPr/>
        <p:txBody>
          <a:bodyPr/>
          <a:lstStyle/>
          <a:p>
            <a:r>
              <a:rPr lang="en-US" dirty="0"/>
              <a:t>SFSP lunch or supper</a:t>
            </a:r>
          </a:p>
        </p:txBody>
      </p:sp>
      <p:sp>
        <p:nvSpPr>
          <p:cNvPr id="3" name="Text Placeholder 2">
            <a:extLst>
              <a:ext uri="{FF2B5EF4-FFF2-40B4-BE49-F238E27FC236}">
                <a16:creationId xmlns:a16="http://schemas.microsoft.com/office/drawing/2014/main" id="{01000CF1-AA0B-E2F9-FD9F-7AD898B8F5D4}"/>
              </a:ext>
            </a:extLst>
          </p:cNvPr>
          <p:cNvSpPr>
            <a:spLocks noGrp="1"/>
          </p:cNvSpPr>
          <p:nvPr>
            <p:ph type="body" idx="1"/>
          </p:nvPr>
        </p:nvSpPr>
        <p:spPr/>
        <p:txBody>
          <a:bodyPr/>
          <a:lstStyle/>
          <a:p>
            <a:pPr marL="0" lvl="0" indent="0" algn="l" rtl="0">
              <a:spcBef>
                <a:spcPts val="600"/>
              </a:spcBef>
              <a:spcAft>
                <a:spcPts val="0"/>
              </a:spcAft>
              <a:buNone/>
            </a:pPr>
            <a:r>
              <a:rPr lang="en-US" sz="1800" dirty="0">
                <a:solidFill>
                  <a:srgbClr val="151E49"/>
                </a:solidFill>
              </a:rPr>
              <a:t>Menu Example</a:t>
            </a:r>
            <a:r>
              <a:rPr lang="en-US" sz="1800" b="0" dirty="0">
                <a:solidFill>
                  <a:srgbClr val="151E49"/>
                </a:solidFill>
              </a:rPr>
              <a:t>:</a:t>
            </a:r>
          </a:p>
          <a:p>
            <a:pPr marL="457200" lvl="0" indent="-355600" algn="l" rtl="0">
              <a:spcBef>
                <a:spcPts val="400"/>
              </a:spcBef>
              <a:spcAft>
                <a:spcPts val="0"/>
              </a:spcAft>
              <a:buClr>
                <a:srgbClr val="151E49"/>
              </a:buClr>
              <a:buSzPts val="2000"/>
              <a:buChar char="●"/>
            </a:pPr>
            <a:r>
              <a:rPr lang="en-US" sz="1800" b="0" dirty="0">
                <a:solidFill>
                  <a:srgbClr val="151E49"/>
                </a:solidFill>
              </a:rPr>
              <a:t>1 PBJ sandwich (2 slices of bread, 4T peanut butter, and jelly)</a:t>
            </a:r>
          </a:p>
          <a:p>
            <a:pPr marL="457200" lvl="0" indent="-355600" algn="l" rtl="0">
              <a:spcBef>
                <a:spcPts val="0"/>
              </a:spcBef>
              <a:spcAft>
                <a:spcPts val="0"/>
              </a:spcAft>
              <a:buClr>
                <a:srgbClr val="151E49"/>
              </a:buClr>
              <a:buSzPts val="2000"/>
              <a:buChar char="●"/>
            </a:pPr>
            <a:r>
              <a:rPr lang="en-US" sz="1800" b="0" u="sng" dirty="0">
                <a:solidFill>
                  <a:srgbClr val="151E49"/>
                </a:solidFill>
              </a:rPr>
              <a:t>½ cup of broccoli</a:t>
            </a:r>
          </a:p>
          <a:p>
            <a:pPr marL="457200" lvl="0" indent="-355600" algn="l" rtl="0">
              <a:spcBef>
                <a:spcPts val="0"/>
              </a:spcBef>
              <a:spcAft>
                <a:spcPts val="0"/>
              </a:spcAft>
              <a:buClr>
                <a:srgbClr val="151E49"/>
              </a:buClr>
              <a:buSzPts val="2000"/>
              <a:buChar char="●"/>
            </a:pPr>
            <a:r>
              <a:rPr lang="en-US" sz="1800" b="0" u="sng" dirty="0">
                <a:solidFill>
                  <a:srgbClr val="151E49"/>
                </a:solidFill>
              </a:rPr>
              <a:t>¼ cup frozen fruit juice bar</a:t>
            </a:r>
          </a:p>
          <a:p>
            <a:pPr marL="457200" lvl="0" indent="-355600" algn="l" rtl="0">
              <a:spcBef>
                <a:spcPts val="0"/>
              </a:spcBef>
              <a:spcAft>
                <a:spcPts val="0"/>
              </a:spcAft>
              <a:buClr>
                <a:srgbClr val="151E49"/>
              </a:buClr>
              <a:buSzPts val="2000"/>
              <a:buChar char="●"/>
            </a:pPr>
            <a:r>
              <a:rPr lang="en-US" sz="1800" b="0" u="sng" dirty="0">
                <a:solidFill>
                  <a:srgbClr val="151E49"/>
                </a:solidFill>
              </a:rPr>
              <a:t>1 cup of milk</a:t>
            </a:r>
          </a:p>
          <a:p>
            <a:pPr marL="0" lvl="0" indent="0" algn="l" rtl="0">
              <a:spcBef>
                <a:spcPts val="600"/>
              </a:spcBef>
              <a:spcAft>
                <a:spcPts val="0"/>
              </a:spcAft>
              <a:buNone/>
            </a:pPr>
            <a:endParaRPr lang="en-US" sz="1800" b="0" dirty="0">
              <a:solidFill>
                <a:srgbClr val="151E49"/>
              </a:solidFill>
            </a:endParaRPr>
          </a:p>
          <a:p>
            <a:pPr marL="0" lvl="0" indent="0" algn="l" rtl="0">
              <a:spcBef>
                <a:spcPts val="600"/>
              </a:spcBef>
              <a:spcAft>
                <a:spcPts val="0"/>
              </a:spcAft>
              <a:buNone/>
            </a:pPr>
            <a:r>
              <a:rPr lang="en-US" sz="1800" b="0" dirty="0">
                <a:solidFill>
                  <a:srgbClr val="151E49"/>
                </a:solidFill>
              </a:rPr>
              <a:t>If the child were to select the broccoli, juice bar and milk, would this count as a meal? No, the child has taken 3 items, but only 2 components. Fruit/Vegetable is only considered one component in the SFSP meal pattern.</a:t>
            </a:r>
            <a:endParaRPr lang="en-US" sz="1800" b="0" dirty="0"/>
          </a:p>
          <a:p>
            <a:endParaRPr lang="en-US" dirty="0"/>
          </a:p>
        </p:txBody>
      </p:sp>
    </p:spTree>
    <p:extLst>
      <p:ext uri="{BB962C8B-B14F-4D97-AF65-F5344CB8AC3E}">
        <p14:creationId xmlns:p14="http://schemas.microsoft.com/office/powerpoint/2010/main" val="381760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538C-F0C0-3B6A-15E0-04D9AAA6EF88}"/>
              </a:ext>
            </a:extLst>
          </p:cNvPr>
          <p:cNvSpPr>
            <a:spLocks noGrp="1"/>
          </p:cNvSpPr>
          <p:nvPr>
            <p:ph type="title"/>
          </p:nvPr>
        </p:nvSpPr>
        <p:spPr/>
        <p:txBody>
          <a:bodyPr/>
          <a:lstStyle/>
          <a:p>
            <a:r>
              <a:rPr lang="en-US" dirty="0"/>
              <a:t>What is the goal of SFSP </a:t>
            </a:r>
            <a:r>
              <a:rPr lang="en-US" dirty="0" err="1"/>
              <a:t>ovs</a:t>
            </a:r>
            <a:endParaRPr lang="en-US" dirty="0"/>
          </a:p>
        </p:txBody>
      </p:sp>
      <p:sp>
        <p:nvSpPr>
          <p:cNvPr id="3" name="Text Placeholder 2">
            <a:extLst>
              <a:ext uri="{FF2B5EF4-FFF2-40B4-BE49-F238E27FC236}">
                <a16:creationId xmlns:a16="http://schemas.microsoft.com/office/drawing/2014/main" id="{7F4CA7DE-7F68-1819-05EC-A22D27C303E1}"/>
              </a:ext>
            </a:extLst>
          </p:cNvPr>
          <p:cNvSpPr>
            <a:spLocks noGrp="1"/>
          </p:cNvSpPr>
          <p:nvPr>
            <p:ph type="body" idx="1"/>
          </p:nvPr>
        </p:nvSpPr>
        <p:spPr>
          <a:xfrm>
            <a:off x="891119" y="1552240"/>
            <a:ext cx="7433371" cy="3079760"/>
          </a:xfrm>
        </p:spPr>
        <p:txBody>
          <a:bodyPr/>
          <a:lstStyle/>
          <a:p>
            <a:pPr marL="457200" lvl="0" indent="-342900" algn="l" rtl="0">
              <a:spcBef>
                <a:spcPts val="400"/>
              </a:spcBef>
              <a:spcAft>
                <a:spcPts val="0"/>
              </a:spcAft>
              <a:buClr>
                <a:srgbClr val="151E49"/>
              </a:buClr>
              <a:buSzPts val="1800"/>
              <a:buChar char="●"/>
            </a:pPr>
            <a:r>
              <a:rPr lang="en-US" sz="2000" b="0" dirty="0">
                <a:solidFill>
                  <a:srgbClr val="151E49"/>
                </a:solidFill>
              </a:rPr>
              <a:t>Allows participants to decline up to two components</a:t>
            </a:r>
          </a:p>
          <a:p>
            <a:pPr marL="457200" lvl="0" indent="-342900" algn="l" rtl="0">
              <a:spcBef>
                <a:spcPts val="0"/>
              </a:spcBef>
              <a:spcAft>
                <a:spcPts val="0"/>
              </a:spcAft>
              <a:buClr>
                <a:srgbClr val="151E49"/>
              </a:buClr>
              <a:buSzPts val="1800"/>
              <a:buChar char="●"/>
            </a:pPr>
            <a:r>
              <a:rPr lang="en-US" sz="2000" b="0" dirty="0">
                <a:solidFill>
                  <a:srgbClr val="151E49"/>
                </a:solidFill>
              </a:rPr>
              <a:t>Reduces food waste </a:t>
            </a:r>
          </a:p>
          <a:p>
            <a:pPr marL="457200" lvl="0" indent="-342900" algn="l" rtl="0">
              <a:spcBef>
                <a:spcPts val="0"/>
              </a:spcBef>
              <a:spcAft>
                <a:spcPts val="0"/>
              </a:spcAft>
              <a:buClr>
                <a:srgbClr val="151E49"/>
              </a:buClr>
              <a:buSzPts val="1800"/>
              <a:buChar char="●"/>
            </a:pPr>
            <a:r>
              <a:rPr lang="en-US" sz="2000" b="0" dirty="0">
                <a:solidFill>
                  <a:srgbClr val="151E49"/>
                </a:solidFill>
              </a:rPr>
              <a:t>Lowers food cost if properly implemented</a:t>
            </a:r>
          </a:p>
          <a:p>
            <a:pPr marL="457200" lvl="0" indent="-342900" algn="l" rtl="0">
              <a:spcBef>
                <a:spcPts val="0"/>
              </a:spcBef>
              <a:spcAft>
                <a:spcPts val="0"/>
              </a:spcAft>
              <a:buClr>
                <a:srgbClr val="151E49"/>
              </a:buClr>
              <a:buSzPts val="1800"/>
              <a:buChar char="●"/>
            </a:pPr>
            <a:endParaRPr lang="en-US" sz="2000" b="0" dirty="0">
              <a:solidFill>
                <a:srgbClr val="151E49"/>
              </a:solidFill>
            </a:endParaRPr>
          </a:p>
          <a:p>
            <a:pPr marL="457200" lvl="0" indent="-342900" algn="l" rtl="0">
              <a:spcBef>
                <a:spcPts val="0"/>
              </a:spcBef>
              <a:spcAft>
                <a:spcPts val="0"/>
              </a:spcAft>
              <a:buClr>
                <a:srgbClr val="151E49"/>
              </a:buClr>
              <a:buSzPts val="1800"/>
              <a:buChar char="●"/>
            </a:pPr>
            <a:endParaRPr lang="en-US" sz="2000" b="0" dirty="0">
              <a:solidFill>
                <a:srgbClr val="151E49"/>
              </a:solidFill>
            </a:endParaRPr>
          </a:p>
          <a:p>
            <a:pPr marL="114300" lvl="0" indent="0" rtl="0">
              <a:spcBef>
                <a:spcPts val="0"/>
              </a:spcBef>
              <a:spcAft>
                <a:spcPts val="0"/>
              </a:spcAft>
              <a:buClr>
                <a:srgbClr val="151E49"/>
              </a:buClr>
              <a:buSzPts val="1800"/>
              <a:buNone/>
            </a:pPr>
            <a:r>
              <a:rPr lang="en-US" sz="2000" b="0" dirty="0"/>
              <a:t>OVS is not a way to circumvent meal pattern requirements or eliminate specific components.  All meal components for the planned menu must be available throughout the entire meal service.  If a site runs out of a component, no more meals may be claimed for reimbursement, even if the meal would meet the OVS requirement.</a:t>
            </a:r>
            <a:endParaRPr lang="en-US" sz="2000" b="0" dirty="0">
              <a:solidFill>
                <a:srgbClr val="151E49"/>
              </a:solidFill>
            </a:endParaRPr>
          </a:p>
          <a:p>
            <a:endParaRPr lang="en-US" dirty="0"/>
          </a:p>
        </p:txBody>
      </p:sp>
    </p:spTree>
    <p:extLst>
      <p:ext uri="{BB962C8B-B14F-4D97-AF65-F5344CB8AC3E}">
        <p14:creationId xmlns:p14="http://schemas.microsoft.com/office/powerpoint/2010/main" val="400937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207F-3728-B74D-6ED5-736DF3E9561F}"/>
              </a:ext>
            </a:extLst>
          </p:cNvPr>
          <p:cNvSpPr>
            <a:spLocks noGrp="1"/>
          </p:cNvSpPr>
          <p:nvPr>
            <p:ph type="title"/>
          </p:nvPr>
        </p:nvSpPr>
        <p:spPr/>
        <p:txBody>
          <a:bodyPr/>
          <a:lstStyle/>
          <a:p>
            <a:r>
              <a:rPr lang="en-US" dirty="0" err="1"/>
              <a:t>Sfsp</a:t>
            </a:r>
            <a:r>
              <a:rPr lang="en-US" dirty="0"/>
              <a:t> lunch or supper</a:t>
            </a:r>
          </a:p>
        </p:txBody>
      </p:sp>
      <p:sp>
        <p:nvSpPr>
          <p:cNvPr id="3" name="Text Placeholder 2">
            <a:extLst>
              <a:ext uri="{FF2B5EF4-FFF2-40B4-BE49-F238E27FC236}">
                <a16:creationId xmlns:a16="http://schemas.microsoft.com/office/drawing/2014/main" id="{F7C15C28-A263-639A-5E2F-19C0C39ABC05}"/>
              </a:ext>
            </a:extLst>
          </p:cNvPr>
          <p:cNvSpPr>
            <a:spLocks noGrp="1"/>
          </p:cNvSpPr>
          <p:nvPr>
            <p:ph type="body" idx="1"/>
          </p:nvPr>
        </p:nvSpPr>
        <p:spPr>
          <a:xfrm>
            <a:off x="940311" y="1219682"/>
            <a:ext cx="7263377" cy="3412318"/>
          </a:xfrm>
        </p:spPr>
        <p:txBody>
          <a:bodyPr/>
          <a:lstStyle/>
          <a:p>
            <a:pPr marL="0" lvl="0" indent="0" algn="l" rtl="0">
              <a:spcBef>
                <a:spcPts val="600"/>
              </a:spcBef>
              <a:spcAft>
                <a:spcPts val="0"/>
              </a:spcAft>
              <a:buNone/>
            </a:pPr>
            <a:r>
              <a:rPr lang="en-US" sz="2000" dirty="0">
                <a:solidFill>
                  <a:srgbClr val="151E49"/>
                </a:solidFill>
              </a:rPr>
              <a:t>Menu offered:</a:t>
            </a:r>
            <a:endParaRPr lang="en-US" b="1" dirty="0">
              <a:solidFill>
                <a:srgbClr val="151E49"/>
              </a:solidFill>
            </a:endParaRPr>
          </a:p>
          <a:p>
            <a:pPr marL="914400" lvl="1" indent="-317500" algn="l" rtl="0">
              <a:spcBef>
                <a:spcPts val="400"/>
              </a:spcBef>
              <a:spcAft>
                <a:spcPts val="0"/>
              </a:spcAft>
              <a:buClr>
                <a:srgbClr val="151E49"/>
              </a:buClr>
              <a:buSzPts val="1400"/>
              <a:buChar char="○"/>
            </a:pPr>
            <a:r>
              <a:rPr lang="en-US" sz="1800" b="1" dirty="0">
                <a:solidFill>
                  <a:srgbClr val="151E49"/>
                </a:solidFill>
              </a:rPr>
              <a:t>1 oz roasted chicken</a:t>
            </a:r>
          </a:p>
          <a:p>
            <a:pPr marL="914400" lvl="1" indent="-317500" algn="l" rtl="0">
              <a:spcBef>
                <a:spcPts val="0"/>
              </a:spcBef>
              <a:spcAft>
                <a:spcPts val="0"/>
              </a:spcAft>
              <a:buClr>
                <a:srgbClr val="151E49"/>
              </a:buClr>
              <a:buSzPts val="1400"/>
              <a:buChar char="○"/>
            </a:pPr>
            <a:r>
              <a:rPr lang="en-US" sz="1800" b="1" dirty="0">
                <a:solidFill>
                  <a:srgbClr val="151E49"/>
                </a:solidFill>
              </a:rPr>
              <a:t>½ cup of black beans (credit as meat/meat alternate component)</a:t>
            </a:r>
          </a:p>
          <a:p>
            <a:pPr marL="914400" lvl="1" indent="-317500" algn="l" rtl="0">
              <a:spcBef>
                <a:spcPts val="0"/>
              </a:spcBef>
              <a:spcAft>
                <a:spcPts val="0"/>
              </a:spcAft>
              <a:buClr>
                <a:srgbClr val="151E49"/>
              </a:buClr>
              <a:buSzPts val="1400"/>
              <a:buChar char="○"/>
            </a:pPr>
            <a:r>
              <a:rPr lang="en-US" sz="1800" b="1" dirty="0">
                <a:solidFill>
                  <a:srgbClr val="151E49"/>
                </a:solidFill>
              </a:rPr>
              <a:t>1 cup of rice</a:t>
            </a:r>
          </a:p>
          <a:p>
            <a:pPr marL="914400" lvl="1" indent="-317500" algn="l" rtl="0">
              <a:spcBef>
                <a:spcPts val="0"/>
              </a:spcBef>
              <a:spcAft>
                <a:spcPts val="0"/>
              </a:spcAft>
              <a:buClr>
                <a:srgbClr val="151E49"/>
              </a:buClr>
              <a:buSzPts val="1400"/>
              <a:buChar char="○"/>
            </a:pPr>
            <a:r>
              <a:rPr lang="en-US" sz="1800" b="1" dirty="0">
                <a:solidFill>
                  <a:srgbClr val="151E49"/>
                </a:solidFill>
              </a:rPr>
              <a:t>½ cup of broccoli*</a:t>
            </a:r>
          </a:p>
          <a:p>
            <a:pPr marL="914400" lvl="1" indent="-317500" algn="l" rtl="0">
              <a:spcBef>
                <a:spcPts val="0"/>
              </a:spcBef>
              <a:spcAft>
                <a:spcPts val="0"/>
              </a:spcAft>
              <a:buClr>
                <a:srgbClr val="151E49"/>
              </a:buClr>
              <a:buSzPts val="1400"/>
              <a:buChar char="○"/>
            </a:pPr>
            <a:r>
              <a:rPr lang="en-US" sz="1800" b="1" dirty="0">
                <a:solidFill>
                  <a:srgbClr val="151E49"/>
                </a:solidFill>
              </a:rPr>
              <a:t>½ cup of apple Slices*</a:t>
            </a:r>
          </a:p>
          <a:p>
            <a:pPr marL="914400" lvl="1" indent="-317500" algn="l" rtl="0">
              <a:spcBef>
                <a:spcPts val="0"/>
              </a:spcBef>
              <a:spcAft>
                <a:spcPts val="0"/>
              </a:spcAft>
              <a:buClr>
                <a:srgbClr val="151E49"/>
              </a:buClr>
              <a:buSzPts val="1400"/>
              <a:buChar char="○"/>
            </a:pPr>
            <a:r>
              <a:rPr lang="en-US" sz="1800" b="1" dirty="0">
                <a:solidFill>
                  <a:srgbClr val="151E49"/>
                </a:solidFill>
              </a:rPr>
              <a:t>1 cup of milk</a:t>
            </a:r>
          </a:p>
          <a:p>
            <a:pPr marL="0" lvl="0" indent="0" algn="l" rtl="0">
              <a:spcBef>
                <a:spcPts val="400"/>
              </a:spcBef>
              <a:spcAft>
                <a:spcPts val="0"/>
              </a:spcAft>
              <a:buNone/>
            </a:pPr>
            <a:r>
              <a:rPr lang="en-US" sz="1600" b="0" dirty="0">
                <a:solidFill>
                  <a:srgbClr val="151E49"/>
                </a:solidFill>
              </a:rPr>
              <a:t>If the child were to select the chicken, beans and milk, would this be a meal? No, the beans are clearly marked as part of the meat/meat alternate component. By selecting the beans and chicken with the milk, the child has selected only 2 components. Menu planners must clearly define beans as either a vegetable or meat/meat alternate. They cannot count as both in the same meal.</a:t>
            </a:r>
            <a:endParaRPr lang="en-US" b="0" dirty="0"/>
          </a:p>
          <a:p>
            <a:endParaRPr lang="en-US" dirty="0"/>
          </a:p>
        </p:txBody>
      </p:sp>
    </p:spTree>
    <p:extLst>
      <p:ext uri="{BB962C8B-B14F-4D97-AF65-F5344CB8AC3E}">
        <p14:creationId xmlns:p14="http://schemas.microsoft.com/office/powerpoint/2010/main" val="2777116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352;p41">
            <a:extLst>
              <a:ext uri="{FF2B5EF4-FFF2-40B4-BE49-F238E27FC236}">
                <a16:creationId xmlns:a16="http://schemas.microsoft.com/office/drawing/2014/main" id="{1BB4C1AA-B194-EAD5-6C45-564FE1A4FFC6}"/>
              </a:ext>
            </a:extLst>
          </p:cNvPr>
          <p:cNvPicPr preferRelativeResize="0"/>
          <p:nvPr/>
        </p:nvPicPr>
        <p:blipFill>
          <a:blip r:embed="rId2">
            <a:alphaModFix/>
          </a:blip>
          <a:stretch>
            <a:fillRect/>
          </a:stretch>
        </p:blipFill>
        <p:spPr>
          <a:xfrm>
            <a:off x="1169536" y="2139073"/>
            <a:ext cx="1783650" cy="1079125"/>
          </a:xfrm>
          <a:prstGeom prst="rect">
            <a:avLst/>
          </a:prstGeom>
          <a:noFill/>
          <a:ln>
            <a:noFill/>
          </a:ln>
        </p:spPr>
      </p:pic>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3">
            <a:alphaModFix/>
          </a:blip>
          <a:stretch>
            <a:fillRect/>
          </a:stretch>
        </p:blipFill>
        <p:spPr>
          <a:xfrm>
            <a:off x="1169536" y="3504459"/>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4">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5">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1994357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F5FD-0AB2-0976-285A-0FC977CB2BE9}"/>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98D84D4B-7160-FCB7-0D6B-6EAE59875233}"/>
              </a:ext>
            </a:extLst>
          </p:cNvPr>
          <p:cNvSpPr>
            <a:spLocks noGrp="1"/>
          </p:cNvSpPr>
          <p:nvPr>
            <p:ph type="body" idx="1"/>
          </p:nvPr>
        </p:nvSpPr>
        <p:spPr/>
        <p:txBody>
          <a:bodyPr/>
          <a:lstStyle/>
          <a:p>
            <a:pPr marL="95250" indent="0" algn="ctr">
              <a:buNone/>
            </a:pPr>
            <a:r>
              <a:rPr lang="en-US" dirty="0"/>
              <a:t>Selected: </a:t>
            </a:r>
          </a:p>
        </p:txBody>
      </p:sp>
      <p:sp>
        <p:nvSpPr>
          <p:cNvPr id="4" name="Google Shape;365;p42">
            <a:extLst>
              <a:ext uri="{FF2B5EF4-FFF2-40B4-BE49-F238E27FC236}">
                <a16:creationId xmlns:a16="http://schemas.microsoft.com/office/drawing/2014/main" id="{2DBCA5CD-4073-F509-4258-FD37D17927BD}"/>
              </a:ext>
            </a:extLst>
          </p:cNvPr>
          <p:cNvSpPr txBox="1">
            <a:spLocks/>
          </p:cNvSpPr>
          <p:nvPr/>
        </p:nvSpPr>
        <p:spPr>
          <a:xfrm>
            <a:off x="572100" y="1982055"/>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p>
          <a:p>
            <a:pPr marL="0" indent="0">
              <a:buFont typeface="Oswald"/>
              <a:buNone/>
            </a:pPr>
            <a:endParaRPr lang="en-US" dirty="0"/>
          </a:p>
          <a:p>
            <a:pPr marL="0" indent="0">
              <a:spcBef>
                <a:spcPts val="1600"/>
              </a:spcBef>
              <a:buFont typeface="Oswald"/>
              <a:buNone/>
            </a:pPr>
            <a:endParaRPr lang="en-US" sz="1100" dirty="0"/>
          </a:p>
          <a:p>
            <a:pPr marL="0" indent="0">
              <a:buSzPts val="1100"/>
              <a:buFont typeface="Arial"/>
              <a:buNone/>
            </a:pPr>
            <a:endParaRPr lang="en-US" sz="1100" dirty="0"/>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pic>
        <p:nvPicPr>
          <p:cNvPr id="5" name="Google Shape;367;p42">
            <a:extLst>
              <a:ext uri="{FF2B5EF4-FFF2-40B4-BE49-F238E27FC236}">
                <a16:creationId xmlns:a16="http://schemas.microsoft.com/office/drawing/2014/main" id="{DFBE4DBB-69D0-4FFA-A961-8B10964327FC}"/>
              </a:ext>
            </a:extLst>
          </p:cNvPr>
          <p:cNvPicPr preferRelativeResize="0"/>
          <p:nvPr/>
        </p:nvPicPr>
        <p:blipFill>
          <a:blip r:embed="rId2">
            <a:alphaModFix/>
          </a:blip>
          <a:stretch>
            <a:fillRect/>
          </a:stretch>
        </p:blipFill>
        <p:spPr>
          <a:xfrm>
            <a:off x="975573" y="2723273"/>
            <a:ext cx="1783650" cy="1079125"/>
          </a:xfrm>
          <a:prstGeom prst="rect">
            <a:avLst/>
          </a:prstGeom>
          <a:noFill/>
          <a:ln>
            <a:noFill/>
          </a:ln>
        </p:spPr>
      </p:pic>
      <p:sp>
        <p:nvSpPr>
          <p:cNvPr id="6" name="Google Shape;366;p42">
            <a:extLst>
              <a:ext uri="{FF2B5EF4-FFF2-40B4-BE49-F238E27FC236}">
                <a16:creationId xmlns:a16="http://schemas.microsoft.com/office/drawing/2014/main" id="{73C4EBB9-6DB0-2F66-F902-D39EC1CDA83A}"/>
              </a:ext>
            </a:extLst>
          </p:cNvPr>
          <p:cNvSpPr txBox="1">
            <a:spLocks/>
          </p:cNvSpPr>
          <p:nvPr/>
        </p:nvSpPr>
        <p:spPr>
          <a:xfrm>
            <a:off x="4572000" y="1982055"/>
            <a:ext cx="3999900" cy="3313800"/>
          </a:xfrm>
          <a:prstGeom prst="rect">
            <a:avLst/>
          </a:prstGeom>
          <a:effectLst>
            <a:reflection dist="38100" dir="5400000" fadeDir="5400012" sy="-100000" algn="bl" rotWithShape="0"/>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buClr>
                <a:schemeClr val="dk1"/>
              </a:buClr>
              <a:buSzPts val="1100"/>
            </a:pPr>
            <a:endParaRPr lang="en-US" sz="1100" b="1" dirty="0">
              <a:solidFill>
                <a:srgbClr val="151E49"/>
              </a:solidFill>
            </a:endParaRPr>
          </a:p>
          <a:p>
            <a:pPr>
              <a:buClr>
                <a:schemeClr val="dk1"/>
              </a:buClr>
              <a:buSzPts val="1100"/>
            </a:pPr>
            <a:r>
              <a:rPr lang="en-US" sz="1100" b="1" dirty="0">
                <a:solidFill>
                  <a:srgbClr val="151E49"/>
                </a:solidFill>
              </a:rPr>
              <a:t>1 cup of milk</a:t>
            </a:r>
          </a:p>
          <a:p>
            <a:pPr>
              <a:spcBef>
                <a:spcPts val="400"/>
              </a:spcBef>
            </a:pPr>
            <a:endParaRPr lang="en-US" dirty="0"/>
          </a:p>
        </p:txBody>
      </p:sp>
      <p:pic>
        <p:nvPicPr>
          <p:cNvPr id="7" name="Google Shape;368;p42">
            <a:extLst>
              <a:ext uri="{FF2B5EF4-FFF2-40B4-BE49-F238E27FC236}">
                <a16:creationId xmlns:a16="http://schemas.microsoft.com/office/drawing/2014/main" id="{2D3BDA69-845F-BC1D-28AB-9F33FBBE0D14}"/>
              </a:ext>
            </a:extLst>
          </p:cNvPr>
          <p:cNvPicPr preferRelativeResize="0"/>
          <p:nvPr/>
        </p:nvPicPr>
        <p:blipFill>
          <a:blip r:embed="rId3">
            <a:alphaModFix/>
          </a:blip>
          <a:stretch>
            <a:fillRect/>
          </a:stretch>
        </p:blipFill>
        <p:spPr>
          <a:xfrm>
            <a:off x="4846050" y="2489936"/>
            <a:ext cx="1423397" cy="1037775"/>
          </a:xfrm>
          <a:prstGeom prst="rect">
            <a:avLst/>
          </a:prstGeom>
          <a:noFill/>
          <a:ln>
            <a:noFill/>
          </a:ln>
        </p:spPr>
      </p:pic>
      <p:pic>
        <p:nvPicPr>
          <p:cNvPr id="8" name="Google Shape;369;p42">
            <a:extLst>
              <a:ext uri="{FF2B5EF4-FFF2-40B4-BE49-F238E27FC236}">
                <a16:creationId xmlns:a16="http://schemas.microsoft.com/office/drawing/2014/main" id="{AB7CDC09-2A00-F5B4-8A07-0E1BA6359D21}"/>
              </a:ext>
            </a:extLst>
          </p:cNvPr>
          <p:cNvPicPr preferRelativeResize="0"/>
          <p:nvPr/>
        </p:nvPicPr>
        <p:blipFill>
          <a:blip r:embed="rId4">
            <a:alphaModFix/>
          </a:blip>
          <a:stretch>
            <a:fillRect/>
          </a:stretch>
        </p:blipFill>
        <p:spPr>
          <a:xfrm>
            <a:off x="5572625" y="3593055"/>
            <a:ext cx="1425500" cy="1309800"/>
          </a:xfrm>
          <a:prstGeom prst="rect">
            <a:avLst/>
          </a:prstGeom>
          <a:noFill/>
          <a:ln>
            <a:noFill/>
          </a:ln>
        </p:spPr>
      </p:pic>
    </p:spTree>
    <p:extLst>
      <p:ext uri="{BB962C8B-B14F-4D97-AF65-F5344CB8AC3E}">
        <p14:creationId xmlns:p14="http://schemas.microsoft.com/office/powerpoint/2010/main" val="1995438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57BC-C288-6A91-94CB-D3848CDA134E}"/>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0B1B4430-F105-54AE-E44B-C09CA3DDE23F}"/>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Yes!</a:t>
            </a:r>
          </a:p>
          <a:p>
            <a:pPr marL="0" lvl="0" indent="0" algn="l" rtl="0">
              <a:spcBef>
                <a:spcPts val="600"/>
              </a:spcBef>
              <a:spcAft>
                <a:spcPts val="0"/>
              </a:spcAft>
              <a:buNone/>
            </a:pPr>
            <a:r>
              <a:rPr lang="en-US" sz="2000" dirty="0">
                <a:solidFill>
                  <a:srgbClr val="151E49"/>
                </a:solidFill>
              </a:rPr>
              <a:t>This is an acceptable meal because the child has selected 4 of the 5 offered items and at least 3 of the 4 components.</a:t>
            </a:r>
            <a:endParaRPr lang="en-US" sz="2000" dirty="0">
              <a:solidFill>
                <a:schemeClr val="dk1"/>
              </a:solidFill>
            </a:endParaRPr>
          </a:p>
          <a:p>
            <a:endParaRPr lang="en-US" dirty="0"/>
          </a:p>
        </p:txBody>
      </p:sp>
      <p:pic>
        <p:nvPicPr>
          <p:cNvPr id="4" name="Google Shape;378;p43">
            <a:extLst>
              <a:ext uri="{FF2B5EF4-FFF2-40B4-BE49-F238E27FC236}">
                <a16:creationId xmlns:a16="http://schemas.microsoft.com/office/drawing/2014/main" id="{6B01A983-ADAD-C9D8-B985-E04DBF75EA63}"/>
              </a:ext>
            </a:extLst>
          </p:cNvPr>
          <p:cNvPicPr preferRelativeResize="0"/>
          <p:nvPr/>
        </p:nvPicPr>
        <p:blipFill>
          <a:blip r:embed="rId2">
            <a:alphaModFix/>
          </a:blip>
          <a:stretch>
            <a:fillRect/>
          </a:stretch>
        </p:blipFill>
        <p:spPr>
          <a:xfrm>
            <a:off x="3685325" y="2865050"/>
            <a:ext cx="1773350" cy="1472550"/>
          </a:xfrm>
          <a:prstGeom prst="rect">
            <a:avLst/>
          </a:prstGeom>
          <a:noFill/>
          <a:ln>
            <a:noFill/>
          </a:ln>
        </p:spPr>
      </p:pic>
    </p:spTree>
    <p:extLst>
      <p:ext uri="{BB962C8B-B14F-4D97-AF65-F5344CB8AC3E}">
        <p14:creationId xmlns:p14="http://schemas.microsoft.com/office/powerpoint/2010/main" val="28772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dirty="0">
                <a:solidFill>
                  <a:srgbClr val="151E49"/>
                </a:solidFill>
              </a:rPr>
              <a:t>Turkey Sandwich (2 items)</a:t>
            </a:r>
          </a:p>
          <a:p>
            <a:pPr marL="0" indent="0">
              <a:buFont typeface="Oswald"/>
              <a:buNone/>
            </a:pPr>
            <a:r>
              <a:rPr lang="en-US" sz="1100" dirty="0">
                <a:solidFill>
                  <a:srgbClr val="151E49"/>
                </a:solidFill>
              </a:rPr>
              <a:t>(1 hoagie roll, 1oz turkey, 1 oz cheese)</a:t>
            </a: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6" name="Google Shape;352;p41">
            <a:extLst>
              <a:ext uri="{FF2B5EF4-FFF2-40B4-BE49-F238E27FC236}">
                <a16:creationId xmlns:a16="http://schemas.microsoft.com/office/drawing/2014/main" id="{1BB4C1AA-B194-EAD5-6C45-564FE1A4FFC6}"/>
              </a:ext>
            </a:extLst>
          </p:cNvPr>
          <p:cNvPicPr preferRelativeResize="0"/>
          <p:nvPr/>
        </p:nvPicPr>
        <p:blipFill>
          <a:blip r:embed="rId2">
            <a:alphaModFix/>
          </a:blip>
          <a:stretch>
            <a:fillRect/>
          </a:stretch>
        </p:blipFill>
        <p:spPr>
          <a:xfrm>
            <a:off x="1169536" y="2139073"/>
            <a:ext cx="1783650" cy="1079125"/>
          </a:xfrm>
          <a:prstGeom prst="rect">
            <a:avLst/>
          </a:prstGeom>
          <a:noFill/>
          <a:ln>
            <a:noFill/>
          </a:ln>
        </p:spPr>
      </p:pic>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3">
            <a:alphaModFix/>
          </a:blip>
          <a:stretch>
            <a:fillRect/>
          </a:stretch>
        </p:blipFill>
        <p:spPr>
          <a:xfrm>
            <a:off x="1169536" y="3504459"/>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4">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5">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655463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lgn="ctr">
              <a:buNone/>
            </a:pPr>
            <a:r>
              <a:rPr lang="en-US" dirty="0"/>
              <a:t>Selected: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84615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solidFill>
                  <a:srgbClr val="151E49"/>
                </a:solidFill>
              </a:rPr>
              <a:t>¼ cup of fresh broccoli</a:t>
            </a:r>
          </a:p>
          <a:p>
            <a:pPr marL="0" indent="0">
              <a:buFont typeface="Oswald"/>
              <a:buNone/>
            </a:pPr>
            <a:endParaRPr lang="en-US" dirty="0"/>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applesauce</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7" name="Google Shape;354;p41">
            <a:extLst>
              <a:ext uri="{FF2B5EF4-FFF2-40B4-BE49-F238E27FC236}">
                <a16:creationId xmlns:a16="http://schemas.microsoft.com/office/drawing/2014/main" id="{42B5A081-E73B-58CD-2583-E43909574BDC}"/>
              </a:ext>
            </a:extLst>
          </p:cNvPr>
          <p:cNvPicPr preferRelativeResize="0"/>
          <p:nvPr/>
        </p:nvPicPr>
        <p:blipFill>
          <a:blip r:embed="rId2">
            <a:alphaModFix/>
          </a:blip>
          <a:stretch>
            <a:fillRect/>
          </a:stretch>
        </p:blipFill>
        <p:spPr>
          <a:xfrm>
            <a:off x="809543" y="2865050"/>
            <a:ext cx="1783650" cy="1233175"/>
          </a:xfrm>
          <a:prstGeom prst="rect">
            <a:avLst/>
          </a:prstGeom>
          <a:noFill/>
          <a:ln>
            <a:noFill/>
          </a:ln>
        </p:spPr>
      </p:pic>
      <p:pic>
        <p:nvPicPr>
          <p:cNvPr id="8" name="Google Shape;353;p41">
            <a:extLst>
              <a:ext uri="{FF2B5EF4-FFF2-40B4-BE49-F238E27FC236}">
                <a16:creationId xmlns:a16="http://schemas.microsoft.com/office/drawing/2014/main" id="{A4B2A607-B2FE-9B00-0579-CF3EBF0DF451}"/>
              </a:ext>
            </a:extLst>
          </p:cNvPr>
          <p:cNvPicPr preferRelativeResize="0"/>
          <p:nvPr/>
        </p:nvPicPr>
        <p:blipFill>
          <a:blip r:embed="rId3">
            <a:alphaModFix/>
          </a:blip>
          <a:stretch>
            <a:fillRect/>
          </a:stretch>
        </p:blipFill>
        <p:spPr>
          <a:xfrm>
            <a:off x="4619414" y="2159747"/>
            <a:ext cx="1571400" cy="1037775"/>
          </a:xfrm>
          <a:prstGeom prst="rect">
            <a:avLst/>
          </a:prstGeom>
          <a:noFill/>
          <a:ln>
            <a:noFill/>
          </a:ln>
        </p:spPr>
      </p:pic>
      <p:pic>
        <p:nvPicPr>
          <p:cNvPr id="9" name="Google Shape;355;p41">
            <a:extLst>
              <a:ext uri="{FF2B5EF4-FFF2-40B4-BE49-F238E27FC236}">
                <a16:creationId xmlns:a16="http://schemas.microsoft.com/office/drawing/2014/main" id="{2FBF1890-C24F-B068-4C7B-1E71D1789439}"/>
              </a:ext>
            </a:extLst>
          </p:cNvPr>
          <p:cNvPicPr preferRelativeResize="0"/>
          <p:nvPr/>
        </p:nvPicPr>
        <p:blipFill>
          <a:blip r:embed="rId4">
            <a:alphaModFix/>
          </a:blip>
          <a:stretch>
            <a:fillRect/>
          </a:stretch>
        </p:blipFill>
        <p:spPr>
          <a:xfrm>
            <a:off x="4619414" y="3361461"/>
            <a:ext cx="1582825" cy="1327300"/>
          </a:xfrm>
          <a:prstGeom prst="rect">
            <a:avLst/>
          </a:prstGeom>
          <a:noFill/>
          <a:ln>
            <a:noFill/>
          </a:ln>
        </p:spPr>
      </p:pic>
    </p:spTree>
    <p:extLst>
      <p:ext uri="{BB962C8B-B14F-4D97-AF65-F5344CB8AC3E}">
        <p14:creationId xmlns:p14="http://schemas.microsoft.com/office/powerpoint/2010/main" val="3978805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B81A-13BF-DCD5-D38B-0DC03FB56314}"/>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D169B454-29C7-7764-23FF-A162260288BA}"/>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No!</a:t>
            </a:r>
          </a:p>
          <a:p>
            <a:pPr marL="0" lvl="0" indent="0" algn="l" rtl="0">
              <a:spcBef>
                <a:spcPts val="600"/>
              </a:spcBef>
              <a:spcAft>
                <a:spcPts val="0"/>
              </a:spcAft>
              <a:buNone/>
            </a:pPr>
            <a:r>
              <a:rPr lang="en-US" sz="2000" dirty="0">
                <a:solidFill>
                  <a:srgbClr val="151E49"/>
                </a:solidFill>
              </a:rPr>
              <a:t>While the child selected 3 items, only 2 different components were selected.</a:t>
            </a:r>
            <a:endParaRPr lang="en-US" dirty="0"/>
          </a:p>
          <a:p>
            <a:pPr marL="95250" indent="0">
              <a:buNone/>
            </a:pPr>
            <a:endParaRPr lang="en-US" dirty="0"/>
          </a:p>
        </p:txBody>
      </p:sp>
      <p:pic>
        <p:nvPicPr>
          <p:cNvPr id="4" name="Google Shape;417;p46">
            <a:extLst>
              <a:ext uri="{FF2B5EF4-FFF2-40B4-BE49-F238E27FC236}">
                <a16:creationId xmlns:a16="http://schemas.microsoft.com/office/drawing/2014/main" id="{32E99A01-C272-7068-DC46-1DF202381A17}"/>
              </a:ext>
            </a:extLst>
          </p:cNvPr>
          <p:cNvPicPr preferRelativeResize="0"/>
          <p:nvPr/>
        </p:nvPicPr>
        <p:blipFill>
          <a:blip r:embed="rId2">
            <a:alphaModFix/>
          </a:blip>
          <a:stretch>
            <a:fillRect/>
          </a:stretch>
        </p:blipFill>
        <p:spPr>
          <a:xfrm>
            <a:off x="3537650" y="2840675"/>
            <a:ext cx="1575725" cy="1575725"/>
          </a:xfrm>
          <a:prstGeom prst="rect">
            <a:avLst/>
          </a:prstGeom>
          <a:noFill/>
          <a:ln>
            <a:noFill/>
          </a:ln>
        </p:spPr>
      </p:pic>
    </p:spTree>
    <p:extLst>
      <p:ext uri="{BB962C8B-B14F-4D97-AF65-F5344CB8AC3E}">
        <p14:creationId xmlns:p14="http://schemas.microsoft.com/office/powerpoint/2010/main" val="2036835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8DE-12BA-29B1-EED8-0F50E9BF14AA}"/>
              </a:ext>
            </a:extLst>
          </p:cNvPr>
          <p:cNvSpPr>
            <a:spLocks noGrp="1"/>
          </p:cNvSpPr>
          <p:nvPr>
            <p:ph type="title"/>
          </p:nvPr>
        </p:nvSpPr>
        <p:spPr/>
        <p:txBody>
          <a:bodyPr/>
          <a:lstStyle/>
          <a:p>
            <a:r>
              <a:rPr lang="en-US" dirty="0" err="1"/>
              <a:t>Sfsp</a:t>
            </a:r>
            <a:r>
              <a:rPr lang="en-US" dirty="0"/>
              <a:t> </a:t>
            </a:r>
            <a:r>
              <a:rPr lang="en-US" dirty="0" err="1"/>
              <a:t>ovs</a:t>
            </a:r>
            <a:r>
              <a:rPr lang="en-US" dirty="0"/>
              <a:t>: is this a meal? </a:t>
            </a:r>
          </a:p>
        </p:txBody>
      </p:sp>
      <p:sp>
        <p:nvSpPr>
          <p:cNvPr id="3" name="Text Placeholder 2">
            <a:extLst>
              <a:ext uri="{FF2B5EF4-FFF2-40B4-BE49-F238E27FC236}">
                <a16:creationId xmlns:a16="http://schemas.microsoft.com/office/drawing/2014/main" id="{83F7E7FF-9F7F-BAF5-2C06-96F2CD30D1FD}"/>
              </a:ext>
            </a:extLst>
          </p:cNvPr>
          <p:cNvSpPr>
            <a:spLocks noGrp="1"/>
          </p:cNvSpPr>
          <p:nvPr>
            <p:ph type="body" idx="1"/>
          </p:nvPr>
        </p:nvSpPr>
        <p:spPr/>
        <p:txBody>
          <a:bodyPr/>
          <a:lstStyle/>
          <a:p>
            <a:pPr marL="95250" indent="0">
              <a:buNone/>
            </a:pPr>
            <a:r>
              <a:rPr lang="en-US" dirty="0"/>
              <a:t>Here is the SFSP menu for today: </a:t>
            </a:r>
          </a:p>
        </p:txBody>
      </p:sp>
      <p:sp>
        <p:nvSpPr>
          <p:cNvPr id="4" name="Google Shape;350;p41">
            <a:extLst>
              <a:ext uri="{FF2B5EF4-FFF2-40B4-BE49-F238E27FC236}">
                <a16:creationId xmlns:a16="http://schemas.microsoft.com/office/drawing/2014/main" id="{10D6FA8F-B9A3-1537-525B-01C485F7BC5E}"/>
              </a:ext>
            </a:extLst>
          </p:cNvPr>
          <p:cNvSpPr txBox="1">
            <a:spLocks/>
          </p:cNvSpPr>
          <p:nvPr/>
        </p:nvSpPr>
        <p:spPr>
          <a:xfrm>
            <a:off x="572100" y="1704561"/>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lvl="0" indent="0" algn="l" rtl="0">
              <a:spcBef>
                <a:spcPts val="0"/>
              </a:spcBef>
              <a:spcAft>
                <a:spcPts val="0"/>
              </a:spcAft>
              <a:buNone/>
            </a:pPr>
            <a:r>
              <a:rPr lang="en-US" sz="1100" b="1" dirty="0">
                <a:solidFill>
                  <a:srgbClr val="151E49"/>
                </a:solidFill>
              </a:rPr>
              <a:t>Macaroni and Cheese (2 items)</a:t>
            </a:r>
          </a:p>
          <a:p>
            <a:pPr marL="0" lvl="0" indent="0" algn="l" rtl="0">
              <a:spcBef>
                <a:spcPts val="0"/>
              </a:spcBef>
              <a:spcAft>
                <a:spcPts val="0"/>
              </a:spcAft>
              <a:buNone/>
            </a:pPr>
            <a:r>
              <a:rPr lang="en-US" sz="1100" b="1" dirty="0">
                <a:solidFill>
                  <a:srgbClr val="151E49"/>
                </a:solidFill>
              </a:rPr>
              <a:t>(2 oz. Cheese, 2 oz. bread/grain) </a:t>
            </a:r>
          </a:p>
          <a:p>
            <a:pPr marL="0" indent="0">
              <a:buFont typeface="Oswald"/>
              <a:buNone/>
            </a:pPr>
            <a:endParaRPr lang="en-US" sz="1100" dirty="0">
              <a:solidFill>
                <a:srgbClr val="151E49"/>
              </a:solidFill>
            </a:endParaRPr>
          </a:p>
          <a:p>
            <a:pPr marL="0" indent="0">
              <a:spcBef>
                <a:spcPts val="600"/>
              </a:spcBef>
              <a:buFont typeface="Oswald"/>
              <a:buNone/>
            </a:pPr>
            <a:endParaRPr lang="en-US" sz="2400" dirty="0">
              <a:solidFill>
                <a:srgbClr val="151E49"/>
              </a:solidFill>
            </a:endParaRPr>
          </a:p>
          <a:p>
            <a:pPr marL="0" indent="0">
              <a:buFont typeface="Oswald"/>
              <a:buNone/>
            </a:pPr>
            <a:endParaRPr lang="en-US" dirty="0">
              <a:solidFill>
                <a:srgbClr val="151E49"/>
              </a:solidFill>
            </a:endParaRPr>
          </a:p>
          <a:p>
            <a:pPr marL="0" indent="0">
              <a:spcBef>
                <a:spcPts val="1600"/>
              </a:spcBef>
              <a:buFont typeface="Oswald"/>
              <a:buNone/>
            </a:pPr>
            <a:endParaRPr lang="en-US" sz="1100" dirty="0">
              <a:solidFill>
                <a:srgbClr val="151E49"/>
              </a:solidFill>
            </a:endParaRPr>
          </a:p>
          <a:p>
            <a:pPr marL="0" indent="0">
              <a:buFont typeface="Oswald"/>
              <a:buNone/>
            </a:pPr>
            <a:r>
              <a:rPr lang="en-US" sz="1100" dirty="0"/>
              <a:t>½ cup of peaches</a:t>
            </a:r>
          </a:p>
          <a:p>
            <a:pPr marL="0" indent="0">
              <a:spcBef>
                <a:spcPts val="1600"/>
              </a:spcBef>
              <a:buFont typeface="Oswald"/>
              <a:buNone/>
            </a:pPr>
            <a:endParaRPr lang="en-US" dirty="0"/>
          </a:p>
          <a:p>
            <a:pPr marL="0" indent="0">
              <a:spcBef>
                <a:spcPts val="1600"/>
              </a:spcBef>
              <a:spcAft>
                <a:spcPts val="1600"/>
              </a:spcAft>
              <a:buFont typeface="Oswald"/>
              <a:buNone/>
            </a:pPr>
            <a:endParaRPr lang="en-US" dirty="0"/>
          </a:p>
        </p:txBody>
      </p:sp>
      <p:sp>
        <p:nvSpPr>
          <p:cNvPr id="5" name="Google Shape;351;p41">
            <a:extLst>
              <a:ext uri="{FF2B5EF4-FFF2-40B4-BE49-F238E27FC236}">
                <a16:creationId xmlns:a16="http://schemas.microsoft.com/office/drawing/2014/main" id="{9E3AAE17-3F6A-7029-68F0-AA2B6C03C975}"/>
              </a:ext>
            </a:extLst>
          </p:cNvPr>
          <p:cNvSpPr txBox="1">
            <a:spLocks/>
          </p:cNvSpPr>
          <p:nvPr/>
        </p:nvSpPr>
        <p:spPr>
          <a:xfrm>
            <a:off x="4572000" y="1704561"/>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dirty="0">
              <a:solidFill>
                <a:srgbClr val="151E49"/>
              </a:solidFill>
            </a:endParaRPr>
          </a:p>
          <a:p>
            <a:r>
              <a:rPr lang="en-US" sz="1100" b="1" dirty="0">
                <a:solidFill>
                  <a:srgbClr val="151E49"/>
                </a:solidFill>
              </a:rPr>
              <a:t>½ cup of green beans</a:t>
            </a:r>
          </a:p>
          <a:p>
            <a:pPr>
              <a:spcBef>
                <a:spcPts val="600"/>
              </a:spcBef>
            </a:pPr>
            <a:endParaRPr lang="en-US" sz="1100"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pPr>
              <a:spcBef>
                <a:spcPts val="400"/>
              </a:spcBef>
            </a:pPr>
            <a:endParaRPr lang="en-US" dirty="0">
              <a:solidFill>
                <a:srgbClr val="151E49"/>
              </a:solidFill>
            </a:endParaRPr>
          </a:p>
          <a:p>
            <a:r>
              <a:rPr lang="en-US" sz="1100" b="1" dirty="0">
                <a:solidFill>
                  <a:srgbClr val="151E49"/>
                </a:solidFill>
              </a:rPr>
              <a:t>1 cup of milk</a:t>
            </a:r>
          </a:p>
          <a:p>
            <a:pPr>
              <a:spcBef>
                <a:spcPts val="400"/>
              </a:spcBef>
            </a:pPr>
            <a:endParaRPr lang="en-US" dirty="0"/>
          </a:p>
        </p:txBody>
      </p:sp>
      <p:pic>
        <p:nvPicPr>
          <p:cNvPr id="10" name="Google Shape;430;p47">
            <a:extLst>
              <a:ext uri="{FF2B5EF4-FFF2-40B4-BE49-F238E27FC236}">
                <a16:creationId xmlns:a16="http://schemas.microsoft.com/office/drawing/2014/main" id="{2D69676B-AA8A-610A-C3CA-AE94146D1E3A}"/>
              </a:ext>
            </a:extLst>
          </p:cNvPr>
          <p:cNvPicPr preferRelativeResize="0"/>
          <p:nvPr/>
        </p:nvPicPr>
        <p:blipFill>
          <a:blip r:embed="rId2">
            <a:alphaModFix/>
          </a:blip>
          <a:stretch>
            <a:fillRect/>
          </a:stretch>
        </p:blipFill>
        <p:spPr>
          <a:xfrm>
            <a:off x="1235836" y="2240029"/>
            <a:ext cx="1651050" cy="1009150"/>
          </a:xfrm>
          <a:prstGeom prst="rect">
            <a:avLst/>
          </a:prstGeom>
          <a:noFill/>
          <a:ln>
            <a:noFill/>
          </a:ln>
        </p:spPr>
      </p:pic>
      <p:pic>
        <p:nvPicPr>
          <p:cNvPr id="11" name="Google Shape;433;p47">
            <a:extLst>
              <a:ext uri="{FF2B5EF4-FFF2-40B4-BE49-F238E27FC236}">
                <a16:creationId xmlns:a16="http://schemas.microsoft.com/office/drawing/2014/main" id="{1C17968E-6F9D-BF74-9A82-20744BA72B1D}"/>
              </a:ext>
            </a:extLst>
          </p:cNvPr>
          <p:cNvPicPr preferRelativeResize="0"/>
          <p:nvPr/>
        </p:nvPicPr>
        <p:blipFill>
          <a:blip r:embed="rId3">
            <a:alphaModFix/>
          </a:blip>
          <a:stretch>
            <a:fillRect/>
          </a:stretch>
        </p:blipFill>
        <p:spPr>
          <a:xfrm>
            <a:off x="1475982" y="3602961"/>
            <a:ext cx="1311925" cy="1219400"/>
          </a:xfrm>
          <a:prstGeom prst="rect">
            <a:avLst/>
          </a:prstGeom>
          <a:noFill/>
          <a:ln>
            <a:noFill/>
          </a:ln>
        </p:spPr>
      </p:pic>
      <p:pic>
        <p:nvPicPr>
          <p:cNvPr id="12" name="Google Shape;432;p47">
            <a:extLst>
              <a:ext uri="{FF2B5EF4-FFF2-40B4-BE49-F238E27FC236}">
                <a16:creationId xmlns:a16="http://schemas.microsoft.com/office/drawing/2014/main" id="{2BBECE0C-6FBE-A3AE-ACB3-908F8C33D9FF}"/>
              </a:ext>
            </a:extLst>
          </p:cNvPr>
          <p:cNvPicPr preferRelativeResize="0"/>
          <p:nvPr/>
        </p:nvPicPr>
        <p:blipFill>
          <a:blip r:embed="rId4">
            <a:alphaModFix/>
          </a:blip>
          <a:stretch>
            <a:fillRect/>
          </a:stretch>
        </p:blipFill>
        <p:spPr>
          <a:xfrm>
            <a:off x="4846050" y="2150325"/>
            <a:ext cx="1924825" cy="1009150"/>
          </a:xfrm>
          <a:prstGeom prst="rect">
            <a:avLst/>
          </a:prstGeom>
          <a:noFill/>
          <a:ln>
            <a:noFill/>
          </a:ln>
        </p:spPr>
      </p:pic>
      <p:pic>
        <p:nvPicPr>
          <p:cNvPr id="13" name="Google Shape;431;p47">
            <a:extLst>
              <a:ext uri="{FF2B5EF4-FFF2-40B4-BE49-F238E27FC236}">
                <a16:creationId xmlns:a16="http://schemas.microsoft.com/office/drawing/2014/main" id="{A8475B05-6F1E-F04B-DDD7-C22069B9CB21}"/>
              </a:ext>
            </a:extLst>
          </p:cNvPr>
          <p:cNvPicPr preferRelativeResize="0"/>
          <p:nvPr/>
        </p:nvPicPr>
        <p:blipFill>
          <a:blip r:embed="rId5">
            <a:alphaModFix/>
          </a:blip>
          <a:stretch>
            <a:fillRect/>
          </a:stretch>
        </p:blipFill>
        <p:spPr>
          <a:xfrm>
            <a:off x="5108374" y="3449953"/>
            <a:ext cx="1400175" cy="1219400"/>
          </a:xfrm>
          <a:prstGeom prst="rect">
            <a:avLst/>
          </a:prstGeom>
          <a:noFill/>
          <a:ln>
            <a:noFill/>
          </a:ln>
        </p:spPr>
      </p:pic>
    </p:spTree>
    <p:extLst>
      <p:ext uri="{BB962C8B-B14F-4D97-AF65-F5344CB8AC3E}">
        <p14:creationId xmlns:p14="http://schemas.microsoft.com/office/powerpoint/2010/main" val="28403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2122-44A0-3229-0A69-B1F71B06F8E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150753C-9A02-0F52-B5BC-29201A18BC9D}"/>
              </a:ext>
            </a:extLst>
          </p:cNvPr>
          <p:cNvSpPr>
            <a:spLocks noGrp="1"/>
          </p:cNvSpPr>
          <p:nvPr>
            <p:ph type="body" idx="1"/>
          </p:nvPr>
        </p:nvSpPr>
        <p:spPr/>
        <p:txBody>
          <a:bodyPr/>
          <a:lstStyle/>
          <a:p>
            <a:pPr marL="95250" indent="0" algn="ctr">
              <a:buNone/>
            </a:pPr>
            <a:r>
              <a:rPr lang="en-US" dirty="0"/>
              <a:t>Selected: </a:t>
            </a:r>
          </a:p>
        </p:txBody>
      </p:sp>
      <p:pic>
        <p:nvPicPr>
          <p:cNvPr id="4" name="Google Shape;445;p48">
            <a:extLst>
              <a:ext uri="{FF2B5EF4-FFF2-40B4-BE49-F238E27FC236}">
                <a16:creationId xmlns:a16="http://schemas.microsoft.com/office/drawing/2014/main" id="{9930DD53-34FE-4504-CD1E-438E5338DBFD}"/>
              </a:ext>
            </a:extLst>
          </p:cNvPr>
          <p:cNvPicPr preferRelativeResize="0"/>
          <p:nvPr/>
        </p:nvPicPr>
        <p:blipFill>
          <a:blip r:embed="rId2">
            <a:alphaModFix/>
          </a:blip>
          <a:stretch>
            <a:fillRect/>
          </a:stretch>
        </p:blipFill>
        <p:spPr>
          <a:xfrm>
            <a:off x="1551150" y="2360475"/>
            <a:ext cx="1651050" cy="1009150"/>
          </a:xfrm>
          <a:prstGeom prst="rect">
            <a:avLst/>
          </a:prstGeom>
          <a:noFill/>
          <a:ln>
            <a:noFill/>
          </a:ln>
        </p:spPr>
      </p:pic>
      <p:pic>
        <p:nvPicPr>
          <p:cNvPr id="5" name="Google Shape;446;p48">
            <a:extLst>
              <a:ext uri="{FF2B5EF4-FFF2-40B4-BE49-F238E27FC236}">
                <a16:creationId xmlns:a16="http://schemas.microsoft.com/office/drawing/2014/main" id="{5A170B88-FF79-3ADB-DEEE-EA3377E95821}"/>
              </a:ext>
            </a:extLst>
          </p:cNvPr>
          <p:cNvPicPr preferRelativeResize="0"/>
          <p:nvPr/>
        </p:nvPicPr>
        <p:blipFill>
          <a:blip r:embed="rId3">
            <a:alphaModFix/>
          </a:blip>
          <a:stretch>
            <a:fillRect/>
          </a:stretch>
        </p:blipFill>
        <p:spPr>
          <a:xfrm>
            <a:off x="5232252" y="3092400"/>
            <a:ext cx="1419100" cy="1219400"/>
          </a:xfrm>
          <a:prstGeom prst="rect">
            <a:avLst/>
          </a:prstGeom>
          <a:noFill/>
          <a:ln>
            <a:noFill/>
          </a:ln>
        </p:spPr>
      </p:pic>
      <p:sp>
        <p:nvSpPr>
          <p:cNvPr id="6" name="Google Shape;443;p48">
            <a:extLst>
              <a:ext uri="{FF2B5EF4-FFF2-40B4-BE49-F238E27FC236}">
                <a16:creationId xmlns:a16="http://schemas.microsoft.com/office/drawing/2014/main" id="{EC6347DF-4830-789C-40EB-1C0A93932459}"/>
              </a:ext>
            </a:extLst>
          </p:cNvPr>
          <p:cNvSpPr txBox="1">
            <a:spLocks/>
          </p:cNvSpPr>
          <p:nvPr/>
        </p:nvSpPr>
        <p:spPr>
          <a:xfrm>
            <a:off x="1039251" y="1758625"/>
            <a:ext cx="3999900" cy="322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0" indent="0">
              <a:buFont typeface="Oswald"/>
              <a:buNone/>
            </a:pPr>
            <a:r>
              <a:rPr lang="en-US" sz="1100"/>
              <a:t>Macaroni and Cheese (2 items)</a:t>
            </a:r>
          </a:p>
          <a:p>
            <a:pPr marL="0" indent="0">
              <a:buFont typeface="Oswald"/>
              <a:buNone/>
            </a:pPr>
            <a:r>
              <a:rPr lang="en-US" sz="1100"/>
              <a:t>(2 oz. Cheese, 2 oz. bread/grain) </a:t>
            </a:r>
          </a:p>
          <a:p>
            <a:pPr marL="0" indent="0">
              <a:spcBef>
                <a:spcPts val="600"/>
              </a:spcBef>
              <a:buFont typeface="Oswald"/>
              <a:buNone/>
            </a:pPr>
            <a:endParaRPr lang="en-US" sz="2400"/>
          </a:p>
          <a:p>
            <a:pPr marL="0" indent="0">
              <a:buFont typeface="Oswald"/>
              <a:buNone/>
            </a:pPr>
            <a:endParaRPr lang="en-US"/>
          </a:p>
          <a:p>
            <a:pPr marL="0" indent="0">
              <a:spcBef>
                <a:spcPts val="1600"/>
              </a:spcBef>
              <a:buFont typeface="Oswald"/>
              <a:buNone/>
            </a:pPr>
            <a:endParaRPr lang="en-US" sz="1100"/>
          </a:p>
          <a:p>
            <a:pPr marL="0" indent="0">
              <a:buFont typeface="Oswald"/>
              <a:buNone/>
            </a:pPr>
            <a:endParaRPr lang="en-US" sz="1100"/>
          </a:p>
          <a:p>
            <a:pPr marL="0" indent="0">
              <a:buFont typeface="Oswald"/>
              <a:buNone/>
            </a:pPr>
            <a:endParaRPr lang="en-US"/>
          </a:p>
          <a:p>
            <a:pPr marL="0" indent="0">
              <a:spcBef>
                <a:spcPts val="1600"/>
              </a:spcBef>
              <a:buFont typeface="Oswald"/>
              <a:buNone/>
            </a:pPr>
            <a:endParaRPr lang="en-US"/>
          </a:p>
          <a:p>
            <a:pPr marL="0" indent="0">
              <a:spcBef>
                <a:spcPts val="1600"/>
              </a:spcBef>
              <a:spcAft>
                <a:spcPts val="1600"/>
              </a:spcAft>
              <a:buFont typeface="Oswald"/>
              <a:buNone/>
            </a:pPr>
            <a:endParaRPr lang="en-US" dirty="0"/>
          </a:p>
        </p:txBody>
      </p:sp>
      <p:sp>
        <p:nvSpPr>
          <p:cNvPr id="7" name="Google Shape;444;p48">
            <a:extLst>
              <a:ext uri="{FF2B5EF4-FFF2-40B4-BE49-F238E27FC236}">
                <a16:creationId xmlns:a16="http://schemas.microsoft.com/office/drawing/2014/main" id="{E4538989-1CCD-CB9C-652E-63C3ACC3E4AC}"/>
              </a:ext>
            </a:extLst>
          </p:cNvPr>
          <p:cNvSpPr txBox="1">
            <a:spLocks/>
          </p:cNvSpPr>
          <p:nvPr/>
        </p:nvSpPr>
        <p:spPr>
          <a:xfrm>
            <a:off x="5279604" y="1542925"/>
            <a:ext cx="3999900" cy="331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endParaRPr lang="en-US" sz="1100" b="1">
              <a:solidFill>
                <a:schemeClr val="dk1"/>
              </a:solidFill>
            </a:endParaRPr>
          </a:p>
          <a:p>
            <a:pPr>
              <a:spcBef>
                <a:spcPts val="600"/>
              </a:spcBef>
            </a:pPr>
            <a:endParaRPr lang="en-US" sz="1100">
              <a:solidFill>
                <a:schemeClr val="dk1"/>
              </a:solidFill>
            </a:endParaRPr>
          </a:p>
          <a:p>
            <a:pPr>
              <a:spcBef>
                <a:spcPts val="400"/>
              </a:spcBef>
            </a:pPr>
            <a:endParaRPr lang="en-US"/>
          </a:p>
          <a:p>
            <a:pPr>
              <a:spcBef>
                <a:spcPts val="400"/>
              </a:spcBef>
            </a:pPr>
            <a:endParaRPr lang="en-US"/>
          </a:p>
          <a:p>
            <a:pPr>
              <a:spcBef>
                <a:spcPts val="400"/>
              </a:spcBef>
            </a:pPr>
            <a:endParaRPr lang="en-US"/>
          </a:p>
          <a:p>
            <a:r>
              <a:rPr lang="en-US" sz="1100" b="1">
                <a:solidFill>
                  <a:schemeClr val="dk1"/>
                </a:solidFill>
              </a:rPr>
              <a:t>1 cup of Milk</a:t>
            </a:r>
          </a:p>
          <a:p>
            <a:pPr>
              <a:spcBef>
                <a:spcPts val="400"/>
              </a:spcBef>
            </a:pPr>
            <a:endParaRPr lang="en-US" dirty="0"/>
          </a:p>
        </p:txBody>
      </p:sp>
    </p:spTree>
    <p:extLst>
      <p:ext uri="{BB962C8B-B14F-4D97-AF65-F5344CB8AC3E}">
        <p14:creationId xmlns:p14="http://schemas.microsoft.com/office/powerpoint/2010/main" val="92768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DAAE-387B-AD40-225F-014614E8B9ED}"/>
              </a:ext>
            </a:extLst>
          </p:cNvPr>
          <p:cNvSpPr>
            <a:spLocks noGrp="1"/>
          </p:cNvSpPr>
          <p:nvPr>
            <p:ph type="title"/>
          </p:nvPr>
        </p:nvSpPr>
        <p:spPr/>
        <p:txBody>
          <a:bodyPr/>
          <a:lstStyle/>
          <a:p>
            <a:r>
              <a:rPr lang="en-US" dirty="0"/>
              <a:t>SFSP OVS: Is this a meal? </a:t>
            </a:r>
          </a:p>
        </p:txBody>
      </p:sp>
      <p:sp>
        <p:nvSpPr>
          <p:cNvPr id="3" name="Text Placeholder 2">
            <a:extLst>
              <a:ext uri="{FF2B5EF4-FFF2-40B4-BE49-F238E27FC236}">
                <a16:creationId xmlns:a16="http://schemas.microsoft.com/office/drawing/2014/main" id="{BDC823EE-3365-7FDF-8553-18FF05EC14AD}"/>
              </a:ext>
            </a:extLst>
          </p:cNvPr>
          <p:cNvSpPr>
            <a:spLocks noGrp="1"/>
          </p:cNvSpPr>
          <p:nvPr>
            <p:ph type="body" idx="1"/>
          </p:nvPr>
        </p:nvSpPr>
        <p:spPr/>
        <p:txBody>
          <a:bodyPr/>
          <a:lstStyle/>
          <a:p>
            <a:pPr marL="0" lvl="0" indent="0" algn="l" rtl="0">
              <a:spcBef>
                <a:spcPts val="600"/>
              </a:spcBef>
              <a:spcAft>
                <a:spcPts val="0"/>
              </a:spcAft>
              <a:buNone/>
            </a:pPr>
            <a:r>
              <a:rPr lang="en-US" sz="2800" b="1" dirty="0">
                <a:solidFill>
                  <a:srgbClr val="151E49"/>
                </a:solidFill>
              </a:rPr>
              <a:t>Yes!</a:t>
            </a:r>
          </a:p>
          <a:p>
            <a:pPr marL="0" lvl="0" indent="0" algn="l" rtl="0">
              <a:spcBef>
                <a:spcPts val="600"/>
              </a:spcBef>
              <a:spcAft>
                <a:spcPts val="0"/>
              </a:spcAft>
              <a:buNone/>
            </a:pPr>
            <a:r>
              <a:rPr lang="en-US" sz="2000" dirty="0">
                <a:solidFill>
                  <a:srgbClr val="151E49"/>
                </a:solidFill>
              </a:rPr>
              <a:t>The child has selected 3 items from 3 components. Participants are not required to take a fruit or vegetable if you are following the SFSP meal pattern.</a:t>
            </a:r>
            <a:endParaRPr lang="en-US" dirty="0"/>
          </a:p>
          <a:p>
            <a:endParaRPr lang="en-US" dirty="0"/>
          </a:p>
        </p:txBody>
      </p:sp>
      <p:pic>
        <p:nvPicPr>
          <p:cNvPr id="4" name="Google Shape;455;p49">
            <a:extLst>
              <a:ext uri="{FF2B5EF4-FFF2-40B4-BE49-F238E27FC236}">
                <a16:creationId xmlns:a16="http://schemas.microsoft.com/office/drawing/2014/main" id="{EC7C3D79-F869-1E33-1137-6EDB80607187}"/>
              </a:ext>
            </a:extLst>
          </p:cNvPr>
          <p:cNvPicPr preferRelativeResize="0"/>
          <p:nvPr/>
        </p:nvPicPr>
        <p:blipFill>
          <a:blip r:embed="rId2">
            <a:alphaModFix/>
          </a:blip>
          <a:stretch>
            <a:fillRect/>
          </a:stretch>
        </p:blipFill>
        <p:spPr>
          <a:xfrm>
            <a:off x="3813937" y="3017539"/>
            <a:ext cx="1516125" cy="1380300"/>
          </a:xfrm>
          <a:prstGeom prst="rect">
            <a:avLst/>
          </a:prstGeom>
          <a:noFill/>
          <a:ln>
            <a:noFill/>
          </a:ln>
        </p:spPr>
      </p:pic>
    </p:spTree>
    <p:extLst>
      <p:ext uri="{BB962C8B-B14F-4D97-AF65-F5344CB8AC3E}">
        <p14:creationId xmlns:p14="http://schemas.microsoft.com/office/powerpoint/2010/main" val="382817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75CD-1FC4-5BFC-C877-DBE13DFAC39E}"/>
              </a:ext>
            </a:extLst>
          </p:cNvPr>
          <p:cNvSpPr>
            <a:spLocks noGrp="1"/>
          </p:cNvSpPr>
          <p:nvPr>
            <p:ph type="title"/>
          </p:nvPr>
        </p:nvSpPr>
        <p:spPr/>
        <p:txBody>
          <a:bodyPr/>
          <a:lstStyle/>
          <a:p>
            <a:r>
              <a:rPr lang="en-US" dirty="0"/>
              <a:t>OVS at SFSP rural Non-congregate sites</a:t>
            </a:r>
          </a:p>
        </p:txBody>
      </p:sp>
      <p:sp>
        <p:nvSpPr>
          <p:cNvPr id="3" name="Text Placeholder 2">
            <a:extLst>
              <a:ext uri="{FF2B5EF4-FFF2-40B4-BE49-F238E27FC236}">
                <a16:creationId xmlns:a16="http://schemas.microsoft.com/office/drawing/2014/main" id="{267E84DE-7BB5-A43B-D76D-B555BBFF4261}"/>
              </a:ext>
            </a:extLst>
          </p:cNvPr>
          <p:cNvSpPr>
            <a:spLocks noGrp="1"/>
          </p:cNvSpPr>
          <p:nvPr>
            <p:ph type="body" idx="1"/>
          </p:nvPr>
        </p:nvSpPr>
        <p:spPr>
          <a:xfrm>
            <a:off x="846150" y="1335855"/>
            <a:ext cx="6746700" cy="2893500"/>
          </a:xfrm>
        </p:spPr>
        <p:txBody>
          <a:bodyPr/>
          <a:lstStyle/>
          <a:p>
            <a:endParaRPr lang="en-US" sz="1800" dirty="0"/>
          </a:p>
          <a:p>
            <a:r>
              <a:rPr lang="en-US" sz="1800" b="0" dirty="0"/>
              <a:t>Due to unique service situations at each site, not every NC site location may be appropriate for OVS</a:t>
            </a:r>
          </a:p>
          <a:p>
            <a:pPr marL="95250" indent="0">
              <a:buNone/>
            </a:pPr>
            <a:endParaRPr lang="en-US" sz="800" b="0" dirty="0"/>
          </a:p>
          <a:p>
            <a:r>
              <a:rPr lang="en-US" sz="1800" b="0" dirty="0"/>
              <a:t>SFAs utilizing OVS must be able to follow the SFSP (or SSO) OVS meal service parameters entirely</a:t>
            </a:r>
          </a:p>
          <a:p>
            <a:endParaRPr lang="en-US" sz="800" b="0" dirty="0"/>
          </a:p>
          <a:p>
            <a:r>
              <a:rPr lang="en-US" sz="1800" b="0" dirty="0"/>
              <a:t>OVS site staff must follow appropriate food safety measures</a:t>
            </a:r>
          </a:p>
          <a:p>
            <a:endParaRPr lang="en-US" sz="800" b="0" dirty="0"/>
          </a:p>
          <a:p>
            <a:r>
              <a:rPr lang="en-US" sz="1800" b="0" dirty="0"/>
              <a:t>Sponsors must discuss their interest to use OVS with their Field Specialist and state agency pre-approval is required</a:t>
            </a:r>
          </a:p>
          <a:p>
            <a:endParaRPr lang="en-US" sz="1800" b="0" dirty="0"/>
          </a:p>
          <a:p>
            <a:pPr marL="95250" indent="0">
              <a:buNone/>
            </a:pPr>
            <a:r>
              <a:rPr lang="en-US" sz="1800" dirty="0"/>
              <a:t> </a:t>
            </a:r>
          </a:p>
        </p:txBody>
      </p:sp>
    </p:spTree>
    <p:extLst>
      <p:ext uri="{BB962C8B-B14F-4D97-AF65-F5344CB8AC3E}">
        <p14:creationId xmlns:p14="http://schemas.microsoft.com/office/powerpoint/2010/main" val="2660917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9857C1-4855-586A-7DD5-A057F35D268C}"/>
              </a:ext>
            </a:extLst>
          </p:cNvPr>
          <p:cNvSpPr txBox="1"/>
          <p:nvPr/>
        </p:nvSpPr>
        <p:spPr>
          <a:xfrm>
            <a:off x="374658" y="1253366"/>
            <a:ext cx="8130636" cy="3631763"/>
          </a:xfrm>
          <a:prstGeom prst="rect">
            <a:avLst/>
          </a:prstGeom>
          <a:noFill/>
        </p:spPr>
        <p:txBody>
          <a:bodyPr wrap="square">
            <a:spAutoFit/>
          </a:bodyPr>
          <a:lstStyle/>
          <a:p>
            <a:pPr algn="l"/>
            <a:r>
              <a:rPr lang="en-US" sz="1000" b="0" i="0" dirty="0">
                <a:solidFill>
                  <a:srgbClr val="1B1B1B"/>
                </a:solidFill>
                <a:effectLst/>
                <a:highlight>
                  <a:srgbClr val="FFFFFF"/>
                </a:highlight>
                <a:latin typeface="Source Sans Pro Web"/>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algn="l"/>
            <a:r>
              <a:rPr lang="en-US" sz="1000" b="0" i="0" dirty="0">
                <a:solidFill>
                  <a:srgbClr val="1B1B1B"/>
                </a:solidFill>
                <a:effectLst/>
                <a:highlight>
                  <a:srgbClr val="FFFFFF"/>
                </a:highlight>
                <a:latin typeface="Source Sans Pro Web"/>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algn="l"/>
            <a:r>
              <a:rPr lang="en-US" sz="1000" b="0" i="0" dirty="0">
                <a:solidFill>
                  <a:srgbClr val="1B1B1B"/>
                </a:solidFill>
                <a:effectLst/>
                <a:highlight>
                  <a:srgbClr val="FFFFFF"/>
                </a:highlight>
                <a:latin typeface="Source Sans Pro Web"/>
              </a:rPr>
              <a:t>To file a program discrimination complaint, a Complainant should complete a Form AD-3027, USDA Program Discrimination Complaint Form which can be obtained online at: </a:t>
            </a:r>
            <a:r>
              <a:rPr lang="en-US" sz="1000" b="0" i="0" dirty="0">
                <a:solidFill>
                  <a:srgbClr val="2E8540"/>
                </a:solidFill>
                <a:effectLst/>
                <a:highlight>
                  <a:srgbClr val="FFFFFF"/>
                </a:highlight>
                <a:latin typeface="Source Sans Pro Web"/>
                <a:hlinkClick r:id="rId2"/>
              </a:rPr>
              <a:t>https://www.usda.gov/sites/default/files/documents/ad-3027.pdf</a:t>
            </a:r>
            <a:r>
              <a:rPr lang="en-US" sz="1000" b="0" i="0" dirty="0">
                <a:solidFill>
                  <a:srgbClr val="1B1B1B"/>
                </a:solidFill>
                <a:effectLst/>
                <a:highlight>
                  <a:srgbClr val="FFFFFF"/>
                </a:highlight>
                <a:latin typeface="Source Sans Pro Web"/>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gn="l">
              <a:buFont typeface="+mj-lt"/>
              <a:buAutoNum type="arabicPeriod"/>
            </a:pPr>
            <a:r>
              <a:rPr lang="en-US" sz="1000" b="1" i="0" dirty="0">
                <a:solidFill>
                  <a:srgbClr val="1B1B1B"/>
                </a:solidFill>
                <a:effectLst/>
                <a:highlight>
                  <a:srgbClr val="FFFFFF"/>
                </a:highlight>
                <a:latin typeface="Source Sans Pro Web"/>
              </a:rPr>
              <a:t>mail:</a:t>
            </a:r>
            <a:br>
              <a:rPr lang="en-US" sz="1000" b="0" i="0" dirty="0">
                <a:solidFill>
                  <a:srgbClr val="1B1B1B"/>
                </a:solidFill>
                <a:effectLst/>
                <a:highlight>
                  <a:srgbClr val="FFFFFF"/>
                </a:highlight>
                <a:latin typeface="Source Sans Pro Web"/>
              </a:rPr>
            </a:br>
            <a:r>
              <a:rPr lang="en-US" sz="1000" b="0" i="0" dirty="0">
                <a:solidFill>
                  <a:srgbClr val="1B1B1B"/>
                </a:solidFill>
                <a:effectLst/>
                <a:highlight>
                  <a:srgbClr val="FFFFFF"/>
                </a:highlight>
                <a:latin typeface="Source Sans Pro Web"/>
              </a:rPr>
              <a:t>U.S. Department of Agriculture</a:t>
            </a:r>
            <a:br>
              <a:rPr lang="en-US" sz="1000" b="0" i="0" dirty="0">
                <a:solidFill>
                  <a:srgbClr val="1B1B1B"/>
                </a:solidFill>
                <a:effectLst/>
                <a:highlight>
                  <a:srgbClr val="FFFFFF"/>
                </a:highlight>
                <a:latin typeface="Source Sans Pro Web"/>
              </a:rPr>
            </a:br>
            <a:r>
              <a:rPr lang="en-US" sz="1000" b="0" i="0" dirty="0">
                <a:solidFill>
                  <a:srgbClr val="1B1B1B"/>
                </a:solidFill>
                <a:effectLst/>
                <a:highlight>
                  <a:srgbClr val="FFFFFF"/>
                </a:highlight>
                <a:latin typeface="Source Sans Pro Web"/>
              </a:rPr>
              <a:t>Office of the Assistant Secretary for Civil Rights</a:t>
            </a:r>
            <a:br>
              <a:rPr lang="en-US" sz="1000" b="0" i="0" dirty="0">
                <a:solidFill>
                  <a:srgbClr val="1B1B1B"/>
                </a:solidFill>
                <a:effectLst/>
                <a:highlight>
                  <a:srgbClr val="FFFFFF"/>
                </a:highlight>
                <a:latin typeface="Source Sans Pro Web"/>
              </a:rPr>
            </a:br>
            <a:r>
              <a:rPr lang="en-US" sz="1000" b="0" i="0" dirty="0">
                <a:solidFill>
                  <a:srgbClr val="1B1B1B"/>
                </a:solidFill>
                <a:effectLst/>
                <a:highlight>
                  <a:srgbClr val="FFFFFF"/>
                </a:highlight>
                <a:latin typeface="Source Sans Pro Web"/>
              </a:rPr>
              <a:t>1400 Independence Avenue, SW</a:t>
            </a:r>
            <a:br>
              <a:rPr lang="en-US" sz="1000" b="0" i="0" dirty="0">
                <a:solidFill>
                  <a:srgbClr val="1B1B1B"/>
                </a:solidFill>
                <a:effectLst/>
                <a:highlight>
                  <a:srgbClr val="FFFFFF"/>
                </a:highlight>
                <a:latin typeface="Source Sans Pro Web"/>
              </a:rPr>
            </a:br>
            <a:r>
              <a:rPr lang="en-US" sz="1000" b="0" i="0" dirty="0">
                <a:solidFill>
                  <a:srgbClr val="1B1B1B"/>
                </a:solidFill>
                <a:effectLst/>
                <a:highlight>
                  <a:srgbClr val="FFFFFF"/>
                </a:highlight>
                <a:latin typeface="Source Sans Pro Web"/>
              </a:rPr>
              <a:t>Washington, D.C. 20250-9410; or</a:t>
            </a:r>
          </a:p>
          <a:p>
            <a:pPr algn="l">
              <a:buFont typeface="+mj-lt"/>
              <a:buAutoNum type="arabicPeriod"/>
            </a:pPr>
            <a:r>
              <a:rPr lang="en-US" sz="1000" b="1" i="0" dirty="0">
                <a:solidFill>
                  <a:srgbClr val="1B1B1B"/>
                </a:solidFill>
                <a:effectLst/>
                <a:highlight>
                  <a:srgbClr val="FFFFFF"/>
                </a:highlight>
                <a:latin typeface="Source Sans Pro Web"/>
              </a:rPr>
              <a:t>fax:</a:t>
            </a:r>
            <a:br>
              <a:rPr lang="en-US" sz="1000" b="0" i="0" dirty="0">
                <a:solidFill>
                  <a:srgbClr val="1B1B1B"/>
                </a:solidFill>
                <a:effectLst/>
                <a:highlight>
                  <a:srgbClr val="FFFFFF"/>
                </a:highlight>
                <a:latin typeface="Source Sans Pro Web"/>
              </a:rPr>
            </a:br>
            <a:r>
              <a:rPr lang="en-US" sz="1000" b="0" i="0" dirty="0">
                <a:solidFill>
                  <a:srgbClr val="1B1B1B"/>
                </a:solidFill>
                <a:effectLst/>
                <a:highlight>
                  <a:srgbClr val="FFFFFF"/>
                </a:highlight>
                <a:latin typeface="Source Sans Pro Web"/>
              </a:rPr>
              <a:t>(833) 256-1665 or (202) 690-7442; or</a:t>
            </a:r>
          </a:p>
          <a:p>
            <a:pPr algn="l">
              <a:buFont typeface="+mj-lt"/>
              <a:buAutoNum type="arabicPeriod"/>
            </a:pPr>
            <a:r>
              <a:rPr lang="en-US" sz="1000" b="1" i="0" dirty="0">
                <a:solidFill>
                  <a:srgbClr val="1B1B1B"/>
                </a:solidFill>
                <a:effectLst/>
                <a:highlight>
                  <a:srgbClr val="FFFFFF"/>
                </a:highlight>
                <a:latin typeface="Source Sans Pro Web"/>
              </a:rPr>
              <a:t>email:</a:t>
            </a:r>
            <a:br>
              <a:rPr lang="en-US" sz="1000" b="0" i="0" dirty="0">
                <a:solidFill>
                  <a:srgbClr val="1B1B1B"/>
                </a:solidFill>
                <a:effectLst/>
                <a:highlight>
                  <a:srgbClr val="FFFFFF"/>
                </a:highlight>
                <a:latin typeface="Source Sans Pro Web"/>
              </a:rPr>
            </a:br>
            <a:r>
              <a:rPr lang="en-US" sz="1000" b="0" i="0" dirty="0">
                <a:solidFill>
                  <a:srgbClr val="2E8540"/>
                </a:solidFill>
                <a:effectLst/>
                <a:highlight>
                  <a:srgbClr val="FFFFFF"/>
                </a:highlight>
                <a:latin typeface="Source Sans Pro Web"/>
                <a:hlinkClick r:id="rId3"/>
              </a:rPr>
              <a:t>Program.Intake@usda.gov</a:t>
            </a:r>
            <a:endParaRPr lang="en-US" sz="1000" b="0" i="0" dirty="0">
              <a:solidFill>
                <a:srgbClr val="1B1B1B"/>
              </a:solidFill>
              <a:effectLst/>
              <a:highlight>
                <a:srgbClr val="FFFFFF"/>
              </a:highlight>
              <a:latin typeface="Source Sans Pro Web"/>
            </a:endParaRPr>
          </a:p>
          <a:p>
            <a:pPr algn="l"/>
            <a:r>
              <a:rPr lang="en-US" sz="1000" b="0" i="0" dirty="0">
                <a:solidFill>
                  <a:srgbClr val="1B1B1B"/>
                </a:solidFill>
                <a:effectLst/>
                <a:highlight>
                  <a:srgbClr val="FFFFFF"/>
                </a:highlight>
                <a:latin typeface="Source Sans Pro Web"/>
              </a:rPr>
              <a:t> </a:t>
            </a:r>
          </a:p>
          <a:p>
            <a:pPr algn="l"/>
            <a:r>
              <a:rPr lang="en-US" sz="1000" b="0" i="0" dirty="0">
                <a:solidFill>
                  <a:srgbClr val="1B1B1B"/>
                </a:solidFill>
                <a:effectLst/>
                <a:highlight>
                  <a:srgbClr val="FFFFFF"/>
                </a:highlight>
                <a:latin typeface="Source Sans Pro Web"/>
              </a:rPr>
              <a:t>This institution is an equal opportunity provider.</a:t>
            </a:r>
          </a:p>
        </p:txBody>
      </p:sp>
      <p:sp>
        <p:nvSpPr>
          <p:cNvPr id="6" name="Title 1">
            <a:extLst>
              <a:ext uri="{FF2B5EF4-FFF2-40B4-BE49-F238E27FC236}">
                <a16:creationId xmlns:a16="http://schemas.microsoft.com/office/drawing/2014/main" id="{38AF3CCA-06E7-8118-7406-A22F93BE4DCE}"/>
              </a:ext>
            </a:extLst>
          </p:cNvPr>
          <p:cNvSpPr>
            <a:spLocks noGrp="1"/>
          </p:cNvSpPr>
          <p:nvPr>
            <p:ph type="title"/>
          </p:nvPr>
        </p:nvSpPr>
        <p:spPr>
          <a:xfrm>
            <a:off x="616200" y="511500"/>
            <a:ext cx="5262600" cy="682500"/>
          </a:xfrm>
        </p:spPr>
        <p:txBody>
          <a:bodyPr/>
          <a:lstStyle/>
          <a:p>
            <a:r>
              <a:rPr lang="en-US" dirty="0"/>
              <a:t>USDA nondiscrimination statement:  </a:t>
            </a:r>
          </a:p>
        </p:txBody>
      </p:sp>
    </p:spTree>
    <p:extLst>
      <p:ext uri="{BB962C8B-B14F-4D97-AF65-F5344CB8AC3E}">
        <p14:creationId xmlns:p14="http://schemas.microsoft.com/office/powerpoint/2010/main" val="157341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7"/>
          <p:cNvSpPr txBox="1">
            <a:spLocks noGrp="1"/>
          </p:cNvSpPr>
          <p:nvPr>
            <p:ph type="ctrTitle"/>
          </p:nvPr>
        </p:nvSpPr>
        <p:spPr>
          <a:xfrm>
            <a:off x="489100" y="2099813"/>
            <a:ext cx="3668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400"/>
              <a:t>Thank you!</a:t>
            </a:r>
            <a:endParaRPr sz="5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CA26-79A0-BC0D-A953-D5831671F4D5}"/>
              </a:ext>
            </a:extLst>
          </p:cNvPr>
          <p:cNvSpPr>
            <a:spLocks noGrp="1"/>
          </p:cNvSpPr>
          <p:nvPr>
            <p:ph type="title"/>
          </p:nvPr>
        </p:nvSpPr>
        <p:spPr/>
        <p:txBody>
          <a:bodyPr/>
          <a:lstStyle/>
          <a:p>
            <a:r>
              <a:rPr lang="en-US" dirty="0"/>
              <a:t>OVS at rural NON-congregate sites</a:t>
            </a:r>
          </a:p>
        </p:txBody>
      </p:sp>
      <p:sp>
        <p:nvSpPr>
          <p:cNvPr id="3" name="Text Placeholder 2">
            <a:extLst>
              <a:ext uri="{FF2B5EF4-FFF2-40B4-BE49-F238E27FC236}">
                <a16:creationId xmlns:a16="http://schemas.microsoft.com/office/drawing/2014/main" id="{E6934388-D210-9748-67C2-81AFC58F579C}"/>
              </a:ext>
            </a:extLst>
          </p:cNvPr>
          <p:cNvSpPr>
            <a:spLocks noGrp="1"/>
          </p:cNvSpPr>
          <p:nvPr>
            <p:ph type="body" idx="1"/>
          </p:nvPr>
        </p:nvSpPr>
        <p:spPr>
          <a:xfrm>
            <a:off x="846149" y="1418300"/>
            <a:ext cx="7171783" cy="2893500"/>
          </a:xfrm>
        </p:spPr>
        <p:txBody>
          <a:bodyPr/>
          <a:lstStyle/>
          <a:p>
            <a:pPr marL="95250" indent="0">
              <a:buNone/>
            </a:pPr>
            <a:r>
              <a:rPr lang="en-US" b="0" dirty="0"/>
              <a:t>Best practices when using OVS in non-congregate settings include, but are not limited to: </a:t>
            </a:r>
          </a:p>
          <a:p>
            <a:pPr marL="95250" indent="0">
              <a:buNone/>
            </a:pPr>
            <a:endParaRPr lang="en-US" sz="800" dirty="0"/>
          </a:p>
          <a:p>
            <a:r>
              <a:rPr lang="en-US" sz="2000" b="0" dirty="0"/>
              <a:t>Indoor meal service that is set-up as a cafeteria serving line </a:t>
            </a:r>
          </a:p>
          <a:p>
            <a:r>
              <a:rPr lang="en-US" sz="2000" b="0" dirty="0"/>
              <a:t>Buffet style meal pick-up for daily non-congregate meal service operations</a:t>
            </a:r>
          </a:p>
          <a:p>
            <a:r>
              <a:rPr lang="en-US" sz="2000" b="0" dirty="0"/>
              <a:t>Pre-ordering or online ordering system where children can choose their meal items prior to meal pick-up or delivery</a:t>
            </a:r>
          </a:p>
          <a:p>
            <a:r>
              <a:rPr lang="en-US" sz="2000" b="0" dirty="0"/>
              <a:t>Gathering participant feedback and adjusting meal service flexibilities (bulk food items, and multi-day meal issuance) and menus, as needed</a:t>
            </a:r>
          </a:p>
        </p:txBody>
      </p:sp>
    </p:spTree>
    <p:extLst>
      <p:ext uri="{BB962C8B-B14F-4D97-AF65-F5344CB8AC3E}">
        <p14:creationId xmlns:p14="http://schemas.microsoft.com/office/powerpoint/2010/main" val="55534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8CE5-3CF0-94CD-A117-B748AA66F687}"/>
              </a:ext>
            </a:extLst>
          </p:cNvPr>
          <p:cNvSpPr>
            <a:spLocks noGrp="1"/>
          </p:cNvSpPr>
          <p:nvPr>
            <p:ph type="title"/>
          </p:nvPr>
        </p:nvSpPr>
        <p:spPr/>
        <p:txBody>
          <a:bodyPr/>
          <a:lstStyle/>
          <a:p>
            <a:r>
              <a:rPr lang="en-US" dirty="0"/>
              <a:t>Identifying a reimbursable meal</a:t>
            </a:r>
          </a:p>
        </p:txBody>
      </p:sp>
      <p:sp>
        <p:nvSpPr>
          <p:cNvPr id="3" name="Text Placeholder 2">
            <a:extLst>
              <a:ext uri="{FF2B5EF4-FFF2-40B4-BE49-F238E27FC236}">
                <a16:creationId xmlns:a16="http://schemas.microsoft.com/office/drawing/2014/main" id="{CA82E227-08AD-078F-0589-DFA5D7B76BE9}"/>
              </a:ext>
            </a:extLst>
          </p:cNvPr>
          <p:cNvSpPr>
            <a:spLocks noGrp="1"/>
          </p:cNvSpPr>
          <p:nvPr>
            <p:ph type="body" idx="1"/>
          </p:nvPr>
        </p:nvSpPr>
        <p:spPr/>
        <p:txBody>
          <a:bodyPr/>
          <a:lstStyle/>
          <a:p>
            <a:pPr marL="457200" lvl="0" indent="-342900" algn="l" rtl="0">
              <a:spcBef>
                <a:spcPts val="400"/>
              </a:spcBef>
              <a:spcAft>
                <a:spcPts val="0"/>
              </a:spcAft>
              <a:buClr>
                <a:srgbClr val="151E49"/>
              </a:buClr>
              <a:buSzPts val="1800"/>
              <a:buChar char="●"/>
            </a:pPr>
            <a:r>
              <a:rPr lang="en-US" sz="2000" b="0" dirty="0">
                <a:solidFill>
                  <a:srgbClr val="151E49"/>
                </a:solidFill>
              </a:rPr>
              <a:t>Site Staff training must occur prior to start date</a:t>
            </a:r>
          </a:p>
          <a:p>
            <a:pPr marL="457200" lvl="0" indent="-342900" algn="l" rtl="0">
              <a:spcBef>
                <a:spcPts val="0"/>
              </a:spcBef>
              <a:spcAft>
                <a:spcPts val="0"/>
              </a:spcAft>
              <a:buClr>
                <a:srgbClr val="151E49"/>
              </a:buClr>
              <a:buSzPts val="1800"/>
              <a:buChar char="●"/>
            </a:pPr>
            <a:r>
              <a:rPr lang="en-US" sz="2000" b="0" dirty="0">
                <a:solidFill>
                  <a:srgbClr val="151E49"/>
                </a:solidFill>
              </a:rPr>
              <a:t>Sites must have clear communication to assist children to identify a reimbursable meal</a:t>
            </a:r>
          </a:p>
          <a:p>
            <a:pPr marL="914400" lvl="1" indent="-317500" algn="l" rtl="0">
              <a:spcBef>
                <a:spcPts val="0"/>
              </a:spcBef>
              <a:spcAft>
                <a:spcPts val="0"/>
              </a:spcAft>
              <a:buClr>
                <a:srgbClr val="151E49"/>
              </a:buClr>
              <a:buSzPts val="1400"/>
              <a:buChar char="○"/>
            </a:pPr>
            <a:r>
              <a:rPr lang="en-US" sz="2000" dirty="0">
                <a:solidFill>
                  <a:srgbClr val="151E49"/>
                </a:solidFill>
              </a:rPr>
              <a:t>Posters, signs or fact sheets</a:t>
            </a:r>
          </a:p>
          <a:p>
            <a:pPr marL="914400" lvl="1" indent="-317500" algn="l" rtl="0">
              <a:spcBef>
                <a:spcPts val="0"/>
              </a:spcBef>
              <a:spcAft>
                <a:spcPts val="0"/>
              </a:spcAft>
              <a:buClr>
                <a:srgbClr val="151E49"/>
              </a:buClr>
              <a:buSzPts val="1400"/>
              <a:buChar char="○"/>
            </a:pPr>
            <a:r>
              <a:rPr lang="en-US" sz="2000" dirty="0">
                <a:solidFill>
                  <a:srgbClr val="151E49"/>
                </a:solidFill>
              </a:rPr>
              <a:t>Menus that communicate the available food choices </a:t>
            </a:r>
          </a:p>
          <a:p>
            <a:pPr marL="914400" lvl="1" indent="-317500" algn="l" rtl="0">
              <a:spcBef>
                <a:spcPts val="0"/>
              </a:spcBef>
              <a:spcAft>
                <a:spcPts val="0"/>
              </a:spcAft>
              <a:buClr>
                <a:srgbClr val="151E49"/>
              </a:buClr>
              <a:buSzPts val="1400"/>
              <a:buChar char="○"/>
            </a:pPr>
            <a:r>
              <a:rPr lang="en-US" sz="2000" dirty="0">
                <a:solidFill>
                  <a:srgbClr val="151E49"/>
                </a:solidFill>
              </a:rPr>
              <a:t>Verbal guidance from staff as children select a meal can help avoid confusion of what makes a complete meal</a:t>
            </a:r>
            <a:endParaRPr lang="en-US" sz="2000" dirty="0"/>
          </a:p>
          <a:p>
            <a:endParaRPr lang="en-US" dirty="0"/>
          </a:p>
        </p:txBody>
      </p:sp>
    </p:spTree>
    <p:extLst>
      <p:ext uri="{BB962C8B-B14F-4D97-AF65-F5344CB8AC3E}">
        <p14:creationId xmlns:p14="http://schemas.microsoft.com/office/powerpoint/2010/main" val="215401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DC31-16C6-7601-65D7-CE5F98AE4FF5}"/>
              </a:ext>
            </a:extLst>
          </p:cNvPr>
          <p:cNvSpPr>
            <a:spLocks noGrp="1"/>
          </p:cNvSpPr>
          <p:nvPr>
            <p:ph type="title"/>
          </p:nvPr>
        </p:nvSpPr>
        <p:spPr/>
        <p:txBody>
          <a:bodyPr/>
          <a:lstStyle/>
          <a:p>
            <a:r>
              <a:rPr lang="en-US" dirty="0"/>
              <a:t>Breakfast : SBP or SFSP? </a:t>
            </a:r>
          </a:p>
        </p:txBody>
      </p:sp>
      <p:sp>
        <p:nvSpPr>
          <p:cNvPr id="3" name="Text Placeholder 2">
            <a:extLst>
              <a:ext uri="{FF2B5EF4-FFF2-40B4-BE49-F238E27FC236}">
                <a16:creationId xmlns:a16="http://schemas.microsoft.com/office/drawing/2014/main" id="{F52E65B1-BAE3-BCE8-B062-B86DB0297F5E}"/>
              </a:ext>
            </a:extLst>
          </p:cNvPr>
          <p:cNvSpPr>
            <a:spLocks noGrp="1"/>
          </p:cNvSpPr>
          <p:nvPr>
            <p:ph type="body" idx="1"/>
          </p:nvPr>
        </p:nvSpPr>
        <p:spPr/>
        <p:txBody>
          <a:bodyPr/>
          <a:lstStyle/>
          <a:p>
            <a:pPr marL="0" lvl="0" indent="0" algn="l" rtl="0">
              <a:spcBef>
                <a:spcPts val="600"/>
              </a:spcBef>
              <a:spcAft>
                <a:spcPts val="0"/>
              </a:spcAft>
              <a:buNone/>
            </a:pPr>
            <a:r>
              <a:rPr lang="en-US" sz="2200" b="0" dirty="0">
                <a:solidFill>
                  <a:srgbClr val="151E49"/>
                </a:solidFill>
              </a:rPr>
              <a:t>SFAs may follow the School Breakfast Program (SBP) meal pattern during the summer, if desired</a:t>
            </a:r>
          </a:p>
          <a:p>
            <a:pPr marL="457200" lvl="0" indent="-355600" algn="l" rtl="0">
              <a:spcBef>
                <a:spcPts val="600"/>
              </a:spcBef>
              <a:spcAft>
                <a:spcPts val="0"/>
              </a:spcAft>
              <a:buClr>
                <a:srgbClr val="151E49"/>
              </a:buClr>
              <a:buSzPts val="2000"/>
              <a:buChar char="●"/>
            </a:pPr>
            <a:r>
              <a:rPr lang="en-US" sz="2000" b="0" dirty="0">
                <a:solidFill>
                  <a:srgbClr val="151E49"/>
                </a:solidFill>
              </a:rPr>
              <a:t>OVS rules follow whichever meal pattern is being used-SFSP or SBP</a:t>
            </a:r>
            <a:endParaRPr lang="en-US" sz="1000" b="0" dirty="0">
              <a:solidFill>
                <a:srgbClr val="151E49"/>
              </a:solidFill>
            </a:endParaRPr>
          </a:p>
          <a:p>
            <a:pPr marL="457200" lvl="0" indent="-355600" algn="l" rtl="0">
              <a:spcBef>
                <a:spcPts val="0"/>
              </a:spcBef>
              <a:spcAft>
                <a:spcPts val="0"/>
              </a:spcAft>
              <a:buClr>
                <a:srgbClr val="151E49"/>
              </a:buClr>
              <a:buSzPts val="2000"/>
              <a:buChar char="●"/>
            </a:pPr>
            <a:r>
              <a:rPr lang="en-US" sz="2000" b="0" dirty="0">
                <a:solidFill>
                  <a:srgbClr val="151E49"/>
                </a:solidFill>
              </a:rPr>
              <a:t>If electing to continue the SBP meal pattern, OVS rules remain the same as during the school year</a:t>
            </a:r>
          </a:p>
          <a:p>
            <a:pPr marL="457200" lvl="0" indent="-355600" algn="l" rtl="0">
              <a:spcBef>
                <a:spcPts val="0"/>
              </a:spcBef>
              <a:spcAft>
                <a:spcPts val="0"/>
              </a:spcAft>
              <a:buClr>
                <a:srgbClr val="151E49"/>
              </a:buClr>
              <a:buSzPts val="2000"/>
              <a:buChar char="●"/>
            </a:pPr>
            <a:r>
              <a:rPr lang="en-US" sz="2000" b="0" dirty="0">
                <a:solidFill>
                  <a:srgbClr val="151E49"/>
                </a:solidFill>
              </a:rPr>
              <a:t>Reminders</a:t>
            </a:r>
          </a:p>
          <a:p>
            <a:pPr marL="914400" lvl="1" indent="-355600" algn="l" rtl="0">
              <a:spcBef>
                <a:spcPts val="0"/>
              </a:spcBef>
              <a:spcAft>
                <a:spcPts val="0"/>
              </a:spcAft>
              <a:buClr>
                <a:srgbClr val="151E49"/>
              </a:buClr>
              <a:buSzPts val="2000"/>
              <a:buChar char="○"/>
            </a:pPr>
            <a:r>
              <a:rPr lang="en-US" sz="2000" dirty="0">
                <a:solidFill>
                  <a:srgbClr val="151E49"/>
                </a:solidFill>
              </a:rPr>
              <a:t>SBP meal pattern requires one full cup of fruit </a:t>
            </a:r>
          </a:p>
          <a:p>
            <a:pPr marL="914400" lvl="1" indent="-355600" algn="l" rtl="0">
              <a:spcBef>
                <a:spcPts val="0"/>
              </a:spcBef>
              <a:spcAft>
                <a:spcPts val="0"/>
              </a:spcAft>
              <a:buClr>
                <a:srgbClr val="151E49"/>
              </a:buClr>
              <a:buSzPts val="2000"/>
              <a:buChar char="○"/>
            </a:pPr>
            <a:r>
              <a:rPr lang="en-US" sz="2000" dirty="0">
                <a:solidFill>
                  <a:srgbClr val="151E49"/>
                </a:solidFill>
              </a:rPr>
              <a:t>SBP OVS requires students take at least ½ cup of fruit</a:t>
            </a:r>
          </a:p>
          <a:p>
            <a:endParaRPr lang="en-US" dirty="0"/>
          </a:p>
        </p:txBody>
      </p:sp>
    </p:spTree>
    <p:extLst>
      <p:ext uri="{BB962C8B-B14F-4D97-AF65-F5344CB8AC3E}">
        <p14:creationId xmlns:p14="http://schemas.microsoft.com/office/powerpoint/2010/main" val="286496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08C5-9BE4-D9E1-EC88-F4B75CF2CF05}"/>
              </a:ext>
            </a:extLst>
          </p:cNvPr>
          <p:cNvSpPr>
            <a:spLocks noGrp="1"/>
          </p:cNvSpPr>
          <p:nvPr>
            <p:ph type="title"/>
          </p:nvPr>
        </p:nvSpPr>
        <p:spPr/>
        <p:txBody>
          <a:bodyPr/>
          <a:lstStyle/>
          <a:p>
            <a:r>
              <a:rPr lang="en-US" dirty="0"/>
              <a:t>SFSP component vs item</a:t>
            </a:r>
          </a:p>
        </p:txBody>
      </p:sp>
      <p:sp>
        <p:nvSpPr>
          <p:cNvPr id="3" name="Text Placeholder 2">
            <a:extLst>
              <a:ext uri="{FF2B5EF4-FFF2-40B4-BE49-F238E27FC236}">
                <a16:creationId xmlns:a16="http://schemas.microsoft.com/office/drawing/2014/main" id="{E592B7A3-A67C-5B93-4B2D-9A00FAC7CAE1}"/>
              </a:ext>
            </a:extLst>
          </p:cNvPr>
          <p:cNvSpPr>
            <a:spLocks noGrp="1"/>
          </p:cNvSpPr>
          <p:nvPr>
            <p:ph type="body" idx="1"/>
          </p:nvPr>
        </p:nvSpPr>
        <p:spPr>
          <a:xfrm>
            <a:off x="846150" y="1418300"/>
            <a:ext cx="3111253" cy="2893500"/>
          </a:xfrm>
        </p:spPr>
        <p:txBody>
          <a:bodyPr/>
          <a:lstStyle/>
          <a:p>
            <a:pPr marL="0" lvl="0" indent="0" algn="l" rtl="0">
              <a:spcBef>
                <a:spcPts val="600"/>
              </a:spcBef>
              <a:spcAft>
                <a:spcPts val="0"/>
              </a:spcAft>
              <a:buNone/>
            </a:pPr>
            <a:r>
              <a:rPr lang="en-US" sz="2200" b="1" dirty="0">
                <a:solidFill>
                  <a:srgbClr val="151E49"/>
                </a:solidFill>
              </a:rPr>
              <a:t>Component</a:t>
            </a:r>
          </a:p>
          <a:p>
            <a:pPr marL="457200" lvl="0" indent="-355600" algn="l" rtl="0">
              <a:spcBef>
                <a:spcPts val="600"/>
              </a:spcBef>
              <a:spcAft>
                <a:spcPts val="0"/>
              </a:spcAft>
              <a:buClr>
                <a:srgbClr val="151E49"/>
              </a:buClr>
              <a:buSzPts val="2000"/>
              <a:buChar char="●"/>
            </a:pPr>
            <a:r>
              <a:rPr lang="en-US" sz="2000" dirty="0">
                <a:solidFill>
                  <a:srgbClr val="151E49"/>
                </a:solidFill>
              </a:rPr>
              <a:t>The individual parts, or food groups, that make a complete meal</a:t>
            </a:r>
            <a:endParaRPr lang="en-US" sz="2400" dirty="0">
              <a:solidFill>
                <a:srgbClr val="151E49"/>
              </a:solidFill>
            </a:endParaRPr>
          </a:p>
          <a:p>
            <a:pPr marL="914400" lvl="1" indent="-355600" algn="l" rtl="0">
              <a:spcBef>
                <a:spcPts val="0"/>
              </a:spcBef>
              <a:spcAft>
                <a:spcPts val="0"/>
              </a:spcAft>
              <a:buClr>
                <a:srgbClr val="151E49"/>
              </a:buClr>
              <a:buSzPts val="2000"/>
              <a:buChar char="○"/>
            </a:pPr>
            <a:r>
              <a:rPr lang="en-US" sz="2000" dirty="0">
                <a:solidFill>
                  <a:srgbClr val="151E49"/>
                </a:solidFill>
              </a:rPr>
              <a:t>Meat/Meat Alternate</a:t>
            </a:r>
          </a:p>
          <a:p>
            <a:pPr marL="914400" lvl="1" indent="-355600" algn="l" rtl="0">
              <a:spcBef>
                <a:spcPts val="0"/>
              </a:spcBef>
              <a:spcAft>
                <a:spcPts val="0"/>
              </a:spcAft>
              <a:buClr>
                <a:srgbClr val="151E49"/>
              </a:buClr>
              <a:buSzPts val="2000"/>
              <a:buChar char="○"/>
            </a:pPr>
            <a:r>
              <a:rPr lang="en-US" sz="2000" dirty="0">
                <a:solidFill>
                  <a:srgbClr val="151E49"/>
                </a:solidFill>
              </a:rPr>
              <a:t>Grain</a:t>
            </a:r>
          </a:p>
          <a:p>
            <a:pPr marL="914400" lvl="1" indent="-355600" algn="l" rtl="0">
              <a:spcBef>
                <a:spcPts val="0"/>
              </a:spcBef>
              <a:spcAft>
                <a:spcPts val="0"/>
              </a:spcAft>
              <a:buClr>
                <a:srgbClr val="151E49"/>
              </a:buClr>
              <a:buSzPts val="2000"/>
              <a:buChar char="○"/>
            </a:pPr>
            <a:r>
              <a:rPr lang="en-US" sz="2000" dirty="0">
                <a:solidFill>
                  <a:srgbClr val="151E49"/>
                </a:solidFill>
              </a:rPr>
              <a:t>Fruit/Vegetable</a:t>
            </a:r>
          </a:p>
          <a:p>
            <a:pPr marL="914400" lvl="1" indent="-355600" algn="l" rtl="0">
              <a:spcBef>
                <a:spcPts val="0"/>
              </a:spcBef>
              <a:spcAft>
                <a:spcPts val="0"/>
              </a:spcAft>
              <a:buClr>
                <a:srgbClr val="151E49"/>
              </a:buClr>
              <a:buSzPts val="2000"/>
              <a:buChar char="○"/>
            </a:pPr>
            <a:r>
              <a:rPr lang="en-US" sz="2000" dirty="0">
                <a:solidFill>
                  <a:srgbClr val="151E49"/>
                </a:solidFill>
              </a:rPr>
              <a:t>Milk</a:t>
            </a:r>
          </a:p>
          <a:p>
            <a:endParaRPr lang="en-US" dirty="0"/>
          </a:p>
        </p:txBody>
      </p:sp>
      <p:sp>
        <p:nvSpPr>
          <p:cNvPr id="4" name="Text Placeholder 2">
            <a:extLst>
              <a:ext uri="{FF2B5EF4-FFF2-40B4-BE49-F238E27FC236}">
                <a16:creationId xmlns:a16="http://schemas.microsoft.com/office/drawing/2014/main" id="{4BC84EB5-E30D-6A22-5FC5-7299D113F5E5}"/>
              </a:ext>
            </a:extLst>
          </p:cNvPr>
          <p:cNvSpPr txBox="1">
            <a:spLocks/>
          </p:cNvSpPr>
          <p:nvPr/>
        </p:nvSpPr>
        <p:spPr>
          <a:xfrm>
            <a:off x="4572000" y="1418300"/>
            <a:ext cx="3111253" cy="2893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0"/>
              </a:spcBef>
              <a:spcAft>
                <a:spcPts val="0"/>
              </a:spcAft>
              <a:buClr>
                <a:schemeClr val="dk1"/>
              </a:buClr>
              <a:buSzPts val="2100"/>
              <a:buFont typeface="Oswald"/>
              <a:buChar char="●"/>
              <a:defRPr sz="2100" b="1" i="0" u="none" strike="noStrike" cap="none">
                <a:solidFill>
                  <a:schemeClr val="dk1"/>
                </a:solidFill>
                <a:latin typeface="Oswald"/>
                <a:ea typeface="Oswald"/>
                <a:cs typeface="Oswald"/>
                <a:sym typeface="Oswald"/>
              </a:defRPr>
            </a:lvl1pPr>
            <a:lvl2pPr marL="914400" marR="0" lvl="1" indent="-298450" algn="l" rtl="0">
              <a:lnSpc>
                <a:spcPct val="100000"/>
              </a:lnSpc>
              <a:spcBef>
                <a:spcPts val="1000"/>
              </a:spcBef>
              <a:spcAft>
                <a:spcPts val="0"/>
              </a:spcAft>
              <a:buClr>
                <a:schemeClr val="dk1"/>
              </a:buClr>
              <a:buSzPts val="1100"/>
              <a:buFont typeface="Oswald"/>
              <a:buChar char="○"/>
              <a:defRPr sz="1900" b="0" i="0" u="none" strike="noStrike" cap="none">
                <a:solidFill>
                  <a:schemeClr val="dk1"/>
                </a:solidFill>
                <a:latin typeface="Oswald"/>
                <a:ea typeface="Oswald"/>
                <a:cs typeface="Oswald"/>
                <a:sym typeface="Oswald"/>
              </a:defRPr>
            </a:lvl2pPr>
            <a:lvl3pPr marL="1371600" marR="0" lvl="2" indent="-336550" algn="l" rtl="0">
              <a:lnSpc>
                <a:spcPct val="100000"/>
              </a:lnSpc>
              <a:spcBef>
                <a:spcPts val="1000"/>
              </a:spcBef>
              <a:spcAft>
                <a:spcPts val="0"/>
              </a:spcAft>
              <a:buClr>
                <a:schemeClr val="dk1"/>
              </a:buClr>
              <a:buSzPts val="1700"/>
              <a:buFont typeface="Oswald"/>
              <a:buChar char="■"/>
              <a:defRPr sz="1700" b="0" i="0" u="none" strike="noStrike" cap="none">
                <a:solidFill>
                  <a:schemeClr val="dk1"/>
                </a:solidFill>
                <a:latin typeface="Oswald"/>
                <a:ea typeface="Oswald"/>
                <a:cs typeface="Oswald"/>
                <a:sym typeface="Oswald"/>
              </a:defRPr>
            </a:lvl3pPr>
            <a:lvl4pPr marL="1828800" marR="0" lvl="3"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4pPr>
            <a:lvl5pPr marL="2286000" marR="0" lvl="4"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5pPr>
            <a:lvl6pPr marL="2743200" marR="0" lvl="5"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6pPr>
            <a:lvl7pPr marL="3200400" marR="0" lvl="6"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7pPr>
            <a:lvl8pPr marL="3657600" marR="0" lvl="7" indent="-323850" algn="l" rtl="0">
              <a:lnSpc>
                <a:spcPct val="100000"/>
              </a:lnSpc>
              <a:spcBef>
                <a:spcPts val="1000"/>
              </a:spcBef>
              <a:spcAft>
                <a:spcPts val="0"/>
              </a:spcAft>
              <a:buClr>
                <a:schemeClr val="dk1"/>
              </a:buClr>
              <a:buSzPts val="1500"/>
              <a:buFont typeface="Oswald"/>
              <a:buChar char="○"/>
              <a:defRPr sz="1500" b="0" i="0" u="none" strike="noStrike" cap="none">
                <a:solidFill>
                  <a:schemeClr val="dk1"/>
                </a:solidFill>
                <a:latin typeface="Oswald"/>
                <a:ea typeface="Oswald"/>
                <a:cs typeface="Oswald"/>
                <a:sym typeface="Oswald"/>
              </a:defRPr>
            </a:lvl8pPr>
            <a:lvl9pPr marL="4114800" marR="0" lvl="8" indent="-323850" algn="l" rtl="0">
              <a:lnSpc>
                <a:spcPct val="100000"/>
              </a:lnSpc>
              <a:spcBef>
                <a:spcPts val="1000"/>
              </a:spcBef>
              <a:spcAft>
                <a:spcPts val="1000"/>
              </a:spcAft>
              <a:buClr>
                <a:schemeClr val="dk1"/>
              </a:buClr>
              <a:buSzPts val="1500"/>
              <a:buFont typeface="Oswald"/>
              <a:buChar char="■"/>
              <a:defRPr sz="1500" b="0" i="0" u="none" strike="noStrike" cap="none">
                <a:solidFill>
                  <a:schemeClr val="dk1"/>
                </a:solidFill>
                <a:latin typeface="Oswald"/>
                <a:ea typeface="Oswald"/>
                <a:cs typeface="Oswald"/>
                <a:sym typeface="Oswald"/>
              </a:defRPr>
            </a:lvl9pPr>
          </a:lstStyle>
          <a:p>
            <a:pPr marL="101600" lvl="0" indent="0" algn="l" rtl="0">
              <a:spcBef>
                <a:spcPts val="600"/>
              </a:spcBef>
              <a:spcAft>
                <a:spcPts val="0"/>
              </a:spcAft>
              <a:buClr>
                <a:srgbClr val="151E49"/>
              </a:buClr>
              <a:buSzPts val="2000"/>
              <a:buNone/>
            </a:pPr>
            <a:r>
              <a:rPr lang="en-US" sz="2200" dirty="0">
                <a:solidFill>
                  <a:srgbClr val="151E49"/>
                </a:solidFill>
              </a:rPr>
              <a:t>Item </a:t>
            </a:r>
          </a:p>
          <a:p>
            <a:pPr marL="457200" lvl="0" indent="-355600" algn="l" rtl="0">
              <a:spcBef>
                <a:spcPts val="600"/>
              </a:spcBef>
              <a:spcAft>
                <a:spcPts val="0"/>
              </a:spcAft>
              <a:buClr>
                <a:srgbClr val="151E49"/>
              </a:buClr>
              <a:buSzPts val="2000"/>
              <a:buChar char="●"/>
            </a:pPr>
            <a:r>
              <a:rPr lang="en-US" sz="2000" dirty="0">
                <a:solidFill>
                  <a:srgbClr val="151E49"/>
                </a:solidFill>
              </a:rPr>
              <a:t>A specific item offered within the component constituting a reimbursable meal</a:t>
            </a:r>
          </a:p>
          <a:p>
            <a:pPr marL="914400" lvl="1" indent="-355600" algn="l" rtl="0">
              <a:spcBef>
                <a:spcPts val="0"/>
              </a:spcBef>
              <a:spcAft>
                <a:spcPts val="0"/>
              </a:spcAft>
              <a:buClr>
                <a:srgbClr val="151E49"/>
              </a:buClr>
              <a:buSzPts val="2000"/>
              <a:buChar char="○"/>
            </a:pPr>
            <a:r>
              <a:rPr lang="en-US" sz="2000" dirty="0">
                <a:solidFill>
                  <a:srgbClr val="151E49"/>
                </a:solidFill>
              </a:rPr>
              <a:t>Piece of toast</a:t>
            </a:r>
          </a:p>
          <a:p>
            <a:pPr marL="914400" lvl="1" indent="-355600" algn="l" rtl="0">
              <a:spcBef>
                <a:spcPts val="0"/>
              </a:spcBef>
              <a:spcAft>
                <a:spcPts val="0"/>
              </a:spcAft>
              <a:buClr>
                <a:srgbClr val="151E49"/>
              </a:buClr>
              <a:buSzPts val="2000"/>
              <a:buChar char="○"/>
            </a:pPr>
            <a:r>
              <a:rPr lang="en-US" sz="2000" dirty="0">
                <a:solidFill>
                  <a:srgbClr val="151E49"/>
                </a:solidFill>
              </a:rPr>
              <a:t>String cheese</a:t>
            </a:r>
          </a:p>
          <a:p>
            <a:pPr marL="914400" lvl="1" indent="-355600" algn="l" rtl="0">
              <a:spcBef>
                <a:spcPts val="0"/>
              </a:spcBef>
              <a:spcAft>
                <a:spcPts val="0"/>
              </a:spcAft>
              <a:buClr>
                <a:srgbClr val="151E49"/>
              </a:buClr>
              <a:buSzPts val="2000"/>
              <a:buChar char="○"/>
            </a:pPr>
            <a:r>
              <a:rPr lang="en-US" sz="2000" dirty="0">
                <a:solidFill>
                  <a:srgbClr val="151E49"/>
                </a:solidFill>
              </a:rPr>
              <a:t>Carton of milk</a:t>
            </a:r>
          </a:p>
        </p:txBody>
      </p:sp>
    </p:spTree>
    <p:extLst>
      <p:ext uri="{BB962C8B-B14F-4D97-AF65-F5344CB8AC3E}">
        <p14:creationId xmlns:p14="http://schemas.microsoft.com/office/powerpoint/2010/main" val="226278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3378-75D9-A9DF-59D3-CC46E09932D6}"/>
              </a:ext>
            </a:extLst>
          </p:cNvPr>
          <p:cNvSpPr>
            <a:spLocks noGrp="1"/>
          </p:cNvSpPr>
          <p:nvPr>
            <p:ph type="title"/>
          </p:nvPr>
        </p:nvSpPr>
        <p:spPr/>
        <p:txBody>
          <a:bodyPr/>
          <a:lstStyle/>
          <a:p>
            <a:r>
              <a:rPr lang="en-US" dirty="0" err="1"/>
              <a:t>Sfsp</a:t>
            </a:r>
            <a:r>
              <a:rPr lang="en-US" dirty="0"/>
              <a:t> breakfast</a:t>
            </a:r>
          </a:p>
        </p:txBody>
      </p:sp>
      <p:sp>
        <p:nvSpPr>
          <p:cNvPr id="3" name="Text Placeholder 2">
            <a:extLst>
              <a:ext uri="{FF2B5EF4-FFF2-40B4-BE49-F238E27FC236}">
                <a16:creationId xmlns:a16="http://schemas.microsoft.com/office/drawing/2014/main" id="{955BEA0D-445B-86C8-415E-E23A8D24DF14}"/>
              </a:ext>
            </a:extLst>
          </p:cNvPr>
          <p:cNvSpPr>
            <a:spLocks noGrp="1"/>
          </p:cNvSpPr>
          <p:nvPr>
            <p:ph type="body" idx="1"/>
          </p:nvPr>
        </p:nvSpPr>
        <p:spPr>
          <a:xfrm>
            <a:off x="846150" y="1418300"/>
            <a:ext cx="3456027" cy="2893500"/>
          </a:xfrm>
        </p:spPr>
        <p:txBody>
          <a:bodyPr/>
          <a:lstStyle/>
          <a:p>
            <a:pPr marL="0" lvl="0" indent="0" algn="l" rtl="0">
              <a:spcBef>
                <a:spcPts val="600"/>
              </a:spcBef>
              <a:spcAft>
                <a:spcPts val="0"/>
              </a:spcAft>
              <a:buClr>
                <a:schemeClr val="dk1"/>
              </a:buClr>
              <a:buSzPts val="1100"/>
              <a:buFont typeface="Arial"/>
              <a:buNone/>
            </a:pPr>
            <a:r>
              <a:rPr lang="en-US" sz="2400" b="1" dirty="0">
                <a:solidFill>
                  <a:srgbClr val="151E49"/>
                </a:solidFill>
              </a:rPr>
              <a:t>OVS Requirements</a:t>
            </a:r>
          </a:p>
          <a:p>
            <a:pPr marL="457200" lvl="0" indent="-330200" algn="l" rtl="0">
              <a:spcBef>
                <a:spcPts val="400"/>
              </a:spcBef>
              <a:spcAft>
                <a:spcPts val="0"/>
              </a:spcAft>
              <a:buClr>
                <a:srgbClr val="151E49"/>
              </a:buClr>
              <a:buSzPts val="1600"/>
              <a:buChar char="●"/>
            </a:pPr>
            <a:r>
              <a:rPr lang="en-US" sz="1600" b="0" dirty="0">
                <a:solidFill>
                  <a:srgbClr val="151E49"/>
                </a:solidFill>
              </a:rPr>
              <a:t>Four different food items must be offered</a:t>
            </a:r>
          </a:p>
          <a:p>
            <a:pPr marL="457200" lvl="0" indent="-330200" algn="l" rtl="0">
              <a:spcBef>
                <a:spcPts val="0"/>
              </a:spcBef>
              <a:spcAft>
                <a:spcPts val="0"/>
              </a:spcAft>
              <a:buClr>
                <a:srgbClr val="151E49"/>
              </a:buClr>
              <a:buSzPts val="1600"/>
              <a:buChar char="●"/>
            </a:pPr>
            <a:r>
              <a:rPr lang="en-US" sz="1600" b="0" dirty="0">
                <a:solidFill>
                  <a:srgbClr val="151E49"/>
                </a:solidFill>
              </a:rPr>
              <a:t>One additional item must be offered beyond the 3 required meal pattern components (see at right)</a:t>
            </a:r>
          </a:p>
          <a:p>
            <a:pPr marL="914400" lvl="0" indent="-311150" algn="l" rtl="0">
              <a:spcBef>
                <a:spcPts val="0"/>
              </a:spcBef>
              <a:spcAft>
                <a:spcPts val="0"/>
              </a:spcAft>
              <a:buClr>
                <a:srgbClr val="151E49"/>
              </a:buClr>
              <a:buSzPts val="1300"/>
              <a:buChar char="●"/>
            </a:pPr>
            <a:r>
              <a:rPr lang="en-US" sz="1600" b="0" dirty="0">
                <a:solidFill>
                  <a:srgbClr val="151E49"/>
                </a:solidFill>
              </a:rPr>
              <a:t>Fourth food item can be a fruit/vegetable, bread/grain, or meat/meat alternate component</a:t>
            </a:r>
          </a:p>
          <a:p>
            <a:pPr marL="457200" lvl="0" indent="-330200" algn="l" rtl="0">
              <a:spcBef>
                <a:spcPts val="0"/>
              </a:spcBef>
              <a:spcAft>
                <a:spcPts val="0"/>
              </a:spcAft>
              <a:buClr>
                <a:srgbClr val="151E49"/>
              </a:buClr>
              <a:buSzPts val="1600"/>
              <a:buChar char="●"/>
            </a:pPr>
            <a:r>
              <a:rPr lang="en-US" sz="1600" b="0" dirty="0">
                <a:solidFill>
                  <a:srgbClr val="151E49"/>
                </a:solidFill>
              </a:rPr>
              <a:t>A child must take at minimum 3 of the 4 food </a:t>
            </a:r>
            <a:r>
              <a:rPr lang="en-US" sz="1600" b="0" u="sng" dirty="0">
                <a:solidFill>
                  <a:srgbClr val="151E49"/>
                </a:solidFill>
              </a:rPr>
              <a:t>items</a:t>
            </a:r>
            <a:r>
              <a:rPr lang="en-US" sz="1600" b="0" dirty="0">
                <a:solidFill>
                  <a:srgbClr val="151E49"/>
                </a:solidFill>
              </a:rPr>
              <a:t> offered</a:t>
            </a:r>
            <a:endParaRPr lang="en-US" sz="1600" b="0" dirty="0"/>
          </a:p>
          <a:p>
            <a:endParaRPr lang="en-US" dirty="0"/>
          </a:p>
        </p:txBody>
      </p:sp>
      <p:sp>
        <p:nvSpPr>
          <p:cNvPr id="4" name="Google Shape;121;p19">
            <a:extLst>
              <a:ext uri="{FF2B5EF4-FFF2-40B4-BE49-F238E27FC236}">
                <a16:creationId xmlns:a16="http://schemas.microsoft.com/office/drawing/2014/main" id="{92F6E250-188A-AD88-B3A8-DFC225806004}"/>
              </a:ext>
            </a:extLst>
          </p:cNvPr>
          <p:cNvSpPr txBox="1"/>
          <p:nvPr/>
        </p:nvSpPr>
        <p:spPr>
          <a:xfrm>
            <a:off x="4572000" y="1642550"/>
            <a:ext cx="3927000" cy="2008212"/>
          </a:xfrm>
          <a:prstGeom prst="rect">
            <a:avLst/>
          </a:prstGeom>
          <a:noFill/>
          <a:ln w="9525" cap="flat" cmpd="sng">
            <a:solidFill>
              <a:srgbClr val="151E49"/>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 sz="1500" b="1" dirty="0">
                <a:solidFill>
                  <a:srgbClr val="151E49"/>
                </a:solidFill>
                <a:latin typeface="Oswald" panose="00000500000000000000" pitchFamily="2" charset="0"/>
              </a:rPr>
              <a:t>Breakfast Meal Pattern</a:t>
            </a:r>
            <a:endParaRPr sz="1500" b="1" dirty="0">
              <a:solidFill>
                <a:srgbClr val="151E49"/>
              </a:solidFill>
              <a:latin typeface="Oswald" panose="00000500000000000000" pitchFamily="2" charset="0"/>
            </a:endParaRPr>
          </a:p>
          <a:p>
            <a:pPr marL="457200" lvl="0" indent="-323850" algn="l" rtl="0">
              <a:lnSpc>
                <a:spcPct val="115000"/>
              </a:lnSpc>
              <a:spcBef>
                <a:spcPts val="400"/>
              </a:spcBef>
              <a:spcAft>
                <a:spcPts val="0"/>
              </a:spcAft>
              <a:buClr>
                <a:srgbClr val="151E49"/>
              </a:buClr>
              <a:buSzPts val="1500"/>
              <a:buChar char="●"/>
            </a:pPr>
            <a:r>
              <a:rPr lang="en" sz="1500" dirty="0">
                <a:solidFill>
                  <a:srgbClr val="151E49"/>
                </a:solidFill>
                <a:latin typeface="Oswald" panose="00000500000000000000" pitchFamily="2" charset="0"/>
              </a:rPr>
              <a:t>1 serving grain/bread</a:t>
            </a:r>
            <a:endParaRPr sz="1500" dirty="0">
              <a:solidFill>
                <a:srgbClr val="151E49"/>
              </a:solidFill>
              <a:latin typeface="Oswald" panose="00000500000000000000" pitchFamily="2" charset="0"/>
            </a:endParaRPr>
          </a:p>
          <a:p>
            <a:pPr marL="457200" lvl="0" indent="-323850" algn="l" rtl="0">
              <a:lnSpc>
                <a:spcPct val="115000"/>
              </a:lnSpc>
              <a:spcBef>
                <a:spcPts val="0"/>
              </a:spcBef>
              <a:spcAft>
                <a:spcPts val="0"/>
              </a:spcAft>
              <a:buClr>
                <a:srgbClr val="151E49"/>
              </a:buClr>
              <a:buSzPts val="1500"/>
              <a:buChar char="●"/>
            </a:pPr>
            <a:r>
              <a:rPr lang="en" sz="1500" dirty="0">
                <a:solidFill>
                  <a:srgbClr val="151E49"/>
                </a:solidFill>
                <a:latin typeface="Oswald" panose="00000500000000000000" pitchFamily="2" charset="0"/>
              </a:rPr>
              <a:t>½ cup fruit or 4 fl oz 100% fruit juice</a:t>
            </a:r>
            <a:endParaRPr sz="1500" dirty="0">
              <a:solidFill>
                <a:srgbClr val="151E49"/>
              </a:solidFill>
              <a:latin typeface="Oswald" panose="00000500000000000000" pitchFamily="2" charset="0"/>
            </a:endParaRPr>
          </a:p>
          <a:p>
            <a:pPr marL="457200" lvl="0" indent="-323850" algn="l" rtl="0">
              <a:lnSpc>
                <a:spcPct val="115000"/>
              </a:lnSpc>
              <a:spcBef>
                <a:spcPts val="0"/>
              </a:spcBef>
              <a:spcAft>
                <a:spcPts val="0"/>
              </a:spcAft>
              <a:buClr>
                <a:srgbClr val="151E49"/>
              </a:buClr>
              <a:buSzPts val="1500"/>
              <a:buChar char="●"/>
            </a:pPr>
            <a:r>
              <a:rPr lang="en" sz="1500" dirty="0">
                <a:solidFill>
                  <a:srgbClr val="151E49"/>
                </a:solidFill>
                <a:latin typeface="Oswald" panose="00000500000000000000" pitchFamily="2" charset="0"/>
              </a:rPr>
              <a:t>1 cup milk</a:t>
            </a:r>
            <a:endParaRPr sz="1500" dirty="0">
              <a:solidFill>
                <a:srgbClr val="151E49"/>
              </a:solidFill>
              <a:latin typeface="Oswald" panose="00000500000000000000" pitchFamily="2" charset="0"/>
            </a:endParaRPr>
          </a:p>
          <a:p>
            <a:pPr marL="0" lvl="0" indent="0" algn="l" rtl="0">
              <a:lnSpc>
                <a:spcPct val="115000"/>
              </a:lnSpc>
              <a:spcBef>
                <a:spcPts val="400"/>
              </a:spcBef>
              <a:spcAft>
                <a:spcPts val="0"/>
              </a:spcAft>
              <a:buClr>
                <a:schemeClr val="dk1"/>
              </a:buClr>
              <a:buSzPts val="1100"/>
              <a:buFont typeface="Arial"/>
              <a:buNone/>
            </a:pPr>
            <a:r>
              <a:rPr lang="en" sz="1500" b="1" dirty="0">
                <a:solidFill>
                  <a:srgbClr val="151E49"/>
                </a:solidFill>
                <a:latin typeface="Oswald" panose="00000500000000000000" pitchFamily="2" charset="0"/>
              </a:rPr>
              <a:t>Additional for OVS</a:t>
            </a:r>
            <a:endParaRPr sz="1500" b="1" dirty="0">
              <a:solidFill>
                <a:srgbClr val="151E49"/>
              </a:solidFill>
              <a:latin typeface="Oswald" panose="00000500000000000000" pitchFamily="2" charset="0"/>
            </a:endParaRPr>
          </a:p>
          <a:p>
            <a:pPr marL="457200" lvl="0" indent="-323850" algn="l" rtl="0">
              <a:lnSpc>
                <a:spcPct val="115000"/>
              </a:lnSpc>
              <a:spcBef>
                <a:spcPts val="400"/>
              </a:spcBef>
              <a:spcAft>
                <a:spcPts val="0"/>
              </a:spcAft>
              <a:buClr>
                <a:srgbClr val="151E49"/>
              </a:buClr>
              <a:buSzPts val="1500"/>
              <a:buChar char="●"/>
            </a:pPr>
            <a:r>
              <a:rPr lang="en" sz="1500" dirty="0">
                <a:solidFill>
                  <a:srgbClr val="151E49"/>
                </a:solidFill>
                <a:latin typeface="Oswald" panose="00000500000000000000" pitchFamily="2" charset="0"/>
              </a:rPr>
              <a:t>1 item from any component except milk</a:t>
            </a:r>
            <a:endParaRPr dirty="0">
              <a:latin typeface="Oswald" panose="00000500000000000000" pitchFamily="2" charset="0"/>
            </a:endParaRPr>
          </a:p>
        </p:txBody>
      </p:sp>
    </p:spTree>
    <p:extLst>
      <p:ext uri="{BB962C8B-B14F-4D97-AF65-F5344CB8AC3E}">
        <p14:creationId xmlns:p14="http://schemas.microsoft.com/office/powerpoint/2010/main" val="3275465903"/>
      </p:ext>
    </p:extLst>
  </p:cSld>
  <p:clrMapOvr>
    <a:masterClrMapping/>
  </p:clrMapOvr>
</p:sld>
</file>

<file path=ppt/theme/theme1.xml><?xml version="1.0" encoding="utf-8"?>
<a:theme xmlns:a="http://schemas.openxmlformats.org/drawingml/2006/main" name="Regan template">
  <a:themeElements>
    <a:clrScheme name="Custom 347">
      <a:dk1>
        <a:srgbClr val="151E49"/>
      </a:dk1>
      <a:lt1>
        <a:srgbClr val="FFFFFF"/>
      </a:lt1>
      <a:dk2>
        <a:srgbClr val="2C345B"/>
      </a:dk2>
      <a:lt2>
        <a:srgbClr val="E7E8EC"/>
      </a:lt2>
      <a:accent1>
        <a:srgbClr val="FECF00"/>
      </a:accent1>
      <a:accent2>
        <a:srgbClr val="FEE77F"/>
      </a:accent2>
      <a:accent3>
        <a:srgbClr val="FEE266"/>
      </a:accent3>
      <a:accent4>
        <a:srgbClr val="151E49"/>
      </a:accent4>
      <a:accent5>
        <a:srgbClr val="D0D2DA"/>
      </a:accent5>
      <a:accent6>
        <a:srgbClr val="FECF00"/>
      </a:accent6>
      <a:hlink>
        <a:srgbClr val="151E4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5840</TotalTime>
  <Words>2785</Words>
  <Application>Microsoft Office PowerPoint</Application>
  <PresentationFormat>On-screen Show (16:9)</PresentationFormat>
  <Paragraphs>379</Paragraphs>
  <Slides>41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Saira SemiCondensed Light</vt:lpstr>
      <vt:lpstr>Saira Semi Condensed</vt:lpstr>
      <vt:lpstr>Oswald</vt:lpstr>
      <vt:lpstr>Calibri</vt:lpstr>
      <vt:lpstr>Arial</vt:lpstr>
      <vt:lpstr>Source Sans Pro Web</vt:lpstr>
      <vt:lpstr>Bebas Neue</vt:lpstr>
      <vt:lpstr>Regan template</vt:lpstr>
      <vt:lpstr>       SFSP  Offer vs Serve Training  for School Food Authorities PY 2024           </vt:lpstr>
      <vt:lpstr>What is OVS? </vt:lpstr>
      <vt:lpstr>What is the goal of SFSP ovs</vt:lpstr>
      <vt:lpstr>OVS at SFSP rural Non-congregate sites</vt:lpstr>
      <vt:lpstr>OVS at rural NON-congregate sites</vt:lpstr>
      <vt:lpstr>Identifying a reimbursable meal</vt:lpstr>
      <vt:lpstr>Breakfast : SBP or SFSP? </vt:lpstr>
      <vt:lpstr>SFSP component vs item</vt:lpstr>
      <vt:lpstr>Sfsp breakfast</vt:lpstr>
      <vt:lpstr>Sfsp breakfast and OVS Rules</vt:lpstr>
      <vt:lpstr>SFSP BREakfast</vt:lpstr>
      <vt:lpstr>SFSP Breakfast</vt:lpstr>
      <vt:lpstr>Sfsp breakfast</vt:lpstr>
      <vt:lpstr>Sfsp breakfast</vt:lpstr>
      <vt:lpstr>SFSP Breakfast</vt:lpstr>
      <vt:lpstr>SFSP breakfast</vt:lpstr>
      <vt:lpstr>Sfsp breakfast</vt:lpstr>
      <vt:lpstr>Sfsp breakfast</vt:lpstr>
      <vt:lpstr>Sfsp breakfast: is this a meal? </vt:lpstr>
      <vt:lpstr>Sfsp breakfast OVS: is this a meal? </vt:lpstr>
      <vt:lpstr>SFSp breakfast ovs: is this a meal? </vt:lpstr>
      <vt:lpstr>Sfsp breakfast ovs: is this a meal? </vt:lpstr>
      <vt:lpstr>Sfsp breakfast ovs: is this a meal? </vt:lpstr>
      <vt:lpstr>Sfsp breakfast ovs: is this a meal?</vt:lpstr>
      <vt:lpstr>Lunch: nslp or sfsp? </vt:lpstr>
      <vt:lpstr>SFSP LUNCH/SUPPER</vt:lpstr>
      <vt:lpstr>SFSP LUNCH/supper</vt:lpstr>
      <vt:lpstr>Sfsp lunch or supper</vt:lpstr>
      <vt:lpstr>SFSP lunch or supper</vt:lpstr>
      <vt:lpstr>Sfsp lunch or supper</vt:lpstr>
      <vt:lpstr>Sfsp ovs: is this a meal? </vt:lpstr>
      <vt:lpstr>Sfsp ovs: is this a meal? </vt:lpstr>
      <vt:lpstr>Sfsp ovs: is this a meal? </vt:lpstr>
      <vt:lpstr>Sfsp ovs: is this a meal? </vt:lpstr>
      <vt:lpstr>Sfsp ovs: is this a meal? </vt:lpstr>
      <vt:lpstr>Sfsp ovs: is this a meal? </vt:lpstr>
      <vt:lpstr>Sfsp ovs: is this a meal? </vt:lpstr>
      <vt:lpstr>PowerPoint Presentation</vt:lpstr>
      <vt:lpstr>SFSP OVS: Is this a meal? </vt:lpstr>
      <vt:lpstr>USDA nondiscrimination statement: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SFSP Technical Assistance Session</dc:title>
  <dc:creator>Skinner, Tina</dc:creator>
  <cp:lastModifiedBy>Yurczyk, Marcia</cp:lastModifiedBy>
  <cp:revision>3</cp:revision>
  <dcterms:modified xsi:type="dcterms:W3CDTF">2024-04-29T15:18:43Z</dcterms:modified>
</cp:coreProperties>
</file>