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3" r:id="rId5"/>
    <p:sldMasterId id="2147483670" r:id="rId6"/>
  </p:sldMasterIdLst>
  <p:notesMasterIdLst>
    <p:notesMasterId r:id="rId15"/>
  </p:notesMasterIdLst>
  <p:handoutMasterIdLst>
    <p:handoutMasterId r:id="rId16"/>
  </p:handoutMasterIdLst>
  <p:sldIdLst>
    <p:sldId id="326" r:id="rId7"/>
    <p:sldId id="371" r:id="rId8"/>
    <p:sldId id="376" r:id="rId9"/>
    <p:sldId id="377" r:id="rId10"/>
    <p:sldId id="2076138353" r:id="rId11"/>
    <p:sldId id="374" r:id="rId12"/>
    <p:sldId id="375" r:id="rId13"/>
    <p:sldId id="370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nett Layman" initials="BL" lastIdx="23" clrIdx="0">
    <p:extLst>
      <p:ext uri="{19B8F6BF-5375-455C-9EA6-DF929625EA0E}">
        <p15:presenceInfo xmlns:p15="http://schemas.microsoft.com/office/powerpoint/2012/main" userId="S::bennett.layman@dynamiciservices.com::26a6a6b6-55d3-4b7a-9de4-d16a57e1ba2a" providerId="AD"/>
      </p:ext>
    </p:extLst>
  </p:cmAuthor>
  <p:cmAuthor id="2" name="GOEBEL, LISA, VBAINDY" initials="GLV" lastIdx="1" clrIdx="1">
    <p:extLst>
      <p:ext uri="{19B8F6BF-5375-455C-9EA6-DF929625EA0E}">
        <p15:presenceInfo xmlns:p15="http://schemas.microsoft.com/office/powerpoint/2012/main" userId="S-1-5-21-1409082233-764733703-682003330-496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669900"/>
    <a:srgbClr val="0F5A9C"/>
    <a:srgbClr val="3399FF"/>
    <a:srgbClr val="008000"/>
    <a:srgbClr val="0099FF"/>
    <a:srgbClr val="3333CC"/>
    <a:srgbClr val="66CCFF"/>
    <a:srgbClr val="00000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71411" autoAdjust="0"/>
  </p:normalViewPr>
  <p:slideViewPr>
    <p:cSldViewPr>
      <p:cViewPr varScale="1">
        <p:scale>
          <a:sx n="81" d="100"/>
          <a:sy n="81" d="100"/>
        </p:scale>
        <p:origin x="248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195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BC0DE1-3334-4A90-A761-E373B5EB2E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97898C-1EA3-45C0-895E-26474D0D3E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B131B-4D44-460F-8FC4-07F551B2C133}" type="datetimeFigureOut">
              <a:rPr lang="en-US" smtClean="0"/>
              <a:t>05/29/2024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B2AE7-BD76-4839-8A86-72DA78E1E1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01CC17-D8E2-471A-BB45-266C8CBF1B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E5686-A1CA-45B0-B048-DCE7155B7D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433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F6123-5584-4859-9232-7C64D48C60BC}" type="datetimeFigureOut">
              <a:rPr lang="en-US" smtClean="0"/>
              <a:t>05/29/2024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3C7BD-EE4B-42E2-A75C-958D06C60C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06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00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Data date: 5/23/2024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643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39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66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989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009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854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779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5376954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921339" y="4803733"/>
            <a:ext cx="5775325" cy="45053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2000" dirty="0">
                <a:solidFill>
                  <a:srgbClr val="000000"/>
                </a:solidFill>
              </a:rPr>
              <a:t>August 30, 2017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285686" y="1694038"/>
            <a:ext cx="6572628" cy="1558035"/>
            <a:chOff x="966536" y="1694131"/>
            <a:chExt cx="6572628" cy="1558035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966536" y="1763943"/>
              <a:ext cx="2133600" cy="1488223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1500" b="1" spc="-100" dirty="0">
                  <a:solidFill>
                    <a:srgbClr val="003F72">
                      <a:lumMod val="50000"/>
                    </a:srgbClr>
                  </a:solidFill>
                  <a:latin typeface="Myriad Pro"/>
                  <a:cs typeface="Arial" panose="020B0604020202020204" pitchFamily="34" charset="0"/>
                </a:rPr>
                <a:t>VA</a:t>
              </a: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3316705" y="1750278"/>
              <a:ext cx="4222459" cy="130700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 Leaders </a:t>
              </a:r>
              <a:b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Meeting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3172326" y="1694131"/>
              <a:ext cx="12032" cy="1280160"/>
            </a:xfrm>
            <a:prstGeom prst="line">
              <a:avLst/>
            </a:prstGeom>
            <a:ln w="222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664" y="5644912"/>
            <a:ext cx="3048000" cy="82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147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6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05/29/2024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35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05/29/2024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744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05/29/2024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596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05/29/2024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19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05/29/2024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241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05/29/2024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683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05/29/2024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426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05/29/2024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30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05/29/2024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8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1804" y="985808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Agenda</a:t>
            </a:r>
            <a:endParaRPr lang="en-US" sz="3600" u="sng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31373" y="1659466"/>
            <a:ext cx="8481253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47693" y="2749897"/>
            <a:ext cx="7892223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lvl="1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</a:rPr>
              <a:t>Good News Story</a:t>
            </a:r>
          </a:p>
          <a:p>
            <a:pPr marL="0" lvl="1">
              <a:spcBef>
                <a:spcPts val="1200"/>
              </a:spcBef>
            </a:pP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10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05/29/2024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528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05/29/2024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750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05/29/2024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07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05/29/2024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276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05/29/2024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9981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05/29/2024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33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05/29/2024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396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05/29/2024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60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05/29/2024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72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05/29/2024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6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Master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38152962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05/29/2024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656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05/29/2024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9989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05/29/2024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343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7C9EE10-276E-452D-B000-625E0B26C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9790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Master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372887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Master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175756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895600" y="6918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FOR VA INTERAL USE ONLY</a:t>
            </a:r>
          </a:p>
        </p:txBody>
      </p:sp>
    </p:spTree>
    <p:extLst>
      <p:ext uri="{BB962C8B-B14F-4D97-AF65-F5344CB8AC3E}">
        <p14:creationId xmlns:p14="http://schemas.microsoft.com/office/powerpoint/2010/main" val="47605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2971800" y="6336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FOR VA INTERAL USE ONLY</a:t>
            </a:r>
          </a:p>
        </p:txBody>
      </p:sp>
    </p:spTree>
    <p:extLst>
      <p:ext uri="{BB962C8B-B14F-4D97-AF65-F5344CB8AC3E}">
        <p14:creationId xmlns:p14="http://schemas.microsoft.com/office/powerpoint/2010/main" val="176069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971800" y="6324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FOR VA INTERAL USE ONLY</a:t>
            </a:r>
          </a:p>
        </p:txBody>
      </p:sp>
    </p:spTree>
    <p:extLst>
      <p:ext uri="{BB962C8B-B14F-4D97-AF65-F5344CB8AC3E}">
        <p14:creationId xmlns:p14="http://schemas.microsoft.com/office/powerpoint/2010/main" val="271114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00232"/>
            <a:ext cx="3846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6140680"/>
            <a:ext cx="9144000" cy="731839"/>
            <a:chOff x="0" y="6140680"/>
            <a:chExt cx="9144000" cy="731839"/>
          </a:xfrm>
        </p:grpSpPr>
        <p:sp>
          <p:nvSpPr>
            <p:cNvPr id="8" name="Rectangle 7"/>
            <p:cNvSpPr/>
            <p:nvPr/>
          </p:nvSpPr>
          <p:spPr>
            <a:xfrm>
              <a:off x="0" y="6140680"/>
              <a:ext cx="9144000" cy="73183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2050" name="Picture 2" descr="C:\Users\vacoGrovem\AppData\Local\Microsoft\Windows\Temporary Internet Files\Content.Outlook\83QVOJUE\CHOOSE-VA-rev.png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6172200"/>
              <a:ext cx="2037558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PPSeal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9909" y="6184206"/>
              <a:ext cx="2563091" cy="6417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343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82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ED316-A095-4798-BA6F-ADC1D3092531}" type="datetimeFigureOut">
              <a:rPr lang="en-US" smtClean="0"/>
              <a:t>05/29/2024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71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F1162-3151-427E-8584-F036A8B338EE}" type="datetimeFigureOut">
              <a:rPr lang="en-US" smtClean="0"/>
              <a:t>05/29/2024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1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28600" y="4572000"/>
            <a:ext cx="8686800" cy="15541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4" descr="dvas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838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68874F1-0993-4A3F-9684-FB740B5C6190}"/>
              </a:ext>
            </a:extLst>
          </p:cNvPr>
          <p:cNvSpPr txBox="1">
            <a:spLocks/>
          </p:cNvSpPr>
          <p:nvPr/>
        </p:nvSpPr>
        <p:spPr>
          <a:xfrm>
            <a:off x="685800" y="213736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Indianapolis Regional Office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3084C94-22D0-4249-B611-795581554E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700" y="3154859"/>
            <a:ext cx="7086600" cy="2464390"/>
          </a:xfrm>
        </p:spPr>
        <p:txBody>
          <a:bodyPr>
            <a:normAutofit fontScale="92500" lnSpcReduction="10000"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Briefing for</a:t>
            </a:r>
          </a:p>
          <a:p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Indiana County Veteran Service Officers</a:t>
            </a:r>
          </a:p>
          <a:p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May 30, 2024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8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5627" y="1066800"/>
            <a:ext cx="8092746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Rating Claims</a:t>
            </a:r>
          </a:p>
          <a:p>
            <a:pPr>
              <a:spcBef>
                <a:spcPts val="0"/>
              </a:spcBef>
            </a:pPr>
            <a:r>
              <a:rPr lang="en-US" dirty="0"/>
              <a:t>National inventory 945,783</a:t>
            </a:r>
          </a:p>
          <a:p>
            <a:pPr>
              <a:spcBef>
                <a:spcPts val="0"/>
              </a:spcBef>
            </a:pPr>
            <a:r>
              <a:rPr lang="en-US" dirty="0"/>
              <a:t>149.0 Average Days to Complete FYTD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Workload Updates – Comp &amp; Pen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B08CDB-CECF-426B-A7A6-138B0D8BF6D0}"/>
              </a:ext>
            </a:extLst>
          </p:cNvPr>
          <p:cNvSpPr txBox="1"/>
          <p:nvPr/>
        </p:nvSpPr>
        <p:spPr>
          <a:xfrm>
            <a:off x="1897740" y="2583803"/>
            <a:ext cx="713142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b="1" u="sng" dirty="0"/>
              <a:t>Non-Rating Claims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National inventory 359,957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83.5 Average Days to Complete FYTD</a:t>
            </a:r>
          </a:p>
          <a:p>
            <a:pPr marL="0" indent="0">
              <a:buNone/>
            </a:pPr>
            <a:r>
              <a:rPr lang="en-US" sz="3200" b="1" u="sng" dirty="0"/>
              <a:t>Pension Claims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National inventory 82,368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134 Average Days to Complete FYTD</a:t>
            </a:r>
          </a:p>
          <a:p>
            <a:pPr lvl="1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B0FCFF-4BFA-4863-A83F-0F255F2CA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40" y="3124200"/>
            <a:ext cx="1676400" cy="24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57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5627" y="914400"/>
            <a:ext cx="8092746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Legacy Appeals</a:t>
            </a:r>
          </a:p>
          <a:p>
            <a:r>
              <a:rPr lang="en-US" dirty="0"/>
              <a:t>Approximately 41,639 pending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u="sng" dirty="0"/>
              <a:t>Appeals Modernization Act Cases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Workload Updates – Appeals 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46A54280-D396-498C-A01C-FB659594B5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505003"/>
              </p:ext>
            </p:extLst>
          </p:nvPr>
        </p:nvGraphicFramePr>
        <p:xfrm>
          <a:off x="1162050" y="3429000"/>
          <a:ext cx="68199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3823">
                  <a:extLst>
                    <a:ext uri="{9D8B030D-6E8A-4147-A177-3AD203B41FA5}">
                      <a16:colId xmlns:a16="http://schemas.microsoft.com/office/drawing/2014/main" val="1475084148"/>
                    </a:ext>
                  </a:extLst>
                </a:gridCol>
                <a:gridCol w="1397977">
                  <a:extLst>
                    <a:ext uri="{9D8B030D-6E8A-4147-A177-3AD203B41FA5}">
                      <a16:colId xmlns:a16="http://schemas.microsoft.com/office/drawing/2014/main" val="23308203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690568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067749478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6491624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Appeal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Pending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Completions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0478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1,794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12,714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8641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Higher-Level Review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67,893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123,676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107.2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9812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Supplemental Review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181,527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350,049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137.6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3396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3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9100" y="914400"/>
            <a:ext cx="81153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PACT Act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1,655,593 claims received since August 10, 2022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394,534 claims still pending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1,327,220 claims rated since August 10, 2022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/>
              <a:t>(as of May 23, 2024)</a:t>
            </a:r>
          </a:p>
          <a:p>
            <a:pPr>
              <a:spcBef>
                <a:spcPts val="0"/>
              </a:spcBef>
            </a:pPr>
            <a:endParaRPr lang="en-US" sz="1100" b="1" u="sng" dirty="0"/>
          </a:p>
          <a:p>
            <a:pPr marL="2743200" lvl="6" indent="0">
              <a:spcBef>
                <a:spcPts val="0"/>
              </a:spcBef>
              <a:buNone/>
            </a:pP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Pact Act Claims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F2B2C8-A577-51AB-F5E0-C385F2A8A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330"/>
            <a:ext cx="9144000" cy="99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89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99DEC8-BA0D-053B-CCC6-B3F10CF3EB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298952"/>
            <a:ext cx="8229600" cy="426009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1BB21D-872A-41F6-A31E-526500314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EC8231-0A70-4021-8F50-C1ABBD0BA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PACT Act Changes</a:t>
            </a:r>
          </a:p>
        </p:txBody>
      </p:sp>
    </p:spTree>
    <p:extLst>
      <p:ext uri="{BB962C8B-B14F-4D97-AF65-F5344CB8AC3E}">
        <p14:creationId xmlns:p14="http://schemas.microsoft.com/office/powerpoint/2010/main" val="1220861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5627" y="914400"/>
            <a:ext cx="8092746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Fiduciary</a:t>
            </a:r>
          </a:p>
          <a:p>
            <a:r>
              <a:rPr lang="en-US" sz="2800" dirty="0"/>
              <a:t>Provides oversight of the most vulnerable beneficiaries who are unable to manage their VA benefits due to injury, disease or age</a:t>
            </a:r>
          </a:p>
          <a:p>
            <a:r>
              <a:rPr lang="en-US" sz="2800" dirty="0"/>
              <a:t>Regional mission for 14 northeastern states including Indiana</a:t>
            </a:r>
          </a:p>
          <a:p>
            <a:pPr lvl="7">
              <a:buFont typeface="Arial" panose="020B0604020202020204" pitchFamily="34" charset="0"/>
              <a:buChar char="•"/>
            </a:pPr>
            <a:r>
              <a:rPr lang="en-US" sz="2800" dirty="0"/>
              <a:t>1,601 Beneficiaries and 1,290 Fiduciaries in Indiana</a:t>
            </a:r>
          </a:p>
          <a:p>
            <a:pPr marL="3200400" lvl="7" indent="0">
              <a:buNone/>
            </a:pPr>
            <a:endParaRPr lang="en-US" sz="3200" dirty="0">
              <a:highlight>
                <a:srgbClr val="FFFF00"/>
              </a:highligh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Workload Updates – Fiduciary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1A36B1-2876-4EE5-95BE-7DB336162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865011"/>
            <a:ext cx="2209800" cy="210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02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FB746C-14D8-40E5-BE46-B6A59F5D2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069" y="2286000"/>
            <a:ext cx="2505075" cy="204960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5627" y="914400"/>
            <a:ext cx="8092746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/>
              <a:t>Veteran Readiness &amp; Employment (Ch 31)</a:t>
            </a:r>
          </a:p>
          <a:p>
            <a:r>
              <a:rPr lang="en-US" dirty="0"/>
              <a:t>Prepares disabled Veterans for employment or independent living</a:t>
            </a:r>
          </a:p>
          <a:p>
            <a:endParaRPr lang="en-US" dirty="0"/>
          </a:p>
          <a:p>
            <a:r>
              <a:rPr lang="en-US" dirty="0"/>
              <a:t>Tailored to each Veteran</a:t>
            </a:r>
          </a:p>
          <a:p>
            <a:endParaRPr lang="en-US" dirty="0"/>
          </a:p>
          <a:p>
            <a:r>
              <a:rPr lang="en-US" dirty="0"/>
              <a:t>About 1,764 Veterans in program </a:t>
            </a:r>
          </a:p>
          <a:p>
            <a:endParaRPr lang="en-US" dirty="0"/>
          </a:p>
          <a:p>
            <a:r>
              <a:rPr lang="en-US" dirty="0"/>
              <a:t>Independent Living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VR&amp;E</a:t>
            </a:r>
          </a:p>
        </p:txBody>
      </p:sp>
    </p:spTree>
    <p:extLst>
      <p:ext uri="{BB962C8B-B14F-4D97-AF65-F5344CB8AC3E}">
        <p14:creationId xmlns:p14="http://schemas.microsoft.com/office/powerpoint/2010/main" val="416868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55929A-FEE2-4257-BADA-38A36054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A2CF5D-538E-40AE-949D-1487BAA50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</a:t>
            </a:r>
          </a:p>
        </p:txBody>
      </p:sp>
      <p:pic>
        <p:nvPicPr>
          <p:cNvPr id="2050" name="Picture 2" descr="https://www.ncc.edu/campusservices/veterans/images/MilitaryLogos1.jpg">
            <a:extLst>
              <a:ext uri="{FF2B5EF4-FFF2-40B4-BE49-F238E27FC236}">
                <a16:creationId xmlns:a16="http://schemas.microsoft.com/office/drawing/2014/main" id="{496B6BC4-CCE4-4D73-A4C4-03A970DE68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838200"/>
            <a:ext cx="4800600" cy="486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375371"/>
      </p:ext>
    </p:extLst>
  </p:cSld>
  <p:clrMapOvr>
    <a:masterClrMapping/>
  </p:clrMapOvr>
</p:sld>
</file>

<file path=ppt/theme/theme1.xml><?xml version="1.0" encoding="utf-8"?>
<a:theme xmlns:a="http://schemas.openxmlformats.org/drawingml/2006/main" name="10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56EACF3A11384D85F6BE53C3B42C83" ma:contentTypeVersion="0" ma:contentTypeDescription="Create a new document." ma:contentTypeScope="" ma:versionID="89bcd67c79400503c6c2b221c53372e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A26CEB6-9AF9-457F-AF81-4CE14B2E58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170B0C9-F711-4A6C-8D25-BE1E56643E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B67843-69E2-4F19-AAEC-F51C2CB1F51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14937</TotalTime>
  <Words>218</Words>
  <Application>Microsoft Office PowerPoint</Application>
  <PresentationFormat>On-screen Show (4:3)</PresentationFormat>
  <Paragraphs>85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Myriad Pro</vt:lpstr>
      <vt:lpstr>10_Office Theme</vt:lpstr>
      <vt:lpstr>1_Custom Design</vt:lpstr>
      <vt:lpstr>Custom Design</vt:lpstr>
      <vt:lpstr>PowerPoint Presentation</vt:lpstr>
      <vt:lpstr>Workload Updates – Comp &amp; Pen</vt:lpstr>
      <vt:lpstr>Workload Updates – Appeals </vt:lpstr>
      <vt:lpstr>Pact Act Claims</vt:lpstr>
      <vt:lpstr>PACT Act Changes</vt:lpstr>
      <vt:lpstr>Workload Updates – Fiduciary </vt:lpstr>
      <vt:lpstr>VR&amp;E</vt:lpstr>
      <vt:lpstr>Questions</vt:lpstr>
    </vt:vector>
  </TitlesOfParts>
  <Company>Veteran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Modernization Drumbeat</dc:title>
  <dc:creator>Department of Veterans Affairs</dc:creator>
  <cp:lastModifiedBy>SIEDL, TABOR, VBAINDY</cp:lastModifiedBy>
  <cp:revision>359</cp:revision>
  <cp:lastPrinted>2019-08-23T20:33:55Z</cp:lastPrinted>
  <dcterms:created xsi:type="dcterms:W3CDTF">2017-12-21T16:13:31Z</dcterms:created>
  <dcterms:modified xsi:type="dcterms:W3CDTF">2024-05-29T11:39:33Z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0x0101001356EACF3A11384D85F6BE53C3B42C83</vt:lpwstr>
  </property>
</Properties>
</file>