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72" r:id="rId4"/>
    <p:sldId id="2483" r:id="rId5"/>
    <p:sldId id="2484" r:id="rId6"/>
    <p:sldId id="2485" r:id="rId7"/>
    <p:sldId id="2486" r:id="rId8"/>
    <p:sldId id="2487" r:id="rId9"/>
    <p:sldId id="2490" r:id="rId10"/>
    <p:sldId id="2491" r:id="rId11"/>
    <p:sldId id="2492" r:id="rId12"/>
    <p:sldId id="2493" r:id="rId13"/>
    <p:sldId id="2496" r:id="rId14"/>
    <p:sldId id="2494" r:id="rId15"/>
    <p:sldId id="2497" r:id="rId16"/>
    <p:sldId id="2498" r:id="rId17"/>
    <p:sldId id="273" r:id="rId18"/>
    <p:sldId id="2499" r:id="rId19"/>
    <p:sldId id="2500" r:id="rId20"/>
    <p:sldId id="274" r:id="rId21"/>
    <p:sldId id="278" r:id="rId22"/>
    <p:sldId id="268" r:id="rId23"/>
    <p:sldId id="280" r:id="rId24"/>
    <p:sldId id="281" r:id="rId25"/>
    <p:sldId id="283" r:id="rId26"/>
    <p:sldId id="284" r:id="rId27"/>
    <p:sldId id="288" r:id="rId28"/>
    <p:sldId id="271" r:id="rId29"/>
    <p:sldId id="270" r:id="rId30"/>
    <p:sldId id="275" r:id="rId31"/>
    <p:sldId id="287" r:id="rId32"/>
    <p:sldId id="285" r:id="rId33"/>
    <p:sldId id="25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70C92C-5311-2C9B-4AE2-B99FD5992024}" name="Phillips, David" initials="PD" userId="S::DavPhillips@dwd.IN.gov::91bac843-6a41-4feb-a28f-ec7f309dcae7" providerId="AD"/>
  <p188:author id="{4FF05435-BD72-CFF2-BA20-D490B9E447E8}" name="Katie Rounds" initials="KR" userId="Katie Round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6A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7F579-7C6F-4F60-94F8-3BBDCE80B291}" v="1" dt="2024-06-20T15:03:02.5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man\Desktop\WRG\PY23%20Q3%20WRG%20data%20for%20Eryn-%20WRG%20industry%20impa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man\Desktop\WRG\PY23%20Q3%20WRG%20data%20for%20Eryn-%20WRG%20industry%20impa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6-44DA-A613-7A6F1F3A5A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6-44DA-A613-7A6F1F3A5A3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06-44DA-A613-7A6F1F3A5A3A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06-44DA-A613-7A6F1F3A5A3A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06-44DA-A613-7A6F1F3A5A3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5878210273573752"/>
                      <c:h val="0.166458454847681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D06-44DA-A613-7A6F1F3A5A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92222222222222"/>
                      <c:h val="0.13405110819480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06-44DA-A613-7A6F1F3A5A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6-44DA-A613-7A6F1F3A5A3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6-44DA-A613-7A6F1F3A5A3A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26719306896316"/>
                      <c:h val="0.22018238987640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D06-44DA-A613-7A6F1F3A5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Sheet1!$I$31:$I$35</c:f>
              <c:numCache>
                <c:formatCode>General</c:formatCode>
                <c:ptCount val="5"/>
                <c:pt idx="0">
                  <c:v>104</c:v>
                </c:pt>
                <c:pt idx="1">
                  <c:v>15</c:v>
                </c:pt>
                <c:pt idx="2">
                  <c:v>214</c:v>
                </c:pt>
                <c:pt idx="3">
                  <c:v>35</c:v>
                </c:pt>
                <c:pt idx="4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06-44DA-A613-7A6F1F3A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3830831739164"/>
          <c:y val="0.1413032037502028"/>
          <c:w val="0.60798689335096723"/>
          <c:h val="0.720312234995304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5D-409A-95A5-25A97CEB7869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5D-409A-95A5-25A97CEB786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5D-409A-95A5-25A97CEB7869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5D-409A-95A5-25A97CEB7869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65D-409A-95A5-25A97CEB7869}"/>
              </c:ext>
            </c:extLst>
          </c:dPt>
          <c:dLbls>
            <c:dLbl>
              <c:idx val="0"/>
              <c:layout>
                <c:manualLayout>
                  <c:x val="6.9605601750139565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defRPr>
                    </a:pPr>
                    <a:r>
                      <a:rPr lang="en-US"/>
                      <a:t>Advanced Manufacturing</a:t>
                    </a:r>
                    <a:r>
                      <a:rPr lang="en-US" baseline="0"/>
                      <a:t> </a:t>
                    </a:r>
                  </a:p>
                  <a:p>
                    <a:pPr>
                      <a:defRPr sz="16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defRPr>
                    </a:pPr>
                    <a:fld id="{DB3A053C-AF0B-4D5F-A303-38BDDC06DD12}" type="PERCENTAGE">
                      <a:rPr lang="en-US"/>
                      <a:pPr>
                        <a:defRPr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62100741652292"/>
                      <c:h val="0.17521438233481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5D-409A-95A5-25A97CEB7869}"/>
                </c:ext>
              </c:extLst>
            </c:dLbl>
            <c:dLbl>
              <c:idx val="1"/>
              <c:layout>
                <c:manualLayout>
                  <c:x val="1.6012814907377753E-2"/>
                  <c:y val="0.119966663127525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defRPr>
                    </a:pPr>
                    <a:r>
                      <a:rPr lang="en-US" sz="16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rPr>
                      <a:t>Building &amp; Construction</a:t>
                    </a:r>
                  </a:p>
                  <a:p>
                    <a:pPr>
                      <a:defRPr sz="16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defRPr>
                    </a:pPr>
                    <a:fld id="{989C377A-AEB9-4A60-A457-BB5853AD0DFC}" type="PERCENTAGE">
                      <a:rPr lang="en-US" sz="16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rPr>
                      <a:pPr>
                        <a:defRPr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19663426342796"/>
                      <c:h val="0.198261316404287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5D-409A-95A5-25A97CEB7869}"/>
                </c:ext>
              </c:extLst>
            </c:dLbl>
            <c:dLbl>
              <c:idx val="2"/>
              <c:layout>
                <c:manualLayout>
                  <c:x val="2.22222222222222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Health</a:t>
                    </a:r>
                    <a:r>
                      <a:rPr lang="en-US" baseline="0"/>
                      <a:t> Sciences </a:t>
                    </a:r>
                  </a:p>
                  <a:p>
                    <a:fld id="{590C6E1F-473D-455C-92D0-81639232C526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5D-409A-95A5-25A97CEB7869}"/>
                </c:ext>
              </c:extLst>
            </c:dLbl>
            <c:dLbl>
              <c:idx val="3"/>
              <c:layout>
                <c:manualLayout>
                  <c:x val="4.3142073142581269E-2"/>
                  <c:y val="-5.0329346973286505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defRPr>
                    </a:pPr>
                    <a:r>
                      <a:rPr lang="en-US"/>
                      <a:t>IT/Business Services </a:t>
                    </a:r>
                  </a:p>
                  <a:p>
                    <a:pPr>
                      <a:defRPr sz="16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defRPr>
                    </a:pPr>
                    <a:fld id="{26A85C78-9866-430D-8EE8-D726B0792F9B}" type="PERCENTAGE">
                      <a:rPr lang="en-US"/>
                      <a:pPr>
                        <a:defRPr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843454997104"/>
                      <c:h val="0.202670534902138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5D-409A-95A5-25A97CEB7869}"/>
                </c:ext>
              </c:extLst>
            </c:dLbl>
            <c:dLbl>
              <c:idx val="4"/>
              <c:layout>
                <c:manualLayout>
                  <c:x val="9.6988582116158963E-8"/>
                  <c:y val="0.3147453725727580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Transportation &amp; Logistics </a:t>
                    </a:r>
                  </a:p>
                  <a:p>
                    <a:fld id="{B7D0C459-B819-445A-8D1D-B663E5039A2E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19421304046396"/>
                      <c:h val="0.220182389876401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65D-409A-95A5-25A97CEB7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Sheet1!$I$31:$I$35</c:f>
              <c:numCache>
                <c:formatCode>General</c:formatCode>
                <c:ptCount val="5"/>
                <c:pt idx="0">
                  <c:v>104</c:v>
                </c:pt>
                <c:pt idx="1">
                  <c:v>15</c:v>
                </c:pt>
                <c:pt idx="2">
                  <c:v>214</c:v>
                </c:pt>
                <c:pt idx="3">
                  <c:v>35</c:v>
                </c:pt>
                <c:pt idx="4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5D-409A-95A5-25A97CEB7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3B516-2DE1-4ACB-86BA-EAFDBF57D37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ACA4D-7F6C-4EF7-A43F-0D076BD3EDE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Phase 1 offerings maintained</a:t>
          </a:r>
          <a:endParaRPr lang="en-US" dirty="0"/>
        </a:p>
      </dgm:t>
    </dgm:pt>
    <dgm:pt modelId="{94361EFA-EAAA-46B9-9ACC-BA15606BCF79}" type="parTrans" cxnId="{BD76D76D-F316-47BC-88CE-FAAB0C3AE4DB}">
      <dgm:prSet/>
      <dgm:spPr/>
      <dgm:t>
        <a:bodyPr/>
        <a:lstStyle/>
        <a:p>
          <a:endParaRPr lang="en-US"/>
        </a:p>
      </dgm:t>
    </dgm:pt>
    <dgm:pt modelId="{09C40CF0-9961-42BC-8755-F445F9C99636}" type="sibTrans" cxnId="{BD76D76D-F316-47BC-88CE-FAAB0C3AE4DB}">
      <dgm:prSet/>
      <dgm:spPr>
        <a:solidFill>
          <a:srgbClr val="FFC72C"/>
        </a:solidFill>
        <a:ln>
          <a:solidFill>
            <a:srgbClr val="FFC72C"/>
          </a:solidFill>
        </a:ln>
      </dgm:spPr>
      <dgm:t>
        <a:bodyPr/>
        <a:lstStyle/>
        <a:p>
          <a:endParaRPr lang="en-US" dirty="0"/>
        </a:p>
      </dgm:t>
    </dgm:pt>
    <dgm:pt modelId="{3D5FB6C9-F40C-4B0E-8454-B1BD49DA522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Enhanced candidate profiles</a:t>
          </a:r>
          <a:endParaRPr lang="en-US" dirty="0"/>
        </a:p>
      </dgm:t>
    </dgm:pt>
    <dgm:pt modelId="{A7770A7D-0809-4308-985C-83321FEB4906}" type="parTrans" cxnId="{59AE892C-C637-4777-9AF7-8FD01F1CAD0A}">
      <dgm:prSet/>
      <dgm:spPr/>
      <dgm:t>
        <a:bodyPr/>
        <a:lstStyle/>
        <a:p>
          <a:endParaRPr lang="en-US"/>
        </a:p>
      </dgm:t>
    </dgm:pt>
    <dgm:pt modelId="{93027561-5D62-4C55-BD48-C659BF9957F4}" type="sibTrans" cxnId="{59AE892C-C637-4777-9AF7-8FD01F1CAD0A}">
      <dgm:prSet/>
      <dgm:spPr>
        <a:solidFill>
          <a:srgbClr val="FFC72C"/>
        </a:solidFill>
        <a:ln>
          <a:solidFill>
            <a:srgbClr val="FFC72C"/>
          </a:solidFill>
        </a:ln>
      </dgm:spPr>
      <dgm:t>
        <a:bodyPr/>
        <a:lstStyle/>
        <a:p>
          <a:endParaRPr lang="en-US" dirty="0"/>
        </a:p>
      </dgm:t>
    </dgm:pt>
    <dgm:pt modelId="{FFADF0EC-4B60-40CA-850F-A9F6252500F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1:1 employer engagement with a navigator </a:t>
          </a:r>
          <a:endParaRPr lang="en-US" dirty="0"/>
        </a:p>
      </dgm:t>
    </dgm:pt>
    <dgm:pt modelId="{D4679F5A-4208-4393-AE5A-EAAE540AB05E}" type="parTrans" cxnId="{FF2F4061-9FE6-47D1-AC47-7D1A6B96B441}">
      <dgm:prSet/>
      <dgm:spPr/>
      <dgm:t>
        <a:bodyPr/>
        <a:lstStyle/>
        <a:p>
          <a:endParaRPr lang="en-US"/>
        </a:p>
      </dgm:t>
    </dgm:pt>
    <dgm:pt modelId="{4ACC36E8-5C53-4A33-935F-7C66580DB45A}" type="sibTrans" cxnId="{FF2F4061-9FE6-47D1-AC47-7D1A6B96B441}">
      <dgm:prSet/>
      <dgm:spPr>
        <a:solidFill>
          <a:srgbClr val="FFC72C"/>
        </a:solidFill>
        <a:ln>
          <a:solidFill>
            <a:srgbClr val="FFC72C"/>
          </a:solidFill>
        </a:ln>
      </dgm:spPr>
      <dgm:t>
        <a:bodyPr/>
        <a:lstStyle/>
        <a:p>
          <a:endParaRPr lang="en-US" dirty="0"/>
        </a:p>
      </dgm:t>
    </dgm:pt>
    <dgm:pt modelId="{F2E1A95E-2900-4FDA-AC8C-6E28ADBF1BE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Candidate prescreening and vetting</a:t>
          </a:r>
          <a:endParaRPr lang="en-US" dirty="0"/>
        </a:p>
      </dgm:t>
    </dgm:pt>
    <dgm:pt modelId="{DAC2E24E-DFF8-48EB-93F1-75AC7C25BF9D}" type="parTrans" cxnId="{8C65FE1A-10FC-4B01-B866-5537C42BEECE}">
      <dgm:prSet/>
      <dgm:spPr/>
      <dgm:t>
        <a:bodyPr/>
        <a:lstStyle/>
        <a:p>
          <a:endParaRPr lang="en-US"/>
        </a:p>
      </dgm:t>
    </dgm:pt>
    <dgm:pt modelId="{D92971A3-4F43-4C30-9BC2-D000FF79B858}" type="sibTrans" cxnId="{8C65FE1A-10FC-4B01-B866-5537C42BEECE}">
      <dgm:prSet/>
      <dgm:spPr>
        <a:solidFill>
          <a:srgbClr val="FFC72C"/>
        </a:solidFill>
        <a:ln>
          <a:solidFill>
            <a:srgbClr val="FFC72C"/>
          </a:solidFill>
        </a:ln>
      </dgm:spPr>
      <dgm:t>
        <a:bodyPr/>
        <a:lstStyle/>
        <a:p>
          <a:endParaRPr lang="en-US" dirty="0"/>
        </a:p>
      </dgm:t>
    </dgm:pt>
    <dgm:pt modelId="{601C71ED-9F43-4F6F-B3B9-F2A6DEE97D8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Navigator career coaching available to  individuals </a:t>
          </a:r>
          <a:endParaRPr lang="en-US" dirty="0"/>
        </a:p>
      </dgm:t>
    </dgm:pt>
    <dgm:pt modelId="{8F7ADED4-CC93-4107-A9E8-4DF475779E61}" type="parTrans" cxnId="{69154379-58D3-4649-868C-EEA918592985}">
      <dgm:prSet/>
      <dgm:spPr/>
      <dgm:t>
        <a:bodyPr/>
        <a:lstStyle/>
        <a:p>
          <a:endParaRPr lang="en-US"/>
        </a:p>
      </dgm:t>
    </dgm:pt>
    <dgm:pt modelId="{46B29685-5AD2-4049-B769-51D26EF3ABE0}" type="sibTrans" cxnId="{69154379-58D3-4649-868C-EEA918592985}">
      <dgm:prSet/>
      <dgm:spPr>
        <a:solidFill>
          <a:srgbClr val="FFC72C"/>
        </a:solidFill>
        <a:ln>
          <a:solidFill>
            <a:srgbClr val="FFC72C"/>
          </a:solidFill>
        </a:ln>
      </dgm:spPr>
      <dgm:t>
        <a:bodyPr/>
        <a:lstStyle/>
        <a:p>
          <a:endParaRPr lang="en-US" dirty="0"/>
        </a:p>
      </dgm:t>
    </dgm:pt>
    <dgm:pt modelId="{E5DC1E98-13F7-4F45-A24D-8FB5770D4FC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Access</a:t>
          </a:r>
          <a:r>
            <a:rPr lang="en-US" b="1" baseline="0" dirty="0"/>
            <a:t> to database granted to select employers</a:t>
          </a:r>
          <a:endParaRPr lang="en-US" b="1" dirty="0"/>
        </a:p>
      </dgm:t>
    </dgm:pt>
    <dgm:pt modelId="{D4EA041E-4653-4141-BC81-C4DA7C98E45B}" type="parTrans" cxnId="{65B19820-E267-43C0-A466-EA7D83D9F4CB}">
      <dgm:prSet/>
      <dgm:spPr/>
      <dgm:t>
        <a:bodyPr/>
        <a:lstStyle/>
        <a:p>
          <a:endParaRPr lang="en-US"/>
        </a:p>
      </dgm:t>
    </dgm:pt>
    <dgm:pt modelId="{77694594-0352-446F-AEED-B86ABE5CAE86}" type="sibTrans" cxnId="{65B19820-E267-43C0-A466-EA7D83D9F4CB}">
      <dgm:prSet/>
      <dgm:spPr/>
      <dgm:t>
        <a:bodyPr/>
        <a:lstStyle/>
        <a:p>
          <a:endParaRPr lang="en-US"/>
        </a:p>
      </dgm:t>
    </dgm:pt>
    <dgm:pt modelId="{F6F87F0B-2910-4BEF-B665-7A29D36BD15E}" type="pres">
      <dgm:prSet presAssocID="{91B3B516-2DE1-4ACB-86BA-EAFDBF57D37D}" presName="Name0" presStyleCnt="0">
        <dgm:presLayoutVars>
          <dgm:dir/>
          <dgm:resizeHandles val="exact"/>
        </dgm:presLayoutVars>
      </dgm:prSet>
      <dgm:spPr/>
    </dgm:pt>
    <dgm:pt modelId="{4AA640BA-572E-425A-8681-9AD22740A91B}" type="pres">
      <dgm:prSet presAssocID="{376ACA4D-7F6C-4EF7-A43F-0D076BD3EDE0}" presName="node" presStyleLbl="node1" presStyleIdx="0" presStyleCnt="6">
        <dgm:presLayoutVars>
          <dgm:bulletEnabled val="1"/>
        </dgm:presLayoutVars>
      </dgm:prSet>
      <dgm:spPr/>
    </dgm:pt>
    <dgm:pt modelId="{3076A223-094A-4E05-AB56-1D61AF240EE6}" type="pres">
      <dgm:prSet presAssocID="{09C40CF0-9961-42BC-8755-F445F9C99636}" presName="sibTrans" presStyleLbl="sibTrans1D1" presStyleIdx="0" presStyleCnt="5"/>
      <dgm:spPr/>
    </dgm:pt>
    <dgm:pt modelId="{B571DAF8-E6A9-4C54-8BD6-835BC8E26B00}" type="pres">
      <dgm:prSet presAssocID="{09C40CF0-9961-42BC-8755-F445F9C99636}" presName="connectorText" presStyleLbl="sibTrans1D1" presStyleIdx="0" presStyleCnt="5"/>
      <dgm:spPr/>
    </dgm:pt>
    <dgm:pt modelId="{9A5B4F34-FA27-4876-986C-B2407FE9937D}" type="pres">
      <dgm:prSet presAssocID="{3D5FB6C9-F40C-4B0E-8454-B1BD49DA522F}" presName="node" presStyleLbl="node1" presStyleIdx="1" presStyleCnt="6">
        <dgm:presLayoutVars>
          <dgm:bulletEnabled val="1"/>
        </dgm:presLayoutVars>
      </dgm:prSet>
      <dgm:spPr/>
    </dgm:pt>
    <dgm:pt modelId="{0DBF0D0A-72C0-43E8-BDC4-279629AF0EBE}" type="pres">
      <dgm:prSet presAssocID="{93027561-5D62-4C55-BD48-C659BF9957F4}" presName="sibTrans" presStyleLbl="sibTrans1D1" presStyleIdx="1" presStyleCnt="5"/>
      <dgm:spPr/>
    </dgm:pt>
    <dgm:pt modelId="{0B30E5D6-FEC3-468B-B90E-675F18C2466B}" type="pres">
      <dgm:prSet presAssocID="{93027561-5D62-4C55-BD48-C659BF9957F4}" presName="connectorText" presStyleLbl="sibTrans1D1" presStyleIdx="1" presStyleCnt="5"/>
      <dgm:spPr/>
    </dgm:pt>
    <dgm:pt modelId="{4C85CCAC-B3C9-460A-8641-3F58EDA61F21}" type="pres">
      <dgm:prSet presAssocID="{FFADF0EC-4B60-40CA-850F-A9F6252500FC}" presName="node" presStyleLbl="node1" presStyleIdx="2" presStyleCnt="6">
        <dgm:presLayoutVars>
          <dgm:bulletEnabled val="1"/>
        </dgm:presLayoutVars>
      </dgm:prSet>
      <dgm:spPr/>
    </dgm:pt>
    <dgm:pt modelId="{2B21D4FF-8122-4D3D-96BE-4B991A66D754}" type="pres">
      <dgm:prSet presAssocID="{4ACC36E8-5C53-4A33-935F-7C66580DB45A}" presName="sibTrans" presStyleLbl="sibTrans1D1" presStyleIdx="2" presStyleCnt="5"/>
      <dgm:spPr/>
    </dgm:pt>
    <dgm:pt modelId="{4824B1E4-047C-4EE7-A3C6-8D3919FAB158}" type="pres">
      <dgm:prSet presAssocID="{4ACC36E8-5C53-4A33-935F-7C66580DB45A}" presName="connectorText" presStyleLbl="sibTrans1D1" presStyleIdx="2" presStyleCnt="5"/>
      <dgm:spPr/>
    </dgm:pt>
    <dgm:pt modelId="{378D974F-916A-4ED7-85B1-A184497EA949}" type="pres">
      <dgm:prSet presAssocID="{F2E1A95E-2900-4FDA-AC8C-6E28ADBF1BEA}" presName="node" presStyleLbl="node1" presStyleIdx="3" presStyleCnt="6">
        <dgm:presLayoutVars>
          <dgm:bulletEnabled val="1"/>
        </dgm:presLayoutVars>
      </dgm:prSet>
      <dgm:spPr/>
    </dgm:pt>
    <dgm:pt modelId="{67DA79EE-BE54-46FC-A629-7DC87B5BC07B}" type="pres">
      <dgm:prSet presAssocID="{D92971A3-4F43-4C30-9BC2-D000FF79B858}" presName="sibTrans" presStyleLbl="sibTrans1D1" presStyleIdx="3" presStyleCnt="5"/>
      <dgm:spPr/>
    </dgm:pt>
    <dgm:pt modelId="{B6095B32-8715-4861-AE2C-011BEFB17662}" type="pres">
      <dgm:prSet presAssocID="{D92971A3-4F43-4C30-9BC2-D000FF79B858}" presName="connectorText" presStyleLbl="sibTrans1D1" presStyleIdx="3" presStyleCnt="5"/>
      <dgm:spPr/>
    </dgm:pt>
    <dgm:pt modelId="{AFAB3CB9-ED4B-4F79-BF36-5FD12B48CE04}" type="pres">
      <dgm:prSet presAssocID="{601C71ED-9F43-4F6F-B3B9-F2A6DEE97D87}" presName="node" presStyleLbl="node1" presStyleIdx="4" presStyleCnt="6">
        <dgm:presLayoutVars>
          <dgm:bulletEnabled val="1"/>
        </dgm:presLayoutVars>
      </dgm:prSet>
      <dgm:spPr/>
    </dgm:pt>
    <dgm:pt modelId="{1E869CB7-2579-43BE-81F5-963965A78E62}" type="pres">
      <dgm:prSet presAssocID="{46B29685-5AD2-4049-B769-51D26EF3ABE0}" presName="sibTrans" presStyleLbl="sibTrans1D1" presStyleIdx="4" presStyleCnt="5"/>
      <dgm:spPr/>
    </dgm:pt>
    <dgm:pt modelId="{A74779E0-250C-4D9F-AD60-42BD525E33B4}" type="pres">
      <dgm:prSet presAssocID="{46B29685-5AD2-4049-B769-51D26EF3ABE0}" presName="connectorText" presStyleLbl="sibTrans1D1" presStyleIdx="4" presStyleCnt="5"/>
      <dgm:spPr/>
    </dgm:pt>
    <dgm:pt modelId="{61F8DFA9-38E2-437C-A0FE-BF01A31CE051}" type="pres">
      <dgm:prSet presAssocID="{E5DC1E98-13F7-4F45-A24D-8FB5770D4FC1}" presName="node" presStyleLbl="node1" presStyleIdx="5" presStyleCnt="6">
        <dgm:presLayoutVars>
          <dgm:bulletEnabled val="1"/>
        </dgm:presLayoutVars>
      </dgm:prSet>
      <dgm:spPr/>
    </dgm:pt>
  </dgm:ptLst>
  <dgm:cxnLst>
    <dgm:cxn modelId="{DDA7A812-479C-46F2-B96B-159ED4782CE6}" type="presOf" srcId="{E5DC1E98-13F7-4F45-A24D-8FB5770D4FC1}" destId="{61F8DFA9-38E2-437C-A0FE-BF01A31CE051}" srcOrd="0" destOrd="0" presId="urn:microsoft.com/office/officeart/2016/7/layout/RepeatingBendingProcessNew"/>
    <dgm:cxn modelId="{9B3A2A19-6FA4-40BA-9AD9-B3727105ABE9}" type="presOf" srcId="{91B3B516-2DE1-4ACB-86BA-EAFDBF57D37D}" destId="{F6F87F0B-2910-4BEF-B665-7A29D36BD15E}" srcOrd="0" destOrd="0" presId="urn:microsoft.com/office/officeart/2016/7/layout/RepeatingBendingProcessNew"/>
    <dgm:cxn modelId="{8C65FE1A-10FC-4B01-B866-5537C42BEECE}" srcId="{91B3B516-2DE1-4ACB-86BA-EAFDBF57D37D}" destId="{F2E1A95E-2900-4FDA-AC8C-6E28ADBF1BEA}" srcOrd="3" destOrd="0" parTransId="{DAC2E24E-DFF8-48EB-93F1-75AC7C25BF9D}" sibTransId="{D92971A3-4F43-4C30-9BC2-D000FF79B858}"/>
    <dgm:cxn modelId="{65B19820-E267-43C0-A466-EA7D83D9F4CB}" srcId="{91B3B516-2DE1-4ACB-86BA-EAFDBF57D37D}" destId="{E5DC1E98-13F7-4F45-A24D-8FB5770D4FC1}" srcOrd="5" destOrd="0" parTransId="{D4EA041E-4653-4141-BC81-C4DA7C98E45B}" sibTransId="{77694594-0352-446F-AEED-B86ABE5CAE86}"/>
    <dgm:cxn modelId="{59AE892C-C637-4777-9AF7-8FD01F1CAD0A}" srcId="{91B3B516-2DE1-4ACB-86BA-EAFDBF57D37D}" destId="{3D5FB6C9-F40C-4B0E-8454-B1BD49DA522F}" srcOrd="1" destOrd="0" parTransId="{A7770A7D-0809-4308-985C-83321FEB4906}" sibTransId="{93027561-5D62-4C55-BD48-C659BF9957F4}"/>
    <dgm:cxn modelId="{BE1C3533-7F42-4679-8E7C-0AE42A737888}" type="presOf" srcId="{376ACA4D-7F6C-4EF7-A43F-0D076BD3EDE0}" destId="{4AA640BA-572E-425A-8681-9AD22740A91B}" srcOrd="0" destOrd="0" presId="urn:microsoft.com/office/officeart/2016/7/layout/RepeatingBendingProcessNew"/>
    <dgm:cxn modelId="{BB34645B-954F-4E0A-895C-876F6A254761}" type="presOf" srcId="{09C40CF0-9961-42BC-8755-F445F9C99636}" destId="{B571DAF8-E6A9-4C54-8BD6-835BC8E26B00}" srcOrd="1" destOrd="0" presId="urn:microsoft.com/office/officeart/2016/7/layout/RepeatingBendingProcessNew"/>
    <dgm:cxn modelId="{FF2F4061-9FE6-47D1-AC47-7D1A6B96B441}" srcId="{91B3B516-2DE1-4ACB-86BA-EAFDBF57D37D}" destId="{FFADF0EC-4B60-40CA-850F-A9F6252500FC}" srcOrd="2" destOrd="0" parTransId="{D4679F5A-4208-4393-AE5A-EAAE540AB05E}" sibTransId="{4ACC36E8-5C53-4A33-935F-7C66580DB45A}"/>
    <dgm:cxn modelId="{9EBCB449-20D5-4CB9-818D-B99D61E3C672}" type="presOf" srcId="{93027561-5D62-4C55-BD48-C659BF9957F4}" destId="{0B30E5D6-FEC3-468B-B90E-675F18C2466B}" srcOrd="1" destOrd="0" presId="urn:microsoft.com/office/officeart/2016/7/layout/RepeatingBendingProcessNew"/>
    <dgm:cxn modelId="{2EFF724A-D93D-4942-A137-D75CCFF652D6}" type="presOf" srcId="{4ACC36E8-5C53-4A33-935F-7C66580DB45A}" destId="{4824B1E4-047C-4EE7-A3C6-8D3919FAB158}" srcOrd="1" destOrd="0" presId="urn:microsoft.com/office/officeart/2016/7/layout/RepeatingBendingProcessNew"/>
    <dgm:cxn modelId="{6A89CA6A-5AB6-43E3-B7AA-07F7E72D174C}" type="presOf" srcId="{46B29685-5AD2-4049-B769-51D26EF3ABE0}" destId="{A74779E0-250C-4D9F-AD60-42BD525E33B4}" srcOrd="1" destOrd="0" presId="urn:microsoft.com/office/officeart/2016/7/layout/RepeatingBendingProcessNew"/>
    <dgm:cxn modelId="{BD76D76D-F316-47BC-88CE-FAAB0C3AE4DB}" srcId="{91B3B516-2DE1-4ACB-86BA-EAFDBF57D37D}" destId="{376ACA4D-7F6C-4EF7-A43F-0D076BD3EDE0}" srcOrd="0" destOrd="0" parTransId="{94361EFA-EAAA-46B9-9ACC-BA15606BCF79}" sibTransId="{09C40CF0-9961-42BC-8755-F445F9C99636}"/>
    <dgm:cxn modelId="{259DB873-21E2-454B-B29C-07877144A6CB}" type="presOf" srcId="{4ACC36E8-5C53-4A33-935F-7C66580DB45A}" destId="{2B21D4FF-8122-4D3D-96BE-4B991A66D754}" srcOrd="0" destOrd="0" presId="urn:microsoft.com/office/officeart/2016/7/layout/RepeatingBendingProcessNew"/>
    <dgm:cxn modelId="{71F93674-0FC5-461B-963E-B991830286D1}" type="presOf" srcId="{D92971A3-4F43-4C30-9BC2-D000FF79B858}" destId="{B6095B32-8715-4861-AE2C-011BEFB17662}" srcOrd="1" destOrd="0" presId="urn:microsoft.com/office/officeart/2016/7/layout/RepeatingBendingProcessNew"/>
    <dgm:cxn modelId="{B2B40E75-B21A-4C44-8BF9-9FA0EBBF75EF}" type="presOf" srcId="{601C71ED-9F43-4F6F-B3B9-F2A6DEE97D87}" destId="{AFAB3CB9-ED4B-4F79-BF36-5FD12B48CE04}" srcOrd="0" destOrd="0" presId="urn:microsoft.com/office/officeart/2016/7/layout/RepeatingBendingProcessNew"/>
    <dgm:cxn modelId="{81EBB775-9B24-476B-97BB-A1D32F949EB2}" type="presOf" srcId="{3D5FB6C9-F40C-4B0E-8454-B1BD49DA522F}" destId="{9A5B4F34-FA27-4876-986C-B2407FE9937D}" srcOrd="0" destOrd="0" presId="urn:microsoft.com/office/officeart/2016/7/layout/RepeatingBendingProcessNew"/>
    <dgm:cxn modelId="{69154379-58D3-4649-868C-EEA918592985}" srcId="{91B3B516-2DE1-4ACB-86BA-EAFDBF57D37D}" destId="{601C71ED-9F43-4F6F-B3B9-F2A6DEE97D87}" srcOrd="4" destOrd="0" parTransId="{8F7ADED4-CC93-4107-A9E8-4DF475779E61}" sibTransId="{46B29685-5AD2-4049-B769-51D26EF3ABE0}"/>
    <dgm:cxn modelId="{4ED096A6-C3BF-4184-9316-F6143FA887E6}" type="presOf" srcId="{09C40CF0-9961-42BC-8755-F445F9C99636}" destId="{3076A223-094A-4E05-AB56-1D61AF240EE6}" srcOrd="0" destOrd="0" presId="urn:microsoft.com/office/officeart/2016/7/layout/RepeatingBendingProcessNew"/>
    <dgm:cxn modelId="{8A440BAA-A857-47D1-80D7-2118DACDB240}" type="presOf" srcId="{F2E1A95E-2900-4FDA-AC8C-6E28ADBF1BEA}" destId="{378D974F-916A-4ED7-85B1-A184497EA949}" srcOrd="0" destOrd="0" presId="urn:microsoft.com/office/officeart/2016/7/layout/RepeatingBendingProcessNew"/>
    <dgm:cxn modelId="{31EB0FAB-E3BD-428C-BA00-3F55AB7FCEAD}" type="presOf" srcId="{FFADF0EC-4B60-40CA-850F-A9F6252500FC}" destId="{4C85CCAC-B3C9-460A-8641-3F58EDA61F21}" srcOrd="0" destOrd="0" presId="urn:microsoft.com/office/officeart/2016/7/layout/RepeatingBendingProcessNew"/>
    <dgm:cxn modelId="{435986B8-CE55-40BB-B552-A4831C6C83D4}" type="presOf" srcId="{D92971A3-4F43-4C30-9BC2-D000FF79B858}" destId="{67DA79EE-BE54-46FC-A629-7DC87B5BC07B}" srcOrd="0" destOrd="0" presId="urn:microsoft.com/office/officeart/2016/7/layout/RepeatingBendingProcessNew"/>
    <dgm:cxn modelId="{10C8EFF8-2EBC-434D-A7B4-D34E859962BD}" type="presOf" srcId="{93027561-5D62-4C55-BD48-C659BF9957F4}" destId="{0DBF0D0A-72C0-43E8-BDC4-279629AF0EBE}" srcOrd="0" destOrd="0" presId="urn:microsoft.com/office/officeart/2016/7/layout/RepeatingBendingProcessNew"/>
    <dgm:cxn modelId="{E7C485F9-3A0C-4645-ABB7-624ED1858892}" type="presOf" srcId="{46B29685-5AD2-4049-B769-51D26EF3ABE0}" destId="{1E869CB7-2579-43BE-81F5-963965A78E62}" srcOrd="0" destOrd="0" presId="urn:microsoft.com/office/officeart/2016/7/layout/RepeatingBendingProcessNew"/>
    <dgm:cxn modelId="{DD023912-6929-4ECF-89DE-22D51BB7FA62}" type="presParOf" srcId="{F6F87F0B-2910-4BEF-B665-7A29D36BD15E}" destId="{4AA640BA-572E-425A-8681-9AD22740A91B}" srcOrd="0" destOrd="0" presId="urn:microsoft.com/office/officeart/2016/7/layout/RepeatingBendingProcessNew"/>
    <dgm:cxn modelId="{E617C376-B5ED-40BA-97EA-FED91346AA6F}" type="presParOf" srcId="{F6F87F0B-2910-4BEF-B665-7A29D36BD15E}" destId="{3076A223-094A-4E05-AB56-1D61AF240EE6}" srcOrd="1" destOrd="0" presId="urn:microsoft.com/office/officeart/2016/7/layout/RepeatingBendingProcessNew"/>
    <dgm:cxn modelId="{191B38EA-E27D-440F-AFA1-B64CE742536E}" type="presParOf" srcId="{3076A223-094A-4E05-AB56-1D61AF240EE6}" destId="{B571DAF8-E6A9-4C54-8BD6-835BC8E26B00}" srcOrd="0" destOrd="0" presId="urn:microsoft.com/office/officeart/2016/7/layout/RepeatingBendingProcessNew"/>
    <dgm:cxn modelId="{0BA75C4E-3275-46BA-A26D-B35D809C79A2}" type="presParOf" srcId="{F6F87F0B-2910-4BEF-B665-7A29D36BD15E}" destId="{9A5B4F34-FA27-4876-986C-B2407FE9937D}" srcOrd="2" destOrd="0" presId="urn:microsoft.com/office/officeart/2016/7/layout/RepeatingBendingProcessNew"/>
    <dgm:cxn modelId="{F54CBB9D-DCEE-4A4B-83B8-5D1540534266}" type="presParOf" srcId="{F6F87F0B-2910-4BEF-B665-7A29D36BD15E}" destId="{0DBF0D0A-72C0-43E8-BDC4-279629AF0EBE}" srcOrd="3" destOrd="0" presId="urn:microsoft.com/office/officeart/2016/7/layout/RepeatingBendingProcessNew"/>
    <dgm:cxn modelId="{62A6F1F1-CD9A-493A-8FCA-CAC25304A863}" type="presParOf" srcId="{0DBF0D0A-72C0-43E8-BDC4-279629AF0EBE}" destId="{0B30E5D6-FEC3-468B-B90E-675F18C2466B}" srcOrd="0" destOrd="0" presId="urn:microsoft.com/office/officeart/2016/7/layout/RepeatingBendingProcessNew"/>
    <dgm:cxn modelId="{30FC965F-80C7-4B5D-811B-EEE638008DC4}" type="presParOf" srcId="{F6F87F0B-2910-4BEF-B665-7A29D36BD15E}" destId="{4C85CCAC-B3C9-460A-8641-3F58EDA61F21}" srcOrd="4" destOrd="0" presId="urn:microsoft.com/office/officeart/2016/7/layout/RepeatingBendingProcessNew"/>
    <dgm:cxn modelId="{583FD2F6-9B4D-4A6F-80E2-1D992C7A7A2D}" type="presParOf" srcId="{F6F87F0B-2910-4BEF-B665-7A29D36BD15E}" destId="{2B21D4FF-8122-4D3D-96BE-4B991A66D754}" srcOrd="5" destOrd="0" presId="urn:microsoft.com/office/officeart/2016/7/layout/RepeatingBendingProcessNew"/>
    <dgm:cxn modelId="{2296D34B-EC57-4E2E-97AE-1EDD197E1B52}" type="presParOf" srcId="{2B21D4FF-8122-4D3D-96BE-4B991A66D754}" destId="{4824B1E4-047C-4EE7-A3C6-8D3919FAB158}" srcOrd="0" destOrd="0" presId="urn:microsoft.com/office/officeart/2016/7/layout/RepeatingBendingProcessNew"/>
    <dgm:cxn modelId="{F5DCD23F-3501-4AAA-B491-2A508121A626}" type="presParOf" srcId="{F6F87F0B-2910-4BEF-B665-7A29D36BD15E}" destId="{378D974F-916A-4ED7-85B1-A184497EA949}" srcOrd="6" destOrd="0" presId="urn:microsoft.com/office/officeart/2016/7/layout/RepeatingBendingProcessNew"/>
    <dgm:cxn modelId="{7D864036-7336-4D71-8662-3F41203CC70D}" type="presParOf" srcId="{F6F87F0B-2910-4BEF-B665-7A29D36BD15E}" destId="{67DA79EE-BE54-46FC-A629-7DC87B5BC07B}" srcOrd="7" destOrd="0" presId="urn:microsoft.com/office/officeart/2016/7/layout/RepeatingBendingProcessNew"/>
    <dgm:cxn modelId="{5B96E987-A30C-4B46-832E-1E7D6AF49C1B}" type="presParOf" srcId="{67DA79EE-BE54-46FC-A629-7DC87B5BC07B}" destId="{B6095B32-8715-4861-AE2C-011BEFB17662}" srcOrd="0" destOrd="0" presId="urn:microsoft.com/office/officeart/2016/7/layout/RepeatingBendingProcessNew"/>
    <dgm:cxn modelId="{5F3533D9-8BD2-4F45-83A4-16B2B4EBC3B5}" type="presParOf" srcId="{F6F87F0B-2910-4BEF-B665-7A29D36BD15E}" destId="{AFAB3CB9-ED4B-4F79-BF36-5FD12B48CE04}" srcOrd="8" destOrd="0" presId="urn:microsoft.com/office/officeart/2016/7/layout/RepeatingBendingProcessNew"/>
    <dgm:cxn modelId="{616A7735-3B0B-44F5-A9AF-E6C4E1FBEA77}" type="presParOf" srcId="{F6F87F0B-2910-4BEF-B665-7A29D36BD15E}" destId="{1E869CB7-2579-43BE-81F5-963965A78E62}" srcOrd="9" destOrd="0" presId="urn:microsoft.com/office/officeart/2016/7/layout/RepeatingBendingProcessNew"/>
    <dgm:cxn modelId="{2FE406B9-35B1-4CA4-97F4-3772E30BA171}" type="presParOf" srcId="{1E869CB7-2579-43BE-81F5-963965A78E62}" destId="{A74779E0-250C-4D9F-AD60-42BD525E33B4}" srcOrd="0" destOrd="0" presId="urn:microsoft.com/office/officeart/2016/7/layout/RepeatingBendingProcessNew"/>
    <dgm:cxn modelId="{9E6D92F6-AECC-42A1-A32B-FADC7F66D5A3}" type="presParOf" srcId="{F6F87F0B-2910-4BEF-B665-7A29D36BD15E}" destId="{61F8DFA9-38E2-437C-A0FE-BF01A31CE05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A223-094A-4E05-AB56-1D61AF240EE6}">
      <dsp:nvSpPr>
        <dsp:cNvPr id="0" name=""/>
        <dsp:cNvSpPr/>
      </dsp:nvSpPr>
      <dsp:spPr>
        <a:xfrm>
          <a:off x="2286322" y="1024266"/>
          <a:ext cx="494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273" y="45720"/>
              </a:lnTo>
            </a:path>
          </a:pathLst>
        </a:custGeom>
        <a:noFill/>
        <a:ln w="12700" cap="flat" cmpd="sng" algn="ctr">
          <a:solidFill>
            <a:srgbClr val="FFC72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20337" y="1067362"/>
        <a:ext cx="26243" cy="5248"/>
      </dsp:txXfrm>
    </dsp:sp>
    <dsp:sp modelId="{4AA640BA-572E-425A-8681-9AD22740A91B}">
      <dsp:nvSpPr>
        <dsp:cNvPr id="0" name=""/>
        <dsp:cNvSpPr/>
      </dsp:nvSpPr>
      <dsp:spPr>
        <a:xfrm>
          <a:off x="6062" y="385368"/>
          <a:ext cx="2282059" cy="1369235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23" tIns="117378" rIns="111823" bIns="1173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1 offerings maintained</a:t>
          </a:r>
          <a:endParaRPr lang="en-US" sz="2000" kern="1200" dirty="0"/>
        </a:p>
      </dsp:txBody>
      <dsp:txXfrm>
        <a:off x="6062" y="385368"/>
        <a:ext cx="2282059" cy="1369235"/>
      </dsp:txXfrm>
    </dsp:sp>
    <dsp:sp modelId="{0DBF0D0A-72C0-43E8-BDC4-279629AF0EBE}">
      <dsp:nvSpPr>
        <dsp:cNvPr id="0" name=""/>
        <dsp:cNvSpPr/>
      </dsp:nvSpPr>
      <dsp:spPr>
        <a:xfrm>
          <a:off x="5093255" y="1024266"/>
          <a:ext cx="494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273" y="45720"/>
              </a:lnTo>
            </a:path>
          </a:pathLst>
        </a:custGeom>
        <a:noFill/>
        <a:ln w="12700" cap="flat" cmpd="sng" algn="ctr">
          <a:solidFill>
            <a:srgbClr val="FFC72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27271" y="1067362"/>
        <a:ext cx="26243" cy="5248"/>
      </dsp:txXfrm>
    </dsp:sp>
    <dsp:sp modelId="{9A5B4F34-FA27-4876-986C-B2407FE9937D}">
      <dsp:nvSpPr>
        <dsp:cNvPr id="0" name=""/>
        <dsp:cNvSpPr/>
      </dsp:nvSpPr>
      <dsp:spPr>
        <a:xfrm>
          <a:off x="2812996" y="385368"/>
          <a:ext cx="2282059" cy="1369235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23" tIns="117378" rIns="111823" bIns="1173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Enhanced candidate profiles</a:t>
          </a:r>
          <a:endParaRPr lang="en-US" sz="2000" kern="1200" dirty="0"/>
        </a:p>
      </dsp:txBody>
      <dsp:txXfrm>
        <a:off x="2812996" y="385368"/>
        <a:ext cx="2282059" cy="1369235"/>
      </dsp:txXfrm>
    </dsp:sp>
    <dsp:sp modelId="{2B21D4FF-8122-4D3D-96BE-4B991A66D754}">
      <dsp:nvSpPr>
        <dsp:cNvPr id="0" name=""/>
        <dsp:cNvSpPr/>
      </dsp:nvSpPr>
      <dsp:spPr>
        <a:xfrm>
          <a:off x="1147092" y="1752804"/>
          <a:ext cx="5613867" cy="494273"/>
        </a:xfrm>
        <a:custGeom>
          <a:avLst/>
          <a:gdLst/>
          <a:ahLst/>
          <a:cxnLst/>
          <a:rect l="0" t="0" r="0" b="0"/>
          <a:pathLst>
            <a:path>
              <a:moveTo>
                <a:pt x="5613867" y="0"/>
              </a:moveTo>
              <a:lnTo>
                <a:pt x="5613867" y="264236"/>
              </a:lnTo>
              <a:lnTo>
                <a:pt x="0" y="264236"/>
              </a:lnTo>
              <a:lnTo>
                <a:pt x="0" y="494273"/>
              </a:lnTo>
            </a:path>
          </a:pathLst>
        </a:custGeom>
        <a:noFill/>
        <a:ln w="12700" cap="flat" cmpd="sng" algn="ctr">
          <a:solidFill>
            <a:srgbClr val="FFC72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13067" y="1997317"/>
        <a:ext cx="281917" cy="5248"/>
      </dsp:txXfrm>
    </dsp:sp>
    <dsp:sp modelId="{4C85CCAC-B3C9-460A-8641-3F58EDA61F21}">
      <dsp:nvSpPr>
        <dsp:cNvPr id="0" name=""/>
        <dsp:cNvSpPr/>
      </dsp:nvSpPr>
      <dsp:spPr>
        <a:xfrm>
          <a:off x="5619929" y="385368"/>
          <a:ext cx="2282059" cy="1369235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23" tIns="117378" rIns="111823" bIns="1173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1:1 employer engagement with a navigator </a:t>
          </a:r>
          <a:endParaRPr lang="en-US" sz="2000" kern="1200" dirty="0"/>
        </a:p>
      </dsp:txBody>
      <dsp:txXfrm>
        <a:off x="5619929" y="385368"/>
        <a:ext cx="2282059" cy="1369235"/>
      </dsp:txXfrm>
    </dsp:sp>
    <dsp:sp modelId="{67DA79EE-BE54-46FC-A629-7DC87B5BC07B}">
      <dsp:nvSpPr>
        <dsp:cNvPr id="0" name=""/>
        <dsp:cNvSpPr/>
      </dsp:nvSpPr>
      <dsp:spPr>
        <a:xfrm>
          <a:off x="2286322" y="2918376"/>
          <a:ext cx="494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273" y="45720"/>
              </a:lnTo>
            </a:path>
          </a:pathLst>
        </a:custGeom>
        <a:noFill/>
        <a:ln w="12700" cap="flat" cmpd="sng" algn="ctr">
          <a:solidFill>
            <a:srgbClr val="FFC72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20337" y="2961472"/>
        <a:ext cx="26243" cy="5248"/>
      </dsp:txXfrm>
    </dsp:sp>
    <dsp:sp modelId="{378D974F-916A-4ED7-85B1-A184497EA949}">
      <dsp:nvSpPr>
        <dsp:cNvPr id="0" name=""/>
        <dsp:cNvSpPr/>
      </dsp:nvSpPr>
      <dsp:spPr>
        <a:xfrm>
          <a:off x="6062" y="2279478"/>
          <a:ext cx="2282059" cy="1369235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23" tIns="117378" rIns="111823" bIns="1173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Candidate prescreening and vetting</a:t>
          </a:r>
          <a:endParaRPr lang="en-US" sz="2000" kern="1200" dirty="0"/>
        </a:p>
      </dsp:txBody>
      <dsp:txXfrm>
        <a:off x="6062" y="2279478"/>
        <a:ext cx="2282059" cy="1369235"/>
      </dsp:txXfrm>
    </dsp:sp>
    <dsp:sp modelId="{1E869CB7-2579-43BE-81F5-963965A78E62}">
      <dsp:nvSpPr>
        <dsp:cNvPr id="0" name=""/>
        <dsp:cNvSpPr/>
      </dsp:nvSpPr>
      <dsp:spPr>
        <a:xfrm>
          <a:off x="5093255" y="2918376"/>
          <a:ext cx="494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273" y="45720"/>
              </a:lnTo>
            </a:path>
          </a:pathLst>
        </a:custGeom>
        <a:noFill/>
        <a:ln w="12700" cap="flat" cmpd="sng" algn="ctr">
          <a:solidFill>
            <a:srgbClr val="FFC72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327271" y="2961472"/>
        <a:ext cx="26243" cy="5248"/>
      </dsp:txXfrm>
    </dsp:sp>
    <dsp:sp modelId="{AFAB3CB9-ED4B-4F79-BF36-5FD12B48CE04}">
      <dsp:nvSpPr>
        <dsp:cNvPr id="0" name=""/>
        <dsp:cNvSpPr/>
      </dsp:nvSpPr>
      <dsp:spPr>
        <a:xfrm>
          <a:off x="2812996" y="2279478"/>
          <a:ext cx="2282059" cy="1369235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23" tIns="117378" rIns="111823" bIns="1173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Navigator career coaching available to  individuals </a:t>
          </a:r>
          <a:endParaRPr lang="en-US" sz="2000" kern="1200" dirty="0"/>
        </a:p>
      </dsp:txBody>
      <dsp:txXfrm>
        <a:off x="2812996" y="2279478"/>
        <a:ext cx="2282059" cy="1369235"/>
      </dsp:txXfrm>
    </dsp:sp>
    <dsp:sp modelId="{61F8DFA9-38E2-437C-A0FE-BF01A31CE051}">
      <dsp:nvSpPr>
        <dsp:cNvPr id="0" name=""/>
        <dsp:cNvSpPr/>
      </dsp:nvSpPr>
      <dsp:spPr>
        <a:xfrm>
          <a:off x="5619929" y="2279478"/>
          <a:ext cx="2282059" cy="1369235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23" tIns="117378" rIns="111823" bIns="1173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Access</a:t>
          </a:r>
          <a:r>
            <a:rPr lang="en-US" sz="2000" b="1" kern="1200" baseline="0" dirty="0"/>
            <a:t> to database granted to select employers</a:t>
          </a:r>
          <a:endParaRPr lang="en-US" sz="2000" b="1" kern="1200" dirty="0"/>
        </a:p>
      </dsp:txBody>
      <dsp:txXfrm>
        <a:off x="5619929" y="2279478"/>
        <a:ext cx="2282059" cy="136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40D20-BDA3-4D40-9A36-C721A642576F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716E-6D1A-4128-B1B4-E48C945F9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1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9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9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7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5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36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5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2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3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3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3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Connect within one business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7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9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A87D-BE60-414B-A84F-38D931B29B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9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1225-A835-EF13-F97A-0AB4ABCF5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353A1-72BC-2D6F-FD13-DE24A709B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1D4D-9476-3A21-6AC5-65C84A00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A2F47-9AA1-CD78-5D72-0A3AD975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8F16-5C8D-1D7D-15DB-13DC651C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6612-FD19-CFCC-634E-88CC7B04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D8D2A-B443-086F-279B-2F313F55E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9B7C1-1E11-47D2-9A36-A077F711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8554D-977F-B52C-E96F-21CDAFBD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D2182-1D43-D90C-CF4F-7BB74448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6FE52-55DF-D660-43C3-157B0DADD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0834D-BBF4-E912-F84D-809711838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9352-D9E1-5AC5-2318-AFC00C9D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88AC-BAA0-C6EF-2B3A-6106A5A1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ED808-17B3-9B56-3947-686B814E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64C3-DB36-3A25-6630-7F581F33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232C-3636-3688-DD16-CAE3E2E1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F72A5-7295-CFA5-F3B0-42CFEB90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245DF-B803-D824-C9F4-AFDF5954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D951-7178-5D8D-5701-A129D4C2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8978-0842-3954-0EEA-BFE189CF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45F07-3974-3417-E79D-8F723129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D1E7-E621-E776-4D10-B86996BD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E0A6-A135-CA4E-9CDA-C142F483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842DE-AF7E-0EB5-DEAB-77CFE86E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6249-234D-6A93-217B-AFE3F8E7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65866-CB2F-B32E-6261-AE923A2F5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8E148-60C8-E03E-2E3B-1975E210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2824A-B270-E0B8-3EE7-13CD22DC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46352-6B00-3F24-DD1B-6FEA9A4E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6C769-6F95-BDCA-ADB1-CEC20972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0B30-0ECD-02EC-710B-C1F75F16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B9C32-4A22-6F77-1965-5F0EF24E7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E8973-7530-C319-7A7D-C61A74D6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E76E6-175C-91B8-D1CE-20CBCB77E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C3BDB-4D94-61FD-F589-80A06194A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B8247-CDA4-E852-EB6B-0A1D4FAE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AAAC3-A80C-E8AE-A914-F6E08B70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24012-B95F-341D-7005-AFF24035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7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1DF5-3594-D2C6-362D-DAA04EAC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494DD-289B-8DAD-6116-6517CCBA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21ED5-3767-2AC9-50E1-F83A8711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5ADC6-0D10-D48B-AFF9-DD63BD1C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36E0-6DDF-9119-28C0-E436A148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F99C-A1A1-6B34-6171-BAC2025D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E8FA-91A2-BD03-8513-2BF6E37E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65DC-B0A4-FD8B-D10D-188D7803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FB7F-AD7E-F5BF-7FB7-CDBC36C9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EB4AD-E43D-84E0-A9D7-BC3EF07C6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AE8D8-CABE-7F72-FD1E-4BFA4DB7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4B42-E0A6-86C9-E58F-3271BDE1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FF309-74A9-5166-259C-EE388154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6E43-3F29-C147-F28C-16A66945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B15B5-C65C-C524-1CB3-A3F937996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352E-B959-5A2F-6698-920696E7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0AF4-996D-38A7-FF9E-9427EF2F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2472A-C51C-8FB4-992A-9ABE6BEB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C4E59-E240-09E7-96E1-4FC04A60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8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31E1A6-F8CB-848A-4B49-B586E172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4C019-A9D6-BF94-EC1C-5E55E53D5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3843F-0AE2-644A-9C11-7EA3CF686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B9FDD-29FF-419E-85A4-3DFE0407309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57F11-74B0-5D8B-1279-E77EF7CC9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7373-E466-E2BA-E718-1C23BB3AE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ertel1@gov.in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blue stripes&#10;&#10;Description automatically generated">
            <a:extLst>
              <a:ext uri="{FF2B5EF4-FFF2-40B4-BE49-F238E27FC236}">
                <a16:creationId xmlns:a16="http://schemas.microsoft.com/office/drawing/2014/main" id="{804A4C1F-0511-085A-1267-708E63B48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B07094-C9F7-2AA7-0BED-B67973193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340" y="-54909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Improving Opportunities</a:t>
            </a:r>
            <a:br>
              <a:rPr lang="en-US" sz="4800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4800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 Adult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A98B9BE-50D3-A3C7-FA68-A4205FFE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340" y="1950792"/>
            <a:ext cx="7007441" cy="99659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80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Katie Rounds</a:t>
            </a:r>
          </a:p>
          <a:p>
            <a:pPr algn="l"/>
            <a:r>
              <a:rPr lang="en-US" sz="2800" i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 Department of Workforce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BB31C-3013-2C75-AE63-AA7B105C0374}"/>
              </a:ext>
            </a:extLst>
          </p:cNvPr>
          <p:cNvSpPr txBox="1"/>
          <p:nvPr/>
        </p:nvSpPr>
        <p:spPr>
          <a:xfrm>
            <a:off x="991340" y="3059668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June 21, 2024</a:t>
            </a:r>
          </a:p>
        </p:txBody>
      </p:sp>
    </p:spTree>
    <p:extLst>
      <p:ext uri="{BB962C8B-B14F-4D97-AF65-F5344CB8AC3E}">
        <p14:creationId xmlns:p14="http://schemas.microsoft.com/office/powerpoint/2010/main" val="225143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Integrated Education and Training (IET)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2F39FC-34EC-11B8-118C-F4FA19A2CE5E}"/>
              </a:ext>
            </a:extLst>
          </p:cNvPr>
          <p:cNvSpPr txBox="1">
            <a:spLocks/>
          </p:cNvSpPr>
          <p:nvPr/>
        </p:nvSpPr>
        <p:spPr>
          <a:xfrm>
            <a:off x="838199" y="2607152"/>
            <a:ext cx="5257800" cy="402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Adult education and literacy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Workforce preparation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Occupation-specific training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49CD74A-13D4-DB26-5201-7A3B2261D022}"/>
              </a:ext>
            </a:extLst>
          </p:cNvPr>
          <p:cNvSpPr txBox="1">
            <a:spLocks/>
          </p:cNvSpPr>
          <p:nvPr/>
        </p:nvSpPr>
        <p:spPr>
          <a:xfrm>
            <a:off x="838199" y="1561847"/>
            <a:ext cx="4488402" cy="91036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robust certification program that combines: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C304D1-247E-9C15-5C36-9FDD6DCCBF6F}"/>
              </a:ext>
            </a:extLst>
          </p:cNvPr>
          <p:cNvSpPr txBox="1">
            <a:spLocks/>
          </p:cNvSpPr>
          <p:nvPr/>
        </p:nvSpPr>
        <p:spPr>
          <a:xfrm>
            <a:off x="6659943" y="1556151"/>
            <a:ext cx="4693857" cy="444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 ranks 2</a:t>
            </a:r>
            <a:r>
              <a:rPr lang="en-US" b="1" baseline="300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nd</a:t>
            </a: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the Nation in IET Enrollments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2,862</a:t>
            </a: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Enrollments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2,129    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Certifications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171</a:t>
            </a: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     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IET Courses</a:t>
            </a:r>
          </a:p>
        </p:txBody>
      </p:sp>
    </p:spTree>
    <p:extLst>
      <p:ext uri="{BB962C8B-B14F-4D97-AF65-F5344CB8AC3E}">
        <p14:creationId xmlns:p14="http://schemas.microsoft.com/office/powerpoint/2010/main" val="371317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Workforce Education Initiative (WEI)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E8701-A7D3-0716-A999-D6EDE7CDA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59865"/>
            <a:ext cx="5155246" cy="435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B1A447-DA1E-8FA4-9AA3-776B2B6B8F84}"/>
              </a:ext>
            </a:extLst>
          </p:cNvPr>
          <p:cNvSpPr txBox="1">
            <a:spLocks/>
          </p:cNvSpPr>
          <p:nvPr/>
        </p:nvSpPr>
        <p:spPr>
          <a:xfrm>
            <a:off x="6305121" y="1459865"/>
            <a:ext cx="50486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partnership between Indiana Adult Education and Hoosier employers to: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Help employees retain jobs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Improve performance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Foster career advancement</a:t>
            </a:r>
          </a:p>
          <a:p>
            <a:endParaRPr lang="en-US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 represents </a:t>
            </a: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25.6%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of total national enrollment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C3A8E1-0C17-2ECF-2E68-AA5B02524C46}"/>
              </a:ext>
            </a:extLst>
          </p:cNvPr>
          <p:cNvSpPr txBox="1">
            <a:spLocks/>
          </p:cNvSpPr>
          <p:nvPr/>
        </p:nvSpPr>
        <p:spPr>
          <a:xfrm>
            <a:off x="990600" y="6231192"/>
            <a:ext cx="8037576" cy="29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U.S. Department of Education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E5C320-882E-4CA2-C0B3-088939911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30156"/>
              </p:ext>
            </p:extLst>
          </p:nvPr>
        </p:nvGraphicFramePr>
        <p:xfrm>
          <a:off x="711692" y="1459866"/>
          <a:ext cx="5281753" cy="4351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0362">
                  <a:extLst>
                    <a:ext uri="{9D8B030D-6E8A-4147-A177-3AD203B41FA5}">
                      <a16:colId xmlns:a16="http://schemas.microsoft.com/office/drawing/2014/main" val="1110551731"/>
                    </a:ext>
                  </a:extLst>
                </a:gridCol>
                <a:gridCol w="1761391">
                  <a:extLst>
                    <a:ext uri="{9D8B030D-6E8A-4147-A177-3AD203B41FA5}">
                      <a16:colId xmlns:a16="http://schemas.microsoft.com/office/drawing/2014/main" val="1518927822"/>
                    </a:ext>
                  </a:extLst>
                </a:gridCol>
              </a:tblGrid>
              <a:tr h="725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3200" b="1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02249"/>
                  </a:ext>
                </a:extLst>
              </a:tr>
              <a:tr h="725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Indiana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2,698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2741"/>
                  </a:ext>
                </a:extLst>
              </a:tr>
              <a:tr h="725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Alabama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1,892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96546"/>
                  </a:ext>
                </a:extLst>
              </a:tr>
              <a:tr h="725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California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48164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Georgia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02944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Texas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64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6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Next Level Jobs: Workforce Ready Grant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49CD74A-13D4-DB26-5201-7A3B2261D022}"/>
              </a:ext>
            </a:extLst>
          </p:cNvPr>
          <p:cNvSpPr txBox="1">
            <a:spLocks/>
          </p:cNvSpPr>
          <p:nvPr/>
        </p:nvSpPr>
        <p:spPr>
          <a:xfrm>
            <a:off x="838200" y="1366558"/>
            <a:ext cx="10945913" cy="64826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Workforce Ready Grant (WRG) provides free training for Hoosiers in some of the state’s highest-demand, high-wage industries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85E005-D970-8DBB-9672-FCA8C927233E}"/>
              </a:ext>
            </a:extLst>
          </p:cNvPr>
          <p:cNvGrpSpPr/>
          <p:nvPr/>
        </p:nvGrpSpPr>
        <p:grpSpPr>
          <a:xfrm>
            <a:off x="523306" y="2766963"/>
            <a:ext cx="3334190" cy="3332796"/>
            <a:chOff x="506290" y="3100664"/>
            <a:chExt cx="3334190" cy="33327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D674A52-D77A-5260-BF72-0817A4EA7CCE}"/>
                </a:ext>
              </a:extLst>
            </p:cNvPr>
            <p:cNvSpPr/>
            <p:nvPr/>
          </p:nvSpPr>
          <p:spPr>
            <a:xfrm>
              <a:off x="506290" y="3100664"/>
              <a:ext cx="3334190" cy="3149824"/>
            </a:xfrm>
            <a:prstGeom prst="roundRect">
              <a:avLst/>
            </a:prstGeom>
            <a:noFill/>
            <a:ln w="25400">
              <a:solidFill>
                <a:srgbClr val="01426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FED765-8319-3858-B341-99D8B26C073B}"/>
                </a:ext>
              </a:extLst>
            </p:cNvPr>
            <p:cNvSpPr txBox="1"/>
            <p:nvPr/>
          </p:nvSpPr>
          <p:spPr>
            <a:xfrm>
              <a:off x="651472" y="3217195"/>
              <a:ext cx="3043825" cy="321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426A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Program Basics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Job skills training aligned with eligible occupation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Credit-bearing and non-credit bearing programs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Short-term training: average program length less than 10 weeks</a:t>
              </a: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3254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C6715-2F48-889F-56DE-ACB92BC473CE}"/>
              </a:ext>
            </a:extLst>
          </p:cNvPr>
          <p:cNvGrpSpPr/>
          <p:nvPr/>
        </p:nvGrpSpPr>
        <p:grpSpPr>
          <a:xfrm>
            <a:off x="4401759" y="2766963"/>
            <a:ext cx="3334190" cy="3149824"/>
            <a:chOff x="4390909" y="3100664"/>
            <a:chExt cx="3334190" cy="3149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35BD45-B92A-10C7-743E-0DDB525358BB}"/>
                </a:ext>
              </a:extLst>
            </p:cNvPr>
            <p:cNvSpPr txBox="1"/>
            <p:nvPr/>
          </p:nvSpPr>
          <p:spPr>
            <a:xfrm>
              <a:off x="4574087" y="3217195"/>
              <a:ext cx="3043825" cy="265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426A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Trainee Eligibility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Indiana resident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At least a HS diploma, but less than a college degree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Enrollment in qualifying program at an eligible training provider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4ABFDFF-DDAF-0816-41F5-C85224067CB0}"/>
                </a:ext>
              </a:extLst>
            </p:cNvPr>
            <p:cNvSpPr/>
            <p:nvPr/>
          </p:nvSpPr>
          <p:spPr>
            <a:xfrm>
              <a:off x="4390909" y="3100664"/>
              <a:ext cx="3334190" cy="3149824"/>
            </a:xfrm>
            <a:prstGeom prst="roundRect">
              <a:avLst/>
            </a:prstGeom>
            <a:noFill/>
            <a:ln w="25400">
              <a:solidFill>
                <a:srgbClr val="01426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061B2C-A20C-636D-937D-8608E06071FD}"/>
              </a:ext>
            </a:extLst>
          </p:cNvPr>
          <p:cNvGrpSpPr/>
          <p:nvPr/>
        </p:nvGrpSpPr>
        <p:grpSpPr>
          <a:xfrm>
            <a:off x="8280211" y="2766963"/>
            <a:ext cx="3334190" cy="3178908"/>
            <a:chOff x="8280211" y="3100664"/>
            <a:chExt cx="3334190" cy="31789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B5001E-2A7C-BE70-DE34-3604B9825131}"/>
                </a:ext>
              </a:extLst>
            </p:cNvPr>
            <p:cNvSpPr txBox="1"/>
            <p:nvPr/>
          </p:nvSpPr>
          <p:spPr>
            <a:xfrm>
              <a:off x="8425394" y="3217195"/>
              <a:ext cx="3043825" cy="306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426A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Training Programs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186 Active Training Programs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147 Active Training Providers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Highest number of programs available in Adv Manufacturing and Health Sciences 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69CE32B-F95A-023C-3140-B23DDB95EF4C}"/>
                </a:ext>
              </a:extLst>
            </p:cNvPr>
            <p:cNvSpPr/>
            <p:nvPr/>
          </p:nvSpPr>
          <p:spPr>
            <a:xfrm>
              <a:off x="8280211" y="3100664"/>
              <a:ext cx="3334190" cy="3149824"/>
            </a:xfrm>
            <a:prstGeom prst="roundRect">
              <a:avLst/>
            </a:prstGeom>
            <a:noFill/>
            <a:ln w="25400">
              <a:solidFill>
                <a:srgbClr val="01426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46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with blue and yellow stripes&#10;&#10;Description automatically generated">
            <a:extLst>
              <a:ext uri="{FF2B5EF4-FFF2-40B4-BE49-F238E27FC236}">
                <a16:creationId xmlns:a16="http://schemas.microsoft.com/office/drawing/2014/main" id="{F90DB3B0-C63D-6C70-6D5F-F3E73E40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Workforce Ready Grant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Fiscal Year 2024 thru Q3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1,458 participants in training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617 credentials earned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$28 average post-training wage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$2,188 average cost per trainee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503DC6-C0A7-81D9-17E8-87FD1B52F68E}"/>
              </a:ext>
            </a:extLst>
          </p:cNvPr>
          <p:cNvSpPr txBox="1">
            <a:spLocks/>
          </p:cNvSpPr>
          <p:nvPr/>
        </p:nvSpPr>
        <p:spPr>
          <a:xfrm>
            <a:off x="990600" y="6231192"/>
            <a:ext cx="6409944" cy="29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b="1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A9D3B-95B2-B56A-DA31-3F730EDDE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6"/>
          <a:stretch/>
        </p:blipFill>
        <p:spPr>
          <a:xfrm>
            <a:off x="1500315" y="4523093"/>
            <a:ext cx="5390513" cy="12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Industry Impact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E8701-A7D3-0716-A999-D6EDE7CDA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59865"/>
            <a:ext cx="5155246" cy="435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B1A447-DA1E-8FA4-9AA3-776B2B6B8F84}"/>
              </a:ext>
            </a:extLst>
          </p:cNvPr>
          <p:cNvSpPr txBox="1">
            <a:spLocks/>
          </p:cNvSpPr>
          <p:nvPr/>
        </p:nvSpPr>
        <p:spPr>
          <a:xfrm>
            <a:off x="6305121" y="1459865"/>
            <a:ext cx="50486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Top 5 Certifications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CDL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Welding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Medical Assisting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Medical Coding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Industrial Maintenance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2293FC-5F7A-2856-452C-A936C2BB9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201336"/>
              </p:ext>
            </p:extLst>
          </p:nvPr>
        </p:nvGraphicFramePr>
        <p:xfrm>
          <a:off x="838199" y="1459865"/>
          <a:ext cx="515524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37853D-D7BD-F255-6C0A-C9A196220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716417"/>
              </p:ext>
            </p:extLst>
          </p:nvPr>
        </p:nvGraphicFramePr>
        <p:xfrm>
          <a:off x="838198" y="1459866"/>
          <a:ext cx="515524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184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Next Level Jobs: Employer Training Grant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49CD74A-13D4-DB26-5201-7A3B2261D022}"/>
              </a:ext>
            </a:extLst>
          </p:cNvPr>
          <p:cNvSpPr txBox="1">
            <a:spLocks/>
          </p:cNvSpPr>
          <p:nvPr/>
        </p:nvSpPr>
        <p:spPr>
          <a:xfrm>
            <a:off x="838200" y="1366558"/>
            <a:ext cx="10945913" cy="64826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Employer Training Grant (ETG) reimburses employers who train, hire, and retain new or incumbent workers to fill in-demand positions within recognized job fields.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85E005-D970-8DBB-9672-FCA8C927233E}"/>
              </a:ext>
            </a:extLst>
          </p:cNvPr>
          <p:cNvGrpSpPr/>
          <p:nvPr/>
        </p:nvGrpSpPr>
        <p:grpSpPr>
          <a:xfrm>
            <a:off x="523306" y="2766963"/>
            <a:ext cx="3334190" cy="3149824"/>
            <a:chOff x="506290" y="3100664"/>
            <a:chExt cx="3334190" cy="314982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D674A52-D77A-5260-BF72-0817A4EA7CCE}"/>
                </a:ext>
              </a:extLst>
            </p:cNvPr>
            <p:cNvSpPr/>
            <p:nvPr/>
          </p:nvSpPr>
          <p:spPr>
            <a:xfrm>
              <a:off x="506290" y="3100664"/>
              <a:ext cx="3334190" cy="3149824"/>
            </a:xfrm>
            <a:prstGeom prst="roundRect">
              <a:avLst/>
            </a:prstGeom>
            <a:noFill/>
            <a:ln w="25400">
              <a:solidFill>
                <a:srgbClr val="01426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FED765-8319-3858-B341-99D8B26C073B}"/>
                </a:ext>
              </a:extLst>
            </p:cNvPr>
            <p:cNvSpPr txBox="1"/>
            <p:nvPr/>
          </p:nvSpPr>
          <p:spPr>
            <a:xfrm>
              <a:off x="651472" y="3110329"/>
              <a:ext cx="3043825" cy="3088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1426A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Program Basics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Job skills training aligned with eligible occupation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40+ hours in length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For new or existing employees 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Results in credential or approved specialized company training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C6715-2F48-889F-56DE-ACB92BC473CE}"/>
              </a:ext>
            </a:extLst>
          </p:cNvPr>
          <p:cNvGrpSpPr/>
          <p:nvPr/>
        </p:nvGrpSpPr>
        <p:grpSpPr>
          <a:xfrm>
            <a:off x="4401759" y="2766963"/>
            <a:ext cx="3334190" cy="3149824"/>
            <a:chOff x="4390909" y="3100664"/>
            <a:chExt cx="3334190" cy="3149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35BD45-B92A-10C7-743E-0DDB525358BB}"/>
                </a:ext>
              </a:extLst>
            </p:cNvPr>
            <p:cNvSpPr txBox="1"/>
            <p:nvPr/>
          </p:nvSpPr>
          <p:spPr>
            <a:xfrm>
              <a:off x="4575278" y="3121215"/>
              <a:ext cx="3043825" cy="30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1426A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Reimbursement Details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Up to $5K for training resulting in credential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Up to $3K for company specialized training 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Up to $1K for HS student in work-based learning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Max of $50K per employer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4ABFDFF-DDAF-0816-41F5-C85224067CB0}"/>
                </a:ext>
              </a:extLst>
            </p:cNvPr>
            <p:cNvSpPr/>
            <p:nvPr/>
          </p:nvSpPr>
          <p:spPr>
            <a:xfrm>
              <a:off x="4390909" y="3100664"/>
              <a:ext cx="3334190" cy="3149824"/>
            </a:xfrm>
            <a:prstGeom prst="roundRect">
              <a:avLst/>
            </a:prstGeom>
            <a:noFill/>
            <a:ln w="25400">
              <a:solidFill>
                <a:srgbClr val="01426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061B2C-A20C-636D-937D-8608E06071FD}"/>
              </a:ext>
            </a:extLst>
          </p:cNvPr>
          <p:cNvGrpSpPr/>
          <p:nvPr/>
        </p:nvGrpSpPr>
        <p:grpSpPr>
          <a:xfrm>
            <a:off x="8280211" y="2766963"/>
            <a:ext cx="3334190" cy="3149824"/>
            <a:chOff x="8280211" y="3100664"/>
            <a:chExt cx="3334190" cy="3149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B5001E-2A7C-BE70-DE34-3604B9825131}"/>
                </a:ext>
              </a:extLst>
            </p:cNvPr>
            <p:cNvSpPr txBox="1"/>
            <p:nvPr/>
          </p:nvSpPr>
          <p:spPr>
            <a:xfrm>
              <a:off x="8425393" y="3127559"/>
              <a:ext cx="3043825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1426A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Wage Requirements</a:t>
              </a:r>
            </a:p>
            <a:p>
              <a:pPr marL="347663" lvl="1" indent="-293688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A325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Minimum starting wage of $17 per hour for new employees</a:t>
              </a:r>
            </a:p>
            <a:p>
              <a:pPr marL="347663" lvl="1" indent="-293688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A325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3% wage increase for existing worker trainees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69CE32B-F95A-023C-3140-B23DDB95EF4C}"/>
                </a:ext>
              </a:extLst>
            </p:cNvPr>
            <p:cNvSpPr/>
            <p:nvPr/>
          </p:nvSpPr>
          <p:spPr>
            <a:xfrm>
              <a:off x="8280211" y="3100664"/>
              <a:ext cx="3334190" cy="3149824"/>
            </a:xfrm>
            <a:prstGeom prst="roundRect">
              <a:avLst/>
            </a:prstGeom>
            <a:noFill/>
            <a:ln w="25400">
              <a:solidFill>
                <a:srgbClr val="01426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47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with blue and yellow stripes&#10;&#10;Description automatically generated">
            <a:extLst>
              <a:ext uri="{FF2B5EF4-FFF2-40B4-BE49-F238E27FC236}">
                <a16:creationId xmlns:a16="http://schemas.microsoft.com/office/drawing/2014/main" id="{F90DB3B0-C63D-6C70-6D5F-F3E73E40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Employer Training Grant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2229"/>
            <a:ext cx="6912429" cy="4674734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Fiscal Year 2024 thru Q3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945 employers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6,457 employees estimated to receive job-relevant training in in-demand occupations​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investment per employer $25,558​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cost of training per employee $3,378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503DC6-C0A7-81D9-17E8-87FD1B52F68E}"/>
              </a:ext>
            </a:extLst>
          </p:cNvPr>
          <p:cNvSpPr txBox="1">
            <a:spLocks/>
          </p:cNvSpPr>
          <p:nvPr/>
        </p:nvSpPr>
        <p:spPr>
          <a:xfrm>
            <a:off x="990600" y="6231192"/>
            <a:ext cx="6409944" cy="29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b="1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A9D3B-95B2-B56A-DA31-3F730EDDE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6"/>
          <a:stretch/>
        </p:blipFill>
        <p:spPr>
          <a:xfrm>
            <a:off x="1500315" y="4867834"/>
            <a:ext cx="5390513" cy="12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6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blue stripes&#10;&#10;Description automatically generated">
            <a:extLst>
              <a:ext uri="{FF2B5EF4-FFF2-40B4-BE49-F238E27FC236}">
                <a16:creationId xmlns:a16="http://schemas.microsoft.com/office/drawing/2014/main" id="{804A4C1F-0511-085A-1267-708E63B48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B07094-C9F7-2AA7-0BED-B67973193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340" y="-586581"/>
            <a:ext cx="9144000" cy="2387600"/>
          </a:xfrm>
        </p:spPr>
        <p:txBody>
          <a:bodyPr/>
          <a:lstStyle/>
          <a:p>
            <a:pPr algn="l"/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Thank you!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A98B9BE-50D3-A3C7-FA68-A4205FFE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340" y="1950792"/>
            <a:ext cx="5436093" cy="996594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Katie Rounds</a:t>
            </a:r>
          </a:p>
          <a:p>
            <a:pPr algn="l"/>
            <a:r>
              <a:rPr lang="en-US" sz="280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KRounds1@dwd.in.gov</a:t>
            </a:r>
          </a:p>
        </p:txBody>
      </p:sp>
    </p:spTree>
    <p:extLst>
      <p:ext uri="{BB962C8B-B14F-4D97-AF65-F5344CB8AC3E}">
        <p14:creationId xmlns:p14="http://schemas.microsoft.com/office/powerpoint/2010/main" val="66943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blue stripes&#10;&#10;Description automatically generated">
            <a:extLst>
              <a:ext uri="{FF2B5EF4-FFF2-40B4-BE49-F238E27FC236}">
                <a16:creationId xmlns:a16="http://schemas.microsoft.com/office/drawing/2014/main" id="{804A4C1F-0511-085A-1267-708E63B48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B07094-C9F7-2AA7-0BED-B67973193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340" y="-586581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One Stop To Start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A98B9BE-50D3-A3C7-FA68-A4205FFE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340" y="1950792"/>
            <a:ext cx="5436093" cy="996594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Whitney Ertel, Executive Director</a:t>
            </a:r>
          </a:p>
          <a:p>
            <a:pPr algn="l"/>
            <a:r>
              <a:rPr lang="en-US" sz="2800" i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Governor’s Workforce Cabinet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BB31C-3013-2C75-AE63-AA7B105C0374}"/>
              </a:ext>
            </a:extLst>
          </p:cNvPr>
          <p:cNvSpPr txBox="1"/>
          <p:nvPr/>
        </p:nvSpPr>
        <p:spPr>
          <a:xfrm>
            <a:off x="991340" y="3059668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June 21, 2024</a:t>
            </a:r>
          </a:p>
        </p:txBody>
      </p:sp>
    </p:spTree>
    <p:extLst>
      <p:ext uri="{BB962C8B-B14F-4D97-AF65-F5344CB8AC3E}">
        <p14:creationId xmlns:p14="http://schemas.microsoft.com/office/powerpoint/2010/main" val="3560243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with blue and yellow stripes&#10;&#10;Description automatically generated">
            <a:extLst>
              <a:ext uri="{FF2B5EF4-FFF2-40B4-BE49-F238E27FC236}">
                <a16:creationId xmlns:a16="http://schemas.microsoft.com/office/drawing/2014/main" id="{995E2AA8-F3CD-E1E8-7A3B-6BCB501CB7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67B4AF-0216-286E-29CD-C0BB4303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416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C0CA6-E0BA-4770-DF30-C899DAE1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9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Understand the ease of Indiana’s One Stop To Start campaign</a:t>
            </a:r>
          </a:p>
          <a:p>
            <a:endParaRPr lang="en-US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Learn how to spread the word in your local area </a:t>
            </a:r>
          </a:p>
        </p:txBody>
      </p:sp>
    </p:spTree>
    <p:extLst>
      <p:ext uri="{BB962C8B-B14F-4D97-AF65-F5344CB8AC3E}">
        <p14:creationId xmlns:p14="http://schemas.microsoft.com/office/powerpoint/2010/main" val="163540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with blue and yellow stripes&#10;&#10;Description automatically generated">
            <a:extLst>
              <a:ext uri="{FF2B5EF4-FFF2-40B4-BE49-F238E27FC236}">
                <a16:creationId xmlns:a16="http://schemas.microsoft.com/office/drawing/2014/main" id="{995E2AA8-F3CD-E1E8-7A3B-6BCB501CB7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67B4AF-0216-286E-29CD-C0BB4303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416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C0CA6-E0BA-4770-DF30-C899DAE1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426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Provide an overview of how the </a:t>
            </a: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DWD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Adult Education 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 </a:t>
            </a: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Next Level Jobs Workforce Ready Grant (WRG) and Employer Training Grant (ETG) 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programs support building a highly skilled adult workforce. </a:t>
            </a:r>
          </a:p>
          <a:p>
            <a:pPr marL="0" indent="0">
              <a:buNone/>
            </a:pPr>
            <a:endParaRPr lang="en-US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9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F1C9C-87DB-D586-546E-5FD1053264EB}"/>
              </a:ext>
            </a:extLst>
          </p:cNvPr>
          <p:cNvSpPr txBox="1"/>
          <p:nvPr/>
        </p:nvSpPr>
        <p:spPr>
          <a:xfrm>
            <a:off x="990600" y="2222299"/>
            <a:ext cx="4635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Strengthen Indiana’s economy by connecting individuals and employers to State programs and resources</a:t>
            </a:r>
          </a:p>
        </p:txBody>
      </p:sp>
      <p:pic>
        <p:nvPicPr>
          <p:cNvPr id="10" name="Picture 9" descr="A blue circle with yellow and gold flag with a torch and stars&#10;&#10;Description automatically generated">
            <a:extLst>
              <a:ext uri="{FF2B5EF4-FFF2-40B4-BE49-F238E27FC236}">
                <a16:creationId xmlns:a16="http://schemas.microsoft.com/office/drawing/2014/main" id="{FEF1AF41-986A-FE80-DC4E-6647A0E94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31" y="1825625"/>
            <a:ext cx="3419067" cy="34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74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One Stop To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F1C9C-87DB-D586-546E-5FD1053264EB}"/>
              </a:ext>
            </a:extLst>
          </p:cNvPr>
          <p:cNvSpPr txBox="1"/>
          <p:nvPr/>
        </p:nvSpPr>
        <p:spPr>
          <a:xfrm>
            <a:off x="838201" y="1690688"/>
            <a:ext cx="525779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Consumer-focused awareness campaign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(25 - 45-year-olds)</a:t>
            </a:r>
          </a:p>
          <a:p>
            <a:pPr marL="0" indent="0">
              <a:buNone/>
            </a:pPr>
            <a:endParaRPr lang="en-US" sz="2600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Utilizes existing state workforce, training and education programs </a:t>
            </a:r>
          </a:p>
          <a:p>
            <a:pPr marL="0" indent="0">
              <a:buNone/>
            </a:pPr>
            <a:endParaRPr lang="en-US" sz="2600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Connects people to resources, training and good job opportunities in their area</a:t>
            </a:r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00D94DB-49DC-1D8E-A1C1-925E05E78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831541"/>
            <a:ext cx="4447837" cy="53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Partners</a:t>
            </a:r>
          </a:p>
        </p:txBody>
      </p:sp>
      <p:pic>
        <p:nvPicPr>
          <p:cNvPr id="24" name="Picture 2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12F46D-3CE8-6A80-BE1A-7935D2ABA0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8" t="9167" r="81563" b="71505"/>
          <a:stretch/>
        </p:blipFill>
        <p:spPr>
          <a:xfrm>
            <a:off x="5192733" y="765729"/>
            <a:ext cx="1942978" cy="2291507"/>
          </a:xfrm>
          <a:prstGeom prst="rect">
            <a:avLst/>
          </a:prstGeom>
        </p:spPr>
      </p:pic>
      <p:pic>
        <p:nvPicPr>
          <p:cNvPr id="26" name="Picture 2" descr="Region's unemployment edges downward in report for April | Southern Indiana  Business Report">
            <a:extLst>
              <a:ext uri="{FF2B5EF4-FFF2-40B4-BE49-F238E27FC236}">
                <a16:creationId xmlns:a16="http://schemas.microsoft.com/office/drawing/2014/main" id="{1EE6ADC9-FF88-3F00-C0E3-CDE4BFAA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85" y="1360352"/>
            <a:ext cx="2880109" cy="28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tate Higher Education Commission seeks student member">
            <a:extLst>
              <a:ext uri="{FF2B5EF4-FFF2-40B4-BE49-F238E27FC236}">
                <a16:creationId xmlns:a16="http://schemas.microsoft.com/office/drawing/2014/main" id="{F46A6642-FE96-4F34-229D-472BF28F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2" y="2996676"/>
            <a:ext cx="4223450" cy="23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FSSA: FSSA Home">
            <a:extLst>
              <a:ext uri="{FF2B5EF4-FFF2-40B4-BE49-F238E27FC236}">
                <a16:creationId xmlns:a16="http://schemas.microsoft.com/office/drawing/2014/main" id="{5B95BB7E-1133-82A2-69E1-E7F83C32E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98" y="1637907"/>
            <a:ext cx="2581184" cy="17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Indiana Workforce Board Alliance">
            <a:extLst>
              <a:ext uri="{FF2B5EF4-FFF2-40B4-BE49-F238E27FC236}">
                <a16:creationId xmlns:a16="http://schemas.microsoft.com/office/drawing/2014/main" id="{41258503-ED73-BF67-C256-7C2CC914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9"/>
          <a:stretch/>
        </p:blipFill>
        <p:spPr bwMode="auto">
          <a:xfrm>
            <a:off x="6798733" y="3263063"/>
            <a:ext cx="3071431" cy="17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DVA: Indiana Department of Correction">
            <a:extLst>
              <a:ext uri="{FF2B5EF4-FFF2-40B4-BE49-F238E27FC236}">
                <a16:creationId xmlns:a16="http://schemas.microsoft.com/office/drawing/2014/main" id="{D04EEF01-F5F1-6D08-9C76-D94C7F1A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60807"/>
              </a:clrFrom>
              <a:clrTo>
                <a:srgbClr val="0608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9999"/>
            <a:ext cx="1644005" cy="16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Veteran Registration">
            <a:extLst>
              <a:ext uri="{FF2B5EF4-FFF2-40B4-BE49-F238E27FC236}">
                <a16:creationId xmlns:a16="http://schemas.microsoft.com/office/drawing/2014/main" id="{1D2CCDCA-2C31-17F5-3201-906453B3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76" y="3023683"/>
            <a:ext cx="1720588" cy="8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DWD: Contact Us">
            <a:extLst>
              <a:ext uri="{FF2B5EF4-FFF2-40B4-BE49-F238E27FC236}">
                <a16:creationId xmlns:a16="http://schemas.microsoft.com/office/drawing/2014/main" id="{BC148455-24BA-AFDC-4EE9-38F76BCD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94" y="5076816"/>
            <a:ext cx="1846740" cy="7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Vincennes University Expands Its Commitment to Affordable College for All">
            <a:extLst>
              <a:ext uri="{FF2B5EF4-FFF2-40B4-BE49-F238E27FC236}">
                <a16:creationId xmlns:a16="http://schemas.microsoft.com/office/drawing/2014/main" id="{CD41285F-086E-B27F-6E45-325F7F48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12" y="4089237"/>
            <a:ext cx="1887552" cy="24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DVA: Ivy Tech Community College">
            <a:extLst>
              <a:ext uri="{FF2B5EF4-FFF2-40B4-BE49-F238E27FC236}">
                <a16:creationId xmlns:a16="http://schemas.microsoft.com/office/drawing/2014/main" id="{E145E0C5-91A6-3879-B470-F5AF95065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26" y="4881011"/>
            <a:ext cx="3906356" cy="11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Follow Indiana Economic Development Corp.'s (@Indiana_EDC) latest Tweets /  Twitter">
            <a:extLst>
              <a:ext uri="{FF2B5EF4-FFF2-40B4-BE49-F238E27FC236}">
                <a16:creationId xmlns:a16="http://schemas.microsoft.com/office/drawing/2014/main" id="{CFDDEEC5-0068-A204-E06D-216CF10A3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5078" r="9314" b="10861"/>
          <a:stretch/>
        </p:blipFill>
        <p:spPr bwMode="auto">
          <a:xfrm>
            <a:off x="7708271" y="765729"/>
            <a:ext cx="1942978" cy="1958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028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What’s Different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EAD5B-F10B-AF25-8E63-387A62DD29D0}"/>
              </a:ext>
            </a:extLst>
          </p:cNvPr>
          <p:cNvSpPr txBox="1"/>
          <p:nvPr/>
        </p:nvSpPr>
        <p:spPr>
          <a:xfrm>
            <a:off x="1031966" y="1232713"/>
            <a:ext cx="540802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One “front door” to get started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Career navigators and one-on-one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Warm handoff to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Showcases emerging industries alongside critical need jobs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Connect employers with resources and alternative talent pools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20E0DF-8053-ABE9-4B90-ADA1CC96B6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2117" y="1690688"/>
            <a:ext cx="6529883" cy="39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9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B3D1A7B-0036-E268-5872-9E14D31F5DA9}"/>
              </a:ext>
            </a:extLst>
          </p:cNvPr>
          <p:cNvSpPr txBox="1"/>
          <p:nvPr/>
        </p:nvSpPr>
        <p:spPr>
          <a:xfrm>
            <a:off x="6395793" y="1567543"/>
            <a:ext cx="244275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93079-ED1D-C1CC-2634-2A09F83A05CE}"/>
              </a:ext>
            </a:extLst>
          </p:cNvPr>
          <p:cNvSpPr txBox="1"/>
          <p:nvPr/>
        </p:nvSpPr>
        <p:spPr>
          <a:xfrm>
            <a:off x="7400544" y="1690688"/>
            <a:ext cx="3520005" cy="2280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How it Works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49169B-B4F6-CAB7-DB3A-7CD717088D1D}"/>
              </a:ext>
            </a:extLst>
          </p:cNvPr>
          <p:cNvGrpSpPr/>
          <p:nvPr/>
        </p:nvGrpSpPr>
        <p:grpSpPr>
          <a:xfrm>
            <a:off x="838200" y="1825625"/>
            <a:ext cx="4457699" cy="3329780"/>
            <a:chOff x="9398493" y="-711200"/>
            <a:chExt cx="8196099" cy="583485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8BB61D6-011A-7081-325C-254571923E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3" t="62870" r="-1" b="22571"/>
            <a:stretch/>
          </p:blipFill>
          <p:spPr bwMode="auto">
            <a:xfrm>
              <a:off x="9398493" y="2540792"/>
              <a:ext cx="8196099" cy="258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2D7E20D6-D676-CD5A-3C39-8C99ABE5CB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3" t="22023" r="-1" b="59652"/>
            <a:stretch/>
          </p:blipFill>
          <p:spPr bwMode="auto">
            <a:xfrm>
              <a:off x="9398493" y="-711200"/>
              <a:ext cx="8196099" cy="325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Graphic 15" descr="Cursor with solid fill">
            <a:extLst>
              <a:ext uri="{FF2B5EF4-FFF2-40B4-BE49-F238E27FC236}">
                <a16:creationId xmlns:a16="http://schemas.microsoft.com/office/drawing/2014/main" id="{AE91C9BF-F1C3-B42E-1D2A-6306D8961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085235">
            <a:off x="878089" y="4541635"/>
            <a:ext cx="914400" cy="914400"/>
          </a:xfrm>
          <a:prstGeom prst="rect">
            <a:avLst/>
          </a:prstGeom>
        </p:spPr>
      </p:pic>
      <p:pic>
        <p:nvPicPr>
          <p:cNvPr id="18" name="Graphic 17" descr="Arrow: Slight curve with solid fill">
            <a:extLst>
              <a:ext uri="{FF2B5EF4-FFF2-40B4-BE49-F238E27FC236}">
                <a16:creationId xmlns:a16="http://schemas.microsoft.com/office/drawing/2014/main" id="{CFABB954-47AA-3F66-4A3B-FF398AD74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344351">
            <a:off x="5245598" y="2243313"/>
            <a:ext cx="1700802" cy="17008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7AB792-F347-5417-7347-F256D0D19C00}"/>
              </a:ext>
            </a:extLst>
          </p:cNvPr>
          <p:cNvGrpSpPr/>
          <p:nvPr/>
        </p:nvGrpSpPr>
        <p:grpSpPr>
          <a:xfrm>
            <a:off x="7398027" y="423908"/>
            <a:ext cx="3091772" cy="5620017"/>
            <a:chOff x="7648648" y="500495"/>
            <a:chExt cx="2813050" cy="5112285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97FA7808-2559-A45D-100E-5DC7A1160C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45" b="46586"/>
            <a:stretch/>
          </p:blipFill>
          <p:spPr bwMode="auto">
            <a:xfrm>
              <a:off x="7648648" y="4047682"/>
              <a:ext cx="2813050" cy="156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CCEEDEDD-3E51-3A99-4119-6C3CFBCE3F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82" b="34766"/>
            <a:stretch/>
          </p:blipFill>
          <p:spPr bwMode="auto">
            <a:xfrm>
              <a:off x="7648648" y="500495"/>
              <a:ext cx="2813050" cy="317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1E3EFE6-8452-BA97-26FB-3145BD3BAB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35" b="8275"/>
            <a:stretch/>
          </p:blipFill>
          <p:spPr bwMode="auto">
            <a:xfrm>
              <a:off x="7648648" y="3611712"/>
              <a:ext cx="2813050" cy="45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1720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Individuals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B1A447-DA1E-8FA4-9AA3-776B2B6B8F84}"/>
              </a:ext>
            </a:extLst>
          </p:cNvPr>
          <p:cNvSpPr txBox="1">
            <a:spLocks/>
          </p:cNvSpPr>
          <p:nvPr/>
        </p:nvSpPr>
        <p:spPr>
          <a:xfrm>
            <a:off x="753185" y="1667742"/>
            <a:ext cx="7400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Tuition free certifications (NLJ Workforce Ready Grant)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Apprenticeships, Work-Based Learning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College Financial Aid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 School Degree/Equivalency 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Upskilling, Reskilling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Barrier Removal</a:t>
            </a:r>
          </a:p>
          <a:p>
            <a:endParaRPr lang="en-US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7B8FAB-B621-9ACF-A7EF-09B439DA2A00}"/>
              </a:ext>
            </a:extLst>
          </p:cNvPr>
          <p:cNvGrpSpPr/>
          <p:nvPr/>
        </p:nvGrpSpPr>
        <p:grpSpPr>
          <a:xfrm>
            <a:off x="8406001" y="743965"/>
            <a:ext cx="2143126" cy="5275115"/>
            <a:chOff x="8453179" y="839067"/>
            <a:chExt cx="2143126" cy="5275115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23A78EEB-5928-15EB-8D46-9E8DB1D69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180" y="839067"/>
              <a:ext cx="2143125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E526A7F5-CE9B-6B5B-D977-5A86403C8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179" y="2643187"/>
              <a:ext cx="2143125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51AF36C0-90C5-ADBB-053A-20D3200E9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179" y="4456832"/>
              <a:ext cx="2143125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8394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Employers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B1A447-DA1E-8FA4-9AA3-776B2B6B8F84}"/>
              </a:ext>
            </a:extLst>
          </p:cNvPr>
          <p:cNvSpPr txBox="1">
            <a:spLocks/>
          </p:cNvSpPr>
          <p:nvPr/>
        </p:nvSpPr>
        <p:spPr>
          <a:xfrm>
            <a:off x="1047318" y="1690688"/>
            <a:ext cx="82943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NLJ Employer Training Grant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Manufacturing Readiness Grant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Apprenticeships, Work-Based Learning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On-Site Employer Training Opportunities 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Alternative Labor Pools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695CE1-4773-63C7-D468-F25C9C1C5FD2}"/>
              </a:ext>
            </a:extLst>
          </p:cNvPr>
          <p:cNvGrpSpPr/>
          <p:nvPr/>
        </p:nvGrpSpPr>
        <p:grpSpPr>
          <a:xfrm>
            <a:off x="8447862" y="701674"/>
            <a:ext cx="2276018" cy="5226052"/>
            <a:chOff x="9005830" y="55303"/>
            <a:chExt cx="2098040" cy="49894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83FA70-7CEA-B73A-957E-CAB15BA22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5830" y="3444585"/>
              <a:ext cx="2079380" cy="1600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60A1D5-64D3-D0AE-D277-71BE5E605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05830" y="55303"/>
              <a:ext cx="209804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FA20A1-561C-B03F-2359-985DA455A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5830" y="1749944"/>
              <a:ext cx="2071885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934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Emerging and Critical Need Industries  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B1A447-DA1E-8FA4-9AA3-776B2B6B8F84}"/>
              </a:ext>
            </a:extLst>
          </p:cNvPr>
          <p:cNvSpPr txBox="1">
            <a:spLocks/>
          </p:cNvSpPr>
          <p:nvPr/>
        </p:nvSpPr>
        <p:spPr>
          <a:xfrm>
            <a:off x="8236918" y="1589088"/>
            <a:ext cx="31187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Additional Highlighted Industries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AI, Information Technology &amp; Business Services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Bio / Pharma/ Life Science 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Clean &amp; Alternative Energy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Education &amp; Early Learning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Microsoft Sans Serif"/>
              <a:cs typeface="Microsoft Sans Serif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Engineering 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Microsoft Sans Serif"/>
              <a:cs typeface="Microsoft Sans Serif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Food &amp; Ag Tech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Healthcare &amp; Behavioral Health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Infrastructure &amp; Building Trades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Smart Logistics &amp; Transportation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/>
                <a:ea typeface="Microsoft Sans Serif"/>
                <a:cs typeface="Microsoft Sans Serif"/>
              </a:rPr>
              <a:t>Smart Manufacturing &amp; Robotics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1426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11F1F2-CEFA-FCA3-7011-F341A11F7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16" y="1734763"/>
            <a:ext cx="6563804" cy="405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2178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Marketing Efforts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B1A447-DA1E-8FA4-9AA3-776B2B6B8F84}"/>
              </a:ext>
            </a:extLst>
          </p:cNvPr>
          <p:cNvSpPr txBox="1">
            <a:spLocks/>
          </p:cNvSpPr>
          <p:nvPr/>
        </p:nvSpPr>
        <p:spPr>
          <a:xfrm>
            <a:off x="7120646" y="856034"/>
            <a:ext cx="4525529" cy="5112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Facebook, LinkedIn, Reddit</a:t>
            </a:r>
          </a:p>
          <a:p>
            <a:pPr marL="0" indent="0">
              <a:buNone/>
            </a:pPr>
            <a:endParaRPr lang="en-US" b="1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Print/Radio/TV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Inside Indiana Business 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Indianapolis Business Journal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Spotify, Pandora</a:t>
            </a:r>
          </a:p>
          <a:p>
            <a:pPr marL="0" indent="0">
              <a:buNone/>
            </a:pPr>
            <a:endParaRPr lang="en-US" b="1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Partnerships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Pacers/Fever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Indianapolis Motor Speedway </a:t>
            </a:r>
          </a:p>
          <a:p>
            <a:pPr marL="0" indent="0">
              <a:buNone/>
            </a:pPr>
            <a:endParaRPr lang="en-US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127876-8486-68BC-CF41-FBED33301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6" y="1462560"/>
            <a:ext cx="2069903" cy="35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ign on a bus stop&#10;&#10;Description automatically generated">
            <a:extLst>
              <a:ext uri="{FF2B5EF4-FFF2-40B4-BE49-F238E27FC236}">
                <a16:creationId xmlns:a16="http://schemas.microsoft.com/office/drawing/2014/main" id="{954EC68F-1903-CE3F-0228-8AC240C1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 b="5325"/>
          <a:stretch/>
        </p:blipFill>
        <p:spPr>
          <a:xfrm>
            <a:off x="2513598" y="3073940"/>
            <a:ext cx="2037306" cy="323796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89E70BA-C682-36E5-F9DB-83B7787F5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13" y="1467424"/>
            <a:ext cx="2140190" cy="37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2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5C78B3-0876-BF72-526C-343D62638E41}"/>
              </a:ext>
            </a:extLst>
          </p:cNvPr>
          <p:cNvSpPr txBox="1">
            <a:spLocks/>
          </p:cNvSpPr>
          <p:nvPr/>
        </p:nvSpPr>
        <p:spPr>
          <a:xfrm>
            <a:off x="990600" y="6231192"/>
            <a:ext cx="8037576" cy="29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b="1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4F8D7E-F394-B5DD-CC38-F1EA7F50D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1037"/>
            <a:ext cx="7569200" cy="55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Adult Education: The Challenge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D15332-EB71-9C19-AF11-6BD760D6E517}"/>
              </a:ext>
            </a:extLst>
          </p:cNvPr>
          <p:cNvSpPr txBox="1">
            <a:spLocks/>
          </p:cNvSpPr>
          <p:nvPr/>
        </p:nvSpPr>
        <p:spPr>
          <a:xfrm>
            <a:off x="990600" y="6231192"/>
            <a:ext cx="8037576" cy="29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American Community Survey; Current Population Survey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B700D-525D-3A27-3FB4-18506534A47E}"/>
              </a:ext>
            </a:extLst>
          </p:cNvPr>
          <p:cNvSpPr txBox="1"/>
          <p:nvPr/>
        </p:nvSpPr>
        <p:spPr>
          <a:xfrm>
            <a:off x="3475211" y="1686328"/>
            <a:ext cx="7360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423,178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045B6-1860-9C11-4CC9-F05AF813D989}"/>
              </a:ext>
            </a:extLst>
          </p:cNvPr>
          <p:cNvSpPr txBox="1"/>
          <p:nvPr/>
        </p:nvSpPr>
        <p:spPr>
          <a:xfrm>
            <a:off x="3554905" y="3120652"/>
            <a:ext cx="77108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 Adults 18-64 Without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 School Diploma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5744CA-807E-7C73-6037-179628588978}"/>
              </a:ext>
            </a:extLst>
          </p:cNvPr>
          <p:cNvCxnSpPr>
            <a:cxnSpLocks/>
          </p:cNvCxnSpPr>
          <p:nvPr/>
        </p:nvCxnSpPr>
        <p:spPr>
          <a:xfrm>
            <a:off x="3306031" y="1686328"/>
            <a:ext cx="0" cy="1969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2C6D1FA-0B09-CAAD-DC7A-17FEF489DB0C}"/>
              </a:ext>
            </a:extLst>
          </p:cNvPr>
          <p:cNvSpPr txBox="1"/>
          <p:nvPr/>
        </p:nvSpPr>
        <p:spPr>
          <a:xfrm>
            <a:off x="3306031" y="4435708"/>
            <a:ext cx="64711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Unemployment Rate of 5.9% vs 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8289A-7AB6-4092-095F-70ABF8FCC8FB}"/>
              </a:ext>
            </a:extLst>
          </p:cNvPr>
          <p:cNvSpPr txBox="1"/>
          <p:nvPr/>
        </p:nvSpPr>
        <p:spPr>
          <a:xfrm>
            <a:off x="3306031" y="4852203"/>
            <a:ext cx="84202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Labor Force Participation Rate of 46.0% vs 62.5%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34701-B23A-10E1-3B1C-8D8CDDF5D2FC}"/>
              </a:ext>
            </a:extLst>
          </p:cNvPr>
          <p:cNvSpPr txBox="1"/>
          <p:nvPr/>
        </p:nvSpPr>
        <p:spPr>
          <a:xfrm>
            <a:off x="3306031" y="5223433"/>
            <a:ext cx="124276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Wage increase of more than $8,400 annually after completing an HSE</a:t>
            </a:r>
          </a:p>
        </p:txBody>
      </p:sp>
    </p:spTree>
    <p:extLst>
      <p:ext uri="{BB962C8B-B14F-4D97-AF65-F5344CB8AC3E}">
        <p14:creationId xmlns:p14="http://schemas.microsoft.com/office/powerpoint/2010/main" val="2257123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Enhanced Portal Offering (May 1)</a:t>
            </a:r>
          </a:p>
        </p:txBody>
      </p:sp>
      <p:graphicFrame>
        <p:nvGraphicFramePr>
          <p:cNvPr id="2" name="TextBox 5">
            <a:extLst>
              <a:ext uri="{FF2B5EF4-FFF2-40B4-BE49-F238E27FC236}">
                <a16:creationId xmlns:a16="http://schemas.microsoft.com/office/drawing/2014/main" id="{9F5286DE-3AAD-5929-D693-916F7C568BF5}"/>
              </a:ext>
            </a:extLst>
          </p:cNvPr>
          <p:cNvGraphicFramePr/>
          <p:nvPr/>
        </p:nvGraphicFramePr>
        <p:xfrm>
          <a:off x="2141973" y="1690688"/>
          <a:ext cx="7908052" cy="403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9097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Economic Development Possibilities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B1A447-DA1E-8FA4-9AA3-776B2B6B8F84}"/>
              </a:ext>
            </a:extLst>
          </p:cNvPr>
          <p:cNvSpPr txBox="1">
            <a:spLocks/>
          </p:cNvSpPr>
          <p:nvPr/>
        </p:nvSpPr>
        <p:spPr>
          <a:xfrm>
            <a:off x="872628" y="1668514"/>
            <a:ext cx="6858234" cy="450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Talent Attraction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Out of state marketing </a:t>
            </a:r>
          </a:p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Partnerships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Work in collaboration with LEDOs and REDOs to target local employers in need</a:t>
            </a:r>
          </a:p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Microcampaigns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Targeted campaigns to help fulfill specific workforce needs of partner employers</a:t>
            </a:r>
          </a:p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Business Attraction</a:t>
            </a: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Assistance with large hiring events for new businesses to the state</a:t>
            </a:r>
          </a:p>
          <a:p>
            <a:pPr marL="0" indent="0">
              <a:buNone/>
            </a:pPr>
            <a:endParaRPr lang="en-US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Graphic 5" descr="Social network with solid fill">
            <a:extLst>
              <a:ext uri="{FF2B5EF4-FFF2-40B4-BE49-F238E27FC236}">
                <a16:creationId xmlns:a16="http://schemas.microsoft.com/office/drawing/2014/main" id="{7E4DB606-E560-2DC6-6D81-BDE2CA565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4758" y="1967153"/>
            <a:ext cx="1097280" cy="1097280"/>
          </a:xfrm>
          <a:prstGeom prst="rect">
            <a:avLst/>
          </a:prstGeom>
        </p:spPr>
      </p:pic>
      <p:pic>
        <p:nvPicPr>
          <p:cNvPr id="11" name="Graphic 10" descr="Marketing with solid fill">
            <a:extLst>
              <a:ext uri="{FF2B5EF4-FFF2-40B4-BE49-F238E27FC236}">
                <a16:creationId xmlns:a16="http://schemas.microsoft.com/office/drawing/2014/main" id="{94EEA4D8-3DD2-1546-3B8E-CCA3BCCB3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3632" y="4037252"/>
            <a:ext cx="1097280" cy="1097280"/>
          </a:xfrm>
          <a:prstGeom prst="rect">
            <a:avLst/>
          </a:prstGeom>
        </p:spPr>
      </p:pic>
      <p:pic>
        <p:nvPicPr>
          <p:cNvPr id="15" name="Graphic 14" descr="Handshake with solid fill">
            <a:extLst>
              <a:ext uri="{FF2B5EF4-FFF2-40B4-BE49-F238E27FC236}">
                <a16:creationId xmlns:a16="http://schemas.microsoft.com/office/drawing/2014/main" id="{A215412D-0487-5108-21CE-CD20F32B3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912" y="1908098"/>
            <a:ext cx="1097280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C4FBC6-F5FF-CC57-9A46-6C6DD86D6E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8100" y="3228536"/>
            <a:ext cx="4136534" cy="4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8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OneStopToStart.IN.Gov</a:t>
            </a:r>
            <a:endParaRPr lang="en-US" b="1" dirty="0">
              <a:solidFill>
                <a:srgbClr val="01426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7CFE1-1D3C-1922-10BB-9180DDBFB7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192" y="1345892"/>
            <a:ext cx="5377616" cy="48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40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blue stripes&#10;&#10;Description automatically generated">
            <a:extLst>
              <a:ext uri="{FF2B5EF4-FFF2-40B4-BE49-F238E27FC236}">
                <a16:creationId xmlns:a16="http://schemas.microsoft.com/office/drawing/2014/main" id="{804A4C1F-0511-085A-1267-708E63B48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B07094-C9F7-2AA7-0BED-B67973193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340" y="-586581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Thank you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A98B9BE-50D3-A3C7-FA68-A4205FFE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340" y="1950791"/>
            <a:ext cx="5436093" cy="238759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Whitney Ertel</a:t>
            </a:r>
          </a:p>
          <a:p>
            <a:pPr algn="l"/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Executive Director, GWC</a:t>
            </a:r>
          </a:p>
          <a:p>
            <a:pPr algn="l"/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wertel1@gov.in.gov</a:t>
            </a:r>
            <a:r>
              <a:rPr lang="en-US" sz="2800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65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with blue and yellow stripes&#10;&#10;Description automatically generated">
            <a:extLst>
              <a:ext uri="{FF2B5EF4-FFF2-40B4-BE49-F238E27FC236}">
                <a16:creationId xmlns:a16="http://schemas.microsoft.com/office/drawing/2014/main" id="{F90DB3B0-C63D-6C70-6D5F-F3E73E40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 Adult Education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 School Equivalency or Diploma*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Administered by DWD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Federal funds: $12M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State funds: $17M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Offers integrated credential training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Offers workforce programming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English language learning &amp; civics education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503DC6-C0A7-81D9-17E8-87FD1B52F68E}"/>
              </a:ext>
            </a:extLst>
          </p:cNvPr>
          <p:cNvSpPr txBox="1">
            <a:spLocks/>
          </p:cNvSpPr>
          <p:nvPr/>
        </p:nvSpPr>
        <p:spPr>
          <a:xfrm>
            <a:off x="990600" y="6231192"/>
            <a:ext cx="6409944" cy="29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*Adult Secondary Credit</a:t>
            </a:r>
          </a:p>
        </p:txBody>
      </p:sp>
    </p:spTree>
    <p:extLst>
      <p:ext uri="{BB962C8B-B14F-4D97-AF65-F5344CB8AC3E}">
        <p14:creationId xmlns:p14="http://schemas.microsoft.com/office/powerpoint/2010/main" val="96031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with blue and yellow stripes&#10;&#10;Description automatically generated">
            <a:extLst>
              <a:ext uri="{FF2B5EF4-FFF2-40B4-BE49-F238E27FC236}">
                <a16:creationId xmlns:a16="http://schemas.microsoft.com/office/drawing/2014/main" id="{F90DB3B0-C63D-6C70-6D5F-F3E73E40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Eligible Participant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16 years of age or older;</a:t>
            </a:r>
          </a:p>
          <a:p>
            <a:r>
              <a:rPr lang="en-US" u="sng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</a:t>
            </a:r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enrolled or required to be enrolled in secondary school; and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Who is—</a:t>
            </a:r>
          </a:p>
          <a:p>
            <a:pPr lvl="1"/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Basic skills deficient;</a:t>
            </a:r>
          </a:p>
          <a:p>
            <a:pPr lvl="1"/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Does </a:t>
            </a:r>
            <a:r>
              <a:rPr lang="en-US" u="sng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</a:t>
            </a:r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have a high school diploma or equivalent; or is an</a:t>
            </a:r>
          </a:p>
          <a:p>
            <a:pPr lvl="1"/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English language learner</a:t>
            </a:r>
          </a:p>
        </p:txBody>
      </p:sp>
    </p:spTree>
    <p:extLst>
      <p:ext uri="{BB962C8B-B14F-4D97-AF65-F5344CB8AC3E}">
        <p14:creationId xmlns:p14="http://schemas.microsoft.com/office/powerpoint/2010/main" val="404076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with blue and yellow stripes&#10;&#10;Description automatically generated">
            <a:extLst>
              <a:ext uri="{FF2B5EF4-FFF2-40B4-BE49-F238E27FC236}">
                <a16:creationId xmlns:a16="http://schemas.microsoft.com/office/drawing/2014/main" id="{F90DB3B0-C63D-6C70-6D5F-F3E73E40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Comprehensive Network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55 Local Providers and Subcontractors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School districts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Higher education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Community-based agencies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Workforce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 Department of Correction</a:t>
            </a:r>
          </a:p>
        </p:txBody>
      </p:sp>
    </p:spTree>
    <p:extLst>
      <p:ext uri="{BB962C8B-B14F-4D97-AF65-F5344CB8AC3E}">
        <p14:creationId xmlns:p14="http://schemas.microsoft.com/office/powerpoint/2010/main" val="143000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Across Indiana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E8701-A7D3-0716-A999-D6EDE7CDA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06" y="1562469"/>
            <a:ext cx="3613710" cy="385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B1A447-DA1E-8FA4-9AA3-776B2B6B8F84}"/>
              </a:ext>
            </a:extLst>
          </p:cNvPr>
          <p:cNvSpPr txBox="1">
            <a:spLocks/>
          </p:cNvSpPr>
          <p:nvPr/>
        </p:nvSpPr>
        <p:spPr>
          <a:xfrm>
            <a:off x="6305121" y="1459865"/>
            <a:ext cx="50486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Nearly 250 class locations with 1,000 adult educators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Administrators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Teachers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Coaches/counselors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Paraprofessionals</a:t>
            </a:r>
          </a:p>
          <a:p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375351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  <a:p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Bulleted text</a:t>
            </a:r>
          </a:p>
        </p:txBody>
      </p:sp>
      <p:pic>
        <p:nvPicPr>
          <p:cNvPr id="3" name="Picture 2" descr="A white rectangular object with blue and yellow stripes&#10;&#10;Description automatically generated">
            <a:extLst>
              <a:ext uri="{FF2B5EF4-FFF2-40B4-BE49-F238E27FC236}">
                <a16:creationId xmlns:a16="http://schemas.microsoft.com/office/drawing/2014/main" id="{DFB26652-4275-BC4E-C06D-FC1D2D4DA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AE378F-7BC2-3210-4626-D51E14E85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Year-to-Date Comparisons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D15332-EB71-9C19-AF11-6BD760D6E517}"/>
              </a:ext>
            </a:extLst>
          </p:cNvPr>
          <p:cNvSpPr txBox="1">
            <a:spLocks/>
          </p:cNvSpPr>
          <p:nvPr/>
        </p:nvSpPr>
        <p:spPr>
          <a:xfrm>
            <a:off x="990600" y="6231192"/>
            <a:ext cx="8037576" cy="29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Indiana Adult Education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FB6D926-0819-2891-AD0E-686FD64AF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35237"/>
              </p:ext>
            </p:extLst>
          </p:nvPr>
        </p:nvGraphicFramePr>
        <p:xfrm>
          <a:off x="711693" y="1965320"/>
          <a:ext cx="10768612" cy="29198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5670">
                  <a:extLst>
                    <a:ext uri="{9D8B030D-6E8A-4147-A177-3AD203B41FA5}">
                      <a16:colId xmlns:a16="http://schemas.microsoft.com/office/drawing/2014/main" val="1110551731"/>
                    </a:ext>
                  </a:extLst>
                </a:gridCol>
                <a:gridCol w="2154314">
                  <a:extLst>
                    <a:ext uri="{9D8B030D-6E8A-4147-A177-3AD203B41FA5}">
                      <a16:colId xmlns:a16="http://schemas.microsoft.com/office/drawing/2014/main" val="1087086588"/>
                    </a:ext>
                  </a:extLst>
                </a:gridCol>
                <a:gridCol w="2154314">
                  <a:extLst>
                    <a:ext uri="{9D8B030D-6E8A-4147-A177-3AD203B41FA5}">
                      <a16:colId xmlns:a16="http://schemas.microsoft.com/office/drawing/2014/main" val="2426367079"/>
                    </a:ext>
                  </a:extLst>
                </a:gridCol>
                <a:gridCol w="2154314">
                  <a:extLst>
                    <a:ext uri="{9D8B030D-6E8A-4147-A177-3AD203B41FA5}">
                      <a16:colId xmlns:a16="http://schemas.microsoft.com/office/drawing/2014/main" val="1518927822"/>
                    </a:ext>
                  </a:extLst>
                </a:gridCol>
              </a:tblGrid>
              <a:tr h="640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3200" b="1">
                        <a:ln>
                          <a:noFill/>
                        </a:ln>
                        <a:solidFill>
                          <a:srgbClr val="01426A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June 2023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June 2024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Change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702249"/>
                  </a:ext>
                </a:extLst>
              </a:tr>
              <a:tr h="68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Enrollment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21,666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24,550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+2,884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32741"/>
                  </a:ext>
                </a:extLst>
              </a:tr>
              <a:tr h="648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Measurable Skill Gains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65.88%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67.29%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+1.41%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696546"/>
                  </a:ext>
                </a:extLst>
              </a:tr>
              <a:tr h="787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High School Equivalencies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3,450/3,538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3,733/3,833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2800" b="0">
                          <a:ln>
                            <a:noFill/>
                          </a:ln>
                          <a:solidFill>
                            <a:srgbClr val="01426A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+283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24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34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with blue and yellow stripes&#10;&#10;Description automatically generated">
            <a:extLst>
              <a:ext uri="{FF2B5EF4-FFF2-40B4-BE49-F238E27FC236}">
                <a16:creationId xmlns:a16="http://schemas.microsoft.com/office/drawing/2014/main" id="{F90DB3B0-C63D-6C70-6D5F-F3E73E40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82A079-EC6D-7D06-9AAD-50AB3B50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2344" cy="1325563"/>
          </a:xfrm>
        </p:spPr>
        <p:txBody>
          <a:bodyPr/>
          <a:lstStyle/>
          <a:p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Performance Outcomes:</a:t>
            </a:r>
            <a:b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National Leader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D6DB23-BED2-6A7B-2FBA-D7F2344A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34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#3 in High School Equivalencies Issued</a:t>
            </a:r>
          </a:p>
          <a:p>
            <a:pPr marL="0" indent="0">
              <a:buNone/>
            </a:pP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California:</a:t>
            </a:r>
          </a:p>
          <a:p>
            <a:pPr marL="0" indent="0">
              <a:buNone/>
            </a:pP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Indiana:</a:t>
            </a:r>
          </a:p>
          <a:p>
            <a:pPr marL="0" indent="0">
              <a:buNone/>
            </a:pP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Georgia:</a:t>
            </a:r>
          </a:p>
          <a:p>
            <a:pPr marL="0" indent="0">
              <a:buNone/>
            </a:pPr>
            <a:r>
              <a:rPr lang="en-US" dirty="0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North Carolina: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503DC6-C0A7-81D9-17E8-87FD1B52F68E}"/>
              </a:ext>
            </a:extLst>
          </p:cNvPr>
          <p:cNvSpPr txBox="1">
            <a:spLocks/>
          </p:cNvSpPr>
          <p:nvPr/>
        </p:nvSpPr>
        <p:spPr>
          <a:xfrm>
            <a:off x="990600" y="6231192"/>
            <a:ext cx="6409944" cy="29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U.S. Department of Education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39EB2F-E343-2199-8717-F050CD78E448}"/>
              </a:ext>
            </a:extLst>
          </p:cNvPr>
          <p:cNvSpPr txBox="1">
            <a:spLocks/>
          </p:cNvSpPr>
          <p:nvPr/>
        </p:nvSpPr>
        <p:spPr>
          <a:xfrm>
            <a:off x="1986342" y="2338387"/>
            <a:ext cx="2866263" cy="336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13,854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5,427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b="1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3,808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3,441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>
                <a:solidFill>
                  <a:srgbClr val="01426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3,393</a:t>
            </a:r>
          </a:p>
        </p:txBody>
      </p:sp>
    </p:spTree>
    <p:extLst>
      <p:ext uri="{BB962C8B-B14F-4D97-AF65-F5344CB8AC3E}">
        <p14:creationId xmlns:p14="http://schemas.microsoft.com/office/powerpoint/2010/main" val="175776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1265</Words>
  <Application>Microsoft Office PowerPoint</Application>
  <PresentationFormat>Widescreen</PresentationFormat>
  <Paragraphs>354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Microsoft Sans Serif</vt:lpstr>
      <vt:lpstr>Office Theme</vt:lpstr>
      <vt:lpstr>Improving Opportunities for Adult Learning</vt:lpstr>
      <vt:lpstr>Learning Objectives</vt:lpstr>
      <vt:lpstr>Slide Title</vt:lpstr>
      <vt:lpstr>Indiana Adult Education</vt:lpstr>
      <vt:lpstr>Eligible Participant</vt:lpstr>
      <vt:lpstr>Comprehensive Network</vt:lpstr>
      <vt:lpstr>Slide Title</vt:lpstr>
      <vt:lpstr>Slide Title</vt:lpstr>
      <vt:lpstr>Performance Outcomes: A National Leader</vt:lpstr>
      <vt:lpstr>Slide Title</vt:lpstr>
      <vt:lpstr>Slide Title</vt:lpstr>
      <vt:lpstr>Slide Title</vt:lpstr>
      <vt:lpstr>Workforce Ready Grant</vt:lpstr>
      <vt:lpstr>Slide Title</vt:lpstr>
      <vt:lpstr>Slide Title</vt:lpstr>
      <vt:lpstr>Employer Training Grant</vt:lpstr>
      <vt:lpstr>Thank you!</vt:lpstr>
      <vt:lpstr>One Stop To Start</vt:lpstr>
      <vt:lpstr>Learning Objectives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Thank you</vt:lpstr>
    </vt:vector>
  </TitlesOfParts>
  <Company>Indiana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 INSTRUCTIONS</dc:title>
  <dc:creator>Welsh, Stefan</dc:creator>
  <cp:lastModifiedBy>Welsh, Stefan</cp:lastModifiedBy>
  <cp:revision>4</cp:revision>
  <dcterms:created xsi:type="dcterms:W3CDTF">2024-04-29T13:34:45Z</dcterms:created>
  <dcterms:modified xsi:type="dcterms:W3CDTF">2024-06-20T15:04:08Z</dcterms:modified>
</cp:coreProperties>
</file>