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sldIdLst>
    <p:sldId id="318" r:id="rId5"/>
    <p:sldId id="256" r:id="rId6"/>
    <p:sldId id="257" r:id="rId7"/>
    <p:sldId id="319" r:id="rId8"/>
    <p:sldId id="291" r:id="rId9"/>
    <p:sldId id="292" r:id="rId10"/>
    <p:sldId id="293" r:id="rId11"/>
    <p:sldId id="316" r:id="rId12"/>
    <p:sldId id="263" r:id="rId13"/>
    <p:sldId id="264" r:id="rId14"/>
    <p:sldId id="260" r:id="rId15"/>
    <p:sldId id="320" r:id="rId16"/>
    <p:sldId id="261" r:id="rId17"/>
    <p:sldId id="262" r:id="rId18"/>
    <p:sldId id="313" r:id="rId19"/>
    <p:sldId id="321" r:id="rId20"/>
    <p:sldId id="314" r:id="rId21"/>
    <p:sldId id="322" r:id="rId22"/>
    <p:sldId id="3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0BA220-DA6D-53E7-B36B-5FC828A953DB}" name="Tripp, Aaron" initials="AT" userId="S::Aaron.Tripp@fssa.IN.gov::fdf60927-1387-47c3-9e5d-d9dad18c86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ilesi Urir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4F"/>
    <a:srgbClr val="E0735C"/>
    <a:srgbClr val="027B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Sans Serif"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Sans Serif" panose="020B0604020202020204" pitchFamily="34" charset="0"/>
              </a:defRPr>
            </a:lvl1pPr>
          </a:lstStyle>
          <a:p>
            <a:fld id="{432798C4-FB3E-4D23-877B-BDAAB4A05FB8}" type="datetimeFigureOut">
              <a:rPr lang="en-US" smtClean="0"/>
              <a:pPr/>
              <a:t>6/20/2024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Sans Serif"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Sans Serif" panose="020B0604020202020204" pitchFamily="34" charset="0"/>
              </a:defRPr>
            </a:lvl1pPr>
          </a:lstStyle>
          <a:p>
            <a:fld id="{540793E0-347B-4676-8ACB-6AC32DBE5675}" type="slidenum">
              <a:rPr lang="en-US" smtClean="0"/>
              <a:pPr/>
              <a:t>‹#›</a:t>
            </a:fld>
            <a:endParaRPr lang="en-US" dirty="0"/>
          </a:p>
        </p:txBody>
      </p:sp>
    </p:spTree>
    <p:extLst>
      <p:ext uri="{BB962C8B-B14F-4D97-AF65-F5344CB8AC3E}">
        <p14:creationId xmlns:p14="http://schemas.microsoft.com/office/powerpoint/2010/main" val="517063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Sans Serif" panose="020B0604020202020204" pitchFamily="34" charset="0"/>
        <a:ea typeface="+mn-ea"/>
        <a:cs typeface="+mn-cs"/>
      </a:defRPr>
    </a:lvl1pPr>
    <a:lvl2pPr marL="457200" algn="l" defTabSz="914400" rtl="0" eaLnBrk="1" latinLnBrk="0" hangingPunct="1">
      <a:defRPr sz="1200" kern="1200">
        <a:solidFill>
          <a:schemeClr val="tx1"/>
        </a:solidFill>
        <a:latin typeface="Microsoft Sans Serif" panose="020B0604020202020204" pitchFamily="34" charset="0"/>
        <a:ea typeface="+mn-ea"/>
        <a:cs typeface="+mn-cs"/>
      </a:defRPr>
    </a:lvl2pPr>
    <a:lvl3pPr marL="914400" algn="l" defTabSz="914400" rtl="0" eaLnBrk="1" latinLnBrk="0" hangingPunct="1">
      <a:defRPr sz="1200" kern="1200">
        <a:solidFill>
          <a:schemeClr val="tx1"/>
        </a:solidFill>
        <a:latin typeface="Microsoft Sans Serif" panose="020B0604020202020204" pitchFamily="34" charset="0"/>
        <a:ea typeface="+mn-ea"/>
        <a:cs typeface="+mn-cs"/>
      </a:defRPr>
    </a:lvl3pPr>
    <a:lvl4pPr marL="1371600" algn="l" defTabSz="914400" rtl="0" eaLnBrk="1" latinLnBrk="0" hangingPunct="1">
      <a:defRPr sz="1200" kern="1200">
        <a:solidFill>
          <a:schemeClr val="tx1"/>
        </a:solidFill>
        <a:latin typeface="Microsoft Sans Serif" panose="020B0604020202020204" pitchFamily="34" charset="0"/>
        <a:ea typeface="+mn-ea"/>
        <a:cs typeface="+mn-cs"/>
      </a:defRPr>
    </a:lvl4pPr>
    <a:lvl5pPr marL="1828800" algn="l" defTabSz="914400" rtl="0" eaLnBrk="1" latinLnBrk="0" hangingPunct="1">
      <a:defRPr sz="1200" kern="1200">
        <a:solidFill>
          <a:schemeClr val="tx1"/>
        </a:solidFill>
        <a:latin typeface="Microsoft Sans Serif"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2b149fb2d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254" name="Google Shape;254;g272b149fb2d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268beb757_1_3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e268beb757_1_354:notes"/>
          <p:cNvSpPr txBox="1">
            <a:spLocks noGrp="1"/>
          </p:cNvSpPr>
          <p:nvPr>
            <p:ph type="body" idx="1"/>
          </p:nvPr>
        </p:nvSpPr>
        <p:spPr>
          <a:xfrm>
            <a:off x="701040" y="4473893"/>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MLTSS will provide members with a lot of additional support to help navigate the complex health care system.  The new system will provide for seamless coordination of benefits regardless of program or setting and is designed to help to reduce the confusion created by having multiple systems.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Each member will have access to a care coordinator who will help to support their health care needs.  The care coordinators will also ensure that all Hoosiers have access to quality care and can achieve similar health outcomes regardless of race, entity, or geography.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Service Coordinator will support your LTSS or waiver needs.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And there will be additional support for those who are in both Medicaid and Medicare to help coordinate both of the programs.</a:t>
            </a:r>
            <a:endParaRPr/>
          </a:p>
          <a:p>
            <a:pPr marL="0" lvl="0" indent="0" algn="l" rtl="0">
              <a:lnSpc>
                <a:spcPct val="100000"/>
              </a:lnSpc>
              <a:spcBef>
                <a:spcPts val="0"/>
              </a:spcBef>
              <a:spcAft>
                <a:spcPts val="0"/>
              </a:spcAft>
              <a:buSzPts val="1100"/>
              <a:buNone/>
            </a:pPr>
            <a:endParaRPr/>
          </a:p>
        </p:txBody>
      </p:sp>
      <p:sp>
        <p:nvSpPr>
          <p:cNvPr id="398" name="Google Shape;398;g2e268beb757_1_354: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AAB-5EF7-4764-80D5-C9C99389BD5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2923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AAB-5EF7-4764-80D5-C9C99389BD5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2480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44AAB-5EF7-4764-80D5-C9C99389BD50}"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0858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State-led, multi-year planning process that convenes cross-sector stakeholders</a:t>
            </a:r>
          </a:p>
          <a:p>
            <a:pPr marL="171450" indent="-171450">
              <a:buFont typeface="Arial" panose="020B0604020202020204" pitchFamily="34" charset="0"/>
              <a:buChar char="•"/>
            </a:pPr>
            <a:r>
              <a:rPr lang="en-US"/>
              <a:t>Indiana was past of one of the first cohorts of states to begin developing this strategic plan</a:t>
            </a:r>
          </a:p>
          <a:p>
            <a:pPr marL="171450" indent="-171450">
              <a:buFont typeface="Arial" panose="020B0604020202020204" pitchFamily="34" charset="0"/>
              <a:buChar char="•"/>
            </a:pPr>
            <a:r>
              <a:rPr lang="en-US"/>
              <a:t>A collaborative effort to address the needs of an aging population, including older adults and people with disabilities, as the aging population increases significantly by 2030- how do we plan today for this, embrace this change and the opportunities that can come with it</a:t>
            </a:r>
          </a:p>
          <a:p>
            <a:pPr marL="171450" indent="-171450">
              <a:buFont typeface="Arial" panose="020B0604020202020204" pitchFamily="34" charset="0"/>
              <a:buChar char="•"/>
            </a:pPr>
            <a:r>
              <a:rPr lang="en-US"/>
              <a:t>Guides the restructuring of state and local policy and programs</a:t>
            </a:r>
          </a:p>
          <a:p>
            <a:pPr marL="171450" indent="-171450">
              <a:buFont typeface="Arial" panose="020B0604020202020204" pitchFamily="34" charset="0"/>
              <a:buChar char="•"/>
            </a:pPr>
            <a:r>
              <a:rPr lang="en-US"/>
              <a:t>Creates systems-based solutions in healthcare, human services, housing, transportation, consumer affairs, employment and income security across the life continuum</a:t>
            </a:r>
          </a:p>
          <a:p>
            <a:pPr marL="171450" indent="-171450">
              <a:buFont typeface="Arial" panose="020B0604020202020204" pitchFamily="34" charset="0"/>
              <a:buChar char="•"/>
            </a:pPr>
            <a:r>
              <a:rPr lang="en-US"/>
              <a:t>This is a movement that is growing across the country- and last week, the U.S. Department of Health and Human Services, through its Administration for Community Living, released “Aging in the United States: A Strategic Framework for a National Plan on Aging.”: Per the ACL announcement, “The report lays the groundwork for a coordinated effort – across the private and public sectors and in partnership with older adults, family caregivers, the aging services network, and other stakeholders – to create a national set of recommendations for advancing healthy aging and age-friendly communities that value and truly include older adults. The national plan on aging will advance best practices for service delivery, support development and strengthening of partnerships within and across sectors, identify solutions for removing barriers to health and independence for older adults, and more.”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40793E0-347B-4676-8ACB-6AC32DBE5675}" type="slidenum">
              <a:rPr lang="en-US" smtClean="0"/>
              <a:t>3</a:t>
            </a:fld>
            <a:endParaRPr lang="en-US"/>
          </a:p>
        </p:txBody>
      </p:sp>
    </p:spTree>
    <p:extLst>
      <p:ext uri="{BB962C8B-B14F-4D97-AF65-F5344CB8AC3E}">
        <p14:creationId xmlns:p14="http://schemas.microsoft.com/office/powerpoint/2010/main" val="211871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our recent Kick-off event, have already started engaging with organizations and representatives across sectors, including:</a:t>
            </a:r>
          </a:p>
          <a:p>
            <a:r>
              <a:rPr lang="en-US"/>
              <a:t>Indiana state government agencies </a:t>
            </a:r>
            <a:r>
              <a:rPr lang="en-US" sz="1200"/>
              <a:t>(FSSA, Arts Commission, Department of Health, Housing and Community Development Authority, Economic Development Corporation, Department of Workforce Development, Indiana Office of Court Services Adult Guardianship)</a:t>
            </a:r>
          </a:p>
          <a:p>
            <a:r>
              <a:rPr lang="en-US"/>
              <a:t>AARP Indiana</a:t>
            </a:r>
          </a:p>
          <a:p>
            <a:r>
              <a:rPr lang="en-US"/>
              <a:t>Local government </a:t>
            </a:r>
            <a:r>
              <a:rPr lang="en-US" sz="1200"/>
              <a:t>(Indianapolis City-County Council &amp; other local municipalities across the state)</a:t>
            </a:r>
            <a:endParaRPr lang="en-US"/>
          </a:p>
          <a:p>
            <a:r>
              <a:rPr lang="en-US"/>
              <a:t>Higher Education </a:t>
            </a:r>
            <a:r>
              <a:rPr lang="en-US" sz="1200"/>
              <a:t>(Indiana University, University of Indianapolis)</a:t>
            </a:r>
          </a:p>
          <a:p>
            <a:r>
              <a:rPr lang="en-US"/>
              <a:t>Industry Associations </a:t>
            </a:r>
            <a:r>
              <a:rPr lang="en-US" sz="1200"/>
              <a:t>(Indiana Association of Area Agencies on Aging, </a:t>
            </a:r>
            <a:r>
              <a:rPr lang="en-US" sz="1200" err="1"/>
              <a:t>Alzheimers</a:t>
            </a:r>
            <a:r>
              <a:rPr lang="en-US" sz="1200"/>
              <a:t> Association, Indiana Farm Bureau, Indiana Chamber of Commerce)</a:t>
            </a:r>
          </a:p>
          <a:p>
            <a:r>
              <a:rPr lang="en-US" sz="1200"/>
              <a:t>Health and Social Services Providers (Ascension St Vincent, Gentiva Hospice, Joy’s House)</a:t>
            </a:r>
          </a:p>
          <a:p>
            <a:r>
              <a:rPr lang="en-US" sz="1200"/>
              <a:t>Community Based Organizations (Area Agencies on Aging, </a:t>
            </a:r>
            <a:r>
              <a:rPr lang="en-US" sz="1200" err="1"/>
              <a:t>NeighborLink</a:t>
            </a:r>
            <a:r>
              <a:rPr lang="en-US" sz="1200"/>
              <a:t> Indianapolis, United Way of St. Joseph County)</a:t>
            </a:r>
          </a:p>
          <a:p>
            <a:r>
              <a:rPr lang="en-US" sz="1200"/>
              <a:t>Private/Philanthropic Entities (Grantmakers in Aging)</a:t>
            </a:r>
          </a:p>
          <a:p>
            <a:endParaRPr lang="en-US" sz="1200"/>
          </a:p>
          <a:p>
            <a:endParaRPr lang="en-US"/>
          </a:p>
        </p:txBody>
      </p:sp>
      <p:sp>
        <p:nvSpPr>
          <p:cNvPr id="4" name="Slide Number Placeholder 3"/>
          <p:cNvSpPr>
            <a:spLocks noGrp="1"/>
          </p:cNvSpPr>
          <p:nvPr>
            <p:ph type="sldNum" sz="quarter" idx="5"/>
          </p:nvPr>
        </p:nvSpPr>
        <p:spPr/>
        <p:txBody>
          <a:bodyPr/>
          <a:lstStyle/>
          <a:p>
            <a:fld id="{540793E0-347B-4676-8ACB-6AC32DBE5675}" type="slidenum">
              <a:rPr lang="en-US" smtClean="0"/>
              <a:t>5</a:t>
            </a:fld>
            <a:endParaRPr lang="en-US"/>
          </a:p>
        </p:txBody>
      </p:sp>
    </p:spTree>
    <p:extLst>
      <p:ext uri="{BB962C8B-B14F-4D97-AF65-F5344CB8AC3E}">
        <p14:creationId xmlns:p14="http://schemas.microsoft.com/office/powerpoint/2010/main" val="344897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54 attendees at the May 15 kick-off event representing a diverse cross-section of people and organizations with expertise and passion for this work. Ambitious timeline to keep momentum on this strategic plan </a:t>
            </a:r>
          </a:p>
        </p:txBody>
      </p:sp>
      <p:sp>
        <p:nvSpPr>
          <p:cNvPr id="4" name="Slide Number Placeholder 3"/>
          <p:cNvSpPr>
            <a:spLocks noGrp="1"/>
          </p:cNvSpPr>
          <p:nvPr>
            <p:ph type="sldNum" sz="quarter" idx="5"/>
          </p:nvPr>
        </p:nvSpPr>
        <p:spPr/>
        <p:txBody>
          <a:bodyPr/>
          <a:lstStyle/>
          <a:p>
            <a:fld id="{540793E0-347B-4676-8ACB-6AC32DBE5675}" type="slidenum">
              <a:rPr lang="en-US" smtClean="0"/>
              <a:t>6</a:t>
            </a:fld>
            <a:endParaRPr lang="en-US"/>
          </a:p>
        </p:txBody>
      </p:sp>
    </p:spTree>
    <p:extLst>
      <p:ext uri="{BB962C8B-B14F-4D97-AF65-F5344CB8AC3E}">
        <p14:creationId xmlns:p14="http://schemas.microsoft.com/office/powerpoint/2010/main" val="418603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268beb757_1_6:notes"/>
          <p:cNvSpPr txBox="1">
            <a:spLocks noGrp="1"/>
          </p:cNvSpPr>
          <p:nvPr>
            <p:ph type="body" idx="1"/>
          </p:nvPr>
        </p:nvSpPr>
        <p:spPr>
          <a:xfrm>
            <a:off x="732544" y="4624265"/>
            <a:ext cx="5860200" cy="3783600"/>
          </a:xfrm>
          <a:prstGeom prst="rect">
            <a:avLst/>
          </a:prstGeom>
          <a:noFill/>
          <a:ln>
            <a:noFill/>
          </a:ln>
        </p:spPr>
        <p:txBody>
          <a:bodyPr spcFirstLastPara="1" wrap="square" lIns="96725" tIns="96725" rIns="96725" bIns="96725" anchor="t" anchorCtr="0">
            <a:noAutofit/>
          </a:bodyPr>
          <a:lstStyle/>
          <a:p>
            <a:pPr marL="174707" lvl="0" indent="-174707" algn="l" rtl="0">
              <a:lnSpc>
                <a:spcPct val="100000"/>
              </a:lnSpc>
              <a:spcBef>
                <a:spcPts val="0"/>
              </a:spcBef>
              <a:spcAft>
                <a:spcPts val="0"/>
              </a:spcAft>
              <a:buSzPts val="1100"/>
              <a:buFont typeface="Arial"/>
              <a:buChar char="•"/>
            </a:pPr>
            <a:r>
              <a:rPr lang="en" dirty="0"/>
              <a:t>The Indiana PathWays for Aging program is a statewide managed care initiative that offers Medicaid services for eligible individuals aged 60 years and older. The objectives of the program are to support eligible Hoosiers in navigating the various options and care transitions associated with long-term care services and supports</a:t>
            </a:r>
            <a:endParaRPr dirty="0"/>
          </a:p>
          <a:p>
            <a:pPr marL="174707" lvl="0" indent="-104857" algn="l" rtl="0">
              <a:lnSpc>
                <a:spcPct val="100000"/>
              </a:lnSpc>
              <a:spcBef>
                <a:spcPts val="0"/>
              </a:spcBef>
              <a:spcAft>
                <a:spcPts val="0"/>
              </a:spcAft>
              <a:buSzPts val="1100"/>
              <a:buFont typeface="Arial"/>
              <a:buNone/>
            </a:pPr>
            <a:endParaRPr dirty="0"/>
          </a:p>
          <a:p>
            <a:pPr marL="174707" lvl="0" indent="-174707" algn="l" rtl="0">
              <a:lnSpc>
                <a:spcPct val="100000"/>
              </a:lnSpc>
              <a:spcBef>
                <a:spcPts val="0"/>
              </a:spcBef>
              <a:spcAft>
                <a:spcPts val="0"/>
              </a:spcAft>
              <a:buSzPts val="1100"/>
              <a:buFont typeface="Arial"/>
              <a:buChar char="•"/>
            </a:pPr>
            <a:r>
              <a:rPr lang="en" dirty="0"/>
              <a:t>This program intends to address the current opportunities to improve the care coordination between Medicaid and Medicare, provide additional caregiver support, offer enhanced benefits and increased access to services at home or within the community, and improve the overall quality of care. </a:t>
            </a:r>
            <a:endParaRPr dirty="0"/>
          </a:p>
          <a:p>
            <a:pPr marL="174707" lvl="0" indent="-104857" algn="l" rtl="0">
              <a:lnSpc>
                <a:spcPct val="100000"/>
              </a:lnSpc>
              <a:spcBef>
                <a:spcPts val="0"/>
              </a:spcBef>
              <a:spcAft>
                <a:spcPts val="0"/>
              </a:spcAft>
              <a:buSzPts val="1100"/>
              <a:buFont typeface="Arial"/>
              <a:buNone/>
            </a:pPr>
            <a:endParaRPr dirty="0"/>
          </a:p>
          <a:p>
            <a:pPr marL="0" lvl="0" indent="0" algn="l" rtl="0">
              <a:lnSpc>
                <a:spcPct val="100000"/>
              </a:lnSpc>
              <a:spcBef>
                <a:spcPts val="0"/>
              </a:spcBef>
              <a:spcAft>
                <a:spcPts val="0"/>
              </a:spcAft>
              <a:buSzPts val="1100"/>
              <a:buNone/>
            </a:pPr>
            <a:r>
              <a:rPr lang="en" dirty="0"/>
              <a:t>There are 3 over arching program goals - </a:t>
            </a:r>
            <a:endParaRPr dirty="0"/>
          </a:p>
          <a:p>
            <a:pPr marL="111813" lvl="0" indent="-69850" algn="l" rtl="0">
              <a:lnSpc>
                <a:spcPct val="100000"/>
              </a:lnSpc>
              <a:spcBef>
                <a:spcPts val="0"/>
              </a:spcBef>
              <a:spcAft>
                <a:spcPts val="0"/>
              </a:spcAft>
              <a:buSzPts val="1100"/>
              <a:buChar char="●"/>
            </a:pPr>
            <a:r>
              <a:rPr lang="en" sz="1800" b="1" dirty="0">
                <a:ea typeface="Microsoft Sans Serif" panose="020B0604020202020204" pitchFamily="34" charset="0"/>
                <a:cs typeface="Microsoft Sans Serif" panose="020B0604020202020204" pitchFamily="34" charset="0"/>
                <a:sym typeface="Calibri"/>
              </a:rPr>
              <a:t>1) Person-Centered Services and Supports - </a:t>
            </a:r>
            <a:r>
              <a:rPr lang="en" sz="1800" dirty="0">
                <a:ea typeface="Microsoft Sans Serif" panose="020B0604020202020204" pitchFamily="34" charset="0"/>
                <a:cs typeface="Microsoft Sans Serif" panose="020B0604020202020204" pitchFamily="34" charset="0"/>
                <a:sym typeface="Calibri"/>
              </a:rPr>
              <a:t>Develop service plans and deliver services in a manner that is person-centered, member-driven, holistic, involves caregivers, and addresses social determinants of health (SDOH). </a:t>
            </a:r>
            <a:endParaRPr sz="1800" dirty="0">
              <a:latin typeface="Arial"/>
              <a:ea typeface="Arial"/>
              <a:cs typeface="Arial"/>
              <a:sym typeface="Arial"/>
            </a:endParaRPr>
          </a:p>
          <a:p>
            <a:pPr marL="111813" lvl="0" indent="-69850" algn="l" rtl="0">
              <a:lnSpc>
                <a:spcPct val="100000"/>
              </a:lnSpc>
              <a:spcBef>
                <a:spcPts val="0"/>
              </a:spcBef>
              <a:spcAft>
                <a:spcPts val="0"/>
              </a:spcAft>
              <a:buSzPts val="1100"/>
              <a:buChar char="●"/>
            </a:pPr>
            <a:r>
              <a:rPr lang="en" sz="1800" b="1" dirty="0">
                <a:ea typeface="Microsoft Sans Serif" panose="020B0604020202020204" pitchFamily="34" charset="0"/>
                <a:cs typeface="Microsoft Sans Serif" panose="020B0604020202020204" pitchFamily="34" charset="0"/>
                <a:sym typeface="Calibri"/>
              </a:rPr>
              <a:t>2) Ensuring Smooth Transitions - </a:t>
            </a:r>
            <a:r>
              <a:rPr lang="en" sz="1800" dirty="0">
                <a:ea typeface="Microsoft Sans Serif" panose="020B0604020202020204" pitchFamily="34" charset="0"/>
                <a:cs typeface="Microsoft Sans Serif" panose="020B0604020202020204" pitchFamily="34" charset="0"/>
                <a:sym typeface="Calibri"/>
              </a:rPr>
              <a:t>Ensure continuity of care and seamless experiences for members as they transition into the </a:t>
            </a:r>
            <a:r>
              <a:rPr lang="en" sz="1800" i="1" dirty="0">
                <a:ea typeface="Microsoft Sans Serif" panose="020B0604020202020204" pitchFamily="34" charset="0"/>
                <a:cs typeface="Microsoft Sans Serif" panose="020B0604020202020204" pitchFamily="34" charset="0"/>
                <a:sym typeface="Calibri"/>
              </a:rPr>
              <a:t>Indiana PathWays for Aging </a:t>
            </a:r>
            <a:r>
              <a:rPr lang="en" sz="1800" dirty="0">
                <a:ea typeface="Microsoft Sans Serif" panose="020B0604020202020204" pitchFamily="34" charset="0"/>
                <a:cs typeface="Microsoft Sans Serif" panose="020B0604020202020204" pitchFamily="34" charset="0"/>
                <a:sym typeface="Calibri"/>
              </a:rPr>
              <a:t>program and ongoing as transitions occur between providers, settings, or coverage types. </a:t>
            </a:r>
            <a:endParaRPr sz="1800" dirty="0">
              <a:latin typeface="Arial"/>
              <a:ea typeface="Arial"/>
              <a:cs typeface="Arial"/>
              <a:sym typeface="Arial"/>
            </a:endParaRPr>
          </a:p>
          <a:p>
            <a:pPr marL="111813" lvl="0" indent="-69850" algn="l" rtl="0">
              <a:lnSpc>
                <a:spcPct val="100000"/>
              </a:lnSpc>
              <a:spcBef>
                <a:spcPts val="0"/>
              </a:spcBef>
              <a:spcAft>
                <a:spcPts val="0"/>
              </a:spcAft>
              <a:buSzPts val="1100"/>
              <a:buChar char="●"/>
            </a:pPr>
            <a:r>
              <a:rPr lang="en" sz="1800" b="1" dirty="0">
                <a:ea typeface="Microsoft Sans Serif" panose="020B0604020202020204" pitchFamily="34" charset="0"/>
                <a:cs typeface="Microsoft Sans Serif" panose="020B0604020202020204" pitchFamily="34" charset="0"/>
                <a:sym typeface="Calibri"/>
              </a:rPr>
              <a:t>3) Access to Services (Member Choice) - </a:t>
            </a:r>
            <a:r>
              <a:rPr lang="en" sz="1800" dirty="0">
                <a:ea typeface="Microsoft Sans Serif" panose="020B0604020202020204" pitchFamily="34" charset="0"/>
                <a:cs typeface="Microsoft Sans Serif" panose="020B0604020202020204" pitchFamily="34" charset="0"/>
                <a:sym typeface="Calibri"/>
              </a:rPr>
              <a:t>Assure timely access to appropriate services and supports to enable members to live in their setting of choice and promote their well-being and quality of life. </a:t>
            </a:r>
            <a:endParaRPr sz="1800" dirty="0">
              <a:latin typeface="Arial"/>
              <a:ea typeface="Arial"/>
              <a:cs typeface="Arial"/>
              <a:sym typeface="Arial"/>
            </a:endParaRPr>
          </a:p>
          <a:p>
            <a:pPr marL="174707" lvl="0" indent="-104857" algn="l" rtl="0">
              <a:lnSpc>
                <a:spcPct val="100000"/>
              </a:lnSpc>
              <a:spcBef>
                <a:spcPts val="0"/>
              </a:spcBef>
              <a:spcAft>
                <a:spcPts val="0"/>
              </a:spcAft>
              <a:buSzPts val="1100"/>
              <a:buFont typeface="Arial"/>
              <a:buNone/>
            </a:pPr>
            <a:endParaRPr dirty="0"/>
          </a:p>
          <a:p>
            <a:pPr marL="174707" lvl="0" indent="-104857" algn="l" rtl="0">
              <a:lnSpc>
                <a:spcPct val="100000"/>
              </a:lnSpc>
              <a:spcBef>
                <a:spcPts val="0"/>
              </a:spcBef>
              <a:spcAft>
                <a:spcPts val="0"/>
              </a:spcAft>
              <a:buSzPts val="1100"/>
              <a:buFont typeface="Arial"/>
              <a:buNone/>
            </a:pPr>
            <a:endParaRPr dirty="0"/>
          </a:p>
          <a:p>
            <a:pPr marL="174707" lvl="0" indent="-174707" algn="l" rtl="0">
              <a:lnSpc>
                <a:spcPct val="100000"/>
              </a:lnSpc>
              <a:spcBef>
                <a:spcPts val="0"/>
              </a:spcBef>
              <a:spcAft>
                <a:spcPts val="0"/>
              </a:spcAft>
              <a:buSzPts val="1100"/>
              <a:buFont typeface="Arial"/>
              <a:buChar char="•"/>
            </a:pPr>
            <a:r>
              <a:rPr lang="en" dirty="0"/>
              <a:t>The FSSA, through a procurement process, has contracted with three Managed Care Organizations (MCOs) to implement this program. Individuals can choose one of these healthplans to provider their Medicaid benefits: </a:t>
            </a:r>
            <a:endParaRPr dirty="0"/>
          </a:p>
          <a:p>
            <a:pPr marL="174707" lvl="0" indent="-174707" algn="l" rtl="0">
              <a:lnSpc>
                <a:spcPct val="100000"/>
              </a:lnSpc>
              <a:spcBef>
                <a:spcPts val="0"/>
              </a:spcBef>
              <a:spcAft>
                <a:spcPts val="0"/>
              </a:spcAft>
              <a:buSzPts val="1100"/>
              <a:buFont typeface="Noto Sans Symbols"/>
              <a:buChar char="⮚"/>
            </a:pPr>
            <a:r>
              <a:rPr lang="en" dirty="0"/>
              <a:t>Anthem Blue Cross and Blue Shield</a:t>
            </a:r>
            <a:endParaRPr dirty="0"/>
          </a:p>
          <a:p>
            <a:pPr marL="174707" lvl="0" indent="-174707" algn="l" rtl="0">
              <a:lnSpc>
                <a:spcPct val="100000"/>
              </a:lnSpc>
              <a:spcBef>
                <a:spcPts val="0"/>
              </a:spcBef>
              <a:spcAft>
                <a:spcPts val="0"/>
              </a:spcAft>
              <a:buSzPts val="1100"/>
              <a:buFont typeface="Noto Sans Symbols"/>
              <a:buChar char="⮚"/>
            </a:pPr>
            <a:r>
              <a:rPr lang="en" dirty="0"/>
              <a:t>Humana Healthy Horizons</a:t>
            </a:r>
            <a:endParaRPr dirty="0"/>
          </a:p>
          <a:p>
            <a:pPr marL="174707" lvl="0" indent="-174707" algn="l" rtl="0">
              <a:lnSpc>
                <a:spcPct val="100000"/>
              </a:lnSpc>
              <a:spcBef>
                <a:spcPts val="0"/>
              </a:spcBef>
              <a:spcAft>
                <a:spcPts val="0"/>
              </a:spcAft>
              <a:buSzPts val="1100"/>
              <a:buFont typeface="Noto Sans Symbols"/>
              <a:buChar char="⮚"/>
            </a:pPr>
            <a:r>
              <a:rPr lang="en" dirty="0"/>
              <a:t>United Healthcare Community Plan</a:t>
            </a:r>
            <a:endParaRPr dirty="0"/>
          </a:p>
          <a:p>
            <a:pPr marL="174707" lvl="0" indent="-104857" algn="l" rtl="0">
              <a:lnSpc>
                <a:spcPct val="100000"/>
              </a:lnSpc>
              <a:spcBef>
                <a:spcPts val="0"/>
              </a:spcBef>
              <a:spcAft>
                <a:spcPts val="0"/>
              </a:spcAft>
              <a:buSzPts val="1100"/>
              <a:buFont typeface="Arial"/>
              <a:buNone/>
            </a:pPr>
            <a:endParaRPr dirty="0"/>
          </a:p>
        </p:txBody>
      </p:sp>
      <p:sp>
        <p:nvSpPr>
          <p:cNvPr id="262" name="Google Shape;262;g2e268beb757_1_6:notes"/>
          <p:cNvSpPr>
            <a:spLocks noGrp="1" noRot="1" noChangeAspect="1"/>
          </p:cNvSpPr>
          <p:nvPr>
            <p:ph type="sldImg" idx="2"/>
          </p:nvPr>
        </p:nvSpPr>
        <p:spPr>
          <a:xfrm>
            <a:off x="779463" y="1200150"/>
            <a:ext cx="5765800" cy="3243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5: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100"/>
              <a:buNone/>
            </a:pPr>
            <a:endParaRPr/>
          </a:p>
        </p:txBody>
      </p:sp>
      <p:sp>
        <p:nvSpPr>
          <p:cNvPr id="344" name="Google Shape;344;p5: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ea typeface="Microsoft Sans Serif" panose="020B0604020202020204" pitchFamily="34" charset="0"/>
                <a:cs typeface="Microsoft Sans Serif"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dirty="0">
              <a:ln>
                <a:noFill/>
              </a:ln>
              <a:solidFill>
                <a:srgbClr val="000000"/>
              </a:solidFill>
              <a:effectLst/>
              <a:uLnTx/>
              <a:uFillTx/>
              <a:ea typeface="Microsoft Sans Serif" panose="020B0604020202020204" pitchFamily="34" charset="0"/>
              <a:cs typeface="Microsoft Sans Serif" panose="020B0604020202020204" pitchFamily="34" charset="0"/>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74708" lvl="0" indent="-174708" algn="l" rtl="0">
              <a:lnSpc>
                <a:spcPct val="115000"/>
              </a:lnSpc>
              <a:spcBef>
                <a:spcPts val="815"/>
              </a:spcBef>
              <a:spcAft>
                <a:spcPts val="0"/>
              </a:spcAft>
              <a:buSzPts val="1800"/>
              <a:buChar char="●"/>
            </a:pPr>
            <a:r>
              <a:rPr lang="en" sz="1800" dirty="0"/>
              <a:t>PathWays provides the standard Medicaid benefits including:</a:t>
            </a:r>
            <a:endParaRPr dirty="0"/>
          </a:p>
          <a:p>
            <a:pPr marL="524123" lvl="1" indent="-232943" algn="l" rtl="0">
              <a:lnSpc>
                <a:spcPct val="115000"/>
              </a:lnSpc>
              <a:spcBef>
                <a:spcPts val="0"/>
              </a:spcBef>
              <a:spcAft>
                <a:spcPts val="0"/>
              </a:spcAft>
              <a:buSzPts val="1800"/>
              <a:buChar char="○"/>
            </a:pPr>
            <a:r>
              <a:rPr lang="en" dirty="0"/>
              <a:t>Coverage for medical expenses such as doctor visits, hospital care, therapies, medications, prescriptions, and medical equipment</a:t>
            </a:r>
            <a:endParaRPr dirty="0"/>
          </a:p>
          <a:p>
            <a:pPr marL="524123" lvl="1" indent="-232943" algn="l" rtl="0">
              <a:lnSpc>
                <a:spcPct val="115000"/>
              </a:lnSpc>
              <a:spcBef>
                <a:spcPts val="0"/>
              </a:spcBef>
              <a:spcAft>
                <a:spcPts val="0"/>
              </a:spcAft>
              <a:buSzPts val="1800"/>
              <a:buChar char="○"/>
            </a:pPr>
            <a:r>
              <a:rPr lang="en" dirty="0"/>
              <a:t>Preventive care, such as regular check-ups, and mental health and substance abuse treatment</a:t>
            </a:r>
            <a:endParaRPr dirty="0"/>
          </a:p>
          <a:p>
            <a:pPr marL="174708" lvl="0" indent="-174708" algn="l" rtl="0">
              <a:lnSpc>
                <a:spcPct val="115000"/>
              </a:lnSpc>
              <a:spcBef>
                <a:spcPts val="0"/>
              </a:spcBef>
              <a:spcAft>
                <a:spcPts val="0"/>
              </a:spcAft>
              <a:buSzPts val="1800"/>
              <a:buFont typeface="Libre Franklin"/>
              <a:buChar char="●"/>
            </a:pPr>
            <a:r>
              <a:rPr lang="en" sz="1800" dirty="0">
                <a:solidFill>
                  <a:srgbClr val="0A0A0A"/>
                </a:solidFill>
              </a:rPr>
              <a:t>Care coordination services are available to every PathWays member.  Members who meet the functional eligibility requirements have access to service coordination and MCEs offer different enhanced benefits. </a:t>
            </a:r>
            <a:endParaRPr dirty="0"/>
          </a:p>
          <a:p>
            <a:pPr marL="0" lvl="0" indent="0" algn="l" rtl="0">
              <a:lnSpc>
                <a:spcPct val="100000"/>
              </a:lnSpc>
              <a:spcBef>
                <a:spcPts val="0"/>
              </a:spcBef>
              <a:spcAft>
                <a:spcPts val="0"/>
              </a:spcAft>
              <a:buClr>
                <a:srgbClr val="000000"/>
              </a:buClr>
              <a:buSzPts val="1200"/>
              <a:buNone/>
            </a:pPr>
            <a:endParaRPr sz="1200" dirty="0">
              <a:solidFill>
                <a:srgbClr val="000000"/>
              </a:solidFill>
              <a:ea typeface="Microsoft Sans Serif" panose="020B0604020202020204" pitchFamily="34" charset="0"/>
              <a:cs typeface="Microsoft Sans Serif" panose="020B0604020202020204" pitchFamily="34" charset="0"/>
              <a:sym typeface="Calibri"/>
            </a:endParaRPr>
          </a:p>
          <a:p>
            <a:pPr marL="0" lvl="0" indent="0" algn="l" rtl="0">
              <a:lnSpc>
                <a:spcPct val="100000"/>
              </a:lnSpc>
              <a:spcBef>
                <a:spcPts val="0"/>
              </a:spcBef>
              <a:spcAft>
                <a:spcPts val="0"/>
              </a:spcAft>
              <a:buClr>
                <a:srgbClr val="000000"/>
              </a:buClr>
              <a:buSzPts val="1200"/>
              <a:buNone/>
            </a:pPr>
            <a:r>
              <a:rPr lang="en" sz="1200" dirty="0">
                <a:solidFill>
                  <a:srgbClr val="000000"/>
                </a:solidFill>
                <a:ea typeface="Microsoft Sans Serif" panose="020B0604020202020204" pitchFamily="34" charset="0"/>
                <a:cs typeface="Microsoft Sans Serif" panose="020B0604020202020204" pitchFamily="34" charset="0"/>
                <a:sym typeface="Calibri"/>
              </a:rPr>
              <a:t>Part D pays for prescription drugs. Members eligible for Medicare are required to have Part D coverage. If a member opts-out of Part D coverage, Medicaid does not pay for the member’s prescription drugs. </a:t>
            </a:r>
            <a:endParaRPr dirty="0"/>
          </a:p>
          <a:p>
            <a:pPr marL="457200" lvl="0" indent="-228600" algn="l" rtl="0">
              <a:lnSpc>
                <a:spcPct val="100000"/>
              </a:lnSpc>
              <a:spcBef>
                <a:spcPts val="0"/>
              </a:spcBef>
              <a:spcAft>
                <a:spcPts val="0"/>
              </a:spcAft>
              <a:buSzPts val="1100"/>
              <a:buNone/>
            </a:pPr>
            <a:endParaRPr dirty="0"/>
          </a:p>
        </p:txBody>
      </p:sp>
      <p:sp>
        <p:nvSpPr>
          <p:cNvPr id="377" name="Google Shape;377;p8:notes"/>
          <p:cNvSpPr txBox="1">
            <a:spLocks noGrp="1"/>
          </p:cNvSpPr>
          <p:nvPr>
            <p:ph type="sldNum" idx="12"/>
          </p:nvPr>
        </p:nvSpPr>
        <p:spPr>
          <a:xfrm>
            <a:off x="0" y="0"/>
            <a:ext cx="3000000" cy="3000000"/>
          </a:xfrm>
          <a:prstGeom prst="rect">
            <a:avLst/>
          </a:prstGeom>
          <a:noFill/>
          <a:ln>
            <a:noFill/>
          </a:ln>
        </p:spPr>
        <p:txBody>
          <a:bodyPr spcFirstLastPara="1" wrap="square" lIns="93175" tIns="46575" rIns="93175" bIns="4657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ea typeface="Microsoft Sans Serif" panose="020B0604020202020204" pitchFamily="34" charset="0"/>
                <a:cs typeface="Microsoft Sans Serif" panose="020B0604020202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0" cap="none" spc="0" normalizeH="0" baseline="0" noProof="0" dirty="0">
              <a:ln>
                <a:noFill/>
              </a:ln>
              <a:solidFill>
                <a:srgbClr val="000000"/>
              </a:solidFill>
              <a:effectLst/>
              <a:uLnTx/>
              <a:uFillTx/>
              <a:ea typeface="Microsoft Sans Serif" panose="020B0604020202020204" pitchFamily="34" charset="0"/>
              <a:cs typeface="Microsoft Sans Serif" panose="020B0604020202020204" pitchFamily="34" charset="0"/>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72b149fb2d_0_58: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33" name="Google Shape;333;g272b149fb2d_0_5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72b149fb2d_0_415:notes"/>
          <p:cNvSpPr txBox="1">
            <a:spLocks noGrp="1"/>
          </p:cNvSpPr>
          <p:nvPr>
            <p:ph type="body" idx="1"/>
          </p:nvPr>
        </p:nvSpPr>
        <p:spPr>
          <a:xfrm>
            <a:off x="701040" y="4473893"/>
            <a:ext cx="5608200" cy="3660600"/>
          </a:xfrm>
          <a:prstGeom prst="rect">
            <a:avLst/>
          </a:prstGeom>
          <a:noFill/>
          <a:ln>
            <a:noFill/>
          </a:ln>
        </p:spPr>
        <p:txBody>
          <a:bodyPr spcFirstLastPara="1" wrap="square" lIns="93275" tIns="93275" rIns="93275" bIns="9327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272b149fb2d_0_4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accent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6000" b="1">
                <a:latin typeface="+mn-lt"/>
              </a:defRPr>
            </a:lvl1pPr>
          </a:lstStyle>
          <a:p>
            <a:r>
              <a:rPr lang="en-US" dirty="0"/>
              <a:t>Session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a:spcBef>
                <a:spcPts val="0"/>
              </a:spcBef>
              <a:spcAft>
                <a:spcPts val="0"/>
              </a:spcAft>
            </a:pPr>
            <a:r>
              <a:rPr lang="en-US" sz="3200" dirty="0">
                <a:solidFill>
                  <a:schemeClr val="tx2"/>
                </a:solidFill>
              </a:rPr>
              <a:t>Presenter Name</a:t>
            </a:r>
          </a:p>
          <a:p>
            <a:pPr>
              <a:spcBef>
                <a:spcPts val="0"/>
              </a:spcBef>
              <a:spcAft>
                <a:spcPts val="0"/>
              </a:spcAft>
            </a:pPr>
            <a:r>
              <a:rPr lang="en-US" sz="3200" i="1" dirty="0">
                <a:solidFill>
                  <a:schemeClr val="tx2"/>
                </a:solidFill>
              </a:rPr>
              <a:t>Presenter Organization</a:t>
            </a:r>
          </a:p>
          <a:p>
            <a:pPr>
              <a:spcBef>
                <a:spcPts val="1200"/>
              </a:spcBef>
              <a:spcAft>
                <a:spcPts val="0"/>
              </a:spcAft>
            </a:pPr>
            <a:r>
              <a:rPr lang="en-US" sz="2400" dirty="0">
                <a:solidFill>
                  <a:schemeClr val="tx2"/>
                </a:solidFill>
              </a:rPr>
              <a:t>Date</a:t>
            </a:r>
          </a:p>
        </p:txBody>
      </p:sp>
    </p:spTree>
    <p:extLst>
      <p:ext uri="{BB962C8B-B14F-4D97-AF65-F5344CB8AC3E}">
        <p14:creationId xmlns:p14="http://schemas.microsoft.com/office/powerpoint/2010/main" val="296584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3A37-FED4-1718-7EE4-5CB151821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C4352-099F-233B-142C-6823726A8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AD5D84-456D-DC54-FE5C-FCA71BA31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E1D546-9139-D0B8-025F-342FA6CF3D5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AA710C1-EF12-F6B3-C95C-B96ED221C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0A04C9-1BE5-6F98-068D-A5FC9D0F71C5}"/>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709240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15411-A91D-6C81-6A0C-007E5F9A23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90E34-C33A-134D-96B4-7C235B3BE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C6A96D-F6BE-FE9C-8FF4-C57C5BC271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EA82FE-90E8-BD6A-ABA9-F7E4665B1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2262A9-0B96-B1D2-3767-04B195764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9AFE2-2478-908D-D1DF-30338CDC083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405E6EC-86A3-F53E-CEE4-B80AE6C62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65CC8D4-8EE9-2D83-89E8-9B84AAA16E4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98235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4184-4DE3-8A35-672E-CB197B48E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08516-4660-256B-E8F1-8A583C461FD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F0E49EAC-4C94-097C-33D7-F3823019D8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06CAAD-A1B8-F19A-A691-108495450F3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244472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F03E-9FB9-EFF0-147A-B5646E460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2098F1-2B5C-371E-B1EA-353709C8C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9EBB3-1604-D284-6690-D601F9205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9EF0A-775D-FB0B-17C2-6C06A861727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BEFF1EA-4C29-9347-E993-0FAFD56A0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12FAA1-730D-88F3-75B0-B64C69632B1C}"/>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3865204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5B6F-1C79-22FC-DBB1-CD03CD9D5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03C243-C2B4-D946-6E24-21423E6A26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06F0D2-E039-F99F-9319-7D5C82A65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B2118-9612-2C31-5F3D-DAD4B413C45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7689B0A-7D91-B3E7-7623-9E9AD2DE94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4A7C95-4B8B-4307-76BD-2085A3C9509D}"/>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367030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26A4-CACB-3E61-C54F-EA12C2988B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0D6F33-B30B-52A4-AB10-42A22FB09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18F98-5044-70C5-600E-CD45223FBB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5F2E0FE-CFB4-31F1-D0B8-636D3DCE9E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47E3BB-4558-2C53-F6EA-63C4712F9CF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411401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FCB65-77BB-D433-7F2C-9F2D845390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F30DA8-DEBC-FDB4-A36F-5CA694527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AEA9B-1613-7A04-5045-19D304922D7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126A9C0-4455-37E9-972B-06A8DD7DDA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FF503D-2037-F774-2861-1515321F670C}"/>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119213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Opener">
  <p:cSld name="Opener">
    <p:spTree>
      <p:nvGrpSpPr>
        <p:cNvPr id="1" name="Shape 202"/>
        <p:cNvGrpSpPr/>
        <p:nvPr/>
      </p:nvGrpSpPr>
      <p:grpSpPr>
        <a:xfrm>
          <a:off x="0" y="0"/>
          <a:ext cx="0" cy="0"/>
          <a:chOff x="0" y="0"/>
          <a:chExt cx="0" cy="0"/>
        </a:xfrm>
      </p:grpSpPr>
      <p:pic>
        <p:nvPicPr>
          <p:cNvPr id="203" name="Google Shape;203;g2e268beb757_1_393" descr="PathWays for Aging logotype"/>
          <p:cNvPicPr preferRelativeResize="0"/>
          <p:nvPr/>
        </p:nvPicPr>
        <p:blipFill rotWithShape="1">
          <a:blip r:embed="rId2">
            <a:alphaModFix/>
          </a:blip>
          <a:srcRect/>
          <a:stretch/>
        </p:blipFill>
        <p:spPr>
          <a:xfrm>
            <a:off x="4447751" y="613156"/>
            <a:ext cx="5608295" cy="1489963"/>
          </a:xfrm>
          <a:prstGeom prst="rect">
            <a:avLst/>
          </a:prstGeom>
          <a:noFill/>
          <a:ln>
            <a:noFill/>
          </a:ln>
        </p:spPr>
      </p:pic>
      <p:pic>
        <p:nvPicPr>
          <p:cNvPr id="204" name="Google Shape;204;g2e268beb757_1_393"/>
          <p:cNvPicPr preferRelativeResize="0"/>
          <p:nvPr/>
        </p:nvPicPr>
        <p:blipFill rotWithShape="1">
          <a:blip r:embed="rId3">
            <a:alphaModFix/>
          </a:blip>
          <a:srcRect/>
          <a:stretch/>
        </p:blipFill>
        <p:spPr>
          <a:xfrm>
            <a:off x="0" y="2189755"/>
            <a:ext cx="12192000" cy="4668247"/>
          </a:xfrm>
          <a:prstGeom prst="rect">
            <a:avLst/>
          </a:prstGeom>
          <a:noFill/>
          <a:ln>
            <a:noFill/>
          </a:ln>
        </p:spPr>
      </p:pic>
      <p:sp>
        <p:nvSpPr>
          <p:cNvPr id="205" name="Google Shape;205;g2e268beb757_1_393"/>
          <p:cNvSpPr txBox="1">
            <a:spLocks noGrp="1"/>
          </p:cNvSpPr>
          <p:nvPr>
            <p:ph type="title"/>
          </p:nvPr>
        </p:nvSpPr>
        <p:spPr>
          <a:xfrm>
            <a:off x="1552575" y="2527069"/>
            <a:ext cx="9106000" cy="1816400"/>
          </a:xfrm>
          <a:prstGeom prst="rect">
            <a:avLst/>
          </a:prstGeom>
          <a:noFill/>
          <a:ln>
            <a:noFill/>
          </a:ln>
        </p:spPr>
        <p:txBody>
          <a:bodyPr spcFirstLastPara="1" wrap="square" lIns="0" tIns="0" rIns="0" bIns="0" anchor="ctr" anchorCtr="0">
            <a:normAutofit/>
          </a:bodyPr>
          <a:lstStyle>
            <a:lvl1pPr lvl="0" algn="ctr" rtl="0">
              <a:lnSpc>
                <a:spcPct val="90000"/>
              </a:lnSpc>
              <a:spcBef>
                <a:spcPts val="0"/>
              </a:spcBef>
              <a:spcAft>
                <a:spcPts val="0"/>
              </a:spcAft>
              <a:buClr>
                <a:schemeClr val="dk1"/>
              </a:buClr>
              <a:buSzPts val="3600"/>
              <a:buFont typeface="Constantia"/>
              <a:buNone/>
              <a:defRPr sz="48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06" name="Google Shape;206;g2e268beb757_1_393" descr="Indiana Family and Social Services Administration Logo"/>
          <p:cNvPicPr preferRelativeResize="0"/>
          <p:nvPr/>
        </p:nvPicPr>
        <p:blipFill rotWithShape="1">
          <a:blip r:embed="rId4">
            <a:alphaModFix/>
          </a:blip>
          <a:srcRect/>
          <a:stretch/>
        </p:blipFill>
        <p:spPr>
          <a:xfrm>
            <a:off x="1759773" y="371062"/>
            <a:ext cx="2158369" cy="2158369"/>
          </a:xfrm>
          <a:prstGeom prst="rect">
            <a:avLst/>
          </a:prstGeom>
          <a:noFill/>
          <a:ln>
            <a:noFill/>
          </a:ln>
        </p:spPr>
      </p:pic>
      <p:cxnSp>
        <p:nvCxnSpPr>
          <p:cNvPr id="207" name="Google Shape;207;g2e268beb757_1_393"/>
          <p:cNvCxnSpPr/>
          <p:nvPr/>
        </p:nvCxnSpPr>
        <p:spPr>
          <a:xfrm>
            <a:off x="3918143" y="688157"/>
            <a:ext cx="0" cy="1414800"/>
          </a:xfrm>
          <a:prstGeom prst="straightConnector1">
            <a:avLst/>
          </a:prstGeom>
          <a:noFill/>
          <a:ln w="12700" cap="flat" cmpd="sng">
            <a:solidFill>
              <a:srgbClr val="AEABAB"/>
            </a:solidFill>
            <a:prstDash val="solid"/>
            <a:miter lim="800000"/>
            <a:headEnd type="none" w="sm" len="sm"/>
            <a:tailEnd type="none" w="sm" len="sm"/>
          </a:ln>
        </p:spPr>
      </p:cxnSp>
    </p:spTree>
    <p:extLst>
      <p:ext uri="{BB962C8B-B14F-4D97-AF65-F5344CB8AC3E}">
        <p14:creationId xmlns:p14="http://schemas.microsoft.com/office/powerpoint/2010/main" val="7320248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18A75C-F3B3-47F3-930E-970C9C72892F}"/>
              </a:ext>
            </a:extLst>
          </p:cNvPr>
          <p:cNvSpPr>
            <a:spLocks noGrp="1"/>
          </p:cNvSpPr>
          <p:nvPr>
            <p:ph type="sldNum" sz="quarter" idx="10"/>
          </p:nvPr>
        </p:nvSpPr>
        <p:spPr/>
        <p:txBody>
          <a:bodyPr/>
          <a:lstStyle/>
          <a:p>
            <a:fld id="{4F666A87-0DF7-4A5C-B8B2-4E7F7417BA6B}" type="slidenum">
              <a:rPr lang="en-US" smtClean="0"/>
              <a:pPr/>
              <a:t>‹#›</a:t>
            </a:fld>
            <a:endParaRPr lang="en-US"/>
          </a:p>
        </p:txBody>
      </p:sp>
    </p:spTree>
    <p:extLst>
      <p:ext uri="{BB962C8B-B14F-4D97-AF65-F5344CB8AC3E}">
        <p14:creationId xmlns:p14="http://schemas.microsoft.com/office/powerpoint/2010/main" val="2871680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990600"/>
            <a:ext cx="4673600" cy="54864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88000" y="2209800"/>
            <a:ext cx="6299200" cy="42672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1DE1908B-9CE1-4673-9ADE-368C28C1AC89}"/>
              </a:ext>
            </a:extLst>
          </p:cNvPr>
          <p:cNvSpPr>
            <a:spLocks noGrp="1"/>
          </p:cNvSpPr>
          <p:nvPr>
            <p:ph type="sldNum" sz="quarter" idx="4"/>
          </p:nvPr>
        </p:nvSpPr>
        <p:spPr>
          <a:xfrm>
            <a:off x="365760" y="6217920"/>
            <a:ext cx="2743200" cy="365125"/>
          </a:xfrm>
          <a:prstGeom prst="rect">
            <a:avLst/>
          </a:prstGeom>
        </p:spPr>
        <p:txBody>
          <a:bodyPr vert="horz" lIns="91440" tIns="45720" rIns="91440" bIns="45720" rtlCol="0" anchor="ctr"/>
          <a:lstStyle>
            <a:lvl1pPr algn="l">
              <a:defRPr sz="1200" b="1">
                <a:solidFill>
                  <a:schemeClr val="tx1"/>
                </a:solidFill>
                <a:latin typeface="+mj-lt"/>
              </a:defRPr>
            </a:lvl1pPr>
          </a:lstStyle>
          <a:p>
            <a:fld id="{4F666A87-0DF7-4A5C-B8B2-4E7F7417BA6B}" type="slidenum">
              <a:rPr lang="en-US" smtClean="0"/>
              <a:pPr/>
              <a:t>‹#›</a:t>
            </a:fld>
            <a:endParaRPr lang="en-US"/>
          </a:p>
        </p:txBody>
      </p:sp>
    </p:spTree>
    <p:extLst>
      <p:ext uri="{BB962C8B-B14F-4D97-AF65-F5344CB8AC3E}">
        <p14:creationId xmlns:p14="http://schemas.microsoft.com/office/powerpoint/2010/main" val="409421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accent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6000" b="1">
                <a:latin typeface="+mn-lt"/>
              </a:defRPr>
            </a:lvl1pPr>
          </a:lstStyle>
          <a:p>
            <a:r>
              <a:rPr lang="en-US" dirty="0"/>
              <a:t>Thank you!</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a:spcBef>
                <a:spcPts val="0"/>
              </a:spcBef>
              <a:spcAft>
                <a:spcPts val="0"/>
              </a:spcAft>
            </a:pPr>
            <a:r>
              <a:rPr lang="en-US" sz="3200" dirty="0">
                <a:solidFill>
                  <a:schemeClr val="tx2"/>
                </a:solidFill>
              </a:rPr>
              <a:t>Presenter Name </a:t>
            </a:r>
          </a:p>
          <a:p>
            <a:pPr>
              <a:spcBef>
                <a:spcPts val="0"/>
              </a:spcBef>
              <a:spcAft>
                <a:spcPts val="0"/>
              </a:spcAft>
            </a:pPr>
            <a:r>
              <a:rPr lang="en-US" sz="2800" dirty="0">
                <a:solidFill>
                  <a:schemeClr val="tx2"/>
                </a:solidFill>
              </a:rPr>
              <a:t>Presenter Contact Info</a:t>
            </a:r>
          </a:p>
        </p:txBody>
      </p:sp>
    </p:spTree>
    <p:extLst>
      <p:ext uri="{BB962C8B-B14F-4D97-AF65-F5344CB8AC3E}">
        <p14:creationId xmlns:p14="http://schemas.microsoft.com/office/powerpoint/2010/main" val="1419762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36800" y="24384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1"/>
          <p:cNvSpPr>
            <a:spLocks noGrp="1"/>
          </p:cNvSpPr>
          <p:nvPr>
            <p:ph type="title"/>
          </p:nvPr>
        </p:nvSpPr>
        <p:spPr>
          <a:xfrm>
            <a:off x="609600" y="609600"/>
            <a:ext cx="10769600" cy="566738"/>
          </a:xfrm>
        </p:spPr>
        <p:txBody>
          <a:bodyPr anchor="b"/>
          <a:lstStyle>
            <a:lvl1pPr algn="l">
              <a:defRPr sz="3600" b="1"/>
            </a:lvl1pPr>
          </a:lstStyle>
          <a:p>
            <a:r>
              <a:rPr lang="en-US"/>
              <a:t>Click to edit Master title style</a:t>
            </a:r>
          </a:p>
        </p:txBody>
      </p:sp>
      <p:sp>
        <p:nvSpPr>
          <p:cNvPr id="6" name="Text Placeholder 3"/>
          <p:cNvSpPr>
            <a:spLocks noGrp="1"/>
          </p:cNvSpPr>
          <p:nvPr>
            <p:ph type="body" sz="half" idx="2"/>
          </p:nvPr>
        </p:nvSpPr>
        <p:spPr>
          <a:xfrm>
            <a:off x="609600" y="1176338"/>
            <a:ext cx="107696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AEE46CA5-8A53-4061-8298-01CAEBACC790}"/>
              </a:ext>
            </a:extLst>
          </p:cNvPr>
          <p:cNvSpPr>
            <a:spLocks noGrp="1"/>
          </p:cNvSpPr>
          <p:nvPr>
            <p:ph type="sldNum" sz="quarter" idx="4"/>
          </p:nvPr>
        </p:nvSpPr>
        <p:spPr>
          <a:xfrm>
            <a:off x="365760" y="6217920"/>
            <a:ext cx="2743200" cy="365125"/>
          </a:xfrm>
          <a:prstGeom prst="rect">
            <a:avLst/>
          </a:prstGeom>
        </p:spPr>
        <p:txBody>
          <a:bodyPr vert="horz" lIns="91440" tIns="45720" rIns="91440" bIns="45720" rtlCol="0" anchor="ctr"/>
          <a:lstStyle>
            <a:lvl1pPr algn="l">
              <a:defRPr sz="1200" b="1">
                <a:solidFill>
                  <a:schemeClr val="bg1"/>
                </a:solidFill>
                <a:latin typeface="+mj-lt"/>
              </a:defRPr>
            </a:lvl1pPr>
          </a:lstStyle>
          <a:p>
            <a:fld id="{4F666A87-0DF7-4A5C-B8B2-4E7F7417BA6B}" type="slidenum">
              <a:rPr lang="en-US" smtClean="0"/>
              <a:pPr/>
              <a:t>‹#›</a:t>
            </a:fld>
            <a:endParaRPr lang="en-US"/>
          </a:p>
        </p:txBody>
      </p:sp>
    </p:spTree>
    <p:extLst>
      <p:ext uri="{BB962C8B-B14F-4D97-AF65-F5344CB8AC3E}">
        <p14:creationId xmlns:p14="http://schemas.microsoft.com/office/powerpoint/2010/main" val="3740632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96"/>
        <p:cNvGrpSpPr/>
        <p:nvPr/>
      </p:nvGrpSpPr>
      <p:grpSpPr>
        <a:xfrm>
          <a:off x="0" y="0"/>
          <a:ext cx="0" cy="0"/>
          <a:chOff x="0" y="0"/>
          <a:chExt cx="0" cy="0"/>
        </a:xfrm>
      </p:grpSpPr>
      <p:sp>
        <p:nvSpPr>
          <p:cNvPr id="97" name="Google Shape;97;p5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51"/>
          <p:cNvSpPr txBox="1">
            <a:spLocks noGrp="1"/>
          </p:cNvSpPr>
          <p:nvPr>
            <p:ph type="sldNum" idx="12"/>
          </p:nvPr>
        </p:nvSpPr>
        <p:spPr>
          <a:xfrm>
            <a:off x="276225" y="6356351"/>
            <a:ext cx="2600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Microsoft Sans Serif" panose="020B0604020202020204" pitchFamily="34" charset="0"/>
                <a:ea typeface="Microsoft Sans Serif" panose="020B0604020202020204" pitchFamily="34" charset="0"/>
                <a:cs typeface="Microsoft Sans Serif" panose="020B0604020202020204" pitchFamily="34" charset="0"/>
                <a:sym typeface="Libre Franklin"/>
              </a:defRPr>
            </a:lvl1pPr>
            <a:lvl2pPr marL="0" marR="0" lvl="1"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400"/>
              <a:buFont typeface="Arial"/>
              <a:buNone/>
              <a:defRPr sz="1867" b="1" i="0" u="none" strike="noStrike" cap="none">
                <a:solidFill>
                  <a:schemeClr val="lt1"/>
                </a:solidFill>
                <a:latin typeface="Libre Franklin"/>
                <a:ea typeface="Libre Franklin"/>
                <a:cs typeface="Libre Franklin"/>
                <a:sym typeface="Libre Franklin"/>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8030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bg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4800" b="1">
                <a:latin typeface="+mn-lt"/>
              </a:defRPr>
            </a:lvl1pPr>
          </a:lstStyle>
          <a:p>
            <a:r>
              <a:rPr lang="en-US" dirty="0"/>
              <a:t>Learning Objectives</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marL="457200" indent="-457200">
              <a:spcBef>
                <a:spcPts val="0"/>
              </a:spcBef>
              <a:spcAft>
                <a:spcPts val="600"/>
              </a:spcAft>
              <a:buFont typeface="Arial" panose="020B0604020202020204" pitchFamily="34" charset="0"/>
              <a:buChar char="•"/>
            </a:pPr>
            <a:r>
              <a:rPr lang="en-US" sz="3200" dirty="0">
                <a:solidFill>
                  <a:schemeClr val="tx2"/>
                </a:solidFill>
              </a:rPr>
              <a:t>LO 1</a:t>
            </a:r>
          </a:p>
          <a:p>
            <a:pPr marL="457200" indent="-457200">
              <a:spcBef>
                <a:spcPts val="0"/>
              </a:spcBef>
              <a:spcAft>
                <a:spcPts val="600"/>
              </a:spcAft>
              <a:buFont typeface="Arial" panose="020B0604020202020204" pitchFamily="34" charset="0"/>
              <a:buChar char="•"/>
            </a:pPr>
            <a:r>
              <a:rPr lang="en-US" sz="3200" dirty="0">
                <a:solidFill>
                  <a:schemeClr val="tx2"/>
                </a:solidFill>
              </a:rPr>
              <a:t>LO 2</a:t>
            </a:r>
          </a:p>
          <a:p>
            <a:pPr marL="457200" indent="-457200">
              <a:spcBef>
                <a:spcPts val="0"/>
              </a:spcBef>
              <a:spcAft>
                <a:spcPts val="600"/>
              </a:spcAft>
              <a:buFont typeface="Arial" panose="020B0604020202020204" pitchFamily="34" charset="0"/>
              <a:buChar char="•"/>
            </a:pPr>
            <a:r>
              <a:rPr lang="en-US" sz="3200" dirty="0">
                <a:solidFill>
                  <a:schemeClr val="tx2"/>
                </a:solidFill>
              </a:rPr>
              <a:t>LO 3</a:t>
            </a:r>
            <a:endParaRPr lang="en-US" sz="2400" dirty="0">
              <a:solidFill>
                <a:schemeClr val="tx2"/>
              </a:solidFill>
            </a:endParaRPr>
          </a:p>
        </p:txBody>
      </p:sp>
    </p:spTree>
    <p:extLst>
      <p:ext uri="{BB962C8B-B14F-4D97-AF65-F5344CB8AC3E}">
        <p14:creationId xmlns:p14="http://schemas.microsoft.com/office/powerpoint/2010/main" val="116658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6126480"/>
          </a:xfrm>
          <a:solidFill>
            <a:schemeClr val="bg1"/>
          </a:solidFill>
          <a:effectLst>
            <a:outerShdw blurRad="50800" dist="76200" dir="2700000" algn="tl" rotWithShape="0">
              <a:prstClr val="black">
                <a:alpha val="40000"/>
              </a:prstClr>
            </a:outerShdw>
          </a:effectLst>
        </p:spPr>
        <p:txBody>
          <a:bodyPr lIns="640080" tIns="640080" rIns="640080" bIns="640080" anchor="t" anchorCtr="0">
            <a:noAutofit/>
          </a:bodyPr>
          <a:lstStyle>
            <a:lvl1pPr algn="l">
              <a:defRPr sz="4800" b="1">
                <a:latin typeface="+mn-lt"/>
              </a:defRPr>
            </a:lvl1pPr>
          </a:lstStyle>
          <a:p>
            <a:r>
              <a:rPr lang="en-US" dirty="0"/>
              <a:t>Slide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6949440" cy="4389120"/>
          </a:xfrm>
          <a:prstGeom prst="rect">
            <a:avLst/>
          </a:prstGeom>
          <a:noFill/>
        </p:spPr>
        <p:txBody>
          <a:bodyPr wrap="square" lIns="0" tIns="0" rIns="0" bIns="0" rtlCol="0">
            <a:noAutofit/>
          </a:bodyPr>
          <a:lstStyle/>
          <a:p>
            <a:pPr marL="457200" indent="-457200">
              <a:spcBef>
                <a:spcPts val="0"/>
              </a:spcBef>
              <a:spcAft>
                <a:spcPts val="600"/>
              </a:spcAft>
              <a:buFont typeface="Arial" panose="020B0604020202020204" pitchFamily="34" charset="0"/>
              <a:buChar char="•"/>
            </a:pPr>
            <a:r>
              <a:rPr lang="en-US" sz="2800" dirty="0">
                <a:solidFill>
                  <a:schemeClr val="tx2"/>
                </a:solidFill>
              </a:rPr>
              <a:t>Bulleted text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a:t>
            </a:r>
          </a:p>
          <a:p>
            <a:pPr marL="0" indent="0">
              <a:spcBef>
                <a:spcPts val="0"/>
              </a:spcBef>
              <a:spcAft>
                <a:spcPts val="600"/>
              </a:spcAft>
              <a:buFont typeface="Arial" panose="020B0604020202020204" pitchFamily="34" charset="0"/>
              <a:buNone/>
            </a:pPr>
            <a:endParaRPr lang="en-US" sz="2800" dirty="0">
              <a:solidFill>
                <a:schemeClr val="tx2"/>
              </a:solidFill>
            </a:endParaRPr>
          </a:p>
        </p:txBody>
      </p:sp>
      <p:sp>
        <p:nvSpPr>
          <p:cNvPr id="4" name="TextBox 3">
            <a:extLst>
              <a:ext uri="{FF2B5EF4-FFF2-40B4-BE49-F238E27FC236}">
                <a16:creationId xmlns:a16="http://schemas.microsoft.com/office/drawing/2014/main" id="{28DDB925-0A53-79EA-664E-BEB1FB23D9A9}"/>
              </a:ext>
            </a:extLst>
          </p:cNvPr>
          <p:cNvSpPr txBox="1"/>
          <p:nvPr userDrawn="1"/>
        </p:nvSpPr>
        <p:spPr>
          <a:xfrm>
            <a:off x="1005840" y="6035040"/>
            <a:ext cx="6858000" cy="365760"/>
          </a:xfrm>
          <a:prstGeom prst="rect">
            <a:avLst/>
          </a:prstGeom>
          <a:noFill/>
        </p:spPr>
        <p:txBody>
          <a:bodyPr wrap="square" lIns="0" tIns="0" rIns="0" bIns="0" rtlCol="0">
            <a:noAutofit/>
          </a:bodyPr>
          <a:lstStyle/>
          <a:p>
            <a:r>
              <a:rPr lang="en-US" sz="1600" dirty="0">
                <a:solidFill>
                  <a:schemeClr val="tx2"/>
                </a:solidFill>
              </a:rPr>
              <a:t>Reference.</a:t>
            </a:r>
          </a:p>
        </p:txBody>
      </p:sp>
    </p:spTree>
    <p:extLst>
      <p:ext uri="{BB962C8B-B14F-4D97-AF65-F5344CB8AC3E}">
        <p14:creationId xmlns:p14="http://schemas.microsoft.com/office/powerpoint/2010/main" val="327338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1736727"/>
          </a:xfrm>
          <a:noFill/>
          <a:effectLst/>
        </p:spPr>
        <p:txBody>
          <a:bodyPr lIns="640080" tIns="640080" rIns="640080" bIns="640080" anchor="t" anchorCtr="0">
            <a:noAutofit/>
          </a:bodyPr>
          <a:lstStyle>
            <a:lvl1pPr algn="l">
              <a:defRPr sz="4800" b="1">
                <a:latin typeface="+mn-lt"/>
              </a:defRPr>
            </a:lvl1pPr>
          </a:lstStyle>
          <a:p>
            <a:r>
              <a:rPr lang="en-US" dirty="0"/>
              <a:t>Slide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p>
            <a:fld id="{786AB5DA-2FE1-4245-A5A6-1B68667BDB58}" type="slidenum">
              <a:rPr lang="en-US" smtClean="0"/>
              <a:t>‹#›</a:t>
            </a:fld>
            <a:endParaRPr lang="en-US"/>
          </a:p>
        </p:txBody>
      </p:sp>
      <p:sp>
        <p:nvSpPr>
          <p:cNvPr id="3" name="TextBox 2">
            <a:extLst>
              <a:ext uri="{FF2B5EF4-FFF2-40B4-BE49-F238E27FC236}">
                <a16:creationId xmlns:a16="http://schemas.microsoft.com/office/drawing/2014/main" id="{C157D67D-82F3-DD65-FB98-691A05B1B56B}"/>
              </a:ext>
            </a:extLst>
          </p:cNvPr>
          <p:cNvSpPr txBox="1"/>
          <p:nvPr userDrawn="1"/>
        </p:nvSpPr>
        <p:spPr>
          <a:xfrm>
            <a:off x="1005840" y="2103120"/>
            <a:ext cx="10180320" cy="2505825"/>
          </a:xfrm>
          <a:prstGeom prst="rect">
            <a:avLst/>
          </a:prstGeom>
          <a:noFill/>
        </p:spPr>
        <p:txBody>
          <a:bodyPr wrap="square" lIns="0" tIns="0" rIns="0" bIns="0" numCol="2" rtlCol="0">
            <a:noAutofit/>
          </a:bodyPr>
          <a:lstStyle/>
          <a:p>
            <a:pPr marL="0" indent="0">
              <a:spcBef>
                <a:spcPts val="0"/>
              </a:spcBef>
              <a:spcAft>
                <a:spcPts val="600"/>
              </a:spcAft>
              <a:buFont typeface="Arial" panose="020B0604020202020204" pitchFamily="34" charset="0"/>
              <a:buNone/>
            </a:pPr>
            <a:r>
              <a:rPr lang="en-US" sz="3200" b="1" dirty="0">
                <a:solidFill>
                  <a:schemeClr val="tx2"/>
                </a:solidFill>
              </a:rPr>
              <a:t>Bold Text</a:t>
            </a:r>
          </a:p>
          <a:p>
            <a:pPr marL="457200" indent="-457200">
              <a:spcBef>
                <a:spcPts val="0"/>
              </a:spcBef>
              <a:spcAft>
                <a:spcPts val="600"/>
              </a:spcAft>
              <a:buFont typeface="Arial" panose="020B0604020202020204" pitchFamily="34" charset="0"/>
              <a:buChar cha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a:p>
            <a:pPr marL="0" indent="0">
              <a:spcBef>
                <a:spcPts val="0"/>
              </a:spcBef>
              <a:spcAft>
                <a:spcPts val="600"/>
              </a:spcAft>
              <a:buFont typeface="Arial" panose="020B0604020202020204" pitchFamily="34" charset="0"/>
              <a:buNone/>
            </a:pPr>
            <a:r>
              <a:rPr lang="en-US" sz="3200" b="1" dirty="0">
                <a:solidFill>
                  <a:schemeClr val="tx2"/>
                </a:solidFill>
              </a:rPr>
              <a:t>Bold Text</a:t>
            </a:r>
          </a:p>
          <a:p>
            <a:pPr marL="457200" indent="-457200">
              <a:spcBef>
                <a:spcPts val="0"/>
              </a:spcBef>
              <a:spcAft>
                <a:spcPts val="600"/>
              </a:spcAft>
              <a:buFont typeface="Arial" panose="020B0604020202020204" pitchFamily="34" charset="0"/>
              <a:buChar cha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dirty="0">
                <a:solidFill>
                  <a:schemeClr val="tx2"/>
                </a:solidFill>
              </a:rPr>
              <a:t>Bulleted text column</a:t>
            </a:r>
          </a:p>
        </p:txBody>
      </p:sp>
      <p:sp>
        <p:nvSpPr>
          <p:cNvPr id="4" name="TextBox 3">
            <a:extLst>
              <a:ext uri="{FF2B5EF4-FFF2-40B4-BE49-F238E27FC236}">
                <a16:creationId xmlns:a16="http://schemas.microsoft.com/office/drawing/2014/main" id="{28DDB925-0A53-79EA-664E-BEB1FB23D9A9}"/>
              </a:ext>
            </a:extLst>
          </p:cNvPr>
          <p:cNvSpPr txBox="1"/>
          <p:nvPr userDrawn="1"/>
        </p:nvSpPr>
        <p:spPr>
          <a:xfrm>
            <a:off x="1005840" y="6035040"/>
            <a:ext cx="6858000" cy="365760"/>
          </a:xfrm>
          <a:prstGeom prst="rect">
            <a:avLst/>
          </a:prstGeom>
          <a:noFill/>
        </p:spPr>
        <p:txBody>
          <a:bodyPr wrap="square" lIns="0" tIns="0" rIns="0" bIns="0" rtlCol="0">
            <a:noAutofit/>
          </a:bodyPr>
          <a:lstStyle/>
          <a:p>
            <a:r>
              <a:rPr lang="en-US" sz="1600" dirty="0">
                <a:solidFill>
                  <a:schemeClr val="tx2"/>
                </a:solidFill>
              </a:rPr>
              <a:t>Reference.</a:t>
            </a:r>
          </a:p>
        </p:txBody>
      </p:sp>
    </p:spTree>
    <p:extLst>
      <p:ext uri="{BB962C8B-B14F-4D97-AF65-F5344CB8AC3E}">
        <p14:creationId xmlns:p14="http://schemas.microsoft.com/office/powerpoint/2010/main" val="303774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4EBE-5562-4AAF-98BD-9BF206205753}"/>
              </a:ext>
            </a:extLst>
          </p:cNvPr>
          <p:cNvSpPr>
            <a:spLocks noGrp="1"/>
          </p:cNvSpPr>
          <p:nvPr>
            <p:ph type="ctrTitle" hasCustomPrompt="1"/>
          </p:nvPr>
        </p:nvSpPr>
        <p:spPr>
          <a:xfrm>
            <a:off x="365760" y="365759"/>
            <a:ext cx="7589520" cy="1736727"/>
          </a:xfrm>
          <a:noFill/>
          <a:effectLst/>
        </p:spPr>
        <p:txBody>
          <a:bodyPr lIns="640080" tIns="640080" rIns="640080" bIns="640080" anchor="t" anchorCtr="0">
            <a:noAutofit/>
          </a:bodyPr>
          <a:lstStyle>
            <a:lvl1pPr algn="l">
              <a:defRPr sz="4800" b="1">
                <a:latin typeface="+mn-lt"/>
              </a:defRPr>
            </a:lvl1pPr>
          </a:lstStyle>
          <a:p>
            <a:r>
              <a:rPr lang="en-US" dirty="0"/>
              <a:t>Slide Title</a:t>
            </a:r>
          </a:p>
        </p:txBody>
      </p:sp>
      <p:sp>
        <p:nvSpPr>
          <p:cNvPr id="6" name="Slide Number Placeholder 5">
            <a:extLst>
              <a:ext uri="{FF2B5EF4-FFF2-40B4-BE49-F238E27FC236}">
                <a16:creationId xmlns:a16="http://schemas.microsoft.com/office/drawing/2014/main" id="{DE582462-05C8-854D-EBF8-F223BFF8EC9D}"/>
              </a:ext>
            </a:extLst>
          </p:cNvPr>
          <p:cNvSpPr>
            <a:spLocks noGrp="1"/>
          </p:cNvSpPr>
          <p:nvPr>
            <p:ph type="sldNum" sz="quarter" idx="12"/>
          </p:nvPr>
        </p:nvSpPr>
        <p:spPr/>
        <p:txBody>
          <a:bodyPr/>
          <a:lstStyle>
            <a:lvl1pPr>
              <a:defRPr>
                <a:solidFill>
                  <a:schemeClr val="bg1"/>
                </a:solidFill>
              </a:defRPr>
            </a:lvl1pPr>
          </a:lstStyle>
          <a:p>
            <a:fld id="{786AB5DA-2FE1-4245-A5A6-1B68667BDB58}" type="slidenum">
              <a:rPr lang="en-US" smtClean="0"/>
              <a:pPr/>
              <a:t>‹#›</a:t>
            </a:fld>
            <a:endParaRPr lang="en-US" dirty="0"/>
          </a:p>
        </p:txBody>
      </p:sp>
      <p:sp>
        <p:nvSpPr>
          <p:cNvPr id="5" name="Content Placeholder 2">
            <a:extLst>
              <a:ext uri="{FF2B5EF4-FFF2-40B4-BE49-F238E27FC236}">
                <a16:creationId xmlns:a16="http://schemas.microsoft.com/office/drawing/2014/main" id="{B1596C5C-00FA-0E8C-F55C-AB2B111B68F7}"/>
              </a:ext>
            </a:extLst>
          </p:cNvPr>
          <p:cNvSpPr>
            <a:spLocks noGrp="1"/>
          </p:cNvSpPr>
          <p:nvPr>
            <p:ph idx="1"/>
          </p:nvPr>
        </p:nvSpPr>
        <p:spPr>
          <a:xfrm>
            <a:off x="838200" y="1825626"/>
            <a:ext cx="10515600" cy="3930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26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EC88618B-6CFB-8EFC-5AB7-7D405B93B5D9}"/>
              </a:ext>
            </a:extLst>
          </p:cNvPr>
          <p:cNvSpPr>
            <a:spLocks noGrp="1"/>
          </p:cNvSpPr>
          <p:nvPr>
            <p:ph type="sldNum" sz="quarter" idx="4"/>
          </p:nvPr>
        </p:nvSpPr>
        <p:spPr>
          <a:xfrm>
            <a:off x="8610599" y="5986914"/>
            <a:ext cx="3331145" cy="734561"/>
          </a:xfrm>
          <a:prstGeom prst="rect">
            <a:avLst/>
          </a:prstGeom>
        </p:spPr>
        <p:txBody>
          <a:bodyPr vert="horz" lIns="91440" tIns="45720" rIns="91440" bIns="45720" rtlCol="0" anchor="ctr"/>
          <a:lstStyle>
            <a:lvl1pPr algn="r">
              <a:defRPr sz="1400">
                <a:solidFill>
                  <a:schemeClr val="tx2"/>
                </a:solidFill>
                <a:latin typeface="+mj-lt"/>
              </a:defRPr>
            </a:lvl1pPr>
          </a:lstStyle>
          <a:p>
            <a:fld id="{786AB5DA-2FE1-4245-A5A6-1B68667BDB58}" type="slidenum">
              <a:rPr lang="en-US" smtClean="0"/>
              <a:pPr/>
              <a:t>‹#›</a:t>
            </a:fld>
            <a:endParaRPr lang="en-US"/>
          </a:p>
        </p:txBody>
      </p:sp>
      <p:sp>
        <p:nvSpPr>
          <p:cNvPr id="17" name="Title 1">
            <a:extLst>
              <a:ext uri="{FF2B5EF4-FFF2-40B4-BE49-F238E27FC236}">
                <a16:creationId xmlns:a16="http://schemas.microsoft.com/office/drawing/2014/main" id="{9C83A5E6-7B89-28ED-D92B-47F16868564E}"/>
              </a:ext>
            </a:extLst>
          </p:cNvPr>
          <p:cNvSpPr>
            <a:spLocks noGrp="1"/>
          </p:cNvSpPr>
          <p:nvPr>
            <p:ph type="title"/>
          </p:nvPr>
        </p:nvSpPr>
        <p:spPr>
          <a:xfrm>
            <a:off x="831850" y="737589"/>
            <a:ext cx="10515600" cy="2852737"/>
          </a:xfrm>
        </p:spPr>
        <p:txBody>
          <a:bodyPr anchor="b"/>
          <a:lstStyle>
            <a:lvl1pPr algn="ctr">
              <a:defRPr sz="6000"/>
            </a:lvl1pPr>
          </a:lstStyle>
          <a:p>
            <a:r>
              <a:rPr lang="en-US"/>
              <a:t>Click to edit Master title style</a:t>
            </a:r>
          </a:p>
        </p:txBody>
      </p:sp>
      <p:sp>
        <p:nvSpPr>
          <p:cNvPr id="18" name="Text Placeholder 2">
            <a:extLst>
              <a:ext uri="{FF2B5EF4-FFF2-40B4-BE49-F238E27FC236}">
                <a16:creationId xmlns:a16="http://schemas.microsoft.com/office/drawing/2014/main" id="{98E879B1-986B-5B1D-85AE-40F0720F46DB}"/>
              </a:ext>
            </a:extLst>
          </p:cNvPr>
          <p:cNvSpPr>
            <a:spLocks noGrp="1"/>
          </p:cNvSpPr>
          <p:nvPr>
            <p:ph type="body" idx="1"/>
          </p:nvPr>
        </p:nvSpPr>
        <p:spPr>
          <a:xfrm>
            <a:off x="831850" y="3617314"/>
            <a:ext cx="10515600" cy="1500187"/>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92534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9F0B-B9E4-22B2-F12A-76323067E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AFE6B-DB9A-3B63-4233-3CA6C1BE08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67636-F13D-81FE-6BAE-6AF553F038D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A94F86F-A846-D60D-9F80-494852563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F862-8F91-A06D-68FF-6E4729FC936E}"/>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222935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2897-9911-29D6-24A0-417E68E27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5A761-AC7A-652C-026C-ADB99BA0A2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79CED-1823-1855-720D-781CD95BDC3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DE82FD-4D82-6AF6-9F98-F49457F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6E7C42-F308-E319-6EE2-6BE48F2C6D0C}"/>
              </a:ext>
            </a:extLst>
          </p:cNvPr>
          <p:cNvSpPr>
            <a:spLocks noGrp="1"/>
          </p:cNvSpPr>
          <p:nvPr>
            <p:ph type="sldNum" sz="quarter" idx="12"/>
          </p:nvPr>
        </p:nvSpPr>
        <p:spPr/>
        <p:txBody>
          <a:bodyPr/>
          <a:lstStyle/>
          <a:p>
            <a:fld id="{786AB5DA-2FE1-4245-A5A6-1B68667BDB58}" type="slidenum">
              <a:rPr lang="en-US" smtClean="0"/>
              <a:t>‹#›</a:t>
            </a:fld>
            <a:endParaRPr lang="en-US"/>
          </a:p>
        </p:txBody>
      </p:sp>
    </p:spTree>
    <p:extLst>
      <p:ext uri="{BB962C8B-B14F-4D97-AF65-F5344CB8AC3E}">
        <p14:creationId xmlns:p14="http://schemas.microsoft.com/office/powerpoint/2010/main" val="265309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9A339-C143-4933-62F0-554DB9063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2F6F43-5011-ED01-2840-124EDD5EAF74}"/>
              </a:ext>
            </a:extLst>
          </p:cNvPr>
          <p:cNvSpPr>
            <a:spLocks noGrp="1"/>
          </p:cNvSpPr>
          <p:nvPr>
            <p:ph type="body" idx="1"/>
          </p:nvPr>
        </p:nvSpPr>
        <p:spPr>
          <a:xfrm>
            <a:off x="838200" y="1825626"/>
            <a:ext cx="10515600" cy="39300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85A12A-C28C-19CF-13A3-60563046C883}"/>
              </a:ext>
            </a:extLst>
          </p:cNvPr>
          <p:cNvSpPr>
            <a:spLocks noGrp="1"/>
          </p:cNvSpPr>
          <p:nvPr>
            <p:ph type="sldNum" sz="quarter" idx="4"/>
          </p:nvPr>
        </p:nvSpPr>
        <p:spPr>
          <a:xfrm>
            <a:off x="1" y="6492874"/>
            <a:ext cx="1903614" cy="365125"/>
          </a:xfrm>
          <a:prstGeom prst="rect">
            <a:avLst/>
          </a:prstGeom>
        </p:spPr>
        <p:txBody>
          <a:bodyPr vert="horz" lIns="91440" tIns="45720" rIns="91440" bIns="45720" rtlCol="0" anchor="ctr"/>
          <a:lstStyle>
            <a:lvl1pPr algn="l">
              <a:defRPr sz="1400">
                <a:solidFill>
                  <a:schemeClr val="accent6">
                    <a:lumMod val="60000"/>
                    <a:lumOff val="40000"/>
                  </a:schemeClr>
                </a:solidFill>
                <a:latin typeface="+mj-lt"/>
              </a:defRPr>
            </a:lvl1pPr>
          </a:lstStyle>
          <a:p>
            <a:fld id="{786AB5DA-2FE1-4245-A5A6-1B68667BDB58}" type="slidenum">
              <a:rPr lang="en-US" smtClean="0"/>
              <a:pPr/>
              <a:t>‹#›</a:t>
            </a:fld>
            <a:endParaRPr lang="en-US" dirty="0"/>
          </a:p>
        </p:txBody>
      </p:sp>
    </p:spTree>
    <p:extLst>
      <p:ext uri="{BB962C8B-B14F-4D97-AF65-F5344CB8AC3E}">
        <p14:creationId xmlns:p14="http://schemas.microsoft.com/office/powerpoint/2010/main" val="3913913580"/>
      </p:ext>
    </p:extLst>
  </p:cSld>
  <p:clrMap bg1="lt1" tx1="dk1" bg2="lt2" tx2="dk2" accent1="accent1" accent2="accent2" accent3="accent3" accent4="accent4" accent5="accent5" accent6="accent6" hlink="hlink" folHlink="folHlink"/>
  <p:sldLayoutIdLst>
    <p:sldLayoutId id="2147483649" r:id="rId1"/>
    <p:sldLayoutId id="2147483746" r:id="rId2"/>
    <p:sldLayoutId id="2147483742" r:id="rId3"/>
    <p:sldLayoutId id="2147483743" r:id="rId4"/>
    <p:sldLayoutId id="2147483744" r:id="rId5"/>
    <p:sldLayoutId id="2147483745" r:id="rId6"/>
    <p:sldLayoutId id="2147483655" r:id="rId7"/>
    <p:sldLayoutId id="2147483650" r:id="rId8"/>
    <p:sldLayoutId id="2147483651" r:id="rId9"/>
    <p:sldLayoutId id="2147483652" r:id="rId10"/>
    <p:sldLayoutId id="2147483653" r:id="rId11"/>
    <p:sldLayoutId id="2147483654" r:id="rId12"/>
    <p:sldLayoutId id="2147483656" r:id="rId13"/>
    <p:sldLayoutId id="2147483657" r:id="rId14"/>
    <p:sldLayoutId id="2147483658" r:id="rId15"/>
    <p:sldLayoutId id="2147483659" r:id="rId16"/>
    <p:sldLayoutId id="2147483727" r:id="rId17"/>
    <p:sldLayoutId id="2147483720" r:id="rId18"/>
    <p:sldLayoutId id="2147483723" r:id="rId19"/>
    <p:sldLayoutId id="2147483726" r:id="rId20"/>
    <p:sldLayoutId id="2147483741" r:id="rId21"/>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3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sitting on the floor">
            <a:extLst>
              <a:ext uri="{FF2B5EF4-FFF2-40B4-BE49-F238E27FC236}">
                <a16:creationId xmlns:a16="http://schemas.microsoft.com/office/drawing/2014/main" id="{9276D14F-4C17-6D9B-A693-3292C02E03D9}"/>
              </a:ext>
            </a:extLst>
          </p:cNvPr>
          <p:cNvPicPr>
            <a:picLocks noChangeAspect="1"/>
          </p:cNvPicPr>
          <p:nvPr/>
        </p:nvPicPr>
        <p:blipFill rotWithShape="1">
          <a:blip r:embed="rId2">
            <a:extLst>
              <a:ext uri="{28A0092B-C50C-407E-A947-70E740481C1C}">
                <a14:useLocalDpi xmlns:a14="http://schemas.microsoft.com/office/drawing/2010/main" val="0"/>
              </a:ext>
            </a:extLst>
          </a:blip>
          <a:srcRect l="1" r="34511"/>
          <a:stretch/>
        </p:blipFill>
        <p:spPr>
          <a:xfrm>
            <a:off x="4165210" y="0"/>
            <a:ext cx="8026790" cy="6858000"/>
          </a:xfrm>
          <a:prstGeom prst="rect">
            <a:avLst/>
          </a:prstGeom>
        </p:spPr>
      </p:pic>
      <p:sp>
        <p:nvSpPr>
          <p:cNvPr id="5" name="Title 4">
            <a:extLst>
              <a:ext uri="{FF2B5EF4-FFF2-40B4-BE49-F238E27FC236}">
                <a16:creationId xmlns:a16="http://schemas.microsoft.com/office/drawing/2014/main" id="{429180A7-7FC0-3905-447C-22B418F0D378}"/>
              </a:ext>
            </a:extLst>
          </p:cNvPr>
          <p:cNvSpPr>
            <a:spLocks noGrp="1"/>
          </p:cNvSpPr>
          <p:nvPr>
            <p:ph type="ctrTitle"/>
          </p:nvPr>
        </p:nvSpPr>
        <p:spPr/>
        <p:txBody>
          <a:bodyPr/>
          <a:lstStyle/>
          <a:p>
            <a:pPr>
              <a:lnSpc>
                <a:spcPct val="100000"/>
              </a:lnSpc>
            </a:pPr>
            <a:r>
              <a:rPr lang="en-US" sz="4000" dirty="0"/>
              <a:t>Getting a Great Start on Early Learning</a:t>
            </a:r>
            <a:br>
              <a:rPr lang="en-US" sz="4000" dirty="0"/>
            </a:br>
            <a:br>
              <a:rPr lang="en-US" sz="4000" dirty="0"/>
            </a:br>
            <a:r>
              <a:rPr lang="en-US" sz="2500" dirty="0"/>
              <a:t>Courtney Penn</a:t>
            </a:r>
            <a:br>
              <a:rPr lang="en-US" sz="2500" dirty="0"/>
            </a:br>
            <a:r>
              <a:rPr lang="en-US" sz="2000" i="1" dirty="0"/>
              <a:t>Director of the Office of Early Childhood and Out-of-School Learning</a:t>
            </a:r>
            <a:br>
              <a:rPr lang="en-US" sz="2000" i="1" dirty="0"/>
            </a:br>
            <a:r>
              <a:rPr lang="en-US" sz="2000" i="1" dirty="0"/>
              <a:t>Indiana Family and Social Services Administration</a:t>
            </a:r>
          </a:p>
        </p:txBody>
      </p:sp>
      <p:sp>
        <p:nvSpPr>
          <p:cNvPr id="6" name="Subtitle 2">
            <a:extLst>
              <a:ext uri="{FF2B5EF4-FFF2-40B4-BE49-F238E27FC236}">
                <a16:creationId xmlns:a16="http://schemas.microsoft.com/office/drawing/2014/main" id="{A24AE7B9-9FC7-5F21-79A9-D0A9977BCADF}"/>
              </a:ext>
            </a:extLst>
          </p:cNvPr>
          <p:cNvSpPr txBox="1">
            <a:spLocks/>
          </p:cNvSpPr>
          <p:nvPr/>
        </p:nvSpPr>
        <p:spPr>
          <a:xfrm>
            <a:off x="991340" y="5179754"/>
            <a:ext cx="5436093" cy="5964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Hoosier Huddle</a:t>
            </a:r>
          </a:p>
        </p:txBody>
      </p:sp>
      <p:sp>
        <p:nvSpPr>
          <p:cNvPr id="7" name="TextBox 6">
            <a:extLst>
              <a:ext uri="{FF2B5EF4-FFF2-40B4-BE49-F238E27FC236}">
                <a16:creationId xmlns:a16="http://schemas.microsoft.com/office/drawing/2014/main" id="{C630F43C-5F71-AB43-C20B-7B7851A3EEE9}"/>
              </a:ext>
            </a:extLst>
          </p:cNvPr>
          <p:cNvSpPr txBox="1"/>
          <p:nvPr/>
        </p:nvSpPr>
        <p:spPr>
          <a:xfrm>
            <a:off x="991340" y="5572051"/>
            <a:ext cx="6094520" cy="400110"/>
          </a:xfrm>
          <a:prstGeom prst="rect">
            <a:avLst/>
          </a:prstGeom>
          <a:noFill/>
        </p:spPr>
        <p:txBody>
          <a:bodyPr wrap="square">
            <a:spAutoFit/>
          </a:bodyPr>
          <a:lstStyle/>
          <a:p>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June 2024</a:t>
            </a:r>
          </a:p>
        </p:txBody>
      </p:sp>
      <p:pic>
        <p:nvPicPr>
          <p:cNvPr id="8" name="Picture 7" descr="Hoosier Huddle logotype">
            <a:extLst>
              <a:ext uri="{FF2B5EF4-FFF2-40B4-BE49-F238E27FC236}">
                <a16:creationId xmlns:a16="http://schemas.microsoft.com/office/drawing/2014/main" id="{3D8CC0C0-56B2-EEA7-EE0B-64AF0AF2AE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17656" y="6327648"/>
            <a:ext cx="2658826" cy="211440"/>
          </a:xfrm>
          <a:prstGeom prst="rect">
            <a:avLst/>
          </a:prstGeom>
        </p:spPr>
      </p:pic>
      <p:pic>
        <p:nvPicPr>
          <p:cNvPr id="10" name="Picture 9" descr="Indiana Office of Early Childhood and Out-of-School Learning logotype">
            <a:extLst>
              <a:ext uri="{FF2B5EF4-FFF2-40B4-BE49-F238E27FC236}">
                <a16:creationId xmlns:a16="http://schemas.microsoft.com/office/drawing/2014/main" id="{29CBAA68-CA5A-0969-1FC1-E1F7A0EFE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7656" y="365759"/>
            <a:ext cx="2658826" cy="677327"/>
          </a:xfrm>
          <a:prstGeom prst="rect">
            <a:avLst/>
          </a:prstGeom>
        </p:spPr>
      </p:pic>
    </p:spTree>
    <p:extLst>
      <p:ext uri="{BB962C8B-B14F-4D97-AF65-F5344CB8AC3E}">
        <p14:creationId xmlns:p14="http://schemas.microsoft.com/office/powerpoint/2010/main" val="2346695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8"/>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defRPr/>
            </a:pPr>
            <a:fld id="{00000000-1234-1234-1234-123412341234}" type="slidenum">
              <a:rPr lang="en" kern="0">
                <a:solidFill>
                  <a:srgbClr val="FFFFFF"/>
                </a:solidFill>
              </a:rPr>
              <a:pPr defTabSz="1219170">
                <a:defRPr/>
              </a:pPr>
              <a:t>10</a:t>
            </a:fld>
            <a:endParaRPr kern="0">
              <a:solidFill>
                <a:srgbClr val="FFFFFF"/>
              </a:solidFill>
            </a:endParaRPr>
          </a:p>
        </p:txBody>
      </p:sp>
      <p:sp>
        <p:nvSpPr>
          <p:cNvPr id="382" name="Google Shape;382;p8" descr="There are two boxes on the page covering the benefits available in the PathWays program. The box on the left"/>
          <p:cNvSpPr txBox="1"/>
          <p:nvPr/>
        </p:nvSpPr>
        <p:spPr>
          <a:xfrm>
            <a:off x="762000" y="5876015"/>
            <a:ext cx="914400" cy="914400"/>
          </a:xfrm>
          <a:prstGeom prst="rect">
            <a:avLst/>
          </a:prstGeom>
          <a:noFill/>
          <a:ln>
            <a:noFill/>
          </a:ln>
        </p:spPr>
        <p:txBody>
          <a:bodyPr spcFirstLastPara="1" wrap="square" lIns="91433" tIns="45700" rIns="91433" bIns="45700" anchor="ctr" anchorCtr="0">
            <a:noAutofit/>
          </a:bodyPr>
          <a:lstStyle/>
          <a:p>
            <a:pPr algn="r" defTabSz="1219170">
              <a:buClr>
                <a:srgbClr val="000000"/>
              </a:buClr>
              <a:defRPr/>
            </a:pPr>
            <a:endParaRPr sz="3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Times New Roman"/>
            </a:endParaRPr>
          </a:p>
        </p:txBody>
      </p:sp>
      <p:sp>
        <p:nvSpPr>
          <p:cNvPr id="5" name="Content Placeholder 4">
            <a:extLst>
              <a:ext uri="{FF2B5EF4-FFF2-40B4-BE49-F238E27FC236}">
                <a16:creationId xmlns:a16="http://schemas.microsoft.com/office/drawing/2014/main" id="{1B7B3908-5396-7C4F-575E-3DE0A1BC387D}"/>
              </a:ext>
            </a:extLst>
          </p:cNvPr>
          <p:cNvSpPr>
            <a:spLocks noGrp="1"/>
          </p:cNvSpPr>
          <p:nvPr>
            <p:ph idx="1"/>
          </p:nvPr>
        </p:nvSpPr>
        <p:spPr>
          <a:xfrm>
            <a:off x="838201" y="2640562"/>
            <a:ext cx="7611913" cy="3928189"/>
          </a:xfrm>
        </p:spPr>
        <p:txBody>
          <a:bodyPr>
            <a:normAutofit/>
          </a:bodyPr>
          <a:lstStyle/>
          <a:p>
            <a:r>
              <a:rPr lang="en-US" sz="2400" dirty="0"/>
              <a:t>New legislation passed in March 2024 expands On My Way Pre-K and Child Care Development Fund eligibility for employees of regulated child care programs to 85% of the state median income. </a:t>
            </a:r>
          </a:p>
          <a:p>
            <a:r>
              <a:rPr lang="en-US" sz="2400" dirty="0"/>
              <a:t>For example, 85% of Indiana's SMI for a four-person household is approximately $75,814, or 243% of Federal Poverty Level.</a:t>
            </a:r>
          </a:p>
          <a:p>
            <a:r>
              <a:rPr lang="en-US" sz="2400" dirty="0"/>
              <a:t>Previously, child care workers were held to the same 150% of FPL income eligibility threshold.</a:t>
            </a:r>
          </a:p>
        </p:txBody>
      </p:sp>
      <p:sp>
        <p:nvSpPr>
          <p:cNvPr id="7" name="Title 6">
            <a:extLst>
              <a:ext uri="{FF2B5EF4-FFF2-40B4-BE49-F238E27FC236}">
                <a16:creationId xmlns:a16="http://schemas.microsoft.com/office/drawing/2014/main" id="{FC699E45-3C0B-E1D0-1C23-3B5933873953}"/>
              </a:ext>
            </a:extLst>
          </p:cNvPr>
          <p:cNvSpPr>
            <a:spLocks noGrp="1"/>
          </p:cNvSpPr>
          <p:nvPr>
            <p:ph type="ctrTitle"/>
          </p:nvPr>
        </p:nvSpPr>
        <p:spPr>
          <a:xfrm>
            <a:off x="365759" y="365759"/>
            <a:ext cx="7611913" cy="1736727"/>
          </a:xfrm>
        </p:spPr>
        <p:txBody>
          <a:bodyPr/>
          <a:lstStyle/>
          <a:p>
            <a:r>
              <a:rPr lang="en-US" dirty="0"/>
              <a:t>Expand assistance for child care workers</a:t>
            </a:r>
          </a:p>
        </p:txBody>
      </p:sp>
      <p:pic>
        <p:nvPicPr>
          <p:cNvPr id="9" name="Picture 8" descr="A person and a child playing with a toy">
            <a:extLst>
              <a:ext uri="{FF2B5EF4-FFF2-40B4-BE49-F238E27FC236}">
                <a16:creationId xmlns:a16="http://schemas.microsoft.com/office/drawing/2014/main" id="{6234E836-F721-FE2D-33FA-22DEE5287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947" y="534578"/>
            <a:ext cx="3383280" cy="56022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4" name="Title 3">
            <a:extLst>
              <a:ext uri="{FF2B5EF4-FFF2-40B4-BE49-F238E27FC236}">
                <a16:creationId xmlns:a16="http://schemas.microsoft.com/office/drawing/2014/main" id="{0B52F772-EF1E-E7B0-C05A-9935164A7163}"/>
              </a:ext>
            </a:extLst>
          </p:cNvPr>
          <p:cNvSpPr>
            <a:spLocks noGrp="1"/>
          </p:cNvSpPr>
          <p:nvPr>
            <p:ph type="ctrTitle"/>
          </p:nvPr>
        </p:nvSpPr>
        <p:spPr>
          <a:xfrm>
            <a:off x="365760" y="365759"/>
            <a:ext cx="9086150" cy="1736727"/>
          </a:xfrm>
        </p:spPr>
        <p:txBody>
          <a:bodyPr/>
          <a:lstStyle/>
          <a:p>
            <a:r>
              <a:rPr lang="en-US" dirty="0"/>
              <a:t>Recent legislative updates</a:t>
            </a:r>
          </a:p>
        </p:txBody>
      </p:sp>
      <p:sp>
        <p:nvSpPr>
          <p:cNvPr id="385" name="Google Shape;385;g272b149fb2d_0_58"/>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11</a:t>
            </a:fld>
            <a:endParaRPr kern="0">
              <a:solidFill>
                <a:srgbClr val="FFFFFF"/>
              </a:solidFill>
            </a:endParaRPr>
          </a:p>
        </p:txBody>
      </p:sp>
      <p:sp>
        <p:nvSpPr>
          <p:cNvPr id="5" name="Content Placeholder 4">
            <a:extLst>
              <a:ext uri="{FF2B5EF4-FFF2-40B4-BE49-F238E27FC236}">
                <a16:creationId xmlns:a16="http://schemas.microsoft.com/office/drawing/2014/main" id="{C1639073-9851-6F92-5B53-AD4099EF99E7}"/>
              </a:ext>
            </a:extLst>
          </p:cNvPr>
          <p:cNvSpPr>
            <a:spLocks noGrp="1"/>
          </p:cNvSpPr>
          <p:nvPr>
            <p:ph idx="1"/>
          </p:nvPr>
        </p:nvSpPr>
        <p:spPr>
          <a:xfrm>
            <a:off x="838200" y="1825625"/>
            <a:ext cx="8324461" cy="4666615"/>
          </a:xfrm>
        </p:spPr>
        <p:txBody>
          <a:bodyPr>
            <a:normAutofit/>
          </a:bodyPr>
          <a:lstStyle/>
          <a:p>
            <a:pPr marL="0" indent="0">
              <a:buNone/>
            </a:pPr>
            <a:r>
              <a:rPr lang="en-US" sz="2400" dirty="0"/>
              <a:t>Early learning received increased focus during the 2024 legislative session with two significant child care-related bills (Senate Enrolled Act 2 and House Enrolled Act 1102). Workforce-related legislative changes include:</a:t>
            </a:r>
          </a:p>
          <a:p>
            <a:r>
              <a:rPr lang="en-US" sz="2400" dirty="0"/>
              <a:t>Allows contracted support staff in schools to access child care at that school.</a:t>
            </a:r>
          </a:p>
          <a:p>
            <a:r>
              <a:rPr lang="en-US" sz="2400" dirty="0"/>
              <a:t>Reduces minimum caregiver ages for licensed child care centers and allows providers to recruit younger workers.</a:t>
            </a:r>
          </a:p>
          <a:p>
            <a:r>
              <a:rPr lang="en-US" sz="2400" dirty="0"/>
              <a:t>Permits qualified individuals, such as K-12 teachers, to register as substitute educators.</a:t>
            </a:r>
          </a:p>
          <a:p>
            <a:r>
              <a:rPr lang="en-US" sz="2400" dirty="0"/>
              <a:t>Commissions an early learning compensation study.</a:t>
            </a:r>
          </a:p>
        </p:txBody>
      </p:sp>
      <p:pic>
        <p:nvPicPr>
          <p:cNvPr id="7" name="Picture 6" descr="A green and white building with a dome&#10;&#10;Description automatically generated">
            <a:extLst>
              <a:ext uri="{FF2B5EF4-FFF2-40B4-BE49-F238E27FC236}">
                <a16:creationId xmlns:a16="http://schemas.microsoft.com/office/drawing/2014/main" id="{4B7C0197-BC51-03B0-1749-A890D4DFE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770" y="319104"/>
            <a:ext cx="2505456" cy="58582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E7AEEB-3DD2-1003-69C1-784B0C995047}"/>
              </a:ext>
            </a:extLst>
          </p:cNvPr>
          <p:cNvPicPr>
            <a:picLocks noChangeAspect="1"/>
          </p:cNvPicPr>
          <p:nvPr/>
        </p:nvPicPr>
        <p:blipFill rotWithShape="1">
          <a:blip r:embed="rId2">
            <a:extLst>
              <a:ext uri="{28A0092B-C50C-407E-A947-70E740481C1C}">
                <a14:useLocalDpi xmlns:a14="http://schemas.microsoft.com/office/drawing/2010/main" val="0"/>
              </a:ext>
            </a:extLst>
          </a:blip>
          <a:srcRect l="-4157" t="1" r="11206" b="-1432"/>
          <a:stretch/>
        </p:blipFill>
        <p:spPr>
          <a:xfrm>
            <a:off x="5305152" y="0"/>
            <a:ext cx="6886848" cy="6214189"/>
          </a:xfrm>
          <a:prstGeom prst="rect">
            <a:avLst/>
          </a:prstGeom>
        </p:spPr>
      </p:pic>
      <p:sp>
        <p:nvSpPr>
          <p:cNvPr id="2" name="Title 1">
            <a:extLst>
              <a:ext uri="{FF2B5EF4-FFF2-40B4-BE49-F238E27FC236}">
                <a16:creationId xmlns:a16="http://schemas.microsoft.com/office/drawing/2014/main" id="{0E2CE07F-5ABC-B00C-84CF-881D3FF64831}"/>
              </a:ext>
            </a:extLst>
          </p:cNvPr>
          <p:cNvSpPr>
            <a:spLocks noGrp="1"/>
          </p:cNvSpPr>
          <p:nvPr>
            <p:ph type="ctrTitle"/>
          </p:nvPr>
        </p:nvSpPr>
        <p:spPr/>
        <p:txBody>
          <a:bodyPr>
            <a:noAutofit/>
          </a:bodyPr>
          <a:lstStyle/>
          <a:p>
            <a:r>
              <a:rPr lang="en-US" dirty="0">
                <a:latin typeface="Microsoft Sans Serif" panose="020B0604020202020204" pitchFamily="34" charset="0"/>
              </a:rPr>
              <a:t>Increase affordability for families</a:t>
            </a:r>
          </a:p>
        </p:txBody>
      </p:sp>
      <p:sp>
        <p:nvSpPr>
          <p:cNvPr id="4" name="Slide Number Placeholder 3">
            <a:extLst>
              <a:ext uri="{FF2B5EF4-FFF2-40B4-BE49-F238E27FC236}">
                <a16:creationId xmlns:a16="http://schemas.microsoft.com/office/drawing/2014/main" id="{1B034E66-75FE-4B50-A8D4-F6C42E38DDD3}"/>
              </a:ext>
            </a:extLst>
          </p:cNvPr>
          <p:cNvSpPr>
            <a:spLocks noGrp="1"/>
          </p:cNvSpPr>
          <p:nvPr>
            <p:ph type="sldNum" sz="quarter" idx="12"/>
          </p:nvPr>
        </p:nvSpPr>
        <p:spPr/>
        <p:txBody>
          <a:bodyPr/>
          <a:lstStyle/>
          <a:p>
            <a:fld id="{786AB5DA-2FE1-4245-A5A6-1B68667BDB58}" type="slidenum">
              <a:rPr lang="en-US" smtClean="0"/>
              <a:t>12</a:t>
            </a:fld>
            <a:endParaRPr lang="en-US"/>
          </a:p>
        </p:txBody>
      </p:sp>
      <p:pic>
        <p:nvPicPr>
          <p:cNvPr id="11" name="Picture 10" descr="Indiana Office of Early Childhood and Out-of-School Learning">
            <a:extLst>
              <a:ext uri="{FF2B5EF4-FFF2-40B4-BE49-F238E27FC236}">
                <a16:creationId xmlns:a16="http://schemas.microsoft.com/office/drawing/2014/main" id="{3749D545-1FA9-D158-547D-298D9AE64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19" y="5620619"/>
            <a:ext cx="2818969" cy="718123"/>
          </a:xfrm>
          <a:prstGeom prst="rect">
            <a:avLst/>
          </a:prstGeom>
        </p:spPr>
      </p:pic>
    </p:spTree>
    <p:extLst>
      <p:ext uri="{BB962C8B-B14F-4D97-AF65-F5344CB8AC3E}">
        <p14:creationId xmlns:p14="http://schemas.microsoft.com/office/powerpoint/2010/main" val="1563121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4" name="Google Shape;394;g272b149fb2d_0_415"/>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13</a:t>
            </a:fld>
            <a:endParaRPr kern="0">
              <a:solidFill>
                <a:srgbClr val="FFFFFF"/>
              </a:solidFill>
            </a:endParaRPr>
          </a:p>
        </p:txBody>
      </p:sp>
      <p:sp>
        <p:nvSpPr>
          <p:cNvPr id="3" name="Content Placeholder 2">
            <a:extLst>
              <a:ext uri="{FF2B5EF4-FFF2-40B4-BE49-F238E27FC236}">
                <a16:creationId xmlns:a16="http://schemas.microsoft.com/office/drawing/2014/main" id="{226EB8D3-570B-86D8-EF51-EFD2E981311E}"/>
              </a:ext>
            </a:extLst>
          </p:cNvPr>
          <p:cNvSpPr>
            <a:spLocks noGrp="1"/>
          </p:cNvSpPr>
          <p:nvPr>
            <p:ph idx="1"/>
          </p:nvPr>
        </p:nvSpPr>
        <p:spPr>
          <a:xfrm>
            <a:off x="838200" y="1825625"/>
            <a:ext cx="6066453" cy="4666615"/>
          </a:xfrm>
        </p:spPr>
        <p:txBody>
          <a:bodyPr/>
          <a:lstStyle/>
          <a:p>
            <a:r>
              <a:rPr lang="en-US" dirty="0"/>
              <a:t>Effective July 2023, initial income eligibility for CCDF and On My Way Pre-K increased from 127% of the federal poverty level to 150%—about $45,000 for a family of four. </a:t>
            </a:r>
          </a:p>
          <a:p>
            <a:r>
              <a:rPr lang="en-US" dirty="0"/>
              <a:t>This expansion creates access for approximately 11,000 more Hoosier children and families.</a:t>
            </a:r>
          </a:p>
          <a:p>
            <a:r>
              <a:rPr lang="en-US" dirty="0"/>
              <a:t>As of May 2024, more than 37,626 families have qualified under this new threshold.</a:t>
            </a:r>
          </a:p>
        </p:txBody>
      </p:sp>
      <p:sp>
        <p:nvSpPr>
          <p:cNvPr id="5" name="Title 4">
            <a:extLst>
              <a:ext uri="{FF2B5EF4-FFF2-40B4-BE49-F238E27FC236}">
                <a16:creationId xmlns:a16="http://schemas.microsoft.com/office/drawing/2014/main" id="{0856305E-E793-2870-C65D-ACBAD8DE51AB}"/>
              </a:ext>
            </a:extLst>
          </p:cNvPr>
          <p:cNvSpPr>
            <a:spLocks noGrp="1"/>
          </p:cNvSpPr>
          <p:nvPr>
            <p:ph type="ctrTitle"/>
          </p:nvPr>
        </p:nvSpPr>
        <p:spPr>
          <a:xfrm>
            <a:off x="365759" y="365759"/>
            <a:ext cx="10289799" cy="1736727"/>
          </a:xfrm>
        </p:spPr>
        <p:txBody>
          <a:bodyPr/>
          <a:lstStyle/>
          <a:p>
            <a:r>
              <a:rPr lang="en-US" dirty="0"/>
              <a:t>Increase affordability for families</a:t>
            </a:r>
          </a:p>
        </p:txBody>
      </p:sp>
      <p:pic>
        <p:nvPicPr>
          <p:cNvPr id="7" name="Picture 6" descr="A computer with a website on it">
            <a:extLst>
              <a:ext uri="{FF2B5EF4-FFF2-40B4-BE49-F238E27FC236}">
                <a16:creationId xmlns:a16="http://schemas.microsoft.com/office/drawing/2014/main" id="{0D48131F-7661-0159-3560-B0E37EE64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770" y="1732280"/>
            <a:ext cx="4197096" cy="2994660"/>
          </a:xfrm>
          <a:prstGeom prst="rect">
            <a:avLst/>
          </a:prstGeom>
        </p:spPr>
      </p:pic>
      <p:pic>
        <p:nvPicPr>
          <p:cNvPr id="9" name="Picture 8">
            <a:extLst>
              <a:ext uri="{FF2B5EF4-FFF2-40B4-BE49-F238E27FC236}">
                <a16:creationId xmlns:a16="http://schemas.microsoft.com/office/drawing/2014/main" id="{E77D54AB-714C-771D-C7F6-F47A0AC45E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652" y="5130891"/>
            <a:ext cx="4969213" cy="750070"/>
          </a:xfrm>
          <a:prstGeom prst="rect">
            <a:avLst/>
          </a:prstGeom>
        </p:spPr>
      </p:pic>
      <p:sp>
        <p:nvSpPr>
          <p:cNvPr id="11" name="TextBox 10">
            <a:extLst>
              <a:ext uri="{FF2B5EF4-FFF2-40B4-BE49-F238E27FC236}">
                <a16:creationId xmlns:a16="http://schemas.microsoft.com/office/drawing/2014/main" id="{D9F67AF2-28FF-9BD0-345E-7E154B410719}"/>
              </a:ext>
            </a:extLst>
          </p:cNvPr>
          <p:cNvSpPr txBox="1"/>
          <p:nvPr/>
        </p:nvSpPr>
        <p:spPr>
          <a:xfrm>
            <a:off x="7512734" y="5213538"/>
            <a:ext cx="4323807" cy="584775"/>
          </a:xfrm>
          <a:prstGeom prst="rect">
            <a:avLst/>
          </a:prstGeom>
          <a:noFill/>
        </p:spPr>
        <p:txBody>
          <a:bodyPr wrap="square">
            <a:spAutoFit/>
          </a:bodyPr>
          <a:lstStyle/>
          <a:p>
            <a:r>
              <a:rPr lang="en-US" sz="1600" dirty="0">
                <a:solidFill>
                  <a:schemeClr val="bg1"/>
                </a:solidFill>
              </a:rPr>
              <a:t>Families can apply for child care assistance at earlyedconnect.fssa.in.gov/</a:t>
            </a:r>
            <a:r>
              <a:rPr lang="en-US" sz="1600" dirty="0" err="1">
                <a:solidFill>
                  <a:schemeClr val="bg1"/>
                </a:solidFill>
              </a:rPr>
              <a:t>onlineApp</a:t>
            </a:r>
            <a:r>
              <a:rPr lang="en-US" sz="1600" dirty="0">
                <a:solidFill>
                  <a:schemeClr val="bg1"/>
                </a:solidFill>
              </a:rPr>
              <a:t>/home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 name="Title 3">
            <a:extLst>
              <a:ext uri="{FF2B5EF4-FFF2-40B4-BE49-F238E27FC236}">
                <a16:creationId xmlns:a16="http://schemas.microsoft.com/office/drawing/2014/main" id="{03C078DF-8C92-9944-AB0A-9411B83B9389}"/>
              </a:ext>
            </a:extLst>
          </p:cNvPr>
          <p:cNvSpPr>
            <a:spLocks noGrp="1"/>
          </p:cNvSpPr>
          <p:nvPr>
            <p:ph type="ctrTitle"/>
          </p:nvPr>
        </p:nvSpPr>
        <p:spPr>
          <a:xfrm>
            <a:off x="365760" y="232409"/>
            <a:ext cx="10765660" cy="1736727"/>
          </a:xfrm>
        </p:spPr>
        <p:txBody>
          <a:bodyPr/>
          <a:lstStyle/>
          <a:p>
            <a:r>
              <a:rPr lang="en-US" dirty="0"/>
              <a:t>New access supports for families</a:t>
            </a:r>
          </a:p>
        </p:txBody>
      </p:sp>
      <p:sp>
        <p:nvSpPr>
          <p:cNvPr id="412" name="Google Shape;412;g2e268beb757_1_354"/>
          <p:cNvSpPr txBox="1">
            <a:spLocks noGrp="1"/>
          </p:cNvSpPr>
          <p:nvPr>
            <p:ph type="sldNum" sz="quarter" idx="12"/>
          </p:nvPr>
        </p:nvSpPr>
        <p:spPr>
          <a:prstGeom prst="rect">
            <a:avLst/>
          </a:prstGeom>
          <a:noFill/>
          <a:ln>
            <a:noFill/>
          </a:ln>
        </p:spPr>
        <p:txBody>
          <a:bodyPr spcFirstLastPara="1" wrap="square" lIns="91433" tIns="45700" rIns="91433" bIns="45700" anchor="ctr" anchorCtr="0">
            <a:normAutofit/>
          </a:bodyPr>
          <a:lstStyle/>
          <a:p>
            <a:pPr defTabSz="1219170">
              <a:lnSpc>
                <a:spcPct val="90000"/>
              </a:lnSpc>
            </a:pPr>
            <a:fld id="{00000000-1234-1234-1234-123412341234}" type="slidenum">
              <a:rPr lang="en" kern="0">
                <a:solidFill>
                  <a:srgbClr val="FFFFFF"/>
                </a:solidFill>
              </a:rPr>
              <a:pPr defTabSz="1219170">
                <a:lnSpc>
                  <a:spcPct val="90000"/>
                </a:lnSpc>
              </a:pPr>
              <a:t>14</a:t>
            </a:fld>
            <a:endParaRPr kern="0">
              <a:solidFill>
                <a:srgbClr val="FFFFFF"/>
              </a:solidFill>
            </a:endParaRPr>
          </a:p>
        </p:txBody>
      </p:sp>
      <p:sp>
        <p:nvSpPr>
          <p:cNvPr id="5" name="Content Placeholder 4">
            <a:extLst>
              <a:ext uri="{FF2B5EF4-FFF2-40B4-BE49-F238E27FC236}">
                <a16:creationId xmlns:a16="http://schemas.microsoft.com/office/drawing/2014/main" id="{D6648A1E-7E4D-617D-9713-8C95D5399EFA}"/>
              </a:ext>
            </a:extLst>
          </p:cNvPr>
          <p:cNvSpPr>
            <a:spLocks noGrp="1"/>
          </p:cNvSpPr>
          <p:nvPr>
            <p:ph idx="1"/>
          </p:nvPr>
        </p:nvSpPr>
        <p:spPr>
          <a:xfrm>
            <a:off x="838200" y="1692276"/>
            <a:ext cx="10515600" cy="1603374"/>
          </a:xfrm>
        </p:spPr>
        <p:txBody>
          <a:bodyPr>
            <a:normAutofit/>
          </a:bodyPr>
          <a:lstStyle/>
          <a:p>
            <a:pPr marL="0" indent="0">
              <a:buNone/>
            </a:pPr>
            <a:r>
              <a:rPr lang="en-US" sz="2400" dirty="0"/>
              <a:t>In recent years, Indiana has made investments in modernized supports for families to find care and apply for child care assistance. These include:</a:t>
            </a:r>
          </a:p>
        </p:txBody>
      </p:sp>
      <p:sp>
        <p:nvSpPr>
          <p:cNvPr id="6" name="TextBox 5">
            <a:extLst>
              <a:ext uri="{FF2B5EF4-FFF2-40B4-BE49-F238E27FC236}">
                <a16:creationId xmlns:a16="http://schemas.microsoft.com/office/drawing/2014/main" id="{BCA993AD-5233-3A1F-3160-F63F5CBCC189}"/>
              </a:ext>
            </a:extLst>
          </p:cNvPr>
          <p:cNvSpPr txBox="1"/>
          <p:nvPr/>
        </p:nvSpPr>
        <p:spPr>
          <a:xfrm>
            <a:off x="1141421" y="4047524"/>
            <a:ext cx="4572000" cy="2077492"/>
          </a:xfrm>
          <a:prstGeom prst="rect">
            <a:avLst/>
          </a:prstGeom>
          <a:solidFill>
            <a:srgbClr val="008C4F">
              <a:alpha val="90000"/>
            </a:srgbClr>
          </a:solidFill>
        </p:spPr>
        <p:txBody>
          <a:bodyPr wrap="square" lIns="274320" tIns="274320" rIns="274320" bIns="274320">
            <a:spAutoFit/>
          </a:bodyPr>
          <a:lstStyle/>
          <a:p>
            <a:pPr algn="ctr">
              <a:spcAft>
                <a:spcPts val="600"/>
              </a:spcAft>
            </a:pPr>
            <a:r>
              <a:rPr lang="en-US" sz="2000" b="1" dirty="0">
                <a:solidFill>
                  <a:schemeClr val="bg1"/>
                </a:solidFill>
              </a:rPr>
              <a:t>Investing in the </a:t>
            </a:r>
            <a:br>
              <a:rPr lang="en-US" sz="2000" b="1" dirty="0">
                <a:solidFill>
                  <a:schemeClr val="bg1"/>
                </a:solidFill>
              </a:rPr>
            </a:br>
            <a:r>
              <a:rPr lang="en-US" sz="2000" b="1" dirty="0">
                <a:solidFill>
                  <a:schemeClr val="bg1"/>
                </a:solidFill>
              </a:rPr>
              <a:t>Early Learning Marketplace</a:t>
            </a:r>
          </a:p>
          <a:p>
            <a:pPr algn="ctr">
              <a:spcAft>
                <a:spcPts val="600"/>
              </a:spcAft>
            </a:pPr>
            <a:r>
              <a:rPr lang="en-US" dirty="0">
                <a:solidFill>
                  <a:schemeClr val="bg1"/>
                </a:solidFill>
              </a:rPr>
              <a:t>Online care-finding site for families to search for, review and enroll in local early learning programs.</a:t>
            </a:r>
          </a:p>
        </p:txBody>
      </p:sp>
      <p:sp>
        <p:nvSpPr>
          <p:cNvPr id="7" name="TextBox 6">
            <a:extLst>
              <a:ext uri="{FF2B5EF4-FFF2-40B4-BE49-F238E27FC236}">
                <a16:creationId xmlns:a16="http://schemas.microsoft.com/office/drawing/2014/main" id="{F82F7635-A252-7E49-05DE-757943A21FEF}"/>
              </a:ext>
            </a:extLst>
          </p:cNvPr>
          <p:cNvSpPr txBox="1"/>
          <p:nvPr/>
        </p:nvSpPr>
        <p:spPr>
          <a:xfrm>
            <a:off x="6483220" y="4040059"/>
            <a:ext cx="4572000" cy="2077492"/>
          </a:xfrm>
          <a:prstGeom prst="rect">
            <a:avLst/>
          </a:prstGeom>
          <a:solidFill>
            <a:srgbClr val="008C4F">
              <a:alpha val="90000"/>
            </a:srgbClr>
          </a:solidFill>
        </p:spPr>
        <p:txBody>
          <a:bodyPr wrap="square" lIns="274320" tIns="274320" rIns="274320" bIns="274320">
            <a:spAutoFit/>
          </a:bodyPr>
          <a:lstStyle/>
          <a:p>
            <a:pPr algn="ctr">
              <a:spcAft>
                <a:spcPts val="600"/>
              </a:spcAft>
            </a:pPr>
            <a:r>
              <a:rPr lang="en-US" sz="2000" b="1" dirty="0">
                <a:solidFill>
                  <a:schemeClr val="bg1"/>
                </a:solidFill>
              </a:rPr>
              <a:t>Launching </a:t>
            </a:r>
            <a:br>
              <a:rPr lang="en-US" sz="2000" b="1" dirty="0">
                <a:solidFill>
                  <a:schemeClr val="bg1"/>
                </a:solidFill>
              </a:rPr>
            </a:br>
            <a:r>
              <a:rPr lang="en-US" sz="2000" b="1" dirty="0">
                <a:solidFill>
                  <a:schemeClr val="bg1"/>
                </a:solidFill>
              </a:rPr>
              <a:t>Early Ed Connect</a:t>
            </a:r>
          </a:p>
          <a:p>
            <a:pPr algn="ctr">
              <a:spcAft>
                <a:spcPts val="600"/>
              </a:spcAft>
            </a:pPr>
            <a:r>
              <a:rPr lang="en-US" dirty="0">
                <a:solidFill>
                  <a:schemeClr val="bg1"/>
                </a:solidFill>
              </a:rPr>
              <a:t>An online platform for families to quickly and easily see if they qualify for child care assistance and apply.</a:t>
            </a:r>
          </a:p>
        </p:txBody>
      </p:sp>
      <p:pic>
        <p:nvPicPr>
          <p:cNvPr id="10" name="Picture 9" descr="Laptops">
            <a:extLst>
              <a:ext uri="{FF2B5EF4-FFF2-40B4-BE49-F238E27FC236}">
                <a16:creationId xmlns:a16="http://schemas.microsoft.com/office/drawing/2014/main" id="{571FE120-7ED1-0394-BDBB-FB154502D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884" y="2557132"/>
            <a:ext cx="8372232" cy="17557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C2B09E-F818-EA9F-A2F9-184132AD39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66A87-0DF7-4A5C-B8B2-4E7F7417BA6B}" type="slidenum">
              <a:rPr kumimoji="0" lang="en-US" sz="1200" b="1"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7" name="Content Placeholder 6">
            <a:extLst>
              <a:ext uri="{FF2B5EF4-FFF2-40B4-BE49-F238E27FC236}">
                <a16:creationId xmlns:a16="http://schemas.microsoft.com/office/drawing/2014/main" id="{AB943D7B-7299-9B46-E1D9-82ED0E394E45}"/>
              </a:ext>
            </a:extLst>
          </p:cNvPr>
          <p:cNvSpPr>
            <a:spLocks noGrp="1"/>
          </p:cNvSpPr>
          <p:nvPr>
            <p:ph idx="1"/>
          </p:nvPr>
        </p:nvSpPr>
        <p:spPr>
          <a:xfrm>
            <a:off x="838200" y="1825625"/>
            <a:ext cx="7176796" cy="4666615"/>
          </a:xfrm>
        </p:spPr>
        <p:txBody>
          <a:bodyPr>
            <a:normAutofit/>
          </a:bodyPr>
          <a:lstStyle/>
          <a:p>
            <a:pPr marL="0" indent="0">
              <a:buNone/>
            </a:pPr>
            <a:r>
              <a:rPr lang="en-US" sz="2400" dirty="0"/>
              <a:t>Late last year, Indiana launched a $25 million competitive grant opportunity for businesses, school corporations and community groups to support child care solutions in their communities. Highlights include:</a:t>
            </a:r>
          </a:p>
          <a:p>
            <a:r>
              <a:rPr lang="en-US" sz="2400" dirty="0"/>
              <a:t>400,000+ Hoosier workers are projected to be impacted through the fund.</a:t>
            </a:r>
          </a:p>
          <a:p>
            <a:r>
              <a:rPr lang="en-US" sz="2400" dirty="0"/>
              <a:t>86 applicants were awarded, including 11 small employers and 10 in rural counties.</a:t>
            </a:r>
          </a:p>
          <a:p>
            <a:r>
              <a:rPr lang="en-US" sz="2400" dirty="0"/>
              <a:t>Nearly half of awarded employers plan to provide on-site child care. 15 will offer tuition benefits.</a:t>
            </a:r>
          </a:p>
        </p:txBody>
      </p:sp>
      <p:sp>
        <p:nvSpPr>
          <p:cNvPr id="9" name="Title 8">
            <a:extLst>
              <a:ext uri="{FF2B5EF4-FFF2-40B4-BE49-F238E27FC236}">
                <a16:creationId xmlns:a16="http://schemas.microsoft.com/office/drawing/2014/main" id="{D1AA09AA-394A-F9F3-CA90-E1BB987783FF}"/>
              </a:ext>
            </a:extLst>
          </p:cNvPr>
          <p:cNvSpPr>
            <a:spLocks noGrp="1"/>
          </p:cNvSpPr>
          <p:nvPr>
            <p:ph type="ctrTitle"/>
          </p:nvPr>
        </p:nvSpPr>
        <p:spPr>
          <a:xfrm>
            <a:off x="365760" y="365759"/>
            <a:ext cx="11826240" cy="1736727"/>
          </a:xfrm>
        </p:spPr>
        <p:txBody>
          <a:bodyPr/>
          <a:lstStyle/>
          <a:p>
            <a:r>
              <a:rPr lang="en-US" dirty="0"/>
              <a:t>Employer-Sponsored Child Care Fund</a:t>
            </a:r>
          </a:p>
        </p:txBody>
      </p:sp>
      <p:pic>
        <p:nvPicPr>
          <p:cNvPr id="11" name="Picture 10" descr="Employer-Sponsored Child Care Fund map">
            <a:extLst>
              <a:ext uri="{FF2B5EF4-FFF2-40B4-BE49-F238E27FC236}">
                <a16:creationId xmlns:a16="http://schemas.microsoft.com/office/drawing/2014/main" id="{2D8B2ACE-E155-B30D-744B-A2023DB3B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174" y="1736213"/>
            <a:ext cx="3095626" cy="4513400"/>
          </a:xfrm>
          <a:prstGeom prst="rect">
            <a:avLst/>
          </a:prstGeom>
        </p:spPr>
      </p:pic>
    </p:spTree>
    <p:extLst>
      <p:ext uri="{BB962C8B-B14F-4D97-AF65-F5344CB8AC3E}">
        <p14:creationId xmlns:p14="http://schemas.microsoft.com/office/powerpoint/2010/main" val="385019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E7AEEB-3DD2-1003-69C1-784B0C9950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84652" y="0"/>
            <a:ext cx="7107348" cy="5580584"/>
          </a:xfrm>
          <a:prstGeom prst="rect">
            <a:avLst/>
          </a:prstGeom>
        </p:spPr>
      </p:pic>
      <p:sp>
        <p:nvSpPr>
          <p:cNvPr id="2" name="Title 1">
            <a:extLst>
              <a:ext uri="{FF2B5EF4-FFF2-40B4-BE49-F238E27FC236}">
                <a16:creationId xmlns:a16="http://schemas.microsoft.com/office/drawing/2014/main" id="{0E2CE07F-5ABC-B00C-84CF-881D3FF64831}"/>
              </a:ext>
            </a:extLst>
          </p:cNvPr>
          <p:cNvSpPr>
            <a:spLocks noGrp="1"/>
          </p:cNvSpPr>
          <p:nvPr>
            <p:ph type="ctrTitle"/>
          </p:nvPr>
        </p:nvSpPr>
        <p:spPr/>
        <p:txBody>
          <a:bodyPr>
            <a:noAutofit/>
          </a:bodyPr>
          <a:lstStyle/>
          <a:p>
            <a:r>
              <a:rPr lang="en-US" dirty="0">
                <a:latin typeface="Microsoft Sans Serif" panose="020B0604020202020204" pitchFamily="34" charset="0"/>
              </a:rPr>
              <a:t>Tools and resources for your community</a:t>
            </a:r>
          </a:p>
        </p:txBody>
      </p:sp>
      <p:sp>
        <p:nvSpPr>
          <p:cNvPr id="4" name="Slide Number Placeholder 3">
            <a:extLst>
              <a:ext uri="{FF2B5EF4-FFF2-40B4-BE49-F238E27FC236}">
                <a16:creationId xmlns:a16="http://schemas.microsoft.com/office/drawing/2014/main" id="{1B034E66-75FE-4B50-A8D4-F6C42E38DDD3}"/>
              </a:ext>
            </a:extLst>
          </p:cNvPr>
          <p:cNvSpPr>
            <a:spLocks noGrp="1"/>
          </p:cNvSpPr>
          <p:nvPr>
            <p:ph type="sldNum" sz="quarter" idx="12"/>
          </p:nvPr>
        </p:nvSpPr>
        <p:spPr/>
        <p:txBody>
          <a:bodyPr/>
          <a:lstStyle/>
          <a:p>
            <a:fld id="{786AB5DA-2FE1-4245-A5A6-1B68667BDB58}" type="slidenum">
              <a:rPr lang="en-US" smtClean="0"/>
              <a:t>16</a:t>
            </a:fld>
            <a:endParaRPr lang="en-US"/>
          </a:p>
        </p:txBody>
      </p:sp>
      <p:pic>
        <p:nvPicPr>
          <p:cNvPr id="11" name="Picture 10" descr="Indiana Office of Early Childhood and Out-of-School Learning">
            <a:extLst>
              <a:ext uri="{FF2B5EF4-FFF2-40B4-BE49-F238E27FC236}">
                <a16:creationId xmlns:a16="http://schemas.microsoft.com/office/drawing/2014/main" id="{3749D545-1FA9-D158-547D-298D9AE64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19" y="5620619"/>
            <a:ext cx="2818969" cy="718123"/>
          </a:xfrm>
          <a:prstGeom prst="rect">
            <a:avLst/>
          </a:prstGeom>
        </p:spPr>
      </p:pic>
    </p:spTree>
    <p:extLst>
      <p:ext uri="{BB962C8B-B14F-4D97-AF65-F5344CB8AC3E}">
        <p14:creationId xmlns:p14="http://schemas.microsoft.com/office/powerpoint/2010/main" val="115561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itting at a desk with a computer">
            <a:extLst>
              <a:ext uri="{FF2B5EF4-FFF2-40B4-BE49-F238E27FC236}">
                <a16:creationId xmlns:a16="http://schemas.microsoft.com/office/drawing/2014/main" id="{73CA9D49-F5D1-7F22-22B7-A18F7112F6B9}"/>
              </a:ext>
            </a:extLst>
          </p:cNvPr>
          <p:cNvPicPr>
            <a:picLocks noChangeAspect="1"/>
          </p:cNvPicPr>
          <p:nvPr/>
        </p:nvPicPr>
        <p:blipFill rotWithShape="1">
          <a:blip r:embed="rId3">
            <a:extLst>
              <a:ext uri="{28A0092B-C50C-407E-A947-70E740481C1C}">
                <a14:useLocalDpi xmlns:a14="http://schemas.microsoft.com/office/drawing/2010/main" val="0"/>
              </a:ext>
            </a:extLst>
          </a:blip>
          <a:srcRect t="1865" b="1865"/>
          <a:stretch/>
        </p:blipFill>
        <p:spPr>
          <a:xfrm>
            <a:off x="315168" y="298580"/>
            <a:ext cx="11561664" cy="6260840"/>
          </a:xfrm>
          <a:prstGeom prst="rect">
            <a:avLst/>
          </a:prstGeom>
        </p:spPr>
      </p:pic>
      <p:sp>
        <p:nvSpPr>
          <p:cNvPr id="4" name="Slide Number Placeholder 3">
            <a:extLst>
              <a:ext uri="{FF2B5EF4-FFF2-40B4-BE49-F238E27FC236}">
                <a16:creationId xmlns:a16="http://schemas.microsoft.com/office/drawing/2014/main" id="{D2C2B09E-F818-EA9F-A2F9-184132AD39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66A87-0DF7-4A5C-B8B2-4E7F7417BA6B}" type="slidenum">
              <a:rPr kumimoji="0" lang="en-US" sz="1200" b="1"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6" name="Title 5">
            <a:extLst>
              <a:ext uri="{FF2B5EF4-FFF2-40B4-BE49-F238E27FC236}">
                <a16:creationId xmlns:a16="http://schemas.microsoft.com/office/drawing/2014/main" id="{784F8BC9-7B42-8AA3-DD09-48A318DF3BA0}"/>
              </a:ext>
            </a:extLst>
          </p:cNvPr>
          <p:cNvSpPr>
            <a:spLocks noGrp="1"/>
          </p:cNvSpPr>
          <p:nvPr>
            <p:ph type="ctrTitle"/>
          </p:nvPr>
        </p:nvSpPr>
        <p:spPr>
          <a:xfrm>
            <a:off x="895116" y="734651"/>
            <a:ext cx="10401767" cy="1736727"/>
          </a:xfrm>
        </p:spPr>
        <p:txBody>
          <a:bodyPr/>
          <a:lstStyle/>
          <a:p>
            <a:pPr algn="ctr"/>
            <a:r>
              <a:rPr lang="en-US" dirty="0"/>
              <a:t>Stay engaged</a:t>
            </a:r>
          </a:p>
        </p:txBody>
      </p:sp>
      <p:sp>
        <p:nvSpPr>
          <p:cNvPr id="8" name="Content Placeholder 7">
            <a:extLst>
              <a:ext uri="{FF2B5EF4-FFF2-40B4-BE49-F238E27FC236}">
                <a16:creationId xmlns:a16="http://schemas.microsoft.com/office/drawing/2014/main" id="{2B4195E2-2549-B192-191B-C42BAFA97D60}"/>
              </a:ext>
            </a:extLst>
          </p:cNvPr>
          <p:cNvSpPr>
            <a:spLocks noGrp="1"/>
          </p:cNvSpPr>
          <p:nvPr>
            <p:ph idx="1"/>
          </p:nvPr>
        </p:nvSpPr>
        <p:spPr>
          <a:xfrm>
            <a:off x="1175657" y="3113842"/>
            <a:ext cx="9731829" cy="1122258"/>
          </a:xfrm>
        </p:spPr>
        <p:txBody>
          <a:bodyPr numCol="3">
            <a:normAutofit/>
          </a:bodyPr>
          <a:lstStyle/>
          <a:p>
            <a:pPr marL="0" indent="0" algn="ctr">
              <a:buNone/>
            </a:pPr>
            <a:r>
              <a:rPr lang="en-US" sz="2200" dirty="0"/>
              <a:t>Visit Indiana’s Early Learning Transformation webpage</a:t>
            </a:r>
          </a:p>
          <a:p>
            <a:pPr marL="0" indent="0" algn="ctr">
              <a:buNone/>
            </a:pPr>
            <a:r>
              <a:rPr lang="en-US" sz="2200" dirty="0"/>
              <a:t>Tune into an Early Learning Advisory Committee</a:t>
            </a:r>
          </a:p>
          <a:p>
            <a:pPr marL="0" indent="0" algn="ctr">
              <a:buNone/>
            </a:pPr>
            <a:r>
              <a:rPr lang="en-US" sz="2200" dirty="0"/>
              <a:t>Subscribe </a:t>
            </a:r>
            <a:br>
              <a:rPr lang="en-US" sz="2200" dirty="0"/>
            </a:br>
            <a:r>
              <a:rPr lang="en-US" sz="2200" dirty="0"/>
              <a:t>to email </a:t>
            </a:r>
            <a:br>
              <a:rPr lang="en-US" sz="2200" dirty="0"/>
            </a:br>
            <a:r>
              <a:rPr lang="en-US" sz="2200" dirty="0"/>
              <a:t>updates</a:t>
            </a:r>
          </a:p>
        </p:txBody>
      </p:sp>
      <p:pic>
        <p:nvPicPr>
          <p:cNvPr id="13" name="Picture 12" descr="Hoosier Huddle logotype">
            <a:extLst>
              <a:ext uri="{FF2B5EF4-FFF2-40B4-BE49-F238E27FC236}">
                <a16:creationId xmlns:a16="http://schemas.microsoft.com/office/drawing/2014/main" id="{457A63BC-01A1-8CC2-BC30-BDEF91EF73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98994" y="6318317"/>
            <a:ext cx="2658826" cy="211440"/>
          </a:xfrm>
          <a:prstGeom prst="rect">
            <a:avLst/>
          </a:prstGeom>
        </p:spPr>
      </p:pic>
      <p:pic>
        <p:nvPicPr>
          <p:cNvPr id="21" name="Picture 20" descr="A qr code on a white background">
            <a:extLst>
              <a:ext uri="{FF2B5EF4-FFF2-40B4-BE49-F238E27FC236}">
                <a16:creationId xmlns:a16="http://schemas.microsoft.com/office/drawing/2014/main" id="{C38D6DFA-5C1F-89B6-F51B-23784F173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952" y="4154950"/>
            <a:ext cx="1122258" cy="1122258"/>
          </a:xfrm>
          <a:prstGeom prst="rect">
            <a:avLst/>
          </a:prstGeom>
        </p:spPr>
      </p:pic>
      <p:pic>
        <p:nvPicPr>
          <p:cNvPr id="22" name="Picture 21">
            <a:extLst>
              <a:ext uri="{FF2B5EF4-FFF2-40B4-BE49-F238E27FC236}">
                <a16:creationId xmlns:a16="http://schemas.microsoft.com/office/drawing/2014/main" id="{CDFE0DC7-C677-3A9E-AE59-8262012630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80442" y="4154950"/>
            <a:ext cx="1122258" cy="1122258"/>
          </a:xfrm>
          <a:prstGeom prst="rect">
            <a:avLst/>
          </a:prstGeom>
        </p:spPr>
      </p:pic>
      <p:pic>
        <p:nvPicPr>
          <p:cNvPr id="23" name="Picture 22">
            <a:extLst>
              <a:ext uri="{FF2B5EF4-FFF2-40B4-BE49-F238E27FC236}">
                <a16:creationId xmlns:a16="http://schemas.microsoft.com/office/drawing/2014/main" id="{34A0C425-A625-CB63-8817-B77F4E4061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37865" y="4154950"/>
            <a:ext cx="1122258" cy="1122258"/>
          </a:xfrm>
          <a:prstGeom prst="rect">
            <a:avLst/>
          </a:prstGeom>
        </p:spPr>
      </p:pic>
    </p:spTree>
    <p:extLst>
      <p:ext uri="{BB962C8B-B14F-4D97-AF65-F5344CB8AC3E}">
        <p14:creationId xmlns:p14="http://schemas.microsoft.com/office/powerpoint/2010/main" val="3387707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CA9D49-F5D1-7F22-22B7-A18F7112F6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865" b="1865"/>
          <a:stretch/>
        </p:blipFill>
        <p:spPr>
          <a:xfrm>
            <a:off x="315168" y="298580"/>
            <a:ext cx="11561664" cy="6260840"/>
          </a:xfrm>
          <a:prstGeom prst="rect">
            <a:avLst/>
          </a:prstGeom>
        </p:spPr>
      </p:pic>
      <p:sp>
        <p:nvSpPr>
          <p:cNvPr id="4" name="Slide Number Placeholder 3">
            <a:extLst>
              <a:ext uri="{FF2B5EF4-FFF2-40B4-BE49-F238E27FC236}">
                <a16:creationId xmlns:a16="http://schemas.microsoft.com/office/drawing/2014/main" id="{D2C2B09E-F818-EA9F-A2F9-184132AD39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66A87-0DF7-4A5C-B8B2-4E7F7417BA6B}" type="slidenum">
              <a:rPr kumimoji="0" lang="en-US" sz="1200" b="1" i="0" u="none" strike="noStrike" kern="1200" cap="none" spc="0" normalizeH="0" baseline="0" noProof="0" smtClean="0">
                <a:ln>
                  <a:noFill/>
                </a:ln>
                <a:solidFill>
                  <a:prstClr val="black"/>
                </a:solidFill>
                <a:effectLst/>
                <a:uLnTx/>
                <a:uFillTx/>
                <a:latin typeface="Microsoft Sans Serif"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6" name="Title 5">
            <a:extLst>
              <a:ext uri="{FF2B5EF4-FFF2-40B4-BE49-F238E27FC236}">
                <a16:creationId xmlns:a16="http://schemas.microsoft.com/office/drawing/2014/main" id="{784F8BC9-7B42-8AA3-DD09-48A318DF3BA0}"/>
              </a:ext>
            </a:extLst>
          </p:cNvPr>
          <p:cNvSpPr>
            <a:spLocks noGrp="1"/>
          </p:cNvSpPr>
          <p:nvPr>
            <p:ph type="ctrTitle"/>
          </p:nvPr>
        </p:nvSpPr>
        <p:spPr>
          <a:xfrm>
            <a:off x="842827" y="636620"/>
            <a:ext cx="5104468" cy="1230404"/>
          </a:xfrm>
        </p:spPr>
        <p:txBody>
          <a:bodyPr lIns="0" tIns="0" rIns="0" bIns="0"/>
          <a:lstStyle/>
          <a:p>
            <a:r>
              <a:rPr lang="en-US" dirty="0">
                <a:solidFill>
                  <a:schemeClr val="bg1"/>
                </a:solidFill>
              </a:rPr>
              <a:t>Provider and family tools</a:t>
            </a:r>
          </a:p>
        </p:txBody>
      </p:sp>
      <p:sp>
        <p:nvSpPr>
          <p:cNvPr id="8" name="Content Placeholder 7">
            <a:extLst>
              <a:ext uri="{FF2B5EF4-FFF2-40B4-BE49-F238E27FC236}">
                <a16:creationId xmlns:a16="http://schemas.microsoft.com/office/drawing/2014/main" id="{2B4195E2-2549-B192-191B-C42BAFA97D60}"/>
              </a:ext>
            </a:extLst>
          </p:cNvPr>
          <p:cNvSpPr>
            <a:spLocks noGrp="1"/>
          </p:cNvSpPr>
          <p:nvPr>
            <p:ph idx="1"/>
          </p:nvPr>
        </p:nvSpPr>
        <p:spPr>
          <a:xfrm>
            <a:off x="842827" y="2133600"/>
            <a:ext cx="4643573" cy="638176"/>
          </a:xfrm>
        </p:spPr>
        <p:txBody>
          <a:bodyPr numCol="1">
            <a:noAutofit/>
          </a:bodyPr>
          <a:lstStyle/>
          <a:p>
            <a:pPr marL="0" indent="0" algn="ctr">
              <a:buNone/>
            </a:pPr>
            <a:r>
              <a:rPr lang="en-US" sz="2400" b="1" dirty="0">
                <a:solidFill>
                  <a:schemeClr val="bg1"/>
                </a:solidFill>
              </a:rPr>
              <a:t>For early learning providers</a:t>
            </a:r>
          </a:p>
        </p:txBody>
      </p:sp>
      <p:sp>
        <p:nvSpPr>
          <p:cNvPr id="2" name="Content Placeholder 7">
            <a:extLst>
              <a:ext uri="{FF2B5EF4-FFF2-40B4-BE49-F238E27FC236}">
                <a16:creationId xmlns:a16="http://schemas.microsoft.com/office/drawing/2014/main" id="{11B3C0E8-EC97-DAD7-66C3-FCF3C4760F52}"/>
              </a:ext>
            </a:extLst>
          </p:cNvPr>
          <p:cNvSpPr txBox="1">
            <a:spLocks/>
          </p:cNvSpPr>
          <p:nvPr/>
        </p:nvSpPr>
        <p:spPr>
          <a:xfrm>
            <a:off x="6153150" y="704850"/>
            <a:ext cx="5186498" cy="63817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chemeClr val="bg1"/>
                </a:solidFill>
              </a:rPr>
              <a:t>For Hoosier families</a:t>
            </a:r>
          </a:p>
        </p:txBody>
      </p:sp>
      <p:sp>
        <p:nvSpPr>
          <p:cNvPr id="5" name="TextBox 4">
            <a:extLst>
              <a:ext uri="{FF2B5EF4-FFF2-40B4-BE49-F238E27FC236}">
                <a16:creationId xmlns:a16="http://schemas.microsoft.com/office/drawing/2014/main" id="{85E36B38-B470-8BB4-2627-53F9FE3748B8}"/>
              </a:ext>
            </a:extLst>
          </p:cNvPr>
          <p:cNvSpPr txBox="1"/>
          <p:nvPr/>
        </p:nvSpPr>
        <p:spPr>
          <a:xfrm>
            <a:off x="2131216" y="2800350"/>
            <a:ext cx="3412334" cy="1231106"/>
          </a:xfrm>
          <a:prstGeom prst="rect">
            <a:avLst/>
          </a:prstGeom>
          <a:noFill/>
        </p:spPr>
        <p:txBody>
          <a:bodyPr wrap="square" lIns="0" tIns="0" rIns="0" bIns="0">
            <a:spAutoFit/>
          </a:bodyPr>
          <a:lstStyle/>
          <a:p>
            <a:r>
              <a:rPr lang="en-US" sz="2000" dirty="0"/>
              <a:t>SPARK Learning Lab is Indiana’s early learning training and technical assistance partner. </a:t>
            </a:r>
          </a:p>
        </p:txBody>
      </p:sp>
      <p:pic>
        <p:nvPicPr>
          <p:cNvPr id="7" name="Picture 6">
            <a:extLst>
              <a:ext uri="{FF2B5EF4-FFF2-40B4-BE49-F238E27FC236}">
                <a16:creationId xmlns:a16="http://schemas.microsoft.com/office/drawing/2014/main" id="{32FE930E-D76C-C331-3D0C-1A7BABC799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0383" y="2724151"/>
            <a:ext cx="1122258" cy="1122258"/>
          </a:xfrm>
          <a:prstGeom prst="rect">
            <a:avLst/>
          </a:prstGeom>
        </p:spPr>
      </p:pic>
      <p:sp>
        <p:nvSpPr>
          <p:cNvPr id="11" name="TextBox 10">
            <a:extLst>
              <a:ext uri="{FF2B5EF4-FFF2-40B4-BE49-F238E27FC236}">
                <a16:creationId xmlns:a16="http://schemas.microsoft.com/office/drawing/2014/main" id="{94FB170F-22B5-9440-1425-446D582DCE2E}"/>
              </a:ext>
            </a:extLst>
          </p:cNvPr>
          <p:cNvSpPr txBox="1"/>
          <p:nvPr/>
        </p:nvSpPr>
        <p:spPr>
          <a:xfrm>
            <a:off x="1000125" y="4090988"/>
            <a:ext cx="4486275" cy="1323439"/>
          </a:xfrm>
          <a:prstGeom prst="rect">
            <a:avLst/>
          </a:prstGeom>
          <a:noFill/>
        </p:spPr>
        <p:txBody>
          <a:bodyPr wrap="square">
            <a:spAutoFit/>
          </a:bodyPr>
          <a:lstStyle/>
          <a:p>
            <a:r>
              <a:rPr lang="en-US" sz="2000" dirty="0"/>
              <a:t>Providers can access live and online support by calling 800-299-1627 or visiting indianaspark.com/spark-help-desk/.</a:t>
            </a:r>
          </a:p>
        </p:txBody>
      </p:sp>
      <p:pic>
        <p:nvPicPr>
          <p:cNvPr id="14" name="Picture 13">
            <a:extLst>
              <a:ext uri="{FF2B5EF4-FFF2-40B4-BE49-F238E27FC236}">
                <a16:creationId xmlns:a16="http://schemas.microsoft.com/office/drawing/2014/main" id="{C8CDBE9C-6F9F-DA4A-818D-50600B3147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62700" y="1239096"/>
            <a:ext cx="1122258" cy="1122258"/>
          </a:xfrm>
          <a:prstGeom prst="rect">
            <a:avLst/>
          </a:prstGeom>
        </p:spPr>
      </p:pic>
      <p:pic>
        <p:nvPicPr>
          <p:cNvPr id="15" name="Picture 14">
            <a:extLst>
              <a:ext uri="{FF2B5EF4-FFF2-40B4-BE49-F238E27FC236}">
                <a16:creationId xmlns:a16="http://schemas.microsoft.com/office/drawing/2014/main" id="{38760111-CE74-D18B-D0F2-DE84E7386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71382" y="2686051"/>
            <a:ext cx="1122258" cy="1122258"/>
          </a:xfrm>
          <a:prstGeom prst="rect">
            <a:avLst/>
          </a:prstGeom>
        </p:spPr>
      </p:pic>
      <p:pic>
        <p:nvPicPr>
          <p:cNvPr id="16" name="Picture 15">
            <a:extLst>
              <a:ext uri="{FF2B5EF4-FFF2-40B4-BE49-F238E27FC236}">
                <a16:creationId xmlns:a16="http://schemas.microsoft.com/office/drawing/2014/main" id="{D075A63C-0B60-CCDA-2285-E838EB846E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71382" y="4267201"/>
            <a:ext cx="1122258" cy="1122258"/>
          </a:xfrm>
          <a:prstGeom prst="rect">
            <a:avLst/>
          </a:prstGeom>
        </p:spPr>
      </p:pic>
      <p:pic>
        <p:nvPicPr>
          <p:cNvPr id="17" name="Picture 16">
            <a:extLst>
              <a:ext uri="{FF2B5EF4-FFF2-40B4-BE49-F238E27FC236}">
                <a16:creationId xmlns:a16="http://schemas.microsoft.com/office/drawing/2014/main" id="{5A91F7C7-3391-B098-C2BA-D0A1F23F127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71382" y="5284723"/>
            <a:ext cx="1122258" cy="1122258"/>
          </a:xfrm>
          <a:prstGeom prst="rect">
            <a:avLst/>
          </a:prstGeom>
        </p:spPr>
      </p:pic>
      <p:sp>
        <p:nvSpPr>
          <p:cNvPr id="18" name="TextBox 17">
            <a:extLst>
              <a:ext uri="{FF2B5EF4-FFF2-40B4-BE49-F238E27FC236}">
                <a16:creationId xmlns:a16="http://schemas.microsoft.com/office/drawing/2014/main" id="{A3412318-115F-BA24-E0F6-A421C9AD08F0}"/>
              </a:ext>
            </a:extLst>
          </p:cNvPr>
          <p:cNvSpPr txBox="1"/>
          <p:nvPr/>
        </p:nvSpPr>
        <p:spPr>
          <a:xfrm>
            <a:off x="7493640" y="1323977"/>
            <a:ext cx="3412334" cy="1231106"/>
          </a:xfrm>
          <a:prstGeom prst="rect">
            <a:avLst/>
          </a:prstGeom>
          <a:noFill/>
        </p:spPr>
        <p:txBody>
          <a:bodyPr wrap="square" lIns="0" tIns="0" rIns="0" bIns="0">
            <a:spAutoFit/>
          </a:bodyPr>
          <a:lstStyle/>
          <a:p>
            <a:r>
              <a:rPr lang="en-US" sz="2000" dirty="0"/>
              <a:t>Visit Brighter Futures Indiana for early learning information and resources to support learning at home.</a:t>
            </a:r>
          </a:p>
        </p:txBody>
      </p:sp>
      <p:sp>
        <p:nvSpPr>
          <p:cNvPr id="19" name="TextBox 18">
            <a:extLst>
              <a:ext uri="{FF2B5EF4-FFF2-40B4-BE49-F238E27FC236}">
                <a16:creationId xmlns:a16="http://schemas.microsoft.com/office/drawing/2014/main" id="{FF588F80-0500-9358-5742-6E6D3E0CAC1A}"/>
              </a:ext>
            </a:extLst>
          </p:cNvPr>
          <p:cNvSpPr txBox="1"/>
          <p:nvPr/>
        </p:nvSpPr>
        <p:spPr>
          <a:xfrm>
            <a:off x="7484958" y="2782049"/>
            <a:ext cx="3412334" cy="923330"/>
          </a:xfrm>
          <a:prstGeom prst="rect">
            <a:avLst/>
          </a:prstGeom>
          <a:noFill/>
        </p:spPr>
        <p:txBody>
          <a:bodyPr wrap="square" lIns="0" tIns="0" rIns="0" bIns="0">
            <a:spAutoFit/>
          </a:bodyPr>
          <a:lstStyle/>
          <a:p>
            <a:r>
              <a:rPr lang="en-US" sz="2000" dirty="0"/>
              <a:t>Apply for child care assistance at Early Ed Connect.</a:t>
            </a:r>
          </a:p>
        </p:txBody>
      </p:sp>
      <p:sp>
        <p:nvSpPr>
          <p:cNvPr id="20" name="TextBox 19">
            <a:extLst>
              <a:ext uri="{FF2B5EF4-FFF2-40B4-BE49-F238E27FC236}">
                <a16:creationId xmlns:a16="http://schemas.microsoft.com/office/drawing/2014/main" id="{7152C821-C1CD-6443-5819-1E3FE0873425}"/>
              </a:ext>
            </a:extLst>
          </p:cNvPr>
          <p:cNvSpPr txBox="1"/>
          <p:nvPr/>
        </p:nvSpPr>
        <p:spPr>
          <a:xfrm>
            <a:off x="6513407" y="3947339"/>
            <a:ext cx="4145067" cy="307777"/>
          </a:xfrm>
          <a:prstGeom prst="rect">
            <a:avLst/>
          </a:prstGeom>
          <a:noFill/>
        </p:spPr>
        <p:txBody>
          <a:bodyPr wrap="square" lIns="0" tIns="0" rIns="0" bIns="0">
            <a:spAutoFit/>
          </a:bodyPr>
          <a:lstStyle/>
          <a:p>
            <a:r>
              <a:rPr lang="en-US" sz="2000" dirty="0"/>
              <a:t>Finding care-finding supports at:</a:t>
            </a:r>
          </a:p>
        </p:txBody>
      </p:sp>
      <p:sp>
        <p:nvSpPr>
          <p:cNvPr id="21" name="TextBox 20">
            <a:extLst>
              <a:ext uri="{FF2B5EF4-FFF2-40B4-BE49-F238E27FC236}">
                <a16:creationId xmlns:a16="http://schemas.microsoft.com/office/drawing/2014/main" id="{A9A5F3AD-0E72-3E4D-9BF8-625914E5B5DB}"/>
              </a:ext>
            </a:extLst>
          </p:cNvPr>
          <p:cNvSpPr txBox="1"/>
          <p:nvPr/>
        </p:nvSpPr>
        <p:spPr>
          <a:xfrm>
            <a:off x="7493640" y="4678367"/>
            <a:ext cx="3412334" cy="307777"/>
          </a:xfrm>
          <a:prstGeom prst="rect">
            <a:avLst/>
          </a:prstGeom>
          <a:noFill/>
        </p:spPr>
        <p:txBody>
          <a:bodyPr wrap="square" lIns="0" tIns="0" rIns="0" bIns="0">
            <a:spAutoFit/>
          </a:bodyPr>
          <a:lstStyle/>
          <a:p>
            <a:r>
              <a:rPr lang="en-US" sz="2000" dirty="0"/>
              <a:t>Early Learning Marketplace or</a:t>
            </a:r>
          </a:p>
        </p:txBody>
      </p:sp>
      <p:sp>
        <p:nvSpPr>
          <p:cNvPr id="22" name="TextBox 21">
            <a:extLst>
              <a:ext uri="{FF2B5EF4-FFF2-40B4-BE49-F238E27FC236}">
                <a16:creationId xmlns:a16="http://schemas.microsoft.com/office/drawing/2014/main" id="{A41F7FC1-9416-CC0F-6873-A81086F51AEE}"/>
              </a:ext>
            </a:extLst>
          </p:cNvPr>
          <p:cNvSpPr txBox="1"/>
          <p:nvPr/>
        </p:nvSpPr>
        <p:spPr>
          <a:xfrm>
            <a:off x="7484958" y="5675519"/>
            <a:ext cx="3412334" cy="307777"/>
          </a:xfrm>
          <a:prstGeom prst="rect">
            <a:avLst/>
          </a:prstGeom>
          <a:noFill/>
        </p:spPr>
        <p:txBody>
          <a:bodyPr wrap="square" lIns="0" tIns="0" rIns="0" bIns="0">
            <a:spAutoFit/>
          </a:bodyPr>
          <a:lstStyle/>
          <a:p>
            <a:r>
              <a:rPr lang="en-US" sz="2000" dirty="0"/>
              <a:t>Child Care Finder</a:t>
            </a:r>
          </a:p>
        </p:txBody>
      </p:sp>
      <p:pic>
        <p:nvPicPr>
          <p:cNvPr id="23" name="Picture 22">
            <a:extLst>
              <a:ext uri="{FF2B5EF4-FFF2-40B4-BE49-F238E27FC236}">
                <a16:creationId xmlns:a16="http://schemas.microsoft.com/office/drawing/2014/main" id="{032241A5-49DF-BA26-1FB4-2E1D7DC5E92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73320" y="5677769"/>
            <a:ext cx="2818967" cy="718123"/>
          </a:xfrm>
          <a:prstGeom prst="rect">
            <a:avLst/>
          </a:prstGeom>
        </p:spPr>
      </p:pic>
    </p:spTree>
    <p:extLst>
      <p:ext uri="{BB962C8B-B14F-4D97-AF65-F5344CB8AC3E}">
        <p14:creationId xmlns:p14="http://schemas.microsoft.com/office/powerpoint/2010/main" val="1189927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hands raised in the air">
            <a:extLst>
              <a:ext uri="{FF2B5EF4-FFF2-40B4-BE49-F238E27FC236}">
                <a16:creationId xmlns:a16="http://schemas.microsoft.com/office/drawing/2014/main" id="{C1DB06C6-E431-5F2A-4544-EE47CE4C2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072" y="0"/>
            <a:ext cx="5900928" cy="5852160"/>
          </a:xfrm>
          <a:prstGeom prst="rect">
            <a:avLst/>
          </a:prstGeom>
        </p:spPr>
      </p:pic>
      <p:sp>
        <p:nvSpPr>
          <p:cNvPr id="5" name="Title 4">
            <a:extLst>
              <a:ext uri="{FF2B5EF4-FFF2-40B4-BE49-F238E27FC236}">
                <a16:creationId xmlns:a16="http://schemas.microsoft.com/office/drawing/2014/main" id="{F8A38871-8A6C-F597-8901-0A9F23E42B34}"/>
              </a:ext>
            </a:extLst>
          </p:cNvPr>
          <p:cNvSpPr>
            <a:spLocks noGrp="1"/>
          </p:cNvSpPr>
          <p:nvPr>
            <p:ph type="ctrTitle"/>
          </p:nvPr>
        </p:nvSpPr>
        <p:spPr/>
        <p:txBody>
          <a:bodyPr/>
          <a:lstStyle/>
          <a:p>
            <a:pPr>
              <a:lnSpc>
                <a:spcPct val="100000"/>
              </a:lnSpc>
              <a:spcBef>
                <a:spcPts val="600"/>
              </a:spcBef>
              <a:spcAft>
                <a:spcPts val="600"/>
              </a:spcAft>
            </a:pPr>
            <a:r>
              <a:rPr lang="en-US" dirty="0"/>
              <a:t>Questions</a:t>
            </a:r>
            <a:br>
              <a:rPr lang="en-US" dirty="0"/>
            </a:br>
            <a:r>
              <a:rPr lang="en-US" sz="2400" b="0" dirty="0"/>
              <a:t>Please share your questions regarding today’s topics and early learning in your community.</a:t>
            </a:r>
            <a:br>
              <a:rPr lang="en-US" sz="2400" b="0" dirty="0"/>
            </a:br>
            <a:br>
              <a:rPr lang="en-US" sz="2400" b="0" dirty="0"/>
            </a:br>
            <a:r>
              <a:rPr lang="en-US" dirty="0"/>
              <a:t>Thank you!</a:t>
            </a:r>
            <a:br>
              <a:rPr lang="en-US" sz="2400" dirty="0"/>
            </a:br>
            <a:r>
              <a:rPr lang="en-US" sz="2400" b="0" dirty="0"/>
              <a:t>Please contact us at oecoslproviderinquiry@fssa.in.gov with any additional questions.</a:t>
            </a:r>
          </a:p>
        </p:txBody>
      </p:sp>
      <p:sp>
        <p:nvSpPr>
          <p:cNvPr id="3" name="Slide Number Placeholder 2">
            <a:extLst>
              <a:ext uri="{FF2B5EF4-FFF2-40B4-BE49-F238E27FC236}">
                <a16:creationId xmlns:a16="http://schemas.microsoft.com/office/drawing/2014/main" id="{2ABE3361-77DD-C451-6D15-57AF10BFFABF}"/>
              </a:ext>
            </a:extLst>
          </p:cNvPr>
          <p:cNvSpPr>
            <a:spLocks noGrp="1"/>
          </p:cNvSpPr>
          <p:nvPr>
            <p:ph type="sldNum" sz="quarter" idx="12"/>
          </p:nvPr>
        </p:nvSpPr>
        <p:spPr/>
        <p:txBody>
          <a:bodyPr/>
          <a:lstStyle/>
          <a:p>
            <a:fld id="{786AB5DA-2FE1-4245-A5A6-1B68667BDB58}" type="slidenum">
              <a:rPr lang="en-US" smtClean="0"/>
              <a:t>19</a:t>
            </a:fld>
            <a:endParaRPr lang="en-US"/>
          </a:p>
        </p:txBody>
      </p:sp>
      <p:pic>
        <p:nvPicPr>
          <p:cNvPr id="6" name="Picture 5">
            <a:extLst>
              <a:ext uri="{FF2B5EF4-FFF2-40B4-BE49-F238E27FC236}">
                <a16:creationId xmlns:a16="http://schemas.microsoft.com/office/drawing/2014/main" id="{F25E288E-9091-386E-1087-72C78E0087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1809" y="5323047"/>
            <a:ext cx="3321612" cy="846169"/>
          </a:xfrm>
          <a:prstGeom prst="rect">
            <a:avLst/>
          </a:prstGeom>
        </p:spPr>
      </p:pic>
    </p:spTree>
    <p:extLst>
      <p:ext uri="{BB962C8B-B14F-4D97-AF65-F5344CB8AC3E}">
        <p14:creationId xmlns:p14="http://schemas.microsoft.com/office/powerpoint/2010/main" val="18480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3" name="Picture 2" descr="A close-up of a child">
            <a:extLst>
              <a:ext uri="{FF2B5EF4-FFF2-40B4-BE49-F238E27FC236}">
                <a16:creationId xmlns:a16="http://schemas.microsoft.com/office/drawing/2014/main" id="{363E5C65-0199-DBA6-B4DF-2C2245186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552" y="327659"/>
            <a:ext cx="3730752" cy="5157216"/>
          </a:xfrm>
          <a:prstGeom prst="rect">
            <a:avLst/>
          </a:prstGeom>
        </p:spPr>
      </p:pic>
      <p:sp>
        <p:nvSpPr>
          <p:cNvPr id="257" name="Google Shape;257;g272b149fb2d_0_0"/>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2</a:t>
            </a:fld>
            <a:endParaRPr kern="0">
              <a:solidFill>
                <a:srgbClr val="FFFFFF"/>
              </a:solidFill>
            </a:endParaRPr>
          </a:p>
        </p:txBody>
      </p:sp>
      <p:sp>
        <p:nvSpPr>
          <p:cNvPr id="5" name="Content Placeholder 4">
            <a:extLst>
              <a:ext uri="{FF2B5EF4-FFF2-40B4-BE49-F238E27FC236}">
                <a16:creationId xmlns:a16="http://schemas.microsoft.com/office/drawing/2014/main" id="{7AD9E897-80C7-F957-841B-6428A3A2F0E7}"/>
              </a:ext>
            </a:extLst>
          </p:cNvPr>
          <p:cNvSpPr>
            <a:spLocks noGrp="1"/>
          </p:cNvSpPr>
          <p:nvPr>
            <p:ph idx="1"/>
          </p:nvPr>
        </p:nvSpPr>
        <p:spPr>
          <a:xfrm>
            <a:off x="838200" y="1825626"/>
            <a:ext cx="7811278" cy="3930016"/>
          </a:xfrm>
        </p:spPr>
        <p:txBody>
          <a:bodyPr>
            <a:normAutofit fontScale="92500" lnSpcReduction="10000"/>
          </a:bodyPr>
          <a:lstStyle/>
          <a:p>
            <a:r>
              <a:rPr lang="en-US" dirty="0"/>
              <a:t>Hoosier families often face barriers in accessing child care due to local access gaps, affordability challenges or misalignments between program offerings and needs.</a:t>
            </a:r>
          </a:p>
          <a:p>
            <a:r>
              <a:rPr lang="en-US" dirty="0"/>
              <a:t>This dynamic leaves families in difficult positions as they manage child care coverage, make trade-offs about care decisions or leave the workforce.</a:t>
            </a:r>
          </a:p>
          <a:p>
            <a:r>
              <a:rPr lang="en-US" dirty="0"/>
              <a:t>These adverse effects ripple across Hoosier communities, with children arriving unprepared for school and employers facing critical workforce challenges.</a:t>
            </a:r>
          </a:p>
        </p:txBody>
      </p:sp>
      <p:sp>
        <p:nvSpPr>
          <p:cNvPr id="7" name="Title 6">
            <a:extLst>
              <a:ext uri="{FF2B5EF4-FFF2-40B4-BE49-F238E27FC236}">
                <a16:creationId xmlns:a16="http://schemas.microsoft.com/office/drawing/2014/main" id="{4346677C-1E1D-BBCC-EEB0-DCB85EC5C02E}"/>
              </a:ext>
            </a:extLst>
          </p:cNvPr>
          <p:cNvSpPr>
            <a:spLocks noGrp="1"/>
          </p:cNvSpPr>
          <p:nvPr>
            <p:ph type="ctrTitle"/>
          </p:nvPr>
        </p:nvSpPr>
        <p:spPr/>
        <p:txBody>
          <a:bodyPr/>
          <a:lstStyle/>
          <a:p>
            <a:r>
              <a:rPr lang="en-US" dirty="0"/>
              <a:t>The opportunity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ildren sitting on the floor">
            <a:extLst>
              <a:ext uri="{FF2B5EF4-FFF2-40B4-BE49-F238E27FC236}">
                <a16:creationId xmlns:a16="http://schemas.microsoft.com/office/drawing/2014/main" id="{F0C0CC45-9D30-4DAC-F6CC-052667D673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105" y="319104"/>
            <a:ext cx="11559681" cy="3144233"/>
          </a:xfrm>
        </p:spPr>
      </p:pic>
      <p:sp>
        <p:nvSpPr>
          <p:cNvPr id="3" name="Title 2">
            <a:extLst>
              <a:ext uri="{FF2B5EF4-FFF2-40B4-BE49-F238E27FC236}">
                <a16:creationId xmlns:a16="http://schemas.microsoft.com/office/drawing/2014/main" id="{700E4CCE-EA10-240D-3031-F3682C930E2D}"/>
              </a:ext>
            </a:extLst>
          </p:cNvPr>
          <p:cNvSpPr>
            <a:spLocks noGrp="1"/>
          </p:cNvSpPr>
          <p:nvPr>
            <p:ph type="ctrTitle"/>
          </p:nvPr>
        </p:nvSpPr>
        <p:spPr>
          <a:xfrm>
            <a:off x="365759" y="365760"/>
            <a:ext cx="11507135" cy="1509694"/>
          </a:xfrm>
        </p:spPr>
        <p:txBody>
          <a:bodyPr/>
          <a:lstStyle/>
          <a:p>
            <a:r>
              <a:rPr lang="en-US" dirty="0">
                <a:solidFill>
                  <a:schemeClr val="bg1"/>
                </a:solidFill>
              </a:rPr>
              <a:t>Indiana’s Early Learning System</a:t>
            </a:r>
            <a:endParaRPr lang="en-US" sz="1600" b="0" dirty="0">
              <a:solidFill>
                <a:schemeClr val="bg1"/>
              </a:solidFill>
            </a:endParaRPr>
          </a:p>
        </p:txBody>
      </p:sp>
      <p:sp>
        <p:nvSpPr>
          <p:cNvPr id="4" name="Slide Number Placeholder 3">
            <a:extLst>
              <a:ext uri="{FF2B5EF4-FFF2-40B4-BE49-F238E27FC236}">
                <a16:creationId xmlns:a16="http://schemas.microsoft.com/office/drawing/2014/main" id="{D671959E-F5C3-11D1-BB34-18FB1FD17B66}"/>
              </a:ext>
            </a:extLst>
          </p:cNvPr>
          <p:cNvSpPr>
            <a:spLocks noGrp="1"/>
          </p:cNvSpPr>
          <p:nvPr>
            <p:ph type="sldNum" sz="quarter" idx="12"/>
          </p:nvPr>
        </p:nvSpPr>
        <p:spPr/>
        <p:txBody>
          <a:bodyPr/>
          <a:lstStyle/>
          <a:p>
            <a:fld id="{786AB5DA-2FE1-4245-A5A6-1B68667BDB58}" type="slidenum">
              <a:rPr lang="en-US" smtClean="0"/>
              <a:t>3</a:t>
            </a:fld>
            <a:endParaRPr lang="en-US"/>
          </a:p>
        </p:txBody>
      </p:sp>
      <p:sp>
        <p:nvSpPr>
          <p:cNvPr id="9" name="TextBox 8">
            <a:extLst>
              <a:ext uri="{FF2B5EF4-FFF2-40B4-BE49-F238E27FC236}">
                <a16:creationId xmlns:a16="http://schemas.microsoft.com/office/drawing/2014/main" id="{05308915-2134-8A8F-4E31-ED4B057B252F}"/>
              </a:ext>
            </a:extLst>
          </p:cNvPr>
          <p:cNvSpPr txBox="1"/>
          <p:nvPr/>
        </p:nvSpPr>
        <p:spPr>
          <a:xfrm>
            <a:off x="951808" y="1761654"/>
            <a:ext cx="10795518" cy="1477328"/>
          </a:xfrm>
          <a:prstGeom prst="rect">
            <a:avLst/>
          </a:prstGeom>
          <a:noFill/>
        </p:spPr>
        <p:txBody>
          <a:bodyPr wrap="square">
            <a:spAutoFit/>
          </a:bodyPr>
          <a:lstStyle/>
          <a:p>
            <a:pPr>
              <a:spcAft>
                <a:spcPts val="600"/>
              </a:spcAft>
            </a:pPr>
            <a:r>
              <a:rPr lang="en-US" sz="1600" b="1" dirty="0">
                <a:solidFill>
                  <a:schemeClr val="bg1"/>
                </a:solidFill>
              </a:rPr>
              <a:t>Goals:</a:t>
            </a:r>
          </a:p>
          <a:p>
            <a:pPr marL="342900" indent="-342900">
              <a:spcAft>
                <a:spcPts val="600"/>
              </a:spcAft>
              <a:buFont typeface="+mj-lt"/>
              <a:buAutoNum type="arabicPeriod"/>
            </a:pPr>
            <a:r>
              <a:rPr lang="en-US" sz="1600" b="0" dirty="0">
                <a:solidFill>
                  <a:schemeClr val="bg1"/>
                </a:solidFill>
              </a:rPr>
              <a:t>Ensure Hoosier children – especially vulnerable children – have access to early learning opportunities capable of preparing them with the foundational skills required to thrive in kindergarten and beyond.</a:t>
            </a:r>
          </a:p>
          <a:p>
            <a:pPr marL="342900" indent="-342900">
              <a:spcAft>
                <a:spcPts val="600"/>
              </a:spcAft>
              <a:buFont typeface="+mj-lt"/>
              <a:buAutoNum type="arabicPeriod"/>
            </a:pPr>
            <a:r>
              <a:rPr lang="en-US" sz="1600" b="0" dirty="0">
                <a:solidFill>
                  <a:schemeClr val="bg1"/>
                </a:solidFill>
              </a:rPr>
              <a:t>Ensure Hoosier families have convenient access to reliable and effective early learning opportunities that facilitate participation in the labor force.</a:t>
            </a:r>
            <a:endParaRPr lang="en-US" sz="1600" dirty="0"/>
          </a:p>
        </p:txBody>
      </p:sp>
      <p:pic>
        <p:nvPicPr>
          <p:cNvPr id="10" name="Graphic 9" descr="Scatterplot with solid fill">
            <a:extLst>
              <a:ext uri="{FF2B5EF4-FFF2-40B4-BE49-F238E27FC236}">
                <a16:creationId xmlns:a16="http://schemas.microsoft.com/office/drawing/2014/main" id="{987A820C-82D2-8EDF-FF62-78F2C24FFF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3244" y="3863671"/>
            <a:ext cx="755703" cy="755703"/>
          </a:xfrm>
          <a:prstGeom prst="rect">
            <a:avLst/>
          </a:prstGeom>
        </p:spPr>
      </p:pic>
      <p:pic>
        <p:nvPicPr>
          <p:cNvPr id="11" name="Graphic 10" descr="Schoolhouse with solid fill">
            <a:extLst>
              <a:ext uri="{FF2B5EF4-FFF2-40B4-BE49-F238E27FC236}">
                <a16:creationId xmlns:a16="http://schemas.microsoft.com/office/drawing/2014/main" id="{602E8DCE-B248-F95B-1DC0-E2D69002E7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1373" y="3787786"/>
            <a:ext cx="831273" cy="831273"/>
          </a:xfrm>
          <a:prstGeom prst="rect">
            <a:avLst/>
          </a:prstGeom>
        </p:spPr>
      </p:pic>
      <p:pic>
        <p:nvPicPr>
          <p:cNvPr id="12" name="Graphic 11" descr="Family with two children with solid fill">
            <a:extLst>
              <a:ext uri="{FF2B5EF4-FFF2-40B4-BE49-F238E27FC236}">
                <a16:creationId xmlns:a16="http://schemas.microsoft.com/office/drawing/2014/main" id="{F50964CB-81CD-7A4E-3F4B-98C472C5BF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24531" y="3788846"/>
            <a:ext cx="831273" cy="831273"/>
          </a:xfrm>
          <a:prstGeom prst="rect">
            <a:avLst/>
          </a:prstGeom>
        </p:spPr>
      </p:pic>
      <p:pic>
        <p:nvPicPr>
          <p:cNvPr id="13" name="Graphic 12" descr="Children with solid fill">
            <a:extLst>
              <a:ext uri="{FF2B5EF4-FFF2-40B4-BE49-F238E27FC236}">
                <a16:creationId xmlns:a16="http://schemas.microsoft.com/office/drawing/2014/main" id="{48B4E698-E05C-CF09-69A6-F285755C70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44008" y="3826945"/>
            <a:ext cx="831273" cy="831273"/>
          </a:xfrm>
          <a:prstGeom prst="rect">
            <a:avLst/>
          </a:prstGeom>
        </p:spPr>
      </p:pic>
      <p:graphicFrame>
        <p:nvGraphicFramePr>
          <p:cNvPr id="22" name="Table 6">
            <a:extLst>
              <a:ext uri="{FF2B5EF4-FFF2-40B4-BE49-F238E27FC236}">
                <a16:creationId xmlns:a16="http://schemas.microsoft.com/office/drawing/2014/main" id="{94EDCD34-D861-B569-99B9-A7FE40C2E6FF}"/>
              </a:ext>
            </a:extLst>
          </p:cNvPr>
          <p:cNvGraphicFramePr>
            <a:graphicFrameLocks noGrp="1"/>
          </p:cNvGraphicFramePr>
          <p:nvPr>
            <p:extLst>
              <p:ext uri="{D42A27DB-BD31-4B8C-83A1-F6EECF244321}">
                <p14:modId xmlns:p14="http://schemas.microsoft.com/office/powerpoint/2010/main" val="1696845160"/>
              </p:ext>
            </p:extLst>
          </p:nvPr>
        </p:nvGraphicFramePr>
        <p:xfrm>
          <a:off x="609600" y="4603701"/>
          <a:ext cx="10977252" cy="914400"/>
        </p:xfrm>
        <a:graphic>
          <a:graphicData uri="http://schemas.openxmlformats.org/drawingml/2006/table">
            <a:tbl>
              <a:tblPr firstRow="1" bandRow="1">
                <a:tableStyleId>{5C22544A-7EE6-4342-B048-85BDC9FD1C3A}</a:tableStyleId>
              </a:tblPr>
              <a:tblGrid>
                <a:gridCol w="2744313">
                  <a:extLst>
                    <a:ext uri="{9D8B030D-6E8A-4147-A177-3AD203B41FA5}">
                      <a16:colId xmlns:a16="http://schemas.microsoft.com/office/drawing/2014/main" val="3748518290"/>
                    </a:ext>
                  </a:extLst>
                </a:gridCol>
                <a:gridCol w="2744313">
                  <a:extLst>
                    <a:ext uri="{9D8B030D-6E8A-4147-A177-3AD203B41FA5}">
                      <a16:colId xmlns:a16="http://schemas.microsoft.com/office/drawing/2014/main" val="4020885443"/>
                    </a:ext>
                  </a:extLst>
                </a:gridCol>
                <a:gridCol w="2744313">
                  <a:extLst>
                    <a:ext uri="{9D8B030D-6E8A-4147-A177-3AD203B41FA5}">
                      <a16:colId xmlns:a16="http://schemas.microsoft.com/office/drawing/2014/main" val="3335941862"/>
                    </a:ext>
                  </a:extLst>
                </a:gridCol>
                <a:gridCol w="2744313">
                  <a:extLst>
                    <a:ext uri="{9D8B030D-6E8A-4147-A177-3AD203B41FA5}">
                      <a16:colId xmlns:a16="http://schemas.microsoft.com/office/drawing/2014/main" val="1067380888"/>
                    </a:ext>
                  </a:extLst>
                </a:gridCol>
              </a:tblGrid>
              <a:tr h="370840">
                <a:tc>
                  <a:txBody>
                    <a:bodyPr/>
                    <a:lstStyle/>
                    <a:p>
                      <a:pPr algn="ctr"/>
                      <a:r>
                        <a:rPr kumimoji="0" lang="en-US" sz="1800" b="0" i="0" u="none" strike="noStrike" kern="1200" cap="none" spc="0" normalizeH="0" baseline="0" noProof="0" dirty="0">
                          <a:ln>
                            <a:noFill/>
                          </a:ln>
                          <a:solidFill>
                            <a:schemeClr val="tx1"/>
                          </a:solidFill>
                          <a:effectLst/>
                          <a:uLnTx/>
                          <a:uFillTx/>
                          <a:latin typeface="+mj-lt"/>
                          <a:ea typeface="Segoe UI Semibold" panose="020B0502040204020203" pitchFamily="34" charset="0"/>
                          <a:cs typeface="Segoe UI Semibold" panose="020B0502040204020203" pitchFamily="34" charset="0"/>
                        </a:rPr>
                        <a:t>Improve learning and readiness for kindergarten</a:t>
                      </a:r>
                      <a:endParaRPr lang="en-US" sz="1800" b="0" i="0" dirty="0">
                        <a:solidFill>
                          <a:schemeClr val="tx1"/>
                        </a:solidFill>
                        <a:latin typeface="+mj-lt"/>
                        <a:ea typeface="Segoe UI Semibold" panose="020B0502040204020203" pitchFamily="34" charset="0"/>
                        <a:cs typeface="Segoe UI Semibold" panose="020B0502040204020203" pitchFamily="34" charset="0"/>
                      </a:endParaRPr>
                    </a:p>
                  </a:txBody>
                  <a:tcPr>
                    <a:lnL w="12700" cmpd="sng">
                      <a:noFill/>
                    </a:lnL>
                    <a:lnR w="12700" cap="flat" cmpd="sng" algn="ctr">
                      <a:solidFill>
                        <a:srgbClr val="0BA36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b="0" i="0" dirty="0">
                          <a:solidFill>
                            <a:schemeClr val="tx1"/>
                          </a:solidFill>
                          <a:latin typeface="+mj-lt"/>
                          <a:ea typeface="Segoe UI Semibold" panose="020B0502040204020203" pitchFamily="34" charset="0"/>
                          <a:cs typeface="Segoe UI Semibold" panose="020B0502040204020203" pitchFamily="34" charset="0"/>
                        </a:rPr>
                        <a:t>Increase the supply and sustainability of high-quality providers</a:t>
                      </a:r>
                    </a:p>
                  </a:txBody>
                  <a:tcPr>
                    <a:lnL w="12700" cap="flat" cmpd="sng" algn="ctr">
                      <a:solidFill>
                        <a:srgbClr val="0BA36E"/>
                      </a:solidFill>
                      <a:prstDash val="solid"/>
                      <a:round/>
                      <a:headEnd type="none" w="med" len="med"/>
                      <a:tailEnd type="none" w="med" len="med"/>
                    </a:lnL>
                    <a:lnR w="12700" cap="flat" cmpd="sng" algn="ctr">
                      <a:solidFill>
                        <a:srgbClr val="0BA36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b="0" i="0" dirty="0">
                          <a:solidFill>
                            <a:schemeClr val="tx1"/>
                          </a:solidFill>
                          <a:latin typeface="+mj-lt"/>
                          <a:ea typeface="Segoe UI Semibold" panose="020B0502040204020203" pitchFamily="34" charset="0"/>
                          <a:cs typeface="Segoe UI Semibold" panose="020B0502040204020203" pitchFamily="34" charset="0"/>
                        </a:rPr>
                        <a:t>Increase affordability, particularly for vulnerable families</a:t>
                      </a:r>
                    </a:p>
                  </a:txBody>
                  <a:tcPr>
                    <a:lnL w="12700" cap="flat" cmpd="sng" algn="ctr">
                      <a:solidFill>
                        <a:srgbClr val="0BA36E"/>
                      </a:solidFill>
                      <a:prstDash val="solid"/>
                      <a:round/>
                      <a:headEnd type="none" w="med" len="med"/>
                      <a:tailEnd type="none" w="med" len="med"/>
                    </a:lnL>
                    <a:lnR w="12700" cap="flat" cmpd="sng" algn="ctr">
                      <a:solidFill>
                        <a:srgbClr val="0BA36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b="0" i="0" dirty="0">
                          <a:solidFill>
                            <a:schemeClr val="tx1"/>
                          </a:solidFill>
                          <a:latin typeface="+mj-lt"/>
                          <a:ea typeface="Segoe UI Semibold" panose="020B0502040204020203" pitchFamily="34" charset="0"/>
                          <a:cs typeface="Segoe UI Semibold" panose="020B0502040204020203" pitchFamily="34" charset="0"/>
                        </a:rPr>
                        <a:t>Improve and</a:t>
                      </a:r>
                      <a:br>
                        <a:rPr lang="en-US" sz="1800" b="0" i="0" dirty="0">
                          <a:solidFill>
                            <a:schemeClr val="tx1"/>
                          </a:solidFill>
                          <a:latin typeface="+mj-lt"/>
                          <a:ea typeface="Segoe UI Semibold" panose="020B0502040204020203" pitchFamily="34" charset="0"/>
                          <a:cs typeface="Segoe UI Semibold" panose="020B0502040204020203" pitchFamily="34" charset="0"/>
                        </a:rPr>
                      </a:br>
                      <a:r>
                        <a:rPr lang="en-US" sz="1800" b="0" i="0" dirty="0">
                          <a:solidFill>
                            <a:schemeClr val="tx1"/>
                          </a:solidFill>
                          <a:latin typeface="+mj-lt"/>
                          <a:ea typeface="Segoe UI Semibold" panose="020B0502040204020203" pitchFamily="34" charset="0"/>
                          <a:cs typeface="Segoe UI Semibold" panose="020B0502040204020203" pitchFamily="34" charset="0"/>
                        </a:rPr>
                        <a:t>increase system</a:t>
                      </a:r>
                      <a:br>
                        <a:rPr lang="en-US" sz="1800" b="0" i="0" dirty="0">
                          <a:solidFill>
                            <a:schemeClr val="tx1"/>
                          </a:solidFill>
                          <a:latin typeface="+mj-lt"/>
                          <a:ea typeface="Segoe UI Semibold" panose="020B0502040204020203" pitchFamily="34" charset="0"/>
                          <a:cs typeface="Segoe UI Semibold" panose="020B0502040204020203" pitchFamily="34" charset="0"/>
                        </a:rPr>
                      </a:br>
                      <a:r>
                        <a:rPr lang="en-US" sz="1800" b="0" i="0" dirty="0">
                          <a:solidFill>
                            <a:schemeClr val="tx1"/>
                          </a:solidFill>
                          <a:latin typeface="+mj-lt"/>
                          <a:ea typeface="Segoe UI Semibold" panose="020B0502040204020203" pitchFamily="34" charset="0"/>
                          <a:cs typeface="Segoe UI Semibold" panose="020B0502040204020203" pitchFamily="34" charset="0"/>
                        </a:rPr>
                        <a:t>capacity</a:t>
                      </a:r>
                    </a:p>
                  </a:txBody>
                  <a:tcPr>
                    <a:lnL w="12700" cap="flat" cmpd="sng" algn="ctr">
                      <a:solidFill>
                        <a:srgbClr val="0BA36E"/>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1081049"/>
                  </a:ext>
                </a:extLst>
              </a:tr>
            </a:tbl>
          </a:graphicData>
        </a:graphic>
      </p:graphicFrame>
      <p:sp>
        <p:nvSpPr>
          <p:cNvPr id="23" name="TextBox 22">
            <a:extLst>
              <a:ext uri="{FF2B5EF4-FFF2-40B4-BE49-F238E27FC236}">
                <a16:creationId xmlns:a16="http://schemas.microsoft.com/office/drawing/2014/main" id="{E39C5ACB-385E-C7E0-1CA3-348A7255566A}"/>
              </a:ext>
            </a:extLst>
          </p:cNvPr>
          <p:cNvSpPr txBox="1"/>
          <p:nvPr/>
        </p:nvSpPr>
        <p:spPr>
          <a:xfrm>
            <a:off x="619663" y="3465139"/>
            <a:ext cx="10977252" cy="461665"/>
          </a:xfrm>
          <a:prstGeom prst="rect">
            <a:avLst/>
          </a:prstGeom>
          <a:noFill/>
        </p:spPr>
        <p:txBody>
          <a:bodyPr wrap="square" rtlCol="0">
            <a:spAutoFit/>
          </a:bodyPr>
          <a:lstStyle/>
          <a:p>
            <a:pPr algn="ctr"/>
            <a:r>
              <a:rPr lang="en-US" sz="2400" b="1" dirty="0">
                <a:solidFill>
                  <a:srgbClr val="057049"/>
                </a:solidFill>
                <a:latin typeface="+mj-lt"/>
                <a:ea typeface="Segoe UI" panose="020B0502040204020203" pitchFamily="34" charset="0"/>
                <a:cs typeface="Segoe UI" panose="020B0502040204020203" pitchFamily="34" charset="0"/>
              </a:rPr>
              <a:t>Priorities:</a:t>
            </a:r>
          </a:p>
        </p:txBody>
      </p:sp>
      <p:pic>
        <p:nvPicPr>
          <p:cNvPr id="24" name="Picture 4" descr="FSSA: Carefinder: Early Learning Advisory Committee">
            <a:extLst>
              <a:ext uri="{FF2B5EF4-FFF2-40B4-BE49-F238E27FC236}">
                <a16:creationId xmlns:a16="http://schemas.microsoft.com/office/drawing/2014/main" id="{491500A8-A666-D2BD-A812-AADF69EAEC4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949840" y="5760229"/>
            <a:ext cx="2292322" cy="5425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6" descr="Support - DOE">
            <a:extLst>
              <a:ext uri="{FF2B5EF4-FFF2-40B4-BE49-F238E27FC236}">
                <a16:creationId xmlns:a16="http://schemas.microsoft.com/office/drawing/2014/main" id="{8AA59744-D7E8-F7CF-0108-838A99351870}"/>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7713835" y="5739210"/>
            <a:ext cx="1649942" cy="5845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3BA46C0-6E3F-DA74-3C3F-DBD740FA1FF0}"/>
              </a:ext>
            </a:extLst>
          </p:cNvPr>
          <p:cNvPicPr>
            <a:picLocks noChangeAspect="1"/>
          </p:cNvPicPr>
          <p:nvPr/>
        </p:nvPicPr>
        <p:blipFill>
          <a:blip r:embed="rId14"/>
          <a:stretch>
            <a:fillRect/>
          </a:stretch>
        </p:blipFill>
        <p:spPr>
          <a:xfrm>
            <a:off x="2442422" y="5756349"/>
            <a:ext cx="2181517" cy="550293"/>
          </a:xfrm>
          <a:prstGeom prst="rect">
            <a:avLst/>
          </a:prstGeom>
          <a:ln>
            <a:noFill/>
          </a:ln>
        </p:spPr>
      </p:pic>
    </p:spTree>
    <p:extLst>
      <p:ext uri="{BB962C8B-B14F-4D97-AF65-F5344CB8AC3E}">
        <p14:creationId xmlns:p14="http://schemas.microsoft.com/office/powerpoint/2010/main" val="754523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hildren sitting on the floor with their hands up">
            <a:extLst>
              <a:ext uri="{FF2B5EF4-FFF2-40B4-BE49-F238E27FC236}">
                <a16:creationId xmlns:a16="http://schemas.microsoft.com/office/drawing/2014/main" id="{06E7AEEB-3DD2-1003-69C1-784B0C995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652" y="0"/>
            <a:ext cx="7107348" cy="5979681"/>
          </a:xfrm>
          <a:prstGeom prst="rect">
            <a:avLst/>
          </a:prstGeom>
        </p:spPr>
      </p:pic>
      <p:sp>
        <p:nvSpPr>
          <p:cNvPr id="2" name="Title 1">
            <a:extLst>
              <a:ext uri="{FF2B5EF4-FFF2-40B4-BE49-F238E27FC236}">
                <a16:creationId xmlns:a16="http://schemas.microsoft.com/office/drawing/2014/main" id="{0E2CE07F-5ABC-B00C-84CF-881D3FF64831}"/>
              </a:ext>
            </a:extLst>
          </p:cNvPr>
          <p:cNvSpPr>
            <a:spLocks noGrp="1"/>
          </p:cNvSpPr>
          <p:nvPr>
            <p:ph type="ctrTitle"/>
          </p:nvPr>
        </p:nvSpPr>
        <p:spPr/>
        <p:txBody>
          <a:bodyPr>
            <a:noAutofit/>
          </a:bodyPr>
          <a:lstStyle/>
          <a:p>
            <a:r>
              <a:rPr lang="en-US" dirty="0">
                <a:latin typeface="Microsoft Sans Serif" panose="020B0604020202020204" pitchFamily="34" charset="0"/>
              </a:rPr>
              <a:t>Building the supply and sustainability of high-quality providers</a:t>
            </a:r>
          </a:p>
        </p:txBody>
      </p:sp>
      <p:sp>
        <p:nvSpPr>
          <p:cNvPr id="4" name="Slide Number Placeholder 3">
            <a:extLst>
              <a:ext uri="{FF2B5EF4-FFF2-40B4-BE49-F238E27FC236}">
                <a16:creationId xmlns:a16="http://schemas.microsoft.com/office/drawing/2014/main" id="{1B034E66-75FE-4B50-A8D4-F6C42E38DDD3}"/>
              </a:ext>
            </a:extLst>
          </p:cNvPr>
          <p:cNvSpPr>
            <a:spLocks noGrp="1"/>
          </p:cNvSpPr>
          <p:nvPr>
            <p:ph type="sldNum" sz="quarter" idx="12"/>
          </p:nvPr>
        </p:nvSpPr>
        <p:spPr/>
        <p:txBody>
          <a:bodyPr/>
          <a:lstStyle/>
          <a:p>
            <a:fld id="{786AB5DA-2FE1-4245-A5A6-1B68667BDB58}" type="slidenum">
              <a:rPr lang="en-US" smtClean="0"/>
              <a:t>4</a:t>
            </a:fld>
            <a:endParaRPr lang="en-US"/>
          </a:p>
        </p:txBody>
      </p:sp>
      <p:pic>
        <p:nvPicPr>
          <p:cNvPr id="11" name="Picture 10" descr="Indiana Office of Early Childhood and Out-of-School Learning">
            <a:extLst>
              <a:ext uri="{FF2B5EF4-FFF2-40B4-BE49-F238E27FC236}">
                <a16:creationId xmlns:a16="http://schemas.microsoft.com/office/drawing/2014/main" id="{3749D545-1FA9-D158-547D-298D9AE64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19" y="5620619"/>
            <a:ext cx="2818969" cy="718123"/>
          </a:xfrm>
          <a:prstGeom prst="rect">
            <a:avLst/>
          </a:prstGeom>
        </p:spPr>
      </p:pic>
    </p:spTree>
    <p:extLst>
      <p:ext uri="{BB962C8B-B14F-4D97-AF65-F5344CB8AC3E}">
        <p14:creationId xmlns:p14="http://schemas.microsoft.com/office/powerpoint/2010/main" val="1699013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047BD97-22BE-BB91-9AA9-2ACE246E2525}"/>
              </a:ext>
            </a:extLst>
          </p:cNvPr>
          <p:cNvSpPr>
            <a:spLocks noGrp="1"/>
          </p:cNvSpPr>
          <p:nvPr>
            <p:ph type="sldNum" sz="quarter" idx="12"/>
          </p:nvPr>
        </p:nvSpPr>
        <p:spPr/>
        <p:txBody>
          <a:bodyPr/>
          <a:lstStyle/>
          <a:p>
            <a:fld id="{786AB5DA-2FE1-4245-A5A6-1B68667BDB58}" type="slidenum">
              <a:rPr lang="en-US" smtClean="0"/>
              <a:t>5</a:t>
            </a:fld>
            <a:endParaRPr lang="en-US"/>
          </a:p>
        </p:txBody>
      </p:sp>
      <p:sp>
        <p:nvSpPr>
          <p:cNvPr id="9" name="Title 8">
            <a:extLst>
              <a:ext uri="{FF2B5EF4-FFF2-40B4-BE49-F238E27FC236}">
                <a16:creationId xmlns:a16="http://schemas.microsoft.com/office/drawing/2014/main" id="{7CBA8710-D615-76FC-3377-AAB708041E95}"/>
              </a:ext>
            </a:extLst>
          </p:cNvPr>
          <p:cNvSpPr>
            <a:spLocks noGrp="1"/>
          </p:cNvSpPr>
          <p:nvPr>
            <p:ph type="ctrTitle"/>
          </p:nvPr>
        </p:nvSpPr>
        <p:spPr>
          <a:xfrm>
            <a:off x="365760" y="365759"/>
            <a:ext cx="8321040" cy="1736727"/>
          </a:xfrm>
        </p:spPr>
        <p:txBody>
          <a:bodyPr/>
          <a:lstStyle/>
          <a:p>
            <a:r>
              <a:rPr lang="en-US" dirty="0"/>
              <a:t>Regulatory improvements</a:t>
            </a:r>
          </a:p>
        </p:txBody>
      </p:sp>
      <p:sp>
        <p:nvSpPr>
          <p:cNvPr id="11" name="Content Placeholder 10">
            <a:extLst>
              <a:ext uri="{FF2B5EF4-FFF2-40B4-BE49-F238E27FC236}">
                <a16:creationId xmlns:a16="http://schemas.microsoft.com/office/drawing/2014/main" id="{4D993F24-ACCE-2442-AD3B-37F2FA342847}"/>
              </a:ext>
            </a:extLst>
          </p:cNvPr>
          <p:cNvSpPr>
            <a:spLocks noGrp="1"/>
          </p:cNvSpPr>
          <p:nvPr>
            <p:ph idx="1"/>
          </p:nvPr>
        </p:nvSpPr>
        <p:spPr>
          <a:xfrm>
            <a:off x="838200" y="1825625"/>
            <a:ext cx="8417767" cy="4666615"/>
          </a:xfrm>
        </p:spPr>
        <p:txBody>
          <a:bodyPr>
            <a:normAutofit fontScale="92500"/>
          </a:bodyPr>
          <a:lstStyle/>
          <a:p>
            <a:r>
              <a:rPr lang="en-US" dirty="0"/>
              <a:t>Earlier this year, Indiana commissioned a third-party evaluation to assess its child care regulations and provide recommendations for standardizing and streamlining requirements across provider types.</a:t>
            </a:r>
          </a:p>
          <a:p>
            <a:r>
              <a:rPr lang="en-US" dirty="0"/>
              <a:t>OECOSL is reviewing resulting recommendations and will work on implementation plans in the coming year:</a:t>
            </a:r>
          </a:p>
          <a:p>
            <a:pPr lvl="1"/>
            <a:r>
              <a:rPr lang="en-US" dirty="0"/>
              <a:t>Create one set of regulations that apply to all settings</a:t>
            </a:r>
          </a:p>
          <a:p>
            <a:pPr lvl="1"/>
            <a:r>
              <a:rPr lang="en-US" dirty="0"/>
              <a:t>Streamline regulations by focusing on health and safety</a:t>
            </a:r>
          </a:p>
          <a:p>
            <a:pPr lvl="1"/>
            <a:r>
              <a:rPr lang="en-US" dirty="0"/>
              <a:t>Maintain current ratios and group sizes, with some modifications to create consistency and offer flexibility</a:t>
            </a:r>
          </a:p>
          <a:p>
            <a:pPr lvl="1"/>
            <a:r>
              <a:rPr lang="en-US" dirty="0"/>
              <a:t>Establish a more direct measure of staff qualifications</a:t>
            </a:r>
          </a:p>
          <a:p>
            <a:pPr lvl="1"/>
            <a:r>
              <a:rPr lang="en-US" dirty="0"/>
              <a:t>Provide more flexibility in facilities</a:t>
            </a:r>
          </a:p>
        </p:txBody>
      </p:sp>
      <p:pic>
        <p:nvPicPr>
          <p:cNvPr id="17" name="Picture 16" descr="A person holding a clipboard">
            <a:extLst>
              <a:ext uri="{FF2B5EF4-FFF2-40B4-BE49-F238E27FC236}">
                <a16:creationId xmlns:a16="http://schemas.microsoft.com/office/drawing/2014/main" id="{6E36DA92-BBE6-E80F-6E86-5C4B99FA3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453" y="482763"/>
            <a:ext cx="2729239" cy="5554143"/>
          </a:xfrm>
          <a:prstGeom prst="rect">
            <a:avLst/>
          </a:prstGeom>
        </p:spPr>
      </p:pic>
    </p:spTree>
    <p:extLst>
      <p:ext uri="{BB962C8B-B14F-4D97-AF65-F5344CB8AC3E}">
        <p14:creationId xmlns:p14="http://schemas.microsoft.com/office/powerpoint/2010/main" val="819865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C5BF-6891-AB2D-EE97-6846EEEF4B0B}"/>
              </a:ext>
            </a:extLst>
          </p:cNvPr>
          <p:cNvSpPr>
            <a:spLocks noGrp="1"/>
          </p:cNvSpPr>
          <p:nvPr>
            <p:ph type="ctrTitle"/>
          </p:nvPr>
        </p:nvSpPr>
        <p:spPr>
          <a:xfrm>
            <a:off x="365759" y="365759"/>
            <a:ext cx="9440713" cy="1736727"/>
          </a:xfrm>
        </p:spPr>
        <p:txBody>
          <a:bodyPr/>
          <a:lstStyle/>
          <a:p>
            <a:r>
              <a:rPr lang="en-US" dirty="0"/>
              <a:t>Paths to QUALITY™ refresh</a:t>
            </a:r>
          </a:p>
        </p:txBody>
      </p:sp>
      <p:sp>
        <p:nvSpPr>
          <p:cNvPr id="4" name="Slide Number Placeholder 3">
            <a:extLst>
              <a:ext uri="{FF2B5EF4-FFF2-40B4-BE49-F238E27FC236}">
                <a16:creationId xmlns:a16="http://schemas.microsoft.com/office/drawing/2014/main" id="{D3425D72-695D-BD5B-1637-35073E31C4FC}"/>
              </a:ext>
            </a:extLst>
          </p:cNvPr>
          <p:cNvSpPr>
            <a:spLocks noGrp="1"/>
          </p:cNvSpPr>
          <p:nvPr>
            <p:ph type="sldNum" sz="quarter" idx="12"/>
          </p:nvPr>
        </p:nvSpPr>
        <p:spPr/>
        <p:txBody>
          <a:bodyPr/>
          <a:lstStyle/>
          <a:p>
            <a:fld id="{786AB5DA-2FE1-4245-A5A6-1B68667BDB58}" type="slidenum">
              <a:rPr lang="en-US" smtClean="0"/>
              <a:t>6</a:t>
            </a:fld>
            <a:endParaRPr lang="en-US"/>
          </a:p>
        </p:txBody>
      </p:sp>
      <p:sp>
        <p:nvSpPr>
          <p:cNvPr id="3" name="Content Placeholder 2">
            <a:extLst>
              <a:ext uri="{FF2B5EF4-FFF2-40B4-BE49-F238E27FC236}">
                <a16:creationId xmlns:a16="http://schemas.microsoft.com/office/drawing/2014/main" id="{A7F39C56-D3EC-949F-9E03-7636D0521128}"/>
              </a:ext>
            </a:extLst>
          </p:cNvPr>
          <p:cNvSpPr>
            <a:spLocks noGrp="1"/>
          </p:cNvSpPr>
          <p:nvPr>
            <p:ph idx="1"/>
          </p:nvPr>
        </p:nvSpPr>
        <p:spPr>
          <a:xfrm>
            <a:off x="838200" y="1825625"/>
            <a:ext cx="10515600" cy="4743125"/>
          </a:xfrm>
        </p:spPr>
        <p:txBody>
          <a:bodyPr>
            <a:normAutofit/>
          </a:bodyPr>
          <a:lstStyle/>
          <a:p>
            <a:r>
              <a:rPr lang="en-US" dirty="0"/>
              <a:t>Paths to QUALITY™ is Indiana’s Quality Rating and Improvement System, implemented in 2007.</a:t>
            </a:r>
          </a:p>
          <a:p>
            <a:r>
              <a:rPr lang="en-US" dirty="0"/>
              <a:t>To support families in navigating the child care </a:t>
            </a:r>
            <a:br>
              <a:rPr lang="en-US" dirty="0"/>
            </a:br>
            <a:r>
              <a:rPr lang="en-US" dirty="0"/>
              <a:t>system and finding child care that works best </a:t>
            </a:r>
            <a:br>
              <a:rPr lang="en-US" dirty="0"/>
            </a:br>
            <a:r>
              <a:rPr lang="en-US" dirty="0"/>
              <a:t>for them, Indiana is making updates to PTQ. </a:t>
            </a:r>
          </a:p>
          <a:p>
            <a:r>
              <a:rPr lang="en-US" dirty="0"/>
              <a:t>Proposed key changes include:</a:t>
            </a:r>
          </a:p>
          <a:p>
            <a:pPr lvl="1"/>
            <a:r>
              <a:rPr lang="en-US" dirty="0"/>
              <a:t>Increased focus on adult-child interactions and the implementation of developmentally appropriate, research-based curriculum </a:t>
            </a:r>
          </a:p>
          <a:p>
            <a:pPr lvl="1"/>
            <a:r>
              <a:rPr lang="en-US" dirty="0"/>
              <a:t>Effective use of an observation-based child assessment</a:t>
            </a:r>
          </a:p>
          <a:p>
            <a:pPr lvl="1"/>
            <a:r>
              <a:rPr lang="en-US" dirty="0"/>
              <a:t>Integration of regulatory and quality systems, allowing licensed providers to qualify as Level 1 providers</a:t>
            </a:r>
          </a:p>
        </p:txBody>
      </p:sp>
      <p:pic>
        <p:nvPicPr>
          <p:cNvPr id="6" name="Picture 5" descr="A computer with a screen showing a chart&#10;&#10;Description automatically generated with medium confidence">
            <a:extLst>
              <a:ext uri="{FF2B5EF4-FFF2-40B4-BE49-F238E27FC236}">
                <a16:creationId xmlns:a16="http://schemas.microsoft.com/office/drawing/2014/main" id="{2796D17C-4B5E-2BB5-2877-C088E56E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49" y="1111250"/>
            <a:ext cx="3272791" cy="2396900"/>
          </a:xfrm>
          <a:prstGeom prst="rect">
            <a:avLst/>
          </a:prstGeom>
        </p:spPr>
      </p:pic>
    </p:spTree>
    <p:extLst>
      <p:ext uri="{BB962C8B-B14F-4D97-AF65-F5344CB8AC3E}">
        <p14:creationId xmlns:p14="http://schemas.microsoft.com/office/powerpoint/2010/main" val="275512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descr="A person and child playing with toys">
            <a:extLst>
              <a:ext uri="{FF2B5EF4-FFF2-40B4-BE49-F238E27FC236}">
                <a16:creationId xmlns:a16="http://schemas.microsoft.com/office/drawing/2014/main" id="{2910B9E9-F80B-9C33-35CC-3D347728C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767" y="2016081"/>
            <a:ext cx="3074754" cy="4537913"/>
          </a:xfrm>
          <a:prstGeom prst="rect">
            <a:avLst/>
          </a:prstGeom>
        </p:spPr>
      </p:pic>
      <p:sp>
        <p:nvSpPr>
          <p:cNvPr id="275" name="Google Shape;275;g2e268beb757_1_6"/>
          <p:cNvSpPr txBox="1">
            <a:spLocks noGrp="1"/>
          </p:cNvSpPr>
          <p:nvPr>
            <p:ph type="sldNum" sz="quarter" idx="12"/>
          </p:nvPr>
        </p:nvSpPr>
        <p:spPr>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 kern="0">
                <a:solidFill>
                  <a:srgbClr val="FFFFFF"/>
                </a:solidFill>
              </a:rPr>
              <a:pPr defTabSz="1219170"/>
              <a:t>7</a:t>
            </a:fld>
            <a:endParaRPr kern="0">
              <a:solidFill>
                <a:srgbClr val="FFFFFF"/>
              </a:solidFill>
            </a:endParaRPr>
          </a:p>
        </p:txBody>
      </p:sp>
      <p:sp>
        <p:nvSpPr>
          <p:cNvPr id="2" name="Content Placeholder 1">
            <a:extLst>
              <a:ext uri="{FF2B5EF4-FFF2-40B4-BE49-F238E27FC236}">
                <a16:creationId xmlns:a16="http://schemas.microsoft.com/office/drawing/2014/main" id="{47C1FC22-9D9E-BC7F-5E00-00D8C6235037}"/>
              </a:ext>
            </a:extLst>
          </p:cNvPr>
          <p:cNvSpPr>
            <a:spLocks noGrp="1"/>
          </p:cNvSpPr>
          <p:nvPr>
            <p:ph idx="1"/>
          </p:nvPr>
        </p:nvSpPr>
        <p:spPr>
          <a:xfrm>
            <a:off x="838200" y="1825625"/>
            <a:ext cx="8287139" cy="4666615"/>
          </a:xfrm>
        </p:spPr>
        <p:txBody>
          <a:bodyPr>
            <a:normAutofit/>
          </a:bodyPr>
          <a:lstStyle/>
          <a:p>
            <a:pPr marL="0" indent="0">
              <a:buNone/>
            </a:pPr>
            <a:r>
              <a:rPr lang="en-US" dirty="0"/>
              <a:t>Over the past year, Indiana has made key policy changes to better support providers serving children and families in the state’s subsidy system.</a:t>
            </a:r>
          </a:p>
          <a:p>
            <a:r>
              <a:rPr lang="en-US" sz="2200" b="1" dirty="0"/>
              <a:t>Cost-based reimbursement model: </a:t>
            </a:r>
            <a:r>
              <a:rPr lang="en-US" sz="2200" dirty="0"/>
              <a:t>In July 2023, OECOSL introduced new CCDF reimbursement rates to align with the current cost of providing care across provider settings and quality levels. New rates offered a minimum 20% increase </a:t>
            </a:r>
            <a:br>
              <a:rPr lang="en-US" sz="2200" dirty="0"/>
            </a:br>
            <a:r>
              <a:rPr lang="en-US" sz="2200" dirty="0"/>
              <a:t>to all payments.</a:t>
            </a:r>
          </a:p>
          <a:p>
            <a:r>
              <a:rPr lang="en-US" sz="2200" b="1" dirty="0"/>
              <a:t>Paying based on enrollment: </a:t>
            </a:r>
            <a:r>
              <a:rPr lang="en-US" sz="2200" dirty="0"/>
              <a:t>Beginning in July, the state will reimburse providers based on children’s enrollment versus attendance. This change provides more stability for subsidy providers and creates a better service experience for families.</a:t>
            </a:r>
          </a:p>
        </p:txBody>
      </p:sp>
      <p:sp>
        <p:nvSpPr>
          <p:cNvPr id="4" name="Title 3">
            <a:extLst>
              <a:ext uri="{FF2B5EF4-FFF2-40B4-BE49-F238E27FC236}">
                <a16:creationId xmlns:a16="http://schemas.microsoft.com/office/drawing/2014/main" id="{FD740F50-086B-04B8-89C8-E18BC55FA50D}"/>
              </a:ext>
            </a:extLst>
          </p:cNvPr>
          <p:cNvSpPr>
            <a:spLocks noGrp="1"/>
          </p:cNvSpPr>
          <p:nvPr>
            <p:ph type="ctrTitle"/>
          </p:nvPr>
        </p:nvSpPr>
        <p:spPr>
          <a:xfrm>
            <a:off x="365760" y="365759"/>
            <a:ext cx="11894664" cy="1736727"/>
          </a:xfrm>
        </p:spPr>
        <p:txBody>
          <a:bodyPr/>
          <a:lstStyle/>
          <a:p>
            <a:r>
              <a:rPr lang="en-US" dirty="0"/>
              <a:t>Subsidy reimbursement policy changes</a:t>
            </a:r>
          </a:p>
        </p:txBody>
      </p:sp>
      <p:pic>
        <p:nvPicPr>
          <p:cNvPr id="7" name="Picture 6" descr="Hoosier Huddle logotype">
            <a:extLst>
              <a:ext uri="{FF2B5EF4-FFF2-40B4-BE49-F238E27FC236}">
                <a16:creationId xmlns:a16="http://schemas.microsoft.com/office/drawing/2014/main" id="{BFDD0E70-9E65-2857-522E-8012EB3BC0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98994" y="6318317"/>
            <a:ext cx="2658826" cy="2114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8" name="Picture 7" descr="A room with tables and chairs">
            <a:extLst>
              <a:ext uri="{FF2B5EF4-FFF2-40B4-BE49-F238E27FC236}">
                <a16:creationId xmlns:a16="http://schemas.microsoft.com/office/drawing/2014/main" id="{55FFF19C-6DF2-8034-2D93-3BC27024F7E8}"/>
              </a:ext>
            </a:extLst>
          </p:cNvPr>
          <p:cNvPicPr>
            <a:picLocks noChangeAspect="1"/>
          </p:cNvPicPr>
          <p:nvPr/>
        </p:nvPicPr>
        <p:blipFill rotWithShape="1">
          <a:blip r:embed="rId3">
            <a:extLst>
              <a:ext uri="{28A0092B-C50C-407E-A947-70E740481C1C}">
                <a14:useLocalDpi xmlns:a14="http://schemas.microsoft.com/office/drawing/2010/main" val="0"/>
              </a:ext>
            </a:extLst>
          </a:blip>
          <a:srcRect r="575" b="4914"/>
          <a:stretch/>
        </p:blipFill>
        <p:spPr>
          <a:xfrm>
            <a:off x="313791" y="328244"/>
            <a:ext cx="11562692" cy="6220176"/>
          </a:xfrm>
          <a:prstGeom prst="rect">
            <a:avLst/>
          </a:prstGeom>
        </p:spPr>
      </p:pic>
      <p:sp>
        <p:nvSpPr>
          <p:cNvPr id="348" name="Google Shape;348;p5"/>
          <p:cNvSpPr txBox="1">
            <a:spLocks noGrp="1"/>
          </p:cNvSpPr>
          <p:nvPr>
            <p:ph type="sldNum" sz="quarter" idx="12"/>
          </p:nvPr>
        </p:nvSpPr>
        <p:spPr>
          <a:prstGeom prst="rect">
            <a:avLst/>
          </a:prstGeom>
          <a:noFill/>
          <a:ln>
            <a:noFill/>
          </a:ln>
        </p:spPr>
        <p:txBody>
          <a:bodyPr spcFirstLastPara="1" wrap="square" lIns="91433" tIns="45700" rIns="91433" bIns="45700" anchor="ctr" anchorCtr="0">
            <a:normAutofit/>
          </a:bodyPr>
          <a:lstStyle/>
          <a:p>
            <a:pPr defTabSz="1219170">
              <a:lnSpc>
                <a:spcPct val="90000"/>
              </a:lnSpc>
              <a:defRPr/>
            </a:pPr>
            <a:fld id="{00000000-1234-1234-1234-123412341234}" type="slidenum">
              <a:rPr lang="en" kern="0">
                <a:solidFill>
                  <a:srgbClr val="FFFFFF"/>
                </a:solidFill>
              </a:rPr>
              <a:pPr defTabSz="1219170">
                <a:lnSpc>
                  <a:spcPct val="90000"/>
                </a:lnSpc>
                <a:defRPr/>
              </a:pPr>
              <a:t>8</a:t>
            </a:fld>
            <a:endParaRPr kern="0">
              <a:solidFill>
                <a:srgbClr val="FFFFFF"/>
              </a:solidFill>
            </a:endParaRPr>
          </a:p>
        </p:txBody>
      </p:sp>
      <p:sp>
        <p:nvSpPr>
          <p:cNvPr id="3" name="Title 2">
            <a:extLst>
              <a:ext uri="{FF2B5EF4-FFF2-40B4-BE49-F238E27FC236}">
                <a16:creationId xmlns:a16="http://schemas.microsoft.com/office/drawing/2014/main" id="{1E534104-DE17-A3D4-57CD-A5A4A74973DE}"/>
              </a:ext>
            </a:extLst>
          </p:cNvPr>
          <p:cNvSpPr>
            <a:spLocks noGrp="1"/>
          </p:cNvSpPr>
          <p:nvPr>
            <p:ph type="ctrTitle"/>
          </p:nvPr>
        </p:nvSpPr>
        <p:spPr>
          <a:xfrm>
            <a:off x="48506" y="57836"/>
            <a:ext cx="10047203" cy="1736727"/>
          </a:xfrm>
        </p:spPr>
        <p:txBody>
          <a:bodyPr/>
          <a:lstStyle/>
          <a:p>
            <a:r>
              <a:rPr lang="en-US" dirty="0"/>
              <a:t>Addressing access challenges</a:t>
            </a:r>
          </a:p>
        </p:txBody>
      </p:sp>
      <p:sp>
        <p:nvSpPr>
          <p:cNvPr id="5" name="Content Placeholder 4">
            <a:extLst>
              <a:ext uri="{FF2B5EF4-FFF2-40B4-BE49-F238E27FC236}">
                <a16:creationId xmlns:a16="http://schemas.microsoft.com/office/drawing/2014/main" id="{CA55FC8D-3A88-CB37-863A-15E15EEBFC47}"/>
              </a:ext>
            </a:extLst>
          </p:cNvPr>
          <p:cNvSpPr>
            <a:spLocks noGrp="1"/>
          </p:cNvSpPr>
          <p:nvPr>
            <p:ph idx="1"/>
          </p:nvPr>
        </p:nvSpPr>
        <p:spPr>
          <a:xfrm>
            <a:off x="692398" y="1489128"/>
            <a:ext cx="7518541" cy="1002145"/>
          </a:xfrm>
        </p:spPr>
        <p:txBody>
          <a:bodyPr lIns="0" tIns="0" rIns="0" bIns="0">
            <a:normAutofit/>
          </a:bodyPr>
          <a:lstStyle/>
          <a:p>
            <a:pPr marL="0" indent="0">
              <a:buNone/>
            </a:pPr>
            <a:r>
              <a:rPr lang="en-US" sz="2000" dirty="0"/>
              <a:t>In 2023, we offered Child Care Expansion Grants to encourage child care providers to build or expand their capacity to meet growing child care demands.</a:t>
            </a:r>
          </a:p>
        </p:txBody>
      </p:sp>
      <p:pic>
        <p:nvPicPr>
          <p:cNvPr id="6" name="Picture 5" descr="Hoosier Huddle logotype">
            <a:extLst>
              <a:ext uri="{FF2B5EF4-FFF2-40B4-BE49-F238E27FC236}">
                <a16:creationId xmlns:a16="http://schemas.microsoft.com/office/drawing/2014/main" id="{8BAF8AC2-E854-2932-D19A-B5A9943610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98994" y="6318317"/>
            <a:ext cx="2658826" cy="211440"/>
          </a:xfrm>
          <a:prstGeom prst="rect">
            <a:avLst/>
          </a:prstGeom>
        </p:spPr>
      </p:pic>
      <p:pic>
        <p:nvPicPr>
          <p:cNvPr id="10" name="Picture 9" descr="A map of Indiana with green pins">
            <a:extLst>
              <a:ext uri="{FF2B5EF4-FFF2-40B4-BE49-F238E27FC236}">
                <a16:creationId xmlns:a16="http://schemas.microsoft.com/office/drawing/2014/main" id="{3E1402D9-3459-C896-269B-4725FAC96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74" y="1146914"/>
            <a:ext cx="3358598" cy="5110675"/>
          </a:xfrm>
          <a:prstGeom prst="rect">
            <a:avLst/>
          </a:prstGeom>
        </p:spPr>
      </p:pic>
      <p:sp>
        <p:nvSpPr>
          <p:cNvPr id="12" name="TextBox 11">
            <a:extLst>
              <a:ext uri="{FF2B5EF4-FFF2-40B4-BE49-F238E27FC236}">
                <a16:creationId xmlns:a16="http://schemas.microsoft.com/office/drawing/2014/main" id="{E3E638EA-8A4C-50FB-DB62-5D524ABACB58}"/>
              </a:ext>
            </a:extLst>
          </p:cNvPr>
          <p:cNvSpPr txBox="1"/>
          <p:nvPr/>
        </p:nvSpPr>
        <p:spPr>
          <a:xfrm>
            <a:off x="692398" y="2756685"/>
            <a:ext cx="6106884" cy="2473819"/>
          </a:xfrm>
          <a:prstGeom prst="rect">
            <a:avLst/>
          </a:prstGeom>
          <a:solidFill>
            <a:srgbClr val="008C4F">
              <a:alpha val="90000"/>
            </a:srgbClr>
          </a:solidFill>
        </p:spPr>
        <p:txBody>
          <a:bodyPr wrap="square" lIns="457200" tIns="457200" rIns="457200" bIns="457200" anchor="t">
            <a:spAutoFit/>
          </a:bodyPr>
          <a:lstStyle/>
          <a:p>
            <a:pPr>
              <a:lnSpc>
                <a:spcPct val="107323"/>
              </a:lnSpc>
            </a:pPr>
            <a:r>
              <a:rPr lang="en-US" sz="2400" b="1" dirty="0">
                <a:solidFill>
                  <a:schemeClr val="bg1"/>
                </a:solidFill>
              </a:rPr>
              <a:t>Grants awarded: 24</a:t>
            </a:r>
            <a:endParaRPr lang="en-US"/>
          </a:p>
          <a:p>
            <a:pPr>
              <a:lnSpc>
                <a:spcPct val="107323"/>
              </a:lnSpc>
            </a:pPr>
            <a:r>
              <a:rPr lang="en-US" sz="2400" b="1" dirty="0">
                <a:solidFill>
                  <a:schemeClr val="bg1"/>
                </a:solidFill>
              </a:rPr>
              <a:t>Counties reached: 20</a:t>
            </a:r>
            <a:endParaRPr lang="en-US" sz="2400" b="1" dirty="0">
              <a:solidFill>
                <a:schemeClr val="bg1"/>
              </a:solidFill>
              <a:ea typeface="Microsoft Sans Serif"/>
              <a:cs typeface="Microsoft Sans Serif"/>
            </a:endParaRPr>
          </a:p>
          <a:p>
            <a:pPr>
              <a:lnSpc>
                <a:spcPct val="107323"/>
              </a:lnSpc>
            </a:pPr>
            <a:r>
              <a:rPr lang="en-US" sz="2400" b="1" dirty="0">
                <a:solidFill>
                  <a:schemeClr val="bg1"/>
                </a:solidFill>
              </a:rPr>
              <a:t>Total funding: $9.91M</a:t>
            </a:r>
            <a:endParaRPr lang="en-US" sz="2400" b="1" dirty="0">
              <a:solidFill>
                <a:schemeClr val="bg1"/>
              </a:solidFill>
              <a:ea typeface="Microsoft Sans Serif"/>
              <a:cs typeface="Microsoft Sans Serif"/>
            </a:endParaRPr>
          </a:p>
          <a:p>
            <a:pPr>
              <a:lnSpc>
                <a:spcPct val="107323"/>
              </a:lnSpc>
            </a:pPr>
            <a:r>
              <a:rPr lang="en-US" sz="2400" b="1" dirty="0">
                <a:solidFill>
                  <a:schemeClr val="bg1"/>
                </a:solidFill>
              </a:rPr>
              <a:t>Projected seats to be created: 1,809</a:t>
            </a:r>
            <a:endParaRPr lang="en-US" sz="2400" b="1" dirty="0">
              <a:solidFill>
                <a:schemeClr val="bg1"/>
              </a:solidFill>
              <a:ea typeface="Microsoft Sans Serif"/>
              <a:cs typeface="Microsoft Sans Serif"/>
            </a:endParaRPr>
          </a:p>
        </p:txBody>
      </p:sp>
      <p:pic>
        <p:nvPicPr>
          <p:cNvPr id="13" name="Picture 12">
            <a:extLst>
              <a:ext uri="{FF2B5EF4-FFF2-40B4-BE49-F238E27FC236}">
                <a16:creationId xmlns:a16="http://schemas.microsoft.com/office/drawing/2014/main" id="{3BD79E9F-A02F-409B-66DD-246185A172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3320" y="5677769"/>
            <a:ext cx="2818967" cy="71812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hildren playing with blocks">
            <a:extLst>
              <a:ext uri="{FF2B5EF4-FFF2-40B4-BE49-F238E27FC236}">
                <a16:creationId xmlns:a16="http://schemas.microsoft.com/office/drawing/2014/main" id="{06E7AEEB-3DD2-1003-69C1-784B0C995047}"/>
              </a:ext>
            </a:extLst>
          </p:cNvPr>
          <p:cNvPicPr>
            <a:picLocks noChangeAspect="1"/>
          </p:cNvPicPr>
          <p:nvPr/>
        </p:nvPicPr>
        <p:blipFill rotWithShape="1">
          <a:blip r:embed="rId2">
            <a:extLst>
              <a:ext uri="{28A0092B-C50C-407E-A947-70E740481C1C}">
                <a14:useLocalDpi xmlns:a14="http://schemas.microsoft.com/office/drawing/2010/main" val="0"/>
              </a:ext>
            </a:extLst>
          </a:blip>
          <a:srcRect r="2985"/>
          <a:stretch/>
        </p:blipFill>
        <p:spPr>
          <a:xfrm>
            <a:off x="4166817" y="-1"/>
            <a:ext cx="8025183" cy="6126479"/>
          </a:xfrm>
          <a:prstGeom prst="rect">
            <a:avLst/>
          </a:prstGeom>
        </p:spPr>
      </p:pic>
      <p:sp>
        <p:nvSpPr>
          <p:cNvPr id="2" name="Title 1">
            <a:extLst>
              <a:ext uri="{FF2B5EF4-FFF2-40B4-BE49-F238E27FC236}">
                <a16:creationId xmlns:a16="http://schemas.microsoft.com/office/drawing/2014/main" id="{0E2CE07F-5ABC-B00C-84CF-881D3FF64831}"/>
              </a:ext>
            </a:extLst>
          </p:cNvPr>
          <p:cNvSpPr>
            <a:spLocks noGrp="1"/>
          </p:cNvSpPr>
          <p:nvPr>
            <p:ph type="ctrTitle"/>
          </p:nvPr>
        </p:nvSpPr>
        <p:spPr/>
        <p:txBody>
          <a:bodyPr>
            <a:noAutofit/>
          </a:bodyPr>
          <a:lstStyle/>
          <a:p>
            <a:r>
              <a:rPr lang="en-US" dirty="0">
                <a:latin typeface="Microsoft Sans Serif" panose="020B0604020202020204" pitchFamily="34" charset="0"/>
              </a:rPr>
              <a:t>Strengthening the workforce</a:t>
            </a:r>
          </a:p>
        </p:txBody>
      </p:sp>
      <p:sp>
        <p:nvSpPr>
          <p:cNvPr id="4" name="Slide Number Placeholder 3">
            <a:extLst>
              <a:ext uri="{FF2B5EF4-FFF2-40B4-BE49-F238E27FC236}">
                <a16:creationId xmlns:a16="http://schemas.microsoft.com/office/drawing/2014/main" id="{1B034E66-75FE-4B50-A8D4-F6C42E38DDD3}"/>
              </a:ext>
            </a:extLst>
          </p:cNvPr>
          <p:cNvSpPr>
            <a:spLocks noGrp="1"/>
          </p:cNvSpPr>
          <p:nvPr>
            <p:ph type="sldNum" sz="quarter" idx="12"/>
          </p:nvPr>
        </p:nvSpPr>
        <p:spPr/>
        <p:txBody>
          <a:bodyPr/>
          <a:lstStyle/>
          <a:p>
            <a:fld id="{786AB5DA-2FE1-4245-A5A6-1B68667BDB58}" type="slidenum">
              <a:rPr lang="en-US" smtClean="0"/>
              <a:t>9</a:t>
            </a:fld>
            <a:endParaRPr lang="en-US"/>
          </a:p>
        </p:txBody>
      </p:sp>
      <p:pic>
        <p:nvPicPr>
          <p:cNvPr id="11" name="Picture 10" descr="Indiana Office of Early Childhood and Out-of-School Learning">
            <a:extLst>
              <a:ext uri="{FF2B5EF4-FFF2-40B4-BE49-F238E27FC236}">
                <a16:creationId xmlns:a16="http://schemas.microsoft.com/office/drawing/2014/main" id="{3749D545-1FA9-D158-547D-298D9AE64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19" y="5620619"/>
            <a:ext cx="2818969" cy="718123"/>
          </a:xfrm>
          <a:prstGeom prst="rect">
            <a:avLst/>
          </a:prstGeom>
        </p:spPr>
      </p:pic>
    </p:spTree>
    <p:extLst>
      <p:ext uri="{BB962C8B-B14F-4D97-AF65-F5344CB8AC3E}">
        <p14:creationId xmlns:p14="http://schemas.microsoft.com/office/powerpoint/2010/main" val="273288412"/>
      </p:ext>
    </p:extLst>
  </p:cSld>
  <p:clrMapOvr>
    <a:masterClrMapping/>
  </p:clrMapOvr>
</p:sld>
</file>

<file path=ppt/theme/theme1.xml><?xml version="1.0" encoding="utf-8"?>
<a:theme xmlns:a="http://schemas.openxmlformats.org/drawingml/2006/main" name="Office Theme">
  <a:themeElements>
    <a:clrScheme name="Hoosier Huddle">
      <a:dk1>
        <a:sysClr val="windowText" lastClr="000000"/>
      </a:dk1>
      <a:lt1>
        <a:sysClr val="window" lastClr="FFFFFF"/>
      </a:lt1>
      <a:dk2>
        <a:srgbClr val="01426A"/>
      </a:dk2>
      <a:lt2>
        <a:srgbClr val="FFC72C"/>
      </a:lt2>
      <a:accent1>
        <a:srgbClr val="FFC72C"/>
      </a:accent1>
      <a:accent2>
        <a:srgbClr val="01426A"/>
      </a:accent2>
      <a:accent3>
        <a:srgbClr val="E86B0E"/>
      </a:accent3>
      <a:accent4>
        <a:srgbClr val="77787B"/>
      </a:accent4>
      <a:accent5>
        <a:srgbClr val="276092"/>
      </a:accent5>
      <a:accent6>
        <a:srgbClr val="8D9CBD"/>
      </a:accent6>
      <a:hlink>
        <a:srgbClr val="467886"/>
      </a:hlink>
      <a:folHlink>
        <a:srgbClr val="96607D"/>
      </a:folHlink>
    </a:clrScheme>
    <a:fontScheme name="MS Sans Serif">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FT-Slides.potx  -  Last saved by user" id="{E625538B-97CF-425B-8989-E825432FD04B}" vid="{01651B7D-2060-4743-91C8-D4DD77C252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526146FF785C48B1A9E904C5143504" ma:contentTypeVersion="15" ma:contentTypeDescription="Create a new document." ma:contentTypeScope="" ma:versionID="7806d29e75359b00a7ac314a00cef066">
  <xsd:schema xmlns:xsd="http://www.w3.org/2001/XMLSchema" xmlns:xs="http://www.w3.org/2001/XMLSchema" xmlns:p="http://schemas.microsoft.com/office/2006/metadata/properties" xmlns:ns2="5c292dfe-d8fd-40d7-987b-114afff101f0" xmlns:ns3="e41edcbc-fead-4409-a48c-b10127c15bb0" targetNamespace="http://schemas.microsoft.com/office/2006/metadata/properties" ma:root="true" ma:fieldsID="52b12b8b44dbd2a7a634c83fc9fbba65" ns2:_="" ns3:_="">
    <xsd:import namespace="5c292dfe-d8fd-40d7-987b-114afff101f0"/>
    <xsd:import namespace="e41edcbc-fead-4409-a48c-b10127c15b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92dfe-d8fd-40d7-987b-114afff101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675d46-00a0-495e-b90c-e7abf5d36b7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1edcbc-fead-4409-a48c-b10127c15b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f61dd59-a0e3-4c4c-881c-4ec9a565ff4b}" ma:internalName="TaxCatchAll" ma:showField="CatchAllData" ma:web="e41edcbc-fead-4409-a48c-b10127c15b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41edcbc-fead-4409-a48c-b10127c15bb0" xsi:nil="true"/>
    <lcf76f155ced4ddcb4097134ff3c332f xmlns="5c292dfe-d8fd-40d7-987b-114afff101f0">
      <Terms xmlns="http://schemas.microsoft.com/office/infopath/2007/PartnerControls"/>
    </lcf76f155ced4ddcb4097134ff3c332f>
    <SharedWithUsers xmlns="e41edcbc-fead-4409-a48c-b10127c15bb0">
      <UserInfo>
        <DisplayName>Rusyniak, Daniel E (Dan)</DisplayName>
        <AccountId>13</AccountId>
        <AccountType/>
      </UserInfo>
    </SharedWithUsers>
  </documentManagement>
</p:properties>
</file>

<file path=customXml/itemProps1.xml><?xml version="1.0" encoding="utf-8"?>
<ds:datastoreItem xmlns:ds="http://schemas.openxmlformats.org/officeDocument/2006/customXml" ds:itemID="{CFED55B6-1FBE-4412-83AA-9927399793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92dfe-d8fd-40d7-987b-114afff101f0"/>
    <ds:schemaRef ds:uri="e41edcbc-fead-4409-a48c-b10127c15b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AF19DA-6B6F-47D3-B7E7-E0CFC619AB22}">
  <ds:schemaRefs>
    <ds:schemaRef ds:uri="http://schemas.microsoft.com/sharepoint/v3/contenttype/forms"/>
  </ds:schemaRefs>
</ds:datastoreItem>
</file>

<file path=customXml/itemProps3.xml><?xml version="1.0" encoding="utf-8"?>
<ds:datastoreItem xmlns:ds="http://schemas.openxmlformats.org/officeDocument/2006/customXml" ds:itemID="{61F9100A-3FBF-44CE-A5FC-E7186FAB2263}">
  <ds:schemaRefs>
    <ds:schemaRef ds:uri="8206b0a5-a494-4f24-97c6-f5b1ca14fcb5"/>
    <ds:schemaRef ds:uri="0e3686d1-1cfc-4dd6-97bc-f60db241bb0a"/>
    <ds:schemaRef ds:uri="http://purl.org/dc/dcmitype/"/>
    <ds:schemaRef ds:uri="http://purl.org/dc/elements/1.1/"/>
    <ds:schemaRef ds:uri="http://schemas.openxmlformats.org/package/2006/metadata/core-properties"/>
    <ds:schemaRef ds:uri="ddb5066c-6899-482b-9ea0-5145f9da9989"/>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terms/"/>
    <ds:schemaRef ds:uri="e41edcbc-fead-4409-a48c-b10127c15bb0"/>
    <ds:schemaRef ds:uri="5c292dfe-d8fd-40d7-987b-114afff101f0"/>
  </ds:schemaRefs>
</ds:datastoreItem>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emplate/>
  <TotalTime>493</TotalTime>
  <Words>2094</Words>
  <Application>Microsoft Office PowerPoint</Application>
  <PresentationFormat>Widescreen</PresentationFormat>
  <Paragraphs>158</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Constantia</vt:lpstr>
      <vt:lpstr>Libre Franklin</vt:lpstr>
      <vt:lpstr>Microsoft Sans Serif</vt:lpstr>
      <vt:lpstr>Noto Sans Symbols</vt:lpstr>
      <vt:lpstr>Office Theme</vt:lpstr>
      <vt:lpstr>Getting a Great Start on Early Learning  Courtney Penn Director of the Office of Early Childhood and Out-of-School Learning Indiana Family and Social Services Administration</vt:lpstr>
      <vt:lpstr>The opportunity</vt:lpstr>
      <vt:lpstr>Indiana’s Early Learning System</vt:lpstr>
      <vt:lpstr>Building the supply and sustainability of high-quality providers</vt:lpstr>
      <vt:lpstr>Regulatory improvements</vt:lpstr>
      <vt:lpstr>Paths to QUALITY™ refresh</vt:lpstr>
      <vt:lpstr>Subsidy reimbursement policy changes</vt:lpstr>
      <vt:lpstr>Addressing access challenges</vt:lpstr>
      <vt:lpstr>Strengthening the workforce</vt:lpstr>
      <vt:lpstr>Expand assistance for child care workers</vt:lpstr>
      <vt:lpstr>Recent legislative updates</vt:lpstr>
      <vt:lpstr>Increase affordability for families</vt:lpstr>
      <vt:lpstr>Increase affordability for families</vt:lpstr>
      <vt:lpstr>New access supports for families</vt:lpstr>
      <vt:lpstr>Employer-Sponsored Child Care Fund</vt:lpstr>
      <vt:lpstr>Tools and resources for your community</vt:lpstr>
      <vt:lpstr>Stay engaged</vt:lpstr>
      <vt:lpstr>Provider and family tools</vt:lpstr>
      <vt:lpstr>Questions Please share your questions regarding today’s topics and early learning in your community.  Thank you! Please contact us at oecoslproviderinquiry@fssa.in.gov with any additional questions.</vt:lpstr>
    </vt:vector>
  </TitlesOfParts>
  <Company>Indiana Family and Social Services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Learning in Indiana: Providing Two-generational Support for Hoosier Communities</dc:title>
  <dc:subject>Indiana’s Early Learning System ensures that Hoosier families have convenient access to reliable and effective early learning opportunities.</dc:subject>
  <dc:creator>OECOSLDirector@fssa.IN.gov</dc:creator>
  <cp:keywords>OECOSL; FSSA</cp:keywords>
  <dc:description>Indiana’s Early Learning System</dc:description>
  <cp:lastModifiedBy>Welsh, Stefan</cp:lastModifiedBy>
  <cp:revision>190</cp:revision>
  <dcterms:created xsi:type="dcterms:W3CDTF">2024-05-13T19:10:38Z</dcterms:created>
  <dcterms:modified xsi:type="dcterms:W3CDTF">2024-06-20T14:54:16Z</dcterms:modified>
  <cp:category>FSSA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0x010100CEBA421AEE5B49459E0A0CEE9E3EA832</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