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3"/>
  </p:notesMasterIdLst>
  <p:sldIdLst>
    <p:sldId id="321" r:id="rId5"/>
    <p:sldId id="265" r:id="rId6"/>
    <p:sldId id="269" r:id="rId7"/>
    <p:sldId id="303" r:id="rId8"/>
    <p:sldId id="305" r:id="rId9"/>
    <p:sldId id="304" r:id="rId10"/>
    <p:sldId id="297" r:id="rId11"/>
    <p:sldId id="302" r:id="rId12"/>
    <p:sldId id="301" r:id="rId13"/>
    <p:sldId id="300" r:id="rId14"/>
    <p:sldId id="322" r:id="rId15"/>
    <p:sldId id="276" r:id="rId16"/>
    <p:sldId id="284" r:id="rId17"/>
    <p:sldId id="299" r:id="rId18"/>
    <p:sldId id="282" r:id="rId19"/>
    <p:sldId id="283" r:id="rId20"/>
    <p:sldId id="267" r:id="rId21"/>
    <p:sldId id="271" r:id="rId22"/>
    <p:sldId id="279" r:id="rId23"/>
    <p:sldId id="306" r:id="rId24"/>
    <p:sldId id="273" r:id="rId25"/>
    <p:sldId id="318" r:id="rId26"/>
    <p:sldId id="256" r:id="rId27"/>
    <p:sldId id="320" r:id="rId28"/>
    <p:sldId id="257" r:id="rId29"/>
    <p:sldId id="291" r:id="rId30"/>
    <p:sldId id="292" r:id="rId31"/>
    <p:sldId id="263" r:id="rId32"/>
    <p:sldId id="319" r:id="rId33"/>
    <p:sldId id="316" r:id="rId34"/>
    <p:sldId id="264" r:id="rId35"/>
    <p:sldId id="260" r:id="rId36"/>
    <p:sldId id="261" r:id="rId37"/>
    <p:sldId id="262" r:id="rId38"/>
    <p:sldId id="315" r:id="rId39"/>
    <p:sldId id="313" r:id="rId40"/>
    <p:sldId id="314" r:id="rId41"/>
    <p:sldId id="31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80BA220-DA6D-53E7-B36B-5FC828A953DB}" name="Tripp, Aaron" initials="AT" userId="S::Aaron.Tripp@fssa.IN.gov::fdf60927-1387-47c3-9e5d-d9dad18c862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ilesi Uriri"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C4F"/>
    <a:srgbClr val="E0735C"/>
    <a:srgbClr val="027B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02C017-CAB6-4E63-A427-348F8526D133}" v="1" dt="2024-06-20T14:59:31.2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928" autoAdjust="0"/>
  </p:normalViewPr>
  <p:slideViewPr>
    <p:cSldViewPr snapToGrid="0">
      <p:cViewPr varScale="1">
        <p:scale>
          <a:sx n="85" d="100"/>
          <a:sy n="85" d="100"/>
        </p:scale>
        <p:origin x="65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680707490365922"/>
          <c:y val="2.5956688725874914E-2"/>
          <c:w val="0.82807005105779052"/>
          <c:h val="0.79662646687880678"/>
        </c:manualLayout>
      </c:layout>
      <c:lineChart>
        <c:grouping val="standard"/>
        <c:varyColors val="0"/>
        <c:ser>
          <c:idx val="0"/>
          <c:order val="0"/>
          <c:tx>
            <c:strRef>
              <c:f>Sheet1!$B$1</c:f>
              <c:strCache>
                <c:ptCount val="1"/>
                <c:pt idx="0">
                  <c:v>Indiana</c:v>
                </c:pt>
              </c:strCache>
            </c:strRef>
          </c:tx>
          <c:spPr>
            <a:ln w="31750">
              <a:solidFill>
                <a:srgbClr val="253E8E"/>
              </a:solidFill>
            </a:ln>
          </c:spPr>
          <c:marker>
            <c:symbol val="square"/>
            <c:size val="7"/>
            <c:spPr>
              <a:solidFill>
                <a:srgbClr val="253E8E"/>
              </a:solidFill>
              <a:ln>
                <a:solidFill>
                  <a:srgbClr val="253E8E"/>
                </a:solidFill>
              </a:ln>
            </c:spPr>
          </c:marker>
          <c:dPt>
            <c:idx val="10"/>
            <c:marker>
              <c:spPr>
                <a:solidFill>
                  <a:schemeClr val="accent3"/>
                </a:solidFill>
                <a:ln>
                  <a:solidFill>
                    <a:schemeClr val="accent3"/>
                  </a:solidFill>
                  <a:prstDash val="sysDot"/>
                </a:ln>
              </c:spPr>
            </c:marker>
            <c:bubble3D val="0"/>
            <c:spPr>
              <a:ln w="31750">
                <a:solidFill>
                  <a:schemeClr val="accent3"/>
                </a:solidFill>
                <a:prstDash val="sysDot"/>
              </a:ln>
            </c:spPr>
            <c:extLst>
              <c:ext xmlns:c16="http://schemas.microsoft.com/office/drawing/2014/chart" uri="{C3380CC4-5D6E-409C-BE32-E72D297353CC}">
                <c16:uniqueId val="{00000001-654F-4638-B795-5816965DE4AD}"/>
              </c:ext>
            </c:extLst>
          </c:dPt>
          <c:dLbls>
            <c:dLbl>
              <c:idx val="0"/>
              <c:layout>
                <c:manualLayout>
                  <c:x val="-4.4988855696729863E-2"/>
                  <c:y val="-3.7342774630556755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7.360857236595425E-2"/>
                      <c:h val="6.6500100948919852E-2"/>
                    </c:manualLayout>
                  </c15:layout>
                </c:ext>
                <c:ext xmlns:c16="http://schemas.microsoft.com/office/drawing/2014/chart" uri="{C3380CC4-5D6E-409C-BE32-E72D297353CC}">
                  <c16:uniqueId val="{00000002-654F-4638-B795-5816965DE4AD}"/>
                </c:ext>
              </c:extLst>
            </c:dLbl>
            <c:dLbl>
              <c:idx val="4"/>
              <c:layout>
                <c:manualLayout>
                  <c:x val="-2.8445567317078573E-2"/>
                  <c:y val="4.5138321004837341E-2"/>
                </c:manualLayout>
              </c:layout>
              <c:spPr>
                <a:noFill/>
                <a:ln>
                  <a:noFill/>
                </a:ln>
                <a:effectLst/>
              </c:spPr>
              <c:txPr>
                <a:bodyPr wrap="square" lIns="38100" tIns="19050" rIns="38100" bIns="19050" anchor="ctr">
                  <a:noAutofit/>
                </a:bodyPr>
                <a:lstStyle/>
                <a:p>
                  <a:pPr>
                    <a:defRPr>
                      <a:solidFill>
                        <a:srgbClr val="253E8E"/>
                      </a:solidFill>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3.4788472577814332E-2"/>
                      <c:h val="7.4217728666250274E-2"/>
                    </c:manualLayout>
                  </c15:layout>
                </c:ext>
                <c:ext xmlns:c16="http://schemas.microsoft.com/office/drawing/2014/chart" uri="{C3380CC4-5D6E-409C-BE32-E72D297353CC}">
                  <c16:uniqueId val="{00000003-654F-4638-B795-5816965DE4AD}"/>
                </c:ext>
              </c:extLst>
            </c:dLbl>
            <c:dLbl>
              <c:idx val="5"/>
              <c:layout>
                <c:manualLayout>
                  <c:x val="-2.8472314011319982E-2"/>
                  <c:y val="3.642875724589556E-2"/>
                </c:manualLayout>
              </c:layout>
              <c:spPr>
                <a:noFill/>
                <a:ln>
                  <a:noFill/>
                </a:ln>
                <a:effectLst/>
              </c:spPr>
              <c:txPr>
                <a:bodyPr wrap="square" lIns="38100" tIns="19050" rIns="38100" bIns="19050" anchor="ctr">
                  <a:noAutofit/>
                </a:bodyPr>
                <a:lstStyle/>
                <a:p>
                  <a:pPr>
                    <a:defRPr>
                      <a:solidFill>
                        <a:srgbClr val="253E8E"/>
                      </a:solidFill>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3.4788472577814332E-2"/>
                      <c:h val="7.1429684764437715E-2"/>
                    </c:manualLayout>
                  </c15:layout>
                </c:ext>
                <c:ext xmlns:c16="http://schemas.microsoft.com/office/drawing/2014/chart" uri="{C3380CC4-5D6E-409C-BE32-E72D297353CC}">
                  <c16:uniqueId val="{00000004-654F-4638-B795-5816965DE4AD}"/>
                </c:ext>
              </c:extLst>
            </c:dLbl>
            <c:dLbl>
              <c:idx val="6"/>
              <c:layout>
                <c:manualLayout>
                  <c:x val="-2.8200541950312154E-2"/>
                  <c:y val="3.9216801147708098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3.6406191413573305E-2"/>
                      <c:h val="5.8807793256612152E-2"/>
                    </c:manualLayout>
                  </c15:layout>
                </c:ext>
                <c:ext xmlns:c16="http://schemas.microsoft.com/office/drawing/2014/chart" uri="{C3380CC4-5D6E-409C-BE32-E72D297353CC}">
                  <c16:uniqueId val="{00000005-654F-4638-B795-5816965DE4AD}"/>
                </c:ext>
              </c:extLst>
            </c:dLbl>
            <c:dLbl>
              <c:idx val="7"/>
              <c:layout>
                <c:manualLayout>
                  <c:x val="-2.2640893478817033E-2"/>
                  <c:y val="-4.3254415591970879E-2"/>
                </c:manualLayout>
              </c:layout>
              <c:spPr>
                <a:noFill/>
                <a:ln>
                  <a:noFill/>
                </a:ln>
                <a:effectLst/>
              </c:spPr>
              <c:txPr>
                <a:bodyPr wrap="square" lIns="38100" tIns="19050" rIns="38100" bIns="19050" anchor="ctr">
                  <a:noAutofit/>
                </a:bodyPr>
                <a:lstStyle/>
                <a:p>
                  <a:pPr>
                    <a:defRPr>
                      <a:solidFill>
                        <a:srgbClr val="253E8E"/>
                      </a:solidFill>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3.3625174574848926E-2"/>
                      <c:h val="6.3065553059000051E-2"/>
                    </c:manualLayout>
                  </c15:layout>
                </c:ext>
                <c:ext xmlns:c16="http://schemas.microsoft.com/office/drawing/2014/chart" uri="{C3380CC4-5D6E-409C-BE32-E72D297353CC}">
                  <c16:uniqueId val="{00000006-654F-4638-B795-5816965DE4AD}"/>
                </c:ext>
              </c:extLst>
            </c:dLbl>
            <c:dLbl>
              <c:idx val="10"/>
              <c:layout>
                <c:manualLayout>
                  <c:x val="-2.2629077302251475E-2"/>
                  <c:y val="4.0956364917626477E-2"/>
                </c:manualLayout>
              </c:layout>
              <c:spPr>
                <a:noFill/>
                <a:ln>
                  <a:noFill/>
                </a:ln>
                <a:effectLst/>
              </c:spPr>
              <c:txPr>
                <a:bodyPr wrap="square" lIns="38100" tIns="19050" rIns="38100" bIns="19050" anchor="ctr">
                  <a:spAutoFit/>
                </a:bodyPr>
                <a:lstStyle/>
                <a:p>
                  <a:pPr>
                    <a:defRPr>
                      <a:solidFill>
                        <a:schemeClr val="accent3"/>
                      </a:solidFill>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54F-4638-B795-5816965DE4AD}"/>
                </c:ext>
              </c:extLst>
            </c:dLbl>
            <c:spPr>
              <a:noFill/>
              <a:ln>
                <a:noFill/>
              </a:ln>
              <a:effectLst/>
            </c:spPr>
            <c:txPr>
              <a:bodyPr wrap="square" lIns="38100" tIns="19050" rIns="38100" bIns="19050" anchor="ctr">
                <a:spAutoFit/>
              </a:bodyPr>
              <a:lstStyle/>
              <a:p>
                <a:pPr>
                  <a:defRPr>
                    <a:solidFill>
                      <a:srgbClr val="253E8E"/>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Sheet1!$A$8:$A$18</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Sheet1!$B$8:$B$18</c:f>
              <c:numCache>
                <c:formatCode>0.0</c:formatCode>
                <c:ptCount val="11"/>
                <c:pt idx="0">
                  <c:v>7.1</c:v>
                </c:pt>
                <c:pt idx="1">
                  <c:v>7.1</c:v>
                </c:pt>
                <c:pt idx="2">
                  <c:v>7.3</c:v>
                </c:pt>
                <c:pt idx="3">
                  <c:v>7.5</c:v>
                </c:pt>
                <c:pt idx="4">
                  <c:v>7.3</c:v>
                </c:pt>
                <c:pt idx="5">
                  <c:v>6.8</c:v>
                </c:pt>
                <c:pt idx="6">
                  <c:v>6.5</c:v>
                </c:pt>
                <c:pt idx="7">
                  <c:v>6.6</c:v>
                </c:pt>
                <c:pt idx="8">
                  <c:v>6.7</c:v>
                </c:pt>
                <c:pt idx="9">
                  <c:v>7.2</c:v>
                </c:pt>
                <c:pt idx="10">
                  <c:v>6.4</c:v>
                </c:pt>
              </c:numCache>
            </c:numRef>
          </c:val>
          <c:smooth val="0"/>
          <c:extLst>
            <c:ext xmlns:c16="http://schemas.microsoft.com/office/drawing/2014/chart" uri="{C3380CC4-5D6E-409C-BE32-E72D297353CC}">
              <c16:uniqueId val="{00000007-654F-4638-B795-5816965DE4AD}"/>
            </c:ext>
          </c:extLst>
        </c:ser>
        <c:ser>
          <c:idx val="1"/>
          <c:order val="1"/>
          <c:tx>
            <c:strRef>
              <c:f>Sheet1!$C$1</c:f>
              <c:strCache>
                <c:ptCount val="1"/>
                <c:pt idx="0">
                  <c:v>U.S.</c:v>
                </c:pt>
              </c:strCache>
            </c:strRef>
          </c:tx>
          <c:spPr>
            <a:ln w="31750">
              <a:solidFill>
                <a:schemeClr val="accent2"/>
              </a:solidFill>
            </a:ln>
          </c:spPr>
          <c:marker>
            <c:symbol val="circle"/>
            <c:size val="8"/>
            <c:spPr>
              <a:solidFill>
                <a:schemeClr val="accent2"/>
              </a:solidFill>
              <a:ln>
                <a:solidFill>
                  <a:schemeClr val="accent2"/>
                </a:solidFill>
              </a:ln>
            </c:spPr>
          </c:marker>
          <c:dLbls>
            <c:dLbl>
              <c:idx val="0"/>
              <c:layout>
                <c:manualLayout>
                  <c:x val="-2.3210772102868153E-2"/>
                  <c:y val="-4.6532562486759584E-2"/>
                </c:manualLayout>
              </c:layout>
              <c:spPr>
                <a:noFill/>
                <a:ln>
                  <a:noFill/>
                </a:ln>
                <a:effectLst/>
              </c:spPr>
              <c:txPr>
                <a:bodyPr wrap="square" lIns="38100" tIns="19050" rIns="38100" bIns="19050" anchor="ctr">
                  <a:noAutofit/>
                </a:bodyPr>
                <a:lstStyle/>
                <a:p>
                  <a:pPr>
                    <a:defRPr>
                      <a:solidFill>
                        <a:schemeClr val="accent2"/>
                      </a:solidFill>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3.0135280565952716E-2"/>
                      <c:h val="9.6522079880750733E-2"/>
                    </c:manualLayout>
                  </c15:layout>
                </c:ext>
                <c:ext xmlns:c16="http://schemas.microsoft.com/office/drawing/2014/chart" uri="{C3380CC4-5D6E-409C-BE32-E72D297353CC}">
                  <c16:uniqueId val="{00000008-654F-4638-B795-5816965DE4AD}"/>
                </c:ext>
              </c:extLst>
            </c:dLbl>
            <c:dLbl>
              <c:idx val="1"/>
              <c:layout>
                <c:manualLayout>
                  <c:x val="-2.3210726303734178E-2"/>
                  <c:y val="3.29267984804062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54F-4638-B795-5816965DE4AD}"/>
                </c:ext>
              </c:extLst>
            </c:dLbl>
            <c:dLbl>
              <c:idx val="2"/>
              <c:layout>
                <c:manualLayout>
                  <c:x val="-2.9608819520909914E-2"/>
                  <c:y val="-4.0956364917626539E-2"/>
                </c:manualLayout>
              </c:layout>
              <c:spPr>
                <a:noFill/>
                <a:ln>
                  <a:noFill/>
                </a:ln>
                <a:effectLst/>
              </c:spPr>
              <c:txPr>
                <a:bodyPr wrap="square" lIns="38100" tIns="19050" rIns="38100" bIns="19050" anchor="ctr">
                  <a:noAutofit/>
                </a:bodyPr>
                <a:lstStyle/>
                <a:p>
                  <a:pPr>
                    <a:defRPr>
                      <a:solidFill>
                        <a:schemeClr val="accent2"/>
                      </a:solidFill>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3.8278366586710535E-2"/>
                      <c:h val="6.8641640862625156E-2"/>
                    </c:manualLayout>
                  </c15:layout>
                </c:ext>
                <c:ext xmlns:c16="http://schemas.microsoft.com/office/drawing/2014/chart" uri="{C3380CC4-5D6E-409C-BE32-E72D297353CC}">
                  <c16:uniqueId val="{0000000A-654F-4638-B795-5816965DE4AD}"/>
                </c:ext>
              </c:extLst>
            </c:dLbl>
            <c:dLbl>
              <c:idx val="3"/>
              <c:layout>
                <c:manualLayout>
                  <c:x val="-2.5537322309664986E-2"/>
                  <c:y val="-4.0956364917626539E-2"/>
                </c:manualLayout>
              </c:layout>
              <c:spPr>
                <a:noFill/>
                <a:ln>
                  <a:noFill/>
                </a:ln>
                <a:effectLst/>
              </c:spPr>
              <c:txPr>
                <a:bodyPr wrap="square" lIns="38100" tIns="19050" rIns="38100" bIns="19050" anchor="ctr">
                  <a:noAutofit/>
                </a:bodyPr>
                <a:lstStyle/>
                <a:p>
                  <a:pPr>
                    <a:defRPr>
                      <a:solidFill>
                        <a:schemeClr val="accent2"/>
                      </a:solidFill>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3.0135280565952716E-2"/>
                      <c:h val="6.8641640862625156E-2"/>
                    </c:manualLayout>
                  </c15:layout>
                </c:ext>
                <c:ext xmlns:c16="http://schemas.microsoft.com/office/drawing/2014/chart" uri="{C3380CC4-5D6E-409C-BE32-E72D297353CC}">
                  <c16:uniqueId val="{0000000B-654F-4638-B795-5816965DE4AD}"/>
                </c:ext>
              </c:extLst>
            </c:dLbl>
            <c:dLbl>
              <c:idx val="5"/>
              <c:layout>
                <c:manualLayout>
                  <c:x val="-2.3210726303734268E-2"/>
                  <c:y val="3.7108864333125137E-2"/>
                </c:manualLayout>
              </c:layout>
              <c:spPr>
                <a:noFill/>
                <a:ln>
                  <a:noFill/>
                </a:ln>
                <a:effectLst/>
              </c:spPr>
              <c:txPr>
                <a:bodyPr wrap="square" lIns="38100" tIns="19050" rIns="38100" bIns="19050" anchor="ctr">
                  <a:noAutofit/>
                </a:bodyPr>
                <a:lstStyle/>
                <a:p>
                  <a:pPr>
                    <a:defRPr>
                      <a:solidFill>
                        <a:schemeClr val="accent2"/>
                      </a:solidFill>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3.0135280565952716E-2"/>
                      <c:h val="9.6522079880750733E-2"/>
                    </c:manualLayout>
                  </c15:layout>
                </c:ext>
                <c:ext xmlns:c16="http://schemas.microsoft.com/office/drawing/2014/chart" uri="{C3380CC4-5D6E-409C-BE32-E72D297353CC}">
                  <c16:uniqueId val="{0000000C-654F-4638-B795-5816965DE4AD}"/>
                </c:ext>
              </c:extLst>
            </c:dLbl>
            <c:dLbl>
              <c:idx val="6"/>
              <c:layout>
                <c:manualLayout>
                  <c:x val="-2.5537322309664982E-2"/>
                  <c:y val="3.29267984804063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54F-4638-B795-5816965DE4AD}"/>
                </c:ext>
              </c:extLst>
            </c:dLbl>
            <c:dLbl>
              <c:idx val="7"/>
              <c:layout>
                <c:manualLayout>
                  <c:x val="-2.20473825016348E-2"/>
                  <c:y val="3.1532886295007924E-2"/>
                </c:manualLayout>
              </c:layout>
              <c:spPr>
                <a:noFill/>
                <a:ln>
                  <a:noFill/>
                </a:ln>
                <a:effectLst/>
              </c:spPr>
              <c:txPr>
                <a:bodyPr wrap="square" lIns="38100" tIns="19050" rIns="38100" bIns="19050" anchor="ctr">
                  <a:noAutofit/>
                </a:bodyPr>
                <a:lstStyle/>
                <a:p>
                  <a:pPr>
                    <a:defRPr>
                      <a:solidFill>
                        <a:schemeClr val="accent2"/>
                      </a:solidFill>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3.0135280565952716E-2"/>
                      <c:h val="6.3065553059000051E-2"/>
                    </c:manualLayout>
                  </c15:layout>
                </c:ext>
                <c:ext xmlns:c16="http://schemas.microsoft.com/office/drawing/2014/chart" uri="{C3380CC4-5D6E-409C-BE32-E72D297353CC}">
                  <c16:uniqueId val="{0000000E-654F-4638-B795-5816965DE4AD}"/>
                </c:ext>
              </c:extLst>
            </c:dLbl>
            <c:dLbl>
              <c:idx val="8"/>
              <c:layout>
                <c:manualLayout>
                  <c:x val="-3.2517110327457396E-2"/>
                  <c:y val="3.01387545785936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54F-4638-B795-5816965DE4AD}"/>
                </c:ext>
              </c:extLst>
            </c:dLbl>
            <c:spPr>
              <a:noFill/>
              <a:ln>
                <a:noFill/>
              </a:ln>
              <a:effectLst/>
            </c:spPr>
            <c:txPr>
              <a:bodyPr wrap="square" lIns="38100" tIns="19050" rIns="38100" bIns="19050" anchor="ctr">
                <a:spAutoFit/>
              </a:bodyPr>
              <a:lstStyle/>
              <a:p>
                <a:pPr>
                  <a:defRPr>
                    <a:solidFill>
                      <a:schemeClr val="accent2"/>
                    </a:solidFill>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Sheet1!$A$8:$A$18</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Sheet1!$C$8:$C$18</c:f>
              <c:numCache>
                <c:formatCode>0.0</c:formatCode>
                <c:ptCount val="11"/>
                <c:pt idx="0">
                  <c:v>6</c:v>
                </c:pt>
                <c:pt idx="1">
                  <c:v>5.8</c:v>
                </c:pt>
                <c:pt idx="2">
                  <c:v>5.9</c:v>
                </c:pt>
                <c:pt idx="3">
                  <c:v>5.9</c:v>
                </c:pt>
                <c:pt idx="4">
                  <c:v>5.8</c:v>
                </c:pt>
                <c:pt idx="5">
                  <c:v>5.7</c:v>
                </c:pt>
                <c:pt idx="6">
                  <c:v>5.6</c:v>
                </c:pt>
                <c:pt idx="7">
                  <c:v>5.4</c:v>
                </c:pt>
                <c:pt idx="8">
                  <c:v>5.4</c:v>
                </c:pt>
                <c:pt idx="9">
                  <c:v>5.6</c:v>
                </c:pt>
              </c:numCache>
            </c:numRef>
          </c:val>
          <c:smooth val="0"/>
          <c:extLst>
            <c:ext xmlns:c16="http://schemas.microsoft.com/office/drawing/2014/chart" uri="{C3380CC4-5D6E-409C-BE32-E72D297353CC}">
              <c16:uniqueId val="{00000010-654F-4638-B795-5816965DE4AD}"/>
            </c:ext>
          </c:extLst>
        </c:ser>
        <c:ser>
          <c:idx val="2"/>
          <c:order val="2"/>
          <c:tx>
            <c:strRef>
              <c:f>Sheet1!$D$1</c:f>
              <c:strCache>
                <c:ptCount val="1"/>
                <c:pt idx="0">
                  <c:v>HP 2030 Goal</c:v>
                </c:pt>
              </c:strCache>
            </c:strRef>
          </c:tx>
          <c:spPr>
            <a:ln w="31750">
              <a:solidFill>
                <a:schemeClr val="accent1"/>
              </a:solidFill>
              <a:prstDash val="sysDash"/>
            </a:ln>
          </c:spPr>
          <c:marker>
            <c:symbol val="none"/>
          </c:marker>
          <c:cat>
            <c:numRef>
              <c:f>Sheet1!$A$8:$A$18</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Sheet1!$D$8:$D$18</c:f>
              <c:numCache>
                <c:formatCode>0.0</c:formatCode>
                <c:ptCount val="11"/>
                <c:pt idx="0">
                  <c:v>5</c:v>
                </c:pt>
                <c:pt idx="1">
                  <c:v>5</c:v>
                </c:pt>
                <c:pt idx="2">
                  <c:v>5</c:v>
                </c:pt>
                <c:pt idx="3">
                  <c:v>5</c:v>
                </c:pt>
                <c:pt idx="4">
                  <c:v>5</c:v>
                </c:pt>
                <c:pt idx="5">
                  <c:v>5</c:v>
                </c:pt>
                <c:pt idx="6">
                  <c:v>5</c:v>
                </c:pt>
                <c:pt idx="7">
                  <c:v>5</c:v>
                </c:pt>
                <c:pt idx="8">
                  <c:v>5</c:v>
                </c:pt>
                <c:pt idx="9">
                  <c:v>5</c:v>
                </c:pt>
                <c:pt idx="10">
                  <c:v>5</c:v>
                </c:pt>
              </c:numCache>
            </c:numRef>
          </c:val>
          <c:smooth val="0"/>
          <c:extLst>
            <c:ext xmlns:c16="http://schemas.microsoft.com/office/drawing/2014/chart" uri="{C3380CC4-5D6E-409C-BE32-E72D297353CC}">
              <c16:uniqueId val="{00000011-654F-4638-B795-5816965DE4AD}"/>
            </c:ext>
          </c:extLst>
        </c:ser>
        <c:dLbls>
          <c:showLegendKey val="0"/>
          <c:showVal val="0"/>
          <c:showCatName val="0"/>
          <c:showSerName val="0"/>
          <c:showPercent val="0"/>
          <c:showBubbleSize val="0"/>
        </c:dLbls>
        <c:marker val="1"/>
        <c:smooth val="0"/>
        <c:axId val="438427080"/>
        <c:axId val="438427472"/>
      </c:lineChart>
      <c:catAx>
        <c:axId val="438427080"/>
        <c:scaling>
          <c:orientation val="minMax"/>
        </c:scaling>
        <c:delete val="0"/>
        <c:axPos val="b"/>
        <c:numFmt formatCode="General" sourceLinked="1"/>
        <c:majorTickMark val="out"/>
        <c:minorTickMark val="none"/>
        <c:tickLblPos val="nextTo"/>
        <c:crossAx val="438427472"/>
        <c:crosses val="autoZero"/>
        <c:auto val="1"/>
        <c:lblAlgn val="ctr"/>
        <c:lblOffset val="100"/>
        <c:noMultiLvlLbl val="0"/>
      </c:catAx>
      <c:valAx>
        <c:axId val="438427472"/>
        <c:scaling>
          <c:orientation val="minMax"/>
          <c:max val="8"/>
          <c:min val="4"/>
        </c:scaling>
        <c:delete val="0"/>
        <c:axPos val="l"/>
        <c:majorGridlines>
          <c:spPr>
            <a:ln>
              <a:solidFill>
                <a:prstClr val="black">
                  <a:alpha val="0"/>
                </a:prstClr>
              </a:solidFill>
            </a:ln>
          </c:spPr>
        </c:majorGridlines>
        <c:title>
          <c:tx>
            <c:rich>
              <a:bodyPr rot="-5400000" vert="horz"/>
              <a:lstStyle/>
              <a:p>
                <a:pPr>
                  <a:defRPr/>
                </a:pPr>
                <a:r>
                  <a:rPr lang="en-US"/>
                  <a:t>Rate per 1,000 live births</a:t>
                </a:r>
              </a:p>
            </c:rich>
          </c:tx>
          <c:layout>
            <c:manualLayout>
              <c:xMode val="edge"/>
              <c:yMode val="edge"/>
              <c:x val="6.4574946939413333E-2"/>
              <c:y val="8.9104126853802229E-2"/>
            </c:manualLayout>
          </c:layout>
          <c:overlay val="0"/>
        </c:title>
        <c:numFmt formatCode="#,##0.0" sourceLinked="0"/>
        <c:majorTickMark val="out"/>
        <c:minorTickMark val="none"/>
        <c:tickLblPos val="nextTo"/>
        <c:crossAx val="438427080"/>
        <c:crosses val="autoZero"/>
        <c:crossBetween val="between"/>
        <c:majorUnit val="0.5"/>
      </c:valAx>
    </c:plotArea>
    <c:legend>
      <c:legendPos val="b"/>
      <c:layout>
        <c:manualLayout>
          <c:xMode val="edge"/>
          <c:yMode val="edge"/>
          <c:x val="0.3789316839050027"/>
          <c:y val="0.92908950608814389"/>
          <c:w val="0.36079293689419761"/>
          <c:h val="6.812245001004355E-2"/>
        </c:manualLayout>
      </c:layout>
      <c:overlay val="0"/>
    </c:legend>
    <c:plotVisOnly val="1"/>
    <c:dispBlanksAs val="gap"/>
    <c:showDLblsOverMax val="0"/>
  </c:chart>
  <c:txPr>
    <a:bodyPr/>
    <a:lstStyle/>
    <a:p>
      <a:pPr>
        <a:defRPr sz="1400" b="1">
          <a:latin typeface="Segoe UI" panose="020B0502040204020203" pitchFamily="34" charset="0"/>
          <a:cs typeface="Segoe UI" panose="020B0502040204020203" pitchFamily="34" charset="0"/>
        </a:defRPr>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FC7679-3482-4415-8BB3-2B300C36BA78}"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84D8DEBA-6BE0-438B-88CB-AAC2C42B2F66}">
      <dgm:prSet phldrT="[Text]" custT="1"/>
      <dgm:spPr>
        <a:xfrm>
          <a:off x="6146513" y="1009051"/>
          <a:ext cx="1405143" cy="1193352"/>
        </a:xfrm>
        <a:prstGeom prst="roundRect">
          <a:avLst>
            <a:gd name="adj" fmla="val 10000"/>
          </a:avLst>
        </a:prstGeom>
        <a:solidFill>
          <a:sysClr val="window" lastClr="FFFFFF">
            <a:alpha val="90000"/>
            <a:hueOff val="0"/>
            <a:satOff val="0"/>
            <a:lumOff val="0"/>
            <a:alphaOff val="0"/>
          </a:sysClr>
        </a:solidFill>
        <a:ln w="25400" cap="flat" cmpd="sng" algn="ctr">
          <a:solidFill>
            <a:srgbClr val="008C5B">
              <a:hueOff val="0"/>
              <a:satOff val="0"/>
              <a:lumOff val="0"/>
              <a:alphaOff val="0"/>
            </a:srgbClr>
          </a:solidFill>
          <a:prstDash val="solid"/>
        </a:ln>
        <a:effectLst/>
      </dgm:spPr>
      <dgm:t>
        <a:bodyPr/>
        <a:lstStyle/>
        <a:p>
          <a:pPr>
            <a:buNone/>
          </a:pPr>
          <a:r>
            <a:rPr lang="en-US" sz="1200" b="1" u="sng" dirty="0">
              <a:solidFill>
                <a:sysClr val="windowText" lastClr="000000">
                  <a:hueOff val="0"/>
                  <a:satOff val="0"/>
                  <a:lumOff val="0"/>
                  <a:alphaOff val="0"/>
                </a:sysClr>
              </a:solidFill>
              <a:latin typeface="Microsoft Sans Serif" panose="020B0604020202020204" pitchFamily="34" charset="0"/>
              <a:ea typeface="+mn-ea"/>
              <a:cs typeface="+mn-cs"/>
            </a:rPr>
            <a:t>August</a:t>
          </a:r>
        </a:p>
        <a:p>
          <a:pPr>
            <a:buNone/>
          </a:pPr>
          <a:r>
            <a:rPr lang="en-US" sz="1200" dirty="0">
              <a:solidFill>
                <a:sysClr val="windowText" lastClr="000000">
                  <a:hueOff val="0"/>
                  <a:satOff val="0"/>
                  <a:lumOff val="0"/>
                  <a:alphaOff val="0"/>
                </a:sysClr>
              </a:solidFill>
              <a:latin typeface="Microsoft Sans Serif" panose="020B0604020202020204" pitchFamily="34" charset="0"/>
              <a:ea typeface="+mn-ea"/>
              <a:cs typeface="+mn-cs"/>
            </a:rPr>
            <a:t>3</a:t>
          </a:r>
          <a:r>
            <a:rPr lang="en-US" sz="1200" baseline="30000" dirty="0">
              <a:solidFill>
                <a:sysClr val="windowText" lastClr="000000">
                  <a:hueOff val="0"/>
                  <a:satOff val="0"/>
                  <a:lumOff val="0"/>
                  <a:alphaOff val="0"/>
                </a:sysClr>
              </a:solidFill>
              <a:latin typeface="Microsoft Sans Serif" panose="020B0604020202020204" pitchFamily="34" charset="0"/>
              <a:ea typeface="+mn-ea"/>
              <a:cs typeface="+mn-cs"/>
            </a:rPr>
            <a:t>rd</a:t>
          </a:r>
          <a:r>
            <a:rPr lang="en-US" sz="1200" dirty="0">
              <a:solidFill>
                <a:sysClr val="windowText" lastClr="000000">
                  <a:hueOff val="0"/>
                  <a:satOff val="0"/>
                  <a:lumOff val="0"/>
                  <a:alphaOff val="0"/>
                </a:sysClr>
              </a:solidFill>
              <a:latin typeface="Microsoft Sans Serif" panose="020B0604020202020204" pitchFamily="34" charset="0"/>
              <a:ea typeface="+mn-ea"/>
              <a:cs typeface="+mn-cs"/>
            </a:rPr>
            <a:t> Round of Workgroup Meetings</a:t>
          </a:r>
        </a:p>
        <a:p>
          <a:pPr>
            <a:buNone/>
          </a:pPr>
          <a:r>
            <a:rPr lang="en-US" sz="1200" dirty="0">
              <a:solidFill>
                <a:sysClr val="windowText" lastClr="000000">
                  <a:hueOff val="0"/>
                  <a:satOff val="0"/>
                  <a:lumOff val="0"/>
                  <a:alphaOff val="0"/>
                </a:sysClr>
              </a:solidFill>
              <a:latin typeface="Microsoft Sans Serif" panose="020B0604020202020204" pitchFamily="34" charset="0"/>
              <a:ea typeface="+mn-ea"/>
              <a:cs typeface="+mn-cs"/>
            </a:rPr>
            <a:t>Begin 1</a:t>
          </a:r>
          <a:r>
            <a:rPr lang="en-US" sz="1200" baseline="30000" dirty="0">
              <a:solidFill>
                <a:sysClr val="windowText" lastClr="000000">
                  <a:hueOff val="0"/>
                  <a:satOff val="0"/>
                  <a:lumOff val="0"/>
                  <a:alphaOff val="0"/>
                </a:sysClr>
              </a:solidFill>
              <a:latin typeface="Microsoft Sans Serif" panose="020B0604020202020204" pitchFamily="34" charset="0"/>
              <a:ea typeface="+mn-ea"/>
              <a:cs typeface="+mn-cs"/>
            </a:rPr>
            <a:t>st </a:t>
          </a:r>
          <a:r>
            <a:rPr lang="en-US" sz="1200" dirty="0">
              <a:solidFill>
                <a:sysClr val="windowText" lastClr="000000">
                  <a:hueOff val="0"/>
                  <a:satOff val="0"/>
                  <a:lumOff val="0"/>
                  <a:alphaOff val="0"/>
                </a:sysClr>
              </a:solidFill>
              <a:latin typeface="Microsoft Sans Serif" panose="020B0604020202020204" pitchFamily="34" charset="0"/>
              <a:ea typeface="+mn-ea"/>
              <a:cs typeface="+mn-cs"/>
            </a:rPr>
            <a:t>MPA draft</a:t>
          </a:r>
        </a:p>
      </dgm:t>
    </dgm:pt>
    <dgm:pt modelId="{7A009E84-2D0B-4BA2-BC31-D50B0851A67D}" type="parTrans" cxnId="{0400C86C-DC8D-4475-A0A4-58418F8F53C6}">
      <dgm:prSet/>
      <dgm:spPr/>
      <dgm:t>
        <a:bodyPr/>
        <a:lstStyle/>
        <a:p>
          <a:endParaRPr lang="en-US"/>
        </a:p>
      </dgm:t>
    </dgm:pt>
    <dgm:pt modelId="{59AD0965-66FA-4A00-B897-02E068B903C5}" type="sibTrans" cxnId="{0400C86C-DC8D-4475-A0A4-58418F8F53C6}">
      <dgm:prSet/>
      <dgm:spPr/>
      <dgm:t>
        <a:bodyPr/>
        <a:lstStyle/>
        <a:p>
          <a:endParaRPr lang="en-US"/>
        </a:p>
      </dgm:t>
    </dgm:pt>
    <dgm:pt modelId="{13D4479F-CBE7-4217-805D-4DF9FCF1201B}">
      <dgm:prSet phldrT="[Text]" custT="1"/>
      <dgm:spPr>
        <a:xfrm>
          <a:off x="8047155" y="1036639"/>
          <a:ext cx="1405143" cy="1556771"/>
        </a:xfrm>
        <a:prstGeom prst="roundRect">
          <a:avLst>
            <a:gd name="adj" fmla="val 10000"/>
          </a:avLst>
        </a:prstGeom>
        <a:solidFill>
          <a:sysClr val="window" lastClr="FFFFFF">
            <a:alpha val="90000"/>
            <a:hueOff val="0"/>
            <a:satOff val="0"/>
            <a:lumOff val="0"/>
            <a:alphaOff val="0"/>
          </a:sysClr>
        </a:solidFill>
        <a:ln w="25400" cap="flat" cmpd="sng" algn="ctr">
          <a:solidFill>
            <a:srgbClr val="008C5B">
              <a:hueOff val="0"/>
              <a:satOff val="0"/>
              <a:lumOff val="0"/>
              <a:alphaOff val="0"/>
            </a:srgbClr>
          </a:solidFill>
          <a:prstDash val="solid"/>
        </a:ln>
        <a:effectLst/>
      </dgm:spPr>
      <dgm:t>
        <a:bodyPr/>
        <a:lstStyle/>
        <a:p>
          <a:pPr>
            <a:buNone/>
          </a:pPr>
          <a:endParaRPr lang="en-US" sz="1100" dirty="0">
            <a:solidFill>
              <a:sysClr val="windowText" lastClr="000000">
                <a:hueOff val="0"/>
                <a:satOff val="0"/>
                <a:lumOff val="0"/>
                <a:alphaOff val="0"/>
              </a:sysClr>
            </a:solidFill>
            <a:latin typeface="Microsoft Sans Serif" panose="020B0604020202020204" pitchFamily="34" charset="0"/>
            <a:ea typeface="+mn-ea"/>
            <a:cs typeface="+mn-cs"/>
          </a:endParaRPr>
        </a:p>
        <a:p>
          <a:pPr>
            <a:buNone/>
          </a:pPr>
          <a:r>
            <a:rPr lang="en-US" sz="1100" b="1" u="sng" dirty="0">
              <a:solidFill>
                <a:sysClr val="windowText" lastClr="000000">
                  <a:hueOff val="0"/>
                  <a:satOff val="0"/>
                  <a:lumOff val="0"/>
                  <a:alphaOff val="0"/>
                </a:sysClr>
              </a:solidFill>
              <a:latin typeface="Microsoft Sans Serif" panose="020B0604020202020204" pitchFamily="34" charset="0"/>
              <a:ea typeface="+mn-ea"/>
              <a:cs typeface="+mn-cs"/>
            </a:rPr>
            <a:t>September</a:t>
          </a:r>
        </a:p>
        <a:p>
          <a:pPr>
            <a:buNone/>
          </a:pPr>
          <a:r>
            <a:rPr lang="en-US" sz="1100" dirty="0">
              <a:solidFill>
                <a:sysClr val="windowText" lastClr="000000">
                  <a:hueOff val="0"/>
                  <a:satOff val="0"/>
                  <a:lumOff val="0"/>
                  <a:alphaOff val="0"/>
                </a:sysClr>
              </a:solidFill>
              <a:latin typeface="Microsoft Sans Serif" panose="020B0604020202020204" pitchFamily="34" charset="0"/>
              <a:ea typeface="+mn-ea"/>
              <a:cs typeface="+mn-cs"/>
            </a:rPr>
            <a:t>Finalize 1</a:t>
          </a:r>
          <a:r>
            <a:rPr lang="en-US" sz="1100" baseline="30000" dirty="0">
              <a:solidFill>
                <a:sysClr val="windowText" lastClr="000000">
                  <a:hueOff val="0"/>
                  <a:satOff val="0"/>
                  <a:lumOff val="0"/>
                  <a:alphaOff val="0"/>
                </a:sysClr>
              </a:solidFill>
              <a:latin typeface="Microsoft Sans Serif" panose="020B0604020202020204" pitchFamily="34" charset="0"/>
              <a:ea typeface="+mn-ea"/>
              <a:cs typeface="+mn-cs"/>
            </a:rPr>
            <a:t>st</a:t>
          </a:r>
          <a:r>
            <a:rPr lang="en-US" sz="1100" dirty="0">
              <a:solidFill>
                <a:sysClr val="windowText" lastClr="000000">
                  <a:hueOff val="0"/>
                  <a:satOff val="0"/>
                  <a:lumOff val="0"/>
                  <a:alphaOff val="0"/>
                </a:sysClr>
              </a:solidFill>
              <a:latin typeface="Microsoft Sans Serif" panose="020B0604020202020204" pitchFamily="34" charset="0"/>
              <a:ea typeface="+mn-ea"/>
              <a:cs typeface="+mn-cs"/>
            </a:rPr>
            <a:t> Draft</a:t>
          </a:r>
        </a:p>
        <a:p>
          <a:pPr>
            <a:buNone/>
          </a:pPr>
          <a:r>
            <a:rPr lang="en-US" sz="1100" dirty="0">
              <a:solidFill>
                <a:sysClr val="windowText" lastClr="000000">
                  <a:hueOff val="0"/>
                  <a:satOff val="0"/>
                  <a:lumOff val="0"/>
                  <a:alphaOff val="0"/>
                </a:sysClr>
              </a:solidFill>
              <a:latin typeface="Microsoft Sans Serif" panose="020B0604020202020204" pitchFamily="34" charset="0"/>
              <a:ea typeface="+mn-ea"/>
              <a:cs typeface="+mn-cs"/>
            </a:rPr>
            <a:t>Feedback process</a:t>
          </a:r>
        </a:p>
        <a:p>
          <a:pPr>
            <a:buNone/>
          </a:pPr>
          <a:r>
            <a:rPr lang="en-US" sz="1100" dirty="0">
              <a:solidFill>
                <a:sysClr val="windowText" lastClr="000000">
                  <a:hueOff val="0"/>
                  <a:satOff val="0"/>
                  <a:lumOff val="0"/>
                  <a:alphaOff val="0"/>
                </a:sysClr>
              </a:solidFill>
              <a:latin typeface="Microsoft Sans Serif" panose="020B0604020202020204" pitchFamily="34" charset="0"/>
              <a:ea typeface="+mn-ea"/>
              <a:cs typeface="+mn-cs"/>
            </a:rPr>
            <a:t>Incorporate draft feedback</a:t>
          </a:r>
        </a:p>
        <a:p>
          <a:pPr>
            <a:buNone/>
          </a:pPr>
          <a:endParaRPr lang="en-US" sz="600" dirty="0">
            <a:solidFill>
              <a:sysClr val="windowText" lastClr="000000">
                <a:hueOff val="0"/>
                <a:satOff val="0"/>
                <a:lumOff val="0"/>
                <a:alphaOff val="0"/>
              </a:sysClr>
            </a:solidFill>
            <a:latin typeface="Microsoft Sans Serif" panose="020B0604020202020204" pitchFamily="34" charset="0"/>
            <a:ea typeface="+mn-ea"/>
            <a:cs typeface="+mn-cs"/>
          </a:endParaRPr>
        </a:p>
      </dgm:t>
    </dgm:pt>
    <dgm:pt modelId="{76A90D8D-23F8-49B1-B196-24FFD99C90F6}" type="parTrans" cxnId="{1988B68F-79DD-4E43-8423-474ACAB47654}">
      <dgm:prSet/>
      <dgm:spPr/>
      <dgm:t>
        <a:bodyPr/>
        <a:lstStyle/>
        <a:p>
          <a:endParaRPr lang="en-US"/>
        </a:p>
      </dgm:t>
    </dgm:pt>
    <dgm:pt modelId="{77C1D666-F0BE-4D3D-AE6A-C3BAE2984E33}" type="sibTrans" cxnId="{1988B68F-79DD-4E43-8423-474ACAB47654}">
      <dgm:prSet/>
      <dgm:spPr/>
      <dgm:t>
        <a:bodyPr/>
        <a:lstStyle/>
        <a:p>
          <a:endParaRPr lang="en-US"/>
        </a:p>
      </dgm:t>
    </dgm:pt>
    <dgm:pt modelId="{ECC5433B-7545-404E-8C92-D0158924D044}">
      <dgm:prSet phldrT="[Text]" custT="1"/>
      <dgm:spPr>
        <a:xfrm>
          <a:off x="9947797" y="1118385"/>
          <a:ext cx="1405143" cy="1035661"/>
        </a:xfrm>
        <a:prstGeom prst="roundRect">
          <a:avLst>
            <a:gd name="adj" fmla="val 10000"/>
          </a:avLst>
        </a:prstGeom>
        <a:solidFill>
          <a:sysClr val="window" lastClr="FFFFFF">
            <a:alpha val="90000"/>
            <a:hueOff val="0"/>
            <a:satOff val="0"/>
            <a:lumOff val="0"/>
            <a:alphaOff val="0"/>
          </a:sysClr>
        </a:solidFill>
        <a:ln w="25400" cap="flat" cmpd="sng" algn="ctr">
          <a:solidFill>
            <a:srgbClr val="008C5B">
              <a:hueOff val="0"/>
              <a:satOff val="0"/>
              <a:lumOff val="0"/>
              <a:alphaOff val="0"/>
            </a:srgbClr>
          </a:solidFill>
          <a:prstDash val="solid"/>
        </a:ln>
        <a:effectLst/>
      </dgm:spPr>
      <dgm:t>
        <a:bodyPr/>
        <a:lstStyle/>
        <a:p>
          <a:pPr>
            <a:buNone/>
          </a:pPr>
          <a:r>
            <a:rPr lang="en-US" sz="1200" b="1" u="sng" dirty="0">
              <a:solidFill>
                <a:sysClr val="windowText" lastClr="000000">
                  <a:hueOff val="0"/>
                  <a:satOff val="0"/>
                  <a:lumOff val="0"/>
                  <a:alphaOff val="0"/>
                </a:sysClr>
              </a:solidFill>
              <a:latin typeface="Microsoft Sans Serif" panose="020B0604020202020204" pitchFamily="34" charset="0"/>
              <a:ea typeface="+mn-ea"/>
              <a:cs typeface="+mn-cs"/>
            </a:rPr>
            <a:t>October</a:t>
          </a:r>
        </a:p>
        <a:p>
          <a:pPr>
            <a:buNone/>
          </a:pPr>
          <a:r>
            <a:rPr lang="en-US" sz="1200" dirty="0">
              <a:solidFill>
                <a:sysClr val="windowText" lastClr="000000">
                  <a:hueOff val="0"/>
                  <a:satOff val="0"/>
                  <a:lumOff val="0"/>
                  <a:alphaOff val="0"/>
                </a:sysClr>
              </a:solidFill>
              <a:latin typeface="Microsoft Sans Serif" panose="020B0604020202020204" pitchFamily="34" charset="0"/>
              <a:ea typeface="+mn-ea"/>
              <a:cs typeface="+mn-cs"/>
            </a:rPr>
            <a:t>Stakeholder Feedback</a:t>
          </a:r>
        </a:p>
        <a:p>
          <a:pPr>
            <a:buNone/>
          </a:pPr>
          <a:r>
            <a:rPr lang="en-US" sz="1200" dirty="0">
              <a:solidFill>
                <a:sysClr val="windowText" lastClr="000000">
                  <a:hueOff val="0"/>
                  <a:satOff val="0"/>
                  <a:lumOff val="0"/>
                  <a:alphaOff val="0"/>
                </a:sysClr>
              </a:solidFill>
              <a:latin typeface="Microsoft Sans Serif" panose="020B0604020202020204" pitchFamily="34" charset="0"/>
              <a:ea typeface="+mn-ea"/>
              <a:cs typeface="+mn-cs"/>
            </a:rPr>
            <a:t>Finalize MPA</a:t>
          </a:r>
        </a:p>
      </dgm:t>
    </dgm:pt>
    <dgm:pt modelId="{E3F0CEB6-5E3D-4FC3-8C8E-F3552471580A}" type="parTrans" cxnId="{4E2BBBF6-A2DF-430E-A802-AFED850D4C0E}">
      <dgm:prSet/>
      <dgm:spPr/>
      <dgm:t>
        <a:bodyPr/>
        <a:lstStyle/>
        <a:p>
          <a:endParaRPr lang="en-US"/>
        </a:p>
      </dgm:t>
    </dgm:pt>
    <dgm:pt modelId="{EA5B1980-0D10-4C78-B909-2CB0DDA6A4D1}" type="sibTrans" cxnId="{4E2BBBF6-A2DF-430E-A802-AFED850D4C0E}">
      <dgm:prSet/>
      <dgm:spPr/>
      <dgm:t>
        <a:bodyPr/>
        <a:lstStyle/>
        <a:p>
          <a:endParaRPr lang="en-US"/>
        </a:p>
      </dgm:t>
    </dgm:pt>
    <dgm:pt modelId="{A8FBF637-C606-40FC-B067-5A077AE5B878}">
      <dgm:prSet custT="1"/>
      <dgm:spPr>
        <a:xfrm>
          <a:off x="444588" y="1055504"/>
          <a:ext cx="1405143" cy="1193352"/>
        </a:xfrm>
        <a:prstGeom prst="roundRect">
          <a:avLst>
            <a:gd name="adj" fmla="val 10000"/>
          </a:avLst>
        </a:prstGeom>
        <a:solidFill>
          <a:sysClr val="window" lastClr="FFFFFF">
            <a:alpha val="90000"/>
            <a:hueOff val="0"/>
            <a:satOff val="0"/>
            <a:lumOff val="0"/>
            <a:alphaOff val="0"/>
          </a:sysClr>
        </a:solidFill>
        <a:ln w="25400" cap="flat" cmpd="sng" algn="ctr">
          <a:solidFill>
            <a:srgbClr val="008C5B">
              <a:hueOff val="0"/>
              <a:satOff val="0"/>
              <a:lumOff val="0"/>
              <a:alphaOff val="0"/>
            </a:srgbClr>
          </a:solidFill>
          <a:prstDash val="solid"/>
        </a:ln>
        <a:effectLst/>
      </dgm:spPr>
      <dgm:t>
        <a:bodyPr/>
        <a:lstStyle/>
        <a:p>
          <a:pPr>
            <a:buNone/>
          </a:pPr>
          <a:r>
            <a:rPr lang="en-US" sz="1200" b="1" u="sng" dirty="0">
              <a:solidFill>
                <a:sysClr val="windowText" lastClr="000000">
                  <a:hueOff val="0"/>
                  <a:satOff val="0"/>
                  <a:lumOff val="0"/>
                  <a:alphaOff val="0"/>
                </a:sysClr>
              </a:solidFill>
              <a:latin typeface="Microsoft Sans Serif" panose="020B0604020202020204" pitchFamily="34" charset="0"/>
              <a:ea typeface="+mn-ea"/>
              <a:cs typeface="+mn-cs"/>
            </a:rPr>
            <a:t>May</a:t>
          </a:r>
        </a:p>
        <a:p>
          <a:pPr>
            <a:buNone/>
          </a:pPr>
          <a:r>
            <a:rPr lang="en-US" sz="1200" dirty="0">
              <a:solidFill>
                <a:sysClr val="windowText" lastClr="000000">
                  <a:hueOff val="0"/>
                  <a:satOff val="0"/>
                  <a:lumOff val="0"/>
                  <a:alphaOff val="0"/>
                </a:sysClr>
              </a:solidFill>
              <a:latin typeface="Microsoft Sans Serif" panose="020B0604020202020204" pitchFamily="34" charset="0"/>
              <a:ea typeface="+mn-ea"/>
              <a:cs typeface="+mn-cs"/>
            </a:rPr>
            <a:t>Kick-Off</a:t>
          </a:r>
        </a:p>
        <a:p>
          <a:pPr>
            <a:buNone/>
          </a:pPr>
          <a:r>
            <a:rPr lang="en-US" sz="1200" dirty="0">
              <a:solidFill>
                <a:sysClr val="windowText" lastClr="000000">
                  <a:hueOff val="0"/>
                  <a:satOff val="0"/>
                  <a:lumOff val="0"/>
                  <a:alphaOff val="0"/>
                </a:sysClr>
              </a:solidFill>
              <a:latin typeface="Microsoft Sans Serif" panose="020B0604020202020204" pitchFamily="34" charset="0"/>
              <a:ea typeface="+mn-ea"/>
              <a:cs typeface="+mn-cs"/>
            </a:rPr>
            <a:t>Workgroup prep</a:t>
          </a:r>
        </a:p>
      </dgm:t>
    </dgm:pt>
    <dgm:pt modelId="{0E1EA078-89C7-4171-99EC-3FB7ED129121}" type="parTrans" cxnId="{E9F1837C-D5C1-4FAD-A54A-6A9B9F21C0C9}">
      <dgm:prSet/>
      <dgm:spPr/>
      <dgm:t>
        <a:bodyPr/>
        <a:lstStyle/>
        <a:p>
          <a:endParaRPr lang="en-US"/>
        </a:p>
      </dgm:t>
    </dgm:pt>
    <dgm:pt modelId="{686CCB3F-4429-4EE3-92AE-225364F7E8DA}" type="sibTrans" cxnId="{E9F1837C-D5C1-4FAD-A54A-6A9B9F21C0C9}">
      <dgm:prSet/>
      <dgm:spPr/>
      <dgm:t>
        <a:bodyPr/>
        <a:lstStyle/>
        <a:p>
          <a:endParaRPr lang="en-US"/>
        </a:p>
      </dgm:t>
    </dgm:pt>
    <dgm:pt modelId="{7851CC72-D4D4-4B2E-804F-875A61A2D8E2}">
      <dgm:prSet custT="1"/>
      <dgm:spPr>
        <a:xfrm>
          <a:off x="4245872" y="1040260"/>
          <a:ext cx="1405143" cy="1193352"/>
        </a:xfrm>
        <a:prstGeom prst="roundRect">
          <a:avLst>
            <a:gd name="adj" fmla="val 10000"/>
          </a:avLst>
        </a:prstGeom>
        <a:solidFill>
          <a:sysClr val="window" lastClr="FFFFFF">
            <a:alpha val="90000"/>
            <a:hueOff val="0"/>
            <a:satOff val="0"/>
            <a:lumOff val="0"/>
            <a:alphaOff val="0"/>
          </a:sysClr>
        </a:solidFill>
        <a:ln w="25400" cap="flat" cmpd="sng" algn="ctr">
          <a:solidFill>
            <a:srgbClr val="008C5B">
              <a:hueOff val="0"/>
              <a:satOff val="0"/>
              <a:lumOff val="0"/>
              <a:alphaOff val="0"/>
            </a:srgbClr>
          </a:solidFill>
          <a:prstDash val="solid"/>
        </a:ln>
        <a:effectLst/>
      </dgm:spPr>
      <dgm:t>
        <a:bodyPr/>
        <a:lstStyle/>
        <a:p>
          <a:pPr>
            <a:buNone/>
          </a:pPr>
          <a:r>
            <a:rPr lang="en-US" sz="1200" b="1" u="sng" dirty="0">
              <a:solidFill>
                <a:sysClr val="windowText" lastClr="000000">
                  <a:hueOff val="0"/>
                  <a:satOff val="0"/>
                  <a:lumOff val="0"/>
                  <a:alphaOff val="0"/>
                </a:sysClr>
              </a:solidFill>
              <a:latin typeface="Microsoft Sans Serif" panose="020B0604020202020204" pitchFamily="34" charset="0"/>
              <a:ea typeface="+mn-ea"/>
              <a:cs typeface="+mn-cs"/>
            </a:rPr>
            <a:t>July</a:t>
          </a:r>
        </a:p>
        <a:p>
          <a:pPr>
            <a:buNone/>
          </a:pPr>
          <a:r>
            <a:rPr lang="en-US" sz="1200" dirty="0">
              <a:solidFill>
                <a:sysClr val="windowText" lastClr="000000">
                  <a:hueOff val="0"/>
                  <a:satOff val="0"/>
                  <a:lumOff val="0"/>
                  <a:alphaOff val="0"/>
                </a:sysClr>
              </a:solidFill>
              <a:latin typeface="Microsoft Sans Serif" panose="020B0604020202020204" pitchFamily="34" charset="0"/>
              <a:ea typeface="+mn-ea"/>
              <a:cs typeface="+mn-cs"/>
            </a:rPr>
            <a:t>2</a:t>
          </a:r>
          <a:r>
            <a:rPr lang="en-US" sz="1200" baseline="30000" dirty="0">
              <a:solidFill>
                <a:sysClr val="windowText" lastClr="000000">
                  <a:hueOff val="0"/>
                  <a:satOff val="0"/>
                  <a:lumOff val="0"/>
                  <a:alphaOff val="0"/>
                </a:sysClr>
              </a:solidFill>
              <a:latin typeface="Microsoft Sans Serif" panose="020B0604020202020204" pitchFamily="34" charset="0"/>
              <a:ea typeface="+mn-ea"/>
              <a:cs typeface="+mn-cs"/>
            </a:rPr>
            <a:t>nd</a:t>
          </a:r>
          <a:r>
            <a:rPr lang="en-US" sz="1200" dirty="0">
              <a:solidFill>
                <a:sysClr val="windowText" lastClr="000000">
                  <a:hueOff val="0"/>
                  <a:satOff val="0"/>
                  <a:lumOff val="0"/>
                  <a:alphaOff val="0"/>
                </a:sysClr>
              </a:solidFill>
              <a:latin typeface="Microsoft Sans Serif" panose="020B0604020202020204" pitchFamily="34" charset="0"/>
              <a:ea typeface="+mn-ea"/>
              <a:cs typeface="+mn-cs"/>
            </a:rPr>
            <a:t> Round of Workgroup Meetings</a:t>
          </a:r>
        </a:p>
      </dgm:t>
    </dgm:pt>
    <dgm:pt modelId="{217E4E76-8886-4EA6-9F6A-8A1E3F892938}" type="parTrans" cxnId="{FFF58890-9525-4382-A78C-C4A6BC717B7D}">
      <dgm:prSet/>
      <dgm:spPr/>
      <dgm:t>
        <a:bodyPr/>
        <a:lstStyle/>
        <a:p>
          <a:endParaRPr lang="en-US"/>
        </a:p>
      </dgm:t>
    </dgm:pt>
    <dgm:pt modelId="{F847C2DE-952D-4AE7-9E60-EE9D9EC3C1F5}" type="sibTrans" cxnId="{FFF58890-9525-4382-A78C-C4A6BC717B7D}">
      <dgm:prSet/>
      <dgm:spPr/>
      <dgm:t>
        <a:bodyPr/>
        <a:lstStyle/>
        <a:p>
          <a:endParaRPr lang="en-US"/>
        </a:p>
      </dgm:t>
    </dgm:pt>
    <dgm:pt modelId="{29614350-181D-4A77-995F-7FB1B9C58E6D}">
      <dgm:prSet custT="1"/>
      <dgm:spPr>
        <a:xfrm>
          <a:off x="2345230" y="1039546"/>
          <a:ext cx="1405143" cy="1193345"/>
        </a:xfrm>
        <a:prstGeom prst="roundRect">
          <a:avLst>
            <a:gd name="adj" fmla="val 10000"/>
          </a:avLst>
        </a:prstGeom>
        <a:solidFill>
          <a:sysClr val="window" lastClr="FFFFFF">
            <a:alpha val="90000"/>
            <a:hueOff val="0"/>
            <a:satOff val="0"/>
            <a:lumOff val="0"/>
            <a:alphaOff val="0"/>
          </a:sysClr>
        </a:solidFill>
        <a:ln w="25400" cap="flat" cmpd="sng" algn="ctr">
          <a:solidFill>
            <a:srgbClr val="008C5B">
              <a:hueOff val="0"/>
              <a:satOff val="0"/>
              <a:lumOff val="0"/>
              <a:alphaOff val="0"/>
            </a:srgbClr>
          </a:solidFill>
          <a:prstDash val="solid"/>
        </a:ln>
        <a:effectLst/>
      </dgm:spPr>
      <dgm:t>
        <a:bodyPr/>
        <a:lstStyle/>
        <a:p>
          <a:pPr>
            <a:buNone/>
          </a:pPr>
          <a:r>
            <a:rPr lang="en-US" sz="1200" b="1" u="sng" dirty="0">
              <a:solidFill>
                <a:sysClr val="windowText" lastClr="000000">
                  <a:hueOff val="0"/>
                  <a:satOff val="0"/>
                  <a:lumOff val="0"/>
                  <a:alphaOff val="0"/>
                </a:sysClr>
              </a:solidFill>
              <a:latin typeface="Microsoft Sans Serif" panose="020B0604020202020204" pitchFamily="34" charset="0"/>
              <a:ea typeface="+mn-ea"/>
              <a:cs typeface="+mn-cs"/>
            </a:rPr>
            <a:t>June</a:t>
          </a:r>
        </a:p>
        <a:p>
          <a:pPr>
            <a:buNone/>
          </a:pPr>
          <a:r>
            <a:rPr lang="en-US" sz="1200" dirty="0">
              <a:solidFill>
                <a:sysClr val="windowText" lastClr="000000">
                  <a:hueOff val="0"/>
                  <a:satOff val="0"/>
                  <a:lumOff val="0"/>
                  <a:alphaOff val="0"/>
                </a:sysClr>
              </a:solidFill>
              <a:latin typeface="Microsoft Sans Serif" panose="020B0604020202020204" pitchFamily="34" charset="0"/>
              <a:ea typeface="+mn-ea"/>
              <a:cs typeface="+mn-cs"/>
            </a:rPr>
            <a:t>1</a:t>
          </a:r>
          <a:r>
            <a:rPr lang="en-US" sz="1200" baseline="30000" dirty="0">
              <a:solidFill>
                <a:sysClr val="windowText" lastClr="000000">
                  <a:hueOff val="0"/>
                  <a:satOff val="0"/>
                  <a:lumOff val="0"/>
                  <a:alphaOff val="0"/>
                </a:sysClr>
              </a:solidFill>
              <a:latin typeface="Microsoft Sans Serif" panose="020B0604020202020204" pitchFamily="34" charset="0"/>
              <a:ea typeface="+mn-ea"/>
              <a:cs typeface="+mn-cs"/>
            </a:rPr>
            <a:t>st</a:t>
          </a:r>
          <a:r>
            <a:rPr lang="en-US" sz="1200" dirty="0">
              <a:solidFill>
                <a:sysClr val="windowText" lastClr="000000">
                  <a:hueOff val="0"/>
                  <a:satOff val="0"/>
                  <a:lumOff val="0"/>
                  <a:alphaOff val="0"/>
                </a:sysClr>
              </a:solidFill>
              <a:latin typeface="Microsoft Sans Serif" panose="020B0604020202020204" pitchFamily="34" charset="0"/>
              <a:ea typeface="+mn-ea"/>
              <a:cs typeface="+mn-cs"/>
            </a:rPr>
            <a:t> Round of Workgroup Meetings</a:t>
          </a:r>
        </a:p>
      </dgm:t>
    </dgm:pt>
    <dgm:pt modelId="{38213333-1684-456E-AE94-C6902BC5D6F1}" type="parTrans" cxnId="{4CBE0BA9-AA26-470F-AB93-3C4ADA1B3AC3}">
      <dgm:prSet/>
      <dgm:spPr/>
      <dgm:t>
        <a:bodyPr/>
        <a:lstStyle/>
        <a:p>
          <a:endParaRPr lang="en-US"/>
        </a:p>
      </dgm:t>
    </dgm:pt>
    <dgm:pt modelId="{84C9FA95-41F3-4A3C-87A8-C69FA2DAF4F2}" type="sibTrans" cxnId="{4CBE0BA9-AA26-470F-AB93-3C4ADA1B3AC3}">
      <dgm:prSet/>
      <dgm:spPr/>
      <dgm:t>
        <a:bodyPr/>
        <a:lstStyle/>
        <a:p>
          <a:endParaRPr lang="en-US"/>
        </a:p>
      </dgm:t>
    </dgm:pt>
    <dgm:pt modelId="{66798EA3-90B4-40B2-AEA6-41A110365188}" type="pres">
      <dgm:prSet presAssocID="{FFFC7679-3482-4415-8BB3-2B300C36BA78}" presName="Name0" presStyleCnt="0">
        <dgm:presLayoutVars>
          <dgm:dir/>
          <dgm:resizeHandles val="exact"/>
        </dgm:presLayoutVars>
      </dgm:prSet>
      <dgm:spPr/>
    </dgm:pt>
    <dgm:pt modelId="{BD5636D9-04E2-456D-ADC7-A0FA65ECFDC0}" type="pres">
      <dgm:prSet presAssocID="{A8FBF637-C606-40FC-B067-5A077AE5B878}" presName="composite" presStyleCnt="0"/>
      <dgm:spPr/>
    </dgm:pt>
    <dgm:pt modelId="{B81C1932-6CF8-4739-BD2A-889B9FD98CE4}" type="pres">
      <dgm:prSet presAssocID="{A8FBF637-C606-40FC-B067-5A077AE5B878}" presName="bgChev" presStyleLbl="node1" presStyleIdx="0" presStyleCnt="6" custScaleY="215620"/>
      <dgm:spPr>
        <a:xfrm>
          <a:off x="859" y="799143"/>
          <a:ext cx="1663985" cy="1384924"/>
        </a:xfrm>
        <a:prstGeom prst="chevron">
          <a:avLst>
            <a:gd name="adj" fmla="val 40000"/>
          </a:avLst>
        </a:prstGeom>
        <a:solidFill>
          <a:srgbClr val="008C5B">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829133D0-D32A-4900-B447-FAB5B8214502}" type="pres">
      <dgm:prSet presAssocID="{A8FBF637-C606-40FC-B067-5A077AE5B878}" presName="txNode" presStyleLbl="fgAcc1" presStyleIdx="0" presStyleCnt="6" custScaleX="110638" custScaleY="173835">
        <dgm:presLayoutVars>
          <dgm:bulletEnabled val="1"/>
        </dgm:presLayoutVars>
      </dgm:prSet>
      <dgm:spPr/>
    </dgm:pt>
    <dgm:pt modelId="{1C62F0E8-5792-41B7-BDB2-75C489EC43BF}" type="pres">
      <dgm:prSet presAssocID="{686CCB3F-4429-4EE3-92AE-225364F7E8DA}" presName="compositeSpace" presStyleCnt="0"/>
      <dgm:spPr/>
    </dgm:pt>
    <dgm:pt modelId="{4174BAAE-3023-4FC9-ABF2-EB60E2682216}" type="pres">
      <dgm:prSet presAssocID="{29614350-181D-4A77-995F-7FB1B9C58E6D}" presName="composite" presStyleCnt="0"/>
      <dgm:spPr/>
    </dgm:pt>
    <dgm:pt modelId="{A7B647EA-48BF-4D08-BD79-653F97418824}" type="pres">
      <dgm:prSet presAssocID="{29614350-181D-4A77-995F-7FB1B9C58E6D}" presName="bgChev" presStyleLbl="node1" presStyleIdx="1" presStyleCnt="6" custScaleY="205679"/>
      <dgm:spPr>
        <a:xfrm>
          <a:off x="1901500" y="815107"/>
          <a:ext cx="1663985" cy="1321073"/>
        </a:xfrm>
        <a:prstGeom prst="chevron">
          <a:avLst>
            <a:gd name="adj" fmla="val 40000"/>
          </a:avLst>
        </a:prstGeom>
        <a:solidFill>
          <a:srgbClr val="008C5B">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A4896FAE-ECBA-45D7-8850-27AC2C5DE7E0}" type="pres">
      <dgm:prSet presAssocID="{29614350-181D-4A77-995F-7FB1B9C58E6D}" presName="txNode" presStyleLbl="fgAcc1" presStyleIdx="1" presStyleCnt="6" custScaleX="103009" custScaleY="173062">
        <dgm:presLayoutVars>
          <dgm:bulletEnabled val="1"/>
        </dgm:presLayoutVars>
      </dgm:prSet>
      <dgm:spPr/>
    </dgm:pt>
    <dgm:pt modelId="{DA78A093-25B1-44C6-AFB3-4CF516E99361}" type="pres">
      <dgm:prSet presAssocID="{84C9FA95-41F3-4A3C-87A8-C69FA2DAF4F2}" presName="compositeSpace" presStyleCnt="0"/>
      <dgm:spPr/>
    </dgm:pt>
    <dgm:pt modelId="{70467CD0-3E8A-4B9D-BE7B-8EF773FA3273}" type="pres">
      <dgm:prSet presAssocID="{7851CC72-D4D4-4B2E-804F-875A61A2D8E2}" presName="composite" presStyleCnt="0"/>
      <dgm:spPr/>
    </dgm:pt>
    <dgm:pt modelId="{8A23E3EF-F576-41D0-8990-0943A66ECE4C}" type="pres">
      <dgm:prSet presAssocID="{7851CC72-D4D4-4B2E-804F-875A61A2D8E2}" presName="bgChev" presStyleLbl="node1" presStyleIdx="2" presStyleCnt="6" custScaleY="206127"/>
      <dgm:spPr>
        <a:xfrm>
          <a:off x="3802142" y="814386"/>
          <a:ext cx="1663985" cy="1323950"/>
        </a:xfrm>
        <a:prstGeom prst="chevron">
          <a:avLst>
            <a:gd name="adj" fmla="val 40000"/>
          </a:avLst>
        </a:prstGeom>
        <a:solidFill>
          <a:srgbClr val="008C5B">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872DFF35-2F17-4A91-A4C6-BFF3513E5B19}" type="pres">
      <dgm:prSet presAssocID="{7851CC72-D4D4-4B2E-804F-875A61A2D8E2}" presName="txNode" presStyleLbl="fgAcc1" presStyleIdx="2" presStyleCnt="6" custScaleX="109755" custScaleY="175896">
        <dgm:presLayoutVars>
          <dgm:bulletEnabled val="1"/>
        </dgm:presLayoutVars>
      </dgm:prSet>
      <dgm:spPr/>
    </dgm:pt>
    <dgm:pt modelId="{A2B3237B-A619-4022-8F8D-ECB06CF224C8}" type="pres">
      <dgm:prSet presAssocID="{F847C2DE-952D-4AE7-9E60-EE9D9EC3C1F5}" presName="compositeSpace" presStyleCnt="0"/>
      <dgm:spPr/>
    </dgm:pt>
    <dgm:pt modelId="{8990B59A-DE1B-4049-8091-23A7D28A4E78}" type="pres">
      <dgm:prSet presAssocID="{84D8DEBA-6BE0-438B-88CB-AAC2C42B2F66}" presName="composite" presStyleCnt="0"/>
      <dgm:spPr/>
    </dgm:pt>
    <dgm:pt modelId="{6A786B11-75BA-417C-9B30-754708D47DE2}" type="pres">
      <dgm:prSet presAssocID="{84D8DEBA-6BE0-438B-88CB-AAC2C42B2F66}" presName="bgChev" presStyleLbl="node1" presStyleIdx="3" presStyleCnt="6" custScaleY="186691"/>
      <dgm:spPr>
        <a:xfrm>
          <a:off x="5702784" y="845596"/>
          <a:ext cx="1663985" cy="1199113"/>
        </a:xfrm>
        <a:prstGeom prst="chevron">
          <a:avLst>
            <a:gd name="adj" fmla="val 40000"/>
          </a:avLst>
        </a:prstGeom>
        <a:solidFill>
          <a:srgbClr val="008C5B">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035067F9-8554-4CE9-A2BE-18E7E5B030CC}" type="pres">
      <dgm:prSet presAssocID="{84D8DEBA-6BE0-438B-88CB-AAC2C42B2F66}" presName="txNode" presStyleLbl="fgAcc1" presStyleIdx="3" presStyleCnt="6" custScaleX="116468" custScaleY="180540">
        <dgm:presLayoutVars>
          <dgm:bulletEnabled val="1"/>
        </dgm:presLayoutVars>
      </dgm:prSet>
      <dgm:spPr/>
    </dgm:pt>
    <dgm:pt modelId="{3F4407E2-088C-48CC-B2EB-A59A8352B667}" type="pres">
      <dgm:prSet presAssocID="{59AD0965-66FA-4A00-B897-02E068B903C5}" presName="compositeSpace" presStyleCnt="0"/>
      <dgm:spPr/>
    </dgm:pt>
    <dgm:pt modelId="{AF7F9C64-6F0D-41F6-9AE3-F5E299CD33C1}" type="pres">
      <dgm:prSet presAssocID="{13D4479F-CBE7-4217-805D-4DF9FCF1201B}" presName="composite" presStyleCnt="0"/>
      <dgm:spPr/>
    </dgm:pt>
    <dgm:pt modelId="{999F0970-BFD4-4C7D-8D68-ED79E651552F}" type="pres">
      <dgm:prSet presAssocID="{13D4479F-CBE7-4217-805D-4DF9FCF1201B}" presName="bgChev" presStyleLbl="node1" presStyleIdx="4" presStyleCnt="6" custScaleY="181127"/>
      <dgm:spPr>
        <a:xfrm>
          <a:off x="7603425" y="781737"/>
          <a:ext cx="1663985" cy="1163376"/>
        </a:xfrm>
        <a:prstGeom prst="chevron">
          <a:avLst>
            <a:gd name="adj" fmla="val 40000"/>
          </a:avLst>
        </a:prstGeom>
        <a:solidFill>
          <a:srgbClr val="008C5B">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0C7BACE1-DEB2-4027-ABF8-544464385D75}" type="pres">
      <dgm:prSet presAssocID="{13D4479F-CBE7-4217-805D-4DF9FCF1201B}" presName="txNode" presStyleLbl="fgAcc1" presStyleIdx="4" presStyleCnt="6" custScaleX="135604" custScaleY="171966" custLinFactNeighborX="861" custLinFactNeighborY="-3126">
        <dgm:presLayoutVars>
          <dgm:bulletEnabled val="1"/>
        </dgm:presLayoutVars>
      </dgm:prSet>
      <dgm:spPr/>
    </dgm:pt>
    <dgm:pt modelId="{3273231A-DB4F-4E30-877D-3836ACB2594B}" type="pres">
      <dgm:prSet presAssocID="{77C1D666-F0BE-4D3D-AE6A-C3BAE2984E33}" presName="compositeSpace" presStyleCnt="0"/>
      <dgm:spPr/>
    </dgm:pt>
    <dgm:pt modelId="{460CB57E-0399-490C-8B38-EC148BC9AF9D}" type="pres">
      <dgm:prSet presAssocID="{ECC5433B-7545-404E-8C92-D0158924D044}" presName="composite" presStyleCnt="0"/>
      <dgm:spPr/>
    </dgm:pt>
    <dgm:pt modelId="{4FE6BB9C-0703-4CE3-A1F4-290E98074D2D}" type="pres">
      <dgm:prSet presAssocID="{ECC5433B-7545-404E-8C92-D0158924D044}" presName="bgChev" presStyleLbl="node1" presStyleIdx="5" presStyleCnt="6" custScaleY="181127"/>
      <dgm:spPr>
        <a:xfrm>
          <a:off x="9504067" y="893953"/>
          <a:ext cx="1663985" cy="1163376"/>
        </a:xfrm>
        <a:prstGeom prst="chevron">
          <a:avLst>
            <a:gd name="adj" fmla="val 40000"/>
          </a:avLst>
        </a:prstGeom>
        <a:solidFill>
          <a:srgbClr val="008C5B">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645F6539-3515-446B-9636-238808FF5890}" type="pres">
      <dgm:prSet presAssocID="{ECC5433B-7545-404E-8C92-D0158924D044}" presName="txNode" presStyleLbl="fgAcc1" presStyleIdx="5" presStyleCnt="6" custScaleX="123053" custScaleY="171302" custLinFactNeighborX="-7661" custLinFactNeighborY="-3517">
        <dgm:presLayoutVars>
          <dgm:bulletEnabled val="1"/>
        </dgm:presLayoutVars>
      </dgm:prSet>
      <dgm:spPr/>
    </dgm:pt>
  </dgm:ptLst>
  <dgm:cxnLst>
    <dgm:cxn modelId="{E21A5933-F980-453D-A70B-BA1419FE269D}" type="presOf" srcId="{7851CC72-D4D4-4B2E-804F-875A61A2D8E2}" destId="{872DFF35-2F17-4A91-A4C6-BFF3513E5B19}" srcOrd="0" destOrd="0" presId="urn:microsoft.com/office/officeart/2005/8/layout/chevronAccent+Icon"/>
    <dgm:cxn modelId="{0400C86C-DC8D-4475-A0A4-58418F8F53C6}" srcId="{FFFC7679-3482-4415-8BB3-2B300C36BA78}" destId="{84D8DEBA-6BE0-438B-88CB-AAC2C42B2F66}" srcOrd="3" destOrd="0" parTransId="{7A009E84-2D0B-4BA2-BC31-D50B0851A67D}" sibTransId="{59AD0965-66FA-4A00-B897-02E068B903C5}"/>
    <dgm:cxn modelId="{5029296F-3FBA-445B-BDE3-382DA5F98B61}" type="presOf" srcId="{A8FBF637-C606-40FC-B067-5A077AE5B878}" destId="{829133D0-D32A-4900-B447-FAB5B8214502}" srcOrd="0" destOrd="0" presId="urn:microsoft.com/office/officeart/2005/8/layout/chevronAccent+Icon"/>
    <dgm:cxn modelId="{E51C0F50-6D2B-45E7-8C88-A7E26D0B4BB2}" type="presOf" srcId="{84D8DEBA-6BE0-438B-88CB-AAC2C42B2F66}" destId="{035067F9-8554-4CE9-A2BE-18E7E5B030CC}" srcOrd="0" destOrd="0" presId="urn:microsoft.com/office/officeart/2005/8/layout/chevronAccent+Icon"/>
    <dgm:cxn modelId="{E9F1837C-D5C1-4FAD-A54A-6A9B9F21C0C9}" srcId="{FFFC7679-3482-4415-8BB3-2B300C36BA78}" destId="{A8FBF637-C606-40FC-B067-5A077AE5B878}" srcOrd="0" destOrd="0" parTransId="{0E1EA078-89C7-4171-99EC-3FB7ED129121}" sibTransId="{686CCB3F-4429-4EE3-92AE-225364F7E8DA}"/>
    <dgm:cxn modelId="{1988B68F-79DD-4E43-8423-474ACAB47654}" srcId="{FFFC7679-3482-4415-8BB3-2B300C36BA78}" destId="{13D4479F-CBE7-4217-805D-4DF9FCF1201B}" srcOrd="4" destOrd="0" parTransId="{76A90D8D-23F8-49B1-B196-24FFD99C90F6}" sibTransId="{77C1D666-F0BE-4D3D-AE6A-C3BAE2984E33}"/>
    <dgm:cxn modelId="{FFF58890-9525-4382-A78C-C4A6BC717B7D}" srcId="{FFFC7679-3482-4415-8BB3-2B300C36BA78}" destId="{7851CC72-D4D4-4B2E-804F-875A61A2D8E2}" srcOrd="2" destOrd="0" parTransId="{217E4E76-8886-4EA6-9F6A-8A1E3F892938}" sibTransId="{F847C2DE-952D-4AE7-9E60-EE9D9EC3C1F5}"/>
    <dgm:cxn modelId="{724D5F94-3C0C-4A67-A17D-C59A43964DD5}" type="presOf" srcId="{FFFC7679-3482-4415-8BB3-2B300C36BA78}" destId="{66798EA3-90B4-40B2-AEA6-41A110365188}" srcOrd="0" destOrd="0" presId="urn:microsoft.com/office/officeart/2005/8/layout/chevronAccent+Icon"/>
    <dgm:cxn modelId="{7B155296-89BF-46D0-9F85-9B8EF4E088AB}" type="presOf" srcId="{ECC5433B-7545-404E-8C92-D0158924D044}" destId="{645F6539-3515-446B-9636-238808FF5890}" srcOrd="0" destOrd="0" presId="urn:microsoft.com/office/officeart/2005/8/layout/chevronAccent+Icon"/>
    <dgm:cxn modelId="{4CBE0BA9-AA26-470F-AB93-3C4ADA1B3AC3}" srcId="{FFFC7679-3482-4415-8BB3-2B300C36BA78}" destId="{29614350-181D-4A77-995F-7FB1B9C58E6D}" srcOrd="1" destOrd="0" parTransId="{38213333-1684-456E-AE94-C6902BC5D6F1}" sibTransId="{84C9FA95-41F3-4A3C-87A8-C69FA2DAF4F2}"/>
    <dgm:cxn modelId="{40C064CB-10A2-49B9-966E-015EAC2F7845}" type="presOf" srcId="{29614350-181D-4A77-995F-7FB1B9C58E6D}" destId="{A4896FAE-ECBA-45D7-8850-27AC2C5DE7E0}" srcOrd="0" destOrd="0" presId="urn:microsoft.com/office/officeart/2005/8/layout/chevronAccent+Icon"/>
    <dgm:cxn modelId="{880958CB-8121-46A2-B330-2393F36E168A}" type="presOf" srcId="{13D4479F-CBE7-4217-805D-4DF9FCF1201B}" destId="{0C7BACE1-DEB2-4027-ABF8-544464385D75}" srcOrd="0" destOrd="0" presId="urn:microsoft.com/office/officeart/2005/8/layout/chevronAccent+Icon"/>
    <dgm:cxn modelId="{4E2BBBF6-A2DF-430E-A802-AFED850D4C0E}" srcId="{FFFC7679-3482-4415-8BB3-2B300C36BA78}" destId="{ECC5433B-7545-404E-8C92-D0158924D044}" srcOrd="5" destOrd="0" parTransId="{E3F0CEB6-5E3D-4FC3-8C8E-F3552471580A}" sibTransId="{EA5B1980-0D10-4C78-B909-2CB0DDA6A4D1}"/>
    <dgm:cxn modelId="{3C7D406C-BBCE-46F8-857E-0C584588687C}" type="presParOf" srcId="{66798EA3-90B4-40B2-AEA6-41A110365188}" destId="{BD5636D9-04E2-456D-ADC7-A0FA65ECFDC0}" srcOrd="0" destOrd="0" presId="urn:microsoft.com/office/officeart/2005/8/layout/chevronAccent+Icon"/>
    <dgm:cxn modelId="{212C5534-509D-4017-A78B-C708A76359B2}" type="presParOf" srcId="{BD5636D9-04E2-456D-ADC7-A0FA65ECFDC0}" destId="{B81C1932-6CF8-4739-BD2A-889B9FD98CE4}" srcOrd="0" destOrd="0" presId="urn:microsoft.com/office/officeart/2005/8/layout/chevronAccent+Icon"/>
    <dgm:cxn modelId="{C04D13A4-ED46-46A1-BE52-80A03999669D}" type="presParOf" srcId="{BD5636D9-04E2-456D-ADC7-A0FA65ECFDC0}" destId="{829133D0-D32A-4900-B447-FAB5B8214502}" srcOrd="1" destOrd="0" presId="urn:microsoft.com/office/officeart/2005/8/layout/chevronAccent+Icon"/>
    <dgm:cxn modelId="{E66DF856-BF82-4834-9449-2C96B5BAF4E9}" type="presParOf" srcId="{66798EA3-90B4-40B2-AEA6-41A110365188}" destId="{1C62F0E8-5792-41B7-BDB2-75C489EC43BF}" srcOrd="1" destOrd="0" presId="urn:microsoft.com/office/officeart/2005/8/layout/chevronAccent+Icon"/>
    <dgm:cxn modelId="{5749E20D-D8BB-4DF3-8C51-813AD3316190}" type="presParOf" srcId="{66798EA3-90B4-40B2-AEA6-41A110365188}" destId="{4174BAAE-3023-4FC9-ABF2-EB60E2682216}" srcOrd="2" destOrd="0" presId="urn:microsoft.com/office/officeart/2005/8/layout/chevronAccent+Icon"/>
    <dgm:cxn modelId="{7DD8FBC4-4088-4588-9E21-F1EF0BBB73B5}" type="presParOf" srcId="{4174BAAE-3023-4FC9-ABF2-EB60E2682216}" destId="{A7B647EA-48BF-4D08-BD79-653F97418824}" srcOrd="0" destOrd="0" presId="urn:microsoft.com/office/officeart/2005/8/layout/chevronAccent+Icon"/>
    <dgm:cxn modelId="{69CD7D52-3D5B-4845-9E97-4788B41E1676}" type="presParOf" srcId="{4174BAAE-3023-4FC9-ABF2-EB60E2682216}" destId="{A4896FAE-ECBA-45D7-8850-27AC2C5DE7E0}" srcOrd="1" destOrd="0" presId="urn:microsoft.com/office/officeart/2005/8/layout/chevronAccent+Icon"/>
    <dgm:cxn modelId="{18869317-C35E-4214-B6CF-8AC6691EE035}" type="presParOf" srcId="{66798EA3-90B4-40B2-AEA6-41A110365188}" destId="{DA78A093-25B1-44C6-AFB3-4CF516E99361}" srcOrd="3" destOrd="0" presId="urn:microsoft.com/office/officeart/2005/8/layout/chevronAccent+Icon"/>
    <dgm:cxn modelId="{D25A4D06-09E5-48A7-8B69-358D7744C2F0}" type="presParOf" srcId="{66798EA3-90B4-40B2-AEA6-41A110365188}" destId="{70467CD0-3E8A-4B9D-BE7B-8EF773FA3273}" srcOrd="4" destOrd="0" presId="urn:microsoft.com/office/officeart/2005/8/layout/chevronAccent+Icon"/>
    <dgm:cxn modelId="{42A18A04-5EDF-42CA-843C-ACFDA55B736D}" type="presParOf" srcId="{70467CD0-3E8A-4B9D-BE7B-8EF773FA3273}" destId="{8A23E3EF-F576-41D0-8990-0943A66ECE4C}" srcOrd="0" destOrd="0" presId="urn:microsoft.com/office/officeart/2005/8/layout/chevronAccent+Icon"/>
    <dgm:cxn modelId="{ABE7D01E-13A2-49D5-BEB9-53E53706696B}" type="presParOf" srcId="{70467CD0-3E8A-4B9D-BE7B-8EF773FA3273}" destId="{872DFF35-2F17-4A91-A4C6-BFF3513E5B19}" srcOrd="1" destOrd="0" presId="urn:microsoft.com/office/officeart/2005/8/layout/chevronAccent+Icon"/>
    <dgm:cxn modelId="{F0AB8637-4E77-453C-A2E2-BE027C2DDB12}" type="presParOf" srcId="{66798EA3-90B4-40B2-AEA6-41A110365188}" destId="{A2B3237B-A619-4022-8F8D-ECB06CF224C8}" srcOrd="5" destOrd="0" presId="urn:microsoft.com/office/officeart/2005/8/layout/chevronAccent+Icon"/>
    <dgm:cxn modelId="{A77DEDA3-F326-4CDD-A1AC-CC5718C54532}" type="presParOf" srcId="{66798EA3-90B4-40B2-AEA6-41A110365188}" destId="{8990B59A-DE1B-4049-8091-23A7D28A4E78}" srcOrd="6" destOrd="0" presId="urn:microsoft.com/office/officeart/2005/8/layout/chevronAccent+Icon"/>
    <dgm:cxn modelId="{674D6DE9-B86B-4076-8975-FB0BC94FD5C0}" type="presParOf" srcId="{8990B59A-DE1B-4049-8091-23A7D28A4E78}" destId="{6A786B11-75BA-417C-9B30-754708D47DE2}" srcOrd="0" destOrd="0" presId="urn:microsoft.com/office/officeart/2005/8/layout/chevronAccent+Icon"/>
    <dgm:cxn modelId="{AC6CBEAD-8027-49BC-BE18-B582DC72F2A6}" type="presParOf" srcId="{8990B59A-DE1B-4049-8091-23A7D28A4E78}" destId="{035067F9-8554-4CE9-A2BE-18E7E5B030CC}" srcOrd="1" destOrd="0" presId="urn:microsoft.com/office/officeart/2005/8/layout/chevronAccent+Icon"/>
    <dgm:cxn modelId="{BE204E9E-712E-4404-9914-27BF661C1757}" type="presParOf" srcId="{66798EA3-90B4-40B2-AEA6-41A110365188}" destId="{3F4407E2-088C-48CC-B2EB-A59A8352B667}" srcOrd="7" destOrd="0" presId="urn:microsoft.com/office/officeart/2005/8/layout/chevronAccent+Icon"/>
    <dgm:cxn modelId="{6FB52948-F8B3-4292-99CD-FFDA94B874F9}" type="presParOf" srcId="{66798EA3-90B4-40B2-AEA6-41A110365188}" destId="{AF7F9C64-6F0D-41F6-9AE3-F5E299CD33C1}" srcOrd="8" destOrd="0" presId="urn:microsoft.com/office/officeart/2005/8/layout/chevronAccent+Icon"/>
    <dgm:cxn modelId="{59FA1199-896D-4731-9DC2-51AEA0A44BCE}" type="presParOf" srcId="{AF7F9C64-6F0D-41F6-9AE3-F5E299CD33C1}" destId="{999F0970-BFD4-4C7D-8D68-ED79E651552F}" srcOrd="0" destOrd="0" presId="urn:microsoft.com/office/officeart/2005/8/layout/chevronAccent+Icon"/>
    <dgm:cxn modelId="{ACA916E8-452C-4C74-925A-EF0020E12B01}" type="presParOf" srcId="{AF7F9C64-6F0D-41F6-9AE3-F5E299CD33C1}" destId="{0C7BACE1-DEB2-4027-ABF8-544464385D75}" srcOrd="1" destOrd="0" presId="urn:microsoft.com/office/officeart/2005/8/layout/chevronAccent+Icon"/>
    <dgm:cxn modelId="{60766FF2-85B0-43A2-B1DE-89B562900F3B}" type="presParOf" srcId="{66798EA3-90B4-40B2-AEA6-41A110365188}" destId="{3273231A-DB4F-4E30-877D-3836ACB2594B}" srcOrd="9" destOrd="0" presId="urn:microsoft.com/office/officeart/2005/8/layout/chevronAccent+Icon"/>
    <dgm:cxn modelId="{71793BAB-5601-46C1-BD82-E0A5C6F4E028}" type="presParOf" srcId="{66798EA3-90B4-40B2-AEA6-41A110365188}" destId="{460CB57E-0399-490C-8B38-EC148BC9AF9D}" srcOrd="10" destOrd="0" presId="urn:microsoft.com/office/officeart/2005/8/layout/chevronAccent+Icon"/>
    <dgm:cxn modelId="{6097850E-7A21-4853-98F6-6B401FFFE85F}" type="presParOf" srcId="{460CB57E-0399-490C-8B38-EC148BC9AF9D}" destId="{4FE6BB9C-0703-4CE3-A1F4-290E98074D2D}" srcOrd="0" destOrd="0" presId="urn:microsoft.com/office/officeart/2005/8/layout/chevronAccent+Icon"/>
    <dgm:cxn modelId="{5703012E-4C16-47A4-B157-163C8194DD7E}" type="presParOf" srcId="{460CB57E-0399-490C-8B38-EC148BC9AF9D}" destId="{645F6539-3515-446B-9636-238808FF5890}"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1C1932-6CF8-4739-BD2A-889B9FD98CE4}">
      <dsp:nvSpPr>
        <dsp:cNvPr id="0" name=""/>
        <dsp:cNvSpPr/>
      </dsp:nvSpPr>
      <dsp:spPr>
        <a:xfrm>
          <a:off x="7020" y="463093"/>
          <a:ext cx="1601566" cy="1332972"/>
        </a:xfrm>
        <a:prstGeom prst="chevron">
          <a:avLst>
            <a:gd name="adj" fmla="val 40000"/>
          </a:avLst>
        </a:prstGeom>
        <a:solidFill>
          <a:srgbClr val="008C5B">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9133D0-D32A-4900-B447-FAB5B8214502}">
      <dsp:nvSpPr>
        <dsp:cNvPr id="0" name=""/>
        <dsp:cNvSpPr/>
      </dsp:nvSpPr>
      <dsp:spPr>
        <a:xfrm>
          <a:off x="362168" y="746802"/>
          <a:ext cx="1496305" cy="1074656"/>
        </a:xfrm>
        <a:prstGeom prst="roundRect">
          <a:avLst>
            <a:gd name="adj" fmla="val 10000"/>
          </a:avLst>
        </a:prstGeom>
        <a:solidFill>
          <a:sysClr val="window" lastClr="FFFFFF">
            <a:alpha val="90000"/>
            <a:hueOff val="0"/>
            <a:satOff val="0"/>
            <a:lumOff val="0"/>
            <a:alphaOff val="0"/>
          </a:sysClr>
        </a:solidFill>
        <a:ln w="25400" cap="flat" cmpd="sng" algn="ctr">
          <a:solidFill>
            <a:srgbClr val="008C5B">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u="sng" kern="1200" dirty="0">
              <a:solidFill>
                <a:sysClr val="windowText" lastClr="000000">
                  <a:hueOff val="0"/>
                  <a:satOff val="0"/>
                  <a:lumOff val="0"/>
                  <a:alphaOff val="0"/>
                </a:sysClr>
              </a:solidFill>
              <a:latin typeface="Microsoft Sans Serif" panose="020B0604020202020204" pitchFamily="34" charset="0"/>
              <a:ea typeface="+mn-ea"/>
              <a:cs typeface="+mn-cs"/>
            </a:rPr>
            <a:t>May</a:t>
          </a:r>
        </a:p>
        <a:p>
          <a:pPr marL="0" lvl="0" indent="0" algn="ctr" defTabSz="533400">
            <a:lnSpc>
              <a:spcPct val="90000"/>
            </a:lnSpc>
            <a:spcBef>
              <a:spcPct val="0"/>
            </a:spcBef>
            <a:spcAft>
              <a:spcPct val="35000"/>
            </a:spcAft>
            <a:buNone/>
          </a:pPr>
          <a:r>
            <a:rPr lang="en-US" sz="1200" kern="1200" dirty="0">
              <a:solidFill>
                <a:sysClr val="windowText" lastClr="000000">
                  <a:hueOff val="0"/>
                  <a:satOff val="0"/>
                  <a:lumOff val="0"/>
                  <a:alphaOff val="0"/>
                </a:sysClr>
              </a:solidFill>
              <a:latin typeface="Microsoft Sans Serif" panose="020B0604020202020204" pitchFamily="34" charset="0"/>
              <a:ea typeface="+mn-ea"/>
              <a:cs typeface="+mn-cs"/>
            </a:rPr>
            <a:t>Kick-Off</a:t>
          </a:r>
        </a:p>
        <a:p>
          <a:pPr marL="0" lvl="0" indent="0" algn="ctr" defTabSz="533400">
            <a:lnSpc>
              <a:spcPct val="90000"/>
            </a:lnSpc>
            <a:spcBef>
              <a:spcPct val="0"/>
            </a:spcBef>
            <a:spcAft>
              <a:spcPct val="35000"/>
            </a:spcAft>
            <a:buNone/>
          </a:pPr>
          <a:r>
            <a:rPr lang="en-US" sz="1200" kern="1200" dirty="0">
              <a:solidFill>
                <a:sysClr val="windowText" lastClr="000000">
                  <a:hueOff val="0"/>
                  <a:satOff val="0"/>
                  <a:lumOff val="0"/>
                  <a:alphaOff val="0"/>
                </a:sysClr>
              </a:solidFill>
              <a:latin typeface="Microsoft Sans Serif" panose="020B0604020202020204" pitchFamily="34" charset="0"/>
              <a:ea typeface="+mn-ea"/>
              <a:cs typeface="+mn-cs"/>
            </a:rPr>
            <a:t>Workgroup prep</a:t>
          </a:r>
        </a:p>
      </dsp:txBody>
      <dsp:txXfrm>
        <a:off x="393644" y="778278"/>
        <a:ext cx="1433353" cy="1011704"/>
      </dsp:txXfrm>
    </dsp:sp>
    <dsp:sp modelId="{A7B647EA-48BF-4D08-BD79-653F97418824}">
      <dsp:nvSpPr>
        <dsp:cNvPr id="0" name=""/>
        <dsp:cNvSpPr/>
      </dsp:nvSpPr>
      <dsp:spPr>
        <a:xfrm>
          <a:off x="1908301" y="479651"/>
          <a:ext cx="1601566" cy="1271517"/>
        </a:xfrm>
        <a:prstGeom prst="chevron">
          <a:avLst>
            <a:gd name="adj" fmla="val 40000"/>
          </a:avLst>
        </a:prstGeom>
        <a:solidFill>
          <a:srgbClr val="008C5B">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896FAE-ECBA-45D7-8850-27AC2C5DE7E0}">
      <dsp:nvSpPr>
        <dsp:cNvPr id="0" name=""/>
        <dsp:cNvSpPr/>
      </dsp:nvSpPr>
      <dsp:spPr>
        <a:xfrm>
          <a:off x="2315038" y="735022"/>
          <a:ext cx="1393128" cy="1069877"/>
        </a:xfrm>
        <a:prstGeom prst="roundRect">
          <a:avLst>
            <a:gd name="adj" fmla="val 10000"/>
          </a:avLst>
        </a:prstGeom>
        <a:solidFill>
          <a:sysClr val="window" lastClr="FFFFFF">
            <a:alpha val="90000"/>
            <a:hueOff val="0"/>
            <a:satOff val="0"/>
            <a:lumOff val="0"/>
            <a:alphaOff val="0"/>
          </a:sysClr>
        </a:solidFill>
        <a:ln w="25400" cap="flat" cmpd="sng" algn="ctr">
          <a:solidFill>
            <a:srgbClr val="008C5B">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u="sng" kern="1200" dirty="0">
              <a:solidFill>
                <a:sysClr val="windowText" lastClr="000000">
                  <a:hueOff val="0"/>
                  <a:satOff val="0"/>
                  <a:lumOff val="0"/>
                  <a:alphaOff val="0"/>
                </a:sysClr>
              </a:solidFill>
              <a:latin typeface="Microsoft Sans Serif" panose="020B0604020202020204" pitchFamily="34" charset="0"/>
              <a:ea typeface="+mn-ea"/>
              <a:cs typeface="+mn-cs"/>
            </a:rPr>
            <a:t>June</a:t>
          </a:r>
        </a:p>
        <a:p>
          <a:pPr marL="0" lvl="0" indent="0" algn="ctr" defTabSz="533400">
            <a:lnSpc>
              <a:spcPct val="90000"/>
            </a:lnSpc>
            <a:spcBef>
              <a:spcPct val="0"/>
            </a:spcBef>
            <a:spcAft>
              <a:spcPct val="35000"/>
            </a:spcAft>
            <a:buNone/>
          </a:pPr>
          <a:r>
            <a:rPr lang="en-US" sz="1200" kern="1200" dirty="0">
              <a:solidFill>
                <a:sysClr val="windowText" lastClr="000000">
                  <a:hueOff val="0"/>
                  <a:satOff val="0"/>
                  <a:lumOff val="0"/>
                  <a:alphaOff val="0"/>
                </a:sysClr>
              </a:solidFill>
              <a:latin typeface="Microsoft Sans Serif" panose="020B0604020202020204" pitchFamily="34" charset="0"/>
              <a:ea typeface="+mn-ea"/>
              <a:cs typeface="+mn-cs"/>
            </a:rPr>
            <a:t>1</a:t>
          </a:r>
          <a:r>
            <a:rPr lang="en-US" sz="1200" kern="1200" baseline="30000" dirty="0">
              <a:solidFill>
                <a:sysClr val="windowText" lastClr="000000">
                  <a:hueOff val="0"/>
                  <a:satOff val="0"/>
                  <a:lumOff val="0"/>
                  <a:alphaOff val="0"/>
                </a:sysClr>
              </a:solidFill>
              <a:latin typeface="Microsoft Sans Serif" panose="020B0604020202020204" pitchFamily="34" charset="0"/>
              <a:ea typeface="+mn-ea"/>
              <a:cs typeface="+mn-cs"/>
            </a:rPr>
            <a:t>st</a:t>
          </a:r>
          <a:r>
            <a:rPr lang="en-US" sz="1200" kern="1200" dirty="0">
              <a:solidFill>
                <a:sysClr val="windowText" lastClr="000000">
                  <a:hueOff val="0"/>
                  <a:satOff val="0"/>
                  <a:lumOff val="0"/>
                  <a:alphaOff val="0"/>
                </a:sysClr>
              </a:solidFill>
              <a:latin typeface="Microsoft Sans Serif" panose="020B0604020202020204" pitchFamily="34" charset="0"/>
              <a:ea typeface="+mn-ea"/>
              <a:cs typeface="+mn-cs"/>
            </a:rPr>
            <a:t> Round of Workgroup Meetings</a:t>
          </a:r>
        </a:p>
      </dsp:txBody>
      <dsp:txXfrm>
        <a:off x="2346374" y="766358"/>
        <a:ext cx="1330456" cy="1007205"/>
      </dsp:txXfrm>
    </dsp:sp>
    <dsp:sp modelId="{8A23E3EF-F576-41D0-8990-0943A66ECE4C}">
      <dsp:nvSpPr>
        <dsp:cNvPr id="0" name=""/>
        <dsp:cNvSpPr/>
      </dsp:nvSpPr>
      <dsp:spPr>
        <a:xfrm>
          <a:off x="3757993" y="474579"/>
          <a:ext cx="1601566" cy="1274286"/>
        </a:xfrm>
        <a:prstGeom prst="chevron">
          <a:avLst>
            <a:gd name="adj" fmla="val 40000"/>
          </a:avLst>
        </a:prstGeom>
        <a:solidFill>
          <a:srgbClr val="008C5B">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2DFF35-2F17-4A91-A4C6-BFF3513E5B19}">
      <dsp:nvSpPr>
        <dsp:cNvPr id="0" name=""/>
        <dsp:cNvSpPr/>
      </dsp:nvSpPr>
      <dsp:spPr>
        <a:xfrm>
          <a:off x="4119113" y="722575"/>
          <a:ext cx="1484363" cy="1087397"/>
        </a:xfrm>
        <a:prstGeom prst="roundRect">
          <a:avLst>
            <a:gd name="adj" fmla="val 10000"/>
          </a:avLst>
        </a:prstGeom>
        <a:solidFill>
          <a:sysClr val="window" lastClr="FFFFFF">
            <a:alpha val="90000"/>
            <a:hueOff val="0"/>
            <a:satOff val="0"/>
            <a:lumOff val="0"/>
            <a:alphaOff val="0"/>
          </a:sysClr>
        </a:solidFill>
        <a:ln w="25400" cap="flat" cmpd="sng" algn="ctr">
          <a:solidFill>
            <a:srgbClr val="008C5B">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u="sng" kern="1200" dirty="0">
              <a:solidFill>
                <a:sysClr val="windowText" lastClr="000000">
                  <a:hueOff val="0"/>
                  <a:satOff val="0"/>
                  <a:lumOff val="0"/>
                  <a:alphaOff val="0"/>
                </a:sysClr>
              </a:solidFill>
              <a:latin typeface="Microsoft Sans Serif" panose="020B0604020202020204" pitchFamily="34" charset="0"/>
              <a:ea typeface="+mn-ea"/>
              <a:cs typeface="+mn-cs"/>
            </a:rPr>
            <a:t>July</a:t>
          </a:r>
        </a:p>
        <a:p>
          <a:pPr marL="0" lvl="0" indent="0" algn="ctr" defTabSz="533400">
            <a:lnSpc>
              <a:spcPct val="90000"/>
            </a:lnSpc>
            <a:spcBef>
              <a:spcPct val="0"/>
            </a:spcBef>
            <a:spcAft>
              <a:spcPct val="35000"/>
            </a:spcAft>
            <a:buNone/>
          </a:pPr>
          <a:r>
            <a:rPr lang="en-US" sz="1200" kern="1200" dirty="0">
              <a:solidFill>
                <a:sysClr val="windowText" lastClr="000000">
                  <a:hueOff val="0"/>
                  <a:satOff val="0"/>
                  <a:lumOff val="0"/>
                  <a:alphaOff val="0"/>
                </a:sysClr>
              </a:solidFill>
              <a:latin typeface="Microsoft Sans Serif" panose="020B0604020202020204" pitchFamily="34" charset="0"/>
              <a:ea typeface="+mn-ea"/>
              <a:cs typeface="+mn-cs"/>
            </a:rPr>
            <a:t>2</a:t>
          </a:r>
          <a:r>
            <a:rPr lang="en-US" sz="1200" kern="1200" baseline="30000" dirty="0">
              <a:solidFill>
                <a:sysClr val="windowText" lastClr="000000">
                  <a:hueOff val="0"/>
                  <a:satOff val="0"/>
                  <a:lumOff val="0"/>
                  <a:alphaOff val="0"/>
                </a:sysClr>
              </a:solidFill>
              <a:latin typeface="Microsoft Sans Serif" panose="020B0604020202020204" pitchFamily="34" charset="0"/>
              <a:ea typeface="+mn-ea"/>
              <a:cs typeface="+mn-cs"/>
            </a:rPr>
            <a:t>nd</a:t>
          </a:r>
          <a:r>
            <a:rPr lang="en-US" sz="1200" kern="1200" dirty="0">
              <a:solidFill>
                <a:sysClr val="windowText" lastClr="000000">
                  <a:hueOff val="0"/>
                  <a:satOff val="0"/>
                  <a:lumOff val="0"/>
                  <a:alphaOff val="0"/>
                </a:sysClr>
              </a:solidFill>
              <a:latin typeface="Microsoft Sans Serif" panose="020B0604020202020204" pitchFamily="34" charset="0"/>
              <a:ea typeface="+mn-ea"/>
              <a:cs typeface="+mn-cs"/>
            </a:rPr>
            <a:t> Round of Workgroup Meetings</a:t>
          </a:r>
        </a:p>
      </dsp:txBody>
      <dsp:txXfrm>
        <a:off x="4150962" y="754424"/>
        <a:ext cx="1420665" cy="1023699"/>
      </dsp:txXfrm>
    </dsp:sp>
    <dsp:sp modelId="{6A786B11-75BA-417C-9B30-754708D47DE2}">
      <dsp:nvSpPr>
        <dsp:cNvPr id="0" name=""/>
        <dsp:cNvSpPr/>
      </dsp:nvSpPr>
      <dsp:spPr>
        <a:xfrm>
          <a:off x="5653303" y="497440"/>
          <a:ext cx="1601566" cy="1154132"/>
        </a:xfrm>
        <a:prstGeom prst="chevron">
          <a:avLst>
            <a:gd name="adj" fmla="val 40000"/>
          </a:avLst>
        </a:prstGeom>
        <a:solidFill>
          <a:srgbClr val="008C5B">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5067F9-8554-4CE9-A2BE-18E7E5B030CC}">
      <dsp:nvSpPr>
        <dsp:cNvPr id="0" name=""/>
        <dsp:cNvSpPr/>
      </dsp:nvSpPr>
      <dsp:spPr>
        <a:xfrm>
          <a:off x="5969028" y="671004"/>
          <a:ext cx="1575152" cy="1116106"/>
        </a:xfrm>
        <a:prstGeom prst="roundRect">
          <a:avLst>
            <a:gd name="adj" fmla="val 10000"/>
          </a:avLst>
        </a:prstGeom>
        <a:solidFill>
          <a:sysClr val="window" lastClr="FFFFFF">
            <a:alpha val="90000"/>
            <a:hueOff val="0"/>
            <a:satOff val="0"/>
            <a:lumOff val="0"/>
            <a:alphaOff val="0"/>
          </a:sysClr>
        </a:solidFill>
        <a:ln w="25400" cap="flat" cmpd="sng" algn="ctr">
          <a:solidFill>
            <a:srgbClr val="008C5B">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u="sng" kern="1200" dirty="0">
              <a:solidFill>
                <a:sysClr val="windowText" lastClr="000000">
                  <a:hueOff val="0"/>
                  <a:satOff val="0"/>
                  <a:lumOff val="0"/>
                  <a:alphaOff val="0"/>
                </a:sysClr>
              </a:solidFill>
              <a:latin typeface="Microsoft Sans Serif" panose="020B0604020202020204" pitchFamily="34" charset="0"/>
              <a:ea typeface="+mn-ea"/>
              <a:cs typeface="+mn-cs"/>
            </a:rPr>
            <a:t>August</a:t>
          </a:r>
        </a:p>
        <a:p>
          <a:pPr marL="0" lvl="0" indent="0" algn="ctr" defTabSz="533400">
            <a:lnSpc>
              <a:spcPct val="90000"/>
            </a:lnSpc>
            <a:spcBef>
              <a:spcPct val="0"/>
            </a:spcBef>
            <a:spcAft>
              <a:spcPct val="35000"/>
            </a:spcAft>
            <a:buNone/>
          </a:pPr>
          <a:r>
            <a:rPr lang="en-US" sz="1200" kern="1200" dirty="0">
              <a:solidFill>
                <a:sysClr val="windowText" lastClr="000000">
                  <a:hueOff val="0"/>
                  <a:satOff val="0"/>
                  <a:lumOff val="0"/>
                  <a:alphaOff val="0"/>
                </a:sysClr>
              </a:solidFill>
              <a:latin typeface="Microsoft Sans Serif" panose="020B0604020202020204" pitchFamily="34" charset="0"/>
              <a:ea typeface="+mn-ea"/>
              <a:cs typeface="+mn-cs"/>
            </a:rPr>
            <a:t>3</a:t>
          </a:r>
          <a:r>
            <a:rPr lang="en-US" sz="1200" kern="1200" baseline="30000" dirty="0">
              <a:solidFill>
                <a:sysClr val="windowText" lastClr="000000">
                  <a:hueOff val="0"/>
                  <a:satOff val="0"/>
                  <a:lumOff val="0"/>
                  <a:alphaOff val="0"/>
                </a:sysClr>
              </a:solidFill>
              <a:latin typeface="Microsoft Sans Serif" panose="020B0604020202020204" pitchFamily="34" charset="0"/>
              <a:ea typeface="+mn-ea"/>
              <a:cs typeface="+mn-cs"/>
            </a:rPr>
            <a:t>rd</a:t>
          </a:r>
          <a:r>
            <a:rPr lang="en-US" sz="1200" kern="1200" dirty="0">
              <a:solidFill>
                <a:sysClr val="windowText" lastClr="000000">
                  <a:hueOff val="0"/>
                  <a:satOff val="0"/>
                  <a:lumOff val="0"/>
                  <a:alphaOff val="0"/>
                </a:sysClr>
              </a:solidFill>
              <a:latin typeface="Microsoft Sans Serif" panose="020B0604020202020204" pitchFamily="34" charset="0"/>
              <a:ea typeface="+mn-ea"/>
              <a:cs typeface="+mn-cs"/>
            </a:rPr>
            <a:t> Round of Workgroup Meetings</a:t>
          </a:r>
        </a:p>
        <a:p>
          <a:pPr marL="0" lvl="0" indent="0" algn="ctr" defTabSz="533400">
            <a:lnSpc>
              <a:spcPct val="90000"/>
            </a:lnSpc>
            <a:spcBef>
              <a:spcPct val="0"/>
            </a:spcBef>
            <a:spcAft>
              <a:spcPct val="35000"/>
            </a:spcAft>
            <a:buNone/>
          </a:pPr>
          <a:r>
            <a:rPr lang="en-US" sz="1200" kern="1200" dirty="0">
              <a:solidFill>
                <a:sysClr val="windowText" lastClr="000000">
                  <a:hueOff val="0"/>
                  <a:satOff val="0"/>
                  <a:lumOff val="0"/>
                  <a:alphaOff val="0"/>
                </a:sysClr>
              </a:solidFill>
              <a:latin typeface="Microsoft Sans Serif" panose="020B0604020202020204" pitchFamily="34" charset="0"/>
              <a:ea typeface="+mn-ea"/>
              <a:cs typeface="+mn-cs"/>
            </a:rPr>
            <a:t>Begin 1</a:t>
          </a:r>
          <a:r>
            <a:rPr lang="en-US" sz="1200" kern="1200" baseline="30000" dirty="0">
              <a:solidFill>
                <a:sysClr val="windowText" lastClr="000000">
                  <a:hueOff val="0"/>
                  <a:satOff val="0"/>
                  <a:lumOff val="0"/>
                  <a:alphaOff val="0"/>
                </a:sysClr>
              </a:solidFill>
              <a:latin typeface="Microsoft Sans Serif" panose="020B0604020202020204" pitchFamily="34" charset="0"/>
              <a:ea typeface="+mn-ea"/>
              <a:cs typeface="+mn-cs"/>
            </a:rPr>
            <a:t>st </a:t>
          </a:r>
          <a:r>
            <a:rPr lang="en-US" sz="1200" kern="1200" dirty="0">
              <a:solidFill>
                <a:sysClr val="windowText" lastClr="000000">
                  <a:hueOff val="0"/>
                  <a:satOff val="0"/>
                  <a:lumOff val="0"/>
                  <a:alphaOff val="0"/>
                </a:sysClr>
              </a:solidFill>
              <a:latin typeface="Microsoft Sans Serif" panose="020B0604020202020204" pitchFamily="34" charset="0"/>
              <a:ea typeface="+mn-ea"/>
              <a:cs typeface="+mn-cs"/>
            </a:rPr>
            <a:t>MPA draft</a:t>
          </a:r>
        </a:p>
      </dsp:txBody>
      <dsp:txXfrm>
        <a:off x="6001718" y="703694"/>
        <a:ext cx="1509772" cy="1050726"/>
      </dsp:txXfrm>
    </dsp:sp>
    <dsp:sp modelId="{999F0970-BFD4-4C7D-8D68-ED79E651552F}">
      <dsp:nvSpPr>
        <dsp:cNvPr id="0" name=""/>
        <dsp:cNvSpPr/>
      </dsp:nvSpPr>
      <dsp:spPr>
        <a:xfrm>
          <a:off x="7594007" y="519291"/>
          <a:ext cx="1601566" cy="1119735"/>
        </a:xfrm>
        <a:prstGeom prst="chevron">
          <a:avLst>
            <a:gd name="adj" fmla="val 40000"/>
          </a:avLst>
        </a:prstGeom>
        <a:solidFill>
          <a:srgbClr val="008C5B">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7BACE1-DEB2-4027-ABF8-544464385D75}">
      <dsp:nvSpPr>
        <dsp:cNvPr id="0" name=""/>
        <dsp:cNvSpPr/>
      </dsp:nvSpPr>
      <dsp:spPr>
        <a:xfrm>
          <a:off x="7791976" y="682834"/>
          <a:ext cx="1833954" cy="1063101"/>
        </a:xfrm>
        <a:prstGeom prst="roundRect">
          <a:avLst>
            <a:gd name="adj" fmla="val 10000"/>
          </a:avLst>
        </a:prstGeom>
        <a:solidFill>
          <a:sysClr val="window" lastClr="FFFFFF">
            <a:alpha val="90000"/>
            <a:hueOff val="0"/>
            <a:satOff val="0"/>
            <a:lumOff val="0"/>
            <a:alphaOff val="0"/>
          </a:sysClr>
        </a:solidFill>
        <a:ln w="25400" cap="flat" cmpd="sng" algn="ctr">
          <a:solidFill>
            <a:srgbClr val="008C5B">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endParaRPr lang="en-US" sz="1100" kern="1200" dirty="0">
            <a:solidFill>
              <a:sysClr val="windowText" lastClr="000000">
                <a:hueOff val="0"/>
                <a:satOff val="0"/>
                <a:lumOff val="0"/>
                <a:alphaOff val="0"/>
              </a:sysClr>
            </a:solidFill>
            <a:latin typeface="Microsoft Sans Serif" panose="020B0604020202020204" pitchFamily="34" charset="0"/>
            <a:ea typeface="+mn-ea"/>
            <a:cs typeface="+mn-cs"/>
          </a:endParaRPr>
        </a:p>
        <a:p>
          <a:pPr marL="0" lvl="0" indent="0" algn="ctr" defTabSz="488950">
            <a:lnSpc>
              <a:spcPct val="90000"/>
            </a:lnSpc>
            <a:spcBef>
              <a:spcPct val="0"/>
            </a:spcBef>
            <a:spcAft>
              <a:spcPct val="35000"/>
            </a:spcAft>
            <a:buNone/>
          </a:pPr>
          <a:r>
            <a:rPr lang="en-US" sz="1100" b="1" u="sng" kern="1200" dirty="0">
              <a:solidFill>
                <a:sysClr val="windowText" lastClr="000000">
                  <a:hueOff val="0"/>
                  <a:satOff val="0"/>
                  <a:lumOff val="0"/>
                  <a:alphaOff val="0"/>
                </a:sysClr>
              </a:solidFill>
              <a:latin typeface="Microsoft Sans Serif" panose="020B0604020202020204" pitchFamily="34" charset="0"/>
              <a:ea typeface="+mn-ea"/>
              <a:cs typeface="+mn-cs"/>
            </a:rPr>
            <a:t>September</a:t>
          </a:r>
        </a:p>
        <a:p>
          <a:pPr marL="0" lvl="0" indent="0" algn="ctr" defTabSz="488950">
            <a:lnSpc>
              <a:spcPct val="90000"/>
            </a:lnSpc>
            <a:spcBef>
              <a:spcPct val="0"/>
            </a:spcBef>
            <a:spcAft>
              <a:spcPct val="35000"/>
            </a:spcAft>
            <a:buNone/>
          </a:pPr>
          <a:r>
            <a:rPr lang="en-US" sz="1100" kern="1200" dirty="0">
              <a:solidFill>
                <a:sysClr val="windowText" lastClr="000000">
                  <a:hueOff val="0"/>
                  <a:satOff val="0"/>
                  <a:lumOff val="0"/>
                  <a:alphaOff val="0"/>
                </a:sysClr>
              </a:solidFill>
              <a:latin typeface="Microsoft Sans Serif" panose="020B0604020202020204" pitchFamily="34" charset="0"/>
              <a:ea typeface="+mn-ea"/>
              <a:cs typeface="+mn-cs"/>
            </a:rPr>
            <a:t>Finalize 1</a:t>
          </a:r>
          <a:r>
            <a:rPr lang="en-US" sz="1100" kern="1200" baseline="30000" dirty="0">
              <a:solidFill>
                <a:sysClr val="windowText" lastClr="000000">
                  <a:hueOff val="0"/>
                  <a:satOff val="0"/>
                  <a:lumOff val="0"/>
                  <a:alphaOff val="0"/>
                </a:sysClr>
              </a:solidFill>
              <a:latin typeface="Microsoft Sans Serif" panose="020B0604020202020204" pitchFamily="34" charset="0"/>
              <a:ea typeface="+mn-ea"/>
              <a:cs typeface="+mn-cs"/>
            </a:rPr>
            <a:t>st</a:t>
          </a:r>
          <a:r>
            <a:rPr lang="en-US" sz="1100" kern="1200" dirty="0">
              <a:solidFill>
                <a:sysClr val="windowText" lastClr="000000">
                  <a:hueOff val="0"/>
                  <a:satOff val="0"/>
                  <a:lumOff val="0"/>
                  <a:alphaOff val="0"/>
                </a:sysClr>
              </a:solidFill>
              <a:latin typeface="Microsoft Sans Serif" panose="020B0604020202020204" pitchFamily="34" charset="0"/>
              <a:ea typeface="+mn-ea"/>
              <a:cs typeface="+mn-cs"/>
            </a:rPr>
            <a:t> Draft</a:t>
          </a:r>
        </a:p>
        <a:p>
          <a:pPr marL="0" lvl="0" indent="0" algn="ctr" defTabSz="488950">
            <a:lnSpc>
              <a:spcPct val="90000"/>
            </a:lnSpc>
            <a:spcBef>
              <a:spcPct val="0"/>
            </a:spcBef>
            <a:spcAft>
              <a:spcPct val="35000"/>
            </a:spcAft>
            <a:buNone/>
          </a:pPr>
          <a:r>
            <a:rPr lang="en-US" sz="1100" kern="1200" dirty="0">
              <a:solidFill>
                <a:sysClr val="windowText" lastClr="000000">
                  <a:hueOff val="0"/>
                  <a:satOff val="0"/>
                  <a:lumOff val="0"/>
                  <a:alphaOff val="0"/>
                </a:sysClr>
              </a:solidFill>
              <a:latin typeface="Microsoft Sans Serif" panose="020B0604020202020204" pitchFamily="34" charset="0"/>
              <a:ea typeface="+mn-ea"/>
              <a:cs typeface="+mn-cs"/>
            </a:rPr>
            <a:t>Feedback process</a:t>
          </a:r>
        </a:p>
        <a:p>
          <a:pPr marL="0" lvl="0" indent="0" algn="ctr" defTabSz="488950">
            <a:lnSpc>
              <a:spcPct val="90000"/>
            </a:lnSpc>
            <a:spcBef>
              <a:spcPct val="0"/>
            </a:spcBef>
            <a:spcAft>
              <a:spcPct val="35000"/>
            </a:spcAft>
            <a:buNone/>
          </a:pPr>
          <a:r>
            <a:rPr lang="en-US" sz="1100" kern="1200" dirty="0">
              <a:solidFill>
                <a:sysClr val="windowText" lastClr="000000">
                  <a:hueOff val="0"/>
                  <a:satOff val="0"/>
                  <a:lumOff val="0"/>
                  <a:alphaOff val="0"/>
                </a:sysClr>
              </a:solidFill>
              <a:latin typeface="Microsoft Sans Serif" panose="020B0604020202020204" pitchFamily="34" charset="0"/>
              <a:ea typeface="+mn-ea"/>
              <a:cs typeface="+mn-cs"/>
            </a:rPr>
            <a:t>Incorporate draft feedback</a:t>
          </a:r>
        </a:p>
        <a:p>
          <a:pPr marL="0" lvl="0" indent="0" algn="ctr" defTabSz="488950">
            <a:lnSpc>
              <a:spcPct val="90000"/>
            </a:lnSpc>
            <a:spcBef>
              <a:spcPct val="0"/>
            </a:spcBef>
            <a:spcAft>
              <a:spcPct val="35000"/>
            </a:spcAft>
            <a:buNone/>
          </a:pPr>
          <a:endParaRPr lang="en-US" sz="600" kern="1200" dirty="0">
            <a:solidFill>
              <a:sysClr val="windowText" lastClr="000000">
                <a:hueOff val="0"/>
                <a:satOff val="0"/>
                <a:lumOff val="0"/>
                <a:alphaOff val="0"/>
              </a:sysClr>
            </a:solidFill>
            <a:latin typeface="Microsoft Sans Serif" panose="020B0604020202020204" pitchFamily="34" charset="0"/>
            <a:ea typeface="+mn-ea"/>
            <a:cs typeface="+mn-cs"/>
          </a:endParaRPr>
        </a:p>
      </dsp:txBody>
      <dsp:txXfrm>
        <a:off x="7823113" y="713971"/>
        <a:ext cx="1771680" cy="1000827"/>
      </dsp:txXfrm>
    </dsp:sp>
    <dsp:sp modelId="{4FE6BB9C-0703-4CE3-A1F4-290E98074D2D}">
      <dsp:nvSpPr>
        <dsp:cNvPr id="0" name=""/>
        <dsp:cNvSpPr/>
      </dsp:nvSpPr>
      <dsp:spPr>
        <a:xfrm>
          <a:off x="9664112" y="520317"/>
          <a:ext cx="1601566" cy="1119735"/>
        </a:xfrm>
        <a:prstGeom prst="chevron">
          <a:avLst>
            <a:gd name="adj" fmla="val 40000"/>
          </a:avLst>
        </a:prstGeom>
        <a:solidFill>
          <a:srgbClr val="008C5B">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5F6539-3515-446B-9636-238808FF5890}">
      <dsp:nvSpPr>
        <dsp:cNvPr id="0" name=""/>
        <dsp:cNvSpPr/>
      </dsp:nvSpPr>
      <dsp:spPr>
        <a:xfrm>
          <a:off x="9831698" y="683495"/>
          <a:ext cx="1664210" cy="1058996"/>
        </a:xfrm>
        <a:prstGeom prst="roundRect">
          <a:avLst>
            <a:gd name="adj" fmla="val 10000"/>
          </a:avLst>
        </a:prstGeom>
        <a:solidFill>
          <a:sysClr val="window" lastClr="FFFFFF">
            <a:alpha val="90000"/>
            <a:hueOff val="0"/>
            <a:satOff val="0"/>
            <a:lumOff val="0"/>
            <a:alphaOff val="0"/>
          </a:sysClr>
        </a:solidFill>
        <a:ln w="25400" cap="flat" cmpd="sng" algn="ctr">
          <a:solidFill>
            <a:srgbClr val="008C5B">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u="sng" kern="1200" dirty="0">
              <a:solidFill>
                <a:sysClr val="windowText" lastClr="000000">
                  <a:hueOff val="0"/>
                  <a:satOff val="0"/>
                  <a:lumOff val="0"/>
                  <a:alphaOff val="0"/>
                </a:sysClr>
              </a:solidFill>
              <a:latin typeface="Microsoft Sans Serif" panose="020B0604020202020204" pitchFamily="34" charset="0"/>
              <a:ea typeface="+mn-ea"/>
              <a:cs typeface="+mn-cs"/>
            </a:rPr>
            <a:t>October</a:t>
          </a:r>
        </a:p>
        <a:p>
          <a:pPr marL="0" lvl="0" indent="0" algn="ctr" defTabSz="533400">
            <a:lnSpc>
              <a:spcPct val="90000"/>
            </a:lnSpc>
            <a:spcBef>
              <a:spcPct val="0"/>
            </a:spcBef>
            <a:spcAft>
              <a:spcPct val="35000"/>
            </a:spcAft>
            <a:buNone/>
          </a:pPr>
          <a:r>
            <a:rPr lang="en-US" sz="1200" kern="1200" dirty="0">
              <a:solidFill>
                <a:sysClr val="windowText" lastClr="000000">
                  <a:hueOff val="0"/>
                  <a:satOff val="0"/>
                  <a:lumOff val="0"/>
                  <a:alphaOff val="0"/>
                </a:sysClr>
              </a:solidFill>
              <a:latin typeface="Microsoft Sans Serif" panose="020B0604020202020204" pitchFamily="34" charset="0"/>
              <a:ea typeface="+mn-ea"/>
              <a:cs typeface="+mn-cs"/>
            </a:rPr>
            <a:t>Stakeholder Feedback</a:t>
          </a:r>
        </a:p>
        <a:p>
          <a:pPr marL="0" lvl="0" indent="0" algn="ctr" defTabSz="533400">
            <a:lnSpc>
              <a:spcPct val="90000"/>
            </a:lnSpc>
            <a:spcBef>
              <a:spcPct val="0"/>
            </a:spcBef>
            <a:spcAft>
              <a:spcPct val="35000"/>
            </a:spcAft>
            <a:buNone/>
          </a:pPr>
          <a:r>
            <a:rPr lang="en-US" sz="1200" kern="1200" dirty="0">
              <a:solidFill>
                <a:sysClr val="windowText" lastClr="000000">
                  <a:hueOff val="0"/>
                  <a:satOff val="0"/>
                  <a:lumOff val="0"/>
                  <a:alphaOff val="0"/>
                </a:sysClr>
              </a:solidFill>
              <a:latin typeface="Microsoft Sans Serif" panose="020B0604020202020204" pitchFamily="34" charset="0"/>
              <a:ea typeface="+mn-ea"/>
              <a:cs typeface="+mn-cs"/>
            </a:rPr>
            <a:t>Finalize MPA</a:t>
          </a:r>
        </a:p>
      </dsp:txBody>
      <dsp:txXfrm>
        <a:off x="9862715" y="714512"/>
        <a:ext cx="1602176" cy="996962"/>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0.45892</cdr:x>
      <cdr:y>0.23409</cdr:y>
    </cdr:from>
    <cdr:to>
      <cdr:x>0.54108</cdr:x>
      <cdr:y>0.30481</cdr:y>
    </cdr:to>
    <cdr:sp macro="" textlink="">
      <cdr:nvSpPr>
        <cdr:cNvPr id="2" name="TextBox 1"/>
        <cdr:cNvSpPr txBox="1"/>
      </cdr:nvSpPr>
      <cdr:spPr>
        <a:xfrm xmlns:a="http://schemas.openxmlformats.org/drawingml/2006/main">
          <a:off x="5010138" y="1066297"/>
          <a:ext cx="896960" cy="322141"/>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pPr marL="0" indent="0" algn="l" defTabSz="914400" rtl="0" eaLnBrk="1" latinLnBrk="0" hangingPunct="1"/>
          <a:r>
            <a:rPr lang="en-US" sz="1200" b="1" kern="1200" dirty="0">
              <a:solidFill>
                <a:schemeClr val="tx1"/>
              </a:solidFill>
              <a:latin typeface="Segoe UI" panose="020B0502040204020203" pitchFamily="34" charset="0"/>
              <a:ea typeface="+mn-ea"/>
              <a:cs typeface="Segoe UI" panose="020B0502040204020203" pitchFamily="34" charset="0"/>
            </a:rPr>
            <a:t>N = </a:t>
          </a:r>
          <a:r>
            <a:rPr lang="en-US" sz="1200" b="1" kern="1200" dirty="0">
              <a:solidFill>
                <a:schemeClr val="tx1"/>
              </a:solidFill>
              <a:latin typeface="Segoe UI" panose="020B0502040204020203" pitchFamily="34" charset="0"/>
              <a:cs typeface="Segoe UI" panose="020B0502040204020203" pitchFamily="34" charset="0"/>
            </a:rPr>
            <a:t>602</a:t>
          </a:r>
        </a:p>
      </cdr:txBody>
    </cdr:sp>
  </cdr:relSizeAnchor>
  <cdr:relSizeAnchor xmlns:cdr="http://schemas.openxmlformats.org/drawingml/2006/chartDrawing">
    <cdr:from>
      <cdr:x>0.53148</cdr:x>
      <cdr:y>0.32555</cdr:y>
    </cdr:from>
    <cdr:to>
      <cdr:x>0.61364</cdr:x>
      <cdr:y>0.38709</cdr:y>
    </cdr:to>
    <cdr:sp macro="" textlink="">
      <cdr:nvSpPr>
        <cdr:cNvPr id="3" name="TextBox 1"/>
        <cdr:cNvSpPr txBox="1"/>
      </cdr:nvSpPr>
      <cdr:spPr>
        <a:xfrm xmlns:a="http://schemas.openxmlformats.org/drawingml/2006/main">
          <a:off x="5802283" y="1482931"/>
          <a:ext cx="896960" cy="28032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indent="0" algn="l" defTabSz="914400" rtl="0" eaLnBrk="1" latinLnBrk="0" hangingPunct="1"/>
          <a:r>
            <a:rPr lang="en-US" sz="1200" b="1" kern="1200" dirty="0">
              <a:solidFill>
                <a:schemeClr val="tx1"/>
              </a:solidFill>
              <a:latin typeface="Segoe UI" panose="020B0502040204020203" pitchFamily="34" charset="0"/>
              <a:ea typeface="+mn-ea"/>
              <a:cs typeface="Segoe UI" panose="020B0502040204020203" pitchFamily="34" charset="0"/>
            </a:rPr>
            <a:t>N = </a:t>
          </a:r>
          <a:r>
            <a:rPr lang="en-US" sz="1200" b="1" kern="1200" dirty="0">
              <a:solidFill>
                <a:schemeClr val="tx1"/>
              </a:solidFill>
              <a:latin typeface="Segoe UI" panose="020B0502040204020203" pitchFamily="34" charset="0"/>
              <a:cs typeface="Segoe UI" panose="020B0502040204020203" pitchFamily="34" charset="0"/>
            </a:rPr>
            <a:t>559</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icrosoft Sans Serif"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icrosoft Sans Serif" panose="020B0604020202020204" pitchFamily="34" charset="0"/>
              </a:defRPr>
            </a:lvl1pPr>
          </a:lstStyle>
          <a:p>
            <a:fld id="{432798C4-FB3E-4D23-877B-BDAAB4A05FB8}" type="datetimeFigureOut">
              <a:rPr lang="en-US" smtClean="0"/>
              <a:pPr/>
              <a:t>6/20/2024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icrosoft Sans Serif"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icrosoft Sans Serif" panose="020B0604020202020204" pitchFamily="34" charset="0"/>
              </a:defRPr>
            </a:lvl1pPr>
          </a:lstStyle>
          <a:p>
            <a:fld id="{540793E0-347B-4676-8ACB-6AC32DBE5675}" type="slidenum">
              <a:rPr lang="en-US" smtClean="0"/>
              <a:pPr/>
              <a:t>‹#›</a:t>
            </a:fld>
            <a:endParaRPr lang="en-US" dirty="0"/>
          </a:p>
        </p:txBody>
      </p:sp>
    </p:spTree>
    <p:extLst>
      <p:ext uri="{BB962C8B-B14F-4D97-AF65-F5344CB8AC3E}">
        <p14:creationId xmlns:p14="http://schemas.microsoft.com/office/powerpoint/2010/main" val="517063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icrosoft Sans Serif" panose="020B0604020202020204" pitchFamily="34" charset="0"/>
        <a:ea typeface="+mn-ea"/>
        <a:cs typeface="+mn-cs"/>
      </a:defRPr>
    </a:lvl1pPr>
    <a:lvl2pPr marL="457200" algn="l" defTabSz="914400" rtl="0" eaLnBrk="1" latinLnBrk="0" hangingPunct="1">
      <a:defRPr sz="1200" kern="1200">
        <a:solidFill>
          <a:schemeClr val="tx1"/>
        </a:solidFill>
        <a:latin typeface="Microsoft Sans Serif" panose="020B0604020202020204" pitchFamily="34" charset="0"/>
        <a:ea typeface="+mn-ea"/>
        <a:cs typeface="+mn-cs"/>
      </a:defRPr>
    </a:lvl2pPr>
    <a:lvl3pPr marL="914400" algn="l" defTabSz="914400" rtl="0" eaLnBrk="1" latinLnBrk="0" hangingPunct="1">
      <a:defRPr sz="1200" kern="1200">
        <a:solidFill>
          <a:schemeClr val="tx1"/>
        </a:solidFill>
        <a:latin typeface="Microsoft Sans Serif" panose="020B0604020202020204" pitchFamily="34" charset="0"/>
        <a:ea typeface="+mn-ea"/>
        <a:cs typeface="+mn-cs"/>
      </a:defRPr>
    </a:lvl3pPr>
    <a:lvl4pPr marL="1371600" algn="l" defTabSz="914400" rtl="0" eaLnBrk="1" latinLnBrk="0" hangingPunct="1">
      <a:defRPr sz="1200" kern="1200">
        <a:solidFill>
          <a:schemeClr val="tx1"/>
        </a:solidFill>
        <a:latin typeface="Microsoft Sans Serif" panose="020B0604020202020204" pitchFamily="34" charset="0"/>
        <a:ea typeface="+mn-ea"/>
        <a:cs typeface="+mn-cs"/>
      </a:defRPr>
    </a:lvl4pPr>
    <a:lvl5pPr marL="1828800" algn="l" defTabSz="914400" rtl="0" eaLnBrk="1" latinLnBrk="0" hangingPunct="1">
      <a:defRPr sz="1200" kern="1200">
        <a:solidFill>
          <a:schemeClr val="tx1"/>
        </a:solidFill>
        <a:latin typeface="Microsoft Sans Serif"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C96600-6E97-44CB-BE86-B4EC82C0CBC5}" type="slidenum">
              <a:rPr lang="en-US" smtClean="0"/>
              <a:t>4</a:t>
            </a:fld>
            <a:endParaRPr lang="en-US"/>
          </a:p>
        </p:txBody>
      </p:sp>
    </p:spTree>
    <p:extLst>
      <p:ext uri="{BB962C8B-B14F-4D97-AF65-F5344CB8AC3E}">
        <p14:creationId xmlns:p14="http://schemas.microsoft.com/office/powerpoint/2010/main" val="989736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solidFill>
                  <a:srgbClr val="000000"/>
                </a:solidFill>
                <a:effectLst/>
                <a:highlight>
                  <a:srgbClr val="F3F2F1"/>
                </a:highlight>
                <a:latin typeface="Aptos" panose="020B0004020202020204" pitchFamily="34" charset="0"/>
              </a:rPr>
              <a:t>Through our recent Kick-off event, have already started engaging with organizations and representatives across sectors, including:</a:t>
            </a:r>
            <a:r>
              <a:rPr lang="en-US" sz="1800" b="0" i="0" dirty="0">
                <a:solidFill>
                  <a:srgbClr val="444444"/>
                </a:solidFill>
                <a:effectLst/>
                <a:highlight>
                  <a:srgbClr val="F3F2F1"/>
                </a:highlight>
                <a:latin typeface="Aptos" panose="020B00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sz="1800" b="0" i="0" u="none" strike="noStrike" dirty="0">
                <a:solidFill>
                  <a:srgbClr val="000000"/>
                </a:solidFill>
                <a:effectLst/>
                <a:highlight>
                  <a:srgbClr val="F3F2F1"/>
                </a:highlight>
                <a:latin typeface="Aptos" panose="020B0004020202020204" pitchFamily="34" charset="0"/>
              </a:rPr>
              <a:t>Indiana state government agencies (FSSA, Arts Commission, Department of Health, Housing and Community Development Authority, Economic Development Corporation, Department of Workforce Development, Indiana Office of Court Services Adult Guardianship)</a:t>
            </a:r>
            <a:r>
              <a:rPr lang="en-US" sz="1800" b="0" i="0" dirty="0">
                <a:solidFill>
                  <a:srgbClr val="444444"/>
                </a:solidFill>
                <a:effectLst/>
                <a:highlight>
                  <a:srgbClr val="F3F2F1"/>
                </a:highlight>
                <a:latin typeface="Aptos" panose="020B00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sz="1800" b="0" i="0" u="none" strike="noStrike" dirty="0">
                <a:solidFill>
                  <a:srgbClr val="000000"/>
                </a:solidFill>
                <a:effectLst/>
                <a:highlight>
                  <a:srgbClr val="F3F2F1"/>
                </a:highlight>
                <a:latin typeface="Aptos" panose="020B0004020202020204" pitchFamily="34" charset="0"/>
              </a:rPr>
              <a:t>AARP Indiana</a:t>
            </a:r>
            <a:r>
              <a:rPr lang="en-US" sz="1800" b="0" i="0" dirty="0">
                <a:solidFill>
                  <a:srgbClr val="444444"/>
                </a:solidFill>
                <a:effectLst/>
                <a:highlight>
                  <a:srgbClr val="F3F2F1"/>
                </a:highlight>
                <a:latin typeface="Aptos" panose="020B00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sz="1800" b="0" i="0" u="none" strike="noStrike" dirty="0">
                <a:solidFill>
                  <a:srgbClr val="000000"/>
                </a:solidFill>
                <a:effectLst/>
                <a:highlight>
                  <a:srgbClr val="F3F2F1"/>
                </a:highlight>
                <a:latin typeface="Aptos" panose="020B0004020202020204" pitchFamily="34" charset="0"/>
              </a:rPr>
              <a:t>Local government (Indianapolis City-County Council &amp; other local municipalities across the state)</a:t>
            </a:r>
            <a:r>
              <a:rPr lang="en-US" sz="1800" b="0" i="0" dirty="0">
                <a:solidFill>
                  <a:srgbClr val="444444"/>
                </a:solidFill>
                <a:effectLst/>
                <a:highlight>
                  <a:srgbClr val="F3F2F1"/>
                </a:highlight>
                <a:latin typeface="Aptos" panose="020B00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sz="1800" b="0" i="0" u="none" strike="noStrike" dirty="0">
                <a:solidFill>
                  <a:srgbClr val="000000"/>
                </a:solidFill>
                <a:effectLst/>
                <a:highlight>
                  <a:srgbClr val="F3F2F1"/>
                </a:highlight>
                <a:latin typeface="Aptos" panose="020B0004020202020204" pitchFamily="34" charset="0"/>
              </a:rPr>
              <a:t>Higher Education (Indiana University, University of Indianapolis)</a:t>
            </a:r>
            <a:r>
              <a:rPr lang="en-US" sz="1800" b="0" i="0" dirty="0">
                <a:solidFill>
                  <a:srgbClr val="444444"/>
                </a:solidFill>
                <a:effectLst/>
                <a:highlight>
                  <a:srgbClr val="F3F2F1"/>
                </a:highlight>
                <a:latin typeface="Aptos" panose="020B00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sz="1800" b="0" i="0" u="none" strike="noStrike" dirty="0">
                <a:solidFill>
                  <a:srgbClr val="000000"/>
                </a:solidFill>
                <a:effectLst/>
                <a:highlight>
                  <a:srgbClr val="F3F2F1"/>
                </a:highlight>
                <a:latin typeface="Aptos" panose="020B0004020202020204" pitchFamily="34" charset="0"/>
              </a:rPr>
              <a:t>Industry Associations (Indiana Association of Area Agencies on Aging, </a:t>
            </a:r>
            <a:r>
              <a:rPr lang="en-US" sz="1800" b="0" i="0" u="none" strike="noStrike" dirty="0" err="1">
                <a:solidFill>
                  <a:srgbClr val="000000"/>
                </a:solidFill>
                <a:effectLst/>
                <a:highlight>
                  <a:srgbClr val="F3F2F1"/>
                </a:highlight>
                <a:latin typeface="Aptos" panose="020B0004020202020204" pitchFamily="34" charset="0"/>
              </a:rPr>
              <a:t>Alzheimers</a:t>
            </a:r>
            <a:r>
              <a:rPr lang="en-US" sz="1800" b="0" i="0" u="none" strike="noStrike" dirty="0">
                <a:solidFill>
                  <a:srgbClr val="000000"/>
                </a:solidFill>
                <a:effectLst/>
                <a:highlight>
                  <a:srgbClr val="F3F2F1"/>
                </a:highlight>
                <a:latin typeface="Aptos" panose="020B0004020202020204" pitchFamily="34" charset="0"/>
              </a:rPr>
              <a:t> Association, Indiana Farm Bureau, Indiana Chamber of Commerce)</a:t>
            </a:r>
            <a:r>
              <a:rPr lang="en-US" sz="1800" b="0" i="0" dirty="0">
                <a:solidFill>
                  <a:srgbClr val="444444"/>
                </a:solidFill>
                <a:effectLst/>
                <a:highlight>
                  <a:srgbClr val="F3F2F1"/>
                </a:highlight>
                <a:latin typeface="Aptos" panose="020B00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sz="1800" b="0" i="0" u="none" strike="noStrike" dirty="0">
                <a:solidFill>
                  <a:srgbClr val="000000"/>
                </a:solidFill>
                <a:effectLst/>
                <a:highlight>
                  <a:srgbClr val="F3F2F1"/>
                </a:highlight>
                <a:latin typeface="Aptos" panose="020B0004020202020204" pitchFamily="34" charset="0"/>
              </a:rPr>
              <a:t>Health and Social Services Providers (Ascension St Vincent, Gentiva Hospice, Joy’s House)</a:t>
            </a:r>
            <a:r>
              <a:rPr lang="en-US" sz="1800" b="0" i="0" dirty="0">
                <a:solidFill>
                  <a:srgbClr val="444444"/>
                </a:solidFill>
                <a:effectLst/>
                <a:highlight>
                  <a:srgbClr val="F3F2F1"/>
                </a:highlight>
                <a:latin typeface="Aptos" panose="020B00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sz="1800" b="0" i="0" u="none" strike="noStrike" dirty="0">
                <a:solidFill>
                  <a:srgbClr val="000000"/>
                </a:solidFill>
                <a:effectLst/>
                <a:highlight>
                  <a:srgbClr val="F3F2F1"/>
                </a:highlight>
                <a:latin typeface="Aptos" panose="020B0004020202020204" pitchFamily="34" charset="0"/>
              </a:rPr>
              <a:t>Community Based Organizations (Area Agencies on Aging, </a:t>
            </a:r>
            <a:r>
              <a:rPr lang="en-US" sz="1800" b="0" i="0" u="none" strike="noStrike" dirty="0" err="1">
                <a:solidFill>
                  <a:srgbClr val="000000"/>
                </a:solidFill>
                <a:effectLst/>
                <a:highlight>
                  <a:srgbClr val="F3F2F1"/>
                </a:highlight>
                <a:latin typeface="Aptos" panose="020B0004020202020204" pitchFamily="34" charset="0"/>
              </a:rPr>
              <a:t>NeighborLink</a:t>
            </a:r>
            <a:r>
              <a:rPr lang="en-US" sz="1800" b="0" i="0" u="none" strike="noStrike" dirty="0">
                <a:solidFill>
                  <a:srgbClr val="000000"/>
                </a:solidFill>
                <a:effectLst/>
                <a:highlight>
                  <a:srgbClr val="F3F2F1"/>
                </a:highlight>
                <a:latin typeface="Aptos" panose="020B0004020202020204" pitchFamily="34" charset="0"/>
              </a:rPr>
              <a:t> Indianapolis, United Way of St. Joseph County)</a:t>
            </a:r>
            <a:r>
              <a:rPr lang="en-US" sz="1800" b="0" i="0" dirty="0">
                <a:solidFill>
                  <a:srgbClr val="444444"/>
                </a:solidFill>
                <a:effectLst/>
                <a:highlight>
                  <a:srgbClr val="F3F2F1"/>
                </a:highlight>
                <a:latin typeface="Aptos" panose="020B00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sz="1800" b="0" i="0" u="none" strike="noStrike" dirty="0">
                <a:solidFill>
                  <a:srgbClr val="000000"/>
                </a:solidFill>
                <a:effectLst/>
                <a:highlight>
                  <a:srgbClr val="F3F2F1"/>
                </a:highlight>
                <a:latin typeface="Aptos" panose="020B0004020202020204" pitchFamily="34" charset="0"/>
              </a:rPr>
              <a:t>Private/Philanthropic Entities (Grantmakers in Aging)</a:t>
            </a:r>
            <a:endParaRPr lang="en-US" b="0" i="0" dirty="0">
              <a:solidFill>
                <a:srgbClr val="444444"/>
              </a:solidFill>
              <a:effectLst/>
              <a:highlight>
                <a:srgbClr val="F3F2F1"/>
              </a:highligh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40793E0-347B-4676-8ACB-6AC32DBE5675}" type="slidenum">
              <a:rPr lang="en-US" smtClean="0"/>
              <a:t>26</a:t>
            </a:fld>
            <a:endParaRPr lang="en-US"/>
          </a:p>
        </p:txBody>
      </p:sp>
    </p:spTree>
    <p:extLst>
      <p:ext uri="{BB962C8B-B14F-4D97-AF65-F5344CB8AC3E}">
        <p14:creationId xmlns:p14="http://schemas.microsoft.com/office/powerpoint/2010/main" val="3448977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54 attendees at the May 15 kick-off event representing a diverse cross-section of people and organizations with expertise and passion for this work. Ambitious timeline to keep momentum on this strategic plan </a:t>
            </a:r>
          </a:p>
        </p:txBody>
      </p:sp>
      <p:sp>
        <p:nvSpPr>
          <p:cNvPr id="4" name="Slide Number Placeholder 3"/>
          <p:cNvSpPr>
            <a:spLocks noGrp="1"/>
          </p:cNvSpPr>
          <p:nvPr>
            <p:ph type="sldNum" sz="quarter" idx="5"/>
          </p:nvPr>
        </p:nvSpPr>
        <p:spPr/>
        <p:txBody>
          <a:bodyPr/>
          <a:lstStyle/>
          <a:p>
            <a:fld id="{540793E0-347B-4676-8ACB-6AC32DBE5675}" type="slidenum">
              <a:rPr lang="en-US" smtClean="0"/>
              <a:t>27</a:t>
            </a:fld>
            <a:endParaRPr lang="en-US"/>
          </a:p>
        </p:txBody>
      </p:sp>
    </p:spTree>
    <p:extLst>
      <p:ext uri="{BB962C8B-B14F-4D97-AF65-F5344CB8AC3E}">
        <p14:creationId xmlns:p14="http://schemas.microsoft.com/office/powerpoint/2010/main" val="4186034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72b149fb2d_0_0: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algn="l" rtl="0" fontAlgn="base">
              <a:buFont typeface="Arial" panose="020B0604020202020204" pitchFamily="34" charset="0"/>
              <a:buChar char="•"/>
            </a:pPr>
            <a:r>
              <a:rPr lang="en-US" sz="1800" b="0" i="0" u="none" strike="noStrike" dirty="0">
                <a:solidFill>
                  <a:srgbClr val="000000"/>
                </a:solidFill>
                <a:effectLst/>
                <a:highlight>
                  <a:srgbClr val="F3F2F1"/>
                </a:highlight>
                <a:latin typeface="Aptos" panose="020B0004020202020204" pitchFamily="34" charset="0"/>
              </a:rPr>
              <a:t>The Indiana </a:t>
            </a:r>
            <a:r>
              <a:rPr lang="en-US" sz="1800" b="0" i="0" u="none" strike="noStrike" dirty="0" err="1">
                <a:solidFill>
                  <a:srgbClr val="000000"/>
                </a:solidFill>
                <a:effectLst/>
                <a:highlight>
                  <a:srgbClr val="F3F2F1"/>
                </a:highlight>
                <a:latin typeface="Aptos" panose="020B0004020202020204" pitchFamily="34" charset="0"/>
              </a:rPr>
              <a:t>PathWays</a:t>
            </a:r>
            <a:r>
              <a:rPr lang="en-US" sz="1800" b="0" i="0" u="none" strike="noStrike" dirty="0">
                <a:solidFill>
                  <a:srgbClr val="000000"/>
                </a:solidFill>
                <a:effectLst/>
                <a:highlight>
                  <a:srgbClr val="F3F2F1"/>
                </a:highlight>
                <a:latin typeface="Aptos" panose="020B0004020202020204" pitchFamily="34" charset="0"/>
              </a:rPr>
              <a:t> for Aging program is a statewide managed care initiative that offers Medicaid services for eligible individuals aged 60 years and older. The objectives of the program are to support eligible Hoosiers in navigating the various options and care transitions associated with long-term care services and supports</a:t>
            </a:r>
            <a:r>
              <a:rPr lang="en-US" sz="1800" b="0" i="0" dirty="0">
                <a:solidFill>
                  <a:srgbClr val="444444"/>
                </a:solidFill>
                <a:effectLst/>
                <a:highlight>
                  <a:srgbClr val="F3F2F1"/>
                </a:highlight>
                <a:latin typeface="Aptos" panose="020B0004020202020204" pitchFamily="34" charset="0"/>
              </a:rPr>
              <a:t>​</a:t>
            </a:r>
            <a:endParaRPr lang="en-US" sz="1800" b="0" i="0" dirty="0">
              <a:solidFill>
                <a:srgbClr val="444444"/>
              </a:solidFill>
              <a:effectLst/>
              <a:highlight>
                <a:srgbClr val="F3F2F1"/>
              </a:highlight>
              <a:latin typeface="Arial" panose="020B0604020202020204" pitchFamily="34" charset="0"/>
            </a:endParaRPr>
          </a:p>
          <a:p>
            <a:pPr algn="l" rtl="0" fontAlgn="base"/>
            <a:r>
              <a:rPr lang="en-US" sz="1800" b="0" i="0" dirty="0">
                <a:solidFill>
                  <a:srgbClr val="444444"/>
                </a:solidFill>
                <a:effectLst/>
                <a:highlight>
                  <a:srgbClr val="F3F2F1"/>
                </a:highlight>
                <a:latin typeface="Aptos" panose="020B00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buFont typeface="Arial" panose="020B0604020202020204" pitchFamily="34" charset="0"/>
              <a:buChar char="•"/>
            </a:pPr>
            <a:r>
              <a:rPr lang="en-US" sz="1800" b="0" i="0" u="none" strike="noStrike" dirty="0">
                <a:solidFill>
                  <a:srgbClr val="000000"/>
                </a:solidFill>
                <a:effectLst/>
                <a:highlight>
                  <a:srgbClr val="F3F2F1"/>
                </a:highlight>
                <a:latin typeface="Aptos" panose="020B0004020202020204" pitchFamily="34" charset="0"/>
              </a:rPr>
              <a:t>This program intends to address the current opportunities to improve the care coordination between Medicaid and Medicare, provide additional caregiver support, offer enhanced benefits and increased access to services at home or within the community, and improve the overall quality of care. </a:t>
            </a:r>
            <a:r>
              <a:rPr lang="en-US" sz="1800" b="0" i="0" dirty="0">
                <a:solidFill>
                  <a:srgbClr val="444444"/>
                </a:solidFill>
                <a:effectLst/>
                <a:highlight>
                  <a:srgbClr val="F3F2F1"/>
                </a:highlight>
                <a:latin typeface="Aptos" panose="020B0004020202020204" pitchFamily="34" charset="0"/>
              </a:rPr>
              <a:t>​</a:t>
            </a:r>
            <a:endParaRPr lang="en-US" sz="1800" b="0" i="0" dirty="0">
              <a:solidFill>
                <a:srgbClr val="444444"/>
              </a:solidFill>
              <a:effectLst/>
              <a:highlight>
                <a:srgbClr val="F3F2F1"/>
              </a:highlight>
              <a:latin typeface="Arial" panose="020B0604020202020204" pitchFamily="34" charset="0"/>
            </a:endParaRPr>
          </a:p>
          <a:p>
            <a:pPr algn="l" rtl="0" fontAlgn="base"/>
            <a:r>
              <a:rPr lang="en-US" sz="1800" b="0" i="0" dirty="0">
                <a:solidFill>
                  <a:srgbClr val="444444"/>
                </a:solidFill>
                <a:effectLst/>
                <a:highlight>
                  <a:srgbClr val="F3F2F1"/>
                </a:highlight>
                <a:latin typeface="Aptos" panose="020B00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sz="1800" b="0" i="0" u="none" strike="noStrike" dirty="0">
                <a:solidFill>
                  <a:srgbClr val="000000"/>
                </a:solidFill>
                <a:effectLst/>
                <a:highlight>
                  <a:srgbClr val="F3F2F1"/>
                </a:highlight>
                <a:latin typeface="Aptos" panose="020B0004020202020204" pitchFamily="34" charset="0"/>
              </a:rPr>
              <a:t>There are 3 over arching program goals - </a:t>
            </a:r>
            <a:r>
              <a:rPr lang="en-US" sz="1800" b="0" i="0" dirty="0">
                <a:solidFill>
                  <a:srgbClr val="444444"/>
                </a:solidFill>
                <a:effectLst/>
                <a:highlight>
                  <a:srgbClr val="F3F2F1"/>
                </a:highlight>
                <a:latin typeface="Aptos" panose="020B00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buFont typeface="Arial" panose="020B0604020202020204" pitchFamily="34" charset="0"/>
              <a:buChar char="•"/>
            </a:pPr>
            <a:r>
              <a:rPr lang="en-US" sz="1800" b="1" i="0" u="none" strike="noStrike" dirty="0">
                <a:solidFill>
                  <a:srgbClr val="000000"/>
                </a:solidFill>
                <a:effectLst/>
                <a:highlight>
                  <a:srgbClr val="F3F2F1"/>
                </a:highlight>
                <a:latin typeface="Calibri" panose="020F0502020204030204" pitchFamily="34" charset="0"/>
              </a:rPr>
              <a:t>1) Person-Centered Services and Supports - </a:t>
            </a:r>
            <a:r>
              <a:rPr lang="en-US" sz="1800" b="0" i="0" u="none" strike="noStrike" dirty="0">
                <a:solidFill>
                  <a:srgbClr val="000000"/>
                </a:solidFill>
                <a:effectLst/>
                <a:highlight>
                  <a:srgbClr val="F3F2F1"/>
                </a:highlight>
                <a:latin typeface="Calibri" panose="020F0502020204030204" pitchFamily="34" charset="0"/>
              </a:rPr>
              <a:t>Develop service plans and deliver services in a manner that is person-centered, member-driven, holistic, involves caregivers, and addresses social determinants of health (SDOH). </a:t>
            </a:r>
            <a:r>
              <a:rPr lang="en-US" sz="1800" b="0" i="0" dirty="0">
                <a:solidFill>
                  <a:srgbClr val="444444"/>
                </a:solidFill>
                <a:effectLst/>
                <a:highlight>
                  <a:srgbClr val="F3F2F1"/>
                </a:highlight>
                <a:latin typeface="Calibri" panose="020F0502020204030204" pitchFamily="34" charset="0"/>
              </a:rPr>
              <a:t>​</a:t>
            </a:r>
            <a:endParaRPr lang="en-US" sz="1800" b="0" i="0" dirty="0">
              <a:solidFill>
                <a:srgbClr val="444444"/>
              </a:solidFill>
              <a:effectLst/>
              <a:highlight>
                <a:srgbClr val="F3F2F1"/>
              </a:highlight>
              <a:latin typeface="Arial" panose="020B0604020202020204" pitchFamily="34" charset="0"/>
            </a:endParaRPr>
          </a:p>
          <a:p>
            <a:pPr algn="l" rtl="0" fontAlgn="base">
              <a:buFont typeface="Arial" panose="020B0604020202020204" pitchFamily="34" charset="0"/>
              <a:buChar char="•"/>
            </a:pPr>
            <a:r>
              <a:rPr lang="en-US" sz="1800" b="1" i="0" u="none" strike="noStrike" dirty="0">
                <a:solidFill>
                  <a:srgbClr val="000000"/>
                </a:solidFill>
                <a:effectLst/>
                <a:highlight>
                  <a:srgbClr val="F3F2F1"/>
                </a:highlight>
                <a:latin typeface="Calibri" panose="020F0502020204030204" pitchFamily="34" charset="0"/>
              </a:rPr>
              <a:t>2) Ensuring Smooth Transitions - </a:t>
            </a:r>
            <a:r>
              <a:rPr lang="en-US" sz="1800" b="0" i="0" u="none" strike="noStrike" dirty="0">
                <a:solidFill>
                  <a:srgbClr val="000000"/>
                </a:solidFill>
                <a:effectLst/>
                <a:highlight>
                  <a:srgbClr val="F3F2F1"/>
                </a:highlight>
                <a:latin typeface="Calibri" panose="020F0502020204030204" pitchFamily="34" charset="0"/>
              </a:rPr>
              <a:t>Ensure continuity of care and seamless experiences for members as they transition into the </a:t>
            </a:r>
            <a:r>
              <a:rPr lang="en-US" sz="1800" b="0" i="1" u="none" strike="noStrike" dirty="0">
                <a:solidFill>
                  <a:srgbClr val="000000"/>
                </a:solidFill>
                <a:effectLst/>
                <a:highlight>
                  <a:srgbClr val="F3F2F1"/>
                </a:highlight>
                <a:latin typeface="Calibri" panose="020F0502020204030204" pitchFamily="34" charset="0"/>
              </a:rPr>
              <a:t>Indiana </a:t>
            </a:r>
            <a:r>
              <a:rPr lang="en-US" sz="1800" b="0" i="1" u="none" strike="noStrike" dirty="0" err="1">
                <a:solidFill>
                  <a:srgbClr val="000000"/>
                </a:solidFill>
                <a:effectLst/>
                <a:highlight>
                  <a:srgbClr val="F3F2F1"/>
                </a:highlight>
                <a:latin typeface="Calibri" panose="020F0502020204030204" pitchFamily="34" charset="0"/>
              </a:rPr>
              <a:t>PathWays</a:t>
            </a:r>
            <a:r>
              <a:rPr lang="en-US" sz="1800" b="0" i="1" u="none" strike="noStrike" dirty="0">
                <a:solidFill>
                  <a:srgbClr val="000000"/>
                </a:solidFill>
                <a:effectLst/>
                <a:highlight>
                  <a:srgbClr val="F3F2F1"/>
                </a:highlight>
                <a:latin typeface="Calibri" panose="020F0502020204030204" pitchFamily="34" charset="0"/>
              </a:rPr>
              <a:t> for Aging </a:t>
            </a:r>
            <a:r>
              <a:rPr lang="en-US" sz="1800" b="0" i="0" u="none" strike="noStrike" dirty="0">
                <a:solidFill>
                  <a:srgbClr val="000000"/>
                </a:solidFill>
                <a:effectLst/>
                <a:highlight>
                  <a:srgbClr val="F3F2F1"/>
                </a:highlight>
                <a:latin typeface="Calibri" panose="020F0502020204030204" pitchFamily="34" charset="0"/>
              </a:rPr>
              <a:t>program and ongoing as transitions occur between providers, settings, or coverage types. </a:t>
            </a:r>
            <a:r>
              <a:rPr lang="en-US" sz="1800" b="0" i="0" dirty="0">
                <a:solidFill>
                  <a:srgbClr val="444444"/>
                </a:solidFill>
                <a:effectLst/>
                <a:highlight>
                  <a:srgbClr val="F3F2F1"/>
                </a:highlight>
                <a:latin typeface="Calibri" panose="020F0502020204030204" pitchFamily="34" charset="0"/>
              </a:rPr>
              <a:t>​</a:t>
            </a:r>
            <a:endParaRPr lang="en-US" sz="1800" b="0" i="0" dirty="0">
              <a:solidFill>
                <a:srgbClr val="444444"/>
              </a:solidFill>
              <a:effectLst/>
              <a:highlight>
                <a:srgbClr val="F3F2F1"/>
              </a:highlight>
              <a:latin typeface="Arial" panose="020B0604020202020204" pitchFamily="34" charset="0"/>
            </a:endParaRPr>
          </a:p>
          <a:p>
            <a:pPr algn="l" rtl="0" fontAlgn="base">
              <a:buFont typeface="Arial" panose="020B0604020202020204" pitchFamily="34" charset="0"/>
              <a:buChar char="•"/>
            </a:pPr>
            <a:r>
              <a:rPr lang="en-US" sz="1800" b="1" i="0" u="none" strike="noStrike" dirty="0">
                <a:solidFill>
                  <a:srgbClr val="000000"/>
                </a:solidFill>
                <a:effectLst/>
                <a:highlight>
                  <a:srgbClr val="F3F2F1"/>
                </a:highlight>
                <a:latin typeface="Calibri" panose="020F0502020204030204" pitchFamily="34" charset="0"/>
              </a:rPr>
              <a:t>3) Access to Services (Member Choice) - </a:t>
            </a:r>
            <a:r>
              <a:rPr lang="en-US" sz="1800" b="0" i="0" u="none" strike="noStrike" dirty="0">
                <a:solidFill>
                  <a:srgbClr val="000000"/>
                </a:solidFill>
                <a:effectLst/>
                <a:highlight>
                  <a:srgbClr val="F3F2F1"/>
                </a:highlight>
                <a:latin typeface="Calibri" panose="020F0502020204030204" pitchFamily="34" charset="0"/>
              </a:rPr>
              <a:t>Assure timely access to appropriate services and supports to enable members to live in their setting of choice and promote their well-being and quality of life. </a:t>
            </a:r>
            <a:r>
              <a:rPr lang="en-US" sz="1800" b="0" i="0" dirty="0">
                <a:solidFill>
                  <a:srgbClr val="444444"/>
                </a:solidFill>
                <a:effectLst/>
                <a:highlight>
                  <a:srgbClr val="F3F2F1"/>
                </a:highlight>
                <a:latin typeface="Calibri" panose="020F0502020204030204" pitchFamily="34" charset="0"/>
              </a:rPr>
              <a:t>​</a:t>
            </a:r>
            <a:endParaRPr lang="en-US" sz="1800" b="0" i="0" dirty="0">
              <a:solidFill>
                <a:srgbClr val="444444"/>
              </a:solidFill>
              <a:effectLst/>
              <a:highlight>
                <a:srgbClr val="F3F2F1"/>
              </a:highlight>
              <a:latin typeface="Arial" panose="020B0604020202020204" pitchFamily="34" charset="0"/>
            </a:endParaRPr>
          </a:p>
          <a:p>
            <a:pPr algn="l" rtl="0" fontAlgn="base"/>
            <a:r>
              <a:rPr lang="en-US" sz="1800" b="0" i="0" dirty="0">
                <a:solidFill>
                  <a:srgbClr val="444444"/>
                </a:solidFill>
                <a:effectLst/>
                <a:highlight>
                  <a:srgbClr val="F3F2F1"/>
                </a:highlight>
                <a:latin typeface="Aptos" panose="020B00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r>
              <a:rPr lang="en-US" sz="1800" b="0" i="0" dirty="0">
                <a:solidFill>
                  <a:srgbClr val="444444"/>
                </a:solidFill>
                <a:effectLst/>
                <a:highlight>
                  <a:srgbClr val="F3F2F1"/>
                </a:highlight>
                <a:latin typeface="Aptos" panose="020B0004020202020204" pitchFamily="34" charset="0"/>
              </a:rPr>
              <a:t>​</a:t>
            </a:r>
            <a:endParaRPr lang="en-US" b="0" i="0" dirty="0">
              <a:solidFill>
                <a:srgbClr val="444444"/>
              </a:solidFill>
              <a:effectLst/>
              <a:highlight>
                <a:srgbClr val="F3F2F1"/>
              </a:highlight>
              <a:latin typeface="Calibri" panose="020F0502020204030204" pitchFamily="34" charset="0"/>
            </a:endParaRPr>
          </a:p>
          <a:p>
            <a:pPr algn="l" rtl="0" fontAlgn="base">
              <a:buFont typeface="Arial" panose="020B0604020202020204" pitchFamily="34" charset="0"/>
              <a:buChar char="•"/>
            </a:pPr>
            <a:r>
              <a:rPr lang="en-US" sz="1800" b="0" i="0" u="none" strike="noStrike" dirty="0">
                <a:solidFill>
                  <a:srgbClr val="000000"/>
                </a:solidFill>
                <a:effectLst/>
                <a:highlight>
                  <a:srgbClr val="F3F2F1"/>
                </a:highlight>
                <a:latin typeface="Aptos" panose="020B0004020202020204" pitchFamily="34" charset="0"/>
              </a:rPr>
              <a:t>The FSSA, through a procurement process, has contracted with three Managed Care Organizations (MCOs) to implement this program. Individuals can choose one of these </a:t>
            </a:r>
            <a:r>
              <a:rPr lang="en-US" sz="1800" b="0" i="0" u="none" strike="noStrike" dirty="0" err="1">
                <a:solidFill>
                  <a:srgbClr val="000000"/>
                </a:solidFill>
                <a:effectLst/>
                <a:highlight>
                  <a:srgbClr val="F3F2F1"/>
                </a:highlight>
                <a:latin typeface="Aptos" panose="020B0004020202020204" pitchFamily="34" charset="0"/>
              </a:rPr>
              <a:t>healthplans</a:t>
            </a:r>
            <a:r>
              <a:rPr lang="en-US" sz="1800" b="0" i="0" u="none" strike="noStrike" dirty="0">
                <a:solidFill>
                  <a:srgbClr val="000000"/>
                </a:solidFill>
                <a:effectLst/>
                <a:highlight>
                  <a:srgbClr val="F3F2F1"/>
                </a:highlight>
                <a:latin typeface="Aptos" panose="020B0004020202020204" pitchFamily="34" charset="0"/>
              </a:rPr>
              <a:t> to provider their Medicaid benefits: </a:t>
            </a:r>
            <a:r>
              <a:rPr lang="en-US" sz="1800" b="0" i="0" dirty="0">
                <a:solidFill>
                  <a:srgbClr val="444444"/>
                </a:solidFill>
                <a:effectLst/>
                <a:highlight>
                  <a:srgbClr val="F3F2F1"/>
                </a:highlight>
                <a:latin typeface="Aptos" panose="020B0004020202020204" pitchFamily="34" charset="0"/>
              </a:rPr>
              <a:t>​</a:t>
            </a:r>
            <a:endParaRPr lang="en-US" sz="1800" b="0" i="0" dirty="0">
              <a:solidFill>
                <a:srgbClr val="444444"/>
              </a:solidFill>
              <a:effectLst/>
              <a:highlight>
                <a:srgbClr val="F3F2F1"/>
              </a:highligh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highlight>
                  <a:srgbClr val="F3F2F1"/>
                </a:highlight>
                <a:latin typeface="Aptos" panose="020B0004020202020204" pitchFamily="34" charset="0"/>
              </a:rPr>
              <a:t>Anthem Blue Cross and Blue Shield</a:t>
            </a:r>
            <a:r>
              <a:rPr lang="en-US" sz="1800" b="0" i="0" dirty="0">
                <a:solidFill>
                  <a:srgbClr val="444444"/>
                </a:solidFill>
                <a:effectLst/>
                <a:highlight>
                  <a:srgbClr val="F3F2F1"/>
                </a:highlight>
                <a:latin typeface="Aptos" panose="020B0004020202020204" pitchFamily="34" charset="0"/>
              </a:rPr>
              <a:t>​</a:t>
            </a:r>
            <a:endParaRPr lang="en-US" sz="1800" b="0" i="0" dirty="0">
              <a:solidFill>
                <a:srgbClr val="444444"/>
              </a:solidFill>
              <a:effectLst/>
              <a:highlight>
                <a:srgbClr val="F3F2F1"/>
              </a:highligh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highlight>
                  <a:srgbClr val="F3F2F1"/>
                </a:highlight>
                <a:latin typeface="Aptos" panose="020B0004020202020204" pitchFamily="34" charset="0"/>
              </a:rPr>
              <a:t>Humana Healthy Horizons</a:t>
            </a:r>
            <a:r>
              <a:rPr lang="en-US" sz="1800" b="0" i="0" dirty="0">
                <a:solidFill>
                  <a:srgbClr val="444444"/>
                </a:solidFill>
                <a:effectLst/>
                <a:highlight>
                  <a:srgbClr val="F3F2F1"/>
                </a:highlight>
                <a:latin typeface="Aptos" panose="020B0004020202020204" pitchFamily="34" charset="0"/>
              </a:rPr>
              <a:t>​</a:t>
            </a:r>
            <a:endParaRPr lang="en-US" sz="1800" b="0" i="0" dirty="0">
              <a:solidFill>
                <a:srgbClr val="444444"/>
              </a:solidFill>
              <a:effectLst/>
              <a:highlight>
                <a:srgbClr val="F3F2F1"/>
              </a:highligh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highlight>
                  <a:srgbClr val="F3F2F1"/>
                </a:highlight>
                <a:latin typeface="Aptos" panose="020B0004020202020204" pitchFamily="34" charset="0"/>
              </a:rPr>
              <a:t>United Healthcare Community Plan</a:t>
            </a:r>
            <a:r>
              <a:rPr lang="en-US" sz="1800" b="0" i="0" dirty="0">
                <a:solidFill>
                  <a:srgbClr val="444444"/>
                </a:solidFill>
                <a:effectLst/>
                <a:highlight>
                  <a:srgbClr val="F3F2F1"/>
                </a:highlight>
                <a:latin typeface="Aptos" panose="020B0004020202020204" pitchFamily="34" charset="0"/>
              </a:rPr>
              <a:t>​</a:t>
            </a:r>
            <a:endParaRPr lang="en-US" sz="1800" b="0" i="0" dirty="0">
              <a:solidFill>
                <a:srgbClr val="444444"/>
              </a:solidFill>
              <a:effectLst/>
              <a:highlight>
                <a:srgbClr val="F3F2F1"/>
              </a:highlight>
              <a:latin typeface="Arial" panose="020B0604020202020204" pitchFamily="34" charset="0"/>
            </a:endParaRPr>
          </a:p>
          <a:p>
            <a:pPr algn="l" rtl="0" fontAlgn="base"/>
            <a:r>
              <a:rPr lang="en-US" sz="1800" b="0" i="0" dirty="0">
                <a:solidFill>
                  <a:srgbClr val="444444"/>
                </a:solidFill>
                <a:effectLst/>
                <a:highlight>
                  <a:srgbClr val="F3F2F1"/>
                </a:highlight>
                <a:latin typeface="Aptos" panose="020B0004020202020204" pitchFamily="34" charset="0"/>
              </a:rPr>
              <a:t>​</a:t>
            </a:r>
            <a:endParaRPr lang="en-US" b="0" i="0" dirty="0">
              <a:solidFill>
                <a:srgbClr val="444444"/>
              </a:solidFill>
              <a:effectLst/>
              <a:highlight>
                <a:srgbClr val="F3F2F1"/>
              </a:highlight>
              <a:latin typeface="Calibri" panose="020F0502020204030204" pitchFamily="34" charset="0"/>
            </a:endParaRPr>
          </a:p>
          <a:p>
            <a:pPr marL="0" lvl="0" indent="0" algn="l" rtl="0">
              <a:spcBef>
                <a:spcPts val="0"/>
              </a:spcBef>
              <a:spcAft>
                <a:spcPts val="0"/>
              </a:spcAft>
              <a:buNone/>
            </a:pPr>
            <a:endParaRPr dirty="0"/>
          </a:p>
        </p:txBody>
      </p:sp>
      <p:sp>
        <p:nvSpPr>
          <p:cNvPr id="254" name="Google Shape;254;g272b149fb2d_0_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1694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5: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100"/>
              <a:buNone/>
            </a:pPr>
            <a:endParaRPr/>
          </a:p>
        </p:txBody>
      </p:sp>
      <p:sp>
        <p:nvSpPr>
          <p:cNvPr id="344" name="Google Shape;344;p5: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ea typeface="Microsoft Sans Serif" panose="020B0604020202020204" pitchFamily="34" charset="0"/>
                <a:cs typeface="Microsoft Sans Serif" panose="020B0604020202020204" pitchFamily="34" charset="0"/>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200" b="0" i="0" u="none" strike="noStrike" kern="0" cap="none" spc="0" normalizeH="0" baseline="0" noProof="0" dirty="0">
              <a:ln>
                <a:noFill/>
              </a:ln>
              <a:solidFill>
                <a:srgbClr val="000000"/>
              </a:solidFill>
              <a:effectLst/>
              <a:uLnTx/>
              <a:uFillTx/>
              <a:ea typeface="Microsoft Sans Serif" panose="020B0604020202020204" pitchFamily="34" charset="0"/>
              <a:cs typeface="Microsoft Sans Serif" panose="020B0604020202020204" pitchFamily="34" charset="0"/>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p8: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74708" lvl="0" indent="-174708" algn="l" rtl="0">
              <a:lnSpc>
                <a:spcPct val="115000"/>
              </a:lnSpc>
              <a:spcBef>
                <a:spcPts val="815"/>
              </a:spcBef>
              <a:spcAft>
                <a:spcPts val="0"/>
              </a:spcAft>
              <a:buSzPts val="1800"/>
              <a:buChar char="●"/>
            </a:pPr>
            <a:r>
              <a:rPr lang="en" sz="1800" dirty="0"/>
              <a:t>PathWays provides the standard Medicaid benefits including:</a:t>
            </a:r>
            <a:endParaRPr dirty="0"/>
          </a:p>
          <a:p>
            <a:pPr marL="524123" lvl="1" indent="-232943" algn="l" rtl="0">
              <a:lnSpc>
                <a:spcPct val="115000"/>
              </a:lnSpc>
              <a:spcBef>
                <a:spcPts val="0"/>
              </a:spcBef>
              <a:spcAft>
                <a:spcPts val="0"/>
              </a:spcAft>
              <a:buSzPts val="1800"/>
              <a:buChar char="○"/>
            </a:pPr>
            <a:r>
              <a:rPr lang="en" dirty="0"/>
              <a:t>Coverage for medical expenses such as doctor visits, hospital care, therapies, medications, prescriptions, and medical equipment</a:t>
            </a:r>
            <a:endParaRPr dirty="0"/>
          </a:p>
          <a:p>
            <a:pPr marL="524123" lvl="1" indent="-232943" algn="l" rtl="0">
              <a:lnSpc>
                <a:spcPct val="115000"/>
              </a:lnSpc>
              <a:spcBef>
                <a:spcPts val="0"/>
              </a:spcBef>
              <a:spcAft>
                <a:spcPts val="0"/>
              </a:spcAft>
              <a:buSzPts val="1800"/>
              <a:buChar char="○"/>
            </a:pPr>
            <a:r>
              <a:rPr lang="en" dirty="0"/>
              <a:t>Preventive care, such as regular check-ups, and mental health and substance abuse treatment</a:t>
            </a:r>
            <a:endParaRPr dirty="0"/>
          </a:p>
          <a:p>
            <a:pPr marL="174708" lvl="0" indent="-174708" algn="l" rtl="0">
              <a:lnSpc>
                <a:spcPct val="115000"/>
              </a:lnSpc>
              <a:spcBef>
                <a:spcPts val="0"/>
              </a:spcBef>
              <a:spcAft>
                <a:spcPts val="0"/>
              </a:spcAft>
              <a:buSzPts val="1800"/>
              <a:buFont typeface="Libre Franklin"/>
              <a:buChar char="●"/>
            </a:pPr>
            <a:r>
              <a:rPr lang="en" sz="1800" dirty="0">
                <a:solidFill>
                  <a:srgbClr val="0A0A0A"/>
                </a:solidFill>
              </a:rPr>
              <a:t>Care coordination services are available to every PathWays member.  Members who meet the functional eligibility requirements have access to service coordination and MCEs offer different enhanced benefits. </a:t>
            </a:r>
            <a:endParaRPr dirty="0"/>
          </a:p>
          <a:p>
            <a:pPr marL="0" lvl="0" indent="0" algn="l" rtl="0">
              <a:lnSpc>
                <a:spcPct val="100000"/>
              </a:lnSpc>
              <a:spcBef>
                <a:spcPts val="0"/>
              </a:spcBef>
              <a:spcAft>
                <a:spcPts val="0"/>
              </a:spcAft>
              <a:buClr>
                <a:srgbClr val="000000"/>
              </a:buClr>
              <a:buSzPts val="1200"/>
              <a:buNone/>
            </a:pPr>
            <a:endParaRPr sz="1200" dirty="0">
              <a:solidFill>
                <a:srgbClr val="000000"/>
              </a:solidFill>
              <a:ea typeface="Microsoft Sans Serif" panose="020B0604020202020204" pitchFamily="34" charset="0"/>
              <a:cs typeface="Microsoft Sans Serif" panose="020B0604020202020204" pitchFamily="34" charset="0"/>
              <a:sym typeface="Calibri"/>
            </a:endParaRPr>
          </a:p>
          <a:p>
            <a:pPr marL="0" lvl="0" indent="0" algn="l" rtl="0">
              <a:lnSpc>
                <a:spcPct val="100000"/>
              </a:lnSpc>
              <a:spcBef>
                <a:spcPts val="0"/>
              </a:spcBef>
              <a:spcAft>
                <a:spcPts val="0"/>
              </a:spcAft>
              <a:buClr>
                <a:srgbClr val="000000"/>
              </a:buClr>
              <a:buSzPts val="1200"/>
              <a:buNone/>
            </a:pPr>
            <a:r>
              <a:rPr lang="en" sz="1200" dirty="0">
                <a:solidFill>
                  <a:srgbClr val="000000"/>
                </a:solidFill>
                <a:ea typeface="Microsoft Sans Serif" panose="020B0604020202020204" pitchFamily="34" charset="0"/>
                <a:cs typeface="Microsoft Sans Serif" panose="020B0604020202020204" pitchFamily="34" charset="0"/>
                <a:sym typeface="Calibri"/>
              </a:rPr>
              <a:t>Part D pays for prescription drugs. Members eligible for Medicare are required to have Part D coverage. If a member opts-out of Part D coverage, Medicaid does not pay for the member’s prescription drugs. </a:t>
            </a:r>
            <a:endParaRPr dirty="0"/>
          </a:p>
          <a:p>
            <a:pPr marL="457200" lvl="0" indent="-228600" algn="l" rtl="0">
              <a:lnSpc>
                <a:spcPct val="100000"/>
              </a:lnSpc>
              <a:spcBef>
                <a:spcPts val="0"/>
              </a:spcBef>
              <a:spcAft>
                <a:spcPts val="0"/>
              </a:spcAft>
              <a:buSzPts val="1100"/>
              <a:buNone/>
            </a:pPr>
            <a:endParaRPr dirty="0"/>
          </a:p>
        </p:txBody>
      </p:sp>
      <p:sp>
        <p:nvSpPr>
          <p:cNvPr id="377" name="Google Shape;377;p8:notes"/>
          <p:cNvSpPr txBox="1">
            <a:spLocks noGrp="1"/>
          </p:cNvSpPr>
          <p:nvPr>
            <p:ph type="sldNum" idx="12"/>
          </p:nvPr>
        </p:nvSpPr>
        <p:spPr>
          <a:xfrm>
            <a:off x="0" y="0"/>
            <a:ext cx="3000000" cy="3000000"/>
          </a:xfrm>
          <a:prstGeom prst="rect">
            <a:avLst/>
          </a:prstGeom>
          <a:noFill/>
          <a:ln>
            <a:noFill/>
          </a:ln>
        </p:spPr>
        <p:txBody>
          <a:bodyPr spcFirstLastPara="1" wrap="square" lIns="93175" tIns="46575" rIns="93175" bIns="4657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ea typeface="Microsoft Sans Serif" panose="020B0604020202020204" pitchFamily="34" charset="0"/>
                <a:cs typeface="Microsoft Sans Serif" panose="020B0604020202020204" pitchFamily="34" charset="0"/>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200" b="0" i="0" u="none" strike="noStrike" kern="0" cap="none" spc="0" normalizeH="0" baseline="0" noProof="0" dirty="0">
              <a:ln>
                <a:noFill/>
              </a:ln>
              <a:solidFill>
                <a:srgbClr val="000000"/>
              </a:solidFill>
              <a:effectLst/>
              <a:uLnTx/>
              <a:uFillTx/>
              <a:ea typeface="Microsoft Sans Serif" panose="020B0604020202020204" pitchFamily="34" charset="0"/>
              <a:cs typeface="Microsoft Sans Serif" panose="020B0604020202020204" pitchFamily="34" charset="0"/>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72b149fb2d_0_58: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
        <p:nvSpPr>
          <p:cNvPr id="333" name="Google Shape;333;g272b149fb2d_0_58: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72b149fb2d_0_415:notes"/>
          <p:cNvSpPr txBox="1">
            <a:spLocks noGrp="1"/>
          </p:cNvSpPr>
          <p:nvPr>
            <p:ph type="body" idx="1"/>
          </p:nvPr>
        </p:nvSpPr>
        <p:spPr>
          <a:xfrm>
            <a:off x="701040" y="4473893"/>
            <a:ext cx="5608200" cy="3660600"/>
          </a:xfrm>
          <a:prstGeom prst="rect">
            <a:avLst/>
          </a:prstGeom>
          <a:noFill/>
          <a:ln>
            <a:noFill/>
          </a:ln>
        </p:spPr>
        <p:txBody>
          <a:bodyPr spcFirstLastPara="1" wrap="square" lIns="93275" tIns="93275" rIns="93275" bIns="93275" anchor="t" anchorCtr="0">
            <a:noAutofit/>
          </a:bodyPr>
          <a:lstStyle/>
          <a:p>
            <a:pPr marL="0" lvl="0" indent="0" algn="l" rtl="0">
              <a:lnSpc>
                <a:spcPct val="100000"/>
              </a:lnSpc>
              <a:spcBef>
                <a:spcPts val="0"/>
              </a:spcBef>
              <a:spcAft>
                <a:spcPts val="0"/>
              </a:spcAft>
              <a:buSzPts val="1100"/>
              <a:buNone/>
            </a:pPr>
            <a:endParaRPr/>
          </a:p>
        </p:txBody>
      </p:sp>
      <p:sp>
        <p:nvSpPr>
          <p:cNvPr id="389" name="Google Shape;389;g272b149fb2d_0_4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e268beb757_1_35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2e268beb757_1_354:notes"/>
          <p:cNvSpPr txBox="1">
            <a:spLocks noGrp="1"/>
          </p:cNvSpPr>
          <p:nvPr>
            <p:ph type="body" idx="1"/>
          </p:nvPr>
        </p:nvSpPr>
        <p:spPr>
          <a:xfrm>
            <a:off x="701040" y="4473893"/>
            <a:ext cx="5608200" cy="366060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100"/>
              <a:buNone/>
            </a:pPr>
            <a:r>
              <a:rPr lang="en" dirty="0"/>
              <a:t>MLTSS will provide members with a lot of additional support to help navigate the complex healthcare system.  The new system will provide for seamless coordination of benefits regardless of program or setting and is designed to help to reduce the confusion created by having multiple systems.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Each member will have access to a care coordinator who will help to support their health care needs.  The care coordinators will also ensure that all Hoosiers have access to quality care and can achieve similar health outcomes regardless of race, entity, or geography.</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The Service Coordinator will support your LTSS or waiver needs.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And there will be additional support for those who are in both Medicaid and Medicare to help coordinate both of the programs.</a:t>
            </a:r>
            <a:endParaRPr dirty="0"/>
          </a:p>
          <a:p>
            <a:pPr marL="0" lvl="0" indent="0" algn="l" rtl="0">
              <a:lnSpc>
                <a:spcPct val="100000"/>
              </a:lnSpc>
              <a:spcBef>
                <a:spcPts val="0"/>
              </a:spcBef>
              <a:spcAft>
                <a:spcPts val="0"/>
              </a:spcAft>
              <a:buSzPts val="1100"/>
              <a:buNone/>
            </a:pPr>
            <a:endParaRPr dirty="0"/>
          </a:p>
        </p:txBody>
      </p:sp>
      <p:sp>
        <p:nvSpPr>
          <p:cNvPr id="398" name="Google Shape;398;g2e268beb757_1_354:notes"/>
          <p:cNvSpPr txBox="1">
            <a:spLocks noGrp="1"/>
          </p:cNvSpPr>
          <p:nvPr>
            <p:ph type="sldNum" idx="12"/>
          </p:nvPr>
        </p:nvSpPr>
        <p:spPr>
          <a:xfrm>
            <a:off x="3970938" y="8829967"/>
            <a:ext cx="3037800" cy="466200"/>
          </a:xfrm>
          <a:prstGeom prst="rect">
            <a:avLst/>
          </a:prstGeom>
          <a:noFill/>
          <a:ln>
            <a:noFill/>
          </a:ln>
        </p:spPr>
        <p:txBody>
          <a:bodyPr spcFirstLastPara="1" wrap="square" lIns="93150" tIns="46550" rIns="93150" bIns="465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44AAB-5EF7-4764-80D5-C9C99389BD50}"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929235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44AAB-5EF7-4764-80D5-C9C99389BD50}"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782480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C96600-6E97-44CB-BE86-B4EC82C0CBC5}" type="slidenum">
              <a:rPr lang="en-US" smtClean="0"/>
              <a:t>5</a:t>
            </a:fld>
            <a:endParaRPr lang="en-US"/>
          </a:p>
        </p:txBody>
      </p:sp>
    </p:spTree>
    <p:extLst>
      <p:ext uri="{BB962C8B-B14F-4D97-AF65-F5344CB8AC3E}">
        <p14:creationId xmlns:p14="http://schemas.microsoft.com/office/powerpoint/2010/main" val="2141522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67F80-2CEA-43C4-9E52-E1C4B63A489D}"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87204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Regardless of the pregnancy relatedness </a:t>
            </a:r>
          </a:p>
        </p:txBody>
      </p:sp>
      <p:sp>
        <p:nvSpPr>
          <p:cNvPr id="4" name="Slide Number Placeholder 3"/>
          <p:cNvSpPr>
            <a:spLocks noGrp="1"/>
          </p:cNvSpPr>
          <p:nvPr>
            <p:ph type="sldNum" sz="quarter" idx="5"/>
          </p:nvPr>
        </p:nvSpPr>
        <p:spPr/>
        <p:txBody>
          <a:bodyPr/>
          <a:lstStyle/>
          <a:p>
            <a:fld id="{27C96600-6E97-44CB-BE86-B4EC82C0CBC5}" type="slidenum">
              <a:rPr lang="en-US" smtClean="0"/>
              <a:t>6</a:t>
            </a:fld>
            <a:endParaRPr lang="en-US"/>
          </a:p>
        </p:txBody>
      </p:sp>
    </p:spTree>
    <p:extLst>
      <p:ext uri="{BB962C8B-B14F-4D97-AF65-F5344CB8AC3E}">
        <p14:creationId xmlns:p14="http://schemas.microsoft.com/office/powerpoint/2010/main" val="610643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PIC HERE</a:t>
            </a:r>
          </a:p>
        </p:txBody>
      </p:sp>
      <p:sp>
        <p:nvSpPr>
          <p:cNvPr id="4" name="Slide Number Placeholder 3"/>
          <p:cNvSpPr>
            <a:spLocks noGrp="1"/>
          </p:cNvSpPr>
          <p:nvPr>
            <p:ph type="sldNum" sz="quarter" idx="5"/>
          </p:nvPr>
        </p:nvSpPr>
        <p:spPr/>
        <p:txBody>
          <a:bodyPr/>
          <a:lstStyle/>
          <a:p>
            <a:fld id="{27C96600-6E97-44CB-BE86-B4EC82C0CBC5}" type="slidenum">
              <a:rPr lang="en-US" smtClean="0"/>
              <a:t>7</a:t>
            </a:fld>
            <a:endParaRPr lang="en-US"/>
          </a:p>
        </p:txBody>
      </p:sp>
    </p:spTree>
    <p:extLst>
      <p:ext uri="{BB962C8B-B14F-4D97-AF65-F5344CB8AC3E}">
        <p14:creationId xmlns:p14="http://schemas.microsoft.com/office/powerpoint/2010/main" val="3227156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Indiana is unique in this! Levels of Care is a policy that ensures we have hospitals across the state ready to take care of those moms and babies</a:t>
            </a:r>
          </a:p>
          <a:p>
            <a:pPr>
              <a:lnSpc>
                <a:spcPct val="110000"/>
              </a:lnSpc>
            </a:pPr>
            <a:r>
              <a:rPr lang="en-US" dirty="0">
                <a:solidFill>
                  <a:srgbClr val="01426A"/>
                </a:solidFill>
                <a:ea typeface="Microsoft Sans Serif"/>
                <a:cs typeface="Microsoft Sans Serif"/>
              </a:rPr>
              <a:t>This is especially critical for women in high-risk pregnancies. A study by the American Academy of Pediatrics shows that states with levels of care certifications have lower numbers of infant and maternal deaths and illnesses.</a:t>
            </a:r>
          </a:p>
          <a:p>
            <a:pPr>
              <a:lnSpc>
                <a:spcPct val="110000"/>
              </a:lnSpc>
            </a:pPr>
            <a:r>
              <a:rPr lang="en-US" sz="1800" dirty="0">
                <a:solidFill>
                  <a:srgbClr val="01426A"/>
                </a:solidFill>
                <a:ea typeface="Microsoft Sans Serif"/>
                <a:cs typeface="Microsoft Sans Serif"/>
              </a:rPr>
              <a:t>The perinatal levels of care has created a culture and standard for all birthing facilities to collaborate by focusing on quality improvement, trainings, and maternal/ neonatal transport services</a:t>
            </a:r>
          </a:p>
          <a:p>
            <a:endParaRPr lang="en-US" dirty="0"/>
          </a:p>
          <a:p>
            <a:endParaRPr lang="en-US" dirty="0"/>
          </a:p>
          <a:p>
            <a:r>
              <a:rPr lang="en-US" dirty="0"/>
              <a:t>We are one of just a few states that have Levels of Care codified. Allowed us to build close relationships with our hospitals.</a:t>
            </a:r>
          </a:p>
        </p:txBody>
      </p:sp>
      <p:sp>
        <p:nvSpPr>
          <p:cNvPr id="4" name="Slide Number Placeholder 3"/>
          <p:cNvSpPr>
            <a:spLocks noGrp="1"/>
          </p:cNvSpPr>
          <p:nvPr>
            <p:ph type="sldNum" sz="quarter" idx="5"/>
          </p:nvPr>
        </p:nvSpPr>
        <p:spPr/>
        <p:txBody>
          <a:bodyPr/>
          <a:lstStyle/>
          <a:p>
            <a:fld id="{27C96600-6E97-44CB-BE86-B4EC82C0CBC5}" type="slidenum">
              <a:rPr lang="en-US" smtClean="0"/>
              <a:t>8</a:t>
            </a:fld>
            <a:endParaRPr lang="en-US"/>
          </a:p>
        </p:txBody>
      </p:sp>
    </p:spTree>
    <p:extLst>
      <p:ext uri="{BB962C8B-B14F-4D97-AF65-F5344CB8AC3E}">
        <p14:creationId xmlns:p14="http://schemas.microsoft.com/office/powerpoint/2010/main" val="1667924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IDOH supports programming across Indiana that promotes healthy families</a:t>
            </a:r>
          </a:p>
          <a:p>
            <a:pPr marL="285750" indent="-285750">
              <a:lnSpc>
                <a:spcPct val="90000"/>
              </a:lnSpc>
              <a:spcBef>
                <a:spcPts val="1000"/>
              </a:spcBef>
              <a:buFont typeface="Arial"/>
              <a:buChar char="•"/>
            </a:pPr>
            <a:r>
              <a:rPr lang="en-US" dirty="0"/>
              <a:t>Many come from investments the legislature has made over the past fiscal years</a:t>
            </a:r>
          </a:p>
        </p:txBody>
      </p:sp>
      <p:sp>
        <p:nvSpPr>
          <p:cNvPr id="4" name="Slide Number Placeholder 3"/>
          <p:cNvSpPr>
            <a:spLocks noGrp="1"/>
          </p:cNvSpPr>
          <p:nvPr>
            <p:ph type="sldNum" sz="quarter" idx="5"/>
          </p:nvPr>
        </p:nvSpPr>
        <p:spPr/>
        <p:txBody>
          <a:bodyPr/>
          <a:lstStyle/>
          <a:p>
            <a:fld id="{27C96600-6E97-44CB-BE86-B4EC82C0CBC5}" type="slidenum">
              <a:rPr lang="en-US"/>
              <a:t>12</a:t>
            </a:fld>
            <a:endParaRPr lang="en-US"/>
          </a:p>
        </p:txBody>
      </p:sp>
    </p:spTree>
    <p:extLst>
      <p:ext uri="{BB962C8B-B14F-4D97-AF65-F5344CB8AC3E}">
        <p14:creationId xmlns:p14="http://schemas.microsoft.com/office/powerpoint/2010/main" val="575019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72b149fb2d_0_0: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r>
              <a:rPr lang="en-US" b="0" i="0" u="none" strike="noStrike" dirty="0">
                <a:solidFill>
                  <a:srgbClr val="000000"/>
                </a:solidFill>
                <a:effectLst/>
                <a:latin typeface="Aptos" panose="020B0004020202020204" pitchFamily="34" charset="0"/>
              </a:rPr>
              <a:t>These trends highlight the need for strategic planning in healthcare, housing, and social services to address the needs of Indians growing senior population</a:t>
            </a:r>
            <a:endParaRPr dirty="0"/>
          </a:p>
        </p:txBody>
      </p:sp>
      <p:sp>
        <p:nvSpPr>
          <p:cNvPr id="254" name="Google Shape;254;g272b149fb2d_0_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dirty="0">
                <a:solidFill>
                  <a:srgbClr val="000000"/>
                </a:solidFill>
                <a:effectLst/>
                <a:highlight>
                  <a:srgbClr val="F3F2F1"/>
                </a:highlight>
                <a:latin typeface="Aptos" panose="020B0004020202020204" pitchFamily="34" charset="0"/>
              </a:rPr>
              <a:t>State-led, multi-year planning process that convenes cross-sector stakeholders</a:t>
            </a:r>
            <a:r>
              <a:rPr lang="en-US" sz="1800" b="0" i="0" dirty="0">
                <a:solidFill>
                  <a:srgbClr val="444444"/>
                </a:solidFill>
                <a:effectLst/>
                <a:highlight>
                  <a:srgbClr val="F3F2F1"/>
                </a:highlight>
                <a:latin typeface="Aptos" panose="020B0004020202020204" pitchFamily="34" charset="0"/>
              </a:rPr>
              <a:t>​</a:t>
            </a:r>
            <a:endParaRPr lang="en-US" sz="1800" b="0" i="0" dirty="0">
              <a:solidFill>
                <a:srgbClr val="444444"/>
              </a:solidFill>
              <a:effectLst/>
              <a:highlight>
                <a:srgbClr val="F3F2F1"/>
              </a:highligh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highlight>
                  <a:srgbClr val="F3F2F1"/>
                </a:highlight>
                <a:latin typeface="Aptos" panose="020B0004020202020204" pitchFamily="34" charset="0"/>
              </a:rPr>
              <a:t>Indiana was past of one of the first cohorts of states to begin developing this strategic plan</a:t>
            </a:r>
            <a:r>
              <a:rPr lang="en-US" sz="1800" b="0" i="0" dirty="0">
                <a:solidFill>
                  <a:srgbClr val="444444"/>
                </a:solidFill>
                <a:effectLst/>
                <a:highlight>
                  <a:srgbClr val="F3F2F1"/>
                </a:highlight>
                <a:latin typeface="Aptos" panose="020B0004020202020204" pitchFamily="34" charset="0"/>
              </a:rPr>
              <a:t>​</a:t>
            </a:r>
            <a:endParaRPr lang="en-US" sz="1800" b="0" i="0" dirty="0">
              <a:solidFill>
                <a:srgbClr val="444444"/>
              </a:solidFill>
              <a:effectLst/>
              <a:highlight>
                <a:srgbClr val="F3F2F1"/>
              </a:highligh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highlight>
                  <a:srgbClr val="F3F2F1"/>
                </a:highlight>
                <a:latin typeface="Aptos" panose="020B0004020202020204" pitchFamily="34" charset="0"/>
              </a:rPr>
              <a:t>A collaborative effort to address the needs of an aging population, including older adults and people with disabilities, as the aging population increases significantly by 2030- how do we plan today for this, embrace this change and the opportunities that can come with it</a:t>
            </a:r>
            <a:r>
              <a:rPr lang="en-US" sz="1800" b="0" i="0" dirty="0">
                <a:solidFill>
                  <a:srgbClr val="444444"/>
                </a:solidFill>
                <a:effectLst/>
                <a:highlight>
                  <a:srgbClr val="F3F2F1"/>
                </a:highlight>
                <a:latin typeface="Aptos" panose="020B0004020202020204" pitchFamily="34" charset="0"/>
              </a:rPr>
              <a:t>​</a:t>
            </a:r>
            <a:endParaRPr lang="en-US" sz="1800" b="0" i="0" dirty="0">
              <a:solidFill>
                <a:srgbClr val="444444"/>
              </a:solidFill>
              <a:effectLst/>
              <a:highlight>
                <a:srgbClr val="F3F2F1"/>
              </a:highligh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highlight>
                  <a:srgbClr val="F3F2F1"/>
                </a:highlight>
                <a:latin typeface="Aptos" panose="020B0004020202020204" pitchFamily="34" charset="0"/>
              </a:rPr>
              <a:t>Guides the restructuring of state and local policy and programs</a:t>
            </a:r>
            <a:r>
              <a:rPr lang="en-US" sz="1800" b="0" i="0" dirty="0">
                <a:solidFill>
                  <a:srgbClr val="444444"/>
                </a:solidFill>
                <a:effectLst/>
                <a:highlight>
                  <a:srgbClr val="F3F2F1"/>
                </a:highlight>
                <a:latin typeface="Aptos" panose="020B0004020202020204" pitchFamily="34" charset="0"/>
              </a:rPr>
              <a:t>​</a:t>
            </a:r>
            <a:endParaRPr lang="en-US" sz="1800" b="0" i="0" dirty="0">
              <a:solidFill>
                <a:srgbClr val="444444"/>
              </a:solidFill>
              <a:effectLst/>
              <a:highlight>
                <a:srgbClr val="F3F2F1"/>
              </a:highligh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highlight>
                  <a:srgbClr val="F3F2F1"/>
                </a:highlight>
                <a:latin typeface="Aptos" panose="020B0004020202020204" pitchFamily="34" charset="0"/>
              </a:rPr>
              <a:t>Creates systems-based solutions in healthcare, human services, housing, transportation, consumer affairs, employment and income security across the life continuum</a:t>
            </a:r>
            <a:r>
              <a:rPr lang="en-US" sz="1800" b="0" i="0" dirty="0">
                <a:solidFill>
                  <a:srgbClr val="444444"/>
                </a:solidFill>
                <a:effectLst/>
                <a:highlight>
                  <a:srgbClr val="F3F2F1"/>
                </a:highlight>
                <a:latin typeface="Aptos" panose="020B0004020202020204" pitchFamily="34" charset="0"/>
              </a:rPr>
              <a:t>​</a:t>
            </a:r>
            <a:endParaRPr lang="en-US" sz="1800" b="0" i="0" dirty="0">
              <a:solidFill>
                <a:srgbClr val="444444"/>
              </a:solidFill>
              <a:effectLst/>
              <a:highlight>
                <a:srgbClr val="F3F2F1"/>
              </a:highligh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highlight>
                  <a:srgbClr val="F3F2F1"/>
                </a:highlight>
                <a:latin typeface="Aptos" panose="020B0004020202020204" pitchFamily="34" charset="0"/>
              </a:rPr>
              <a:t>This is a movement that is growing across the country- and last week, the U.S. Department of Health and Human Services, through its Administration for Community Living, released “Aging in the United States: A Strategic Framework for a National Plan on Aging.”: Per the ACL announcement, “The report lays the groundwork for a coordinated effort – across the private and public sectors and in partnership with older adults, family caregivers, the aging services network, and other stakeholders – to create a national set of recommendations for advancing healthy aging and age-friendly communities that value and truly include older adults. The national plan on aging will advance best practices for service delivery, support development and strengthening of partnerships within and across sectors, identify solutions for removing barriers to health and independence for older adults, and more.”</a:t>
            </a:r>
            <a:r>
              <a:rPr lang="en-US" sz="1800" b="0" i="0" dirty="0">
                <a:solidFill>
                  <a:srgbClr val="444444"/>
                </a:solidFill>
                <a:effectLst/>
                <a:highlight>
                  <a:srgbClr val="F3F2F1"/>
                </a:highlight>
                <a:latin typeface="Aptos" panose="020B0004020202020204" pitchFamily="34" charset="0"/>
              </a:rPr>
              <a:t>​</a:t>
            </a:r>
            <a:endParaRPr lang="en-US" sz="1800" b="0" i="0" dirty="0">
              <a:solidFill>
                <a:srgbClr val="444444"/>
              </a:solidFill>
              <a:effectLst/>
              <a:highlight>
                <a:srgbClr val="F3F2F1"/>
              </a:highlight>
              <a:latin typeface="Arial" panose="020B0604020202020204" pitchFamily="34" charset="0"/>
            </a:endParaRPr>
          </a:p>
          <a:p>
            <a:pPr algn="l" rtl="0" fontAlgn="base">
              <a:buFont typeface="Arial" panose="020B0604020202020204" pitchFamily="34" charset="0"/>
              <a:buChar char="•"/>
            </a:pPr>
            <a:r>
              <a:rPr lang="en-US" sz="1800" b="0" i="0" dirty="0">
                <a:solidFill>
                  <a:srgbClr val="444444"/>
                </a:solidFill>
                <a:effectLst/>
                <a:highlight>
                  <a:srgbClr val="F3F2F1"/>
                </a:highlight>
                <a:latin typeface="Aptos" panose="020B0004020202020204" pitchFamily="34" charset="0"/>
              </a:rPr>
              <a:t>​</a:t>
            </a:r>
            <a:endParaRPr lang="en-US" sz="1800" b="0" i="0" dirty="0">
              <a:solidFill>
                <a:srgbClr val="444444"/>
              </a:solidFill>
              <a:effectLst/>
              <a:highlight>
                <a:srgbClr val="F3F2F1"/>
              </a:highligh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40793E0-347B-4676-8ACB-6AC32DBE5675}" type="slidenum">
              <a:rPr lang="en-US" smtClean="0"/>
              <a:pPr/>
              <a:t>24</a:t>
            </a:fld>
            <a:endParaRPr lang="en-US" dirty="0"/>
          </a:p>
        </p:txBody>
      </p:sp>
    </p:spTree>
    <p:extLst>
      <p:ext uri="{BB962C8B-B14F-4D97-AF65-F5344CB8AC3E}">
        <p14:creationId xmlns:p14="http://schemas.microsoft.com/office/powerpoint/2010/main" val="1988539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State-led, multi-year planning process that convenes cross-sector stakeholders</a:t>
            </a:r>
          </a:p>
          <a:p>
            <a:pPr marL="171450" indent="-171450">
              <a:buFont typeface="Arial" panose="020B0604020202020204" pitchFamily="34" charset="0"/>
              <a:buChar char="•"/>
            </a:pPr>
            <a:r>
              <a:rPr lang="en-US"/>
              <a:t>Indiana was past of one of the first cohorts of states to begin developing this strategic plan</a:t>
            </a:r>
          </a:p>
          <a:p>
            <a:pPr marL="171450" indent="-171450">
              <a:buFont typeface="Arial" panose="020B0604020202020204" pitchFamily="34" charset="0"/>
              <a:buChar char="•"/>
            </a:pPr>
            <a:r>
              <a:rPr lang="en-US"/>
              <a:t>A collaborative effort to address the needs of an aging population, including older adults and people with disabilities, as the aging population increases significantly by 2030- how do we plan today for this, embrace this change and the opportunities that can come with it</a:t>
            </a:r>
          </a:p>
          <a:p>
            <a:pPr marL="171450" indent="-171450">
              <a:buFont typeface="Arial" panose="020B0604020202020204" pitchFamily="34" charset="0"/>
              <a:buChar char="•"/>
            </a:pPr>
            <a:r>
              <a:rPr lang="en-US"/>
              <a:t>Guides the restructuring of state and local policy and programs</a:t>
            </a:r>
          </a:p>
          <a:p>
            <a:pPr marL="171450" indent="-171450">
              <a:buFont typeface="Arial" panose="020B0604020202020204" pitchFamily="34" charset="0"/>
              <a:buChar char="•"/>
            </a:pPr>
            <a:r>
              <a:rPr lang="en-US"/>
              <a:t>Creates systems-based solutions in healthcare, human services, housing, transportation, consumer affairs, employment and income security across the life continuum</a:t>
            </a:r>
          </a:p>
          <a:p>
            <a:pPr marL="171450" indent="-171450">
              <a:buFont typeface="Arial" panose="020B0604020202020204" pitchFamily="34" charset="0"/>
              <a:buChar char="•"/>
            </a:pPr>
            <a:r>
              <a:rPr lang="en-US"/>
              <a:t>This is a movement that is growing across the country- and last week, the U.S. Department of Health and Human Services, through its Administration for Community Living, released “Aging in the United States: A Strategic Framework for a National Plan on Aging.”: Per the ACL announcement, “The report lays the groundwork for a coordinated effort – across the private and public sectors and in partnership with older adults, family caregivers, the aging services network, and other stakeholders – to create a national set of recommendations for advancing healthy aging and age-friendly communities that value and truly include older adults. The national plan on aging will advance best practices for service delivery, support development and strengthening of partnerships within and across sectors, identify solutions for removing barriers to health and independence for older adults, and more.”</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40793E0-347B-4676-8ACB-6AC32DBE5675}" type="slidenum">
              <a:rPr lang="en-US" smtClean="0"/>
              <a:t>25</a:t>
            </a:fld>
            <a:endParaRPr lang="en-US"/>
          </a:p>
        </p:txBody>
      </p:sp>
    </p:spTree>
    <p:extLst>
      <p:ext uri="{BB962C8B-B14F-4D97-AF65-F5344CB8AC3E}">
        <p14:creationId xmlns:p14="http://schemas.microsoft.com/office/powerpoint/2010/main" val="21187165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F4EBE-5562-4AAF-98BD-9BF206205753}"/>
              </a:ext>
            </a:extLst>
          </p:cNvPr>
          <p:cNvSpPr>
            <a:spLocks noGrp="1"/>
          </p:cNvSpPr>
          <p:nvPr>
            <p:ph type="ctrTitle" hasCustomPrompt="1"/>
          </p:nvPr>
        </p:nvSpPr>
        <p:spPr>
          <a:xfrm>
            <a:off x="365760" y="365759"/>
            <a:ext cx="7589520" cy="6126480"/>
          </a:xfrm>
          <a:solidFill>
            <a:schemeClr val="accent1"/>
          </a:solidFill>
          <a:effectLst>
            <a:outerShdw blurRad="50800" dist="76200" dir="2700000" algn="tl" rotWithShape="0">
              <a:prstClr val="black">
                <a:alpha val="40000"/>
              </a:prstClr>
            </a:outerShdw>
          </a:effectLst>
        </p:spPr>
        <p:txBody>
          <a:bodyPr lIns="640080" tIns="640080" rIns="640080" bIns="640080" anchor="t" anchorCtr="0">
            <a:noAutofit/>
          </a:bodyPr>
          <a:lstStyle>
            <a:lvl1pPr algn="l">
              <a:defRPr sz="6000" b="1">
                <a:latin typeface="+mn-lt"/>
              </a:defRPr>
            </a:lvl1pPr>
          </a:lstStyle>
          <a:p>
            <a:r>
              <a:rPr lang="en-US" dirty="0"/>
              <a:t>Session Title</a:t>
            </a:r>
          </a:p>
        </p:txBody>
      </p:sp>
      <p:sp>
        <p:nvSpPr>
          <p:cNvPr id="6" name="Slide Number Placeholder 5">
            <a:extLst>
              <a:ext uri="{FF2B5EF4-FFF2-40B4-BE49-F238E27FC236}">
                <a16:creationId xmlns:a16="http://schemas.microsoft.com/office/drawing/2014/main" id="{DE582462-05C8-854D-EBF8-F223BFF8EC9D}"/>
              </a:ext>
            </a:extLst>
          </p:cNvPr>
          <p:cNvSpPr>
            <a:spLocks noGrp="1"/>
          </p:cNvSpPr>
          <p:nvPr>
            <p:ph type="sldNum" sz="quarter" idx="12"/>
          </p:nvPr>
        </p:nvSpPr>
        <p:spPr/>
        <p:txBody>
          <a:bodyPr/>
          <a:lstStyle/>
          <a:p>
            <a:fld id="{786AB5DA-2FE1-4245-A5A6-1B68667BDB58}" type="slidenum">
              <a:rPr lang="en-US" smtClean="0"/>
              <a:t>‹#›</a:t>
            </a:fld>
            <a:endParaRPr lang="en-US"/>
          </a:p>
        </p:txBody>
      </p:sp>
      <p:sp>
        <p:nvSpPr>
          <p:cNvPr id="3" name="TextBox 2">
            <a:extLst>
              <a:ext uri="{FF2B5EF4-FFF2-40B4-BE49-F238E27FC236}">
                <a16:creationId xmlns:a16="http://schemas.microsoft.com/office/drawing/2014/main" id="{C157D67D-82F3-DD65-FB98-691A05B1B56B}"/>
              </a:ext>
            </a:extLst>
          </p:cNvPr>
          <p:cNvSpPr txBox="1"/>
          <p:nvPr userDrawn="1"/>
        </p:nvSpPr>
        <p:spPr>
          <a:xfrm>
            <a:off x="1005840" y="2103120"/>
            <a:ext cx="6949440" cy="4389120"/>
          </a:xfrm>
          <a:prstGeom prst="rect">
            <a:avLst/>
          </a:prstGeom>
          <a:noFill/>
        </p:spPr>
        <p:txBody>
          <a:bodyPr wrap="square" lIns="0" tIns="0" rIns="0" bIns="0" rtlCol="0">
            <a:noAutofit/>
          </a:bodyPr>
          <a:lstStyle/>
          <a:p>
            <a:pPr>
              <a:spcBef>
                <a:spcPts val="0"/>
              </a:spcBef>
              <a:spcAft>
                <a:spcPts val="0"/>
              </a:spcAft>
            </a:pPr>
            <a:r>
              <a:rPr lang="en-US" sz="3200" dirty="0">
                <a:solidFill>
                  <a:schemeClr val="tx2"/>
                </a:solidFill>
              </a:rPr>
              <a:t>Presenter Name</a:t>
            </a:r>
          </a:p>
          <a:p>
            <a:pPr>
              <a:spcBef>
                <a:spcPts val="0"/>
              </a:spcBef>
              <a:spcAft>
                <a:spcPts val="0"/>
              </a:spcAft>
            </a:pPr>
            <a:r>
              <a:rPr lang="en-US" sz="3200" i="1" dirty="0">
                <a:solidFill>
                  <a:schemeClr val="tx2"/>
                </a:solidFill>
              </a:rPr>
              <a:t>Presenter Organization</a:t>
            </a:r>
          </a:p>
          <a:p>
            <a:pPr>
              <a:spcBef>
                <a:spcPts val="1200"/>
              </a:spcBef>
              <a:spcAft>
                <a:spcPts val="0"/>
              </a:spcAft>
            </a:pPr>
            <a:r>
              <a:rPr lang="en-US" sz="2400" dirty="0">
                <a:solidFill>
                  <a:schemeClr val="tx2"/>
                </a:solidFill>
              </a:rPr>
              <a:t>Date</a:t>
            </a:r>
          </a:p>
        </p:txBody>
      </p:sp>
    </p:spTree>
    <p:extLst>
      <p:ext uri="{BB962C8B-B14F-4D97-AF65-F5344CB8AC3E}">
        <p14:creationId xmlns:p14="http://schemas.microsoft.com/office/powerpoint/2010/main" val="2965845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33A37-FED4-1718-7EE4-5CB151821E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AC4352-099F-233B-142C-6823726A8C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AD5D84-456D-DC54-FE5C-FCA71BA313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E1D546-9139-D0B8-025F-342FA6CF3D5B}"/>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2AA710C1-EF12-F6B3-C95C-B96ED221CE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0A04C9-1BE5-6F98-068D-A5FC9D0F71C5}"/>
              </a:ext>
            </a:extLst>
          </p:cNvPr>
          <p:cNvSpPr>
            <a:spLocks noGrp="1"/>
          </p:cNvSpPr>
          <p:nvPr>
            <p:ph type="sldNum" sz="quarter" idx="12"/>
          </p:nvPr>
        </p:nvSpPr>
        <p:spPr/>
        <p:txBody>
          <a:bodyPr/>
          <a:lstStyle/>
          <a:p>
            <a:fld id="{786AB5DA-2FE1-4245-A5A6-1B68667BDB58}" type="slidenum">
              <a:rPr lang="en-US" smtClean="0"/>
              <a:t>‹#›</a:t>
            </a:fld>
            <a:endParaRPr lang="en-US"/>
          </a:p>
        </p:txBody>
      </p:sp>
    </p:spTree>
    <p:extLst>
      <p:ext uri="{BB962C8B-B14F-4D97-AF65-F5344CB8AC3E}">
        <p14:creationId xmlns:p14="http://schemas.microsoft.com/office/powerpoint/2010/main" val="709240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15411-A91D-6C81-6A0C-007E5F9A23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E90E34-C33A-134D-96B4-7C235B3BE4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C6A96D-F6BE-FE9C-8FF4-C57C5BC271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EA82FE-90E8-BD6A-ABA9-F7E4665B16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2262A9-0B96-B1D2-3767-04B1957646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29AFE2-2478-908D-D1DF-30338CDC083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E405E6EC-86A3-F53E-CEE4-B80AE6C62F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65CC8D4-8EE9-2D83-89E8-9B84AAA16E4E}"/>
              </a:ext>
            </a:extLst>
          </p:cNvPr>
          <p:cNvSpPr>
            <a:spLocks noGrp="1"/>
          </p:cNvSpPr>
          <p:nvPr>
            <p:ph type="sldNum" sz="quarter" idx="12"/>
          </p:nvPr>
        </p:nvSpPr>
        <p:spPr/>
        <p:txBody>
          <a:bodyPr/>
          <a:lstStyle/>
          <a:p>
            <a:fld id="{786AB5DA-2FE1-4245-A5A6-1B68667BDB58}" type="slidenum">
              <a:rPr lang="en-US" smtClean="0"/>
              <a:t>‹#›</a:t>
            </a:fld>
            <a:endParaRPr lang="en-US"/>
          </a:p>
        </p:txBody>
      </p:sp>
    </p:spTree>
    <p:extLst>
      <p:ext uri="{BB962C8B-B14F-4D97-AF65-F5344CB8AC3E}">
        <p14:creationId xmlns:p14="http://schemas.microsoft.com/office/powerpoint/2010/main" val="982354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24184-4DE3-8A35-672E-CB197B48E4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D08516-4660-256B-E8F1-8A583C461FDB}"/>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F0E49EAC-4C94-097C-33D7-F3823019D8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606CAAD-A1B8-F19A-A691-108495450F3E}"/>
              </a:ext>
            </a:extLst>
          </p:cNvPr>
          <p:cNvSpPr>
            <a:spLocks noGrp="1"/>
          </p:cNvSpPr>
          <p:nvPr>
            <p:ph type="sldNum" sz="quarter" idx="12"/>
          </p:nvPr>
        </p:nvSpPr>
        <p:spPr/>
        <p:txBody>
          <a:bodyPr/>
          <a:lstStyle/>
          <a:p>
            <a:fld id="{786AB5DA-2FE1-4245-A5A6-1B68667BDB58}" type="slidenum">
              <a:rPr lang="en-US" smtClean="0"/>
              <a:t>‹#›</a:t>
            </a:fld>
            <a:endParaRPr lang="en-US"/>
          </a:p>
        </p:txBody>
      </p:sp>
    </p:spTree>
    <p:extLst>
      <p:ext uri="{BB962C8B-B14F-4D97-AF65-F5344CB8AC3E}">
        <p14:creationId xmlns:p14="http://schemas.microsoft.com/office/powerpoint/2010/main" val="2444721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BF03E-9FB9-EFF0-147A-B5646E460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2098F1-2B5C-371E-B1EA-353709C8CF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E9EBB3-1604-D284-6690-D601F92058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49EF0A-775D-FB0B-17C2-6C06A861727B}"/>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FBEFF1EA-4C29-9347-E993-0FAFD56A04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812FAA1-730D-88F3-75B0-B64C69632B1C}"/>
              </a:ext>
            </a:extLst>
          </p:cNvPr>
          <p:cNvSpPr>
            <a:spLocks noGrp="1"/>
          </p:cNvSpPr>
          <p:nvPr>
            <p:ph type="sldNum" sz="quarter" idx="12"/>
          </p:nvPr>
        </p:nvSpPr>
        <p:spPr/>
        <p:txBody>
          <a:bodyPr/>
          <a:lstStyle/>
          <a:p>
            <a:fld id="{786AB5DA-2FE1-4245-A5A6-1B68667BDB58}" type="slidenum">
              <a:rPr lang="en-US" smtClean="0"/>
              <a:t>‹#›</a:t>
            </a:fld>
            <a:endParaRPr lang="en-US"/>
          </a:p>
        </p:txBody>
      </p:sp>
    </p:spTree>
    <p:extLst>
      <p:ext uri="{BB962C8B-B14F-4D97-AF65-F5344CB8AC3E}">
        <p14:creationId xmlns:p14="http://schemas.microsoft.com/office/powerpoint/2010/main" val="38652048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5B6F-1C79-22FC-DBB1-CD03CD9D5E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03C243-C2B4-D946-6E24-21423E6A26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06F0D2-E039-F99F-9319-7D5C82A65A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6B2118-9612-2C31-5F3D-DAD4B413C45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A7689B0A-7D91-B3E7-7623-9E9AD2DE94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4A7C95-4B8B-4307-76BD-2085A3C9509D}"/>
              </a:ext>
            </a:extLst>
          </p:cNvPr>
          <p:cNvSpPr>
            <a:spLocks noGrp="1"/>
          </p:cNvSpPr>
          <p:nvPr>
            <p:ph type="sldNum" sz="quarter" idx="12"/>
          </p:nvPr>
        </p:nvSpPr>
        <p:spPr/>
        <p:txBody>
          <a:bodyPr/>
          <a:lstStyle/>
          <a:p>
            <a:fld id="{786AB5DA-2FE1-4245-A5A6-1B68667BDB58}" type="slidenum">
              <a:rPr lang="en-US" smtClean="0"/>
              <a:t>‹#›</a:t>
            </a:fld>
            <a:endParaRPr lang="en-US"/>
          </a:p>
        </p:txBody>
      </p:sp>
    </p:spTree>
    <p:extLst>
      <p:ext uri="{BB962C8B-B14F-4D97-AF65-F5344CB8AC3E}">
        <p14:creationId xmlns:p14="http://schemas.microsoft.com/office/powerpoint/2010/main" val="36703059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526A4-CACB-3E61-C54F-EA12C2988B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0D6F33-B30B-52A4-AB10-42A22FB09E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018F98-5044-70C5-600E-CD45223FBB1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25F2E0FE-CFB4-31F1-D0B8-636D3DCE9E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47E3BB-4558-2C53-F6EA-63C4712F9CFE}"/>
              </a:ext>
            </a:extLst>
          </p:cNvPr>
          <p:cNvSpPr>
            <a:spLocks noGrp="1"/>
          </p:cNvSpPr>
          <p:nvPr>
            <p:ph type="sldNum" sz="quarter" idx="12"/>
          </p:nvPr>
        </p:nvSpPr>
        <p:spPr/>
        <p:txBody>
          <a:bodyPr/>
          <a:lstStyle/>
          <a:p>
            <a:fld id="{786AB5DA-2FE1-4245-A5A6-1B68667BDB58}" type="slidenum">
              <a:rPr lang="en-US" smtClean="0"/>
              <a:t>‹#›</a:t>
            </a:fld>
            <a:endParaRPr lang="en-US"/>
          </a:p>
        </p:txBody>
      </p:sp>
    </p:spTree>
    <p:extLst>
      <p:ext uri="{BB962C8B-B14F-4D97-AF65-F5344CB8AC3E}">
        <p14:creationId xmlns:p14="http://schemas.microsoft.com/office/powerpoint/2010/main" val="4114012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9FCB65-77BB-D433-7F2C-9F2D845390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F30DA8-DEBC-FDB4-A36F-5CA6945271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8AEA9B-1613-7A04-5045-19D304922D76}"/>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A126A9C0-4455-37E9-972B-06A8DD7DDA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FF503D-2037-F774-2861-1515321F670C}"/>
              </a:ext>
            </a:extLst>
          </p:cNvPr>
          <p:cNvSpPr>
            <a:spLocks noGrp="1"/>
          </p:cNvSpPr>
          <p:nvPr>
            <p:ph type="sldNum" sz="quarter" idx="12"/>
          </p:nvPr>
        </p:nvSpPr>
        <p:spPr/>
        <p:txBody>
          <a:bodyPr/>
          <a:lstStyle/>
          <a:p>
            <a:fld id="{786AB5DA-2FE1-4245-A5A6-1B68667BDB58}" type="slidenum">
              <a:rPr lang="en-US" smtClean="0"/>
              <a:t>‹#›</a:t>
            </a:fld>
            <a:endParaRPr lang="en-US"/>
          </a:p>
        </p:txBody>
      </p:sp>
    </p:spTree>
    <p:extLst>
      <p:ext uri="{BB962C8B-B14F-4D97-AF65-F5344CB8AC3E}">
        <p14:creationId xmlns:p14="http://schemas.microsoft.com/office/powerpoint/2010/main" val="1192134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Opener">
  <p:cSld name="Opener">
    <p:spTree>
      <p:nvGrpSpPr>
        <p:cNvPr id="1" name="Shape 202"/>
        <p:cNvGrpSpPr/>
        <p:nvPr/>
      </p:nvGrpSpPr>
      <p:grpSpPr>
        <a:xfrm>
          <a:off x="0" y="0"/>
          <a:ext cx="0" cy="0"/>
          <a:chOff x="0" y="0"/>
          <a:chExt cx="0" cy="0"/>
        </a:xfrm>
      </p:grpSpPr>
      <p:pic>
        <p:nvPicPr>
          <p:cNvPr id="203" name="Google Shape;203;g2e268beb757_1_393" descr="PathWays for Aging logotype"/>
          <p:cNvPicPr preferRelativeResize="0"/>
          <p:nvPr/>
        </p:nvPicPr>
        <p:blipFill rotWithShape="1">
          <a:blip r:embed="rId2">
            <a:alphaModFix/>
          </a:blip>
          <a:srcRect/>
          <a:stretch/>
        </p:blipFill>
        <p:spPr>
          <a:xfrm>
            <a:off x="4447751" y="613156"/>
            <a:ext cx="5608295" cy="1489963"/>
          </a:xfrm>
          <a:prstGeom prst="rect">
            <a:avLst/>
          </a:prstGeom>
          <a:noFill/>
          <a:ln>
            <a:noFill/>
          </a:ln>
        </p:spPr>
      </p:pic>
      <p:pic>
        <p:nvPicPr>
          <p:cNvPr id="204" name="Google Shape;204;g2e268beb757_1_393"/>
          <p:cNvPicPr preferRelativeResize="0"/>
          <p:nvPr/>
        </p:nvPicPr>
        <p:blipFill rotWithShape="1">
          <a:blip r:embed="rId3">
            <a:alphaModFix/>
          </a:blip>
          <a:srcRect/>
          <a:stretch/>
        </p:blipFill>
        <p:spPr>
          <a:xfrm>
            <a:off x="0" y="2189755"/>
            <a:ext cx="12192000" cy="4668247"/>
          </a:xfrm>
          <a:prstGeom prst="rect">
            <a:avLst/>
          </a:prstGeom>
          <a:noFill/>
          <a:ln>
            <a:noFill/>
          </a:ln>
        </p:spPr>
      </p:pic>
      <p:sp>
        <p:nvSpPr>
          <p:cNvPr id="205" name="Google Shape;205;g2e268beb757_1_393"/>
          <p:cNvSpPr txBox="1">
            <a:spLocks noGrp="1"/>
          </p:cNvSpPr>
          <p:nvPr>
            <p:ph type="title"/>
          </p:nvPr>
        </p:nvSpPr>
        <p:spPr>
          <a:xfrm>
            <a:off x="1552575" y="2527069"/>
            <a:ext cx="9106000" cy="1816400"/>
          </a:xfrm>
          <a:prstGeom prst="rect">
            <a:avLst/>
          </a:prstGeom>
          <a:noFill/>
          <a:ln>
            <a:noFill/>
          </a:ln>
        </p:spPr>
        <p:txBody>
          <a:bodyPr spcFirstLastPara="1" wrap="square" lIns="0" tIns="0" rIns="0" bIns="0" anchor="ctr" anchorCtr="0">
            <a:normAutofit/>
          </a:bodyPr>
          <a:lstStyle>
            <a:lvl1pPr lvl="0" algn="ctr" rtl="0">
              <a:lnSpc>
                <a:spcPct val="90000"/>
              </a:lnSpc>
              <a:spcBef>
                <a:spcPts val="0"/>
              </a:spcBef>
              <a:spcAft>
                <a:spcPts val="0"/>
              </a:spcAft>
              <a:buClr>
                <a:schemeClr val="dk1"/>
              </a:buClr>
              <a:buSzPts val="3600"/>
              <a:buFont typeface="Constantia"/>
              <a:buNone/>
              <a:defRPr sz="48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206" name="Google Shape;206;g2e268beb757_1_393" descr="Indiana Family and Social Services Administration Logo"/>
          <p:cNvPicPr preferRelativeResize="0"/>
          <p:nvPr/>
        </p:nvPicPr>
        <p:blipFill rotWithShape="1">
          <a:blip r:embed="rId4">
            <a:alphaModFix/>
          </a:blip>
          <a:srcRect/>
          <a:stretch/>
        </p:blipFill>
        <p:spPr>
          <a:xfrm>
            <a:off x="1759773" y="371062"/>
            <a:ext cx="2158369" cy="2158369"/>
          </a:xfrm>
          <a:prstGeom prst="rect">
            <a:avLst/>
          </a:prstGeom>
          <a:noFill/>
          <a:ln>
            <a:noFill/>
          </a:ln>
        </p:spPr>
      </p:pic>
      <p:cxnSp>
        <p:nvCxnSpPr>
          <p:cNvPr id="207" name="Google Shape;207;g2e268beb757_1_393"/>
          <p:cNvCxnSpPr/>
          <p:nvPr/>
        </p:nvCxnSpPr>
        <p:spPr>
          <a:xfrm>
            <a:off x="3918143" y="688157"/>
            <a:ext cx="0" cy="1414800"/>
          </a:xfrm>
          <a:prstGeom prst="straightConnector1">
            <a:avLst/>
          </a:prstGeom>
          <a:noFill/>
          <a:ln w="12700" cap="flat" cmpd="sng">
            <a:solidFill>
              <a:srgbClr val="AEABAB"/>
            </a:solidFill>
            <a:prstDash val="solid"/>
            <a:miter lim="800000"/>
            <a:headEnd type="none" w="sm" len="sm"/>
            <a:tailEnd type="none" w="sm" len="sm"/>
          </a:ln>
        </p:spPr>
      </p:cxnSp>
    </p:spTree>
    <p:extLst>
      <p:ext uri="{BB962C8B-B14F-4D97-AF65-F5344CB8AC3E}">
        <p14:creationId xmlns:p14="http://schemas.microsoft.com/office/powerpoint/2010/main" val="73202488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218A75C-F3B3-47F3-930E-970C9C72892F}"/>
              </a:ext>
            </a:extLst>
          </p:cNvPr>
          <p:cNvSpPr>
            <a:spLocks noGrp="1"/>
          </p:cNvSpPr>
          <p:nvPr>
            <p:ph type="sldNum" sz="quarter" idx="10"/>
          </p:nvPr>
        </p:nvSpPr>
        <p:spPr/>
        <p:txBody>
          <a:bodyPr/>
          <a:lstStyle/>
          <a:p>
            <a:fld id="{4F666A87-0DF7-4A5C-B8B2-4E7F7417BA6B}" type="slidenum">
              <a:rPr lang="en-US" smtClean="0"/>
              <a:pPr/>
              <a:t>‹#›</a:t>
            </a:fld>
            <a:endParaRPr lang="en-US"/>
          </a:p>
        </p:txBody>
      </p:sp>
    </p:spTree>
    <p:extLst>
      <p:ext uri="{BB962C8B-B14F-4D97-AF65-F5344CB8AC3E}">
        <p14:creationId xmlns:p14="http://schemas.microsoft.com/office/powerpoint/2010/main" val="28716805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06400" y="990600"/>
            <a:ext cx="4673600" cy="5486400"/>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88000" y="2209800"/>
            <a:ext cx="6299200" cy="4267200"/>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1DE1908B-9CE1-4673-9ADE-368C28C1AC89}"/>
              </a:ext>
            </a:extLst>
          </p:cNvPr>
          <p:cNvSpPr>
            <a:spLocks noGrp="1"/>
          </p:cNvSpPr>
          <p:nvPr>
            <p:ph type="sldNum" sz="quarter" idx="4"/>
          </p:nvPr>
        </p:nvSpPr>
        <p:spPr>
          <a:xfrm>
            <a:off x="365760" y="6217920"/>
            <a:ext cx="2743200" cy="365125"/>
          </a:xfrm>
          <a:prstGeom prst="rect">
            <a:avLst/>
          </a:prstGeom>
        </p:spPr>
        <p:txBody>
          <a:bodyPr vert="horz" lIns="91440" tIns="45720" rIns="91440" bIns="45720" rtlCol="0" anchor="ctr"/>
          <a:lstStyle>
            <a:lvl1pPr algn="l">
              <a:defRPr sz="1200" b="1">
                <a:solidFill>
                  <a:schemeClr val="tx1"/>
                </a:solidFill>
                <a:latin typeface="+mj-lt"/>
              </a:defRPr>
            </a:lvl1pPr>
          </a:lstStyle>
          <a:p>
            <a:fld id="{4F666A87-0DF7-4A5C-B8B2-4E7F7417BA6B}" type="slidenum">
              <a:rPr lang="en-US" smtClean="0"/>
              <a:pPr/>
              <a:t>‹#›</a:t>
            </a:fld>
            <a:endParaRPr lang="en-US"/>
          </a:p>
        </p:txBody>
      </p:sp>
    </p:spTree>
    <p:extLst>
      <p:ext uri="{BB962C8B-B14F-4D97-AF65-F5344CB8AC3E}">
        <p14:creationId xmlns:p14="http://schemas.microsoft.com/office/powerpoint/2010/main" val="4094219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F4EBE-5562-4AAF-98BD-9BF206205753}"/>
              </a:ext>
            </a:extLst>
          </p:cNvPr>
          <p:cNvSpPr>
            <a:spLocks noGrp="1"/>
          </p:cNvSpPr>
          <p:nvPr>
            <p:ph type="ctrTitle" hasCustomPrompt="1"/>
          </p:nvPr>
        </p:nvSpPr>
        <p:spPr>
          <a:xfrm>
            <a:off x="365760" y="365759"/>
            <a:ext cx="7589520" cy="6126480"/>
          </a:xfrm>
          <a:solidFill>
            <a:schemeClr val="accent1"/>
          </a:solidFill>
          <a:effectLst>
            <a:outerShdw blurRad="50800" dist="76200" dir="2700000" algn="tl" rotWithShape="0">
              <a:prstClr val="black">
                <a:alpha val="40000"/>
              </a:prstClr>
            </a:outerShdw>
          </a:effectLst>
        </p:spPr>
        <p:txBody>
          <a:bodyPr lIns="640080" tIns="640080" rIns="640080" bIns="640080" anchor="t" anchorCtr="0">
            <a:noAutofit/>
          </a:bodyPr>
          <a:lstStyle>
            <a:lvl1pPr algn="l">
              <a:defRPr sz="6000" b="1">
                <a:latin typeface="+mn-lt"/>
              </a:defRPr>
            </a:lvl1pPr>
          </a:lstStyle>
          <a:p>
            <a:r>
              <a:rPr lang="en-US" dirty="0"/>
              <a:t>Thank you!</a:t>
            </a:r>
          </a:p>
        </p:txBody>
      </p:sp>
      <p:sp>
        <p:nvSpPr>
          <p:cNvPr id="6" name="Slide Number Placeholder 5">
            <a:extLst>
              <a:ext uri="{FF2B5EF4-FFF2-40B4-BE49-F238E27FC236}">
                <a16:creationId xmlns:a16="http://schemas.microsoft.com/office/drawing/2014/main" id="{DE582462-05C8-854D-EBF8-F223BFF8EC9D}"/>
              </a:ext>
            </a:extLst>
          </p:cNvPr>
          <p:cNvSpPr>
            <a:spLocks noGrp="1"/>
          </p:cNvSpPr>
          <p:nvPr>
            <p:ph type="sldNum" sz="quarter" idx="12"/>
          </p:nvPr>
        </p:nvSpPr>
        <p:spPr/>
        <p:txBody>
          <a:bodyPr/>
          <a:lstStyle/>
          <a:p>
            <a:fld id="{786AB5DA-2FE1-4245-A5A6-1B68667BDB58}" type="slidenum">
              <a:rPr lang="en-US" smtClean="0"/>
              <a:t>‹#›</a:t>
            </a:fld>
            <a:endParaRPr lang="en-US"/>
          </a:p>
        </p:txBody>
      </p:sp>
      <p:sp>
        <p:nvSpPr>
          <p:cNvPr id="3" name="TextBox 2">
            <a:extLst>
              <a:ext uri="{FF2B5EF4-FFF2-40B4-BE49-F238E27FC236}">
                <a16:creationId xmlns:a16="http://schemas.microsoft.com/office/drawing/2014/main" id="{C157D67D-82F3-DD65-FB98-691A05B1B56B}"/>
              </a:ext>
            </a:extLst>
          </p:cNvPr>
          <p:cNvSpPr txBox="1"/>
          <p:nvPr userDrawn="1"/>
        </p:nvSpPr>
        <p:spPr>
          <a:xfrm>
            <a:off x="1005840" y="2103120"/>
            <a:ext cx="6949440" cy="4389120"/>
          </a:xfrm>
          <a:prstGeom prst="rect">
            <a:avLst/>
          </a:prstGeom>
          <a:noFill/>
        </p:spPr>
        <p:txBody>
          <a:bodyPr wrap="square" lIns="0" tIns="0" rIns="0" bIns="0" rtlCol="0">
            <a:noAutofit/>
          </a:bodyPr>
          <a:lstStyle/>
          <a:p>
            <a:pPr>
              <a:spcBef>
                <a:spcPts val="0"/>
              </a:spcBef>
              <a:spcAft>
                <a:spcPts val="0"/>
              </a:spcAft>
            </a:pPr>
            <a:r>
              <a:rPr lang="en-US" sz="3200" dirty="0">
                <a:solidFill>
                  <a:schemeClr val="tx2"/>
                </a:solidFill>
              </a:rPr>
              <a:t>Presenter Name </a:t>
            </a:r>
          </a:p>
          <a:p>
            <a:pPr>
              <a:spcBef>
                <a:spcPts val="0"/>
              </a:spcBef>
              <a:spcAft>
                <a:spcPts val="0"/>
              </a:spcAft>
            </a:pPr>
            <a:r>
              <a:rPr lang="en-US" sz="2800" dirty="0">
                <a:solidFill>
                  <a:schemeClr val="tx2"/>
                </a:solidFill>
              </a:rPr>
              <a:t>Presenter Contact Info</a:t>
            </a:r>
          </a:p>
        </p:txBody>
      </p:sp>
    </p:spTree>
    <p:extLst>
      <p:ext uri="{BB962C8B-B14F-4D97-AF65-F5344CB8AC3E}">
        <p14:creationId xmlns:p14="http://schemas.microsoft.com/office/powerpoint/2010/main" val="14197624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36800" y="2438400"/>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Title 1"/>
          <p:cNvSpPr>
            <a:spLocks noGrp="1"/>
          </p:cNvSpPr>
          <p:nvPr>
            <p:ph type="title"/>
          </p:nvPr>
        </p:nvSpPr>
        <p:spPr>
          <a:xfrm>
            <a:off x="609600" y="609600"/>
            <a:ext cx="10769600" cy="566738"/>
          </a:xfrm>
        </p:spPr>
        <p:txBody>
          <a:bodyPr anchor="b"/>
          <a:lstStyle>
            <a:lvl1pPr algn="l">
              <a:defRPr sz="3600" b="1"/>
            </a:lvl1pPr>
          </a:lstStyle>
          <a:p>
            <a:r>
              <a:rPr lang="en-US"/>
              <a:t>Click to edit Master title style</a:t>
            </a:r>
          </a:p>
        </p:txBody>
      </p:sp>
      <p:sp>
        <p:nvSpPr>
          <p:cNvPr id="6" name="Text Placeholder 3"/>
          <p:cNvSpPr>
            <a:spLocks noGrp="1"/>
          </p:cNvSpPr>
          <p:nvPr>
            <p:ph type="body" sz="half" idx="2"/>
          </p:nvPr>
        </p:nvSpPr>
        <p:spPr>
          <a:xfrm>
            <a:off x="609600" y="1176338"/>
            <a:ext cx="10769600" cy="804862"/>
          </a:xfr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3">
            <a:extLst>
              <a:ext uri="{FF2B5EF4-FFF2-40B4-BE49-F238E27FC236}">
                <a16:creationId xmlns:a16="http://schemas.microsoft.com/office/drawing/2014/main" id="{AEE46CA5-8A53-4061-8298-01CAEBACC790}"/>
              </a:ext>
            </a:extLst>
          </p:cNvPr>
          <p:cNvSpPr>
            <a:spLocks noGrp="1"/>
          </p:cNvSpPr>
          <p:nvPr>
            <p:ph type="sldNum" sz="quarter" idx="4"/>
          </p:nvPr>
        </p:nvSpPr>
        <p:spPr>
          <a:xfrm>
            <a:off x="365760" y="6217920"/>
            <a:ext cx="2743200" cy="365125"/>
          </a:xfrm>
          <a:prstGeom prst="rect">
            <a:avLst/>
          </a:prstGeom>
        </p:spPr>
        <p:txBody>
          <a:bodyPr vert="horz" lIns="91440" tIns="45720" rIns="91440" bIns="45720" rtlCol="0" anchor="ctr"/>
          <a:lstStyle>
            <a:lvl1pPr algn="l">
              <a:defRPr sz="1200" b="1">
                <a:solidFill>
                  <a:schemeClr val="bg1"/>
                </a:solidFill>
                <a:latin typeface="+mj-lt"/>
              </a:defRPr>
            </a:lvl1pPr>
          </a:lstStyle>
          <a:p>
            <a:fld id="{4F666A87-0DF7-4A5C-B8B2-4E7F7417BA6B}" type="slidenum">
              <a:rPr lang="en-US" smtClean="0"/>
              <a:pPr/>
              <a:t>‹#›</a:t>
            </a:fld>
            <a:endParaRPr lang="en-US"/>
          </a:p>
        </p:txBody>
      </p:sp>
    </p:spTree>
    <p:extLst>
      <p:ext uri="{BB962C8B-B14F-4D97-AF65-F5344CB8AC3E}">
        <p14:creationId xmlns:p14="http://schemas.microsoft.com/office/powerpoint/2010/main" val="3740632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96"/>
        <p:cNvGrpSpPr/>
        <p:nvPr/>
      </p:nvGrpSpPr>
      <p:grpSpPr>
        <a:xfrm>
          <a:off x="0" y="0"/>
          <a:ext cx="0" cy="0"/>
          <a:chOff x="0" y="0"/>
          <a:chExt cx="0" cy="0"/>
        </a:xfrm>
      </p:grpSpPr>
      <p:sp>
        <p:nvSpPr>
          <p:cNvPr id="97" name="Google Shape;97;p51"/>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8" name="Google Shape;98;p51"/>
          <p:cNvSpPr txBox="1">
            <a:spLocks noGrp="1"/>
          </p:cNvSpPr>
          <p:nvPr>
            <p:ph type="sldNum" idx="12"/>
          </p:nvPr>
        </p:nvSpPr>
        <p:spPr>
          <a:xfrm>
            <a:off x="276225" y="6356351"/>
            <a:ext cx="2600400" cy="3652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400"/>
              <a:buFont typeface="Arial"/>
              <a:buNone/>
              <a:defRPr sz="1867" b="1" i="0" u="none" strike="noStrike" cap="none">
                <a:solidFill>
                  <a:schemeClr val="lt1"/>
                </a:solidFill>
                <a:latin typeface="Microsoft Sans Serif" panose="020B0604020202020204" pitchFamily="34" charset="0"/>
                <a:ea typeface="Microsoft Sans Serif" panose="020B0604020202020204" pitchFamily="34" charset="0"/>
                <a:cs typeface="Microsoft Sans Serif" panose="020B0604020202020204" pitchFamily="34" charset="0"/>
                <a:sym typeface="Libre Franklin"/>
              </a:defRPr>
            </a:lvl1pPr>
            <a:lvl2pPr marL="0" marR="0" lvl="1" indent="0" algn="l">
              <a:lnSpc>
                <a:spcPct val="100000"/>
              </a:lnSpc>
              <a:spcBef>
                <a:spcPts val="0"/>
              </a:spcBef>
              <a:spcAft>
                <a:spcPts val="0"/>
              </a:spcAft>
              <a:buClr>
                <a:srgbClr val="000000"/>
              </a:buClr>
              <a:buSzPts val="1400"/>
              <a:buFont typeface="Arial"/>
              <a:buNone/>
              <a:defRPr sz="1867" b="1" i="0" u="none" strike="noStrike" cap="none">
                <a:solidFill>
                  <a:schemeClr val="lt1"/>
                </a:solidFill>
                <a:latin typeface="Libre Franklin"/>
                <a:ea typeface="Libre Franklin"/>
                <a:cs typeface="Libre Franklin"/>
                <a:sym typeface="Libre Franklin"/>
              </a:defRPr>
            </a:lvl2pPr>
            <a:lvl3pPr marL="0" marR="0" lvl="2" indent="0" algn="l">
              <a:lnSpc>
                <a:spcPct val="100000"/>
              </a:lnSpc>
              <a:spcBef>
                <a:spcPts val="0"/>
              </a:spcBef>
              <a:spcAft>
                <a:spcPts val="0"/>
              </a:spcAft>
              <a:buClr>
                <a:srgbClr val="000000"/>
              </a:buClr>
              <a:buSzPts val="1400"/>
              <a:buFont typeface="Arial"/>
              <a:buNone/>
              <a:defRPr sz="1867" b="1" i="0" u="none" strike="noStrike" cap="none">
                <a:solidFill>
                  <a:schemeClr val="lt1"/>
                </a:solidFill>
                <a:latin typeface="Libre Franklin"/>
                <a:ea typeface="Libre Franklin"/>
                <a:cs typeface="Libre Franklin"/>
                <a:sym typeface="Libre Franklin"/>
              </a:defRPr>
            </a:lvl3pPr>
            <a:lvl4pPr marL="0" marR="0" lvl="3" indent="0" algn="l">
              <a:lnSpc>
                <a:spcPct val="100000"/>
              </a:lnSpc>
              <a:spcBef>
                <a:spcPts val="0"/>
              </a:spcBef>
              <a:spcAft>
                <a:spcPts val="0"/>
              </a:spcAft>
              <a:buClr>
                <a:srgbClr val="000000"/>
              </a:buClr>
              <a:buSzPts val="1400"/>
              <a:buFont typeface="Arial"/>
              <a:buNone/>
              <a:defRPr sz="1867" b="1" i="0" u="none" strike="noStrike" cap="none">
                <a:solidFill>
                  <a:schemeClr val="lt1"/>
                </a:solidFill>
                <a:latin typeface="Libre Franklin"/>
                <a:ea typeface="Libre Franklin"/>
                <a:cs typeface="Libre Franklin"/>
                <a:sym typeface="Libre Franklin"/>
              </a:defRPr>
            </a:lvl4pPr>
            <a:lvl5pPr marL="0" marR="0" lvl="4" indent="0" algn="l">
              <a:lnSpc>
                <a:spcPct val="100000"/>
              </a:lnSpc>
              <a:spcBef>
                <a:spcPts val="0"/>
              </a:spcBef>
              <a:spcAft>
                <a:spcPts val="0"/>
              </a:spcAft>
              <a:buClr>
                <a:srgbClr val="000000"/>
              </a:buClr>
              <a:buSzPts val="1400"/>
              <a:buFont typeface="Arial"/>
              <a:buNone/>
              <a:defRPr sz="1867" b="1" i="0" u="none" strike="noStrike" cap="none">
                <a:solidFill>
                  <a:schemeClr val="lt1"/>
                </a:solidFill>
                <a:latin typeface="Libre Franklin"/>
                <a:ea typeface="Libre Franklin"/>
                <a:cs typeface="Libre Franklin"/>
                <a:sym typeface="Libre Franklin"/>
              </a:defRPr>
            </a:lvl5pPr>
            <a:lvl6pPr marL="0" marR="0" lvl="5" indent="0" algn="l">
              <a:lnSpc>
                <a:spcPct val="100000"/>
              </a:lnSpc>
              <a:spcBef>
                <a:spcPts val="0"/>
              </a:spcBef>
              <a:spcAft>
                <a:spcPts val="0"/>
              </a:spcAft>
              <a:buClr>
                <a:srgbClr val="000000"/>
              </a:buClr>
              <a:buSzPts val="1400"/>
              <a:buFont typeface="Arial"/>
              <a:buNone/>
              <a:defRPr sz="1867" b="1" i="0" u="none" strike="noStrike" cap="none">
                <a:solidFill>
                  <a:schemeClr val="lt1"/>
                </a:solidFill>
                <a:latin typeface="Libre Franklin"/>
                <a:ea typeface="Libre Franklin"/>
                <a:cs typeface="Libre Franklin"/>
                <a:sym typeface="Libre Franklin"/>
              </a:defRPr>
            </a:lvl6pPr>
            <a:lvl7pPr marL="0" marR="0" lvl="6" indent="0" algn="l">
              <a:lnSpc>
                <a:spcPct val="100000"/>
              </a:lnSpc>
              <a:spcBef>
                <a:spcPts val="0"/>
              </a:spcBef>
              <a:spcAft>
                <a:spcPts val="0"/>
              </a:spcAft>
              <a:buClr>
                <a:srgbClr val="000000"/>
              </a:buClr>
              <a:buSzPts val="1400"/>
              <a:buFont typeface="Arial"/>
              <a:buNone/>
              <a:defRPr sz="1867" b="1" i="0" u="none" strike="noStrike" cap="none">
                <a:solidFill>
                  <a:schemeClr val="lt1"/>
                </a:solidFill>
                <a:latin typeface="Libre Franklin"/>
                <a:ea typeface="Libre Franklin"/>
                <a:cs typeface="Libre Franklin"/>
                <a:sym typeface="Libre Franklin"/>
              </a:defRPr>
            </a:lvl7pPr>
            <a:lvl8pPr marL="0" marR="0" lvl="7" indent="0" algn="l">
              <a:lnSpc>
                <a:spcPct val="100000"/>
              </a:lnSpc>
              <a:spcBef>
                <a:spcPts val="0"/>
              </a:spcBef>
              <a:spcAft>
                <a:spcPts val="0"/>
              </a:spcAft>
              <a:buClr>
                <a:srgbClr val="000000"/>
              </a:buClr>
              <a:buSzPts val="1400"/>
              <a:buFont typeface="Arial"/>
              <a:buNone/>
              <a:defRPr sz="1867" b="1" i="0" u="none" strike="noStrike" cap="none">
                <a:solidFill>
                  <a:schemeClr val="lt1"/>
                </a:solidFill>
                <a:latin typeface="Libre Franklin"/>
                <a:ea typeface="Libre Franklin"/>
                <a:cs typeface="Libre Franklin"/>
                <a:sym typeface="Libre Franklin"/>
              </a:defRPr>
            </a:lvl8pPr>
            <a:lvl9pPr marL="0" marR="0" lvl="8" indent="0" algn="l">
              <a:lnSpc>
                <a:spcPct val="100000"/>
              </a:lnSpc>
              <a:spcBef>
                <a:spcPts val="0"/>
              </a:spcBef>
              <a:spcAft>
                <a:spcPts val="0"/>
              </a:spcAft>
              <a:buClr>
                <a:srgbClr val="000000"/>
              </a:buClr>
              <a:buSzPts val="1400"/>
              <a:buFont typeface="Arial"/>
              <a:buNone/>
              <a:defRPr sz="1867" b="1" i="0" u="none" strike="noStrike" cap="none">
                <a:solidFill>
                  <a:schemeClr val="lt1"/>
                </a:solidFill>
                <a:latin typeface="Libre Franklin"/>
                <a:ea typeface="Libre Franklin"/>
                <a:cs typeface="Libre Franklin"/>
                <a:sym typeface="Libre Franklin"/>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880308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01225-A835-EF13-F97A-0AB4ABCF5F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5353A1-72BC-2D6F-FD13-DE24A709B5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EF1D4D-9476-3A21-6AC5-65C84A0021E5}"/>
              </a:ext>
            </a:extLst>
          </p:cNvPr>
          <p:cNvSpPr>
            <a:spLocks noGrp="1"/>
          </p:cNvSpPr>
          <p:nvPr>
            <p:ph type="dt" sz="half" idx="10"/>
          </p:nvPr>
        </p:nvSpPr>
        <p:spPr/>
        <p:txBody>
          <a:bodyPr/>
          <a:lstStyle/>
          <a:p>
            <a:fld id="{D0CB9FDD-29FF-419E-85A4-3DFE04073094}" type="datetimeFigureOut">
              <a:rPr lang="en-US" smtClean="0"/>
              <a:t>6/20/2024</a:t>
            </a:fld>
            <a:endParaRPr lang="en-US"/>
          </a:p>
        </p:txBody>
      </p:sp>
      <p:sp>
        <p:nvSpPr>
          <p:cNvPr id="5" name="Footer Placeholder 4">
            <a:extLst>
              <a:ext uri="{FF2B5EF4-FFF2-40B4-BE49-F238E27FC236}">
                <a16:creationId xmlns:a16="http://schemas.microsoft.com/office/drawing/2014/main" id="{592A2F47-9AA1-CD78-5D72-0A3AD97511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068F16-5C8D-1D7D-15DB-13DC651C7520}"/>
              </a:ext>
            </a:extLst>
          </p:cNvPr>
          <p:cNvSpPr>
            <a:spLocks noGrp="1"/>
          </p:cNvSpPr>
          <p:nvPr>
            <p:ph type="sldNum" sz="quarter" idx="12"/>
          </p:nvPr>
        </p:nvSpPr>
        <p:spPr/>
        <p:txBody>
          <a:bodyPr/>
          <a:lstStyle/>
          <a:p>
            <a:fld id="{869761A6-D098-4A9A-A864-D6D5D3151D3B}" type="slidenum">
              <a:rPr lang="en-US" smtClean="0"/>
              <a:t>‹#›</a:t>
            </a:fld>
            <a:endParaRPr lang="en-US"/>
          </a:p>
        </p:txBody>
      </p:sp>
    </p:spTree>
    <p:extLst>
      <p:ext uri="{BB962C8B-B14F-4D97-AF65-F5344CB8AC3E}">
        <p14:creationId xmlns:p14="http://schemas.microsoft.com/office/powerpoint/2010/main" val="2481933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F4EBE-5562-4AAF-98BD-9BF206205753}"/>
              </a:ext>
            </a:extLst>
          </p:cNvPr>
          <p:cNvSpPr>
            <a:spLocks noGrp="1"/>
          </p:cNvSpPr>
          <p:nvPr>
            <p:ph type="ctrTitle" hasCustomPrompt="1"/>
          </p:nvPr>
        </p:nvSpPr>
        <p:spPr>
          <a:xfrm>
            <a:off x="365760" y="365759"/>
            <a:ext cx="7589520" cy="6126480"/>
          </a:xfrm>
          <a:solidFill>
            <a:schemeClr val="bg1"/>
          </a:solidFill>
          <a:effectLst>
            <a:outerShdw blurRad="50800" dist="76200" dir="2700000" algn="tl" rotWithShape="0">
              <a:prstClr val="black">
                <a:alpha val="40000"/>
              </a:prstClr>
            </a:outerShdw>
          </a:effectLst>
        </p:spPr>
        <p:txBody>
          <a:bodyPr lIns="640080" tIns="640080" rIns="640080" bIns="640080" anchor="t" anchorCtr="0">
            <a:noAutofit/>
          </a:bodyPr>
          <a:lstStyle>
            <a:lvl1pPr algn="l">
              <a:defRPr sz="4800" b="1">
                <a:latin typeface="+mn-lt"/>
              </a:defRPr>
            </a:lvl1pPr>
          </a:lstStyle>
          <a:p>
            <a:r>
              <a:rPr lang="en-US" dirty="0"/>
              <a:t>Learning Objectives</a:t>
            </a:r>
          </a:p>
        </p:txBody>
      </p:sp>
      <p:sp>
        <p:nvSpPr>
          <p:cNvPr id="6" name="Slide Number Placeholder 5">
            <a:extLst>
              <a:ext uri="{FF2B5EF4-FFF2-40B4-BE49-F238E27FC236}">
                <a16:creationId xmlns:a16="http://schemas.microsoft.com/office/drawing/2014/main" id="{DE582462-05C8-854D-EBF8-F223BFF8EC9D}"/>
              </a:ext>
            </a:extLst>
          </p:cNvPr>
          <p:cNvSpPr>
            <a:spLocks noGrp="1"/>
          </p:cNvSpPr>
          <p:nvPr>
            <p:ph type="sldNum" sz="quarter" idx="12"/>
          </p:nvPr>
        </p:nvSpPr>
        <p:spPr/>
        <p:txBody>
          <a:bodyPr/>
          <a:lstStyle/>
          <a:p>
            <a:fld id="{786AB5DA-2FE1-4245-A5A6-1B68667BDB58}" type="slidenum">
              <a:rPr lang="en-US" smtClean="0"/>
              <a:t>‹#›</a:t>
            </a:fld>
            <a:endParaRPr lang="en-US"/>
          </a:p>
        </p:txBody>
      </p:sp>
      <p:sp>
        <p:nvSpPr>
          <p:cNvPr id="3" name="TextBox 2">
            <a:extLst>
              <a:ext uri="{FF2B5EF4-FFF2-40B4-BE49-F238E27FC236}">
                <a16:creationId xmlns:a16="http://schemas.microsoft.com/office/drawing/2014/main" id="{C157D67D-82F3-DD65-FB98-691A05B1B56B}"/>
              </a:ext>
            </a:extLst>
          </p:cNvPr>
          <p:cNvSpPr txBox="1"/>
          <p:nvPr userDrawn="1"/>
        </p:nvSpPr>
        <p:spPr>
          <a:xfrm>
            <a:off x="1005840" y="2103120"/>
            <a:ext cx="6949440" cy="4389120"/>
          </a:xfrm>
          <a:prstGeom prst="rect">
            <a:avLst/>
          </a:prstGeom>
          <a:noFill/>
        </p:spPr>
        <p:txBody>
          <a:bodyPr wrap="square" lIns="0" tIns="0" rIns="0" bIns="0" rtlCol="0">
            <a:noAutofit/>
          </a:bodyPr>
          <a:lstStyle/>
          <a:p>
            <a:pPr marL="457200" indent="-457200">
              <a:spcBef>
                <a:spcPts val="0"/>
              </a:spcBef>
              <a:spcAft>
                <a:spcPts val="600"/>
              </a:spcAft>
              <a:buFont typeface="Arial" panose="020B0604020202020204" pitchFamily="34" charset="0"/>
              <a:buChar char="•"/>
            </a:pPr>
            <a:r>
              <a:rPr lang="en-US" sz="3200" dirty="0">
                <a:solidFill>
                  <a:schemeClr val="tx2"/>
                </a:solidFill>
              </a:rPr>
              <a:t>LO 1</a:t>
            </a:r>
          </a:p>
          <a:p>
            <a:pPr marL="457200" indent="-457200">
              <a:spcBef>
                <a:spcPts val="0"/>
              </a:spcBef>
              <a:spcAft>
                <a:spcPts val="600"/>
              </a:spcAft>
              <a:buFont typeface="Arial" panose="020B0604020202020204" pitchFamily="34" charset="0"/>
              <a:buChar char="•"/>
            </a:pPr>
            <a:r>
              <a:rPr lang="en-US" sz="3200" dirty="0">
                <a:solidFill>
                  <a:schemeClr val="tx2"/>
                </a:solidFill>
              </a:rPr>
              <a:t>LO 2</a:t>
            </a:r>
          </a:p>
          <a:p>
            <a:pPr marL="457200" indent="-457200">
              <a:spcBef>
                <a:spcPts val="0"/>
              </a:spcBef>
              <a:spcAft>
                <a:spcPts val="600"/>
              </a:spcAft>
              <a:buFont typeface="Arial" panose="020B0604020202020204" pitchFamily="34" charset="0"/>
              <a:buChar char="•"/>
            </a:pPr>
            <a:r>
              <a:rPr lang="en-US" sz="3200" dirty="0">
                <a:solidFill>
                  <a:schemeClr val="tx2"/>
                </a:solidFill>
              </a:rPr>
              <a:t>LO 3</a:t>
            </a:r>
            <a:endParaRPr lang="en-US" sz="2400" dirty="0">
              <a:solidFill>
                <a:schemeClr val="tx2"/>
              </a:solidFill>
            </a:endParaRPr>
          </a:p>
        </p:txBody>
      </p:sp>
    </p:spTree>
    <p:extLst>
      <p:ext uri="{BB962C8B-B14F-4D97-AF65-F5344CB8AC3E}">
        <p14:creationId xmlns:p14="http://schemas.microsoft.com/office/powerpoint/2010/main" val="1166585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F4EBE-5562-4AAF-98BD-9BF206205753}"/>
              </a:ext>
            </a:extLst>
          </p:cNvPr>
          <p:cNvSpPr>
            <a:spLocks noGrp="1"/>
          </p:cNvSpPr>
          <p:nvPr>
            <p:ph type="ctrTitle" hasCustomPrompt="1"/>
          </p:nvPr>
        </p:nvSpPr>
        <p:spPr>
          <a:xfrm>
            <a:off x="365760" y="365759"/>
            <a:ext cx="7589520" cy="6126480"/>
          </a:xfrm>
          <a:solidFill>
            <a:schemeClr val="bg1"/>
          </a:solidFill>
          <a:effectLst>
            <a:outerShdw blurRad="50800" dist="76200" dir="2700000" algn="tl" rotWithShape="0">
              <a:prstClr val="black">
                <a:alpha val="40000"/>
              </a:prstClr>
            </a:outerShdw>
          </a:effectLst>
        </p:spPr>
        <p:txBody>
          <a:bodyPr lIns="640080" tIns="640080" rIns="640080" bIns="640080" anchor="t" anchorCtr="0">
            <a:noAutofit/>
          </a:bodyPr>
          <a:lstStyle>
            <a:lvl1pPr algn="l">
              <a:defRPr sz="4800" b="1">
                <a:latin typeface="+mn-lt"/>
              </a:defRPr>
            </a:lvl1pPr>
          </a:lstStyle>
          <a:p>
            <a:r>
              <a:rPr lang="en-US" dirty="0"/>
              <a:t>Slide Title</a:t>
            </a:r>
          </a:p>
        </p:txBody>
      </p:sp>
      <p:sp>
        <p:nvSpPr>
          <p:cNvPr id="6" name="Slide Number Placeholder 5">
            <a:extLst>
              <a:ext uri="{FF2B5EF4-FFF2-40B4-BE49-F238E27FC236}">
                <a16:creationId xmlns:a16="http://schemas.microsoft.com/office/drawing/2014/main" id="{DE582462-05C8-854D-EBF8-F223BFF8EC9D}"/>
              </a:ext>
            </a:extLst>
          </p:cNvPr>
          <p:cNvSpPr>
            <a:spLocks noGrp="1"/>
          </p:cNvSpPr>
          <p:nvPr>
            <p:ph type="sldNum" sz="quarter" idx="12"/>
          </p:nvPr>
        </p:nvSpPr>
        <p:spPr/>
        <p:txBody>
          <a:bodyPr/>
          <a:lstStyle/>
          <a:p>
            <a:fld id="{786AB5DA-2FE1-4245-A5A6-1B68667BDB58}" type="slidenum">
              <a:rPr lang="en-US" smtClean="0"/>
              <a:t>‹#›</a:t>
            </a:fld>
            <a:endParaRPr lang="en-US"/>
          </a:p>
        </p:txBody>
      </p:sp>
      <p:sp>
        <p:nvSpPr>
          <p:cNvPr id="3" name="TextBox 2">
            <a:extLst>
              <a:ext uri="{FF2B5EF4-FFF2-40B4-BE49-F238E27FC236}">
                <a16:creationId xmlns:a16="http://schemas.microsoft.com/office/drawing/2014/main" id="{C157D67D-82F3-DD65-FB98-691A05B1B56B}"/>
              </a:ext>
            </a:extLst>
          </p:cNvPr>
          <p:cNvSpPr txBox="1"/>
          <p:nvPr userDrawn="1"/>
        </p:nvSpPr>
        <p:spPr>
          <a:xfrm>
            <a:off x="1005840" y="2103120"/>
            <a:ext cx="6949440" cy="4389120"/>
          </a:xfrm>
          <a:prstGeom prst="rect">
            <a:avLst/>
          </a:prstGeom>
          <a:noFill/>
        </p:spPr>
        <p:txBody>
          <a:bodyPr wrap="square" lIns="0" tIns="0" rIns="0" bIns="0" rtlCol="0">
            <a:noAutofit/>
          </a:bodyPr>
          <a:lstStyle/>
          <a:p>
            <a:pPr marL="457200" indent="-457200">
              <a:spcBef>
                <a:spcPts val="0"/>
              </a:spcBef>
              <a:spcAft>
                <a:spcPts val="600"/>
              </a:spcAft>
              <a:buFont typeface="Arial" panose="020B0604020202020204" pitchFamily="34" charset="0"/>
              <a:buChar char="•"/>
            </a:pPr>
            <a:r>
              <a:rPr lang="en-US" sz="2800" dirty="0">
                <a:solidFill>
                  <a:schemeClr val="tx2"/>
                </a:solidFill>
              </a:rPr>
              <a:t>Bulleted text</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800" dirty="0">
                <a:solidFill>
                  <a:schemeClr val="tx2"/>
                </a:solidFill>
              </a:rPr>
              <a:t>Bulleted text</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800" dirty="0">
                <a:solidFill>
                  <a:schemeClr val="tx2"/>
                </a:solidFill>
              </a:rPr>
              <a:t>Bulleted text</a:t>
            </a:r>
          </a:p>
          <a:p>
            <a:pPr marL="0" indent="0">
              <a:spcBef>
                <a:spcPts val="0"/>
              </a:spcBef>
              <a:spcAft>
                <a:spcPts val="600"/>
              </a:spcAft>
              <a:buFont typeface="Arial" panose="020B0604020202020204" pitchFamily="34" charset="0"/>
              <a:buNone/>
            </a:pPr>
            <a:endParaRPr lang="en-US" sz="2800" dirty="0">
              <a:solidFill>
                <a:schemeClr val="tx2"/>
              </a:solidFill>
            </a:endParaRPr>
          </a:p>
        </p:txBody>
      </p:sp>
      <p:sp>
        <p:nvSpPr>
          <p:cNvPr id="4" name="TextBox 3">
            <a:extLst>
              <a:ext uri="{FF2B5EF4-FFF2-40B4-BE49-F238E27FC236}">
                <a16:creationId xmlns:a16="http://schemas.microsoft.com/office/drawing/2014/main" id="{28DDB925-0A53-79EA-664E-BEB1FB23D9A9}"/>
              </a:ext>
            </a:extLst>
          </p:cNvPr>
          <p:cNvSpPr txBox="1"/>
          <p:nvPr userDrawn="1"/>
        </p:nvSpPr>
        <p:spPr>
          <a:xfrm>
            <a:off x="1005840" y="6035040"/>
            <a:ext cx="6858000" cy="365760"/>
          </a:xfrm>
          <a:prstGeom prst="rect">
            <a:avLst/>
          </a:prstGeom>
          <a:noFill/>
        </p:spPr>
        <p:txBody>
          <a:bodyPr wrap="square" lIns="0" tIns="0" rIns="0" bIns="0" rtlCol="0">
            <a:noAutofit/>
          </a:bodyPr>
          <a:lstStyle/>
          <a:p>
            <a:r>
              <a:rPr lang="en-US" sz="1600" dirty="0">
                <a:solidFill>
                  <a:schemeClr val="tx2"/>
                </a:solidFill>
              </a:rPr>
              <a:t>Reference.</a:t>
            </a:r>
          </a:p>
        </p:txBody>
      </p:sp>
    </p:spTree>
    <p:extLst>
      <p:ext uri="{BB962C8B-B14F-4D97-AF65-F5344CB8AC3E}">
        <p14:creationId xmlns:p14="http://schemas.microsoft.com/office/powerpoint/2010/main" val="3273381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F4EBE-5562-4AAF-98BD-9BF206205753}"/>
              </a:ext>
            </a:extLst>
          </p:cNvPr>
          <p:cNvSpPr>
            <a:spLocks noGrp="1"/>
          </p:cNvSpPr>
          <p:nvPr>
            <p:ph type="ctrTitle" hasCustomPrompt="1"/>
          </p:nvPr>
        </p:nvSpPr>
        <p:spPr>
          <a:xfrm>
            <a:off x="365760" y="365759"/>
            <a:ext cx="7589520" cy="1736727"/>
          </a:xfrm>
          <a:noFill/>
          <a:effectLst/>
        </p:spPr>
        <p:txBody>
          <a:bodyPr lIns="640080" tIns="640080" rIns="640080" bIns="640080" anchor="t" anchorCtr="0">
            <a:noAutofit/>
          </a:bodyPr>
          <a:lstStyle>
            <a:lvl1pPr algn="l">
              <a:defRPr sz="4800" b="1">
                <a:latin typeface="+mn-lt"/>
              </a:defRPr>
            </a:lvl1pPr>
          </a:lstStyle>
          <a:p>
            <a:r>
              <a:rPr lang="en-US" dirty="0"/>
              <a:t>Slide Title</a:t>
            </a:r>
          </a:p>
        </p:txBody>
      </p:sp>
      <p:sp>
        <p:nvSpPr>
          <p:cNvPr id="6" name="Slide Number Placeholder 5">
            <a:extLst>
              <a:ext uri="{FF2B5EF4-FFF2-40B4-BE49-F238E27FC236}">
                <a16:creationId xmlns:a16="http://schemas.microsoft.com/office/drawing/2014/main" id="{DE582462-05C8-854D-EBF8-F223BFF8EC9D}"/>
              </a:ext>
            </a:extLst>
          </p:cNvPr>
          <p:cNvSpPr>
            <a:spLocks noGrp="1"/>
          </p:cNvSpPr>
          <p:nvPr>
            <p:ph type="sldNum" sz="quarter" idx="12"/>
          </p:nvPr>
        </p:nvSpPr>
        <p:spPr/>
        <p:txBody>
          <a:bodyPr/>
          <a:lstStyle/>
          <a:p>
            <a:fld id="{786AB5DA-2FE1-4245-A5A6-1B68667BDB58}" type="slidenum">
              <a:rPr lang="en-US" smtClean="0"/>
              <a:t>‹#›</a:t>
            </a:fld>
            <a:endParaRPr lang="en-US"/>
          </a:p>
        </p:txBody>
      </p:sp>
      <p:sp>
        <p:nvSpPr>
          <p:cNvPr id="3" name="TextBox 2">
            <a:extLst>
              <a:ext uri="{FF2B5EF4-FFF2-40B4-BE49-F238E27FC236}">
                <a16:creationId xmlns:a16="http://schemas.microsoft.com/office/drawing/2014/main" id="{C157D67D-82F3-DD65-FB98-691A05B1B56B}"/>
              </a:ext>
            </a:extLst>
          </p:cNvPr>
          <p:cNvSpPr txBox="1"/>
          <p:nvPr userDrawn="1"/>
        </p:nvSpPr>
        <p:spPr>
          <a:xfrm>
            <a:off x="1005840" y="2103120"/>
            <a:ext cx="10180320" cy="2505825"/>
          </a:xfrm>
          <a:prstGeom prst="rect">
            <a:avLst/>
          </a:prstGeom>
          <a:noFill/>
        </p:spPr>
        <p:txBody>
          <a:bodyPr wrap="square" lIns="0" tIns="0" rIns="0" bIns="0" numCol="2" rtlCol="0">
            <a:noAutofit/>
          </a:bodyPr>
          <a:lstStyle/>
          <a:p>
            <a:pPr marL="0" indent="0">
              <a:spcBef>
                <a:spcPts val="0"/>
              </a:spcBef>
              <a:spcAft>
                <a:spcPts val="600"/>
              </a:spcAft>
              <a:buFont typeface="Arial" panose="020B0604020202020204" pitchFamily="34" charset="0"/>
              <a:buNone/>
            </a:pPr>
            <a:r>
              <a:rPr lang="en-US" sz="3200" b="1" dirty="0">
                <a:solidFill>
                  <a:schemeClr val="tx2"/>
                </a:solidFill>
              </a:rPr>
              <a:t>Bold Text</a:t>
            </a:r>
          </a:p>
          <a:p>
            <a:pPr marL="457200" indent="-457200">
              <a:spcBef>
                <a:spcPts val="0"/>
              </a:spcBef>
              <a:spcAft>
                <a:spcPts val="600"/>
              </a:spcAft>
              <a:buFont typeface="Arial" panose="020B0604020202020204" pitchFamily="34" charset="0"/>
              <a:buChar char="•"/>
            </a:pPr>
            <a:r>
              <a:rPr lang="en-US" sz="2800" dirty="0">
                <a:solidFill>
                  <a:schemeClr val="tx2"/>
                </a:solidFill>
              </a:rPr>
              <a:t>Bulleted text column</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800" dirty="0">
                <a:solidFill>
                  <a:schemeClr val="tx2"/>
                </a:solidFill>
              </a:rPr>
              <a:t>Bulleted text column</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800" dirty="0">
                <a:solidFill>
                  <a:schemeClr val="tx2"/>
                </a:solidFill>
              </a:rPr>
              <a:t>Bulleted text column</a:t>
            </a:r>
          </a:p>
          <a:p>
            <a:pPr marL="0" indent="0">
              <a:spcBef>
                <a:spcPts val="0"/>
              </a:spcBef>
              <a:spcAft>
                <a:spcPts val="600"/>
              </a:spcAft>
              <a:buFont typeface="Arial" panose="020B0604020202020204" pitchFamily="34" charset="0"/>
              <a:buNone/>
            </a:pPr>
            <a:r>
              <a:rPr lang="en-US" sz="3200" b="1" dirty="0">
                <a:solidFill>
                  <a:schemeClr val="tx2"/>
                </a:solidFill>
              </a:rPr>
              <a:t>Bold Text</a:t>
            </a:r>
          </a:p>
          <a:p>
            <a:pPr marL="457200" indent="-457200">
              <a:spcBef>
                <a:spcPts val="0"/>
              </a:spcBef>
              <a:spcAft>
                <a:spcPts val="600"/>
              </a:spcAft>
              <a:buFont typeface="Arial" panose="020B0604020202020204" pitchFamily="34" charset="0"/>
              <a:buChar char="•"/>
            </a:pPr>
            <a:r>
              <a:rPr lang="en-US" sz="2800" dirty="0">
                <a:solidFill>
                  <a:schemeClr val="tx2"/>
                </a:solidFill>
              </a:rPr>
              <a:t>Bulleted text column</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800" dirty="0">
                <a:solidFill>
                  <a:schemeClr val="tx2"/>
                </a:solidFill>
              </a:rPr>
              <a:t>Bulleted text column</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800" dirty="0">
                <a:solidFill>
                  <a:schemeClr val="tx2"/>
                </a:solidFill>
              </a:rPr>
              <a:t>Bulleted text column</a:t>
            </a:r>
          </a:p>
        </p:txBody>
      </p:sp>
      <p:sp>
        <p:nvSpPr>
          <p:cNvPr id="4" name="TextBox 3">
            <a:extLst>
              <a:ext uri="{FF2B5EF4-FFF2-40B4-BE49-F238E27FC236}">
                <a16:creationId xmlns:a16="http://schemas.microsoft.com/office/drawing/2014/main" id="{28DDB925-0A53-79EA-664E-BEB1FB23D9A9}"/>
              </a:ext>
            </a:extLst>
          </p:cNvPr>
          <p:cNvSpPr txBox="1"/>
          <p:nvPr userDrawn="1"/>
        </p:nvSpPr>
        <p:spPr>
          <a:xfrm>
            <a:off x="1005840" y="6035040"/>
            <a:ext cx="6858000" cy="365760"/>
          </a:xfrm>
          <a:prstGeom prst="rect">
            <a:avLst/>
          </a:prstGeom>
          <a:noFill/>
        </p:spPr>
        <p:txBody>
          <a:bodyPr wrap="square" lIns="0" tIns="0" rIns="0" bIns="0" rtlCol="0">
            <a:noAutofit/>
          </a:bodyPr>
          <a:lstStyle/>
          <a:p>
            <a:r>
              <a:rPr lang="en-US" sz="1600" dirty="0">
                <a:solidFill>
                  <a:schemeClr val="tx2"/>
                </a:solidFill>
              </a:rPr>
              <a:t>Reference.</a:t>
            </a:r>
          </a:p>
        </p:txBody>
      </p:sp>
    </p:spTree>
    <p:extLst>
      <p:ext uri="{BB962C8B-B14F-4D97-AF65-F5344CB8AC3E}">
        <p14:creationId xmlns:p14="http://schemas.microsoft.com/office/powerpoint/2010/main" val="3037743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F4EBE-5562-4AAF-98BD-9BF206205753}"/>
              </a:ext>
            </a:extLst>
          </p:cNvPr>
          <p:cNvSpPr>
            <a:spLocks noGrp="1"/>
          </p:cNvSpPr>
          <p:nvPr>
            <p:ph type="ctrTitle" hasCustomPrompt="1"/>
          </p:nvPr>
        </p:nvSpPr>
        <p:spPr>
          <a:xfrm>
            <a:off x="365760" y="365759"/>
            <a:ext cx="7589520" cy="1736727"/>
          </a:xfrm>
          <a:noFill/>
          <a:effectLst/>
        </p:spPr>
        <p:txBody>
          <a:bodyPr lIns="640080" tIns="640080" rIns="640080" bIns="640080" anchor="t" anchorCtr="0">
            <a:noAutofit/>
          </a:bodyPr>
          <a:lstStyle>
            <a:lvl1pPr algn="l">
              <a:defRPr sz="4800" b="1">
                <a:latin typeface="+mn-lt"/>
              </a:defRPr>
            </a:lvl1pPr>
          </a:lstStyle>
          <a:p>
            <a:r>
              <a:rPr lang="en-US" dirty="0"/>
              <a:t>Slide Title</a:t>
            </a:r>
          </a:p>
        </p:txBody>
      </p:sp>
      <p:sp>
        <p:nvSpPr>
          <p:cNvPr id="6" name="Slide Number Placeholder 5">
            <a:extLst>
              <a:ext uri="{FF2B5EF4-FFF2-40B4-BE49-F238E27FC236}">
                <a16:creationId xmlns:a16="http://schemas.microsoft.com/office/drawing/2014/main" id="{DE582462-05C8-854D-EBF8-F223BFF8EC9D}"/>
              </a:ext>
            </a:extLst>
          </p:cNvPr>
          <p:cNvSpPr>
            <a:spLocks noGrp="1"/>
          </p:cNvSpPr>
          <p:nvPr>
            <p:ph type="sldNum" sz="quarter" idx="12"/>
          </p:nvPr>
        </p:nvSpPr>
        <p:spPr/>
        <p:txBody>
          <a:bodyPr/>
          <a:lstStyle>
            <a:lvl1pPr>
              <a:defRPr>
                <a:solidFill>
                  <a:schemeClr val="bg1"/>
                </a:solidFill>
              </a:defRPr>
            </a:lvl1pPr>
          </a:lstStyle>
          <a:p>
            <a:fld id="{786AB5DA-2FE1-4245-A5A6-1B68667BDB58}" type="slidenum">
              <a:rPr lang="en-US" smtClean="0"/>
              <a:pPr/>
              <a:t>‹#›</a:t>
            </a:fld>
            <a:endParaRPr lang="en-US" dirty="0"/>
          </a:p>
        </p:txBody>
      </p:sp>
      <p:sp>
        <p:nvSpPr>
          <p:cNvPr id="5" name="Content Placeholder 2">
            <a:extLst>
              <a:ext uri="{FF2B5EF4-FFF2-40B4-BE49-F238E27FC236}">
                <a16:creationId xmlns:a16="http://schemas.microsoft.com/office/drawing/2014/main" id="{B1596C5C-00FA-0E8C-F55C-AB2B111B68F7}"/>
              </a:ext>
            </a:extLst>
          </p:cNvPr>
          <p:cNvSpPr>
            <a:spLocks noGrp="1"/>
          </p:cNvSpPr>
          <p:nvPr>
            <p:ph idx="1"/>
          </p:nvPr>
        </p:nvSpPr>
        <p:spPr>
          <a:xfrm>
            <a:off x="838200" y="1825626"/>
            <a:ext cx="10515600" cy="39300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3267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1"/>
        </a:solidFill>
        <a:effectLst/>
      </p:bgPr>
    </p:bg>
    <p:spTree>
      <p:nvGrpSpPr>
        <p:cNvPr id="1" name=""/>
        <p:cNvGrpSpPr/>
        <p:nvPr/>
      </p:nvGrpSpPr>
      <p:grpSpPr>
        <a:xfrm>
          <a:off x="0" y="0"/>
          <a:ext cx="0" cy="0"/>
          <a:chOff x="0" y="0"/>
          <a:chExt cx="0" cy="0"/>
        </a:xfrm>
      </p:grpSpPr>
      <p:sp>
        <p:nvSpPr>
          <p:cNvPr id="16" name="Slide Number Placeholder 5">
            <a:extLst>
              <a:ext uri="{FF2B5EF4-FFF2-40B4-BE49-F238E27FC236}">
                <a16:creationId xmlns:a16="http://schemas.microsoft.com/office/drawing/2014/main" id="{EC88618B-6CFB-8EFC-5AB7-7D405B93B5D9}"/>
              </a:ext>
            </a:extLst>
          </p:cNvPr>
          <p:cNvSpPr>
            <a:spLocks noGrp="1"/>
          </p:cNvSpPr>
          <p:nvPr>
            <p:ph type="sldNum" sz="quarter" idx="4"/>
          </p:nvPr>
        </p:nvSpPr>
        <p:spPr>
          <a:xfrm>
            <a:off x="8610599" y="5986914"/>
            <a:ext cx="3331145" cy="734561"/>
          </a:xfrm>
          <a:prstGeom prst="rect">
            <a:avLst/>
          </a:prstGeom>
        </p:spPr>
        <p:txBody>
          <a:bodyPr vert="horz" lIns="91440" tIns="45720" rIns="91440" bIns="45720" rtlCol="0" anchor="ctr"/>
          <a:lstStyle>
            <a:lvl1pPr algn="r">
              <a:defRPr sz="1400">
                <a:solidFill>
                  <a:schemeClr val="tx2"/>
                </a:solidFill>
                <a:latin typeface="+mj-lt"/>
              </a:defRPr>
            </a:lvl1pPr>
          </a:lstStyle>
          <a:p>
            <a:fld id="{786AB5DA-2FE1-4245-A5A6-1B68667BDB58}" type="slidenum">
              <a:rPr lang="en-US" smtClean="0"/>
              <a:pPr/>
              <a:t>‹#›</a:t>
            </a:fld>
            <a:endParaRPr lang="en-US"/>
          </a:p>
        </p:txBody>
      </p:sp>
      <p:sp>
        <p:nvSpPr>
          <p:cNvPr id="17" name="Title 1">
            <a:extLst>
              <a:ext uri="{FF2B5EF4-FFF2-40B4-BE49-F238E27FC236}">
                <a16:creationId xmlns:a16="http://schemas.microsoft.com/office/drawing/2014/main" id="{9C83A5E6-7B89-28ED-D92B-47F16868564E}"/>
              </a:ext>
            </a:extLst>
          </p:cNvPr>
          <p:cNvSpPr>
            <a:spLocks noGrp="1"/>
          </p:cNvSpPr>
          <p:nvPr>
            <p:ph type="title"/>
          </p:nvPr>
        </p:nvSpPr>
        <p:spPr>
          <a:xfrm>
            <a:off x="831850" y="737589"/>
            <a:ext cx="10515600" cy="2852737"/>
          </a:xfrm>
        </p:spPr>
        <p:txBody>
          <a:bodyPr anchor="b"/>
          <a:lstStyle>
            <a:lvl1pPr algn="ctr">
              <a:defRPr sz="6000"/>
            </a:lvl1pPr>
          </a:lstStyle>
          <a:p>
            <a:r>
              <a:rPr lang="en-US"/>
              <a:t>Click to edit Master title style</a:t>
            </a:r>
          </a:p>
        </p:txBody>
      </p:sp>
      <p:sp>
        <p:nvSpPr>
          <p:cNvPr id="18" name="Text Placeholder 2">
            <a:extLst>
              <a:ext uri="{FF2B5EF4-FFF2-40B4-BE49-F238E27FC236}">
                <a16:creationId xmlns:a16="http://schemas.microsoft.com/office/drawing/2014/main" id="{98E879B1-986B-5B1D-85AE-40F0720F46DB}"/>
              </a:ext>
            </a:extLst>
          </p:cNvPr>
          <p:cNvSpPr>
            <a:spLocks noGrp="1"/>
          </p:cNvSpPr>
          <p:nvPr>
            <p:ph type="body" idx="1"/>
          </p:nvPr>
        </p:nvSpPr>
        <p:spPr>
          <a:xfrm>
            <a:off x="831850" y="3617314"/>
            <a:ext cx="10515600" cy="1500187"/>
          </a:xfrm>
        </p:spPr>
        <p:txBody>
          <a:bodyPr/>
          <a:lstStyle>
            <a:lvl1pPr marL="0" indent="0" algn="ctr">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3925349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89F0B-B9E4-22B2-F12A-76323067ED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7AFE6B-DB9A-3B63-4233-3CA6C1BE08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67636-F13D-81FE-6BAE-6AF553F038D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1A94F86F-A846-D60D-9F80-4948525632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EDF862-8F91-A06D-68FF-6E4729FC936E}"/>
              </a:ext>
            </a:extLst>
          </p:cNvPr>
          <p:cNvSpPr>
            <a:spLocks noGrp="1"/>
          </p:cNvSpPr>
          <p:nvPr>
            <p:ph type="sldNum" sz="quarter" idx="12"/>
          </p:nvPr>
        </p:nvSpPr>
        <p:spPr/>
        <p:txBody>
          <a:bodyPr/>
          <a:lstStyle/>
          <a:p>
            <a:fld id="{786AB5DA-2FE1-4245-A5A6-1B68667BDB58}" type="slidenum">
              <a:rPr lang="en-US" smtClean="0"/>
              <a:t>‹#›</a:t>
            </a:fld>
            <a:endParaRPr lang="en-US"/>
          </a:p>
        </p:txBody>
      </p:sp>
    </p:spTree>
    <p:extLst>
      <p:ext uri="{BB962C8B-B14F-4D97-AF65-F5344CB8AC3E}">
        <p14:creationId xmlns:p14="http://schemas.microsoft.com/office/powerpoint/2010/main" val="2229359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12897-9911-29D6-24A0-417E68E273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45A761-AC7A-652C-026C-ADB99BA0A28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279CED-1823-1855-720D-781CD95BDC30}"/>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87DE82FD-4D82-6AF6-9F98-F49457F153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6E7C42-F308-E319-6EE2-6BE48F2C6D0C}"/>
              </a:ext>
            </a:extLst>
          </p:cNvPr>
          <p:cNvSpPr>
            <a:spLocks noGrp="1"/>
          </p:cNvSpPr>
          <p:nvPr>
            <p:ph type="sldNum" sz="quarter" idx="12"/>
          </p:nvPr>
        </p:nvSpPr>
        <p:spPr/>
        <p:txBody>
          <a:bodyPr/>
          <a:lstStyle/>
          <a:p>
            <a:fld id="{786AB5DA-2FE1-4245-A5A6-1B68667BDB58}" type="slidenum">
              <a:rPr lang="en-US" smtClean="0"/>
              <a:t>‹#›</a:t>
            </a:fld>
            <a:endParaRPr lang="en-US"/>
          </a:p>
        </p:txBody>
      </p:sp>
    </p:spTree>
    <p:extLst>
      <p:ext uri="{BB962C8B-B14F-4D97-AF65-F5344CB8AC3E}">
        <p14:creationId xmlns:p14="http://schemas.microsoft.com/office/powerpoint/2010/main" val="2653098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B9A339-C143-4933-62F0-554DB90638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E2F6F43-5011-ED01-2840-124EDD5EAF74}"/>
              </a:ext>
            </a:extLst>
          </p:cNvPr>
          <p:cNvSpPr>
            <a:spLocks noGrp="1"/>
          </p:cNvSpPr>
          <p:nvPr>
            <p:ph type="body" idx="1"/>
          </p:nvPr>
        </p:nvSpPr>
        <p:spPr>
          <a:xfrm>
            <a:off x="838200" y="1825626"/>
            <a:ext cx="10515600" cy="39300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85A12A-C28C-19CF-13A3-60563046C883}"/>
              </a:ext>
            </a:extLst>
          </p:cNvPr>
          <p:cNvSpPr>
            <a:spLocks noGrp="1"/>
          </p:cNvSpPr>
          <p:nvPr>
            <p:ph type="sldNum" sz="quarter" idx="4"/>
          </p:nvPr>
        </p:nvSpPr>
        <p:spPr>
          <a:xfrm>
            <a:off x="1" y="6492874"/>
            <a:ext cx="1903614" cy="365125"/>
          </a:xfrm>
          <a:prstGeom prst="rect">
            <a:avLst/>
          </a:prstGeom>
        </p:spPr>
        <p:txBody>
          <a:bodyPr vert="horz" lIns="91440" tIns="45720" rIns="91440" bIns="45720" rtlCol="0" anchor="ctr"/>
          <a:lstStyle>
            <a:lvl1pPr algn="l">
              <a:defRPr sz="1400">
                <a:solidFill>
                  <a:schemeClr val="accent6">
                    <a:lumMod val="60000"/>
                    <a:lumOff val="40000"/>
                  </a:schemeClr>
                </a:solidFill>
                <a:latin typeface="+mj-lt"/>
              </a:defRPr>
            </a:lvl1pPr>
          </a:lstStyle>
          <a:p>
            <a:fld id="{786AB5DA-2FE1-4245-A5A6-1B68667BDB58}" type="slidenum">
              <a:rPr lang="en-US" smtClean="0"/>
              <a:pPr/>
              <a:t>‹#›</a:t>
            </a:fld>
            <a:endParaRPr lang="en-US" dirty="0"/>
          </a:p>
        </p:txBody>
      </p:sp>
    </p:spTree>
    <p:extLst>
      <p:ext uri="{BB962C8B-B14F-4D97-AF65-F5344CB8AC3E}">
        <p14:creationId xmlns:p14="http://schemas.microsoft.com/office/powerpoint/2010/main" val="3913913580"/>
      </p:ext>
    </p:extLst>
  </p:cSld>
  <p:clrMap bg1="lt1" tx1="dk1" bg2="lt2" tx2="dk2" accent1="accent1" accent2="accent2" accent3="accent3" accent4="accent4" accent5="accent5" accent6="accent6" hlink="hlink" folHlink="folHlink"/>
  <p:sldLayoutIdLst>
    <p:sldLayoutId id="2147483649" r:id="rId1"/>
    <p:sldLayoutId id="2147483746" r:id="rId2"/>
    <p:sldLayoutId id="2147483742" r:id="rId3"/>
    <p:sldLayoutId id="2147483743" r:id="rId4"/>
    <p:sldLayoutId id="2147483744" r:id="rId5"/>
    <p:sldLayoutId id="2147483745" r:id="rId6"/>
    <p:sldLayoutId id="2147483655" r:id="rId7"/>
    <p:sldLayoutId id="2147483650" r:id="rId8"/>
    <p:sldLayoutId id="2147483651" r:id="rId9"/>
    <p:sldLayoutId id="2147483652" r:id="rId10"/>
    <p:sldLayoutId id="2147483653" r:id="rId11"/>
    <p:sldLayoutId id="2147483654" r:id="rId12"/>
    <p:sldLayoutId id="2147483656" r:id="rId13"/>
    <p:sldLayoutId id="2147483657" r:id="rId14"/>
    <p:sldLayoutId id="2147483658" r:id="rId15"/>
    <p:sldLayoutId id="2147483659" r:id="rId16"/>
    <p:sldLayoutId id="2147483727" r:id="rId17"/>
    <p:sldLayoutId id="2147483720" r:id="rId18"/>
    <p:sldLayoutId id="2147483723" r:id="rId19"/>
    <p:sldLayoutId id="2147483726" r:id="rId20"/>
    <p:sldLayoutId id="2147483741" r:id="rId21"/>
    <p:sldLayoutId id="2147483747" r:id="rId22"/>
  </p:sldLayoutIdLst>
  <p:hf hdr="0" ftr="0" dt="0"/>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hyperlink" Target="http://www.inconnectalliance.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yellow square with blue stripes&#10;&#10;Description automatically generated">
            <a:extLst>
              <a:ext uri="{FF2B5EF4-FFF2-40B4-BE49-F238E27FC236}">
                <a16:creationId xmlns:a16="http://schemas.microsoft.com/office/drawing/2014/main" id="{804A4C1F-0511-085A-1267-708E63B486B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Title 1">
            <a:extLst>
              <a:ext uri="{FF2B5EF4-FFF2-40B4-BE49-F238E27FC236}">
                <a16:creationId xmlns:a16="http://schemas.microsoft.com/office/drawing/2014/main" id="{FEB07094-C9F7-2AA7-0BED-B6797319392C}"/>
              </a:ext>
            </a:extLst>
          </p:cNvPr>
          <p:cNvSpPr>
            <a:spLocks noGrp="1"/>
          </p:cNvSpPr>
          <p:nvPr>
            <p:ph type="ctrTitle"/>
          </p:nvPr>
        </p:nvSpPr>
        <p:spPr>
          <a:xfrm>
            <a:off x="765309" y="868965"/>
            <a:ext cx="9144000" cy="1759922"/>
          </a:xfrm>
        </p:spPr>
        <p:txBody>
          <a:bodyPr/>
          <a:lstStyle/>
          <a:p>
            <a:pPr algn="l"/>
            <a:r>
              <a:rPr lang="en-US" b="1" dirty="0">
                <a:solidFill>
                  <a:srgbClr val="01426A"/>
                </a:solidFill>
                <a:ea typeface="Microsoft Sans Serif"/>
                <a:cs typeface="Microsoft Sans Serif"/>
              </a:rPr>
              <a:t>Infant and Maternal </a:t>
            </a:r>
            <a:br>
              <a:rPr lang="en-US" b="1" dirty="0">
                <a:solidFill>
                  <a:srgbClr val="01426A"/>
                </a:solidFill>
                <a:ea typeface="Microsoft Sans Serif"/>
                <a:cs typeface="Microsoft Sans Serif"/>
              </a:rPr>
            </a:br>
            <a:r>
              <a:rPr lang="en-US" b="1" dirty="0">
                <a:solidFill>
                  <a:srgbClr val="01426A"/>
                </a:solidFill>
                <a:ea typeface="Microsoft Sans Serif"/>
                <a:cs typeface="Microsoft Sans Serif"/>
              </a:rPr>
              <a:t>Health</a:t>
            </a:r>
            <a:endParaRPr lang="en-US" b="1" dirty="0">
              <a:solidFill>
                <a:srgbClr val="01426A"/>
              </a:solidFill>
              <a:ea typeface="Microsoft Sans Serif" panose="020B0604020202020204" pitchFamily="34" charset="0"/>
              <a:cs typeface="Microsoft Sans Serif" panose="020B0604020202020204" pitchFamily="34" charset="0"/>
            </a:endParaRPr>
          </a:p>
        </p:txBody>
      </p:sp>
      <p:sp>
        <p:nvSpPr>
          <p:cNvPr id="7" name="Subtitle 2">
            <a:extLst>
              <a:ext uri="{FF2B5EF4-FFF2-40B4-BE49-F238E27FC236}">
                <a16:creationId xmlns:a16="http://schemas.microsoft.com/office/drawing/2014/main" id="{2A98B9BE-50D3-A3C7-FA68-A4205FFE3BE1}"/>
              </a:ext>
            </a:extLst>
          </p:cNvPr>
          <p:cNvSpPr>
            <a:spLocks noGrp="1"/>
          </p:cNvSpPr>
          <p:nvPr>
            <p:ph type="subTitle" idx="1"/>
          </p:nvPr>
        </p:nvSpPr>
        <p:spPr>
          <a:xfrm>
            <a:off x="765309" y="3034469"/>
            <a:ext cx="7073873" cy="2497918"/>
          </a:xfrm>
        </p:spPr>
        <p:txBody>
          <a:bodyPr vert="horz" lIns="91440" tIns="45720" rIns="91440" bIns="45720" rtlCol="0" anchor="t">
            <a:noAutofit/>
          </a:bodyPr>
          <a:lstStyle/>
          <a:p>
            <a:pPr algn="l"/>
            <a:r>
              <a:rPr lang="en-US" sz="2800" b="1" dirty="0">
                <a:solidFill>
                  <a:srgbClr val="01426A"/>
                </a:solidFill>
                <a:ea typeface="Microsoft Sans Serif"/>
                <a:cs typeface="Microsoft Sans Serif"/>
              </a:rPr>
              <a:t>Eden Bezy, MPH</a:t>
            </a:r>
          </a:p>
          <a:p>
            <a:pPr algn="l"/>
            <a:r>
              <a:rPr lang="en-US" sz="2800" dirty="0">
                <a:solidFill>
                  <a:srgbClr val="01426A"/>
                </a:solidFill>
                <a:ea typeface="Microsoft Sans Serif" panose="020B0604020202020204" pitchFamily="34" charset="0"/>
                <a:cs typeface="Microsoft Sans Serif" panose="020B0604020202020204" pitchFamily="34" charset="0"/>
              </a:rPr>
              <a:t>Assistant Commissioner</a:t>
            </a:r>
          </a:p>
          <a:p>
            <a:pPr algn="l"/>
            <a:r>
              <a:rPr lang="en-US" sz="2800" dirty="0">
                <a:solidFill>
                  <a:srgbClr val="01426A"/>
                </a:solidFill>
                <a:ea typeface="Microsoft Sans Serif" panose="020B0604020202020204" pitchFamily="34" charset="0"/>
                <a:cs typeface="Microsoft Sans Serif" panose="020B0604020202020204" pitchFamily="34" charset="0"/>
              </a:rPr>
              <a:t>Women, Children, and Family Health Commission</a:t>
            </a:r>
          </a:p>
        </p:txBody>
      </p:sp>
      <p:sp>
        <p:nvSpPr>
          <p:cNvPr id="8" name="TextBox 7">
            <a:extLst>
              <a:ext uri="{FF2B5EF4-FFF2-40B4-BE49-F238E27FC236}">
                <a16:creationId xmlns:a16="http://schemas.microsoft.com/office/drawing/2014/main" id="{F43BB31C-3013-2C75-AE63-AA7B105C0374}"/>
              </a:ext>
            </a:extLst>
          </p:cNvPr>
          <p:cNvSpPr txBox="1"/>
          <p:nvPr/>
        </p:nvSpPr>
        <p:spPr>
          <a:xfrm>
            <a:off x="765309" y="5607659"/>
            <a:ext cx="6094520" cy="400110"/>
          </a:xfrm>
          <a:prstGeom prst="rect">
            <a:avLst/>
          </a:prstGeom>
          <a:noFill/>
        </p:spPr>
        <p:txBody>
          <a:bodyPr wrap="square" lIns="91440" tIns="45720" rIns="91440" bIns="45720" anchor="t">
            <a:spAutoFit/>
          </a:bodyPr>
          <a:lstStyle/>
          <a:p>
            <a:r>
              <a:rPr lang="en-US" sz="2000" dirty="0">
                <a:solidFill>
                  <a:srgbClr val="01426A"/>
                </a:solidFill>
                <a:ea typeface="Microsoft Sans Serif"/>
                <a:cs typeface="Microsoft Sans Serif"/>
              </a:rPr>
              <a:t>June 21, 2024</a:t>
            </a:r>
            <a:endParaRPr lang="en-US" sz="2000" dirty="0">
              <a:solidFill>
                <a:srgbClr val="01426A"/>
              </a:solidFill>
              <a:ea typeface="Microsoft Sans Serif" panose="020B0604020202020204" pitchFamily="34" charset="0"/>
              <a:cs typeface="Microsoft Sans Serif" panose="020B0604020202020204" pitchFamily="34" charset="0"/>
            </a:endParaRPr>
          </a:p>
        </p:txBody>
      </p:sp>
      <p:pic>
        <p:nvPicPr>
          <p:cNvPr id="3" name="Picture 2" descr="A logo with white text&#10;&#10;Description automatically generated">
            <a:extLst>
              <a:ext uri="{FF2B5EF4-FFF2-40B4-BE49-F238E27FC236}">
                <a16:creationId xmlns:a16="http://schemas.microsoft.com/office/drawing/2014/main" id="{A752DE9C-3807-AA4D-4CCF-6A68604D9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4844" y="4938305"/>
            <a:ext cx="2324901" cy="1198931"/>
          </a:xfrm>
          <a:prstGeom prst="rect">
            <a:avLst/>
          </a:prstGeom>
        </p:spPr>
      </p:pic>
    </p:spTree>
    <p:extLst>
      <p:ext uri="{BB962C8B-B14F-4D97-AF65-F5344CB8AC3E}">
        <p14:creationId xmlns:p14="http://schemas.microsoft.com/office/powerpoint/2010/main" val="2251432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6096"/>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ea typeface="Microsoft Sans Serif"/>
                <a:cs typeface="Microsoft Sans Serif"/>
              </a:rPr>
              <a:t>Fatality Review teams</a:t>
            </a:r>
            <a:endParaRPr lang="en-US" b="1" dirty="0">
              <a:solidFill>
                <a:srgbClr val="01426A"/>
              </a:solidFill>
              <a:ea typeface="Microsoft Sans Serif" panose="020B0604020202020204" pitchFamily="34" charset="0"/>
              <a:cs typeface="Microsoft Sans Serif" panose="020B0604020202020204" pitchFamily="34" charset="0"/>
            </a:endParaRPr>
          </a:p>
        </p:txBody>
      </p:sp>
      <p:sp>
        <p:nvSpPr>
          <p:cNvPr id="2" name="Content Placeholder 2">
            <a:extLst>
              <a:ext uri="{FF2B5EF4-FFF2-40B4-BE49-F238E27FC236}">
                <a16:creationId xmlns:a16="http://schemas.microsoft.com/office/drawing/2014/main" id="{6C2F39FC-34EC-11B8-118C-F4FA19A2CE5E}"/>
              </a:ext>
            </a:extLst>
          </p:cNvPr>
          <p:cNvSpPr txBox="1">
            <a:spLocks/>
          </p:cNvSpPr>
          <p:nvPr/>
        </p:nvSpPr>
        <p:spPr>
          <a:xfrm>
            <a:off x="833718" y="1690688"/>
            <a:ext cx="10520082" cy="4027237"/>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b="1" dirty="0">
                <a:solidFill>
                  <a:srgbClr val="01426A"/>
                </a:solidFill>
                <a:ea typeface="Microsoft Sans Serif"/>
                <a:cs typeface="Microsoft Sans Serif"/>
              </a:rPr>
              <a:t>Maternal Mortality Review Committee </a:t>
            </a:r>
            <a:r>
              <a:rPr lang="en-US" dirty="0">
                <a:solidFill>
                  <a:srgbClr val="01426A"/>
                </a:solidFill>
                <a:ea typeface="Microsoft Sans Serif"/>
                <a:cs typeface="Microsoft Sans Serif"/>
              </a:rPr>
              <a:t>(MMRC) reviews the death of all Indiana residents who died while pregnant or within one year of pregnancy, irrespective of cause.</a:t>
            </a:r>
          </a:p>
          <a:p>
            <a:pPr lvl="1">
              <a:lnSpc>
                <a:spcPct val="100000"/>
              </a:lnSpc>
            </a:pPr>
            <a:r>
              <a:rPr lang="en-US" dirty="0">
                <a:solidFill>
                  <a:srgbClr val="01426A"/>
                </a:solidFill>
                <a:ea typeface="Microsoft Sans Serif"/>
                <a:cs typeface="Microsoft Sans Serif"/>
              </a:rPr>
              <a:t>Statewide team</a:t>
            </a:r>
          </a:p>
          <a:p>
            <a:pPr>
              <a:lnSpc>
                <a:spcPct val="100000"/>
              </a:lnSpc>
            </a:pPr>
            <a:r>
              <a:rPr lang="en-US" b="1" dirty="0">
                <a:solidFill>
                  <a:srgbClr val="01426A"/>
                </a:solidFill>
                <a:ea typeface="Microsoft Sans Serif"/>
                <a:cs typeface="Microsoft Sans Serif"/>
              </a:rPr>
              <a:t>Fetal Infant Morality Review (FIMR): </a:t>
            </a:r>
            <a:r>
              <a:rPr lang="en-US" dirty="0">
                <a:solidFill>
                  <a:srgbClr val="01426A"/>
                </a:solidFill>
                <a:ea typeface="Microsoft Sans Serif"/>
                <a:cs typeface="Microsoft Sans Serif"/>
              </a:rPr>
              <a:t>Local teams are required to review deaths that occur during pregnancy and deaths that occur within 12 months following delivery</a:t>
            </a:r>
          </a:p>
          <a:p>
            <a:pPr lvl="1">
              <a:lnSpc>
                <a:spcPct val="100000"/>
              </a:lnSpc>
            </a:pPr>
            <a:r>
              <a:rPr lang="en-US" dirty="0">
                <a:solidFill>
                  <a:srgbClr val="01426A"/>
                </a:solidFill>
                <a:ea typeface="Microsoft Sans Serif"/>
                <a:cs typeface="Microsoft Sans Serif"/>
              </a:rPr>
              <a:t>In Indiana, there are 22 FIMR teams covering 69 counties</a:t>
            </a:r>
            <a:endParaRPr lang="en-US" dirty="0"/>
          </a:p>
          <a:p>
            <a:pPr lvl="1">
              <a:lnSpc>
                <a:spcPct val="100000"/>
              </a:lnSpc>
            </a:pPr>
            <a:r>
              <a:rPr lang="en-US" dirty="0">
                <a:solidFill>
                  <a:srgbClr val="01426A"/>
                </a:solidFill>
                <a:ea typeface="Microsoft Sans Serif"/>
                <a:cs typeface="Microsoft Sans Serif"/>
              </a:rPr>
              <a:t>Also includes bereavement services for women and families who experience pregnancy loss</a:t>
            </a:r>
            <a:endParaRPr lang="en-US" dirty="0">
              <a:solidFill>
                <a:srgbClr val="01426A"/>
              </a:solidFill>
              <a:ea typeface="Microsoft Sans Serif" panose="020B0604020202020204" pitchFamily="34" charset="0"/>
              <a:cs typeface="Microsoft Sans Serif" panose="020B0604020202020204" pitchFamily="34" charset="0"/>
            </a:endParaRPr>
          </a:p>
          <a:p>
            <a:pPr lvl="1">
              <a:lnSpc>
                <a:spcPct val="100000"/>
              </a:lnSpc>
            </a:pPr>
            <a:r>
              <a:rPr lang="en-US" dirty="0">
                <a:solidFill>
                  <a:srgbClr val="01426A"/>
                </a:solidFill>
                <a:ea typeface="Microsoft Sans Serif"/>
                <a:cs typeface="Microsoft Sans Serif"/>
              </a:rPr>
              <a:t>Community Action Teams (CATs) act as the prevention arm of the FIMR process</a:t>
            </a:r>
          </a:p>
          <a:p>
            <a:pPr lvl="1">
              <a:lnSpc>
                <a:spcPct val="100000"/>
              </a:lnSpc>
            </a:pPr>
            <a:endParaRPr lang="en-US" dirty="0">
              <a:solidFill>
                <a:srgbClr val="01426A"/>
              </a:solidFill>
              <a:ea typeface="Microsoft Sans Serif"/>
              <a:cs typeface="Microsoft Sans Serif"/>
            </a:endParaRPr>
          </a:p>
        </p:txBody>
      </p:sp>
    </p:spTree>
    <p:extLst>
      <p:ext uri="{BB962C8B-B14F-4D97-AF65-F5344CB8AC3E}">
        <p14:creationId xmlns:p14="http://schemas.microsoft.com/office/powerpoint/2010/main" val="2030391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6096"/>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ea typeface="Microsoft Sans Serif"/>
                <a:cs typeface="Microsoft Sans Serif"/>
              </a:rPr>
              <a:t>Fatality Review teams</a:t>
            </a:r>
            <a:endParaRPr lang="en-US" b="1" dirty="0">
              <a:solidFill>
                <a:srgbClr val="01426A"/>
              </a:solidFill>
              <a:ea typeface="Microsoft Sans Serif" panose="020B0604020202020204" pitchFamily="34" charset="0"/>
              <a:cs typeface="Microsoft Sans Serif" panose="020B0604020202020204" pitchFamily="34" charset="0"/>
            </a:endParaRPr>
          </a:p>
        </p:txBody>
      </p:sp>
      <p:sp>
        <p:nvSpPr>
          <p:cNvPr id="2" name="Content Placeholder 2">
            <a:extLst>
              <a:ext uri="{FF2B5EF4-FFF2-40B4-BE49-F238E27FC236}">
                <a16:creationId xmlns:a16="http://schemas.microsoft.com/office/drawing/2014/main" id="{6C2F39FC-34EC-11B8-118C-F4FA19A2CE5E}"/>
              </a:ext>
            </a:extLst>
          </p:cNvPr>
          <p:cNvSpPr txBox="1">
            <a:spLocks/>
          </p:cNvSpPr>
          <p:nvPr/>
        </p:nvSpPr>
        <p:spPr>
          <a:xfrm>
            <a:off x="838200" y="1504709"/>
            <a:ext cx="10520082" cy="4726041"/>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b="1" dirty="0">
                <a:solidFill>
                  <a:srgbClr val="01426A"/>
                </a:solidFill>
                <a:ea typeface="Microsoft Sans Serif"/>
                <a:cs typeface="Microsoft Sans Serif"/>
              </a:rPr>
              <a:t>Child Fatality Review </a:t>
            </a:r>
            <a:r>
              <a:rPr lang="en-US" dirty="0">
                <a:solidFill>
                  <a:srgbClr val="01426A"/>
                </a:solidFill>
                <a:ea typeface="Microsoft Sans Serif"/>
                <a:cs typeface="Microsoft Sans Serif"/>
              </a:rPr>
              <a:t>teams review sudden and unexpected deaths of infants and children under 18.</a:t>
            </a:r>
          </a:p>
          <a:p>
            <a:pPr lvl="1">
              <a:lnSpc>
                <a:spcPct val="100000"/>
              </a:lnSpc>
            </a:pPr>
            <a:r>
              <a:rPr lang="en-US" dirty="0">
                <a:solidFill>
                  <a:srgbClr val="01426A"/>
                </a:solidFill>
                <a:ea typeface="Microsoft Sans Serif"/>
                <a:cs typeface="Microsoft Sans Serif"/>
              </a:rPr>
              <a:t>CFR teams are local, with coverage in all 92 counties. </a:t>
            </a:r>
          </a:p>
          <a:p>
            <a:pPr lvl="1">
              <a:lnSpc>
                <a:spcPct val="100000"/>
              </a:lnSpc>
            </a:pPr>
            <a:r>
              <a:rPr lang="en-US" dirty="0">
                <a:solidFill>
                  <a:srgbClr val="01426A"/>
                </a:solidFill>
                <a:ea typeface="Microsoft Sans Serif"/>
                <a:cs typeface="Microsoft Sans Serif"/>
              </a:rPr>
              <a:t>Includes a state team</a:t>
            </a:r>
          </a:p>
          <a:p>
            <a:pPr>
              <a:lnSpc>
                <a:spcPct val="100000"/>
              </a:lnSpc>
            </a:pPr>
            <a:r>
              <a:rPr lang="en-US" b="1" dirty="0">
                <a:solidFill>
                  <a:srgbClr val="01426A"/>
                </a:solidFill>
                <a:ea typeface="Microsoft Sans Serif"/>
                <a:cs typeface="Microsoft Sans Serif"/>
              </a:rPr>
              <a:t>Suicide &amp; Overdose Fatality Review (SOFR) </a:t>
            </a:r>
            <a:r>
              <a:rPr lang="en-US" dirty="0">
                <a:solidFill>
                  <a:srgbClr val="01426A"/>
                </a:solidFill>
                <a:ea typeface="Microsoft Sans Serif"/>
                <a:cs typeface="Microsoft Sans Serif"/>
              </a:rPr>
              <a:t>teams review deaths by suicide and overdose ages 18 and above</a:t>
            </a:r>
          </a:p>
          <a:p>
            <a:pPr lvl="1">
              <a:lnSpc>
                <a:spcPct val="100000"/>
              </a:lnSpc>
            </a:pPr>
            <a:r>
              <a:rPr lang="en-US" dirty="0">
                <a:solidFill>
                  <a:srgbClr val="01426A"/>
                </a:solidFill>
                <a:ea typeface="Microsoft Sans Serif"/>
                <a:cs typeface="Microsoft Sans Serif"/>
              </a:rPr>
              <a:t>Currently 30 team covering 31 counties</a:t>
            </a:r>
          </a:p>
          <a:p>
            <a:pPr>
              <a:lnSpc>
                <a:spcPct val="100000"/>
              </a:lnSpc>
            </a:pPr>
            <a:r>
              <a:rPr lang="en-US" dirty="0">
                <a:solidFill>
                  <a:srgbClr val="01426A"/>
                </a:solidFill>
                <a:ea typeface="Microsoft Sans Serif" panose="020B0604020202020204" pitchFamily="34" charset="0"/>
                <a:cs typeface="Microsoft Sans Serif" panose="020B0604020202020204" pitchFamily="34" charset="0"/>
              </a:rPr>
              <a:t>HFI expectation that Local Health Departments participate on their local fatality review teams</a:t>
            </a:r>
          </a:p>
          <a:p>
            <a:pPr lvl="1">
              <a:lnSpc>
                <a:spcPct val="100000"/>
              </a:lnSpc>
            </a:pPr>
            <a:r>
              <a:rPr lang="en-US" dirty="0">
                <a:solidFill>
                  <a:srgbClr val="01426A"/>
                </a:solidFill>
                <a:ea typeface="Microsoft Sans Serif" panose="020B0604020202020204" pitchFamily="34" charset="0"/>
                <a:cs typeface="Microsoft Sans Serif" panose="020B0604020202020204" pitchFamily="34" charset="0"/>
              </a:rPr>
              <a:t>Provide critical information for prevention activities at the local level</a:t>
            </a:r>
          </a:p>
          <a:p>
            <a:pPr lvl="1">
              <a:lnSpc>
                <a:spcPct val="100000"/>
              </a:lnSpc>
            </a:pPr>
            <a:r>
              <a:rPr lang="en-US" dirty="0">
                <a:solidFill>
                  <a:srgbClr val="01426A"/>
                </a:solidFill>
                <a:ea typeface="Microsoft Sans Serif" panose="020B0604020202020204" pitchFamily="34" charset="0"/>
                <a:cs typeface="Microsoft Sans Serif" panose="020B0604020202020204" pitchFamily="34" charset="0"/>
              </a:rPr>
              <a:t>Local reviews mean local solutions</a:t>
            </a:r>
          </a:p>
        </p:txBody>
      </p:sp>
    </p:spTree>
    <p:extLst>
      <p:ext uri="{BB962C8B-B14F-4D97-AF65-F5344CB8AC3E}">
        <p14:creationId xmlns:p14="http://schemas.microsoft.com/office/powerpoint/2010/main" val="1158026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square with blue and yellow stripes&#10;&#10;Description automatically generated">
            <a:extLst>
              <a:ext uri="{FF2B5EF4-FFF2-40B4-BE49-F238E27FC236}">
                <a16:creationId xmlns:a16="http://schemas.microsoft.com/office/drawing/2014/main" id="{F90DB3B0-C63D-6C70-6D5F-F3E73E40C0D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Content Placeholder 2">
            <a:extLst>
              <a:ext uri="{FF2B5EF4-FFF2-40B4-BE49-F238E27FC236}">
                <a16:creationId xmlns:a16="http://schemas.microsoft.com/office/drawing/2014/main" id="{63233DC3-4F24-EA44-BCAA-4D932777B5BB}"/>
              </a:ext>
            </a:extLst>
          </p:cNvPr>
          <p:cNvSpPr>
            <a:spLocks noGrp="1"/>
          </p:cNvSpPr>
          <p:nvPr>
            <p:ph idx="1"/>
          </p:nvPr>
        </p:nvSpPr>
        <p:spPr>
          <a:xfrm>
            <a:off x="591620" y="2342507"/>
            <a:ext cx="5504380" cy="3262161"/>
          </a:xfrm>
        </p:spPr>
        <p:txBody>
          <a:bodyPr vert="horz" lIns="91440" tIns="45720" rIns="91440" bIns="45720" rtlCol="0" anchor="t">
            <a:normAutofit/>
          </a:bodyPr>
          <a:lstStyle/>
          <a:p>
            <a:pPr marL="0" indent="0">
              <a:buNone/>
            </a:pPr>
            <a:r>
              <a:rPr lang="en-US" sz="4400" b="1" dirty="0">
                <a:solidFill>
                  <a:srgbClr val="01426A"/>
                </a:solidFill>
                <a:latin typeface="+mj-lt"/>
                <a:ea typeface="Microsoft Sans Serif"/>
                <a:cs typeface="Microsoft Sans Serif"/>
              </a:rPr>
              <a:t>Community &amp; clinical investments in infant and maternal health</a:t>
            </a:r>
            <a:endParaRPr lang="en-US" sz="4400" dirty="0">
              <a:solidFill>
                <a:srgbClr val="01426A"/>
              </a:solidFill>
              <a:latin typeface="+mj-lt"/>
              <a:ea typeface="Microsoft Sans Serif"/>
              <a:cs typeface="Microsoft Sans Serif"/>
            </a:endParaRPr>
          </a:p>
        </p:txBody>
      </p:sp>
      <p:pic>
        <p:nvPicPr>
          <p:cNvPr id="3" name="Picture 2">
            <a:extLst>
              <a:ext uri="{FF2B5EF4-FFF2-40B4-BE49-F238E27FC236}">
                <a16:creationId xmlns:a16="http://schemas.microsoft.com/office/drawing/2014/main" id="{D9A5D715-83AF-7801-6D69-AE3C0A2AA114}"/>
              </a:ext>
            </a:extLst>
          </p:cNvPr>
          <p:cNvPicPr>
            <a:picLocks noChangeAspect="1"/>
          </p:cNvPicPr>
          <p:nvPr/>
        </p:nvPicPr>
        <p:blipFill rotWithShape="1">
          <a:blip r:embed="rId4">
            <a:extLst>
              <a:ext uri="{28A0092B-C50C-407E-A947-70E740481C1C}">
                <a14:useLocalDpi xmlns:a14="http://schemas.microsoft.com/office/drawing/2010/main" val="0"/>
              </a:ext>
            </a:extLst>
          </a:blip>
          <a:srcRect l="7873" t="6357"/>
          <a:stretch/>
        </p:blipFill>
        <p:spPr>
          <a:xfrm>
            <a:off x="6188407" y="1128711"/>
            <a:ext cx="5504380" cy="4475957"/>
          </a:xfrm>
          <a:prstGeom prst="rect">
            <a:avLst/>
          </a:prstGeom>
        </p:spPr>
      </p:pic>
    </p:spTree>
    <p:extLst>
      <p:ext uri="{BB962C8B-B14F-4D97-AF65-F5344CB8AC3E}">
        <p14:creationId xmlns:p14="http://schemas.microsoft.com/office/powerpoint/2010/main" val="3567797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square with blue and yellow stripes&#10;&#10;Description automatically generated">
            <a:extLst>
              <a:ext uri="{FF2B5EF4-FFF2-40B4-BE49-F238E27FC236}">
                <a16:creationId xmlns:a16="http://schemas.microsoft.com/office/drawing/2014/main" id="{F90DB3B0-C63D-6C70-6D5F-F3E73E40C0D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normAutofit fontScale="90000"/>
          </a:bodyPr>
          <a:lstStyle/>
          <a:p>
            <a:r>
              <a:rPr lang="en-US" b="1" dirty="0">
                <a:solidFill>
                  <a:srgbClr val="01426A"/>
                </a:solidFill>
                <a:ea typeface="Microsoft Sans Serif"/>
                <a:cs typeface="Microsoft Sans Serif"/>
              </a:rPr>
              <a:t>AIM: Alliance for Innovation on Maternal Health</a:t>
            </a:r>
            <a:endParaRPr lang="en-US" b="1" dirty="0">
              <a:solidFill>
                <a:srgbClr val="01426A"/>
              </a:solidFill>
              <a:ea typeface="Microsoft Sans Serif" panose="020B0604020202020204" pitchFamily="34" charset="0"/>
              <a:cs typeface="Microsoft Sans Serif" panose="020B0604020202020204" pitchFamily="34" charset="0"/>
            </a:endParaRP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vert="horz" lIns="91440" tIns="45720" rIns="91440" bIns="45720" rtlCol="0" anchor="t">
            <a:normAutofit fontScale="92500" lnSpcReduction="10000"/>
          </a:bodyPr>
          <a:lstStyle/>
          <a:p>
            <a:pPr>
              <a:lnSpc>
                <a:spcPct val="110000"/>
              </a:lnSpc>
            </a:pPr>
            <a:r>
              <a:rPr lang="en-US" sz="2200" dirty="0">
                <a:solidFill>
                  <a:srgbClr val="01426A"/>
                </a:solidFill>
                <a:ea typeface="Microsoft Sans Serif"/>
                <a:cs typeface="Microsoft Sans Serif"/>
              </a:rPr>
              <a:t>The</a:t>
            </a:r>
            <a:r>
              <a:rPr lang="en-US" sz="2200" dirty="0">
                <a:solidFill>
                  <a:srgbClr val="01426A"/>
                </a:solidFill>
                <a:ea typeface="+mn-lt"/>
                <a:cs typeface="+mn-lt"/>
              </a:rPr>
              <a:t> purpose: A </a:t>
            </a:r>
            <a:r>
              <a:rPr lang="en-US" sz="2200" dirty="0">
                <a:solidFill>
                  <a:srgbClr val="01426A"/>
                </a:solidFill>
                <a:ea typeface="Microsoft Sans Serif"/>
                <a:cs typeface="Microsoft Sans Serif"/>
              </a:rPr>
              <a:t>HRSA and ACOG partnership with states to</a:t>
            </a:r>
            <a:r>
              <a:rPr lang="en-US" sz="2200" dirty="0">
                <a:solidFill>
                  <a:srgbClr val="01426A"/>
                </a:solidFill>
                <a:ea typeface="+mn-lt"/>
                <a:cs typeface="+mn-lt"/>
              </a:rPr>
              <a:t> promote consistent and safe maternity care that reduces maternal morbidity and mortality by equipping, empowering, and emboldening  every state’s maternal health leaders, providers, and systems.</a:t>
            </a:r>
            <a:endParaRPr lang="en-US" sz="2200" dirty="0">
              <a:solidFill>
                <a:srgbClr val="01426A"/>
              </a:solidFill>
              <a:ea typeface="Microsoft Sans Serif" panose="020B0604020202020204" pitchFamily="34" charset="0"/>
              <a:cs typeface="Microsoft Sans Serif" panose="020B0604020202020204" pitchFamily="34" charset="0"/>
            </a:endParaRPr>
          </a:p>
          <a:p>
            <a:pPr lvl="1">
              <a:lnSpc>
                <a:spcPct val="110000"/>
              </a:lnSpc>
            </a:pPr>
            <a:r>
              <a:rPr lang="en-US" sz="1900" dirty="0">
                <a:solidFill>
                  <a:srgbClr val="01426A"/>
                </a:solidFill>
                <a:ea typeface="Microsoft Sans Serif"/>
                <a:cs typeface="Microsoft Sans Serif"/>
              </a:rPr>
              <a:t>First</a:t>
            </a:r>
            <a:r>
              <a:rPr lang="en-US" sz="1900" dirty="0">
                <a:solidFill>
                  <a:srgbClr val="01426A"/>
                </a:solidFill>
                <a:ea typeface="+mn-lt"/>
                <a:cs typeface="+mn-lt"/>
              </a:rPr>
              <a:t> bundle: Obstetric Hemorrhage </a:t>
            </a:r>
            <a:endParaRPr lang="en-US" sz="1900" dirty="0">
              <a:solidFill>
                <a:srgbClr val="01426A"/>
              </a:solidFill>
              <a:ea typeface="Microsoft Sans Serif"/>
              <a:cs typeface="Microsoft Sans Serif"/>
            </a:endParaRPr>
          </a:p>
          <a:p>
            <a:pPr lvl="1">
              <a:lnSpc>
                <a:spcPct val="110000"/>
              </a:lnSpc>
            </a:pPr>
            <a:r>
              <a:rPr lang="en-US" sz="1900" dirty="0">
                <a:solidFill>
                  <a:srgbClr val="01426A"/>
                </a:solidFill>
                <a:ea typeface="Microsoft Sans Serif"/>
                <a:cs typeface="Microsoft Sans Serif"/>
              </a:rPr>
              <a:t>Second</a:t>
            </a:r>
            <a:r>
              <a:rPr lang="en-US" sz="1900" dirty="0">
                <a:solidFill>
                  <a:srgbClr val="01426A"/>
                </a:solidFill>
                <a:ea typeface="+mn-lt"/>
                <a:cs typeface="+mn-lt"/>
              </a:rPr>
              <a:t> bundle: Severe Hypertension in Pregnancy</a:t>
            </a:r>
            <a:endParaRPr lang="en-US" dirty="0">
              <a:solidFill>
                <a:srgbClr val="01426A"/>
              </a:solidFill>
              <a:ea typeface="+mn-lt"/>
              <a:cs typeface="+mn-lt"/>
            </a:endParaRPr>
          </a:p>
          <a:p>
            <a:pPr lvl="1">
              <a:lnSpc>
                <a:spcPct val="110000"/>
              </a:lnSpc>
            </a:pPr>
            <a:r>
              <a:rPr lang="en-US" sz="1900" dirty="0">
                <a:solidFill>
                  <a:srgbClr val="01426A"/>
                </a:solidFill>
                <a:ea typeface="Microsoft Sans Serif"/>
                <a:cs typeface="Microsoft Sans Serif"/>
              </a:rPr>
              <a:t>Third</a:t>
            </a:r>
            <a:r>
              <a:rPr lang="en-US" sz="1900" dirty="0">
                <a:solidFill>
                  <a:srgbClr val="01426A"/>
                </a:solidFill>
                <a:ea typeface="+mn-lt"/>
                <a:cs typeface="+mn-lt"/>
              </a:rPr>
              <a:t>/Fourth: Piloting  both Care for Pregnant and Postpartum Persons with Substance Use Disorder and Postpartum Discharge Transition</a:t>
            </a:r>
            <a:endParaRPr lang="en-US" sz="1900" dirty="0">
              <a:solidFill>
                <a:srgbClr val="01426A"/>
              </a:solidFill>
            </a:endParaRPr>
          </a:p>
          <a:p>
            <a:pPr>
              <a:lnSpc>
                <a:spcPct val="110000"/>
              </a:lnSpc>
            </a:pPr>
            <a:r>
              <a:rPr lang="en-US" sz="2200" dirty="0">
                <a:solidFill>
                  <a:srgbClr val="01426A"/>
                </a:solidFill>
                <a:ea typeface="+mn-lt"/>
                <a:cs typeface="+mn-lt"/>
              </a:rPr>
              <a:t>Working with all delivery facilities to improve patient safety care and reported data on pregnancy outcomes.</a:t>
            </a:r>
            <a:endParaRPr lang="en-US" dirty="0">
              <a:solidFill>
                <a:srgbClr val="01426A"/>
              </a:solidFill>
              <a:ea typeface="Microsoft Sans Serif" panose="020B0604020202020204" pitchFamily="34" charset="0"/>
              <a:cs typeface="Microsoft Sans Serif" panose="020B0604020202020204" pitchFamily="34" charset="0"/>
            </a:endParaRPr>
          </a:p>
        </p:txBody>
      </p:sp>
      <p:pic>
        <p:nvPicPr>
          <p:cNvPr id="2" name="Picture 1">
            <a:extLst>
              <a:ext uri="{FF2B5EF4-FFF2-40B4-BE49-F238E27FC236}">
                <a16:creationId xmlns:a16="http://schemas.microsoft.com/office/drawing/2014/main" id="{15B53635-2EA9-647E-2214-A3D7DBB6D555}"/>
              </a:ext>
            </a:extLst>
          </p:cNvPr>
          <p:cNvPicPr>
            <a:picLocks noChangeAspect="1"/>
          </p:cNvPicPr>
          <p:nvPr/>
        </p:nvPicPr>
        <p:blipFill rotWithShape="1">
          <a:blip r:embed="rId3"/>
          <a:srcRect t="1720" r="249" b="246"/>
          <a:stretch/>
        </p:blipFill>
        <p:spPr>
          <a:xfrm>
            <a:off x="8660535" y="365125"/>
            <a:ext cx="2899807" cy="2929657"/>
          </a:xfrm>
          <a:prstGeom prst="rect">
            <a:avLst/>
          </a:prstGeom>
        </p:spPr>
      </p:pic>
      <p:pic>
        <p:nvPicPr>
          <p:cNvPr id="3" name="Picture 2">
            <a:extLst>
              <a:ext uri="{FF2B5EF4-FFF2-40B4-BE49-F238E27FC236}">
                <a16:creationId xmlns:a16="http://schemas.microsoft.com/office/drawing/2014/main" id="{36781038-4D87-5C0D-1303-BED7256C7D0D}"/>
              </a:ext>
            </a:extLst>
          </p:cNvPr>
          <p:cNvPicPr>
            <a:picLocks noChangeAspect="1"/>
          </p:cNvPicPr>
          <p:nvPr/>
        </p:nvPicPr>
        <p:blipFill>
          <a:blip r:embed="rId4"/>
          <a:stretch>
            <a:fillRect/>
          </a:stretch>
        </p:blipFill>
        <p:spPr>
          <a:xfrm>
            <a:off x="8117280" y="3410414"/>
            <a:ext cx="3986318" cy="2769220"/>
          </a:xfrm>
          <a:prstGeom prst="rect">
            <a:avLst/>
          </a:prstGeom>
        </p:spPr>
      </p:pic>
    </p:spTree>
    <p:extLst>
      <p:ext uri="{BB962C8B-B14F-4D97-AF65-F5344CB8AC3E}">
        <p14:creationId xmlns:p14="http://schemas.microsoft.com/office/powerpoint/2010/main" val="2552155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6096"/>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ea typeface="Microsoft Sans Serif"/>
                <a:cs typeface="Microsoft Sans Serif"/>
              </a:rPr>
              <a:t>WIC (Women, Infants, and Children)</a:t>
            </a:r>
            <a:endParaRPr lang="en-US" b="1" dirty="0">
              <a:solidFill>
                <a:srgbClr val="01426A"/>
              </a:solidFill>
              <a:ea typeface="Microsoft Sans Serif" panose="020B0604020202020204" pitchFamily="34" charset="0"/>
              <a:cs typeface="Microsoft Sans Serif" panose="020B0604020202020204" pitchFamily="34" charset="0"/>
            </a:endParaRPr>
          </a:p>
        </p:txBody>
      </p:sp>
      <p:sp>
        <p:nvSpPr>
          <p:cNvPr id="2" name="Content Placeholder 2">
            <a:extLst>
              <a:ext uri="{FF2B5EF4-FFF2-40B4-BE49-F238E27FC236}">
                <a16:creationId xmlns:a16="http://schemas.microsoft.com/office/drawing/2014/main" id="{6C2F39FC-34EC-11B8-118C-F4FA19A2CE5E}"/>
              </a:ext>
            </a:extLst>
          </p:cNvPr>
          <p:cNvSpPr txBox="1">
            <a:spLocks/>
          </p:cNvSpPr>
          <p:nvPr/>
        </p:nvSpPr>
        <p:spPr>
          <a:xfrm>
            <a:off x="838200" y="1832225"/>
            <a:ext cx="10845800" cy="4344737"/>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dirty="0">
                <a:solidFill>
                  <a:srgbClr val="01426A"/>
                </a:solidFill>
                <a:ea typeface="Microsoft Sans Serif"/>
                <a:cs typeface="Microsoft Sans Serif"/>
              </a:rPr>
              <a:t>The Indiana WIC program focuses on the assessment of nutrition risk for income-limited mothers, infants, and children. This assessment guides the program's provision of nutrition education, healthy supplemental food, and breastfeeding support.</a:t>
            </a:r>
            <a:endParaRPr lang="en-US" dirty="0">
              <a:solidFill>
                <a:srgbClr val="01426A"/>
              </a:solidFill>
              <a:ea typeface="Microsoft Sans Serif" panose="020B0604020202020204" pitchFamily="34" charset="0"/>
              <a:cs typeface="Microsoft Sans Serif" panose="020B0604020202020204" pitchFamily="34" charset="0"/>
            </a:endParaRPr>
          </a:p>
          <a:p>
            <a:pPr>
              <a:lnSpc>
                <a:spcPct val="110000"/>
              </a:lnSpc>
            </a:pPr>
            <a:r>
              <a:rPr lang="en-US" dirty="0">
                <a:solidFill>
                  <a:srgbClr val="01426A"/>
                </a:solidFill>
                <a:ea typeface="Microsoft Sans Serif"/>
                <a:cs typeface="Microsoft Sans Serif"/>
              </a:rPr>
              <a:t>Indiana WIC has clinics in all 92 Hoosier counties, improving food security, health outcomes, and breastfeeding support for mothers and their children up to age 5.</a:t>
            </a:r>
          </a:p>
          <a:p>
            <a:pPr>
              <a:lnSpc>
                <a:spcPct val="110000"/>
              </a:lnSpc>
            </a:pPr>
            <a:r>
              <a:rPr lang="en-US" dirty="0">
                <a:solidFill>
                  <a:srgbClr val="01426A"/>
                </a:solidFill>
                <a:ea typeface="Microsoft Sans Serif"/>
                <a:cs typeface="Microsoft Sans Serif"/>
              </a:rPr>
              <a:t>Indiana WIC served an average of 148,000 individuals per month across the state of Indiana</a:t>
            </a:r>
            <a:endParaRPr lang="en-US" dirty="0">
              <a:solidFill>
                <a:srgbClr val="01426A"/>
              </a:solidFill>
              <a:ea typeface="Microsoft Sans Serif" panose="020B0604020202020204" pitchFamily="34" charset="0"/>
              <a:cs typeface="Microsoft Sans Serif" panose="020B0604020202020204" pitchFamily="34" charset="0"/>
            </a:endParaRPr>
          </a:p>
          <a:p>
            <a:pPr>
              <a:lnSpc>
                <a:spcPct val="110000"/>
              </a:lnSpc>
            </a:pPr>
            <a:r>
              <a:rPr lang="en-US" dirty="0">
                <a:solidFill>
                  <a:srgbClr val="01426A"/>
                </a:solidFill>
                <a:ea typeface="Microsoft Sans Serif"/>
                <a:cs typeface="Microsoft Sans Serif"/>
              </a:rPr>
              <a:t>Indiana WIC's investment in local communities results not just in healthier families, but also stable, local jobs; investment in infrastructure; and a natural partner with the state's Health First Indiana initiative</a:t>
            </a:r>
            <a:endParaRPr lang="en-US" dirty="0">
              <a:solidFill>
                <a:srgbClr val="01426A"/>
              </a:solidFill>
              <a:ea typeface="Microsoft Sans Serif" panose="020B0604020202020204" pitchFamily="34" charset="0"/>
              <a:cs typeface="Microsoft Sans Serif" panose="020B0604020202020204" pitchFamily="34" charset="0"/>
            </a:endParaRPr>
          </a:p>
          <a:p>
            <a:pPr>
              <a:lnSpc>
                <a:spcPct val="110000"/>
              </a:lnSpc>
            </a:pPr>
            <a:endParaRPr lang="en-US" dirty="0">
              <a:solidFill>
                <a:srgbClr val="01426A"/>
              </a:solidFill>
              <a:ea typeface="Microsoft Sans Serif"/>
              <a:cs typeface="Microsoft Sans Serif"/>
            </a:endParaRPr>
          </a:p>
        </p:txBody>
      </p:sp>
    </p:spTree>
    <p:extLst>
      <p:ext uri="{BB962C8B-B14F-4D97-AF65-F5344CB8AC3E}">
        <p14:creationId xmlns:p14="http://schemas.microsoft.com/office/powerpoint/2010/main" val="1358911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ea typeface="Microsoft Sans Serif"/>
                <a:cs typeface="Microsoft Sans Serif"/>
              </a:rPr>
              <a:t>My Healthy Baby</a:t>
            </a:r>
            <a:endParaRPr lang="en-US" b="1" dirty="0">
              <a:solidFill>
                <a:srgbClr val="01426A"/>
              </a:solidFill>
              <a:ea typeface="Microsoft Sans Serif" panose="020B0604020202020204" pitchFamily="34" charset="0"/>
              <a:cs typeface="Microsoft Sans Serif" panose="020B0604020202020204" pitchFamily="34" charset="0"/>
            </a:endParaRPr>
          </a:p>
        </p:txBody>
      </p:sp>
      <p:sp>
        <p:nvSpPr>
          <p:cNvPr id="5" name="Content Placeholder 2">
            <a:extLst>
              <a:ext uri="{FF2B5EF4-FFF2-40B4-BE49-F238E27FC236}">
                <a16:creationId xmlns:a16="http://schemas.microsoft.com/office/drawing/2014/main" id="{D1245D10-6FA7-A423-CFEA-672C1F7083ED}"/>
              </a:ext>
            </a:extLst>
          </p:cNvPr>
          <p:cNvSpPr txBox="1">
            <a:spLocks/>
          </p:cNvSpPr>
          <p:nvPr/>
        </p:nvSpPr>
        <p:spPr>
          <a:xfrm>
            <a:off x="838200" y="1825625"/>
            <a:ext cx="5257800" cy="43513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1426A"/>
                </a:solidFill>
                <a:ea typeface="Microsoft Sans Serif"/>
                <a:cs typeface="Microsoft Sans Serif"/>
              </a:rPr>
              <a:t>My Healthy Baby (MHB) connects pregnant women to family support providers in their own communities </a:t>
            </a:r>
            <a:endParaRPr lang="en-US" dirty="0">
              <a:solidFill>
                <a:srgbClr val="01426A"/>
              </a:solidFill>
              <a:ea typeface="Microsoft Sans Serif" panose="020B0604020202020204" pitchFamily="34" charset="0"/>
              <a:cs typeface="Microsoft Sans Serif" panose="020B0604020202020204" pitchFamily="34" charset="0"/>
            </a:endParaRPr>
          </a:p>
          <a:p>
            <a:r>
              <a:rPr lang="en-US" sz="2700" dirty="0">
                <a:solidFill>
                  <a:srgbClr val="01426A"/>
                </a:solidFill>
                <a:ea typeface="Microsoft Sans Serif"/>
                <a:cs typeface="Microsoft Sans Serif"/>
              </a:rPr>
              <a:t>Through Indiana home visiting programs, family support providers offer personalized guidance and support to pregnant women during their pregnancy and after baby’s birth</a:t>
            </a:r>
            <a:endParaRPr lang="en-US" sz="2700" dirty="0"/>
          </a:p>
          <a:p>
            <a:endParaRPr lang="en-US" dirty="0">
              <a:solidFill>
                <a:srgbClr val="01426A"/>
              </a:solidFill>
              <a:ea typeface="Microsoft Sans Serif" panose="020B0604020202020204" pitchFamily="34" charset="0"/>
              <a:cs typeface="Microsoft Sans Serif" panose="020B0604020202020204" pitchFamily="34" charset="0"/>
            </a:endParaRPr>
          </a:p>
        </p:txBody>
      </p:sp>
      <p:sp>
        <p:nvSpPr>
          <p:cNvPr id="6" name="Content Placeholder 2">
            <a:extLst>
              <a:ext uri="{FF2B5EF4-FFF2-40B4-BE49-F238E27FC236}">
                <a16:creationId xmlns:a16="http://schemas.microsoft.com/office/drawing/2014/main" id="{A5E7AB41-15AB-B1B3-46C6-1EC39EEBAA73}"/>
              </a:ext>
            </a:extLst>
          </p:cNvPr>
          <p:cNvSpPr txBox="1">
            <a:spLocks/>
          </p:cNvSpPr>
          <p:nvPr/>
        </p:nvSpPr>
        <p:spPr>
          <a:xfrm>
            <a:off x="6229350" y="1825625"/>
            <a:ext cx="52578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63E64"/>
                </a:solidFill>
                <a:ea typeface="Microsoft Sans Serif"/>
                <a:cs typeface="Microsoft Sans Serif"/>
              </a:rPr>
              <a:t>Established by House Enrolled Act 1007, from a unanimous vote, MHB was signed into law by Gov. Eric Holcomb in 2019</a:t>
            </a:r>
            <a:endParaRPr lang="en-US" dirty="0">
              <a:solidFill>
                <a:srgbClr val="01426A"/>
              </a:solidFill>
              <a:ea typeface="Microsoft Sans Serif" panose="020B0604020202020204" pitchFamily="34" charset="0"/>
              <a:cs typeface="Microsoft Sans Serif" panose="020B0604020202020204" pitchFamily="34" charset="0"/>
            </a:endParaRPr>
          </a:p>
          <a:p>
            <a:r>
              <a:rPr lang="en-US" dirty="0">
                <a:solidFill>
                  <a:srgbClr val="01426A"/>
                </a:solidFill>
                <a:ea typeface="Microsoft Sans Serif"/>
                <a:cs typeface="Microsoft Sans Serif"/>
              </a:rPr>
              <a:t>MHB began implementation in 2020 and is active in all Indiana counties since 2023</a:t>
            </a:r>
            <a:endParaRPr lang="en-US" dirty="0"/>
          </a:p>
          <a:p>
            <a:endParaRPr lang="en-US" dirty="0">
              <a:solidFill>
                <a:srgbClr val="01426A"/>
              </a:solidFill>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983961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ea typeface="Microsoft Sans Serif"/>
                <a:cs typeface="Microsoft Sans Serif"/>
              </a:rPr>
              <a:t>My Healthy Baby</a:t>
            </a:r>
            <a:endParaRPr lang="en-US" b="1" dirty="0">
              <a:solidFill>
                <a:srgbClr val="01426A"/>
              </a:solidFill>
              <a:ea typeface="Microsoft Sans Serif" panose="020B0604020202020204" pitchFamily="34" charset="0"/>
              <a:cs typeface="Microsoft Sans Serif" panose="020B0604020202020204" pitchFamily="34" charset="0"/>
            </a:endParaRPr>
          </a:p>
        </p:txBody>
      </p:sp>
      <p:sp>
        <p:nvSpPr>
          <p:cNvPr id="5" name="Content Placeholder 2">
            <a:extLst>
              <a:ext uri="{FF2B5EF4-FFF2-40B4-BE49-F238E27FC236}">
                <a16:creationId xmlns:a16="http://schemas.microsoft.com/office/drawing/2014/main" id="{D1245D10-6FA7-A423-CFEA-672C1F7083ED}"/>
              </a:ext>
            </a:extLst>
          </p:cNvPr>
          <p:cNvSpPr txBox="1">
            <a:spLocks/>
          </p:cNvSpPr>
          <p:nvPr/>
        </p:nvSpPr>
        <p:spPr>
          <a:xfrm>
            <a:off x="838200" y="1825625"/>
            <a:ext cx="52578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1426A"/>
                </a:solidFill>
                <a:ea typeface="Microsoft Sans Serif"/>
                <a:cs typeface="Microsoft Sans Serif"/>
              </a:rPr>
              <a:t>MHB has worked closely with home visiting programs in every county</a:t>
            </a:r>
            <a:endParaRPr lang="en-US" dirty="0">
              <a:solidFill>
                <a:srgbClr val="01426A"/>
              </a:solidFill>
              <a:ea typeface="Microsoft Sans Serif" panose="020B0604020202020204" pitchFamily="34" charset="0"/>
              <a:cs typeface="Microsoft Sans Serif" panose="020B0604020202020204" pitchFamily="34" charset="0"/>
            </a:endParaRPr>
          </a:p>
          <a:p>
            <a:r>
              <a:rPr lang="en-US" dirty="0">
                <a:solidFill>
                  <a:srgbClr val="01426A"/>
                </a:solidFill>
                <a:ea typeface="Microsoft Sans Serif"/>
                <a:cs typeface="Microsoft Sans Serif"/>
              </a:rPr>
              <a:t>MHB has provided specialized training, quality improvement workshops and Communities of Practice for Indiana home visiting agencies</a:t>
            </a:r>
            <a:endParaRPr lang="en-US" dirty="0"/>
          </a:p>
          <a:p>
            <a:endParaRPr lang="en-US" dirty="0">
              <a:solidFill>
                <a:srgbClr val="01426A"/>
              </a:solidFill>
              <a:ea typeface="Microsoft Sans Serif" panose="020B0604020202020204" pitchFamily="34" charset="0"/>
              <a:cs typeface="Microsoft Sans Serif" panose="020B0604020202020204" pitchFamily="34" charset="0"/>
            </a:endParaRPr>
          </a:p>
        </p:txBody>
      </p:sp>
      <p:sp>
        <p:nvSpPr>
          <p:cNvPr id="6" name="Content Placeholder 2">
            <a:extLst>
              <a:ext uri="{FF2B5EF4-FFF2-40B4-BE49-F238E27FC236}">
                <a16:creationId xmlns:a16="http://schemas.microsoft.com/office/drawing/2014/main" id="{A5E7AB41-15AB-B1B3-46C6-1EC39EEBAA73}"/>
              </a:ext>
            </a:extLst>
          </p:cNvPr>
          <p:cNvSpPr txBox="1">
            <a:spLocks/>
          </p:cNvSpPr>
          <p:nvPr/>
        </p:nvSpPr>
        <p:spPr>
          <a:xfrm>
            <a:off x="6229350" y="1825625"/>
            <a:ext cx="52578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1426A"/>
                </a:solidFill>
                <a:ea typeface="Microsoft Sans Serif"/>
                <a:cs typeface="Microsoft Sans Serif"/>
              </a:rPr>
              <a:t>To date, we’ve referred over </a:t>
            </a:r>
            <a:r>
              <a:rPr lang="en-US" b="1" dirty="0">
                <a:solidFill>
                  <a:srgbClr val="FFC000"/>
                </a:solidFill>
                <a:ea typeface="Microsoft Sans Serif"/>
                <a:cs typeface="Microsoft Sans Serif"/>
              </a:rPr>
              <a:t>19,000</a:t>
            </a:r>
            <a:r>
              <a:rPr lang="en-US" dirty="0">
                <a:solidFill>
                  <a:srgbClr val="FF0000"/>
                </a:solidFill>
                <a:ea typeface="Microsoft Sans Serif"/>
                <a:cs typeface="Microsoft Sans Serif"/>
              </a:rPr>
              <a:t> </a:t>
            </a:r>
            <a:r>
              <a:rPr lang="en-US" dirty="0">
                <a:solidFill>
                  <a:srgbClr val="01426A"/>
                </a:solidFill>
                <a:ea typeface="Microsoft Sans Serif"/>
                <a:cs typeface="Microsoft Sans Serif"/>
              </a:rPr>
              <a:t>women to home visiting programs!</a:t>
            </a:r>
            <a:endParaRPr lang="en-US" dirty="0"/>
          </a:p>
          <a:p>
            <a:endParaRPr lang="en-US" dirty="0">
              <a:solidFill>
                <a:srgbClr val="01426A"/>
              </a:solidFill>
              <a:ea typeface="Microsoft Sans Serif" panose="020B0604020202020204" pitchFamily="34" charset="0"/>
              <a:cs typeface="Microsoft Sans Serif" panose="020B0604020202020204" pitchFamily="34" charset="0"/>
            </a:endParaRPr>
          </a:p>
        </p:txBody>
      </p:sp>
      <p:pic>
        <p:nvPicPr>
          <p:cNvPr id="2" name="Picture 1">
            <a:extLst>
              <a:ext uri="{FF2B5EF4-FFF2-40B4-BE49-F238E27FC236}">
                <a16:creationId xmlns:a16="http://schemas.microsoft.com/office/drawing/2014/main" id="{D7BE0749-4725-1CE4-4286-8C1D4C90406A}"/>
              </a:ext>
            </a:extLst>
          </p:cNvPr>
          <p:cNvPicPr>
            <a:picLocks noChangeAspect="1"/>
          </p:cNvPicPr>
          <p:nvPr/>
        </p:nvPicPr>
        <p:blipFill>
          <a:blip r:embed="rId3"/>
          <a:stretch>
            <a:fillRect/>
          </a:stretch>
        </p:blipFill>
        <p:spPr>
          <a:xfrm>
            <a:off x="6348541" y="3428872"/>
            <a:ext cx="5034864" cy="2142095"/>
          </a:xfrm>
          <a:prstGeom prst="rect">
            <a:avLst/>
          </a:prstGeom>
        </p:spPr>
      </p:pic>
    </p:spTree>
    <p:extLst>
      <p:ext uri="{BB962C8B-B14F-4D97-AF65-F5344CB8AC3E}">
        <p14:creationId xmlns:p14="http://schemas.microsoft.com/office/powerpoint/2010/main" val="2244623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ea typeface="Microsoft Sans Serif"/>
                <a:cs typeface="Microsoft Sans Serif"/>
              </a:rPr>
              <a:t>Nurse-Family Partnership </a:t>
            </a:r>
            <a:endParaRPr lang="en-US" b="1" dirty="0">
              <a:solidFill>
                <a:srgbClr val="01426A"/>
              </a:solidFill>
              <a:ea typeface="Microsoft Sans Serif" panose="020B0604020202020204" pitchFamily="34" charset="0"/>
              <a:cs typeface="Microsoft Sans Serif" panose="020B0604020202020204" pitchFamily="34" charset="0"/>
            </a:endParaRPr>
          </a:p>
        </p:txBody>
      </p:sp>
      <p:sp>
        <p:nvSpPr>
          <p:cNvPr id="5" name="Content Placeholder 2">
            <a:extLst>
              <a:ext uri="{FF2B5EF4-FFF2-40B4-BE49-F238E27FC236}">
                <a16:creationId xmlns:a16="http://schemas.microsoft.com/office/drawing/2014/main" id="{D1245D10-6FA7-A423-CFEA-672C1F7083ED}"/>
              </a:ext>
            </a:extLst>
          </p:cNvPr>
          <p:cNvSpPr txBox="1">
            <a:spLocks/>
          </p:cNvSpPr>
          <p:nvPr/>
        </p:nvSpPr>
        <p:spPr>
          <a:xfrm>
            <a:off x="838200" y="1577746"/>
            <a:ext cx="6423750" cy="4645119"/>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rgbClr val="01426A"/>
                </a:solidFill>
                <a:ea typeface="+mn-lt"/>
                <a:cs typeface="+mn-lt"/>
              </a:rPr>
              <a:t>Nurse-Family Partnership (NFP) is a national, evidence-based, community health program with over 40 years of evidence showing significant improvements in the health and lives of first-time moms and their children.</a:t>
            </a:r>
          </a:p>
          <a:p>
            <a:pPr>
              <a:lnSpc>
                <a:spcPct val="100000"/>
              </a:lnSpc>
            </a:pPr>
            <a:r>
              <a:rPr lang="en-US" sz="2000" dirty="0">
                <a:solidFill>
                  <a:srgbClr val="01426A"/>
                </a:solidFill>
                <a:ea typeface="Microsoft Sans Serif"/>
                <a:cs typeface="Microsoft Sans Serif"/>
              </a:rPr>
              <a:t>Beginning in December 2022, additional state funding was allocated to expand NFP programming statewide</a:t>
            </a:r>
          </a:p>
          <a:p>
            <a:pPr lvl="1">
              <a:lnSpc>
                <a:spcPct val="100000"/>
              </a:lnSpc>
              <a:spcBef>
                <a:spcPts val="1000"/>
              </a:spcBef>
            </a:pPr>
            <a:r>
              <a:rPr lang="en-US" sz="1600" dirty="0">
                <a:solidFill>
                  <a:srgbClr val="01426A"/>
                </a:solidFill>
                <a:ea typeface="+mn-lt"/>
                <a:cs typeface="+mn-lt"/>
              </a:rPr>
              <a:t>NFP programming is available statewide in partnership with four local agencies </a:t>
            </a:r>
          </a:p>
          <a:p>
            <a:pPr>
              <a:lnSpc>
                <a:spcPct val="100000"/>
              </a:lnSpc>
            </a:pPr>
            <a:r>
              <a:rPr lang="en-US" sz="2000" dirty="0">
                <a:solidFill>
                  <a:srgbClr val="01426A"/>
                </a:solidFill>
                <a:ea typeface="Microsoft Sans Serif"/>
                <a:cs typeface="Microsoft Sans Serif"/>
              </a:rPr>
              <a:t>Enhancing the statewide system to improve programming:</a:t>
            </a:r>
            <a:endParaRPr lang="en-US" sz="2000" dirty="0">
              <a:solidFill>
                <a:srgbClr val="01426A"/>
              </a:solidFill>
              <a:ea typeface="Microsoft Sans Serif" panose="020B0604020202020204" pitchFamily="34" charset="0"/>
              <a:cs typeface="Microsoft Sans Serif" panose="020B0604020202020204" pitchFamily="34" charset="0"/>
            </a:endParaRPr>
          </a:p>
          <a:p>
            <a:pPr lvl="1">
              <a:lnSpc>
                <a:spcPct val="100000"/>
              </a:lnSpc>
              <a:spcBef>
                <a:spcPts val="1000"/>
              </a:spcBef>
            </a:pPr>
            <a:r>
              <a:rPr lang="en-US" sz="1600" dirty="0">
                <a:solidFill>
                  <a:srgbClr val="01426A"/>
                </a:solidFill>
                <a:ea typeface="Microsoft Sans Serif"/>
                <a:cs typeface="Microsoft Sans Serif"/>
              </a:rPr>
              <a:t>Increased quality assurance &amp; improvement</a:t>
            </a:r>
            <a:endParaRPr lang="en-US" sz="1600" dirty="0">
              <a:solidFill>
                <a:srgbClr val="01426A"/>
              </a:solidFill>
              <a:ea typeface="Microsoft Sans Serif" panose="020B0604020202020204" pitchFamily="34" charset="0"/>
              <a:cs typeface="Microsoft Sans Serif" panose="020B0604020202020204" pitchFamily="34" charset="0"/>
            </a:endParaRPr>
          </a:p>
          <a:p>
            <a:pPr lvl="1">
              <a:lnSpc>
                <a:spcPct val="100000"/>
              </a:lnSpc>
              <a:spcBef>
                <a:spcPts val="1000"/>
              </a:spcBef>
            </a:pPr>
            <a:r>
              <a:rPr lang="en-US" sz="1600" dirty="0">
                <a:solidFill>
                  <a:srgbClr val="01426A"/>
                </a:solidFill>
                <a:ea typeface="Microsoft Sans Serif"/>
                <a:cs typeface="Microsoft Sans Serif"/>
              </a:rPr>
              <a:t>Expanded data capacity &amp; statewide performance measures</a:t>
            </a:r>
          </a:p>
          <a:p>
            <a:pPr lvl="1">
              <a:lnSpc>
                <a:spcPct val="100000"/>
              </a:lnSpc>
              <a:spcBef>
                <a:spcPts val="1000"/>
              </a:spcBef>
            </a:pPr>
            <a:r>
              <a:rPr lang="en-US" sz="1600" dirty="0">
                <a:solidFill>
                  <a:srgbClr val="01426A"/>
                </a:solidFill>
                <a:ea typeface="Microsoft Sans Serif"/>
                <a:cs typeface="Microsoft Sans Serif"/>
              </a:rPr>
              <a:t>Developed opportunities for cross-agency collaboration &amp; statewide training</a:t>
            </a:r>
            <a:endParaRPr lang="en-US" sz="1600" dirty="0">
              <a:solidFill>
                <a:srgbClr val="01426A"/>
              </a:solidFill>
              <a:ea typeface="Microsoft Sans Serif" panose="020B0604020202020204" pitchFamily="34" charset="0"/>
              <a:cs typeface="Microsoft Sans Serif" panose="020B0604020202020204" pitchFamily="34" charset="0"/>
            </a:endParaRPr>
          </a:p>
        </p:txBody>
      </p:sp>
      <p:pic>
        <p:nvPicPr>
          <p:cNvPr id="2" name="Picture 1">
            <a:extLst>
              <a:ext uri="{FF2B5EF4-FFF2-40B4-BE49-F238E27FC236}">
                <a16:creationId xmlns:a16="http://schemas.microsoft.com/office/drawing/2014/main" id="{9A846B8B-DF2D-C448-0A88-5DF6DEF4402E}"/>
              </a:ext>
            </a:extLst>
          </p:cNvPr>
          <p:cNvPicPr>
            <a:picLocks noChangeAspect="1"/>
          </p:cNvPicPr>
          <p:nvPr/>
        </p:nvPicPr>
        <p:blipFill>
          <a:blip r:embed="rId3"/>
          <a:stretch>
            <a:fillRect/>
          </a:stretch>
        </p:blipFill>
        <p:spPr>
          <a:xfrm>
            <a:off x="7290469" y="739391"/>
            <a:ext cx="4276266" cy="5379216"/>
          </a:xfrm>
          <a:prstGeom prst="rect">
            <a:avLst/>
          </a:prstGeom>
        </p:spPr>
      </p:pic>
    </p:spTree>
    <p:extLst>
      <p:ext uri="{BB962C8B-B14F-4D97-AF65-F5344CB8AC3E}">
        <p14:creationId xmlns:p14="http://schemas.microsoft.com/office/powerpoint/2010/main" val="113513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ea typeface="Microsoft Sans Serif"/>
                <a:cs typeface="Microsoft Sans Serif"/>
              </a:rPr>
              <a:t>State and federally funded programs </a:t>
            </a:r>
            <a:endParaRPr lang="en-US" b="1" dirty="0">
              <a:solidFill>
                <a:srgbClr val="01426A"/>
              </a:solidFill>
              <a:ea typeface="Microsoft Sans Serif" panose="020B0604020202020204" pitchFamily="34" charset="0"/>
              <a:cs typeface="Microsoft Sans Serif" panose="020B0604020202020204" pitchFamily="34" charset="0"/>
            </a:endParaRPr>
          </a:p>
        </p:txBody>
      </p:sp>
      <p:pic>
        <p:nvPicPr>
          <p:cNvPr id="11" name="Picture 10">
            <a:extLst>
              <a:ext uri="{FF2B5EF4-FFF2-40B4-BE49-F238E27FC236}">
                <a16:creationId xmlns:a16="http://schemas.microsoft.com/office/drawing/2014/main" id="{53FE8701-A7D3-0716-A999-D6EDE7CDA982}"/>
              </a:ext>
            </a:extLst>
          </p:cNvPr>
          <p:cNvPicPr>
            <a:picLocks noChangeAspect="1"/>
          </p:cNvPicPr>
          <p:nvPr/>
        </p:nvPicPr>
        <p:blipFill rotWithShape="1">
          <a:blip r:embed="rId3"/>
          <a:srcRect l="2878" t="7012" r="1439" b="9459"/>
          <a:stretch/>
        </p:blipFill>
        <p:spPr>
          <a:xfrm>
            <a:off x="758495" y="1690688"/>
            <a:ext cx="3379415" cy="3859740"/>
          </a:xfrm>
          <a:prstGeom prst="rect">
            <a:avLst/>
          </a:prstGeom>
          <a:effectLst>
            <a:outerShdw blurRad="50800" dist="38100" dir="2700000" algn="tl" rotWithShape="0">
              <a:prstClr val="black">
                <a:alpha val="40000"/>
              </a:prstClr>
            </a:outerShdw>
          </a:effectLst>
        </p:spPr>
      </p:pic>
      <p:sp>
        <p:nvSpPr>
          <p:cNvPr id="10" name="Content Placeholder 2">
            <a:extLst>
              <a:ext uri="{FF2B5EF4-FFF2-40B4-BE49-F238E27FC236}">
                <a16:creationId xmlns:a16="http://schemas.microsoft.com/office/drawing/2014/main" id="{85B1A447-DA1E-8FA4-9AA3-776B2B6B8F84}"/>
              </a:ext>
            </a:extLst>
          </p:cNvPr>
          <p:cNvSpPr txBox="1">
            <a:spLocks/>
          </p:cNvSpPr>
          <p:nvPr/>
        </p:nvSpPr>
        <p:spPr>
          <a:xfrm>
            <a:off x="7594875" y="1776156"/>
            <a:ext cx="4071160" cy="3859740"/>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800" dirty="0">
                <a:solidFill>
                  <a:srgbClr val="01426A"/>
                </a:solidFill>
                <a:ea typeface="Microsoft Sans Serif"/>
                <a:cs typeface="Microsoft Sans Serif"/>
              </a:rPr>
              <a:t>Home visiting</a:t>
            </a:r>
          </a:p>
          <a:p>
            <a:pPr lvl="1"/>
            <a:r>
              <a:rPr lang="en-US" sz="1800" dirty="0">
                <a:solidFill>
                  <a:srgbClr val="01426A"/>
                </a:solidFill>
                <a:ea typeface="Microsoft Sans Serif"/>
                <a:cs typeface="Microsoft Sans Serif"/>
              </a:rPr>
              <a:t>Doula services</a:t>
            </a:r>
          </a:p>
          <a:p>
            <a:pPr lvl="1"/>
            <a:r>
              <a:rPr lang="en-US" sz="1800" dirty="0">
                <a:solidFill>
                  <a:srgbClr val="01426A"/>
                </a:solidFill>
                <a:ea typeface="Microsoft Sans Serif"/>
                <a:cs typeface="Microsoft Sans Serif"/>
              </a:rPr>
              <a:t>Mobile integrated health</a:t>
            </a:r>
          </a:p>
          <a:p>
            <a:pPr lvl="1"/>
            <a:r>
              <a:rPr lang="en-US" sz="1800" dirty="0">
                <a:solidFill>
                  <a:srgbClr val="01426A"/>
                </a:solidFill>
                <a:ea typeface="Microsoft Sans Serif"/>
                <a:cs typeface="Microsoft Sans Serif"/>
              </a:rPr>
              <a:t>Care coordination</a:t>
            </a:r>
          </a:p>
          <a:p>
            <a:pPr lvl="1"/>
            <a:r>
              <a:rPr lang="en-US" sz="1800" dirty="0">
                <a:solidFill>
                  <a:srgbClr val="01426A"/>
                </a:solidFill>
                <a:ea typeface="Microsoft Sans Serif"/>
                <a:cs typeface="Microsoft Sans Serif"/>
              </a:rPr>
              <a:t>Safe sleep promotion </a:t>
            </a:r>
          </a:p>
          <a:p>
            <a:pPr lvl="1"/>
            <a:r>
              <a:rPr lang="en-US" sz="1800" dirty="0">
                <a:solidFill>
                  <a:srgbClr val="01426A"/>
                </a:solidFill>
                <a:ea typeface="Microsoft Sans Serif"/>
                <a:cs typeface="Microsoft Sans Serif"/>
              </a:rPr>
              <a:t>Fetal infant mortality review teams, education and outreach services.  </a:t>
            </a:r>
          </a:p>
          <a:p>
            <a:pPr lvl="1"/>
            <a:r>
              <a:rPr lang="en-US" sz="1800" dirty="0">
                <a:solidFill>
                  <a:srgbClr val="01426A"/>
                </a:solidFill>
                <a:ea typeface="Microsoft Sans Serif"/>
                <a:cs typeface="Microsoft Sans Serif"/>
              </a:rPr>
              <a:t>Housing navigation and case management for pregnant and postpartum women</a:t>
            </a:r>
          </a:p>
          <a:p>
            <a:pPr lvl="1"/>
            <a:r>
              <a:rPr lang="en-US" sz="1800" dirty="0">
                <a:solidFill>
                  <a:srgbClr val="01426A"/>
                </a:solidFill>
                <a:ea typeface="Microsoft Sans Serif"/>
                <a:cs typeface="Microsoft Sans Serif"/>
              </a:rPr>
              <a:t>Improved access to contraceptive care</a:t>
            </a:r>
          </a:p>
          <a:p>
            <a:pPr lvl="1"/>
            <a:r>
              <a:rPr lang="en-US" sz="1800" dirty="0">
                <a:solidFill>
                  <a:srgbClr val="01426A"/>
                </a:solidFill>
                <a:ea typeface="Microsoft Sans Serif"/>
                <a:cs typeface="Microsoft Sans Serif"/>
              </a:rPr>
              <a:t>And much more</a:t>
            </a:r>
          </a:p>
        </p:txBody>
      </p:sp>
      <p:pic>
        <p:nvPicPr>
          <p:cNvPr id="1026" name="Picture 2" descr="Map&#10;&#10;Description automatically generated">
            <a:extLst>
              <a:ext uri="{FF2B5EF4-FFF2-40B4-BE49-F238E27FC236}">
                <a16:creationId xmlns:a16="http://schemas.microsoft.com/office/drawing/2014/main" id="{60D0ADDA-74AB-62CC-0BC2-8F2F4B24A4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707" y="1580943"/>
            <a:ext cx="3058168" cy="396948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527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p:txBody>
          <a:bodyPr/>
          <a:lstStyle/>
          <a:p>
            <a:r>
              <a:rPr lang="en-US" b="1">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p:txBody>
          <a:bodyPr/>
          <a:lstStyle/>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978242" cy="13527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1426A"/>
                </a:solidFill>
                <a:ea typeface="Microsoft Sans Serif"/>
                <a:cs typeface="Microsoft Sans Serif"/>
              </a:rPr>
              <a:t>Maternal and Child Health Initiatives</a:t>
            </a:r>
            <a:endParaRPr lang="en-US" sz="4000" dirty="0"/>
          </a:p>
        </p:txBody>
      </p:sp>
      <p:sp>
        <p:nvSpPr>
          <p:cNvPr id="2" name="TextBox 1">
            <a:extLst>
              <a:ext uri="{FF2B5EF4-FFF2-40B4-BE49-F238E27FC236}">
                <a16:creationId xmlns:a16="http://schemas.microsoft.com/office/drawing/2014/main" id="{4A721875-3146-28AD-7DFE-0AE7F23897D8}"/>
              </a:ext>
            </a:extLst>
          </p:cNvPr>
          <p:cNvSpPr txBox="1"/>
          <p:nvPr/>
        </p:nvSpPr>
        <p:spPr>
          <a:xfrm>
            <a:off x="678899" y="1332804"/>
            <a:ext cx="5648422" cy="52305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lvl="2" indent="-285750">
              <a:lnSpc>
                <a:spcPct val="110000"/>
              </a:lnSpc>
              <a:spcAft>
                <a:spcPts val="600"/>
              </a:spcAft>
              <a:buFont typeface="Arial" panose="020B0604020202020204" pitchFamily="34" charset="0"/>
              <a:buChar char="•"/>
            </a:pPr>
            <a:r>
              <a:rPr lang="en-US" dirty="0">
                <a:solidFill>
                  <a:srgbClr val="01426A"/>
                </a:solidFill>
                <a:ea typeface="Microsoft Sans Serif"/>
                <a:cs typeface="Segoe UI"/>
              </a:rPr>
              <a:t>Alliance Health: Federally qualified health center (FQHC) supporting high-risk pregnancies among non-English speakers – ensuring the best possible health outcomes.</a:t>
            </a:r>
          </a:p>
          <a:p>
            <a:pPr marL="285750" lvl="2" indent="-285750">
              <a:lnSpc>
                <a:spcPct val="110000"/>
              </a:lnSpc>
              <a:spcAft>
                <a:spcPts val="600"/>
              </a:spcAft>
              <a:buFont typeface="Arial" panose="020B0604020202020204" pitchFamily="34" charset="0"/>
              <a:buChar char="•"/>
            </a:pPr>
            <a:r>
              <a:rPr lang="en-US" dirty="0">
                <a:solidFill>
                  <a:srgbClr val="01426A"/>
                </a:solidFill>
                <a:ea typeface="Microsoft Sans Serif"/>
                <a:cs typeface="Segoe UI"/>
              </a:rPr>
              <a:t>Community Health Clinic: Supporting genetic testing and counseling among Amish and Plain populations statewide to ensure optimal birth outcomes.</a:t>
            </a:r>
            <a:endParaRPr lang="en-US" dirty="0">
              <a:solidFill>
                <a:srgbClr val="000000"/>
              </a:solidFill>
              <a:ea typeface="Microsoft Sans Serif"/>
              <a:cs typeface="Microsoft Sans Serif"/>
            </a:endParaRPr>
          </a:p>
          <a:p>
            <a:pPr marL="285750" lvl="2" indent="-285750">
              <a:lnSpc>
                <a:spcPct val="110000"/>
              </a:lnSpc>
              <a:spcAft>
                <a:spcPts val="600"/>
              </a:spcAft>
              <a:buFont typeface="Arial" panose="020B0604020202020204" pitchFamily="34" charset="0"/>
              <a:buChar char="•"/>
            </a:pPr>
            <a:r>
              <a:rPr lang="en-US" dirty="0">
                <a:solidFill>
                  <a:srgbClr val="01426A"/>
                </a:solidFill>
                <a:ea typeface="Microsoft Sans Serif"/>
                <a:cs typeface="Segoe UI"/>
              </a:rPr>
              <a:t>Indiana Hospital Association: Distributing "The Cuff Kit" to pregnant women </a:t>
            </a:r>
            <a:r>
              <a:rPr lang="en-US" dirty="0">
                <a:solidFill>
                  <a:srgbClr val="01426A"/>
                </a:solidFill>
                <a:ea typeface="Microsoft Sans Serif"/>
                <a:cs typeface="Microsoft Sans Serif"/>
              </a:rPr>
              <a:t>statewide</a:t>
            </a:r>
            <a:r>
              <a:rPr lang="en-US" dirty="0">
                <a:solidFill>
                  <a:srgbClr val="01426A"/>
                </a:solidFill>
                <a:ea typeface="Microsoft Sans Serif"/>
                <a:cs typeface="Segoe UI"/>
              </a:rPr>
              <a:t> </a:t>
            </a:r>
            <a:r>
              <a:rPr lang="en-US" dirty="0">
                <a:solidFill>
                  <a:srgbClr val="01426A"/>
                </a:solidFill>
                <a:ea typeface="Microsoft Sans Serif"/>
                <a:cs typeface="Microsoft Sans Serif"/>
              </a:rPr>
              <a:t>to better monitor blood pressure during pregnancy to reduce the risk of preeclampsia.</a:t>
            </a:r>
            <a:endParaRPr lang="en-US" dirty="0">
              <a:solidFill>
                <a:srgbClr val="000000"/>
              </a:solidFill>
              <a:ea typeface="Microsoft Sans Serif"/>
              <a:cs typeface="Microsoft Sans Serif"/>
            </a:endParaRPr>
          </a:p>
          <a:p>
            <a:pPr marL="285750" lvl="2" indent="-285750">
              <a:lnSpc>
                <a:spcPct val="110000"/>
              </a:lnSpc>
              <a:spcAft>
                <a:spcPts val="600"/>
              </a:spcAft>
              <a:buFont typeface="Arial" panose="020B0604020202020204" pitchFamily="34" charset="0"/>
              <a:buChar char="•"/>
            </a:pPr>
            <a:r>
              <a:rPr lang="en-US" dirty="0">
                <a:solidFill>
                  <a:srgbClr val="01426A"/>
                </a:solidFill>
                <a:ea typeface="Microsoft Sans Serif"/>
                <a:cs typeface="Microsoft Sans Serif"/>
              </a:rPr>
              <a:t>Wellness Council of Indiana and Indiana Breastfeeding Coalition: Working to implement the state breastfeeding plan and expand IBCLCs in the state.</a:t>
            </a:r>
          </a:p>
          <a:p>
            <a:pPr marL="285750" lvl="2" indent="-285750">
              <a:lnSpc>
                <a:spcPct val="110000"/>
              </a:lnSpc>
              <a:spcAft>
                <a:spcPts val="600"/>
              </a:spcAft>
              <a:buFont typeface="Arial" panose="020B0604020202020204" pitchFamily="34" charset="0"/>
              <a:buChar char="•"/>
            </a:pPr>
            <a:endParaRPr lang="en-US" sz="1600" dirty="0">
              <a:solidFill>
                <a:srgbClr val="01426A"/>
              </a:solidFill>
              <a:ea typeface="Microsoft Sans Serif"/>
              <a:cs typeface="Segoe UI"/>
            </a:endParaRPr>
          </a:p>
        </p:txBody>
      </p:sp>
      <p:pic>
        <p:nvPicPr>
          <p:cNvPr id="11" name="Picture 10" descr="A person holding a baby&#10;&#10;Description automatically generated">
            <a:extLst>
              <a:ext uri="{FF2B5EF4-FFF2-40B4-BE49-F238E27FC236}">
                <a16:creationId xmlns:a16="http://schemas.microsoft.com/office/drawing/2014/main" id="{7571A1E9-5C95-AE46-8FD2-619DE441A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5521" y="1332804"/>
            <a:ext cx="3200627" cy="4800941"/>
          </a:xfrm>
          <a:prstGeom prst="rect">
            <a:avLst/>
          </a:prstGeom>
        </p:spPr>
      </p:pic>
    </p:spTree>
    <p:extLst>
      <p:ext uri="{BB962C8B-B14F-4D97-AF65-F5344CB8AC3E}">
        <p14:creationId xmlns:p14="http://schemas.microsoft.com/office/powerpoint/2010/main" val="3150447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square with blue and yellow stripes&#10;&#10;Description automatically generated">
            <a:extLst>
              <a:ext uri="{FF2B5EF4-FFF2-40B4-BE49-F238E27FC236}">
                <a16:creationId xmlns:a16="http://schemas.microsoft.com/office/drawing/2014/main" id="{995E2AA8-F3CD-E1E8-7A3B-6BCB501CB78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Title 1">
            <a:extLst>
              <a:ext uri="{FF2B5EF4-FFF2-40B4-BE49-F238E27FC236}">
                <a16:creationId xmlns:a16="http://schemas.microsoft.com/office/drawing/2014/main" id="{4367B4AF-0216-286E-29CD-C0BB4303393F}"/>
              </a:ext>
            </a:extLst>
          </p:cNvPr>
          <p:cNvSpPr>
            <a:spLocks noGrp="1"/>
          </p:cNvSpPr>
          <p:nvPr>
            <p:ph type="title"/>
          </p:nvPr>
        </p:nvSpPr>
        <p:spPr>
          <a:xfrm>
            <a:off x="838200" y="365125"/>
            <a:ext cx="6757416" cy="1325563"/>
          </a:xfrm>
        </p:spPr>
        <p:txBody>
          <a:bodyPr/>
          <a:lstStyle/>
          <a:p>
            <a:r>
              <a:rPr lang="en-US" b="1" dirty="0">
                <a:solidFill>
                  <a:srgbClr val="01426A"/>
                </a:solidFill>
                <a:ea typeface="Microsoft Sans Serif" panose="020B0604020202020204" pitchFamily="34" charset="0"/>
                <a:cs typeface="Microsoft Sans Serif" panose="020B0604020202020204" pitchFamily="34" charset="0"/>
              </a:rPr>
              <a:t>Learning Objectives</a:t>
            </a:r>
          </a:p>
        </p:txBody>
      </p:sp>
      <p:sp>
        <p:nvSpPr>
          <p:cNvPr id="7" name="Content Placeholder 2">
            <a:extLst>
              <a:ext uri="{FF2B5EF4-FFF2-40B4-BE49-F238E27FC236}">
                <a16:creationId xmlns:a16="http://schemas.microsoft.com/office/drawing/2014/main" id="{A27C0CA6-E0BA-4770-DF30-C899DAE19DFF}"/>
              </a:ext>
            </a:extLst>
          </p:cNvPr>
          <p:cNvSpPr>
            <a:spLocks noGrp="1"/>
          </p:cNvSpPr>
          <p:nvPr>
            <p:ph idx="1"/>
          </p:nvPr>
        </p:nvSpPr>
        <p:spPr>
          <a:xfrm>
            <a:off x="838200" y="1825625"/>
            <a:ext cx="6684264" cy="4351338"/>
          </a:xfrm>
        </p:spPr>
        <p:txBody>
          <a:bodyPr vert="horz" lIns="91440" tIns="45720" rIns="91440" bIns="45720" rtlCol="0" anchor="t">
            <a:normAutofit/>
          </a:bodyPr>
          <a:lstStyle/>
          <a:p>
            <a:pPr>
              <a:lnSpc>
                <a:spcPct val="100000"/>
              </a:lnSpc>
            </a:pPr>
            <a:r>
              <a:rPr lang="en-US" dirty="0">
                <a:solidFill>
                  <a:srgbClr val="01426A"/>
                </a:solidFill>
                <a:ea typeface="Microsoft Sans Serif"/>
                <a:cs typeface="Microsoft Sans Serif"/>
              </a:rPr>
              <a:t>Provide a short overview of Indiana's birth outcomes </a:t>
            </a:r>
          </a:p>
          <a:p>
            <a:pPr>
              <a:lnSpc>
                <a:spcPct val="100000"/>
              </a:lnSpc>
            </a:pPr>
            <a:r>
              <a:rPr lang="en-US" dirty="0">
                <a:solidFill>
                  <a:srgbClr val="01426A"/>
                </a:solidFill>
                <a:ea typeface="Microsoft Sans Serif"/>
                <a:cs typeface="Microsoft Sans Serif"/>
              </a:rPr>
              <a:t>Share statewide policies supportive of improved birth outcomes</a:t>
            </a:r>
            <a:endParaRPr lang="en-US" dirty="0">
              <a:solidFill>
                <a:srgbClr val="01426A"/>
              </a:solidFill>
              <a:ea typeface="Microsoft Sans Serif" panose="020B0604020202020204" pitchFamily="34" charset="0"/>
              <a:cs typeface="Microsoft Sans Serif" panose="020B0604020202020204" pitchFamily="34" charset="0"/>
            </a:endParaRPr>
          </a:p>
          <a:p>
            <a:pPr>
              <a:lnSpc>
                <a:spcPct val="100000"/>
              </a:lnSpc>
            </a:pPr>
            <a:r>
              <a:rPr lang="en-US" dirty="0">
                <a:solidFill>
                  <a:srgbClr val="01426A"/>
                </a:solidFill>
                <a:ea typeface="Microsoft Sans Serif"/>
                <a:cs typeface="Microsoft Sans Serif"/>
              </a:rPr>
              <a:t>Share how state funding is supporting families in Indiana</a:t>
            </a:r>
          </a:p>
          <a:p>
            <a:pPr>
              <a:lnSpc>
                <a:spcPct val="100000"/>
              </a:lnSpc>
            </a:pPr>
            <a:endParaRPr lang="en-US" dirty="0">
              <a:solidFill>
                <a:srgbClr val="01426A"/>
              </a:solidFill>
              <a:ea typeface="Microsoft Sans Serif"/>
              <a:cs typeface="Microsoft Sans Serif"/>
            </a:endParaRPr>
          </a:p>
          <a:p>
            <a:pPr>
              <a:lnSpc>
                <a:spcPct val="100000"/>
              </a:lnSpc>
            </a:pPr>
            <a:endParaRPr lang="en-US" dirty="0">
              <a:solidFill>
                <a:srgbClr val="01426A"/>
              </a:solidFill>
              <a:ea typeface="Microsoft Sans Serif"/>
              <a:cs typeface="Microsoft Sans Serif"/>
            </a:endParaRPr>
          </a:p>
        </p:txBody>
      </p:sp>
    </p:spTree>
    <p:extLst>
      <p:ext uri="{BB962C8B-B14F-4D97-AF65-F5344CB8AC3E}">
        <p14:creationId xmlns:p14="http://schemas.microsoft.com/office/powerpoint/2010/main" val="3309998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p:txBody>
          <a:bodyPr/>
          <a:lstStyle/>
          <a:p>
            <a:r>
              <a:rPr lang="en-US" b="1">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p:txBody>
          <a:bodyPr/>
          <a:lstStyle/>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978242" cy="13527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1426A"/>
                </a:solidFill>
                <a:ea typeface="Microsoft Sans Serif"/>
                <a:cs typeface="Microsoft Sans Serif"/>
              </a:rPr>
              <a:t>Looking ahead with Health First Indiana</a:t>
            </a:r>
            <a:endParaRPr lang="en-US" sz="4000" dirty="0"/>
          </a:p>
        </p:txBody>
      </p:sp>
      <p:sp>
        <p:nvSpPr>
          <p:cNvPr id="2" name="TextBox 1">
            <a:extLst>
              <a:ext uri="{FF2B5EF4-FFF2-40B4-BE49-F238E27FC236}">
                <a16:creationId xmlns:a16="http://schemas.microsoft.com/office/drawing/2014/main" id="{4A721875-3146-28AD-7DFE-0AE7F23897D8}"/>
              </a:ext>
            </a:extLst>
          </p:cNvPr>
          <p:cNvSpPr txBox="1"/>
          <p:nvPr/>
        </p:nvSpPr>
        <p:spPr>
          <a:xfrm>
            <a:off x="483467" y="1390937"/>
            <a:ext cx="7428483" cy="4931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lvl="2" indent="-285750">
              <a:lnSpc>
                <a:spcPct val="110000"/>
              </a:lnSpc>
              <a:spcAft>
                <a:spcPts val="600"/>
              </a:spcAft>
              <a:buFont typeface="Arial,Sans-Serif"/>
              <a:buChar char="•"/>
            </a:pPr>
            <a:r>
              <a:rPr lang="en-US" sz="2200" dirty="0">
                <a:solidFill>
                  <a:srgbClr val="01426A"/>
                </a:solidFill>
                <a:ea typeface="Microsoft Sans Serif"/>
                <a:cs typeface="Segoe UI"/>
              </a:rPr>
              <a:t>Supporting Local Health Departments to get connected to MCH resources that already exist in their communities</a:t>
            </a:r>
          </a:p>
          <a:p>
            <a:pPr marL="742950" lvl="3" indent="-285750">
              <a:lnSpc>
                <a:spcPct val="110000"/>
              </a:lnSpc>
              <a:spcAft>
                <a:spcPts val="600"/>
              </a:spcAft>
              <a:buFont typeface="Arial,Sans-Serif"/>
              <a:buChar char="•"/>
            </a:pPr>
            <a:r>
              <a:rPr lang="en-US" sz="2200" dirty="0">
                <a:solidFill>
                  <a:srgbClr val="01426A"/>
                </a:solidFill>
                <a:ea typeface="Microsoft Sans Serif"/>
                <a:cs typeface="Segoe UI"/>
              </a:rPr>
              <a:t>WIC</a:t>
            </a:r>
          </a:p>
          <a:p>
            <a:pPr marL="742950" lvl="3" indent="-285750">
              <a:lnSpc>
                <a:spcPct val="110000"/>
              </a:lnSpc>
              <a:spcAft>
                <a:spcPts val="600"/>
              </a:spcAft>
              <a:buFont typeface="Arial,Sans-Serif"/>
              <a:buChar char="•"/>
            </a:pPr>
            <a:r>
              <a:rPr lang="en-US" sz="2200">
                <a:solidFill>
                  <a:srgbClr val="01426A"/>
                </a:solidFill>
                <a:ea typeface="Microsoft Sans Serif"/>
                <a:cs typeface="Segoe UI"/>
              </a:rPr>
              <a:t>MCH Funded </a:t>
            </a:r>
            <a:r>
              <a:rPr lang="en-US" sz="2200" dirty="0">
                <a:solidFill>
                  <a:srgbClr val="01426A"/>
                </a:solidFill>
                <a:ea typeface="Microsoft Sans Serif"/>
                <a:cs typeface="Segoe UI"/>
              </a:rPr>
              <a:t>partners</a:t>
            </a:r>
          </a:p>
          <a:p>
            <a:pPr marL="742950" lvl="3" indent="-285750">
              <a:lnSpc>
                <a:spcPct val="110000"/>
              </a:lnSpc>
              <a:spcAft>
                <a:spcPts val="600"/>
              </a:spcAft>
              <a:buFont typeface="Arial,Sans-Serif"/>
              <a:buChar char="•"/>
            </a:pPr>
            <a:r>
              <a:rPr lang="en-US" sz="2200" dirty="0">
                <a:solidFill>
                  <a:srgbClr val="01426A"/>
                </a:solidFill>
                <a:ea typeface="Microsoft Sans Serif"/>
                <a:cs typeface="Segoe UI"/>
              </a:rPr>
              <a:t>Nurse Family Partnership and other home visiting partners</a:t>
            </a:r>
          </a:p>
          <a:p>
            <a:pPr marL="285750" lvl="2" indent="-285750">
              <a:lnSpc>
                <a:spcPct val="110000"/>
              </a:lnSpc>
              <a:spcAft>
                <a:spcPts val="600"/>
              </a:spcAft>
              <a:buFont typeface="Arial,Sans-Serif"/>
              <a:buChar char="•"/>
            </a:pPr>
            <a:r>
              <a:rPr lang="en-US" sz="2200" dirty="0">
                <a:solidFill>
                  <a:srgbClr val="01426A"/>
                </a:solidFill>
                <a:ea typeface="Microsoft Sans Serif"/>
                <a:cs typeface="Segoe UI"/>
              </a:rPr>
              <a:t>Support LDHs who are ready to get started on their own initiatives related to safe sleep, breastfeeding, healthy eating, and other strategies to improve infant and maternal health outcomes</a:t>
            </a:r>
          </a:p>
          <a:p>
            <a:pPr marL="285750" lvl="2" indent="-285750">
              <a:lnSpc>
                <a:spcPct val="110000"/>
              </a:lnSpc>
              <a:spcAft>
                <a:spcPts val="600"/>
              </a:spcAft>
              <a:buFont typeface="Arial,Sans-Serif"/>
              <a:buChar char="•"/>
            </a:pPr>
            <a:r>
              <a:rPr lang="en-US" sz="2200" dirty="0">
                <a:solidFill>
                  <a:srgbClr val="01426A"/>
                </a:solidFill>
                <a:ea typeface="Microsoft Sans Serif"/>
                <a:cs typeface="Segoe UI"/>
              </a:rPr>
              <a:t>Improvements in the health and well-being of ALL Hoosiers will improve outcomes for mothers and babies</a:t>
            </a:r>
          </a:p>
        </p:txBody>
      </p:sp>
      <p:pic>
        <p:nvPicPr>
          <p:cNvPr id="2050" name="Picture 2">
            <a:extLst>
              <a:ext uri="{FF2B5EF4-FFF2-40B4-BE49-F238E27FC236}">
                <a16:creationId xmlns:a16="http://schemas.microsoft.com/office/drawing/2014/main" id="{2D8205DF-AEB4-E645-DC71-F20C3E916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3866" y="1895475"/>
            <a:ext cx="3943350" cy="306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68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yellow square with blue stripes&#10;&#10;Description automatically generated">
            <a:extLst>
              <a:ext uri="{FF2B5EF4-FFF2-40B4-BE49-F238E27FC236}">
                <a16:creationId xmlns:a16="http://schemas.microsoft.com/office/drawing/2014/main" id="{804A4C1F-0511-085A-1267-708E63B486B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Title 1">
            <a:extLst>
              <a:ext uri="{FF2B5EF4-FFF2-40B4-BE49-F238E27FC236}">
                <a16:creationId xmlns:a16="http://schemas.microsoft.com/office/drawing/2014/main" id="{FEB07094-C9F7-2AA7-0BED-B6797319392C}"/>
              </a:ext>
            </a:extLst>
          </p:cNvPr>
          <p:cNvSpPr>
            <a:spLocks noGrp="1"/>
          </p:cNvSpPr>
          <p:nvPr>
            <p:ph type="ctrTitle"/>
          </p:nvPr>
        </p:nvSpPr>
        <p:spPr>
          <a:xfrm>
            <a:off x="991340" y="1129203"/>
            <a:ext cx="9144000" cy="915354"/>
          </a:xfrm>
        </p:spPr>
        <p:txBody>
          <a:bodyPr>
            <a:normAutofit/>
          </a:bodyPr>
          <a:lstStyle/>
          <a:p>
            <a:pPr algn="l"/>
            <a:r>
              <a:rPr lang="en-US" b="1" dirty="0">
                <a:solidFill>
                  <a:srgbClr val="01426A"/>
                </a:solidFill>
                <a:ea typeface="Microsoft Sans Serif" panose="020B0604020202020204" pitchFamily="34" charset="0"/>
                <a:cs typeface="Microsoft Sans Serif" panose="020B0604020202020204" pitchFamily="34" charset="0"/>
              </a:rPr>
              <a:t>Thank you!</a:t>
            </a:r>
          </a:p>
        </p:txBody>
      </p:sp>
      <p:sp>
        <p:nvSpPr>
          <p:cNvPr id="7" name="Subtitle 2">
            <a:extLst>
              <a:ext uri="{FF2B5EF4-FFF2-40B4-BE49-F238E27FC236}">
                <a16:creationId xmlns:a16="http://schemas.microsoft.com/office/drawing/2014/main" id="{2A98B9BE-50D3-A3C7-FA68-A4205FFE3BE1}"/>
              </a:ext>
            </a:extLst>
          </p:cNvPr>
          <p:cNvSpPr>
            <a:spLocks noGrp="1"/>
          </p:cNvSpPr>
          <p:nvPr>
            <p:ph type="subTitle" idx="1"/>
          </p:nvPr>
        </p:nvSpPr>
        <p:spPr>
          <a:xfrm>
            <a:off x="991340" y="2659709"/>
            <a:ext cx="7032777" cy="2744498"/>
          </a:xfrm>
        </p:spPr>
        <p:txBody>
          <a:bodyPr>
            <a:noAutofit/>
          </a:bodyPr>
          <a:lstStyle/>
          <a:p>
            <a:pPr algn="l"/>
            <a:r>
              <a:rPr lang="en-US" sz="2800" b="1" dirty="0">
                <a:solidFill>
                  <a:srgbClr val="01426A"/>
                </a:solidFill>
                <a:ea typeface="Microsoft Sans Serif"/>
                <a:cs typeface="Microsoft Sans Serif"/>
              </a:rPr>
              <a:t>Eden Bezy, MPH</a:t>
            </a:r>
          </a:p>
          <a:p>
            <a:pPr algn="l"/>
            <a:r>
              <a:rPr lang="en-US" sz="2800" dirty="0">
                <a:solidFill>
                  <a:srgbClr val="01426A"/>
                </a:solidFill>
                <a:ea typeface="Microsoft Sans Serif" panose="020B0604020202020204" pitchFamily="34" charset="0"/>
                <a:cs typeface="Microsoft Sans Serif" panose="020B0604020202020204" pitchFamily="34" charset="0"/>
              </a:rPr>
              <a:t>Assistant Commissioner</a:t>
            </a:r>
          </a:p>
          <a:p>
            <a:pPr algn="l"/>
            <a:r>
              <a:rPr lang="en-US" sz="2800" dirty="0">
                <a:solidFill>
                  <a:srgbClr val="01426A"/>
                </a:solidFill>
                <a:ea typeface="Microsoft Sans Serif" panose="020B0604020202020204" pitchFamily="34" charset="0"/>
                <a:cs typeface="Microsoft Sans Serif" panose="020B0604020202020204" pitchFamily="34" charset="0"/>
              </a:rPr>
              <a:t>Women, Children, and Family Health Commission</a:t>
            </a:r>
          </a:p>
          <a:p>
            <a:pPr algn="l"/>
            <a:r>
              <a:rPr lang="en-US" sz="2800" dirty="0">
                <a:solidFill>
                  <a:srgbClr val="01426A"/>
                </a:solidFill>
                <a:ea typeface="Microsoft Sans Serif" panose="020B0604020202020204" pitchFamily="34" charset="0"/>
                <a:cs typeface="Microsoft Sans Serif" panose="020B0604020202020204" pitchFamily="34" charset="0"/>
              </a:rPr>
              <a:t>ebezy@health.in.gov</a:t>
            </a:r>
          </a:p>
        </p:txBody>
      </p:sp>
      <p:pic>
        <p:nvPicPr>
          <p:cNvPr id="2" name="Picture 1" descr="A logo with white text&#10;&#10;Description automatically generated">
            <a:extLst>
              <a:ext uri="{FF2B5EF4-FFF2-40B4-BE49-F238E27FC236}">
                <a16:creationId xmlns:a16="http://schemas.microsoft.com/office/drawing/2014/main" id="{7810B49F-0C6C-D88C-F148-F9899F4CE5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4844" y="4938305"/>
            <a:ext cx="2324901" cy="1198931"/>
          </a:xfrm>
          <a:prstGeom prst="rect">
            <a:avLst/>
          </a:prstGeom>
        </p:spPr>
      </p:pic>
    </p:spTree>
    <p:extLst>
      <p:ext uri="{BB962C8B-B14F-4D97-AF65-F5344CB8AC3E}">
        <p14:creationId xmlns:p14="http://schemas.microsoft.com/office/powerpoint/2010/main" val="669431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9180A7-7FC0-3905-447C-22B418F0D378}"/>
              </a:ext>
            </a:extLst>
          </p:cNvPr>
          <p:cNvSpPr>
            <a:spLocks noGrp="1"/>
          </p:cNvSpPr>
          <p:nvPr>
            <p:ph type="ctrTitle"/>
          </p:nvPr>
        </p:nvSpPr>
        <p:spPr>
          <a:xfrm>
            <a:off x="365760" y="365759"/>
            <a:ext cx="8570976" cy="6126480"/>
          </a:xfrm>
        </p:spPr>
        <p:txBody>
          <a:bodyPr/>
          <a:lstStyle/>
          <a:p>
            <a:r>
              <a:rPr lang="en-US" sz="5500" dirty="0"/>
              <a:t>Health Across the Ages</a:t>
            </a:r>
            <a:br>
              <a:rPr lang="en-US" sz="5500" dirty="0"/>
            </a:br>
            <a:r>
              <a:rPr lang="en-US" sz="2000" dirty="0"/>
              <a:t>Age Forward Together, Indiana </a:t>
            </a:r>
            <a:r>
              <a:rPr lang="en-US" sz="2000" dirty="0" err="1"/>
              <a:t>PathWays</a:t>
            </a:r>
            <a:r>
              <a:rPr lang="en-US" sz="2000" dirty="0"/>
              <a:t> for Aging, and the </a:t>
            </a:r>
            <a:r>
              <a:rPr lang="en-US" sz="2000"/>
              <a:t>CHOICE Program</a:t>
            </a:r>
            <a:br>
              <a:rPr lang="en-US" sz="5500" dirty="0"/>
            </a:br>
            <a:endParaRPr lang="en-US" sz="5500" dirty="0"/>
          </a:p>
        </p:txBody>
      </p:sp>
      <p:sp>
        <p:nvSpPr>
          <p:cNvPr id="6" name="Subtitle 2">
            <a:extLst>
              <a:ext uri="{FF2B5EF4-FFF2-40B4-BE49-F238E27FC236}">
                <a16:creationId xmlns:a16="http://schemas.microsoft.com/office/drawing/2014/main" id="{A24AE7B9-9FC7-5F21-79A9-D0A9977BCADF}"/>
              </a:ext>
            </a:extLst>
          </p:cNvPr>
          <p:cNvSpPr txBox="1">
            <a:spLocks/>
          </p:cNvSpPr>
          <p:nvPr/>
        </p:nvSpPr>
        <p:spPr>
          <a:xfrm>
            <a:off x="991340" y="2828544"/>
            <a:ext cx="6921268" cy="1082071"/>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Daniel Rusyniak, M.D.</a:t>
            </a:r>
          </a:p>
          <a:p>
            <a:pPr marL="0" indent="0">
              <a:buNone/>
            </a:pPr>
            <a:r>
              <a:rPr lang="en-US" i="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Secretary, Indiana Family and Social Services Administration</a:t>
            </a:r>
          </a:p>
        </p:txBody>
      </p:sp>
      <p:sp>
        <p:nvSpPr>
          <p:cNvPr id="7" name="TextBox 6">
            <a:extLst>
              <a:ext uri="{FF2B5EF4-FFF2-40B4-BE49-F238E27FC236}">
                <a16:creationId xmlns:a16="http://schemas.microsoft.com/office/drawing/2014/main" id="{C630F43C-5F71-AB43-C20B-7B7851A3EEE9}"/>
              </a:ext>
            </a:extLst>
          </p:cNvPr>
          <p:cNvSpPr txBox="1"/>
          <p:nvPr/>
        </p:nvSpPr>
        <p:spPr>
          <a:xfrm>
            <a:off x="991340" y="3910615"/>
            <a:ext cx="6094520" cy="400110"/>
          </a:xfrm>
          <a:prstGeom prst="rect">
            <a:avLst/>
          </a:prstGeom>
          <a:noFill/>
        </p:spPr>
        <p:txBody>
          <a:bodyPr wrap="square">
            <a:spAutoFit/>
          </a:bodyPr>
          <a:lstStyle/>
          <a:p>
            <a:r>
              <a:rPr lang="en-US" sz="20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June 21, 2024</a:t>
            </a:r>
          </a:p>
        </p:txBody>
      </p:sp>
    </p:spTree>
    <p:extLst>
      <p:ext uri="{BB962C8B-B14F-4D97-AF65-F5344CB8AC3E}">
        <p14:creationId xmlns:p14="http://schemas.microsoft.com/office/powerpoint/2010/main" val="23466957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272b149fb2d_0_0"/>
          <p:cNvSpPr txBox="1">
            <a:spLocks noGrp="1"/>
          </p:cNvSpPr>
          <p:nvPr>
            <p:ph type="ctrTitle"/>
          </p:nvPr>
        </p:nvSpPr>
        <p:spPr>
          <a:xfrm>
            <a:off x="838200" y="365759"/>
            <a:ext cx="11012054" cy="1736727"/>
          </a:xfrm>
          <a:prstGeom prst="rect">
            <a:avLst/>
          </a:prstGeom>
          <a:noFill/>
          <a:ln>
            <a:noFill/>
          </a:ln>
        </p:spPr>
        <p:txBody>
          <a:bodyPr spcFirstLastPara="1" wrap="square" lIns="91433" tIns="45700" rIns="91433" bIns="45700" anchor="ctr" anchorCtr="0">
            <a:noAutofit/>
          </a:bodyPr>
          <a:lstStyle/>
          <a:p>
            <a:pPr>
              <a:lnSpc>
                <a:spcPct val="100000"/>
              </a:lnSpc>
              <a:buClr>
                <a:schemeClr val="dk1"/>
              </a:buClr>
            </a:pPr>
            <a:r>
              <a:rPr lang="en" sz="3600" dirty="0"/>
              <a:t>Growth Mindset</a:t>
            </a:r>
            <a:endParaRPr sz="3600" dirty="0">
              <a:latin typeface="Microsoft Sans Serif" panose="020B0604020202020204" pitchFamily="34" charset="0"/>
              <a:ea typeface="Microsoft Sans Serif" panose="020B0604020202020204" pitchFamily="34" charset="0"/>
              <a:cs typeface="Microsoft Sans Serif" panose="020B0604020202020204" pitchFamily="34" charset="0"/>
              <a:sym typeface="Libre Franklin"/>
            </a:endParaRPr>
          </a:p>
        </p:txBody>
      </p:sp>
      <p:sp>
        <p:nvSpPr>
          <p:cNvPr id="257" name="Google Shape;257;g272b149fb2d_0_0"/>
          <p:cNvSpPr txBox="1">
            <a:spLocks noGrp="1"/>
          </p:cNvSpPr>
          <p:nvPr>
            <p:ph type="sldNum" sz="quarter" idx="12"/>
          </p:nvPr>
        </p:nvSpPr>
        <p:spPr>
          <a:prstGeom prst="rect">
            <a:avLst/>
          </a:prstGeom>
          <a:noFill/>
          <a:ln>
            <a:noFill/>
          </a:ln>
        </p:spPr>
        <p:txBody>
          <a:bodyPr spcFirstLastPara="1" wrap="square" lIns="91433" tIns="45700" rIns="91433" bIns="45700" anchor="ctr" anchorCtr="0">
            <a:noAutofit/>
          </a:bodyPr>
          <a:lstStyle/>
          <a:p>
            <a:pPr defTabSz="1219170"/>
            <a:fld id="{00000000-1234-1234-1234-123412341234}" type="slidenum">
              <a:rPr lang="en" kern="0">
                <a:solidFill>
                  <a:srgbClr val="FFFFFF"/>
                </a:solidFill>
              </a:rPr>
              <a:pPr defTabSz="1219170"/>
              <a:t>23</a:t>
            </a:fld>
            <a:endParaRPr kern="0">
              <a:solidFill>
                <a:srgbClr val="FFFFFF"/>
              </a:solidFill>
            </a:endParaRPr>
          </a:p>
        </p:txBody>
      </p:sp>
      <p:sp>
        <p:nvSpPr>
          <p:cNvPr id="258" name="Google Shape;258;g272b149fb2d_0_0"/>
          <p:cNvSpPr txBox="1">
            <a:spLocks noGrp="1"/>
          </p:cNvSpPr>
          <p:nvPr>
            <p:ph idx="1"/>
          </p:nvPr>
        </p:nvSpPr>
        <p:spPr>
          <a:xfrm>
            <a:off x="838200" y="1825625"/>
            <a:ext cx="10515600" cy="4178011"/>
          </a:xfrm>
          <a:prstGeom prst="rect">
            <a:avLst/>
          </a:prstGeom>
        </p:spPr>
        <p:txBody>
          <a:bodyPr spcFirstLastPara="1" vert="horz" wrap="square" lIns="0" tIns="0" rIns="0" bIns="0" rtlCol="0" anchor="t" anchorCtr="0">
            <a:noAutofit/>
          </a:bodyPr>
          <a:lstStyle/>
          <a:p>
            <a:pPr algn="l" rtl="0" fontAlgn="base">
              <a:buFont typeface="Arial" panose="020B0604020202020204" pitchFamily="34" charset="0"/>
              <a:buChar char="•"/>
            </a:pPr>
            <a:r>
              <a:rPr lang="en-US" sz="2400" b="0" i="0" u="none" strike="noStrike" dirty="0">
                <a:solidFill>
                  <a:srgbClr val="000000"/>
                </a:solidFill>
                <a:effectLst/>
              </a:rPr>
              <a:t>Currently, ther</a:t>
            </a:r>
            <a:r>
              <a:rPr lang="en-US" sz="2400" dirty="0">
                <a:solidFill>
                  <a:srgbClr val="000000"/>
                </a:solidFill>
              </a:rPr>
              <a:t>e are </a:t>
            </a:r>
            <a:r>
              <a:rPr lang="en-US" sz="2400" b="0" i="0" u="none" strike="noStrike" dirty="0">
                <a:solidFill>
                  <a:srgbClr val="000000"/>
                </a:solidFill>
                <a:effectLst/>
              </a:rPr>
              <a:t>1.1 million Hoosiers over the age of 65</a:t>
            </a:r>
            <a:r>
              <a:rPr lang="en-US" sz="2400" b="0" i="0" dirty="0">
                <a:solidFill>
                  <a:srgbClr val="000000"/>
                </a:solidFill>
                <a:effectLst/>
              </a:rPr>
              <a:t>​.</a:t>
            </a:r>
          </a:p>
          <a:p>
            <a:pPr algn="l" rtl="0" fontAlgn="base">
              <a:buFont typeface="Arial" panose="020B0604020202020204" pitchFamily="34" charset="0"/>
              <a:buChar char="•"/>
            </a:pPr>
            <a:r>
              <a:rPr lang="en-US" sz="2400" b="0" i="0" u="none" strike="noStrike" dirty="0">
                <a:solidFill>
                  <a:srgbClr val="000000"/>
                </a:solidFill>
                <a:effectLst/>
              </a:rPr>
              <a:t>From 2010 to 2030 the percentage of Hoosiers over age 65 will grow from 13% to 20%.</a:t>
            </a:r>
            <a:r>
              <a:rPr lang="en-US" sz="2400" b="0" i="0" dirty="0">
                <a:solidFill>
                  <a:srgbClr val="000000"/>
                </a:solidFill>
                <a:effectLst/>
              </a:rPr>
              <a:t>​</a:t>
            </a:r>
          </a:p>
          <a:p>
            <a:pPr algn="l" rtl="0" fontAlgn="base">
              <a:buFont typeface="Arial" panose="020B0604020202020204" pitchFamily="34" charset="0"/>
              <a:buChar char="•"/>
            </a:pPr>
            <a:r>
              <a:rPr lang="en-US" sz="2400" b="0" i="0" u="none" strike="noStrike" dirty="0">
                <a:solidFill>
                  <a:srgbClr val="000000"/>
                </a:solidFill>
                <a:effectLst/>
              </a:rPr>
              <a:t>By 2035 there will be more people 65 and older than 18 and younger</a:t>
            </a:r>
            <a:r>
              <a:rPr lang="en-US" sz="2400" b="0" i="0" dirty="0">
                <a:solidFill>
                  <a:srgbClr val="000000"/>
                </a:solidFill>
                <a:effectLst/>
              </a:rPr>
              <a:t>​.</a:t>
            </a:r>
          </a:p>
          <a:p>
            <a:pPr algn="l" rtl="0" fontAlgn="base">
              <a:buFont typeface="Arial" panose="020B0604020202020204" pitchFamily="34" charset="0"/>
              <a:buChar char="•"/>
            </a:pPr>
            <a:r>
              <a:rPr lang="en-US" sz="2400" b="0" i="0" dirty="0">
                <a:solidFill>
                  <a:srgbClr val="000000"/>
                </a:solidFill>
                <a:effectLst/>
              </a:rPr>
              <a:t>​</a:t>
            </a:r>
            <a:r>
              <a:rPr lang="en-US" sz="2400" b="0" i="0" u="none" strike="noStrike" dirty="0">
                <a:solidFill>
                  <a:srgbClr val="000000"/>
                </a:solidFill>
                <a:effectLst/>
              </a:rPr>
              <a:t>As the population ages, healthcare expenditures are projected to increase by 30%</a:t>
            </a:r>
            <a:r>
              <a:rPr lang="en-US" sz="2400" b="0" i="0" dirty="0">
                <a:solidFill>
                  <a:srgbClr val="000000"/>
                </a:solidFill>
                <a:effectLst/>
              </a:rPr>
              <a:t>​.</a:t>
            </a:r>
          </a:p>
          <a:p>
            <a:pPr algn="l" rtl="0" fontAlgn="base">
              <a:buFont typeface="Arial" panose="020B0604020202020204" pitchFamily="34" charset="0"/>
              <a:buChar char="•"/>
            </a:pPr>
            <a:r>
              <a:rPr lang="en-US" sz="2400" b="0" i="0" u="none" strike="noStrike" dirty="0">
                <a:solidFill>
                  <a:srgbClr val="000000"/>
                </a:solidFill>
                <a:effectLst/>
              </a:rPr>
              <a:t>The retirement of baby boomers is impacting the workforce</a:t>
            </a:r>
            <a:r>
              <a:rPr lang="en-US" sz="2400" b="0" i="0" dirty="0">
                <a:solidFill>
                  <a:srgbClr val="000000"/>
                </a:solidFill>
                <a:effectLst/>
              </a:rPr>
              <a:t>​.</a:t>
            </a:r>
          </a:p>
          <a:p>
            <a:pPr algn="l" rtl="0" fontAlgn="base">
              <a:buFont typeface="Arial" panose="020B0604020202020204" pitchFamily="34" charset="0"/>
              <a:buChar char="•"/>
            </a:pPr>
            <a:r>
              <a:rPr lang="en-US" sz="2400" b="0" i="0" u="none" strike="noStrike" dirty="0">
                <a:solidFill>
                  <a:srgbClr val="000000"/>
                </a:solidFill>
                <a:effectLst/>
              </a:rPr>
              <a:t>There is a </a:t>
            </a:r>
            <a:r>
              <a:rPr lang="en-US" sz="2400" dirty="0">
                <a:solidFill>
                  <a:srgbClr val="000000"/>
                </a:solidFill>
              </a:rPr>
              <a:t>g</a:t>
            </a:r>
            <a:r>
              <a:rPr lang="en-US" sz="2400" b="0" i="0" u="none" strike="noStrike" dirty="0">
                <a:solidFill>
                  <a:srgbClr val="000000"/>
                </a:solidFill>
                <a:effectLst/>
              </a:rPr>
              <a:t>rowing demand for housing, transportation, meal programs, and home and community-based services.</a:t>
            </a:r>
            <a:endParaRPr lang="en-US" sz="2400" b="0" i="0" dirty="0">
              <a:solidFill>
                <a:srgbClr val="000000"/>
              </a:solidFill>
              <a:effectLst/>
            </a:endParaRPr>
          </a:p>
          <a:p>
            <a:pPr>
              <a:lnSpc>
                <a:spcPct val="100000"/>
              </a:lnSpc>
              <a:spcBef>
                <a:spcPts val="0"/>
              </a:spcBef>
              <a:spcAft>
                <a:spcPts val="600"/>
              </a:spcAft>
              <a:buSzPct val="115000"/>
            </a:pP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CE07F-5ABC-B00C-84CF-881D3FF64831}"/>
              </a:ext>
            </a:extLst>
          </p:cNvPr>
          <p:cNvSpPr>
            <a:spLocks noGrp="1"/>
          </p:cNvSpPr>
          <p:nvPr>
            <p:ph type="ctrTitle"/>
          </p:nvPr>
        </p:nvSpPr>
        <p:spPr/>
        <p:txBody>
          <a:bodyPr>
            <a:noAutofit/>
          </a:bodyPr>
          <a:lstStyle/>
          <a:p>
            <a:r>
              <a:rPr lang="en-US" dirty="0">
                <a:latin typeface="Microsoft Sans Serif" panose="020B0604020202020204" pitchFamily="34" charset="0"/>
              </a:rPr>
              <a:t>Multi-Sector Plan On Aging</a:t>
            </a:r>
          </a:p>
        </p:txBody>
      </p:sp>
      <p:sp>
        <p:nvSpPr>
          <p:cNvPr id="4" name="Slide Number Placeholder 3">
            <a:extLst>
              <a:ext uri="{FF2B5EF4-FFF2-40B4-BE49-F238E27FC236}">
                <a16:creationId xmlns:a16="http://schemas.microsoft.com/office/drawing/2014/main" id="{1B034E66-75FE-4B50-A8D4-F6C42E38DDD3}"/>
              </a:ext>
            </a:extLst>
          </p:cNvPr>
          <p:cNvSpPr>
            <a:spLocks noGrp="1"/>
          </p:cNvSpPr>
          <p:nvPr>
            <p:ph type="sldNum" sz="quarter" idx="12"/>
          </p:nvPr>
        </p:nvSpPr>
        <p:spPr/>
        <p:txBody>
          <a:bodyPr/>
          <a:lstStyle/>
          <a:p>
            <a:fld id="{786AB5DA-2FE1-4245-A5A6-1B68667BDB58}" type="slidenum">
              <a:rPr lang="en-US" smtClean="0"/>
              <a:t>24</a:t>
            </a:fld>
            <a:endParaRPr lang="en-US"/>
          </a:p>
        </p:txBody>
      </p:sp>
      <p:pic>
        <p:nvPicPr>
          <p:cNvPr id="9" name="Picture 8" descr="A black screen with green and blue text&#10;&#10;Description automatically generated">
            <a:extLst>
              <a:ext uri="{FF2B5EF4-FFF2-40B4-BE49-F238E27FC236}">
                <a16:creationId xmlns:a16="http://schemas.microsoft.com/office/drawing/2014/main" id="{88946635-F203-7F2A-8AF7-3B54657298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3" y="3022583"/>
            <a:ext cx="7101854" cy="1088138"/>
          </a:xfrm>
          <a:prstGeom prst="rect">
            <a:avLst/>
          </a:prstGeom>
        </p:spPr>
      </p:pic>
    </p:spTree>
    <p:extLst>
      <p:ext uri="{BB962C8B-B14F-4D97-AF65-F5344CB8AC3E}">
        <p14:creationId xmlns:p14="http://schemas.microsoft.com/office/powerpoint/2010/main" val="2486722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4EBDE-31D8-4F28-1FA2-7E91C7B82C98}"/>
              </a:ext>
            </a:extLst>
          </p:cNvPr>
          <p:cNvSpPr>
            <a:spLocks noGrp="1"/>
          </p:cNvSpPr>
          <p:nvPr>
            <p:ph type="ctrTitle"/>
          </p:nvPr>
        </p:nvSpPr>
        <p:spPr>
          <a:xfrm>
            <a:off x="365760" y="365759"/>
            <a:ext cx="10911840" cy="1736727"/>
          </a:xfrm>
        </p:spPr>
        <p:txBody>
          <a:bodyPr>
            <a:noAutofit/>
          </a:bodyPr>
          <a:lstStyle/>
          <a:p>
            <a:r>
              <a:rPr lang="en-US" sz="2800" dirty="0"/>
              <a:t>Age Forward Together is Indiana’s multisector plan on aging. It is a vehicle for bringing public and private stakeholders together to build a more vibrant and inclusive future for all Hoosiers as they age.</a:t>
            </a:r>
          </a:p>
        </p:txBody>
      </p:sp>
      <p:sp>
        <p:nvSpPr>
          <p:cNvPr id="4" name="Slide Number Placeholder 3">
            <a:extLst>
              <a:ext uri="{FF2B5EF4-FFF2-40B4-BE49-F238E27FC236}">
                <a16:creationId xmlns:a16="http://schemas.microsoft.com/office/drawing/2014/main" id="{D671959E-F5C3-11D1-BB34-18FB1FD17B66}"/>
              </a:ext>
            </a:extLst>
          </p:cNvPr>
          <p:cNvSpPr>
            <a:spLocks noGrp="1"/>
          </p:cNvSpPr>
          <p:nvPr>
            <p:ph type="sldNum" sz="quarter" idx="12"/>
          </p:nvPr>
        </p:nvSpPr>
        <p:spPr/>
        <p:txBody>
          <a:bodyPr/>
          <a:lstStyle/>
          <a:p>
            <a:fld id="{786AB5DA-2FE1-4245-A5A6-1B68667BDB58}" type="slidenum">
              <a:rPr lang="en-US" smtClean="0"/>
              <a:t>25</a:t>
            </a:fld>
            <a:endParaRPr lang="en-US"/>
          </a:p>
        </p:txBody>
      </p:sp>
      <p:pic>
        <p:nvPicPr>
          <p:cNvPr id="14" name="Picture 13" descr="A blue and green sign&#10;&#10;Description automatically generated">
            <a:extLst>
              <a:ext uri="{FF2B5EF4-FFF2-40B4-BE49-F238E27FC236}">
                <a16:creationId xmlns:a16="http://schemas.microsoft.com/office/drawing/2014/main" id="{4A116B3D-4D10-D8E0-5279-45FFE480F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689" y="4412033"/>
            <a:ext cx="1273998" cy="1274930"/>
          </a:xfrm>
          <a:prstGeom prst="rect">
            <a:avLst/>
          </a:prstGeom>
        </p:spPr>
      </p:pic>
      <p:pic>
        <p:nvPicPr>
          <p:cNvPr id="15" name="Picture 14" descr="A blue hammer in a green circle&#10;&#10;Description automatically generated">
            <a:extLst>
              <a:ext uri="{FF2B5EF4-FFF2-40B4-BE49-F238E27FC236}">
                <a16:creationId xmlns:a16="http://schemas.microsoft.com/office/drawing/2014/main" id="{6DF2A516-0D86-7788-B4AE-641CA96022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476" y="2852721"/>
            <a:ext cx="1273998" cy="1274930"/>
          </a:xfrm>
          <a:prstGeom prst="rect">
            <a:avLst/>
          </a:prstGeom>
        </p:spPr>
      </p:pic>
      <p:pic>
        <p:nvPicPr>
          <p:cNvPr id="16" name="Picture 15" descr="A blue and green circle with a black background&#10;&#10;Description automatically generated">
            <a:extLst>
              <a:ext uri="{FF2B5EF4-FFF2-40B4-BE49-F238E27FC236}">
                <a16:creationId xmlns:a16="http://schemas.microsoft.com/office/drawing/2014/main" id="{B30D4FDB-3C9B-159D-3235-676706D60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8198" y="2852720"/>
            <a:ext cx="1273998" cy="1274931"/>
          </a:xfrm>
          <a:prstGeom prst="rect">
            <a:avLst/>
          </a:prstGeom>
        </p:spPr>
      </p:pic>
      <p:pic>
        <p:nvPicPr>
          <p:cNvPr id="17" name="Picture 16">
            <a:extLst>
              <a:ext uri="{FF2B5EF4-FFF2-40B4-BE49-F238E27FC236}">
                <a16:creationId xmlns:a16="http://schemas.microsoft.com/office/drawing/2014/main" id="{65EDAA4C-8349-012E-C851-27BA672275C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821049" y="4356787"/>
            <a:ext cx="1271147" cy="1271147"/>
          </a:xfrm>
          <a:prstGeom prst="rect">
            <a:avLst/>
          </a:prstGeom>
        </p:spPr>
      </p:pic>
      <p:sp>
        <p:nvSpPr>
          <p:cNvPr id="18" name="TextBox 17">
            <a:extLst>
              <a:ext uri="{FF2B5EF4-FFF2-40B4-BE49-F238E27FC236}">
                <a16:creationId xmlns:a16="http://schemas.microsoft.com/office/drawing/2014/main" id="{810B2190-00CE-9274-ADA3-509E845A9ED1}"/>
              </a:ext>
            </a:extLst>
          </p:cNvPr>
          <p:cNvSpPr txBox="1"/>
          <p:nvPr/>
        </p:nvSpPr>
        <p:spPr>
          <a:xfrm>
            <a:off x="2372926" y="2920298"/>
            <a:ext cx="3074222" cy="1169551"/>
          </a:xfrm>
          <a:prstGeom prst="rect">
            <a:avLst/>
          </a:prstGeom>
          <a:noFill/>
        </p:spPr>
        <p:txBody>
          <a:bodyPr wrap="square" rtlCol="0">
            <a:spAutoFit/>
          </a:bodyPr>
          <a:lstStyle/>
          <a:p>
            <a:r>
              <a:rPr lang="en-US" sz="1400" b="1" u="sng" dirty="0">
                <a:solidFill>
                  <a:srgbClr val="027B3F"/>
                </a:solidFill>
                <a:latin typeface="Microsoft Sans Serif" panose="020B0604020202020204" pitchFamily="34" charset="0"/>
              </a:rPr>
              <a:t>Age-friendly Economies</a:t>
            </a:r>
          </a:p>
          <a:p>
            <a:r>
              <a:rPr lang="en-US" sz="1400" dirty="0">
                <a:latin typeface="Microsoft Sans Serif" panose="020B0604020202020204" pitchFamily="34" charset="0"/>
              </a:rPr>
              <a:t>Build and sustain age-friendly state and local economies so that all ages and abilities can thrive where they choose</a:t>
            </a:r>
          </a:p>
        </p:txBody>
      </p:sp>
      <p:sp>
        <p:nvSpPr>
          <p:cNvPr id="19" name="TextBox 18">
            <a:extLst>
              <a:ext uri="{FF2B5EF4-FFF2-40B4-BE49-F238E27FC236}">
                <a16:creationId xmlns:a16="http://schemas.microsoft.com/office/drawing/2014/main" id="{1D4CF80C-D46E-7DB6-292B-34A57869B7BC}"/>
              </a:ext>
            </a:extLst>
          </p:cNvPr>
          <p:cNvSpPr txBox="1"/>
          <p:nvPr/>
        </p:nvSpPr>
        <p:spPr>
          <a:xfrm>
            <a:off x="7171435" y="2920297"/>
            <a:ext cx="3284683" cy="1384995"/>
          </a:xfrm>
          <a:prstGeom prst="rect">
            <a:avLst/>
          </a:prstGeom>
          <a:noFill/>
        </p:spPr>
        <p:txBody>
          <a:bodyPr wrap="square" rtlCol="0">
            <a:spAutoFit/>
          </a:bodyPr>
          <a:lstStyle/>
          <a:p>
            <a:r>
              <a:rPr lang="en-US" sz="1400" b="1" u="sng" dirty="0">
                <a:solidFill>
                  <a:srgbClr val="027B3F"/>
                </a:solidFill>
                <a:latin typeface="Microsoft Sans Serif" panose="020B0604020202020204" pitchFamily="34" charset="0"/>
              </a:rPr>
              <a:t>Reframe aging</a:t>
            </a:r>
          </a:p>
          <a:p>
            <a:r>
              <a:rPr lang="en-US" sz="1400" dirty="0">
                <a:latin typeface="Microsoft Sans Serif" panose="020B0604020202020204" pitchFamily="34" charset="0"/>
              </a:rPr>
              <a:t>Create stronger and more lasting bonds across all generations of Hoosier families and communities by reframing how we value aging as a state</a:t>
            </a:r>
          </a:p>
        </p:txBody>
      </p:sp>
      <p:sp>
        <p:nvSpPr>
          <p:cNvPr id="20" name="TextBox 19">
            <a:extLst>
              <a:ext uri="{FF2B5EF4-FFF2-40B4-BE49-F238E27FC236}">
                <a16:creationId xmlns:a16="http://schemas.microsoft.com/office/drawing/2014/main" id="{029E8D44-72CB-7B92-B4B4-5DD8327501C2}"/>
              </a:ext>
            </a:extLst>
          </p:cNvPr>
          <p:cNvSpPr txBox="1"/>
          <p:nvPr/>
        </p:nvSpPr>
        <p:spPr>
          <a:xfrm>
            <a:off x="2372926" y="4464723"/>
            <a:ext cx="3153772" cy="954107"/>
          </a:xfrm>
          <a:prstGeom prst="rect">
            <a:avLst/>
          </a:prstGeom>
          <a:noFill/>
        </p:spPr>
        <p:txBody>
          <a:bodyPr wrap="square" rtlCol="0">
            <a:spAutoFit/>
          </a:bodyPr>
          <a:lstStyle/>
          <a:p>
            <a:r>
              <a:rPr lang="en-US" sz="1400" b="1" u="sng" dirty="0">
                <a:solidFill>
                  <a:srgbClr val="027B3F"/>
                </a:solidFill>
                <a:latin typeface="Microsoft Sans Serif" panose="020B0604020202020204" pitchFamily="34" charset="0"/>
              </a:rPr>
              <a:t>Reduce barriers</a:t>
            </a:r>
          </a:p>
          <a:p>
            <a:r>
              <a:rPr lang="en-US" sz="1400" dirty="0">
                <a:latin typeface="Microsoft Sans Serif" panose="020B0604020202020204" pitchFamily="34" charset="0"/>
              </a:rPr>
              <a:t>Reduce barriers to access for care, services, housing, and other supports at all points across the lifespan</a:t>
            </a:r>
          </a:p>
        </p:txBody>
      </p:sp>
      <p:sp>
        <p:nvSpPr>
          <p:cNvPr id="21" name="TextBox 20">
            <a:extLst>
              <a:ext uri="{FF2B5EF4-FFF2-40B4-BE49-F238E27FC236}">
                <a16:creationId xmlns:a16="http://schemas.microsoft.com/office/drawing/2014/main" id="{23D32F86-2B69-34DE-F583-9A7FC48E35E7}"/>
              </a:ext>
            </a:extLst>
          </p:cNvPr>
          <p:cNvSpPr txBox="1"/>
          <p:nvPr/>
        </p:nvSpPr>
        <p:spPr>
          <a:xfrm>
            <a:off x="7171434" y="4464723"/>
            <a:ext cx="4176003" cy="1169551"/>
          </a:xfrm>
          <a:prstGeom prst="rect">
            <a:avLst/>
          </a:prstGeom>
          <a:noFill/>
        </p:spPr>
        <p:txBody>
          <a:bodyPr wrap="square" rtlCol="0">
            <a:spAutoFit/>
          </a:bodyPr>
          <a:lstStyle/>
          <a:p>
            <a:r>
              <a:rPr lang="en-US" sz="1400" b="1" u="sng" dirty="0">
                <a:solidFill>
                  <a:srgbClr val="027B3F"/>
                </a:solidFill>
                <a:latin typeface="Microsoft Sans Serif" panose="020B0604020202020204" pitchFamily="34" charset="0"/>
              </a:rPr>
              <a:t>Each journey supported</a:t>
            </a:r>
          </a:p>
          <a:p>
            <a:r>
              <a:rPr lang="en-US" sz="1400" dirty="0">
                <a:latin typeface="Microsoft Sans Serif" panose="020B0604020202020204" pitchFamily="34" charset="0"/>
              </a:rPr>
              <a:t>Build roadmaps for increased employment, volunteerism, and engagement for Hoosiers across the lifespan so enduring paths are built with each journey supported</a:t>
            </a:r>
          </a:p>
        </p:txBody>
      </p:sp>
    </p:spTree>
    <p:extLst>
      <p:ext uri="{BB962C8B-B14F-4D97-AF65-F5344CB8AC3E}">
        <p14:creationId xmlns:p14="http://schemas.microsoft.com/office/powerpoint/2010/main" val="754523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1F607-0B48-EE21-C72D-A93DAC231A52}"/>
              </a:ext>
            </a:extLst>
          </p:cNvPr>
          <p:cNvSpPr>
            <a:spLocks noGrp="1"/>
          </p:cNvSpPr>
          <p:nvPr>
            <p:ph type="ctrTitle"/>
          </p:nvPr>
        </p:nvSpPr>
        <p:spPr>
          <a:xfrm>
            <a:off x="4236098" y="571040"/>
            <a:ext cx="7651102" cy="1978575"/>
          </a:xfrm>
        </p:spPr>
        <p:txBody>
          <a:bodyPr>
            <a:normAutofit fontScale="90000"/>
          </a:bodyPr>
          <a:lstStyle/>
          <a:p>
            <a:r>
              <a:rPr lang="en-US" sz="4900" dirty="0"/>
              <a:t>Age Forward Together is a statewide partnership.</a:t>
            </a:r>
            <a:endParaRPr lang="en-US" dirty="0"/>
          </a:p>
        </p:txBody>
      </p:sp>
      <p:sp>
        <p:nvSpPr>
          <p:cNvPr id="5" name="Slide Number Placeholder 4">
            <a:extLst>
              <a:ext uri="{FF2B5EF4-FFF2-40B4-BE49-F238E27FC236}">
                <a16:creationId xmlns:a16="http://schemas.microsoft.com/office/drawing/2014/main" id="{5047BD97-22BE-BB91-9AA9-2ACE246E2525}"/>
              </a:ext>
            </a:extLst>
          </p:cNvPr>
          <p:cNvSpPr>
            <a:spLocks noGrp="1"/>
          </p:cNvSpPr>
          <p:nvPr>
            <p:ph type="sldNum" sz="quarter" idx="12"/>
          </p:nvPr>
        </p:nvSpPr>
        <p:spPr/>
        <p:txBody>
          <a:bodyPr/>
          <a:lstStyle/>
          <a:p>
            <a:fld id="{786AB5DA-2FE1-4245-A5A6-1B68667BDB58}" type="slidenum">
              <a:rPr lang="en-US" smtClean="0"/>
              <a:t>26</a:t>
            </a:fld>
            <a:endParaRPr lang="en-US"/>
          </a:p>
        </p:txBody>
      </p:sp>
      <p:sp>
        <p:nvSpPr>
          <p:cNvPr id="3" name="Content Placeholder 2">
            <a:extLst>
              <a:ext uri="{FF2B5EF4-FFF2-40B4-BE49-F238E27FC236}">
                <a16:creationId xmlns:a16="http://schemas.microsoft.com/office/drawing/2014/main" id="{8315D8F9-2F22-EDD6-985B-41E5F4783E9B}"/>
              </a:ext>
            </a:extLst>
          </p:cNvPr>
          <p:cNvSpPr>
            <a:spLocks noGrp="1"/>
          </p:cNvSpPr>
          <p:nvPr>
            <p:ph idx="1"/>
          </p:nvPr>
        </p:nvSpPr>
        <p:spPr>
          <a:xfrm>
            <a:off x="838200" y="2726142"/>
            <a:ext cx="7206673" cy="3169460"/>
          </a:xfrm>
        </p:spPr>
        <p:txBody>
          <a:bodyPr lIns="0" tIns="0" rIns="0" bIns="0">
            <a:noAutofit/>
          </a:bodyPr>
          <a:lstStyle/>
          <a:p>
            <a:pPr marL="0" indent="0">
              <a:buNone/>
            </a:pPr>
            <a:r>
              <a:rPr lang="en-US" sz="2800" b="1" dirty="0">
                <a:solidFill>
                  <a:schemeClr val="tx2"/>
                </a:solidFill>
              </a:rPr>
              <a:t>Including</a:t>
            </a:r>
            <a:r>
              <a:rPr lang="en-US" sz="2800" dirty="0"/>
              <a:t>:</a:t>
            </a:r>
          </a:p>
          <a:p>
            <a:r>
              <a:rPr lang="en-US" sz="2400" dirty="0"/>
              <a:t>Indiana state government agencies </a:t>
            </a:r>
          </a:p>
          <a:p>
            <a:r>
              <a:rPr lang="en-US" sz="2400" dirty="0"/>
              <a:t>AARP Indiana</a:t>
            </a:r>
          </a:p>
          <a:p>
            <a:r>
              <a:rPr lang="en-US" sz="2400" dirty="0"/>
              <a:t>Local government</a:t>
            </a:r>
          </a:p>
          <a:p>
            <a:r>
              <a:rPr lang="en-US" sz="2400" dirty="0"/>
              <a:t>Higher education</a:t>
            </a:r>
          </a:p>
        </p:txBody>
      </p:sp>
      <p:sp>
        <p:nvSpPr>
          <p:cNvPr id="4" name="Content Placeholder 3">
            <a:extLst>
              <a:ext uri="{FF2B5EF4-FFF2-40B4-BE49-F238E27FC236}">
                <a16:creationId xmlns:a16="http://schemas.microsoft.com/office/drawing/2014/main" id="{4E720ED0-E2EB-B12B-FEF9-BD0E19AD0A70}"/>
              </a:ext>
            </a:extLst>
          </p:cNvPr>
          <p:cNvSpPr>
            <a:spLocks noGrp="1"/>
          </p:cNvSpPr>
          <p:nvPr>
            <p:ph sz="half" idx="4294967295"/>
          </p:nvPr>
        </p:nvSpPr>
        <p:spPr>
          <a:xfrm>
            <a:off x="6096000" y="3234143"/>
            <a:ext cx="6096000" cy="2214418"/>
          </a:xfrm>
        </p:spPr>
        <p:txBody>
          <a:bodyPr lIns="0" tIns="0" rIns="0" bIns="0">
            <a:noAutofit/>
          </a:bodyPr>
          <a:lstStyle/>
          <a:p>
            <a:r>
              <a:rPr lang="en-US" sz="2400" dirty="0"/>
              <a:t>Industry Associations </a:t>
            </a:r>
          </a:p>
          <a:p>
            <a:r>
              <a:rPr lang="en-US" sz="2400" dirty="0"/>
              <a:t>Health and Social Services Providers</a:t>
            </a:r>
          </a:p>
          <a:p>
            <a:r>
              <a:rPr lang="en-US" sz="2400" dirty="0"/>
              <a:t>Community Based Organizations</a:t>
            </a:r>
          </a:p>
          <a:p>
            <a:r>
              <a:rPr lang="en-US" sz="2400" dirty="0"/>
              <a:t>Private and Philanthropic Entities</a:t>
            </a:r>
          </a:p>
        </p:txBody>
      </p:sp>
      <p:sp>
        <p:nvSpPr>
          <p:cNvPr id="7" name="TextBox 6">
            <a:extLst>
              <a:ext uri="{FF2B5EF4-FFF2-40B4-BE49-F238E27FC236}">
                <a16:creationId xmlns:a16="http://schemas.microsoft.com/office/drawing/2014/main" id="{B70F72EA-EC4E-B657-B806-96A71E7A1BA1}"/>
              </a:ext>
            </a:extLst>
          </p:cNvPr>
          <p:cNvSpPr txBox="1"/>
          <p:nvPr/>
        </p:nvSpPr>
        <p:spPr>
          <a:xfrm>
            <a:off x="622300" y="5308600"/>
            <a:ext cx="11188700" cy="523220"/>
          </a:xfrm>
          <a:prstGeom prst="rect">
            <a:avLst/>
          </a:prstGeom>
          <a:noFill/>
        </p:spPr>
        <p:txBody>
          <a:bodyPr wrap="square" rtlCol="0">
            <a:spAutoFit/>
          </a:bodyPr>
          <a:lstStyle/>
          <a:p>
            <a:pPr algn="ctr"/>
            <a:r>
              <a:rPr lang="en-US" sz="2800" b="1">
                <a:solidFill>
                  <a:schemeClr val="tx2"/>
                </a:solidFill>
              </a:rPr>
              <a:t>And growing…</a:t>
            </a:r>
          </a:p>
        </p:txBody>
      </p:sp>
      <p:pic>
        <p:nvPicPr>
          <p:cNvPr id="8" name="Picture 7" descr="Age Forward Together logo">
            <a:extLst>
              <a:ext uri="{FF2B5EF4-FFF2-40B4-BE49-F238E27FC236}">
                <a16:creationId xmlns:a16="http://schemas.microsoft.com/office/drawing/2014/main" id="{4EB8813B-48B8-0F37-5797-093AA57681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971" y="672930"/>
            <a:ext cx="3499127" cy="1671404"/>
          </a:xfrm>
          <a:prstGeom prst="rect">
            <a:avLst/>
          </a:prstGeom>
        </p:spPr>
      </p:pic>
    </p:spTree>
    <p:extLst>
      <p:ext uri="{BB962C8B-B14F-4D97-AF65-F5344CB8AC3E}">
        <p14:creationId xmlns:p14="http://schemas.microsoft.com/office/powerpoint/2010/main" val="819865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FC5BF-6891-AB2D-EE97-6846EEEF4B0B}"/>
              </a:ext>
            </a:extLst>
          </p:cNvPr>
          <p:cNvSpPr>
            <a:spLocks noGrp="1"/>
          </p:cNvSpPr>
          <p:nvPr>
            <p:ph type="ctrTitle"/>
          </p:nvPr>
        </p:nvSpPr>
        <p:spPr/>
        <p:txBody>
          <a:bodyPr/>
          <a:lstStyle/>
          <a:p>
            <a:r>
              <a:rPr lang="en-US" dirty="0"/>
              <a:t>Timeline</a:t>
            </a:r>
          </a:p>
        </p:txBody>
      </p:sp>
      <p:sp>
        <p:nvSpPr>
          <p:cNvPr id="4" name="Slide Number Placeholder 3">
            <a:extLst>
              <a:ext uri="{FF2B5EF4-FFF2-40B4-BE49-F238E27FC236}">
                <a16:creationId xmlns:a16="http://schemas.microsoft.com/office/drawing/2014/main" id="{D3425D72-695D-BD5B-1637-35073E31C4FC}"/>
              </a:ext>
            </a:extLst>
          </p:cNvPr>
          <p:cNvSpPr>
            <a:spLocks noGrp="1"/>
          </p:cNvSpPr>
          <p:nvPr>
            <p:ph type="sldNum" sz="quarter" idx="12"/>
          </p:nvPr>
        </p:nvSpPr>
        <p:spPr/>
        <p:txBody>
          <a:bodyPr/>
          <a:lstStyle/>
          <a:p>
            <a:fld id="{786AB5DA-2FE1-4245-A5A6-1B68667BDB58}" type="slidenum">
              <a:rPr lang="en-US" smtClean="0"/>
              <a:t>27</a:t>
            </a:fld>
            <a:endParaRPr lang="en-US"/>
          </a:p>
        </p:txBody>
      </p:sp>
      <p:graphicFrame>
        <p:nvGraphicFramePr>
          <p:cNvPr id="9" name="Content Placeholder 4">
            <a:extLst>
              <a:ext uri="{FF2B5EF4-FFF2-40B4-BE49-F238E27FC236}">
                <a16:creationId xmlns:a16="http://schemas.microsoft.com/office/drawing/2014/main" id="{03A6ECA0-B4BC-CC14-E3D4-E6F598BE2FDE}"/>
              </a:ext>
            </a:extLst>
          </p:cNvPr>
          <p:cNvGraphicFramePr>
            <a:graphicFrameLocks/>
          </p:cNvGraphicFramePr>
          <p:nvPr>
            <p:extLst>
              <p:ext uri="{D42A27DB-BD31-4B8C-83A1-F6EECF244321}">
                <p14:modId xmlns:p14="http://schemas.microsoft.com/office/powerpoint/2010/main" val="2292338172"/>
              </p:ext>
            </p:extLst>
          </p:nvPr>
        </p:nvGraphicFramePr>
        <p:xfrm>
          <a:off x="365760" y="2202426"/>
          <a:ext cx="11606540" cy="2284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5124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CE07F-5ABC-B00C-84CF-881D3FF64831}"/>
              </a:ext>
            </a:extLst>
          </p:cNvPr>
          <p:cNvSpPr>
            <a:spLocks noGrp="1"/>
          </p:cNvSpPr>
          <p:nvPr>
            <p:ph type="ctrTitle"/>
          </p:nvPr>
        </p:nvSpPr>
        <p:spPr/>
        <p:txBody>
          <a:bodyPr>
            <a:noAutofit/>
          </a:bodyPr>
          <a:lstStyle/>
          <a:p>
            <a:r>
              <a:rPr lang="en-US" sz="4000" dirty="0">
                <a:latin typeface="Microsoft Sans Serif" panose="020B0604020202020204" pitchFamily="34" charset="0"/>
              </a:rPr>
              <a:t>Indiana </a:t>
            </a:r>
            <a:r>
              <a:rPr lang="en-US" sz="4000" dirty="0" err="1">
                <a:latin typeface="Microsoft Sans Serif" panose="020B0604020202020204" pitchFamily="34" charset="0"/>
              </a:rPr>
              <a:t>PathWays</a:t>
            </a:r>
            <a:r>
              <a:rPr lang="en-US" sz="4000" dirty="0">
                <a:latin typeface="Microsoft Sans Serif" panose="020B0604020202020204" pitchFamily="34" charset="0"/>
              </a:rPr>
              <a:t> for Aging Overview</a:t>
            </a:r>
          </a:p>
        </p:txBody>
      </p:sp>
      <p:sp>
        <p:nvSpPr>
          <p:cNvPr id="4" name="Slide Number Placeholder 3">
            <a:extLst>
              <a:ext uri="{FF2B5EF4-FFF2-40B4-BE49-F238E27FC236}">
                <a16:creationId xmlns:a16="http://schemas.microsoft.com/office/drawing/2014/main" id="{1B034E66-75FE-4B50-A8D4-F6C42E38DDD3}"/>
              </a:ext>
            </a:extLst>
          </p:cNvPr>
          <p:cNvSpPr>
            <a:spLocks noGrp="1"/>
          </p:cNvSpPr>
          <p:nvPr>
            <p:ph type="sldNum" sz="quarter" idx="12"/>
          </p:nvPr>
        </p:nvSpPr>
        <p:spPr/>
        <p:txBody>
          <a:bodyPr/>
          <a:lstStyle/>
          <a:p>
            <a:fld id="{786AB5DA-2FE1-4245-A5A6-1B68667BDB58}" type="slidenum">
              <a:rPr lang="en-US" smtClean="0"/>
              <a:t>28</a:t>
            </a:fld>
            <a:endParaRPr lang="en-US"/>
          </a:p>
        </p:txBody>
      </p:sp>
      <p:grpSp>
        <p:nvGrpSpPr>
          <p:cNvPr id="8" name="Group 7">
            <a:extLst>
              <a:ext uri="{FF2B5EF4-FFF2-40B4-BE49-F238E27FC236}">
                <a16:creationId xmlns:a16="http://schemas.microsoft.com/office/drawing/2014/main" id="{13E2EBDF-C51D-E599-3E2F-170804DDA473}"/>
              </a:ext>
            </a:extLst>
          </p:cNvPr>
          <p:cNvGrpSpPr/>
          <p:nvPr/>
        </p:nvGrpSpPr>
        <p:grpSpPr>
          <a:xfrm>
            <a:off x="603875" y="2543849"/>
            <a:ext cx="6804632" cy="1770302"/>
            <a:chOff x="603874" y="1919307"/>
            <a:chExt cx="8296273" cy="2158369"/>
          </a:xfrm>
        </p:grpSpPr>
        <p:pic>
          <p:nvPicPr>
            <p:cNvPr id="5" name="Google Shape;203;g2e268beb757_1_393" descr="PathWays for Aging logotype">
              <a:extLst>
                <a:ext uri="{FF2B5EF4-FFF2-40B4-BE49-F238E27FC236}">
                  <a16:creationId xmlns:a16="http://schemas.microsoft.com/office/drawing/2014/main" id="{50C8109B-8ACB-8D69-0C94-58530D780E57}"/>
                </a:ext>
              </a:extLst>
            </p:cNvPr>
            <p:cNvPicPr preferRelativeResize="0"/>
            <p:nvPr/>
          </p:nvPicPr>
          <p:blipFill rotWithShape="1">
            <a:blip r:embed="rId2">
              <a:alphaModFix/>
            </a:blip>
            <a:srcRect/>
            <a:stretch/>
          </p:blipFill>
          <p:spPr>
            <a:xfrm>
              <a:off x="3291852" y="2161401"/>
              <a:ext cx="5608295" cy="1489963"/>
            </a:xfrm>
            <a:prstGeom prst="rect">
              <a:avLst/>
            </a:prstGeom>
            <a:noFill/>
            <a:ln>
              <a:noFill/>
            </a:ln>
          </p:spPr>
        </p:pic>
        <p:pic>
          <p:nvPicPr>
            <p:cNvPr id="6" name="Google Shape;206;g2e268beb757_1_393" descr="Indiana Family and Social Services Administration Logo">
              <a:extLst>
                <a:ext uri="{FF2B5EF4-FFF2-40B4-BE49-F238E27FC236}">
                  <a16:creationId xmlns:a16="http://schemas.microsoft.com/office/drawing/2014/main" id="{FA1F8581-9DFB-ED53-45E8-0E6911EF064D}"/>
                </a:ext>
              </a:extLst>
            </p:cNvPr>
            <p:cNvPicPr preferRelativeResize="0"/>
            <p:nvPr/>
          </p:nvPicPr>
          <p:blipFill rotWithShape="1">
            <a:blip r:embed="rId3">
              <a:alphaModFix/>
            </a:blip>
            <a:srcRect/>
            <a:stretch/>
          </p:blipFill>
          <p:spPr>
            <a:xfrm>
              <a:off x="603874" y="1919307"/>
              <a:ext cx="2158369" cy="2158369"/>
            </a:xfrm>
            <a:prstGeom prst="rect">
              <a:avLst/>
            </a:prstGeom>
            <a:noFill/>
            <a:ln>
              <a:noFill/>
            </a:ln>
          </p:spPr>
        </p:pic>
        <p:cxnSp>
          <p:nvCxnSpPr>
            <p:cNvPr id="7" name="Google Shape;207;g2e268beb757_1_393">
              <a:extLst>
                <a:ext uri="{FF2B5EF4-FFF2-40B4-BE49-F238E27FC236}">
                  <a16:creationId xmlns:a16="http://schemas.microsoft.com/office/drawing/2014/main" id="{180E0454-5EDC-3CFC-B1E8-9A674D9DDEA1}"/>
                </a:ext>
              </a:extLst>
            </p:cNvPr>
            <p:cNvCxnSpPr/>
            <p:nvPr/>
          </p:nvCxnSpPr>
          <p:spPr>
            <a:xfrm>
              <a:off x="2762244" y="2236402"/>
              <a:ext cx="0" cy="1414800"/>
            </a:xfrm>
            <a:prstGeom prst="straightConnector1">
              <a:avLst/>
            </a:prstGeom>
            <a:noFill/>
            <a:ln w="12700" cap="flat" cmpd="sng">
              <a:solidFill>
                <a:srgbClr val="AEABAB"/>
              </a:solidFill>
              <a:prstDash val="solid"/>
              <a:miter lim="800000"/>
              <a:headEnd type="none" w="sm" len="sm"/>
              <a:tailEnd type="none" w="sm" len="sm"/>
            </a:ln>
          </p:spPr>
        </p:cxnSp>
      </p:grpSp>
    </p:spTree>
    <p:extLst>
      <p:ext uri="{BB962C8B-B14F-4D97-AF65-F5344CB8AC3E}">
        <p14:creationId xmlns:p14="http://schemas.microsoft.com/office/powerpoint/2010/main" val="2732884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272b149fb2d_0_0"/>
          <p:cNvSpPr txBox="1">
            <a:spLocks noGrp="1"/>
          </p:cNvSpPr>
          <p:nvPr>
            <p:ph type="ctrTitle"/>
          </p:nvPr>
        </p:nvSpPr>
        <p:spPr>
          <a:xfrm>
            <a:off x="838200" y="365759"/>
            <a:ext cx="11012054" cy="1736727"/>
          </a:xfrm>
          <a:prstGeom prst="rect">
            <a:avLst/>
          </a:prstGeom>
          <a:noFill/>
          <a:ln>
            <a:noFill/>
          </a:ln>
        </p:spPr>
        <p:txBody>
          <a:bodyPr spcFirstLastPara="1" wrap="square" lIns="91433" tIns="45700" rIns="91433" bIns="45700" anchor="ctr" anchorCtr="0">
            <a:noAutofit/>
          </a:bodyPr>
          <a:lstStyle/>
          <a:p>
            <a:pPr>
              <a:lnSpc>
                <a:spcPct val="100000"/>
              </a:lnSpc>
              <a:buClr>
                <a:schemeClr val="dk1"/>
              </a:buClr>
            </a:pPr>
            <a:r>
              <a:rPr lang="en" sz="3600" dirty="0"/>
              <a:t>Long-Term Services and Supports (LTSS) Reform</a:t>
            </a:r>
            <a:endParaRPr sz="3600" dirty="0">
              <a:latin typeface="Microsoft Sans Serif" panose="020B0604020202020204" pitchFamily="34" charset="0"/>
              <a:ea typeface="Microsoft Sans Serif" panose="020B0604020202020204" pitchFamily="34" charset="0"/>
              <a:cs typeface="Microsoft Sans Serif" panose="020B0604020202020204" pitchFamily="34" charset="0"/>
              <a:sym typeface="Libre Franklin"/>
            </a:endParaRPr>
          </a:p>
        </p:txBody>
      </p:sp>
      <p:sp>
        <p:nvSpPr>
          <p:cNvPr id="257" name="Google Shape;257;g272b149fb2d_0_0"/>
          <p:cNvSpPr txBox="1">
            <a:spLocks noGrp="1"/>
          </p:cNvSpPr>
          <p:nvPr>
            <p:ph type="sldNum" sz="quarter" idx="12"/>
          </p:nvPr>
        </p:nvSpPr>
        <p:spPr>
          <a:prstGeom prst="rect">
            <a:avLst/>
          </a:prstGeom>
          <a:noFill/>
          <a:ln>
            <a:noFill/>
          </a:ln>
        </p:spPr>
        <p:txBody>
          <a:bodyPr spcFirstLastPara="1" wrap="square" lIns="91433" tIns="45700" rIns="91433" bIns="45700" anchor="ctr" anchorCtr="0">
            <a:noAutofit/>
          </a:bodyPr>
          <a:lstStyle/>
          <a:p>
            <a:pPr defTabSz="1219170"/>
            <a:fld id="{00000000-1234-1234-1234-123412341234}" type="slidenum">
              <a:rPr lang="en" kern="0">
                <a:solidFill>
                  <a:srgbClr val="FFFFFF"/>
                </a:solidFill>
              </a:rPr>
              <a:pPr defTabSz="1219170"/>
              <a:t>29</a:t>
            </a:fld>
            <a:endParaRPr kern="0">
              <a:solidFill>
                <a:srgbClr val="FFFFFF"/>
              </a:solidFill>
            </a:endParaRPr>
          </a:p>
        </p:txBody>
      </p:sp>
      <p:sp>
        <p:nvSpPr>
          <p:cNvPr id="258" name="Google Shape;258;g272b149fb2d_0_0"/>
          <p:cNvSpPr txBox="1">
            <a:spLocks noGrp="1"/>
          </p:cNvSpPr>
          <p:nvPr>
            <p:ph idx="1"/>
          </p:nvPr>
        </p:nvSpPr>
        <p:spPr>
          <a:xfrm>
            <a:off x="838200" y="1825626"/>
            <a:ext cx="10515600" cy="652104"/>
          </a:xfrm>
          <a:prstGeom prst="rect">
            <a:avLst/>
          </a:prstGeom>
        </p:spPr>
        <p:txBody>
          <a:bodyPr spcFirstLastPara="1" vert="horz" wrap="square" lIns="0" tIns="0" rIns="0" bIns="0" rtlCol="0" anchor="t" anchorCtr="0">
            <a:noAutofit/>
          </a:bodyPr>
          <a:lstStyle/>
          <a:p>
            <a:pPr marL="0" indent="0">
              <a:lnSpc>
                <a:spcPct val="100000"/>
              </a:lnSpc>
              <a:spcBef>
                <a:spcPts val="0"/>
              </a:spcBef>
              <a:spcAft>
                <a:spcPts val="600"/>
              </a:spcAft>
              <a:buNone/>
            </a:pPr>
            <a:r>
              <a:rPr lang="en-US" sz="1800" b="0" i="0" u="none" strike="noStrike" dirty="0">
                <a:solidFill>
                  <a:srgbClr val="000000"/>
                </a:solidFill>
                <a:effectLst/>
                <a:highlight>
                  <a:srgbClr val="EDEBE9"/>
                </a:highlight>
                <a:latin typeface="Arial" panose="020B0604020202020204" pitchFamily="34" charset="0"/>
              </a:rPr>
              <a:t>Long-Term Services and Supports (LTSS) program reforms align with our values of Participant </a:t>
            </a:r>
            <a:r>
              <a:rPr lang="en-US" sz="1800" b="1" i="0" u="none" strike="noStrike" dirty="0">
                <a:solidFill>
                  <a:srgbClr val="008C5B"/>
                </a:solidFill>
                <a:effectLst/>
                <a:highlight>
                  <a:srgbClr val="EDEBE9"/>
                </a:highlight>
                <a:latin typeface="Arial" panose="020B0604020202020204" pitchFamily="34" charset="0"/>
              </a:rPr>
              <a:t>Choice</a:t>
            </a:r>
            <a:r>
              <a:rPr lang="en-US" sz="1800" b="0" i="0" u="none" strike="noStrike" dirty="0">
                <a:solidFill>
                  <a:srgbClr val="000000"/>
                </a:solidFill>
                <a:effectLst/>
                <a:highlight>
                  <a:srgbClr val="EDEBE9"/>
                </a:highlight>
                <a:latin typeface="Arial" panose="020B0604020202020204" pitchFamily="34" charset="0"/>
              </a:rPr>
              <a:t>, </a:t>
            </a:r>
            <a:r>
              <a:rPr lang="en-US" sz="1800" b="1" i="0" u="none" strike="noStrike" dirty="0">
                <a:solidFill>
                  <a:srgbClr val="008C4F"/>
                </a:solidFill>
                <a:effectLst/>
                <a:highlight>
                  <a:srgbClr val="EDEBE9"/>
                </a:highlight>
                <a:latin typeface="Arial" panose="020B0604020202020204" pitchFamily="34" charset="0"/>
              </a:rPr>
              <a:t>Quality</a:t>
            </a:r>
            <a:r>
              <a:rPr lang="en-US" sz="1800" b="0" i="0" u="none" strike="noStrike" dirty="0">
                <a:solidFill>
                  <a:srgbClr val="000000"/>
                </a:solidFill>
                <a:effectLst/>
                <a:highlight>
                  <a:srgbClr val="EDEBE9"/>
                </a:highlight>
                <a:latin typeface="Arial" panose="020B0604020202020204" pitchFamily="34" charset="0"/>
              </a:rPr>
              <a:t>, and </a:t>
            </a:r>
            <a:r>
              <a:rPr lang="en-US" sz="1800" b="1" i="0" u="none" strike="noStrike" dirty="0">
                <a:solidFill>
                  <a:srgbClr val="008C4F"/>
                </a:solidFill>
                <a:effectLst/>
                <a:highlight>
                  <a:srgbClr val="EDEBE9"/>
                </a:highlight>
                <a:latin typeface="Arial" panose="020B0604020202020204" pitchFamily="34" charset="0"/>
              </a:rPr>
              <a:t>Sustainability</a:t>
            </a:r>
            <a:r>
              <a:rPr lang="en-US" sz="1800" b="0" i="0" u="none" strike="noStrike" dirty="0">
                <a:solidFill>
                  <a:srgbClr val="000000"/>
                </a:solidFill>
                <a:effectLst/>
                <a:highlight>
                  <a:srgbClr val="EDEBE9"/>
                </a:highlight>
                <a:latin typeface="Arial" panose="020B0604020202020204" pitchFamily="34" charset="0"/>
              </a:rPr>
              <a:t>. </a:t>
            </a:r>
          </a:p>
          <a:p>
            <a:pPr marL="0" indent="0">
              <a:lnSpc>
                <a:spcPct val="100000"/>
              </a:lnSpc>
              <a:spcBef>
                <a:spcPts val="0"/>
              </a:spcBef>
              <a:spcAft>
                <a:spcPts val="600"/>
              </a:spcAft>
              <a:buNone/>
            </a:pPr>
            <a:endParaRPr lang="en-US" sz="1200" dirty="0">
              <a:solidFill>
                <a:srgbClr val="000000"/>
              </a:solidFill>
              <a:highlight>
                <a:srgbClr val="EDEBE9"/>
              </a:highlight>
              <a:latin typeface="Arial" panose="020B0604020202020204" pitchFamily="34" charset="0"/>
            </a:endParaRPr>
          </a:p>
        </p:txBody>
      </p:sp>
      <p:sp>
        <p:nvSpPr>
          <p:cNvPr id="2" name="TextBox 5">
            <a:extLst>
              <a:ext uri="{FF2B5EF4-FFF2-40B4-BE49-F238E27FC236}">
                <a16:creationId xmlns:a16="http://schemas.microsoft.com/office/drawing/2014/main" id="{22BD1C59-FA2C-8CE5-1AC8-E584DB1B7981}"/>
              </a:ext>
            </a:extLst>
          </p:cNvPr>
          <p:cNvSpPr txBox="1"/>
          <p:nvPr/>
        </p:nvSpPr>
        <p:spPr>
          <a:xfrm>
            <a:off x="838200" y="2584724"/>
            <a:ext cx="9048135" cy="646331"/>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cs typeface="Arial"/>
              </a:rPr>
              <a:t>Objective: 75% of new members &gt;60 live and receive services in a home and community setting</a:t>
            </a:r>
          </a:p>
        </p:txBody>
      </p:sp>
      <p:sp>
        <p:nvSpPr>
          <p:cNvPr id="3" name="TextBox 6">
            <a:extLst>
              <a:ext uri="{FF2B5EF4-FFF2-40B4-BE49-F238E27FC236}">
                <a16:creationId xmlns:a16="http://schemas.microsoft.com/office/drawing/2014/main" id="{42B6D4A4-4A9E-11F1-B67F-F4ED265386D4}"/>
              </a:ext>
            </a:extLst>
          </p:cNvPr>
          <p:cNvSpPr txBox="1"/>
          <p:nvPr/>
        </p:nvSpPr>
        <p:spPr>
          <a:xfrm>
            <a:off x="838199" y="3231055"/>
            <a:ext cx="9048135" cy="2776401"/>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200000"/>
              </a:lnSpc>
              <a:buAutoNum type="arabicPeriod"/>
            </a:pPr>
            <a:r>
              <a:rPr lang="en-US" dirty="0">
                <a:cs typeface="Arial"/>
              </a:rPr>
              <a:t>Access to faster HCBS services</a:t>
            </a:r>
            <a:endParaRPr lang="en-US" dirty="0"/>
          </a:p>
          <a:p>
            <a:pPr marL="342900" indent="-342900">
              <a:lnSpc>
                <a:spcPct val="200000"/>
              </a:lnSpc>
              <a:buAutoNum type="arabicPeriod"/>
            </a:pPr>
            <a:r>
              <a:rPr lang="en-US" dirty="0">
                <a:cs typeface="Arial"/>
              </a:rPr>
              <a:t>Better coordination through managed care</a:t>
            </a:r>
          </a:p>
          <a:p>
            <a:pPr marL="342900" indent="-342900">
              <a:lnSpc>
                <a:spcPct val="200000"/>
              </a:lnSpc>
              <a:buAutoNum type="arabicPeriod"/>
            </a:pPr>
            <a:r>
              <a:rPr lang="en-US" dirty="0">
                <a:cs typeface="Arial"/>
              </a:rPr>
              <a:t>Moving from transactions to outcomes</a:t>
            </a:r>
          </a:p>
          <a:p>
            <a:pPr marL="342900" indent="-342900">
              <a:lnSpc>
                <a:spcPct val="200000"/>
              </a:lnSpc>
              <a:buAutoNum type="arabicPeriod"/>
            </a:pPr>
            <a:r>
              <a:rPr lang="en-US" dirty="0">
                <a:cs typeface="Arial"/>
              </a:rPr>
              <a:t>Integrated LTSS data systems</a:t>
            </a:r>
          </a:p>
          <a:p>
            <a:pPr marL="342900" indent="-342900">
              <a:lnSpc>
                <a:spcPct val="200000"/>
              </a:lnSpc>
              <a:buAutoNum type="arabicPeriod"/>
            </a:pPr>
            <a:r>
              <a:rPr lang="en-US" dirty="0">
                <a:cs typeface="Arial"/>
              </a:rPr>
              <a:t>Recruit, retain, and train the direct service workforce</a:t>
            </a:r>
          </a:p>
        </p:txBody>
      </p:sp>
    </p:spTree>
    <p:extLst>
      <p:ext uri="{BB962C8B-B14F-4D97-AF65-F5344CB8AC3E}">
        <p14:creationId xmlns:p14="http://schemas.microsoft.com/office/powerpoint/2010/main" val="1381308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square with blue and yellow stripes&#10;&#10;Description automatically generated">
            <a:extLst>
              <a:ext uri="{FF2B5EF4-FFF2-40B4-BE49-F238E27FC236}">
                <a16:creationId xmlns:a16="http://schemas.microsoft.com/office/drawing/2014/main" id="{F90DB3B0-C63D-6C70-6D5F-F3E73E40C0D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611705"/>
            <a:ext cx="6562344" cy="1325563"/>
          </a:xfrm>
        </p:spPr>
        <p:txBody>
          <a:bodyPr/>
          <a:lstStyle/>
          <a:p>
            <a:r>
              <a:rPr lang="en-US" b="1" dirty="0">
                <a:solidFill>
                  <a:srgbClr val="01426A"/>
                </a:solidFill>
                <a:ea typeface="Microsoft Sans Serif"/>
                <a:cs typeface="Microsoft Sans Serif"/>
              </a:rPr>
              <a:t>Indiana's birth outcomes data</a:t>
            </a:r>
            <a:endParaRPr lang="en-US" b="1" dirty="0">
              <a:solidFill>
                <a:srgbClr val="01426A"/>
              </a:solidFill>
              <a:ea typeface="Microsoft Sans Serif" panose="020B0604020202020204" pitchFamily="34" charset="0"/>
              <a:cs typeface="Microsoft Sans Serif" panose="020B0604020202020204" pitchFamily="34" charset="0"/>
            </a:endParaRPr>
          </a:p>
        </p:txBody>
      </p:sp>
      <p:sp>
        <p:nvSpPr>
          <p:cNvPr id="2" name="Content Placeholder 2">
            <a:extLst>
              <a:ext uri="{FF2B5EF4-FFF2-40B4-BE49-F238E27FC236}">
                <a16:creationId xmlns:a16="http://schemas.microsoft.com/office/drawing/2014/main" id="{CED0ADB5-D358-EB21-8654-6B60E1216DB7}"/>
              </a:ext>
            </a:extLst>
          </p:cNvPr>
          <p:cNvSpPr txBox="1">
            <a:spLocks/>
          </p:cNvSpPr>
          <p:nvPr/>
        </p:nvSpPr>
        <p:spPr>
          <a:xfrm>
            <a:off x="990600" y="6231192"/>
            <a:ext cx="6409944" cy="2905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Reference.</a:t>
            </a:r>
          </a:p>
        </p:txBody>
      </p:sp>
      <p:pic>
        <p:nvPicPr>
          <p:cNvPr id="4" name="Picture 3" descr="A baby sleeping with his hand up&#10;&#10;Description automatically generated">
            <a:extLst>
              <a:ext uri="{FF2B5EF4-FFF2-40B4-BE49-F238E27FC236}">
                <a16:creationId xmlns:a16="http://schemas.microsoft.com/office/drawing/2014/main" id="{A7CDC33C-42DD-FFC0-54ED-753F92ED08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165959"/>
            <a:ext cx="6990204" cy="3495102"/>
          </a:xfrm>
          <a:prstGeom prst="rect">
            <a:avLst/>
          </a:prstGeom>
        </p:spPr>
      </p:pic>
    </p:spTree>
    <p:extLst>
      <p:ext uri="{BB962C8B-B14F-4D97-AF65-F5344CB8AC3E}">
        <p14:creationId xmlns:p14="http://schemas.microsoft.com/office/powerpoint/2010/main" val="22155486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
          <p:cNvSpPr txBox="1">
            <a:spLocks noGrp="1"/>
          </p:cNvSpPr>
          <p:nvPr>
            <p:ph type="ctrTitle"/>
          </p:nvPr>
        </p:nvSpPr>
        <p:spPr>
          <a:xfrm>
            <a:off x="838200" y="961052"/>
            <a:ext cx="10946362" cy="1141433"/>
          </a:xfrm>
          <a:prstGeom prst="rect">
            <a:avLst/>
          </a:prstGeom>
          <a:noFill/>
          <a:ln>
            <a:noFill/>
          </a:ln>
        </p:spPr>
        <p:txBody>
          <a:bodyPr spcFirstLastPara="1" wrap="square" lIns="0" tIns="0" rIns="0" bIns="0" anchor="t" anchorCtr="0">
            <a:noAutofit/>
          </a:bodyPr>
          <a:lstStyle/>
          <a:p>
            <a:pPr>
              <a:lnSpc>
                <a:spcPct val="100000"/>
              </a:lnSpc>
              <a:buSzPts val="2400"/>
            </a:pPr>
            <a:r>
              <a:rPr lang="en" sz="4000" dirty="0"/>
              <a:t>Managed Long-Term Services and Supports</a:t>
            </a:r>
            <a:endParaRPr sz="4000" dirty="0"/>
          </a:p>
        </p:txBody>
      </p:sp>
      <p:sp>
        <p:nvSpPr>
          <p:cNvPr id="348" name="Google Shape;348;p5"/>
          <p:cNvSpPr txBox="1">
            <a:spLocks noGrp="1"/>
          </p:cNvSpPr>
          <p:nvPr>
            <p:ph type="sldNum" sz="quarter" idx="12"/>
          </p:nvPr>
        </p:nvSpPr>
        <p:spPr>
          <a:prstGeom prst="rect">
            <a:avLst/>
          </a:prstGeom>
          <a:noFill/>
          <a:ln>
            <a:noFill/>
          </a:ln>
        </p:spPr>
        <p:txBody>
          <a:bodyPr spcFirstLastPara="1" wrap="square" lIns="91433" tIns="45700" rIns="91433" bIns="45700" anchor="ctr" anchorCtr="0">
            <a:normAutofit/>
          </a:bodyPr>
          <a:lstStyle/>
          <a:p>
            <a:pPr defTabSz="1219170">
              <a:lnSpc>
                <a:spcPct val="90000"/>
              </a:lnSpc>
              <a:defRPr/>
            </a:pPr>
            <a:fld id="{00000000-1234-1234-1234-123412341234}" type="slidenum">
              <a:rPr lang="en" kern="0">
                <a:solidFill>
                  <a:srgbClr val="FFFFFF"/>
                </a:solidFill>
              </a:rPr>
              <a:pPr defTabSz="1219170">
                <a:lnSpc>
                  <a:spcPct val="90000"/>
                </a:lnSpc>
                <a:defRPr/>
              </a:pPr>
              <a:t>30</a:t>
            </a:fld>
            <a:endParaRPr kern="0">
              <a:solidFill>
                <a:srgbClr val="FFFFFF"/>
              </a:solidFill>
            </a:endParaRPr>
          </a:p>
        </p:txBody>
      </p:sp>
      <p:sp>
        <p:nvSpPr>
          <p:cNvPr id="347" name="Google Shape;347;p5"/>
          <p:cNvSpPr txBox="1">
            <a:spLocks noGrp="1"/>
          </p:cNvSpPr>
          <p:nvPr>
            <p:ph idx="1"/>
          </p:nvPr>
        </p:nvSpPr>
        <p:spPr>
          <a:prstGeom prst="rect">
            <a:avLst/>
          </a:prstGeom>
          <a:noFill/>
          <a:ln>
            <a:noFill/>
          </a:ln>
        </p:spPr>
        <p:txBody>
          <a:bodyPr spcFirstLastPara="1" wrap="square" lIns="0" tIns="0" rIns="0" bIns="0" anchor="t" anchorCtr="0">
            <a:noAutofit/>
          </a:bodyPr>
          <a:lstStyle/>
          <a:p>
            <a:r>
              <a:rPr lang="en" sz="2400" dirty="0"/>
              <a:t>MLTSS is a delivery system that uses managed care entities (MCEs) to coordinate medical care and long-term services and supports (LTSS) to enrolled Medicaid beneficiaries</a:t>
            </a:r>
            <a:endParaRPr sz="2400" dirty="0"/>
          </a:p>
          <a:p>
            <a:r>
              <a:rPr lang="en" sz="2400" dirty="0"/>
              <a:t>Indiana has introduced an MLTSS program for Medicaid-eligible Hoosiers 60+ called </a:t>
            </a:r>
            <a:r>
              <a:rPr lang="en" sz="2400" b="1" dirty="0"/>
              <a:t>Indiana PathWays for Aging</a:t>
            </a:r>
            <a:endParaRPr sz="2400" dirty="0"/>
          </a:p>
          <a:p>
            <a:r>
              <a:rPr lang="en" sz="2400" dirty="0"/>
              <a:t>Enrollment in PathWays is underway and members have the ability to change their plans</a:t>
            </a:r>
            <a:endParaRPr sz="2400" b="1" strike="sngStrike" dirty="0"/>
          </a:p>
          <a:p>
            <a:r>
              <a:rPr lang="en" sz="2400" dirty="0"/>
              <a:t>MCEs participating in PathWays will deliver acute and preventive care services as well as Home and Community-Based Services (HCBS) and Nursing Facility (NF) services</a:t>
            </a:r>
            <a:endParaRPr sz="24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83" name="Google Shape;383;p8"/>
          <p:cNvSpPr txBox="1">
            <a:spLocks noGrp="1"/>
          </p:cNvSpPr>
          <p:nvPr>
            <p:ph type="ctrTitle"/>
          </p:nvPr>
        </p:nvSpPr>
        <p:spPr>
          <a:xfrm>
            <a:off x="838200" y="755780"/>
            <a:ext cx="10871718" cy="1346706"/>
          </a:xfrm>
          <a:prstGeom prst="rect">
            <a:avLst/>
          </a:prstGeom>
          <a:noFill/>
          <a:ln>
            <a:noFill/>
          </a:ln>
        </p:spPr>
        <p:txBody>
          <a:bodyPr spcFirstLastPara="1" wrap="square" lIns="0" tIns="0" rIns="0" bIns="0" anchor="t" anchorCtr="0">
            <a:normAutofit/>
          </a:bodyPr>
          <a:lstStyle/>
          <a:p>
            <a:pPr>
              <a:buSzPct val="111111"/>
            </a:pPr>
            <a:r>
              <a:rPr lang="en" sz="4000" dirty="0"/>
              <a:t>What are the benefits covered by PathWays?</a:t>
            </a:r>
            <a:endParaRPr sz="4000" dirty="0"/>
          </a:p>
        </p:txBody>
      </p:sp>
      <p:sp>
        <p:nvSpPr>
          <p:cNvPr id="379" name="Google Shape;379;p8"/>
          <p:cNvSpPr txBox="1">
            <a:spLocks noGrp="1"/>
          </p:cNvSpPr>
          <p:nvPr>
            <p:ph type="sldNum" sz="quarter" idx="12"/>
          </p:nvPr>
        </p:nvSpPr>
        <p:spPr>
          <a:prstGeom prst="rect">
            <a:avLst/>
          </a:prstGeom>
          <a:noFill/>
          <a:ln>
            <a:noFill/>
          </a:ln>
        </p:spPr>
        <p:txBody>
          <a:bodyPr spcFirstLastPara="1" wrap="square" lIns="91433" tIns="45700" rIns="91433" bIns="45700" anchor="ctr" anchorCtr="0">
            <a:noAutofit/>
          </a:bodyPr>
          <a:lstStyle/>
          <a:p>
            <a:pPr defTabSz="1219170">
              <a:defRPr/>
            </a:pPr>
            <a:fld id="{00000000-1234-1234-1234-123412341234}" type="slidenum">
              <a:rPr lang="en" kern="0">
                <a:solidFill>
                  <a:srgbClr val="FFFFFF"/>
                </a:solidFill>
              </a:rPr>
              <a:pPr defTabSz="1219170">
                <a:defRPr/>
              </a:pPr>
              <a:t>31</a:t>
            </a:fld>
            <a:endParaRPr kern="0">
              <a:solidFill>
                <a:srgbClr val="FFFFFF"/>
              </a:solidFill>
            </a:endParaRPr>
          </a:p>
        </p:txBody>
      </p:sp>
      <p:sp>
        <p:nvSpPr>
          <p:cNvPr id="2" name="Content Placeholder 1">
            <a:extLst>
              <a:ext uri="{FF2B5EF4-FFF2-40B4-BE49-F238E27FC236}">
                <a16:creationId xmlns:a16="http://schemas.microsoft.com/office/drawing/2014/main" id="{95B06885-0DCE-DF26-3CF8-CB79E4B624A1}"/>
              </a:ext>
            </a:extLst>
          </p:cNvPr>
          <p:cNvSpPr>
            <a:spLocks noGrp="1"/>
          </p:cNvSpPr>
          <p:nvPr>
            <p:ph idx="1"/>
          </p:nvPr>
        </p:nvSpPr>
        <p:spPr>
          <a:xfrm>
            <a:off x="838200" y="1533525"/>
            <a:ext cx="2886075" cy="4972050"/>
          </a:xfrm>
        </p:spPr>
        <p:txBody>
          <a:bodyPr lIns="0" tIns="0" rIns="0" bIns="0">
            <a:noAutofit/>
          </a:bodyPr>
          <a:lstStyle/>
          <a:p>
            <a:pPr marL="0" indent="0">
              <a:lnSpc>
                <a:spcPct val="100000"/>
              </a:lnSpc>
              <a:spcBef>
                <a:spcPts val="0"/>
              </a:spcBef>
              <a:spcAft>
                <a:spcPts val="300"/>
              </a:spcAft>
              <a:buNone/>
            </a:pPr>
            <a:r>
              <a:rPr lang="en-US" sz="2000" dirty="0">
                <a:solidFill>
                  <a:schemeClr val="tx2"/>
                </a:solidFill>
              </a:rPr>
              <a:t>All Members</a:t>
            </a:r>
          </a:p>
          <a:p>
            <a:pPr>
              <a:lnSpc>
                <a:spcPct val="100000"/>
              </a:lnSpc>
              <a:spcBef>
                <a:spcPts val="0"/>
              </a:spcBef>
              <a:spcAft>
                <a:spcPts val="300"/>
              </a:spcAft>
            </a:pPr>
            <a:r>
              <a:rPr lang="en-US" sz="1700" dirty="0"/>
              <a:t>Hospital care</a:t>
            </a:r>
          </a:p>
          <a:p>
            <a:pPr>
              <a:lnSpc>
                <a:spcPct val="100000"/>
              </a:lnSpc>
              <a:spcBef>
                <a:spcPts val="0"/>
              </a:spcBef>
              <a:spcAft>
                <a:spcPts val="300"/>
              </a:spcAft>
            </a:pPr>
            <a:r>
              <a:rPr lang="en-US" sz="1700" dirty="0"/>
              <a:t>Labs/tests</a:t>
            </a:r>
          </a:p>
          <a:p>
            <a:pPr>
              <a:lnSpc>
                <a:spcPct val="100000"/>
              </a:lnSpc>
              <a:spcBef>
                <a:spcPts val="0"/>
              </a:spcBef>
              <a:spcAft>
                <a:spcPts val="300"/>
              </a:spcAft>
            </a:pPr>
            <a:r>
              <a:rPr lang="en-US" sz="1700" dirty="0"/>
              <a:t>Surgical care</a:t>
            </a:r>
          </a:p>
          <a:p>
            <a:pPr>
              <a:lnSpc>
                <a:spcPct val="100000"/>
              </a:lnSpc>
              <a:spcBef>
                <a:spcPts val="0"/>
              </a:spcBef>
              <a:spcAft>
                <a:spcPts val="300"/>
              </a:spcAft>
            </a:pPr>
            <a:r>
              <a:rPr lang="en-US" sz="1700" dirty="0"/>
              <a:t>Preventive care</a:t>
            </a:r>
          </a:p>
          <a:p>
            <a:pPr>
              <a:lnSpc>
                <a:spcPct val="100000"/>
              </a:lnSpc>
              <a:spcBef>
                <a:spcPts val="0"/>
              </a:spcBef>
              <a:spcAft>
                <a:spcPts val="300"/>
              </a:spcAft>
            </a:pPr>
            <a:r>
              <a:rPr lang="en-US" sz="1700" dirty="0"/>
              <a:t>Primary care visits</a:t>
            </a:r>
          </a:p>
          <a:p>
            <a:pPr>
              <a:lnSpc>
                <a:spcPct val="100000"/>
              </a:lnSpc>
              <a:spcBef>
                <a:spcPts val="0"/>
              </a:spcBef>
              <a:spcAft>
                <a:spcPts val="300"/>
              </a:spcAft>
            </a:pPr>
            <a:r>
              <a:rPr lang="en-US" sz="1700" dirty="0"/>
              <a:t>Prescriptions</a:t>
            </a:r>
          </a:p>
          <a:p>
            <a:pPr>
              <a:lnSpc>
                <a:spcPct val="100000"/>
              </a:lnSpc>
              <a:spcBef>
                <a:spcPts val="0"/>
              </a:spcBef>
              <a:spcAft>
                <a:spcPts val="300"/>
              </a:spcAft>
            </a:pPr>
            <a:r>
              <a:rPr lang="en-US" sz="1700" dirty="0"/>
              <a:t>Behavioral health and addiction treatment</a:t>
            </a:r>
          </a:p>
          <a:p>
            <a:pPr>
              <a:lnSpc>
                <a:spcPct val="100000"/>
              </a:lnSpc>
              <a:spcBef>
                <a:spcPts val="0"/>
              </a:spcBef>
              <a:spcAft>
                <a:spcPts val="300"/>
              </a:spcAft>
            </a:pPr>
            <a:r>
              <a:rPr lang="en-US" sz="1700" dirty="0"/>
              <a:t>DME</a:t>
            </a:r>
          </a:p>
          <a:p>
            <a:pPr>
              <a:lnSpc>
                <a:spcPct val="100000"/>
              </a:lnSpc>
              <a:spcBef>
                <a:spcPts val="0"/>
              </a:spcBef>
              <a:spcAft>
                <a:spcPts val="300"/>
              </a:spcAft>
            </a:pPr>
            <a:r>
              <a:rPr lang="en-US" sz="1700" dirty="0"/>
              <a:t>Home health</a:t>
            </a:r>
          </a:p>
          <a:p>
            <a:pPr>
              <a:lnSpc>
                <a:spcPct val="100000"/>
              </a:lnSpc>
              <a:spcBef>
                <a:spcPts val="0"/>
              </a:spcBef>
              <a:spcAft>
                <a:spcPts val="300"/>
              </a:spcAft>
            </a:pPr>
            <a:r>
              <a:rPr lang="en-US" sz="1700" dirty="0"/>
              <a:t>Hospice</a:t>
            </a:r>
          </a:p>
          <a:p>
            <a:pPr>
              <a:lnSpc>
                <a:spcPct val="100000"/>
              </a:lnSpc>
              <a:spcBef>
                <a:spcPts val="0"/>
              </a:spcBef>
              <a:spcAft>
                <a:spcPts val="300"/>
              </a:spcAft>
            </a:pPr>
            <a:r>
              <a:rPr lang="en-US" sz="1700" dirty="0"/>
              <a:t>Dental</a:t>
            </a:r>
          </a:p>
          <a:p>
            <a:pPr>
              <a:lnSpc>
                <a:spcPct val="100000"/>
              </a:lnSpc>
              <a:spcBef>
                <a:spcPts val="0"/>
              </a:spcBef>
              <a:spcAft>
                <a:spcPts val="300"/>
              </a:spcAft>
            </a:pPr>
            <a:r>
              <a:rPr lang="en-US" sz="1700" dirty="0"/>
              <a:t>Vision</a:t>
            </a:r>
          </a:p>
          <a:p>
            <a:pPr>
              <a:lnSpc>
                <a:spcPct val="100000"/>
              </a:lnSpc>
              <a:spcBef>
                <a:spcPts val="0"/>
              </a:spcBef>
              <a:spcAft>
                <a:spcPts val="300"/>
              </a:spcAft>
            </a:pPr>
            <a:r>
              <a:rPr lang="en-US" sz="1700" dirty="0"/>
              <a:t>Hearing aids</a:t>
            </a:r>
          </a:p>
          <a:p>
            <a:pPr>
              <a:lnSpc>
                <a:spcPct val="100000"/>
              </a:lnSpc>
              <a:spcBef>
                <a:spcPts val="0"/>
              </a:spcBef>
              <a:spcAft>
                <a:spcPts val="300"/>
              </a:spcAft>
            </a:pPr>
            <a:r>
              <a:rPr lang="en-US" sz="1700" dirty="0"/>
              <a:t>NEMT</a:t>
            </a:r>
          </a:p>
        </p:txBody>
      </p:sp>
      <p:sp>
        <p:nvSpPr>
          <p:cNvPr id="382" name="Google Shape;382;p8" descr="There are two boxes on the page covering the benefits available in the PathWays program. The box on the left"/>
          <p:cNvSpPr txBox="1"/>
          <p:nvPr/>
        </p:nvSpPr>
        <p:spPr>
          <a:xfrm>
            <a:off x="762000" y="5876015"/>
            <a:ext cx="914400" cy="914400"/>
          </a:xfrm>
          <a:prstGeom prst="rect">
            <a:avLst/>
          </a:prstGeom>
          <a:noFill/>
          <a:ln>
            <a:noFill/>
          </a:ln>
        </p:spPr>
        <p:txBody>
          <a:bodyPr spcFirstLastPara="1" wrap="square" lIns="91433" tIns="45700" rIns="91433" bIns="45700" anchor="ctr" anchorCtr="0">
            <a:noAutofit/>
          </a:bodyPr>
          <a:lstStyle/>
          <a:p>
            <a:pPr algn="r" defTabSz="1219170">
              <a:buClr>
                <a:srgbClr val="000000"/>
              </a:buClr>
              <a:defRPr/>
            </a:pPr>
            <a:endParaRPr sz="3600" kern="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sym typeface="Times New Roman"/>
            </a:endParaRPr>
          </a:p>
        </p:txBody>
      </p:sp>
      <p:sp>
        <p:nvSpPr>
          <p:cNvPr id="3" name="Content Placeholder 1">
            <a:extLst>
              <a:ext uri="{FF2B5EF4-FFF2-40B4-BE49-F238E27FC236}">
                <a16:creationId xmlns:a16="http://schemas.microsoft.com/office/drawing/2014/main" id="{C6783B18-1CD4-7592-CB14-E7E8844E668C}"/>
              </a:ext>
            </a:extLst>
          </p:cNvPr>
          <p:cNvSpPr txBox="1">
            <a:spLocks/>
          </p:cNvSpPr>
          <p:nvPr/>
        </p:nvSpPr>
        <p:spPr>
          <a:xfrm>
            <a:off x="4226184" y="1533525"/>
            <a:ext cx="7127616" cy="497205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300"/>
              </a:spcAft>
              <a:buFont typeface="Arial" panose="020B0604020202020204" pitchFamily="34" charset="0"/>
              <a:buNone/>
            </a:pPr>
            <a:r>
              <a:rPr lang="en-US" sz="2000" dirty="0">
                <a:solidFill>
                  <a:schemeClr val="tx2"/>
                </a:solidFill>
              </a:rPr>
              <a:t>Dual Eligible Members*</a:t>
            </a:r>
          </a:p>
          <a:p>
            <a:pPr marL="0" indent="0">
              <a:lnSpc>
                <a:spcPct val="100000"/>
              </a:lnSpc>
              <a:spcBef>
                <a:spcPts val="0"/>
              </a:spcBef>
              <a:spcAft>
                <a:spcPts val="300"/>
              </a:spcAft>
              <a:buFont typeface="Arial" panose="020B0604020202020204" pitchFamily="34" charset="0"/>
              <a:buNone/>
            </a:pPr>
            <a:r>
              <a:rPr lang="en-US" sz="1600" i="1" dirty="0">
                <a:solidFill>
                  <a:schemeClr val="tx2"/>
                </a:solidFill>
              </a:rPr>
              <a:t>*Medicare pays primary if also a covered Medicaid service. Medicaid pays Medicare Part B premiums and/or cost-sharing.</a:t>
            </a:r>
          </a:p>
          <a:p>
            <a:pPr marL="0" indent="0">
              <a:lnSpc>
                <a:spcPct val="100000"/>
              </a:lnSpc>
              <a:spcBef>
                <a:spcPts val="600"/>
              </a:spcBef>
              <a:spcAft>
                <a:spcPts val="300"/>
              </a:spcAft>
              <a:buNone/>
            </a:pPr>
            <a:r>
              <a:rPr lang="en-US" sz="1700" b="1" dirty="0"/>
              <a:t>Part A: </a:t>
            </a:r>
            <a:r>
              <a:rPr lang="en-US" sz="1700" dirty="0"/>
              <a:t>Hospital care, short term SNF, hospice, labs, surgery, short term home health</a:t>
            </a:r>
          </a:p>
          <a:p>
            <a:pPr marL="0" indent="0">
              <a:lnSpc>
                <a:spcPct val="100000"/>
              </a:lnSpc>
              <a:spcBef>
                <a:spcPts val="600"/>
              </a:spcBef>
              <a:spcAft>
                <a:spcPts val="300"/>
              </a:spcAft>
              <a:buNone/>
            </a:pPr>
            <a:r>
              <a:rPr lang="en-US" sz="1700" b="1" dirty="0"/>
              <a:t>Part B: </a:t>
            </a:r>
            <a:r>
              <a:rPr lang="en-US" sz="1700" dirty="0"/>
              <a:t>Physician/provider visits, medical, preventive care, DME, behavioral health, limited outpatient prescription drugs</a:t>
            </a:r>
          </a:p>
          <a:p>
            <a:pPr marL="0" indent="0">
              <a:lnSpc>
                <a:spcPct val="100000"/>
              </a:lnSpc>
              <a:spcBef>
                <a:spcPts val="600"/>
              </a:spcBef>
              <a:spcAft>
                <a:spcPts val="300"/>
              </a:spcAft>
              <a:buNone/>
            </a:pPr>
            <a:r>
              <a:rPr lang="en-US" sz="1700" b="1" dirty="0"/>
              <a:t>Part D: </a:t>
            </a:r>
            <a:r>
              <a:rPr lang="en-US" sz="1700" dirty="0"/>
              <a:t>Prescription drugs</a:t>
            </a:r>
          </a:p>
          <a:p>
            <a:pPr marL="0" indent="0">
              <a:lnSpc>
                <a:spcPct val="100000"/>
              </a:lnSpc>
              <a:spcBef>
                <a:spcPts val="600"/>
              </a:spcBef>
              <a:spcAft>
                <a:spcPts val="300"/>
              </a:spcAft>
              <a:buNone/>
            </a:pPr>
            <a:r>
              <a:rPr lang="en-US" sz="1700" b="1" dirty="0"/>
              <a:t>Part C (Medicare Advantage plan/D-SNP): </a:t>
            </a:r>
            <a:r>
              <a:rPr lang="en-US" sz="1700" dirty="0"/>
              <a:t>If member is enrolled in a Medicare Advantage plan or D-SNP, Part A/B and usually Part D benefits and services are covered by the plan. These plans also provide supplemental benefits like OTC drugs, fitness/wellness programs, vision, dental, home-delivered meals and/or other service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g272b149fb2d_0_58"/>
          <p:cNvSpPr txBox="1">
            <a:spLocks noGrp="1"/>
          </p:cNvSpPr>
          <p:nvPr>
            <p:ph type="ctrTitle"/>
          </p:nvPr>
        </p:nvSpPr>
        <p:spPr>
          <a:xfrm>
            <a:off x="638174" y="365760"/>
            <a:ext cx="11115675" cy="1106426"/>
          </a:xfrm>
          <a:prstGeom prst="rect">
            <a:avLst/>
          </a:prstGeom>
          <a:noFill/>
          <a:ln>
            <a:noFill/>
          </a:ln>
        </p:spPr>
        <p:txBody>
          <a:bodyPr spcFirstLastPara="1" wrap="square" lIns="91433" tIns="45700" rIns="91433" bIns="45700" anchor="ctr" anchorCtr="0">
            <a:noAutofit/>
          </a:bodyPr>
          <a:lstStyle/>
          <a:p>
            <a:pPr>
              <a:lnSpc>
                <a:spcPct val="100000"/>
              </a:lnSpc>
              <a:buClr>
                <a:schemeClr val="dk1"/>
              </a:buClr>
            </a:pPr>
            <a:r>
              <a:rPr lang="en" sz="4000" dirty="0">
                <a:latin typeface="+mj-lt"/>
                <a:ea typeface="Microsoft Sans Serif" panose="020B0604020202020204" pitchFamily="34" charset="0"/>
                <a:cs typeface="Microsoft Sans Serif" panose="020B0604020202020204" pitchFamily="34" charset="0"/>
                <a:sym typeface="Constantia"/>
              </a:rPr>
              <a:t>Current State vs. </a:t>
            </a:r>
            <a:r>
              <a:rPr lang="en" sz="4000" dirty="0">
                <a:latin typeface="+mj-lt"/>
              </a:rPr>
              <a:t>July 1, 2024,</a:t>
            </a:r>
            <a:r>
              <a:rPr lang="en" sz="4000" dirty="0">
                <a:latin typeface="+mj-lt"/>
                <a:ea typeface="Microsoft Sans Serif" panose="020B0604020202020204" pitchFamily="34" charset="0"/>
                <a:cs typeface="Microsoft Sans Serif" panose="020B0604020202020204" pitchFamily="34" charset="0"/>
                <a:sym typeface="Constantia"/>
              </a:rPr>
              <a:t> State</a:t>
            </a:r>
            <a:endParaRPr sz="4000" dirty="0">
              <a:latin typeface="+mj-lt"/>
            </a:endParaRPr>
          </a:p>
        </p:txBody>
      </p:sp>
      <p:sp>
        <p:nvSpPr>
          <p:cNvPr id="385" name="Google Shape;385;g272b149fb2d_0_58"/>
          <p:cNvSpPr txBox="1">
            <a:spLocks noGrp="1"/>
          </p:cNvSpPr>
          <p:nvPr>
            <p:ph type="sldNum" sz="quarter" idx="12"/>
          </p:nvPr>
        </p:nvSpPr>
        <p:spPr>
          <a:prstGeom prst="rect">
            <a:avLst/>
          </a:prstGeom>
          <a:noFill/>
          <a:ln>
            <a:noFill/>
          </a:ln>
        </p:spPr>
        <p:txBody>
          <a:bodyPr spcFirstLastPara="1" wrap="square" lIns="91433" tIns="45700" rIns="91433" bIns="45700" anchor="ctr" anchorCtr="0">
            <a:noAutofit/>
          </a:bodyPr>
          <a:lstStyle/>
          <a:p>
            <a:pPr defTabSz="1219170"/>
            <a:fld id="{00000000-1234-1234-1234-123412341234}" type="slidenum">
              <a:rPr lang="en" kern="0">
                <a:solidFill>
                  <a:srgbClr val="FFFFFF"/>
                </a:solidFill>
              </a:rPr>
              <a:pPr defTabSz="1219170"/>
              <a:t>32</a:t>
            </a:fld>
            <a:endParaRPr kern="0">
              <a:solidFill>
                <a:srgbClr val="FFFFFF"/>
              </a:solidFill>
            </a:endParaRPr>
          </a:p>
        </p:txBody>
      </p:sp>
      <p:grpSp>
        <p:nvGrpSpPr>
          <p:cNvPr id="336" name="Google Shape;336;g272b149fb2d_0_58"/>
          <p:cNvGrpSpPr/>
          <p:nvPr/>
        </p:nvGrpSpPr>
        <p:grpSpPr>
          <a:xfrm>
            <a:off x="1038585" y="1184857"/>
            <a:ext cx="10232009" cy="5201903"/>
            <a:chOff x="720690" y="1160345"/>
            <a:chExt cx="9019754" cy="5037999"/>
          </a:xfrm>
        </p:grpSpPr>
        <p:sp>
          <p:nvSpPr>
            <p:cNvPr id="337" name="Google Shape;337;g272b149fb2d_0_58"/>
            <p:cNvSpPr txBox="1"/>
            <p:nvPr/>
          </p:nvSpPr>
          <p:spPr>
            <a:xfrm>
              <a:off x="4826440" y="1205368"/>
              <a:ext cx="4452300" cy="525900"/>
            </a:xfrm>
            <a:prstGeom prst="rect">
              <a:avLst/>
            </a:prstGeom>
            <a:noFill/>
            <a:ln>
              <a:noFill/>
            </a:ln>
          </p:spPr>
          <p:txBody>
            <a:bodyPr spcFirstLastPara="1" wrap="square" lIns="121900" tIns="60933" rIns="121900" bIns="60933" anchor="ctr" anchorCtr="0">
              <a:normAutofit/>
            </a:bodyPr>
            <a:lstStyle/>
            <a:p>
              <a:pPr algn="ctr" defTabSz="1219170">
                <a:lnSpc>
                  <a:spcPct val="90000"/>
                </a:lnSpc>
                <a:buClr>
                  <a:srgbClr val="000000"/>
                </a:buClr>
                <a:buSzPts val="1846"/>
              </a:pPr>
              <a:r>
                <a:rPr lang="en" sz="2400" b="1" kern="0">
                  <a:solidFill>
                    <a:srgbClr val="000000"/>
                  </a:solidFill>
                  <a:latin typeface="Arial"/>
                  <a:ea typeface="Arial"/>
                  <a:cs typeface="Arial"/>
                  <a:sym typeface="Arial"/>
                </a:rPr>
                <a:t>Indiana PathWays for Aging</a:t>
              </a:r>
              <a:endParaRPr sz="2400" b="1" kern="0">
                <a:solidFill>
                  <a:srgbClr val="000000"/>
                </a:solidFill>
                <a:latin typeface="Arial"/>
                <a:ea typeface="Arial"/>
                <a:cs typeface="Arial"/>
                <a:sym typeface="Arial"/>
              </a:endParaRPr>
            </a:p>
          </p:txBody>
        </p:sp>
        <p:grpSp>
          <p:nvGrpSpPr>
            <p:cNvPr id="338" name="Google Shape;338;g272b149fb2d_0_58"/>
            <p:cNvGrpSpPr/>
            <p:nvPr/>
          </p:nvGrpSpPr>
          <p:grpSpPr>
            <a:xfrm>
              <a:off x="3884310" y="1746170"/>
              <a:ext cx="5856134" cy="4452174"/>
              <a:chOff x="331136" y="819105"/>
              <a:chExt cx="8250400" cy="5981692"/>
            </a:xfrm>
          </p:grpSpPr>
          <p:sp>
            <p:nvSpPr>
              <p:cNvPr id="339" name="Google Shape;339;g272b149fb2d_0_58"/>
              <p:cNvSpPr txBox="1"/>
              <p:nvPr/>
            </p:nvSpPr>
            <p:spPr>
              <a:xfrm>
                <a:off x="3229707" y="5799662"/>
                <a:ext cx="2678100" cy="1001135"/>
              </a:xfrm>
              <a:prstGeom prst="rect">
                <a:avLst/>
              </a:prstGeom>
              <a:noFill/>
              <a:ln>
                <a:noFill/>
              </a:ln>
            </p:spPr>
            <p:txBody>
              <a:bodyPr spcFirstLastPara="1" wrap="square" lIns="121900" tIns="60933" rIns="121900" bIns="60933" anchor="t" anchorCtr="0">
                <a:spAutoFit/>
              </a:bodyPr>
              <a:lstStyle/>
              <a:p>
                <a:pPr algn="ctr" defTabSz="1219170">
                  <a:buClr>
                    <a:srgbClr val="000000"/>
                  </a:buClr>
                  <a:buSzPts val="1050"/>
                </a:pPr>
                <a:r>
                  <a:rPr lang="en" sz="1400" b="1" kern="0">
                    <a:solidFill>
                      <a:srgbClr val="00B050"/>
                    </a:solidFill>
                    <a:latin typeface="Arial"/>
                    <a:ea typeface="Arial"/>
                    <a:cs typeface="Arial"/>
                    <a:sym typeface="Arial"/>
                  </a:rPr>
                  <a:t>High-Quality, Indiana-Based Health Plan Administration</a:t>
                </a:r>
                <a:r>
                  <a:rPr lang="en" sz="1400" kern="0">
                    <a:solidFill>
                      <a:srgbClr val="00B050"/>
                    </a:solidFill>
                    <a:latin typeface="Arial"/>
                    <a:ea typeface="Arial"/>
                    <a:cs typeface="Arial"/>
                    <a:sym typeface="Arial"/>
                  </a:rPr>
                  <a:t>​</a:t>
                </a:r>
                <a:endParaRPr sz="1867" kern="0">
                  <a:solidFill>
                    <a:srgbClr val="000000"/>
                  </a:solidFill>
                  <a:latin typeface="Arial"/>
                  <a:cs typeface="Arial"/>
                  <a:sym typeface="Arial"/>
                </a:endParaRPr>
              </a:p>
            </p:txBody>
          </p:sp>
          <p:grpSp>
            <p:nvGrpSpPr>
              <p:cNvPr id="340" name="Google Shape;340;g272b149fb2d_0_58"/>
              <p:cNvGrpSpPr/>
              <p:nvPr/>
            </p:nvGrpSpPr>
            <p:grpSpPr>
              <a:xfrm>
                <a:off x="331136" y="819105"/>
                <a:ext cx="8250400" cy="4820310"/>
                <a:chOff x="331136" y="819105"/>
                <a:chExt cx="8250400" cy="4820310"/>
              </a:xfrm>
            </p:grpSpPr>
            <p:sp>
              <p:nvSpPr>
                <p:cNvPr id="341" name="Google Shape;341;g272b149fb2d_0_58"/>
                <p:cNvSpPr txBox="1"/>
                <p:nvPr/>
              </p:nvSpPr>
              <p:spPr>
                <a:xfrm>
                  <a:off x="471526" y="2435286"/>
                  <a:ext cx="2007599" cy="1561810"/>
                </a:xfrm>
                <a:prstGeom prst="rect">
                  <a:avLst/>
                </a:prstGeom>
                <a:noFill/>
                <a:ln>
                  <a:noFill/>
                </a:ln>
              </p:spPr>
              <p:txBody>
                <a:bodyPr spcFirstLastPara="1" wrap="square" lIns="121900" tIns="60933" rIns="121900" bIns="60933" anchor="t" anchorCtr="0">
                  <a:spAutoFit/>
                </a:bodyPr>
                <a:lstStyle/>
                <a:p>
                  <a:pPr algn="r" defTabSz="1219170">
                    <a:buClr>
                      <a:srgbClr val="000000"/>
                    </a:buClr>
                    <a:buSzPts val="1050"/>
                  </a:pPr>
                  <a:r>
                    <a:rPr lang="en" sz="1400" b="1" kern="0">
                      <a:solidFill>
                        <a:srgbClr val="00B050"/>
                      </a:solidFill>
                      <a:latin typeface="Arial"/>
                      <a:ea typeface="Arial"/>
                      <a:cs typeface="Arial"/>
                      <a:sym typeface="Arial"/>
                    </a:rPr>
                    <a:t>Comprehensive Care Coordination</a:t>
                  </a:r>
                  <a:r>
                    <a:rPr lang="en" sz="1400" kern="0">
                      <a:solidFill>
                        <a:srgbClr val="00B050"/>
                      </a:solidFill>
                      <a:latin typeface="Arial"/>
                      <a:ea typeface="Arial"/>
                      <a:cs typeface="Arial"/>
                      <a:sym typeface="Arial"/>
                    </a:rPr>
                    <a:t>​ - Including with Aligned Medicare</a:t>
                  </a:r>
                  <a:endParaRPr sz="1400" kern="0">
                    <a:solidFill>
                      <a:srgbClr val="00B050"/>
                    </a:solidFill>
                    <a:latin typeface="Arial"/>
                    <a:ea typeface="Arial"/>
                    <a:cs typeface="Arial"/>
                    <a:sym typeface="Arial"/>
                  </a:endParaRPr>
                </a:p>
              </p:txBody>
            </p:sp>
            <p:sp>
              <p:nvSpPr>
                <p:cNvPr id="342" name="Google Shape;342;g272b149fb2d_0_58"/>
                <p:cNvSpPr txBox="1"/>
                <p:nvPr/>
              </p:nvSpPr>
              <p:spPr>
                <a:xfrm>
                  <a:off x="2105519" y="819105"/>
                  <a:ext cx="4922101" cy="1001135"/>
                </a:xfrm>
                <a:prstGeom prst="rect">
                  <a:avLst/>
                </a:prstGeom>
                <a:noFill/>
                <a:ln>
                  <a:noFill/>
                </a:ln>
              </p:spPr>
              <p:txBody>
                <a:bodyPr spcFirstLastPara="1" wrap="square" lIns="121900" tIns="60933" rIns="121900" bIns="60933" anchor="t" anchorCtr="0">
                  <a:spAutoFit/>
                </a:bodyPr>
                <a:lstStyle/>
                <a:p>
                  <a:pPr algn="ctr" defTabSz="1219170">
                    <a:buClr>
                      <a:srgbClr val="000000"/>
                    </a:buClr>
                    <a:buSzPts val="1050"/>
                  </a:pPr>
                  <a:r>
                    <a:rPr lang="en" sz="1400" b="1" kern="0">
                      <a:solidFill>
                        <a:srgbClr val="00B050"/>
                      </a:solidFill>
                      <a:latin typeface="Arial"/>
                      <a:ea typeface="Arial"/>
                      <a:cs typeface="Arial"/>
                      <a:sym typeface="Arial"/>
                    </a:rPr>
                    <a:t>Enhanced Home &amp; Community Based Service Offerings</a:t>
                  </a:r>
                  <a:r>
                    <a:rPr lang="en" sz="1400" kern="0">
                      <a:solidFill>
                        <a:srgbClr val="00B050"/>
                      </a:solidFill>
                      <a:latin typeface="Arial"/>
                      <a:ea typeface="Arial"/>
                      <a:cs typeface="Arial"/>
                      <a:sym typeface="Arial"/>
                    </a:rPr>
                    <a:t>​</a:t>
                  </a:r>
                  <a:endParaRPr sz="1867" kern="0">
                    <a:solidFill>
                      <a:srgbClr val="000000"/>
                    </a:solidFill>
                    <a:latin typeface="Arial"/>
                    <a:cs typeface="Arial"/>
                    <a:sym typeface="Arial"/>
                  </a:endParaRPr>
                </a:p>
                <a:p>
                  <a:pPr algn="ctr" defTabSz="1219170">
                    <a:buClr>
                      <a:srgbClr val="000000"/>
                    </a:buClr>
                    <a:buSzPts val="1050"/>
                  </a:pPr>
                  <a:endParaRPr sz="1400" kern="0">
                    <a:solidFill>
                      <a:srgbClr val="00B050"/>
                    </a:solidFill>
                    <a:latin typeface="Arial"/>
                    <a:ea typeface="Arial"/>
                    <a:cs typeface="Arial"/>
                    <a:sym typeface="Arial"/>
                  </a:endParaRPr>
                </a:p>
              </p:txBody>
            </p:sp>
            <p:sp>
              <p:nvSpPr>
                <p:cNvPr id="343" name="Google Shape;343;g272b149fb2d_0_58"/>
                <p:cNvSpPr txBox="1"/>
                <p:nvPr/>
              </p:nvSpPr>
              <p:spPr>
                <a:xfrm>
                  <a:off x="331136" y="4497221"/>
                  <a:ext cx="2316301" cy="1001135"/>
                </a:xfrm>
                <a:prstGeom prst="rect">
                  <a:avLst/>
                </a:prstGeom>
                <a:noFill/>
                <a:ln>
                  <a:noFill/>
                </a:ln>
              </p:spPr>
              <p:txBody>
                <a:bodyPr spcFirstLastPara="1" wrap="square" lIns="121900" tIns="60933" rIns="121900" bIns="60933" anchor="t" anchorCtr="0">
                  <a:spAutoFit/>
                </a:bodyPr>
                <a:lstStyle/>
                <a:p>
                  <a:pPr algn="r" defTabSz="1219170">
                    <a:buClr>
                      <a:srgbClr val="000000"/>
                    </a:buClr>
                    <a:buSzPts val="1050"/>
                  </a:pPr>
                  <a:r>
                    <a:rPr lang="en" sz="1400" b="1" kern="0">
                      <a:solidFill>
                        <a:srgbClr val="00B050"/>
                      </a:solidFill>
                      <a:latin typeface="Arial"/>
                      <a:ea typeface="Arial"/>
                      <a:cs typeface="Arial"/>
                      <a:sym typeface="Arial"/>
                    </a:rPr>
                    <a:t>Incorporation of Member &amp; Caregiver Voice</a:t>
                  </a:r>
                  <a:r>
                    <a:rPr lang="en" sz="1400" kern="0">
                      <a:solidFill>
                        <a:srgbClr val="00B050"/>
                      </a:solidFill>
                      <a:latin typeface="Arial"/>
                      <a:ea typeface="Arial"/>
                      <a:cs typeface="Arial"/>
                      <a:sym typeface="Arial"/>
                    </a:rPr>
                    <a:t>​</a:t>
                  </a:r>
                  <a:endParaRPr sz="1867" kern="0">
                    <a:solidFill>
                      <a:srgbClr val="000000"/>
                    </a:solidFill>
                    <a:latin typeface="Arial"/>
                    <a:cs typeface="Arial"/>
                    <a:sym typeface="Arial"/>
                  </a:endParaRPr>
                </a:p>
              </p:txBody>
            </p:sp>
            <p:sp>
              <p:nvSpPr>
                <p:cNvPr id="344" name="Google Shape;344;g272b149fb2d_0_58"/>
                <p:cNvSpPr txBox="1"/>
                <p:nvPr/>
              </p:nvSpPr>
              <p:spPr>
                <a:xfrm>
                  <a:off x="6387556" y="4552103"/>
                  <a:ext cx="2137500" cy="720797"/>
                </a:xfrm>
                <a:prstGeom prst="rect">
                  <a:avLst/>
                </a:prstGeom>
                <a:noFill/>
                <a:ln>
                  <a:noFill/>
                </a:ln>
              </p:spPr>
              <p:txBody>
                <a:bodyPr spcFirstLastPara="1" wrap="square" lIns="121900" tIns="60933" rIns="121900" bIns="60933" anchor="t" anchorCtr="0">
                  <a:spAutoFit/>
                </a:bodyPr>
                <a:lstStyle/>
                <a:p>
                  <a:pPr defTabSz="1219170">
                    <a:buClr>
                      <a:srgbClr val="000000"/>
                    </a:buClr>
                    <a:buSzPts val="1050"/>
                  </a:pPr>
                  <a:r>
                    <a:rPr lang="en" sz="1400" b="1" kern="0">
                      <a:solidFill>
                        <a:srgbClr val="00B050"/>
                      </a:solidFill>
                      <a:latin typeface="Arial"/>
                      <a:ea typeface="Arial"/>
                      <a:cs typeface="Arial"/>
                      <a:sym typeface="Arial"/>
                    </a:rPr>
                    <a:t>Comprehensive Provider Network</a:t>
                  </a:r>
                  <a:r>
                    <a:rPr lang="en" sz="1400" kern="0">
                      <a:solidFill>
                        <a:srgbClr val="00B050"/>
                      </a:solidFill>
                      <a:latin typeface="Arial"/>
                      <a:ea typeface="Arial"/>
                      <a:cs typeface="Arial"/>
                      <a:sym typeface="Arial"/>
                    </a:rPr>
                    <a:t>​</a:t>
                  </a:r>
                  <a:endParaRPr sz="1867" kern="0">
                    <a:solidFill>
                      <a:srgbClr val="000000"/>
                    </a:solidFill>
                    <a:latin typeface="Arial"/>
                    <a:cs typeface="Arial"/>
                    <a:sym typeface="Arial"/>
                  </a:endParaRPr>
                </a:p>
              </p:txBody>
            </p:sp>
            <p:sp>
              <p:nvSpPr>
                <p:cNvPr id="345" name="Google Shape;345;g272b149fb2d_0_58"/>
                <p:cNvSpPr txBox="1"/>
                <p:nvPr/>
              </p:nvSpPr>
              <p:spPr>
                <a:xfrm>
                  <a:off x="6967536" y="3129128"/>
                  <a:ext cx="1614000" cy="720797"/>
                </a:xfrm>
                <a:prstGeom prst="rect">
                  <a:avLst/>
                </a:prstGeom>
                <a:noFill/>
                <a:ln>
                  <a:noFill/>
                </a:ln>
              </p:spPr>
              <p:txBody>
                <a:bodyPr spcFirstLastPara="1" wrap="square" lIns="121900" tIns="60933" rIns="121900" bIns="60933" anchor="t" anchorCtr="0">
                  <a:spAutoFit/>
                </a:bodyPr>
                <a:lstStyle/>
                <a:p>
                  <a:pPr defTabSz="1219170">
                    <a:buClr>
                      <a:srgbClr val="000000"/>
                    </a:buClr>
                    <a:buSzPts val="1050"/>
                  </a:pPr>
                  <a:r>
                    <a:rPr lang="en" sz="1400" b="1" kern="0">
                      <a:solidFill>
                        <a:srgbClr val="00B050"/>
                      </a:solidFill>
                      <a:latin typeface="Arial"/>
                      <a:ea typeface="Arial"/>
                      <a:cs typeface="Arial"/>
                      <a:sym typeface="Arial"/>
                    </a:rPr>
                    <a:t>Provider Protections</a:t>
                  </a:r>
                  <a:r>
                    <a:rPr lang="en" sz="1400" kern="0">
                      <a:solidFill>
                        <a:srgbClr val="00B050"/>
                      </a:solidFill>
                      <a:latin typeface="Arial"/>
                      <a:ea typeface="Arial"/>
                      <a:cs typeface="Arial"/>
                      <a:sym typeface="Arial"/>
                    </a:rPr>
                    <a:t>​</a:t>
                  </a:r>
                  <a:endParaRPr sz="1867" kern="0">
                    <a:solidFill>
                      <a:srgbClr val="000000"/>
                    </a:solidFill>
                    <a:latin typeface="Arial"/>
                    <a:cs typeface="Arial"/>
                    <a:sym typeface="Arial"/>
                  </a:endParaRPr>
                </a:p>
              </p:txBody>
            </p:sp>
            <p:grpSp>
              <p:nvGrpSpPr>
                <p:cNvPr id="346" name="Google Shape;346;g272b149fb2d_0_58"/>
                <p:cNvGrpSpPr/>
                <p:nvPr/>
              </p:nvGrpSpPr>
              <p:grpSpPr>
                <a:xfrm>
                  <a:off x="2554868" y="1553715"/>
                  <a:ext cx="4085700" cy="4085700"/>
                  <a:chOff x="2691055" y="1825177"/>
                  <a:chExt cx="4085700" cy="4085700"/>
                </a:xfrm>
              </p:grpSpPr>
              <p:sp>
                <p:nvSpPr>
                  <p:cNvPr id="347" name="Google Shape;347;g272b149fb2d_0_58"/>
                  <p:cNvSpPr/>
                  <p:nvPr/>
                </p:nvSpPr>
                <p:spPr>
                  <a:xfrm>
                    <a:off x="2691055" y="1825177"/>
                    <a:ext cx="4085700" cy="4085700"/>
                  </a:xfrm>
                  <a:prstGeom prst="ellipse">
                    <a:avLst/>
                  </a:prstGeom>
                  <a:solidFill>
                    <a:srgbClr val="D2EADB"/>
                  </a:solidFill>
                  <a:ln w="57150" cap="flat" cmpd="sng">
                    <a:solidFill>
                      <a:srgbClr val="000000"/>
                    </a:solidFill>
                    <a:prstDash val="solid"/>
                    <a:round/>
                    <a:headEnd type="none" w="sm" len="sm"/>
                    <a:tailEnd type="none" w="sm" len="sm"/>
                  </a:ln>
                </p:spPr>
                <p:txBody>
                  <a:bodyPr spcFirstLastPara="1" wrap="square" lIns="121900" tIns="60933" rIns="121900" bIns="60933" anchor="ctr" anchorCtr="0">
                    <a:noAutofit/>
                  </a:bodyPr>
                  <a:lstStyle/>
                  <a:p>
                    <a:pPr algn="ctr" defTabSz="1219170">
                      <a:buClr>
                        <a:srgbClr val="000000"/>
                      </a:buClr>
                      <a:buSzPts val="1200"/>
                    </a:pPr>
                    <a:endParaRPr sz="1600" kern="0">
                      <a:solidFill>
                        <a:srgbClr val="2D8544"/>
                      </a:solidFill>
                      <a:latin typeface="Arial"/>
                      <a:ea typeface="Arial"/>
                      <a:cs typeface="Arial"/>
                      <a:sym typeface="Arial"/>
                    </a:endParaRPr>
                  </a:p>
                </p:txBody>
              </p:sp>
              <p:sp>
                <p:nvSpPr>
                  <p:cNvPr id="348" name="Google Shape;348;g272b149fb2d_0_58"/>
                  <p:cNvSpPr/>
                  <p:nvPr/>
                </p:nvSpPr>
                <p:spPr>
                  <a:xfrm>
                    <a:off x="3544947" y="2623796"/>
                    <a:ext cx="2324700" cy="2324700"/>
                  </a:xfrm>
                  <a:prstGeom prst="ellipse">
                    <a:avLst/>
                  </a:prstGeom>
                  <a:solidFill>
                    <a:srgbClr val="B1E94D"/>
                  </a:solidFill>
                  <a:ln>
                    <a:noFill/>
                  </a:ln>
                </p:spPr>
                <p:txBody>
                  <a:bodyPr spcFirstLastPara="1" wrap="square" lIns="121900" tIns="60933" rIns="121900" bIns="60933" anchor="ctr" anchorCtr="0">
                    <a:noAutofit/>
                  </a:bodyPr>
                  <a:lstStyle/>
                  <a:p>
                    <a:pPr algn="ctr" defTabSz="1219170">
                      <a:buClr>
                        <a:srgbClr val="000000"/>
                      </a:buClr>
                      <a:buSzPts val="1200"/>
                    </a:pPr>
                    <a:endParaRPr sz="1600" kern="0">
                      <a:solidFill>
                        <a:srgbClr val="2D8544"/>
                      </a:solidFill>
                      <a:latin typeface="Arial"/>
                      <a:ea typeface="Arial"/>
                      <a:cs typeface="Arial"/>
                      <a:sym typeface="Arial"/>
                    </a:endParaRPr>
                  </a:p>
                </p:txBody>
              </p:sp>
              <p:pic>
                <p:nvPicPr>
                  <p:cNvPr id="349" name="Google Shape;349;g272b149fb2d_0_58"/>
                  <p:cNvPicPr preferRelativeResize="0"/>
                  <p:nvPr/>
                </p:nvPicPr>
                <p:blipFill rotWithShape="1">
                  <a:blip r:embed="rId3">
                    <a:alphaModFix/>
                  </a:blip>
                  <a:srcRect/>
                  <a:stretch/>
                </p:blipFill>
                <p:spPr>
                  <a:xfrm>
                    <a:off x="4021603" y="3112926"/>
                    <a:ext cx="1372525" cy="1353287"/>
                  </a:xfrm>
                  <a:prstGeom prst="rect">
                    <a:avLst/>
                  </a:prstGeom>
                  <a:noFill/>
                  <a:ln>
                    <a:noFill/>
                  </a:ln>
                </p:spPr>
              </p:pic>
              <p:pic>
                <p:nvPicPr>
                  <p:cNvPr id="350" name="Google Shape;350;g272b149fb2d_0_58"/>
                  <p:cNvPicPr preferRelativeResize="0"/>
                  <p:nvPr/>
                </p:nvPicPr>
                <p:blipFill rotWithShape="1">
                  <a:blip r:embed="rId4">
                    <a:alphaModFix/>
                  </a:blip>
                  <a:srcRect/>
                  <a:stretch/>
                </p:blipFill>
                <p:spPr>
                  <a:xfrm>
                    <a:off x="4449620" y="5095972"/>
                    <a:ext cx="637485" cy="648068"/>
                  </a:xfrm>
                  <a:prstGeom prst="rect">
                    <a:avLst/>
                  </a:prstGeom>
                  <a:noFill/>
                  <a:ln>
                    <a:noFill/>
                  </a:ln>
                </p:spPr>
              </p:pic>
              <p:pic>
                <p:nvPicPr>
                  <p:cNvPr id="351" name="Google Shape;351;g272b149fb2d_0_58"/>
                  <p:cNvPicPr preferRelativeResize="0"/>
                  <p:nvPr/>
                </p:nvPicPr>
                <p:blipFill rotWithShape="1">
                  <a:blip r:embed="rId5">
                    <a:alphaModFix/>
                  </a:blip>
                  <a:srcRect/>
                  <a:stretch/>
                </p:blipFill>
                <p:spPr>
                  <a:xfrm>
                    <a:off x="5937146" y="2934573"/>
                    <a:ext cx="722350" cy="722350"/>
                  </a:xfrm>
                  <a:prstGeom prst="rect">
                    <a:avLst/>
                  </a:prstGeom>
                  <a:noFill/>
                  <a:ln>
                    <a:noFill/>
                  </a:ln>
                </p:spPr>
              </p:pic>
              <p:pic>
                <p:nvPicPr>
                  <p:cNvPr id="352" name="Google Shape;352;g272b149fb2d_0_58"/>
                  <p:cNvPicPr preferRelativeResize="0"/>
                  <p:nvPr/>
                </p:nvPicPr>
                <p:blipFill rotWithShape="1">
                  <a:blip r:embed="rId6">
                    <a:alphaModFix/>
                  </a:blip>
                  <a:srcRect/>
                  <a:stretch/>
                </p:blipFill>
                <p:spPr>
                  <a:xfrm>
                    <a:off x="5829464" y="4347003"/>
                    <a:ext cx="586163" cy="566708"/>
                  </a:xfrm>
                  <a:prstGeom prst="rect">
                    <a:avLst/>
                  </a:prstGeom>
                  <a:noFill/>
                  <a:ln>
                    <a:noFill/>
                  </a:ln>
                </p:spPr>
              </p:pic>
              <p:pic>
                <p:nvPicPr>
                  <p:cNvPr id="353" name="Google Shape;353;g272b149fb2d_0_58"/>
                  <p:cNvPicPr preferRelativeResize="0"/>
                  <p:nvPr/>
                </p:nvPicPr>
                <p:blipFill rotWithShape="1">
                  <a:blip r:embed="rId7">
                    <a:alphaModFix/>
                  </a:blip>
                  <a:srcRect/>
                  <a:stretch/>
                </p:blipFill>
                <p:spPr>
                  <a:xfrm>
                    <a:off x="2886137" y="2968357"/>
                    <a:ext cx="658284" cy="658284"/>
                  </a:xfrm>
                  <a:prstGeom prst="rect">
                    <a:avLst/>
                  </a:prstGeom>
                  <a:noFill/>
                  <a:ln>
                    <a:noFill/>
                  </a:ln>
                </p:spPr>
              </p:pic>
              <p:pic>
                <p:nvPicPr>
                  <p:cNvPr id="354" name="Google Shape;354;g272b149fb2d_0_58"/>
                  <p:cNvPicPr preferRelativeResize="0"/>
                  <p:nvPr/>
                </p:nvPicPr>
                <p:blipFill rotWithShape="1">
                  <a:blip r:embed="rId8">
                    <a:alphaModFix/>
                  </a:blip>
                  <a:srcRect/>
                  <a:stretch/>
                </p:blipFill>
                <p:spPr>
                  <a:xfrm>
                    <a:off x="4386390" y="1832993"/>
                    <a:ext cx="637117" cy="637117"/>
                  </a:xfrm>
                  <a:prstGeom prst="rect">
                    <a:avLst/>
                  </a:prstGeom>
                  <a:noFill/>
                  <a:ln>
                    <a:noFill/>
                  </a:ln>
                </p:spPr>
              </p:pic>
              <p:pic>
                <p:nvPicPr>
                  <p:cNvPr id="355" name="Google Shape;355;g272b149fb2d_0_58"/>
                  <p:cNvPicPr preferRelativeResize="0"/>
                  <p:nvPr/>
                </p:nvPicPr>
                <p:blipFill rotWithShape="1">
                  <a:blip r:embed="rId9">
                    <a:alphaModFix/>
                  </a:blip>
                  <a:srcRect/>
                  <a:stretch/>
                </p:blipFill>
                <p:spPr>
                  <a:xfrm>
                    <a:off x="5453435" y="3662199"/>
                    <a:ext cx="408563" cy="359924"/>
                  </a:xfrm>
                  <a:prstGeom prst="rect">
                    <a:avLst/>
                  </a:prstGeom>
                  <a:noFill/>
                  <a:ln>
                    <a:noFill/>
                  </a:ln>
                </p:spPr>
              </p:pic>
              <p:pic>
                <p:nvPicPr>
                  <p:cNvPr id="356" name="Google Shape;356;g272b149fb2d_0_58"/>
                  <p:cNvPicPr preferRelativeResize="0"/>
                  <p:nvPr/>
                </p:nvPicPr>
                <p:blipFill rotWithShape="1">
                  <a:blip r:embed="rId10">
                    <a:alphaModFix/>
                  </a:blip>
                  <a:srcRect/>
                  <a:stretch/>
                </p:blipFill>
                <p:spPr>
                  <a:xfrm>
                    <a:off x="4400981" y="2582428"/>
                    <a:ext cx="612844" cy="603116"/>
                  </a:xfrm>
                  <a:prstGeom prst="rect">
                    <a:avLst/>
                  </a:prstGeom>
                  <a:noFill/>
                  <a:ln>
                    <a:noFill/>
                  </a:ln>
                </p:spPr>
              </p:pic>
              <p:pic>
                <p:nvPicPr>
                  <p:cNvPr id="357" name="Google Shape;357;g272b149fb2d_0_58"/>
                  <p:cNvPicPr preferRelativeResize="0"/>
                  <p:nvPr/>
                </p:nvPicPr>
                <p:blipFill rotWithShape="1">
                  <a:blip r:embed="rId11">
                    <a:alphaModFix/>
                  </a:blip>
                  <a:srcRect/>
                  <a:stretch/>
                </p:blipFill>
                <p:spPr>
                  <a:xfrm>
                    <a:off x="3668146" y="3710836"/>
                    <a:ext cx="369652" cy="379379"/>
                  </a:xfrm>
                  <a:prstGeom prst="rect">
                    <a:avLst/>
                  </a:prstGeom>
                  <a:noFill/>
                  <a:ln>
                    <a:noFill/>
                  </a:ln>
                </p:spPr>
              </p:pic>
              <p:pic>
                <p:nvPicPr>
                  <p:cNvPr id="358" name="Google Shape;358;g272b149fb2d_0_58"/>
                  <p:cNvPicPr preferRelativeResize="0"/>
                  <p:nvPr/>
                </p:nvPicPr>
                <p:blipFill rotWithShape="1">
                  <a:blip r:embed="rId12">
                    <a:alphaModFix/>
                  </a:blip>
                  <a:srcRect/>
                  <a:stretch/>
                </p:blipFill>
                <p:spPr>
                  <a:xfrm>
                    <a:off x="4245339" y="3195271"/>
                    <a:ext cx="924128" cy="894947"/>
                  </a:xfrm>
                  <a:prstGeom prst="rect">
                    <a:avLst/>
                  </a:prstGeom>
                  <a:noFill/>
                  <a:ln>
                    <a:noFill/>
                  </a:ln>
                </p:spPr>
              </p:pic>
              <p:pic>
                <p:nvPicPr>
                  <p:cNvPr id="359" name="Google Shape;359;g272b149fb2d_0_58"/>
                  <p:cNvPicPr preferRelativeResize="0"/>
                  <p:nvPr/>
                </p:nvPicPr>
                <p:blipFill rotWithShape="1">
                  <a:blip r:embed="rId13">
                    <a:alphaModFix/>
                  </a:blip>
                  <a:srcRect/>
                  <a:stretch/>
                </p:blipFill>
                <p:spPr>
                  <a:xfrm>
                    <a:off x="3013946" y="4280118"/>
                    <a:ext cx="622572" cy="632300"/>
                  </a:xfrm>
                  <a:prstGeom prst="rect">
                    <a:avLst/>
                  </a:prstGeom>
                  <a:noFill/>
                  <a:ln>
                    <a:noFill/>
                  </a:ln>
                </p:spPr>
              </p:pic>
              <p:pic>
                <p:nvPicPr>
                  <p:cNvPr id="360" name="Google Shape;360;g272b149fb2d_0_58"/>
                  <p:cNvPicPr preferRelativeResize="0"/>
                  <p:nvPr/>
                </p:nvPicPr>
                <p:blipFill rotWithShape="1">
                  <a:blip r:embed="rId14">
                    <a:alphaModFix/>
                  </a:blip>
                  <a:srcRect/>
                  <a:stretch/>
                </p:blipFill>
                <p:spPr>
                  <a:xfrm>
                    <a:off x="4493394" y="4478877"/>
                    <a:ext cx="423418" cy="434679"/>
                  </a:xfrm>
                  <a:prstGeom prst="rect">
                    <a:avLst/>
                  </a:prstGeom>
                  <a:noFill/>
                  <a:ln>
                    <a:noFill/>
                  </a:ln>
                </p:spPr>
              </p:pic>
              <p:sp>
                <p:nvSpPr>
                  <p:cNvPr id="361" name="Google Shape;361;g272b149fb2d_0_58"/>
                  <p:cNvSpPr txBox="1"/>
                  <p:nvPr/>
                </p:nvSpPr>
                <p:spPr>
                  <a:xfrm>
                    <a:off x="4150537" y="4089663"/>
                    <a:ext cx="1133100" cy="480507"/>
                  </a:xfrm>
                  <a:prstGeom prst="rect">
                    <a:avLst/>
                  </a:prstGeom>
                  <a:noFill/>
                  <a:ln>
                    <a:noFill/>
                  </a:ln>
                </p:spPr>
                <p:txBody>
                  <a:bodyPr spcFirstLastPara="1" wrap="square" lIns="121900" tIns="60933" rIns="121900" bIns="60933" anchor="t" anchorCtr="0">
                    <a:spAutoFit/>
                  </a:bodyPr>
                  <a:lstStyle/>
                  <a:p>
                    <a:pPr algn="ctr" defTabSz="1219170">
                      <a:buClr>
                        <a:srgbClr val="000000"/>
                      </a:buClr>
                      <a:buSzPts val="1200"/>
                    </a:pPr>
                    <a:r>
                      <a:rPr lang="en" sz="1600" b="1" kern="0" dirty="0">
                        <a:solidFill>
                          <a:srgbClr val="000000"/>
                        </a:solidFill>
                        <a:latin typeface="Arial"/>
                        <a:ea typeface="Arial"/>
                        <a:cs typeface="Arial"/>
                        <a:sym typeface="Arial"/>
                      </a:rPr>
                      <a:t>MLTS</a:t>
                    </a:r>
                    <a:endParaRPr sz="1600" kern="0" dirty="0">
                      <a:solidFill>
                        <a:srgbClr val="000000"/>
                      </a:solidFill>
                      <a:latin typeface="Arial"/>
                      <a:ea typeface="Arial"/>
                      <a:cs typeface="Arial"/>
                      <a:sym typeface="Arial"/>
                    </a:endParaRPr>
                  </a:p>
                </p:txBody>
              </p:sp>
            </p:grpSp>
            <p:sp>
              <p:nvSpPr>
                <p:cNvPr id="362" name="Google Shape;362;g272b149fb2d_0_58"/>
                <p:cNvSpPr txBox="1"/>
                <p:nvPr/>
              </p:nvSpPr>
              <p:spPr>
                <a:xfrm>
                  <a:off x="6123991" y="2069016"/>
                  <a:ext cx="1899901" cy="720797"/>
                </a:xfrm>
                <a:prstGeom prst="rect">
                  <a:avLst/>
                </a:prstGeom>
                <a:noFill/>
                <a:ln>
                  <a:noFill/>
                </a:ln>
              </p:spPr>
              <p:txBody>
                <a:bodyPr spcFirstLastPara="1" wrap="square" lIns="121900" tIns="60933" rIns="121900" bIns="60933" anchor="t" anchorCtr="0">
                  <a:spAutoFit/>
                </a:bodyPr>
                <a:lstStyle/>
                <a:p>
                  <a:pPr algn="ctr" defTabSz="1219170">
                    <a:buClr>
                      <a:srgbClr val="000000"/>
                    </a:buClr>
                    <a:buSzPts val="1050"/>
                  </a:pPr>
                  <a:r>
                    <a:rPr lang="en" sz="1400" b="1" kern="0">
                      <a:solidFill>
                        <a:srgbClr val="00B050"/>
                      </a:solidFill>
                      <a:latin typeface="Arial"/>
                      <a:ea typeface="Arial"/>
                      <a:cs typeface="Arial"/>
                      <a:sym typeface="Arial"/>
                    </a:rPr>
                    <a:t>Strong State Oversight</a:t>
                  </a:r>
                  <a:endParaRPr sz="1867" kern="0">
                    <a:solidFill>
                      <a:srgbClr val="000000"/>
                    </a:solidFill>
                    <a:latin typeface="Arial"/>
                    <a:cs typeface="Arial"/>
                    <a:sym typeface="Arial"/>
                  </a:endParaRPr>
                </a:p>
              </p:txBody>
            </p:sp>
          </p:grpSp>
        </p:grpSp>
        <p:grpSp>
          <p:nvGrpSpPr>
            <p:cNvPr id="363" name="Google Shape;363;g272b149fb2d_0_58"/>
            <p:cNvGrpSpPr/>
            <p:nvPr/>
          </p:nvGrpSpPr>
          <p:grpSpPr>
            <a:xfrm>
              <a:off x="1887059" y="1815032"/>
              <a:ext cx="1580196" cy="1814335"/>
              <a:chOff x="2893194" y="1561025"/>
              <a:chExt cx="3365700" cy="3426506"/>
            </a:xfrm>
          </p:grpSpPr>
          <p:sp>
            <p:nvSpPr>
              <p:cNvPr id="364" name="Google Shape;364;g272b149fb2d_0_58"/>
              <p:cNvSpPr/>
              <p:nvPr/>
            </p:nvSpPr>
            <p:spPr>
              <a:xfrm>
                <a:off x="2893194" y="1620931"/>
                <a:ext cx="3365700" cy="3366600"/>
              </a:xfrm>
              <a:prstGeom prst="ellipse">
                <a:avLst/>
              </a:prstGeom>
              <a:solidFill>
                <a:srgbClr val="F2F2F2"/>
              </a:solidFill>
              <a:ln>
                <a:noFill/>
              </a:ln>
            </p:spPr>
            <p:txBody>
              <a:bodyPr spcFirstLastPara="1" wrap="square" lIns="121900" tIns="60933" rIns="121900" bIns="60933" anchor="ctr" anchorCtr="0">
                <a:noAutofit/>
              </a:bodyPr>
              <a:lstStyle/>
              <a:p>
                <a:pPr algn="ctr" defTabSz="1219170">
                  <a:buClr>
                    <a:srgbClr val="000000"/>
                  </a:buClr>
                  <a:buSzPts val="1400"/>
                </a:pPr>
                <a:endParaRPr sz="1867" kern="0">
                  <a:solidFill>
                    <a:srgbClr val="FFFFFF"/>
                  </a:solidFill>
                  <a:latin typeface="Arial"/>
                  <a:ea typeface="Arial"/>
                  <a:cs typeface="Arial"/>
                  <a:sym typeface="Arial"/>
                </a:endParaRPr>
              </a:p>
            </p:txBody>
          </p:sp>
          <p:pic>
            <p:nvPicPr>
              <p:cNvPr id="365" name="Google Shape;365;g272b149fb2d_0_58"/>
              <p:cNvPicPr preferRelativeResize="0"/>
              <p:nvPr/>
            </p:nvPicPr>
            <p:blipFill rotWithShape="1">
              <a:blip r:embed="rId9">
                <a:alphaModFix/>
              </a:blip>
              <a:srcRect/>
              <a:stretch/>
            </p:blipFill>
            <p:spPr>
              <a:xfrm>
                <a:off x="5656148" y="3124656"/>
                <a:ext cx="591484" cy="521212"/>
              </a:xfrm>
              <a:prstGeom prst="rect">
                <a:avLst/>
              </a:prstGeom>
              <a:noFill/>
              <a:ln>
                <a:noFill/>
              </a:ln>
            </p:spPr>
          </p:pic>
          <p:pic>
            <p:nvPicPr>
              <p:cNvPr id="366" name="Google Shape;366;g272b149fb2d_0_58"/>
              <p:cNvPicPr preferRelativeResize="0"/>
              <p:nvPr/>
            </p:nvPicPr>
            <p:blipFill rotWithShape="1">
              <a:blip r:embed="rId10">
                <a:alphaModFix/>
              </a:blip>
              <a:srcRect/>
              <a:stretch/>
            </p:blipFill>
            <p:spPr>
              <a:xfrm>
                <a:off x="4132491" y="1561025"/>
                <a:ext cx="887224" cy="873379"/>
              </a:xfrm>
              <a:prstGeom prst="rect">
                <a:avLst/>
              </a:prstGeom>
              <a:noFill/>
              <a:ln>
                <a:noFill/>
              </a:ln>
            </p:spPr>
          </p:pic>
          <p:pic>
            <p:nvPicPr>
              <p:cNvPr id="367" name="Google Shape;367;g272b149fb2d_0_58"/>
              <p:cNvPicPr preferRelativeResize="0"/>
              <p:nvPr/>
            </p:nvPicPr>
            <p:blipFill rotWithShape="1">
              <a:blip r:embed="rId11">
                <a:alphaModFix/>
              </a:blip>
              <a:srcRect/>
              <a:stretch/>
            </p:blipFill>
            <p:spPr>
              <a:xfrm>
                <a:off x="3071552" y="3195088"/>
                <a:ext cx="535153" cy="549384"/>
              </a:xfrm>
              <a:prstGeom prst="rect">
                <a:avLst/>
              </a:prstGeom>
              <a:noFill/>
              <a:ln>
                <a:noFill/>
              </a:ln>
            </p:spPr>
          </p:pic>
          <p:pic>
            <p:nvPicPr>
              <p:cNvPr id="368" name="Google Shape;368;g272b149fb2d_0_58"/>
              <p:cNvPicPr preferRelativeResize="0"/>
              <p:nvPr/>
            </p:nvPicPr>
            <p:blipFill rotWithShape="1">
              <a:blip r:embed="rId14">
                <a:alphaModFix/>
              </a:blip>
              <a:srcRect/>
              <a:stretch/>
            </p:blipFill>
            <p:spPr>
              <a:xfrm>
                <a:off x="4266279" y="4307298"/>
                <a:ext cx="612989" cy="629466"/>
              </a:xfrm>
              <a:prstGeom prst="rect">
                <a:avLst/>
              </a:prstGeom>
              <a:noFill/>
              <a:ln>
                <a:noFill/>
              </a:ln>
            </p:spPr>
          </p:pic>
          <p:sp>
            <p:nvSpPr>
              <p:cNvPr id="369" name="Google Shape;369;g272b149fb2d_0_58"/>
              <p:cNvSpPr/>
              <p:nvPr/>
            </p:nvSpPr>
            <p:spPr>
              <a:xfrm>
                <a:off x="3647873" y="2358958"/>
                <a:ext cx="1857900" cy="1887300"/>
              </a:xfrm>
              <a:prstGeom prst="ellipse">
                <a:avLst/>
              </a:prstGeom>
              <a:solidFill>
                <a:srgbClr val="BFBFBF"/>
              </a:solidFill>
              <a:ln>
                <a:noFill/>
              </a:ln>
            </p:spPr>
            <p:txBody>
              <a:bodyPr spcFirstLastPara="1" wrap="square" lIns="121900" tIns="60933" rIns="121900" bIns="60933" anchor="ctr" anchorCtr="0">
                <a:noAutofit/>
              </a:bodyPr>
              <a:lstStyle/>
              <a:p>
                <a:pPr algn="ctr" defTabSz="1219170">
                  <a:buClr>
                    <a:srgbClr val="000000"/>
                  </a:buClr>
                  <a:buSzPts val="1400"/>
                </a:pPr>
                <a:endParaRPr sz="1867" kern="0">
                  <a:solidFill>
                    <a:srgbClr val="FFFFFF"/>
                  </a:solidFill>
                  <a:latin typeface="Arial"/>
                  <a:ea typeface="Arial"/>
                  <a:cs typeface="Arial"/>
                  <a:sym typeface="Arial"/>
                </a:endParaRPr>
              </a:p>
            </p:txBody>
          </p:sp>
          <p:sp>
            <p:nvSpPr>
              <p:cNvPr id="370" name="Google Shape;370;g272b149fb2d_0_58"/>
              <p:cNvSpPr txBox="1"/>
              <p:nvPr/>
            </p:nvSpPr>
            <p:spPr>
              <a:xfrm>
                <a:off x="3567082" y="2574574"/>
                <a:ext cx="2145001" cy="1576144"/>
              </a:xfrm>
              <a:prstGeom prst="rect">
                <a:avLst/>
              </a:prstGeom>
              <a:noFill/>
              <a:ln>
                <a:noFill/>
              </a:ln>
            </p:spPr>
            <p:txBody>
              <a:bodyPr spcFirstLastPara="1" wrap="square" lIns="121900" tIns="60933" rIns="121900" bIns="60933" anchor="t" anchorCtr="0">
                <a:spAutoFit/>
              </a:bodyPr>
              <a:lstStyle/>
              <a:p>
                <a:pPr algn="ctr" defTabSz="1219170">
                  <a:buClr>
                    <a:srgbClr val="000000"/>
                  </a:buClr>
                  <a:buSzPts val="1200"/>
                </a:pPr>
                <a:r>
                  <a:rPr lang="en" sz="1600" b="1" kern="0">
                    <a:solidFill>
                      <a:srgbClr val="000000"/>
                    </a:solidFill>
                    <a:latin typeface="Arial"/>
                    <a:ea typeface="Arial"/>
                    <a:cs typeface="Arial"/>
                    <a:sym typeface="Arial"/>
                  </a:rPr>
                  <a:t>Fee-For-Service Medicaid</a:t>
                </a:r>
                <a:endParaRPr sz="1867" kern="0">
                  <a:solidFill>
                    <a:srgbClr val="000000"/>
                  </a:solidFill>
                  <a:latin typeface="Arial"/>
                  <a:cs typeface="Arial"/>
                  <a:sym typeface="Arial"/>
                </a:endParaRPr>
              </a:p>
            </p:txBody>
          </p:sp>
        </p:grpSp>
        <p:pic>
          <p:nvPicPr>
            <p:cNvPr id="371" name="Google Shape;371;g272b149fb2d_0_58"/>
            <p:cNvPicPr preferRelativeResize="0"/>
            <p:nvPr/>
          </p:nvPicPr>
          <p:blipFill rotWithShape="1">
            <a:blip r:embed="rId12">
              <a:alphaModFix/>
            </a:blip>
            <a:srcRect/>
            <a:stretch/>
          </p:blipFill>
          <p:spPr>
            <a:xfrm>
              <a:off x="720690" y="3711259"/>
              <a:ext cx="530868" cy="514104"/>
            </a:xfrm>
            <a:prstGeom prst="rect">
              <a:avLst/>
            </a:prstGeom>
            <a:noFill/>
            <a:ln>
              <a:noFill/>
            </a:ln>
          </p:spPr>
        </p:pic>
        <p:cxnSp>
          <p:nvCxnSpPr>
            <p:cNvPr id="372" name="Google Shape;372;g272b149fb2d_0_58"/>
            <p:cNvCxnSpPr/>
            <p:nvPr/>
          </p:nvCxnSpPr>
          <p:spPr>
            <a:xfrm rot="10800000" flipH="1">
              <a:off x="1293045" y="3419498"/>
              <a:ext cx="454500" cy="429000"/>
            </a:xfrm>
            <a:prstGeom prst="straightConnector1">
              <a:avLst/>
            </a:prstGeom>
            <a:noFill/>
            <a:ln w="28575" cap="flat" cmpd="sng">
              <a:solidFill>
                <a:srgbClr val="000000"/>
              </a:solidFill>
              <a:prstDash val="dash"/>
              <a:round/>
              <a:headEnd type="none" w="sm" len="sm"/>
              <a:tailEnd type="none" w="sm" len="sm"/>
            </a:ln>
          </p:spPr>
        </p:cxnSp>
        <p:sp>
          <p:nvSpPr>
            <p:cNvPr id="373" name="Google Shape;373;g272b149fb2d_0_58"/>
            <p:cNvSpPr txBox="1"/>
            <p:nvPr/>
          </p:nvSpPr>
          <p:spPr>
            <a:xfrm>
              <a:off x="1050524" y="1160345"/>
              <a:ext cx="3003300" cy="657900"/>
            </a:xfrm>
            <a:prstGeom prst="rect">
              <a:avLst/>
            </a:prstGeom>
            <a:noFill/>
            <a:ln>
              <a:noFill/>
            </a:ln>
          </p:spPr>
          <p:txBody>
            <a:bodyPr spcFirstLastPara="1" wrap="square" lIns="121900" tIns="60933" rIns="121900" bIns="60933" anchor="ctr" anchorCtr="0">
              <a:normAutofit/>
            </a:bodyPr>
            <a:lstStyle/>
            <a:p>
              <a:pPr algn="ctr" defTabSz="1219170">
                <a:lnSpc>
                  <a:spcPct val="90000"/>
                </a:lnSpc>
                <a:buClr>
                  <a:srgbClr val="000000"/>
                </a:buClr>
                <a:buSzPts val="1846"/>
              </a:pPr>
              <a:r>
                <a:rPr lang="en" sz="2400" b="1" kern="0">
                  <a:solidFill>
                    <a:srgbClr val="000000"/>
                  </a:solidFill>
                  <a:latin typeface="Arial"/>
                  <a:ea typeface="Arial"/>
                  <a:cs typeface="Arial"/>
                  <a:sym typeface="Arial"/>
                </a:rPr>
                <a:t>Indiana Current State</a:t>
              </a:r>
              <a:endParaRPr sz="1867" kern="0">
                <a:solidFill>
                  <a:srgbClr val="000000"/>
                </a:solidFill>
                <a:latin typeface="Arial"/>
                <a:cs typeface="Arial"/>
                <a:sym typeface="Arial"/>
              </a:endParaRPr>
            </a:p>
          </p:txBody>
        </p:sp>
        <p:sp>
          <p:nvSpPr>
            <p:cNvPr id="374" name="Google Shape;374;g272b149fb2d_0_58"/>
            <p:cNvSpPr/>
            <p:nvPr/>
          </p:nvSpPr>
          <p:spPr>
            <a:xfrm>
              <a:off x="3560319" y="3472748"/>
              <a:ext cx="499200" cy="751500"/>
            </a:xfrm>
            <a:prstGeom prst="rightArrow">
              <a:avLst>
                <a:gd name="adj1" fmla="val 50000"/>
                <a:gd name="adj2" fmla="val 50000"/>
              </a:avLst>
            </a:prstGeom>
            <a:solidFill>
              <a:srgbClr val="212121"/>
            </a:solidFill>
            <a:ln w="25400" cap="flat" cmpd="sng">
              <a:solidFill>
                <a:srgbClr val="000000"/>
              </a:solidFill>
              <a:prstDash val="solid"/>
              <a:round/>
              <a:headEnd type="none" w="sm" len="sm"/>
              <a:tailEnd type="none" w="sm" len="sm"/>
            </a:ln>
          </p:spPr>
          <p:txBody>
            <a:bodyPr spcFirstLastPara="1" wrap="square" lIns="121900" tIns="60933" rIns="121900" bIns="60933" anchor="ctr" anchorCtr="0">
              <a:noAutofit/>
            </a:bodyPr>
            <a:lstStyle/>
            <a:p>
              <a:pPr algn="ctr" defTabSz="1219170">
                <a:buClr>
                  <a:srgbClr val="000000"/>
                </a:buClr>
                <a:buSzPts val="1400"/>
              </a:pPr>
              <a:endParaRPr sz="1867" kern="0">
                <a:solidFill>
                  <a:srgbClr val="FFFFFF"/>
                </a:solidFill>
                <a:latin typeface="Arial"/>
                <a:ea typeface="Arial"/>
                <a:cs typeface="Arial"/>
                <a:sym typeface="Arial"/>
              </a:endParaRPr>
            </a:p>
          </p:txBody>
        </p:sp>
        <p:sp>
          <p:nvSpPr>
            <p:cNvPr id="375" name="Google Shape;375;g272b149fb2d_0_58"/>
            <p:cNvSpPr txBox="1"/>
            <p:nvPr/>
          </p:nvSpPr>
          <p:spPr>
            <a:xfrm>
              <a:off x="4788028" y="2359854"/>
              <a:ext cx="1442400" cy="556486"/>
            </a:xfrm>
            <a:prstGeom prst="rect">
              <a:avLst/>
            </a:prstGeom>
            <a:noFill/>
            <a:ln>
              <a:noFill/>
            </a:ln>
          </p:spPr>
          <p:txBody>
            <a:bodyPr spcFirstLastPara="1" wrap="square" lIns="121900" tIns="60933" rIns="121900" bIns="60933" anchor="t" anchorCtr="0">
              <a:spAutoFit/>
            </a:bodyPr>
            <a:lstStyle/>
            <a:p>
              <a:pPr defTabSz="1219170">
                <a:buClr>
                  <a:srgbClr val="000000"/>
                </a:buClr>
                <a:buSzPts val="1100"/>
              </a:pPr>
              <a:r>
                <a:rPr lang="en" sz="1467" b="1" kern="0">
                  <a:solidFill>
                    <a:srgbClr val="00B050"/>
                  </a:solidFill>
                  <a:latin typeface="Arial"/>
                  <a:ea typeface="Arial"/>
                  <a:cs typeface="Arial"/>
                  <a:sym typeface="Arial"/>
                </a:rPr>
                <a:t>Medicare Integration</a:t>
              </a:r>
              <a:endParaRPr sz="1867" kern="0">
                <a:solidFill>
                  <a:srgbClr val="000000"/>
                </a:solidFill>
                <a:latin typeface="Arial"/>
                <a:cs typeface="Arial"/>
                <a:sym typeface="Arial"/>
              </a:endParaRPr>
            </a:p>
          </p:txBody>
        </p:sp>
        <p:grpSp>
          <p:nvGrpSpPr>
            <p:cNvPr id="376" name="Google Shape;376;g272b149fb2d_0_58"/>
            <p:cNvGrpSpPr/>
            <p:nvPr/>
          </p:nvGrpSpPr>
          <p:grpSpPr>
            <a:xfrm>
              <a:off x="1907791" y="3936606"/>
              <a:ext cx="1580196" cy="1814335"/>
              <a:chOff x="2893194" y="1561025"/>
              <a:chExt cx="3365700" cy="3426506"/>
            </a:xfrm>
          </p:grpSpPr>
          <p:sp>
            <p:nvSpPr>
              <p:cNvPr id="377" name="Google Shape;377;g272b149fb2d_0_58"/>
              <p:cNvSpPr/>
              <p:nvPr/>
            </p:nvSpPr>
            <p:spPr>
              <a:xfrm>
                <a:off x="2893194" y="1620931"/>
                <a:ext cx="3365700" cy="3366600"/>
              </a:xfrm>
              <a:prstGeom prst="ellipse">
                <a:avLst/>
              </a:prstGeom>
              <a:solidFill>
                <a:srgbClr val="F2F2F2"/>
              </a:solidFill>
              <a:ln>
                <a:noFill/>
              </a:ln>
            </p:spPr>
            <p:txBody>
              <a:bodyPr spcFirstLastPara="1" wrap="square" lIns="121900" tIns="60933" rIns="121900" bIns="60933" anchor="ctr" anchorCtr="0">
                <a:noAutofit/>
              </a:bodyPr>
              <a:lstStyle/>
              <a:p>
                <a:pPr algn="ctr" defTabSz="1219170">
                  <a:buClr>
                    <a:srgbClr val="000000"/>
                  </a:buClr>
                  <a:buSzPts val="1400"/>
                </a:pPr>
                <a:endParaRPr sz="1867" kern="0">
                  <a:solidFill>
                    <a:srgbClr val="FFFFFF"/>
                  </a:solidFill>
                  <a:latin typeface="Arial"/>
                  <a:ea typeface="Arial"/>
                  <a:cs typeface="Arial"/>
                  <a:sym typeface="Arial"/>
                </a:endParaRPr>
              </a:p>
            </p:txBody>
          </p:sp>
          <p:pic>
            <p:nvPicPr>
              <p:cNvPr id="378" name="Google Shape;378;g272b149fb2d_0_58"/>
              <p:cNvPicPr preferRelativeResize="0"/>
              <p:nvPr/>
            </p:nvPicPr>
            <p:blipFill rotWithShape="1">
              <a:blip r:embed="rId9">
                <a:alphaModFix/>
              </a:blip>
              <a:srcRect/>
              <a:stretch/>
            </p:blipFill>
            <p:spPr>
              <a:xfrm>
                <a:off x="5656148" y="3124656"/>
                <a:ext cx="591484" cy="521212"/>
              </a:xfrm>
              <a:prstGeom prst="rect">
                <a:avLst/>
              </a:prstGeom>
              <a:noFill/>
              <a:ln>
                <a:noFill/>
              </a:ln>
            </p:spPr>
          </p:pic>
          <p:pic>
            <p:nvPicPr>
              <p:cNvPr id="379" name="Google Shape;379;g272b149fb2d_0_58"/>
              <p:cNvPicPr preferRelativeResize="0"/>
              <p:nvPr/>
            </p:nvPicPr>
            <p:blipFill rotWithShape="1">
              <a:blip r:embed="rId10">
                <a:alphaModFix/>
              </a:blip>
              <a:srcRect/>
              <a:stretch/>
            </p:blipFill>
            <p:spPr>
              <a:xfrm>
                <a:off x="4132491" y="1561025"/>
                <a:ext cx="887224" cy="873379"/>
              </a:xfrm>
              <a:prstGeom prst="rect">
                <a:avLst/>
              </a:prstGeom>
              <a:noFill/>
              <a:ln>
                <a:noFill/>
              </a:ln>
            </p:spPr>
          </p:pic>
          <p:pic>
            <p:nvPicPr>
              <p:cNvPr id="380" name="Google Shape;380;g272b149fb2d_0_58"/>
              <p:cNvPicPr preferRelativeResize="0"/>
              <p:nvPr/>
            </p:nvPicPr>
            <p:blipFill rotWithShape="1">
              <a:blip r:embed="rId11">
                <a:alphaModFix/>
              </a:blip>
              <a:srcRect/>
              <a:stretch/>
            </p:blipFill>
            <p:spPr>
              <a:xfrm>
                <a:off x="3071552" y="3195088"/>
                <a:ext cx="535153" cy="549384"/>
              </a:xfrm>
              <a:prstGeom prst="rect">
                <a:avLst/>
              </a:prstGeom>
              <a:noFill/>
              <a:ln>
                <a:noFill/>
              </a:ln>
            </p:spPr>
          </p:pic>
          <p:pic>
            <p:nvPicPr>
              <p:cNvPr id="381" name="Google Shape;381;g272b149fb2d_0_58"/>
              <p:cNvPicPr preferRelativeResize="0"/>
              <p:nvPr/>
            </p:nvPicPr>
            <p:blipFill rotWithShape="1">
              <a:blip r:embed="rId14">
                <a:alphaModFix/>
              </a:blip>
              <a:srcRect/>
              <a:stretch/>
            </p:blipFill>
            <p:spPr>
              <a:xfrm>
                <a:off x="4266279" y="4307298"/>
                <a:ext cx="612989" cy="629466"/>
              </a:xfrm>
              <a:prstGeom prst="rect">
                <a:avLst/>
              </a:prstGeom>
              <a:noFill/>
              <a:ln>
                <a:noFill/>
              </a:ln>
            </p:spPr>
          </p:pic>
          <p:sp>
            <p:nvSpPr>
              <p:cNvPr id="382" name="Google Shape;382;g272b149fb2d_0_58"/>
              <p:cNvSpPr/>
              <p:nvPr/>
            </p:nvSpPr>
            <p:spPr>
              <a:xfrm>
                <a:off x="3647873" y="2358958"/>
                <a:ext cx="1857900" cy="1887300"/>
              </a:xfrm>
              <a:prstGeom prst="ellipse">
                <a:avLst/>
              </a:prstGeom>
              <a:solidFill>
                <a:srgbClr val="BFBFBF"/>
              </a:solidFill>
              <a:ln>
                <a:noFill/>
              </a:ln>
            </p:spPr>
            <p:txBody>
              <a:bodyPr spcFirstLastPara="1" wrap="square" lIns="121900" tIns="60933" rIns="121900" bIns="60933" anchor="ctr" anchorCtr="0">
                <a:noAutofit/>
              </a:bodyPr>
              <a:lstStyle/>
              <a:p>
                <a:pPr algn="ctr" defTabSz="1219170">
                  <a:buClr>
                    <a:srgbClr val="000000"/>
                  </a:buClr>
                  <a:buSzPts val="1400"/>
                </a:pPr>
                <a:endParaRPr sz="1867" kern="0">
                  <a:solidFill>
                    <a:srgbClr val="FFFFFF"/>
                  </a:solidFill>
                  <a:latin typeface="Arial"/>
                  <a:ea typeface="Arial"/>
                  <a:cs typeface="Arial"/>
                  <a:sym typeface="Arial"/>
                </a:endParaRPr>
              </a:p>
            </p:txBody>
          </p:sp>
          <p:sp>
            <p:nvSpPr>
              <p:cNvPr id="383" name="Google Shape;383;g272b149fb2d_0_58"/>
              <p:cNvSpPr txBox="1"/>
              <p:nvPr/>
            </p:nvSpPr>
            <p:spPr>
              <a:xfrm>
                <a:off x="3522925" y="3040968"/>
                <a:ext cx="2145001" cy="675433"/>
              </a:xfrm>
              <a:prstGeom prst="rect">
                <a:avLst/>
              </a:prstGeom>
              <a:noFill/>
              <a:ln>
                <a:noFill/>
              </a:ln>
            </p:spPr>
            <p:txBody>
              <a:bodyPr spcFirstLastPara="1" wrap="square" lIns="121900" tIns="60933" rIns="121900" bIns="60933" anchor="t" anchorCtr="0">
                <a:spAutoFit/>
              </a:bodyPr>
              <a:lstStyle/>
              <a:p>
                <a:pPr algn="ctr" defTabSz="1219170">
                  <a:buClr>
                    <a:srgbClr val="000000"/>
                  </a:buClr>
                  <a:buSzPts val="1200"/>
                </a:pPr>
                <a:r>
                  <a:rPr lang="en" sz="1600" b="1" kern="0">
                    <a:solidFill>
                      <a:srgbClr val="000000"/>
                    </a:solidFill>
                    <a:latin typeface="Arial"/>
                    <a:ea typeface="Arial"/>
                    <a:cs typeface="Arial"/>
                    <a:sym typeface="Arial"/>
                  </a:rPr>
                  <a:t>Medicare</a:t>
                </a:r>
                <a:endParaRPr sz="1867" kern="0">
                  <a:solidFill>
                    <a:srgbClr val="000000"/>
                  </a:solidFill>
                  <a:latin typeface="Arial"/>
                  <a:cs typeface="Arial"/>
                  <a:sym typeface="Arial"/>
                </a:endParaRPr>
              </a:p>
            </p:txBody>
          </p:sp>
        </p:grpSp>
        <p:cxnSp>
          <p:nvCxnSpPr>
            <p:cNvPr id="384" name="Google Shape;384;g272b149fb2d_0_58"/>
            <p:cNvCxnSpPr/>
            <p:nvPr/>
          </p:nvCxnSpPr>
          <p:spPr>
            <a:xfrm>
              <a:off x="1307169" y="4136799"/>
              <a:ext cx="566700" cy="262200"/>
            </a:xfrm>
            <a:prstGeom prst="straightConnector1">
              <a:avLst/>
            </a:prstGeom>
            <a:noFill/>
            <a:ln w="28575" cap="flat" cmpd="sng">
              <a:solidFill>
                <a:srgbClr val="000000"/>
              </a:solidFill>
              <a:prstDash val="dash"/>
              <a:round/>
              <a:headEnd type="none" w="sm" len="sm"/>
              <a:tailEnd type="none" w="sm" len="sm"/>
            </a:ln>
          </p:spPr>
        </p:cxnSp>
      </p:grpSp>
      <p:sp>
        <p:nvSpPr>
          <p:cNvPr id="386" name="Google Shape;386;g272b149fb2d_0_58"/>
          <p:cNvSpPr txBox="1"/>
          <p:nvPr/>
        </p:nvSpPr>
        <p:spPr>
          <a:xfrm>
            <a:off x="333818" y="6039125"/>
            <a:ext cx="4000000" cy="430847"/>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200" kern="0" dirty="0">
                <a:solidFill>
                  <a:srgbClr val="888888"/>
                </a:solidFill>
                <a:latin typeface="Microsoft Sans Serif" panose="020B0604020202020204" pitchFamily="34" charset="0"/>
                <a:ea typeface="Microsoft Sans Serif" panose="020B0604020202020204" pitchFamily="34" charset="0"/>
                <a:cs typeface="Microsoft Sans Serif" panose="020B0604020202020204" pitchFamily="34" charset="0"/>
                <a:sym typeface="Libre Franklin"/>
              </a:rPr>
              <a:t>Indiana Family and Social Services Administration</a:t>
            </a:r>
            <a:endParaRPr sz="1867" kern="0" dirty="0">
              <a:solidFill>
                <a:srgbClr val="000000"/>
              </a:solidFill>
              <a:latin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272b149fb2d_0_415"/>
          <p:cNvSpPr txBox="1">
            <a:spLocks noGrp="1"/>
          </p:cNvSpPr>
          <p:nvPr>
            <p:ph type="ctrTitle"/>
          </p:nvPr>
        </p:nvSpPr>
        <p:spPr>
          <a:xfrm>
            <a:off x="838200" y="885825"/>
            <a:ext cx="7117080" cy="1216661"/>
          </a:xfrm>
          <a:prstGeom prst="rect">
            <a:avLst/>
          </a:prstGeom>
          <a:noFill/>
          <a:ln>
            <a:noFill/>
          </a:ln>
        </p:spPr>
        <p:txBody>
          <a:bodyPr spcFirstLastPara="1" wrap="square" lIns="0" tIns="0" rIns="0" bIns="0" anchor="t" anchorCtr="0">
            <a:normAutofit/>
          </a:bodyPr>
          <a:lstStyle/>
          <a:p>
            <a:r>
              <a:rPr lang="en" dirty="0"/>
              <a:t>Who is Eligible?</a:t>
            </a:r>
            <a:endParaRPr dirty="0"/>
          </a:p>
        </p:txBody>
      </p:sp>
      <p:sp>
        <p:nvSpPr>
          <p:cNvPr id="394" name="Google Shape;394;g272b149fb2d_0_415"/>
          <p:cNvSpPr txBox="1">
            <a:spLocks noGrp="1"/>
          </p:cNvSpPr>
          <p:nvPr>
            <p:ph type="sldNum" sz="quarter" idx="12"/>
          </p:nvPr>
        </p:nvSpPr>
        <p:spPr>
          <a:prstGeom prst="rect">
            <a:avLst/>
          </a:prstGeom>
          <a:noFill/>
          <a:ln>
            <a:noFill/>
          </a:ln>
        </p:spPr>
        <p:txBody>
          <a:bodyPr spcFirstLastPara="1" wrap="square" lIns="91433" tIns="45700" rIns="91433" bIns="45700" anchor="ctr" anchorCtr="0">
            <a:noAutofit/>
          </a:bodyPr>
          <a:lstStyle/>
          <a:p>
            <a:pPr defTabSz="1219170"/>
            <a:fld id="{00000000-1234-1234-1234-123412341234}" type="slidenum">
              <a:rPr lang="en" kern="0">
                <a:solidFill>
                  <a:srgbClr val="FFFFFF"/>
                </a:solidFill>
              </a:rPr>
              <a:pPr defTabSz="1219170"/>
              <a:t>33</a:t>
            </a:fld>
            <a:endParaRPr kern="0">
              <a:solidFill>
                <a:srgbClr val="FFFFFF"/>
              </a:solidFill>
            </a:endParaRPr>
          </a:p>
        </p:txBody>
      </p:sp>
      <p:sp>
        <p:nvSpPr>
          <p:cNvPr id="392" name="Google Shape;392;g272b149fb2d_0_415"/>
          <p:cNvSpPr txBox="1">
            <a:spLocks noGrp="1"/>
          </p:cNvSpPr>
          <p:nvPr>
            <p:ph idx="1"/>
          </p:nvPr>
        </p:nvSpPr>
        <p:spPr>
          <a:xfrm>
            <a:off x="838200" y="1825625"/>
            <a:ext cx="10515600" cy="4394199"/>
          </a:xfrm>
          <a:prstGeom prst="rect">
            <a:avLst/>
          </a:prstGeom>
          <a:noFill/>
          <a:ln>
            <a:noFill/>
          </a:ln>
        </p:spPr>
        <p:txBody>
          <a:bodyPr spcFirstLastPara="1" wrap="square" lIns="0" tIns="0" rIns="0" bIns="0" anchor="t" anchorCtr="0">
            <a:noAutofit/>
          </a:bodyPr>
          <a:lstStyle/>
          <a:p>
            <a:pPr marL="0" indent="0">
              <a:lnSpc>
                <a:spcPct val="100000"/>
              </a:lnSpc>
              <a:spcBef>
                <a:spcPts val="600"/>
              </a:spcBef>
              <a:buSzPts val="1100"/>
              <a:buNone/>
            </a:pPr>
            <a:r>
              <a:rPr lang="en" sz="1800" b="1" dirty="0">
                <a:highlight>
                  <a:schemeClr val="lt1"/>
                </a:highlight>
              </a:rPr>
              <a:t>Indiana residents who are Medicaid enrollees that meet the following requirements: </a:t>
            </a:r>
            <a:r>
              <a:rPr lang="en" sz="1800" dirty="0">
                <a:highlight>
                  <a:schemeClr val="lt1"/>
                </a:highlight>
              </a:rPr>
              <a:t>​</a:t>
            </a:r>
            <a:endParaRPr sz="1800" dirty="0">
              <a:highlight>
                <a:schemeClr val="lt1"/>
              </a:highlight>
            </a:endParaRPr>
          </a:p>
          <a:p>
            <a:pPr marL="838179" indent="-406390">
              <a:lnSpc>
                <a:spcPct val="100000"/>
              </a:lnSpc>
              <a:spcBef>
                <a:spcPts val="0"/>
              </a:spcBef>
              <a:buSzPts val="1200"/>
              <a:buFont typeface="Arial"/>
              <a:buChar char="●"/>
            </a:pPr>
            <a:r>
              <a:rPr lang="en" sz="1800" dirty="0">
                <a:highlight>
                  <a:schemeClr val="lt1"/>
                </a:highlight>
              </a:rPr>
              <a:t>60 years of age and older​</a:t>
            </a:r>
            <a:endParaRPr sz="1800" dirty="0">
              <a:highlight>
                <a:schemeClr val="lt1"/>
              </a:highlight>
            </a:endParaRPr>
          </a:p>
          <a:p>
            <a:pPr marL="838179" indent="-406390">
              <a:lnSpc>
                <a:spcPct val="100000"/>
              </a:lnSpc>
              <a:spcBef>
                <a:spcPts val="0"/>
              </a:spcBef>
              <a:buSzPts val="1200"/>
              <a:buFont typeface="Arial"/>
              <a:buChar char="●"/>
            </a:pPr>
            <a:r>
              <a:rPr lang="en" sz="1800" dirty="0">
                <a:highlight>
                  <a:schemeClr val="lt1"/>
                </a:highlight>
              </a:rPr>
              <a:t>Eligible for Medicaid based on age, blindness or disability​</a:t>
            </a:r>
            <a:endParaRPr sz="1800" dirty="0">
              <a:highlight>
                <a:schemeClr val="lt1"/>
              </a:highlight>
            </a:endParaRPr>
          </a:p>
          <a:p>
            <a:pPr marL="0" indent="0">
              <a:lnSpc>
                <a:spcPct val="100000"/>
              </a:lnSpc>
              <a:spcBef>
                <a:spcPts val="600"/>
              </a:spcBef>
              <a:buSzPts val="1100"/>
              <a:buNone/>
            </a:pPr>
            <a:r>
              <a:rPr lang="en" sz="1800" b="1" dirty="0">
                <a:highlight>
                  <a:schemeClr val="lt1"/>
                </a:highlight>
              </a:rPr>
              <a:t>It may also include individuals:</a:t>
            </a:r>
            <a:r>
              <a:rPr lang="en" sz="1800" dirty="0">
                <a:highlight>
                  <a:schemeClr val="lt1"/>
                </a:highlight>
              </a:rPr>
              <a:t>​</a:t>
            </a:r>
            <a:endParaRPr sz="1800" dirty="0">
              <a:highlight>
                <a:schemeClr val="lt1"/>
              </a:highlight>
            </a:endParaRPr>
          </a:p>
          <a:p>
            <a:pPr marL="838179" indent="-406390">
              <a:lnSpc>
                <a:spcPct val="100000"/>
              </a:lnSpc>
              <a:spcBef>
                <a:spcPts val="0"/>
              </a:spcBef>
              <a:buSzPts val="1200"/>
              <a:buFont typeface="Arial"/>
              <a:buChar char="●"/>
            </a:pPr>
            <a:r>
              <a:rPr lang="en" sz="1800" dirty="0">
                <a:highlight>
                  <a:schemeClr val="lt1"/>
                </a:highlight>
              </a:rPr>
              <a:t>Eligible for full Medicare benefits (dually eligible)​</a:t>
            </a:r>
            <a:endParaRPr sz="1800" dirty="0">
              <a:highlight>
                <a:schemeClr val="lt1"/>
              </a:highlight>
            </a:endParaRPr>
          </a:p>
          <a:p>
            <a:pPr marL="838179" indent="-406390">
              <a:lnSpc>
                <a:spcPct val="100000"/>
              </a:lnSpc>
              <a:spcBef>
                <a:spcPts val="0"/>
              </a:spcBef>
              <a:buSzPts val="1200"/>
              <a:buFont typeface="Arial"/>
              <a:buChar char="●"/>
            </a:pPr>
            <a:r>
              <a:rPr lang="en" sz="1800" dirty="0">
                <a:highlight>
                  <a:schemeClr val="lt1"/>
                </a:highlight>
              </a:rPr>
              <a:t>Residing in a nursing facility​</a:t>
            </a:r>
            <a:endParaRPr sz="1800" dirty="0">
              <a:highlight>
                <a:schemeClr val="lt1"/>
              </a:highlight>
            </a:endParaRPr>
          </a:p>
          <a:p>
            <a:pPr marL="838179" indent="-406390">
              <a:lnSpc>
                <a:spcPct val="100000"/>
              </a:lnSpc>
              <a:spcBef>
                <a:spcPts val="0"/>
              </a:spcBef>
              <a:buSzPts val="1200"/>
              <a:buFont typeface="Arial"/>
              <a:buChar char="●"/>
            </a:pPr>
            <a:r>
              <a:rPr lang="en" sz="1800" dirty="0">
                <a:highlight>
                  <a:schemeClr val="lt1"/>
                </a:highlight>
              </a:rPr>
              <a:t>Individuals receiving home and community-based services (A&amp;D Waiver)​</a:t>
            </a:r>
            <a:endParaRPr lang="en-US" sz="1800" dirty="0">
              <a:highlight>
                <a:schemeClr val="lt1"/>
              </a:highlight>
            </a:endParaRPr>
          </a:p>
          <a:p>
            <a:pPr marL="0" indent="0">
              <a:lnSpc>
                <a:spcPct val="100000"/>
              </a:lnSpc>
              <a:spcBef>
                <a:spcPts val="600"/>
              </a:spcBef>
              <a:buSzPts val="1100"/>
              <a:buNone/>
            </a:pPr>
            <a:r>
              <a:rPr lang="en-US" sz="1800" b="1" dirty="0">
                <a:highlight>
                  <a:schemeClr val="lt1"/>
                </a:highlight>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0"/>
                  </a:ext>
                </a:extLst>
              </a:rPr>
              <a:t>Who is not eligible:</a:t>
            </a:r>
            <a:r>
              <a:rPr lang="en-US" sz="1800" dirty="0">
                <a:highlight>
                  <a:schemeClr val="lt1"/>
                </a:highlight>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
                  </a:ext>
                </a:extLst>
              </a:rPr>
              <a:t>​</a:t>
            </a:r>
            <a:endParaRPr lang="en-US" sz="1800" dirty="0">
              <a:highlight>
                <a:schemeClr val="lt1"/>
              </a:highlight>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2"/>
                </a:ext>
              </a:extLst>
            </a:endParaRPr>
          </a:p>
          <a:p>
            <a:pPr marL="838179" indent="-406390">
              <a:lnSpc>
                <a:spcPct val="100000"/>
              </a:lnSpc>
              <a:spcBef>
                <a:spcPts val="0"/>
              </a:spcBef>
              <a:buSzPts val="1200"/>
              <a:buFont typeface="Arial"/>
              <a:buChar char="●"/>
            </a:pPr>
            <a:r>
              <a:rPr lang="en" sz="1800" dirty="0">
                <a:highlight>
                  <a:schemeClr val="lt1"/>
                </a:highlight>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
                  </a:ext>
                </a:extLst>
              </a:rPr>
              <a:t>Anyone aged 59 and under​</a:t>
            </a:r>
            <a:endParaRPr sz="1800" dirty="0">
              <a:highlight>
                <a:schemeClr val="lt1"/>
              </a:highlight>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4"/>
                </a:ext>
              </a:extLst>
            </a:endParaRPr>
          </a:p>
          <a:p>
            <a:pPr marL="838179" indent="-406390">
              <a:lnSpc>
                <a:spcPct val="100000"/>
              </a:lnSpc>
              <a:spcBef>
                <a:spcPts val="0"/>
              </a:spcBef>
              <a:buSzPts val="1200"/>
              <a:buFont typeface="Arial"/>
              <a:buChar char="●"/>
            </a:pPr>
            <a:r>
              <a:rPr lang="en" sz="1800" dirty="0">
                <a:highlight>
                  <a:schemeClr val="lt1"/>
                </a:highlight>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
                  </a:ext>
                </a:extLst>
              </a:rPr>
              <a:t>Partial Medicare benefit dually-eligible​</a:t>
            </a:r>
            <a:endParaRPr sz="1800" dirty="0">
              <a:highlight>
                <a:schemeClr val="lt1"/>
              </a:highlight>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6"/>
                </a:ext>
              </a:extLst>
            </a:endParaRPr>
          </a:p>
          <a:p>
            <a:pPr marL="838179" indent="-406390">
              <a:lnSpc>
                <a:spcPct val="100000"/>
              </a:lnSpc>
              <a:spcBef>
                <a:spcPts val="0"/>
              </a:spcBef>
              <a:buSzPts val="1200"/>
              <a:buFont typeface="Arial"/>
              <a:buChar char="●"/>
            </a:pPr>
            <a:r>
              <a:rPr lang="en" sz="1800" dirty="0">
                <a:highlight>
                  <a:schemeClr val="lt1"/>
                </a:highlight>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7"/>
                  </a:ext>
                </a:extLst>
              </a:rPr>
              <a:t>DDRS waiver recipients (including TBI waiver)​</a:t>
            </a:r>
            <a:endParaRPr sz="1800" dirty="0">
              <a:highlight>
                <a:schemeClr val="lt1"/>
              </a:highlight>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8"/>
                </a:ext>
              </a:extLst>
            </a:endParaRPr>
          </a:p>
          <a:p>
            <a:pPr marL="838179" indent="-406390">
              <a:lnSpc>
                <a:spcPct val="100000"/>
              </a:lnSpc>
              <a:spcBef>
                <a:spcPts val="0"/>
              </a:spcBef>
              <a:buSzPts val="1200"/>
              <a:buFont typeface="Arial"/>
              <a:buChar char="●"/>
            </a:pPr>
            <a:r>
              <a:rPr lang="en" sz="1800" dirty="0">
                <a:highlight>
                  <a:schemeClr val="lt1"/>
                </a:highlight>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9"/>
                  </a:ext>
                </a:extLst>
              </a:rPr>
              <a:t>I/DD residents in an ICF​</a:t>
            </a:r>
            <a:endParaRPr sz="1800" dirty="0">
              <a:highlight>
                <a:schemeClr val="lt1"/>
              </a:highlight>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0"/>
                </a:ext>
              </a:extLst>
            </a:endParaRPr>
          </a:p>
          <a:p>
            <a:pPr marL="838179" indent="-406390">
              <a:lnSpc>
                <a:spcPct val="100000"/>
              </a:lnSpc>
              <a:spcBef>
                <a:spcPts val="0"/>
              </a:spcBef>
              <a:buSzPts val="1200"/>
              <a:buFont typeface="Arial"/>
              <a:buChar char="●"/>
            </a:pPr>
            <a:r>
              <a:rPr lang="en" sz="1800" dirty="0">
                <a:highlight>
                  <a:schemeClr val="lt1"/>
                </a:highlight>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1"/>
                  </a:ext>
                </a:extLst>
              </a:rPr>
              <a:t>PACE recipients​</a:t>
            </a:r>
            <a:endParaRPr sz="1800" dirty="0">
              <a:highlight>
                <a:schemeClr val="lt1"/>
              </a:highlight>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2"/>
                </a:ext>
              </a:extLst>
            </a:endParaRPr>
          </a:p>
          <a:p>
            <a:pPr marL="838179" indent="-406390">
              <a:lnSpc>
                <a:spcPct val="100000"/>
              </a:lnSpc>
              <a:spcBef>
                <a:spcPts val="0"/>
              </a:spcBef>
              <a:buSzPts val="1200"/>
              <a:buFont typeface="Arial"/>
              <a:buChar char="●"/>
            </a:pPr>
            <a:r>
              <a:rPr lang="en" sz="1800" dirty="0">
                <a:highlight>
                  <a:schemeClr val="lt1"/>
                </a:highlight>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3"/>
                  </a:ext>
                </a:extLst>
              </a:rPr>
              <a:t>RCAP, ESRD Waiver, MA-12, ESO Family planning only, MAGI, TBI out of state.</a:t>
            </a:r>
            <a:endParaRPr sz="1800" dirty="0">
              <a:highlight>
                <a:schemeClr val="lt1"/>
              </a:highligh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g2e268beb757_1_354"/>
          <p:cNvSpPr/>
          <p:nvPr/>
        </p:nvSpPr>
        <p:spPr>
          <a:xfrm>
            <a:off x="3401172" y="1537685"/>
            <a:ext cx="625905" cy="625905"/>
          </a:xfrm>
          <a:prstGeom prst="ellipse">
            <a:avLst/>
          </a:prstGeom>
          <a:noFill/>
          <a:ln w="76200" cap="flat" cmpd="sng">
            <a:solidFill>
              <a:srgbClr val="385D2D"/>
            </a:solidFill>
            <a:prstDash val="solid"/>
            <a:miter lim="800000"/>
            <a:headEnd type="none" w="sm" len="sm"/>
            <a:tailEnd type="none" w="sm" len="sm"/>
          </a:ln>
        </p:spPr>
        <p:txBody>
          <a:bodyPr spcFirstLastPara="1" wrap="square" lIns="91433" tIns="45700" rIns="91433" bIns="45700" anchor="t" anchorCtr="0">
            <a:noAutofit/>
          </a:bodyPr>
          <a:lstStyle/>
          <a:p>
            <a:pPr defTabSz="1219170">
              <a:buClr>
                <a:srgbClr val="000000"/>
              </a:buClr>
              <a:buSzPts val="1400"/>
            </a:pPr>
            <a:endParaRPr sz="1867" kern="0" dirty="0">
              <a:solidFill>
                <a:srgbClr val="294221"/>
              </a:solidFill>
              <a:latin typeface="Microsoft Sans Serif" panose="020B0604020202020204" pitchFamily="34" charset="0"/>
              <a:ea typeface="Microsoft Sans Serif" panose="020B0604020202020204" pitchFamily="34" charset="0"/>
              <a:cs typeface="Microsoft Sans Serif" panose="020B0604020202020204" pitchFamily="34" charset="0"/>
              <a:sym typeface="Libre Franklin"/>
            </a:endParaRPr>
          </a:p>
        </p:txBody>
      </p:sp>
      <p:sp>
        <p:nvSpPr>
          <p:cNvPr id="401" name="Google Shape;401;g2e268beb757_1_354"/>
          <p:cNvSpPr/>
          <p:nvPr/>
        </p:nvSpPr>
        <p:spPr>
          <a:xfrm>
            <a:off x="3977207" y="2467516"/>
            <a:ext cx="625905" cy="625905"/>
          </a:xfrm>
          <a:prstGeom prst="ellipse">
            <a:avLst/>
          </a:prstGeom>
          <a:noFill/>
          <a:ln w="76200" cap="flat" cmpd="sng">
            <a:solidFill>
              <a:schemeClr val="accent2"/>
            </a:solidFill>
            <a:prstDash val="solid"/>
            <a:miter lim="800000"/>
            <a:headEnd type="none" w="sm" len="sm"/>
            <a:tailEnd type="none" w="sm" len="sm"/>
          </a:ln>
        </p:spPr>
        <p:txBody>
          <a:bodyPr spcFirstLastPara="1" wrap="square" lIns="91433" tIns="45700" rIns="91433" bIns="45700" anchor="t" anchorCtr="0">
            <a:noAutofit/>
          </a:bodyPr>
          <a:lstStyle/>
          <a:p>
            <a:pPr defTabSz="1219170">
              <a:buClr>
                <a:srgbClr val="000000"/>
              </a:buClr>
              <a:buSzPts val="1400"/>
            </a:pPr>
            <a:endParaRPr sz="1867" kern="0" dirty="0">
              <a:solidFill>
                <a:srgbClr val="294221"/>
              </a:solidFill>
              <a:latin typeface="Microsoft Sans Serif" panose="020B0604020202020204" pitchFamily="34" charset="0"/>
              <a:ea typeface="Microsoft Sans Serif" panose="020B0604020202020204" pitchFamily="34" charset="0"/>
              <a:cs typeface="Microsoft Sans Serif" panose="020B0604020202020204" pitchFamily="34" charset="0"/>
              <a:sym typeface="Libre Franklin"/>
            </a:endParaRPr>
          </a:p>
        </p:txBody>
      </p:sp>
      <p:sp>
        <p:nvSpPr>
          <p:cNvPr id="402" name="Google Shape;402;g2e268beb757_1_354"/>
          <p:cNvSpPr/>
          <p:nvPr/>
        </p:nvSpPr>
        <p:spPr>
          <a:xfrm>
            <a:off x="4112920" y="3397347"/>
            <a:ext cx="625905" cy="625905"/>
          </a:xfrm>
          <a:prstGeom prst="ellipse">
            <a:avLst/>
          </a:prstGeom>
          <a:noFill/>
          <a:ln w="76200" cap="flat" cmpd="sng">
            <a:solidFill>
              <a:schemeClr val="accent4"/>
            </a:solidFill>
            <a:prstDash val="solid"/>
            <a:miter lim="800000"/>
            <a:headEnd type="none" w="sm" len="sm"/>
            <a:tailEnd type="none" w="sm" len="sm"/>
          </a:ln>
        </p:spPr>
        <p:txBody>
          <a:bodyPr spcFirstLastPara="1" wrap="square" lIns="91433" tIns="45700" rIns="91433" bIns="45700" anchor="t" anchorCtr="0">
            <a:noAutofit/>
          </a:bodyPr>
          <a:lstStyle/>
          <a:p>
            <a:pPr defTabSz="1219170">
              <a:buClr>
                <a:srgbClr val="000000"/>
              </a:buClr>
              <a:buSzPts val="1400"/>
            </a:pPr>
            <a:endParaRPr sz="1867" kern="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sym typeface="Libre Franklin"/>
            </a:endParaRPr>
          </a:p>
        </p:txBody>
      </p:sp>
      <p:sp>
        <p:nvSpPr>
          <p:cNvPr id="403" name="Google Shape;403;g2e268beb757_1_354"/>
          <p:cNvSpPr/>
          <p:nvPr/>
        </p:nvSpPr>
        <p:spPr>
          <a:xfrm>
            <a:off x="3939689" y="4327178"/>
            <a:ext cx="625905" cy="625905"/>
          </a:xfrm>
          <a:prstGeom prst="ellipse">
            <a:avLst/>
          </a:prstGeom>
          <a:noFill/>
          <a:ln w="76200" cap="flat" cmpd="sng">
            <a:solidFill>
              <a:schemeClr val="accent3"/>
            </a:solidFill>
            <a:prstDash val="solid"/>
            <a:miter lim="800000"/>
            <a:headEnd type="none" w="sm" len="sm"/>
            <a:tailEnd type="none" w="sm" len="sm"/>
          </a:ln>
        </p:spPr>
        <p:txBody>
          <a:bodyPr spcFirstLastPara="1" wrap="square" lIns="91433" tIns="45700" rIns="91433" bIns="45700" anchor="t" anchorCtr="0">
            <a:noAutofit/>
          </a:bodyPr>
          <a:lstStyle/>
          <a:p>
            <a:pPr defTabSz="1219170">
              <a:buClr>
                <a:srgbClr val="000000"/>
              </a:buClr>
              <a:buSzPts val="1400"/>
            </a:pPr>
            <a:endParaRPr sz="1867" kern="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sym typeface="Libre Franklin"/>
            </a:endParaRPr>
          </a:p>
        </p:txBody>
      </p:sp>
      <p:sp>
        <p:nvSpPr>
          <p:cNvPr id="404" name="Google Shape;404;g2e268beb757_1_354"/>
          <p:cNvSpPr/>
          <p:nvPr/>
        </p:nvSpPr>
        <p:spPr>
          <a:xfrm>
            <a:off x="3428872" y="5257008"/>
            <a:ext cx="625905" cy="625905"/>
          </a:xfrm>
          <a:prstGeom prst="ellipse">
            <a:avLst/>
          </a:prstGeom>
          <a:noFill/>
          <a:ln w="76200" cap="flat" cmpd="sng">
            <a:solidFill>
              <a:srgbClr val="EAC67B"/>
            </a:solidFill>
            <a:prstDash val="solid"/>
            <a:miter lim="800000"/>
            <a:headEnd type="none" w="sm" len="sm"/>
            <a:tailEnd type="none" w="sm" len="sm"/>
          </a:ln>
        </p:spPr>
        <p:txBody>
          <a:bodyPr spcFirstLastPara="1" wrap="square" lIns="91433" tIns="45700" rIns="91433" bIns="45700" anchor="t" anchorCtr="0">
            <a:noAutofit/>
          </a:bodyPr>
          <a:lstStyle/>
          <a:p>
            <a:pPr defTabSz="1219170">
              <a:buClr>
                <a:srgbClr val="000000"/>
              </a:buClr>
              <a:buSzPts val="1400"/>
            </a:pPr>
            <a:endParaRPr sz="1867" kern="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sym typeface="Libre Franklin"/>
            </a:endParaRPr>
          </a:p>
        </p:txBody>
      </p:sp>
      <p:pic>
        <p:nvPicPr>
          <p:cNvPr id="405" name="Google Shape;405;g2e268beb757_1_354" descr="A person talking to a group of people"/>
          <p:cNvPicPr preferRelativeResize="0"/>
          <p:nvPr/>
        </p:nvPicPr>
        <p:blipFill rotWithShape="1">
          <a:blip r:embed="rId3">
            <a:alphaModFix/>
          </a:blip>
          <a:srcRect/>
          <a:stretch/>
        </p:blipFill>
        <p:spPr>
          <a:xfrm>
            <a:off x="502604" y="2675474"/>
            <a:ext cx="3245041" cy="2163363"/>
          </a:xfrm>
          <a:prstGeom prst="rect">
            <a:avLst/>
          </a:prstGeom>
          <a:noFill/>
          <a:ln>
            <a:noFill/>
          </a:ln>
        </p:spPr>
      </p:pic>
      <p:sp>
        <p:nvSpPr>
          <p:cNvPr id="406" name="Google Shape;406;g2e268beb757_1_354"/>
          <p:cNvSpPr/>
          <p:nvPr/>
        </p:nvSpPr>
        <p:spPr>
          <a:xfrm>
            <a:off x="3888890" y="5215731"/>
            <a:ext cx="7735868" cy="674642"/>
          </a:xfrm>
          <a:prstGeom prst="roundRect">
            <a:avLst>
              <a:gd name="adj" fmla="val 16667"/>
            </a:avLst>
          </a:prstGeom>
          <a:solidFill>
            <a:srgbClr val="F2F2F2"/>
          </a:solidFill>
          <a:ln>
            <a:noFill/>
          </a:ln>
        </p:spPr>
        <p:txBody>
          <a:bodyPr spcFirstLastPara="1" wrap="square" lIns="274320" tIns="55867" rIns="55867" bIns="55867" anchor="ctr" anchorCtr="0">
            <a:noAutofit/>
          </a:bodyPr>
          <a:lstStyle/>
          <a:p>
            <a:pPr defTabSz="1219170">
              <a:lnSpc>
                <a:spcPct val="90000"/>
              </a:lnSpc>
              <a:buClr>
                <a:srgbClr val="000000"/>
              </a:buClr>
            </a:pPr>
            <a:r>
              <a:rPr lang="en" sz="1867" i="1" u="sng" kern="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sym typeface="Libre Franklin"/>
              </a:rPr>
              <a:t>Member Support Services Vendor*:</a:t>
            </a:r>
            <a:r>
              <a:rPr lang="en" sz="1867" i="1" kern="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sym typeface="Libre Franklin"/>
              </a:rPr>
              <a:t> Helps members or caregivers resolve issues they may experience while enrolled in PathWays</a:t>
            </a:r>
            <a:endParaRPr sz="1867" i="1" kern="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sym typeface="Libre Franklin"/>
            </a:endParaRPr>
          </a:p>
        </p:txBody>
      </p:sp>
      <p:sp>
        <p:nvSpPr>
          <p:cNvPr id="407" name="Google Shape;407;g2e268beb757_1_354"/>
          <p:cNvSpPr/>
          <p:nvPr/>
        </p:nvSpPr>
        <p:spPr>
          <a:xfrm>
            <a:off x="4380788" y="2513684"/>
            <a:ext cx="7229822" cy="487910"/>
          </a:xfrm>
          <a:prstGeom prst="roundRect">
            <a:avLst>
              <a:gd name="adj" fmla="val 16667"/>
            </a:avLst>
          </a:prstGeom>
          <a:solidFill>
            <a:srgbClr val="F2F2F2"/>
          </a:solidFill>
          <a:ln>
            <a:noFill/>
          </a:ln>
        </p:spPr>
        <p:txBody>
          <a:bodyPr spcFirstLastPara="1" wrap="square" lIns="274320" tIns="55867" rIns="55867" bIns="55867" anchor="ctr" anchorCtr="0">
            <a:noAutofit/>
          </a:bodyPr>
          <a:lstStyle/>
          <a:p>
            <a:pPr defTabSz="1219170">
              <a:lnSpc>
                <a:spcPct val="90000"/>
              </a:lnSpc>
              <a:buClr>
                <a:srgbClr val="000000"/>
              </a:buClr>
              <a:buSzPts val="1400"/>
            </a:pPr>
            <a:r>
              <a:rPr lang="en" sz="1867" i="1" u="sng" kern="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sym typeface="Libre Franklin"/>
              </a:rPr>
              <a:t>Care Coordinator</a:t>
            </a:r>
            <a:r>
              <a:rPr lang="en" sz="1867" i="1" kern="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sym typeface="Libre Franklin"/>
              </a:rPr>
              <a:t>: To support member health care needs</a:t>
            </a:r>
            <a:endParaRPr sz="1867" kern="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sym typeface="Libre Franklin"/>
            </a:endParaRPr>
          </a:p>
        </p:txBody>
      </p:sp>
      <p:sp>
        <p:nvSpPr>
          <p:cNvPr id="408" name="Google Shape;408;g2e268beb757_1_354"/>
          <p:cNvSpPr/>
          <p:nvPr/>
        </p:nvSpPr>
        <p:spPr>
          <a:xfrm>
            <a:off x="4524004" y="3443227"/>
            <a:ext cx="7067922" cy="487910"/>
          </a:xfrm>
          <a:prstGeom prst="roundRect">
            <a:avLst>
              <a:gd name="adj" fmla="val 16667"/>
            </a:avLst>
          </a:prstGeom>
          <a:solidFill>
            <a:srgbClr val="F2F2F2"/>
          </a:solidFill>
          <a:ln>
            <a:noFill/>
          </a:ln>
        </p:spPr>
        <p:txBody>
          <a:bodyPr spcFirstLastPara="1" wrap="square" lIns="274320" tIns="55867" rIns="55867" bIns="55867" anchor="ctr" anchorCtr="0">
            <a:noAutofit/>
          </a:bodyPr>
          <a:lstStyle/>
          <a:p>
            <a:pPr defTabSz="1219170">
              <a:lnSpc>
                <a:spcPct val="90000"/>
              </a:lnSpc>
              <a:buClr>
                <a:srgbClr val="000000"/>
              </a:buClr>
              <a:buSzPts val="1400"/>
            </a:pPr>
            <a:r>
              <a:rPr lang="en" sz="1867" i="1" u="sng" kern="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sym typeface="Libre Franklin"/>
              </a:rPr>
              <a:t>Service Coordinator</a:t>
            </a:r>
            <a:r>
              <a:rPr lang="en" sz="1867" i="1" kern="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sym typeface="Libre Franklin"/>
              </a:rPr>
              <a:t>: To support member waiver needs</a:t>
            </a:r>
            <a:endParaRPr sz="1867" kern="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sym typeface="Libre Franklin"/>
            </a:endParaRPr>
          </a:p>
        </p:txBody>
      </p:sp>
      <p:sp>
        <p:nvSpPr>
          <p:cNvPr id="409" name="Google Shape;409;g2e268beb757_1_354"/>
          <p:cNvSpPr/>
          <p:nvPr/>
        </p:nvSpPr>
        <p:spPr>
          <a:xfrm>
            <a:off x="4343272" y="4381940"/>
            <a:ext cx="7229822" cy="487910"/>
          </a:xfrm>
          <a:prstGeom prst="roundRect">
            <a:avLst>
              <a:gd name="adj" fmla="val 16667"/>
            </a:avLst>
          </a:prstGeom>
          <a:solidFill>
            <a:srgbClr val="F2F2F2"/>
          </a:solidFill>
          <a:ln>
            <a:noFill/>
          </a:ln>
        </p:spPr>
        <p:txBody>
          <a:bodyPr spcFirstLastPara="1" wrap="square" lIns="274320" tIns="55867" rIns="55867" bIns="55867" anchor="ctr" anchorCtr="0">
            <a:noAutofit/>
          </a:bodyPr>
          <a:lstStyle/>
          <a:p>
            <a:pPr defTabSz="1219170">
              <a:lnSpc>
                <a:spcPct val="90000"/>
              </a:lnSpc>
              <a:buClr>
                <a:srgbClr val="000000"/>
              </a:buClr>
              <a:buSzPts val="1400"/>
            </a:pPr>
            <a:r>
              <a:rPr lang="en" sz="1867" i="1" kern="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sym typeface="Libre Franklin"/>
              </a:rPr>
              <a:t>Assistance with navigating both Medicaid and Medicare benefits</a:t>
            </a:r>
            <a:endParaRPr sz="1867" kern="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sym typeface="Libre Franklin"/>
            </a:endParaRPr>
          </a:p>
        </p:txBody>
      </p:sp>
      <p:sp>
        <p:nvSpPr>
          <p:cNvPr id="410" name="Google Shape;410;g2e268beb757_1_354"/>
          <p:cNvSpPr/>
          <p:nvPr/>
        </p:nvSpPr>
        <p:spPr>
          <a:xfrm>
            <a:off x="3911989" y="1590815"/>
            <a:ext cx="7759836" cy="487910"/>
          </a:xfrm>
          <a:prstGeom prst="roundRect">
            <a:avLst>
              <a:gd name="adj" fmla="val 16667"/>
            </a:avLst>
          </a:prstGeom>
          <a:solidFill>
            <a:srgbClr val="F2F2F2"/>
          </a:solidFill>
          <a:ln>
            <a:noFill/>
          </a:ln>
        </p:spPr>
        <p:txBody>
          <a:bodyPr spcFirstLastPara="1" wrap="square" lIns="274320" tIns="55867" rIns="55867" bIns="55867" anchor="ctr" anchorCtr="0">
            <a:noAutofit/>
          </a:bodyPr>
          <a:lstStyle/>
          <a:p>
            <a:pPr defTabSz="1219170">
              <a:lnSpc>
                <a:spcPct val="90000"/>
              </a:lnSpc>
              <a:buClr>
                <a:srgbClr val="000000"/>
              </a:buClr>
            </a:pPr>
            <a:r>
              <a:rPr lang="en" sz="1867" i="1" u="sng" kern="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sym typeface="Libre Franklin"/>
              </a:rPr>
              <a:t>Enrollment Broker: </a:t>
            </a:r>
            <a:r>
              <a:rPr lang="en" sz="1867" i="1" kern="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sym typeface="Libre Franklin"/>
              </a:rPr>
              <a:t>To help members choose </a:t>
            </a:r>
            <a:r>
              <a:rPr lang="en" sz="1867" i="1" kern="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sym typeface="Libre Franklin"/>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4"/>
                  </a:ext>
                </a:extLst>
              </a:rPr>
              <a:t>and ch</a:t>
            </a:r>
            <a:r>
              <a:rPr lang="en" sz="1867" i="1" kern="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sym typeface="Libre Franklin"/>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5"/>
                  </a:ext>
                </a:extLst>
              </a:rPr>
              <a:t>ange</a:t>
            </a:r>
            <a:r>
              <a:rPr lang="en" sz="1867" i="1" kern="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sym typeface="Libre Franklin"/>
              </a:rPr>
              <a:t> a managed care entity, just call 877-284-9294</a:t>
            </a:r>
            <a:endParaRPr sz="1467" kern="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sym typeface="Libre Franklin"/>
            </a:endParaRPr>
          </a:p>
        </p:txBody>
      </p:sp>
      <p:sp>
        <p:nvSpPr>
          <p:cNvPr id="411" name="Google Shape;411;g2e268beb757_1_354"/>
          <p:cNvSpPr txBox="1"/>
          <p:nvPr/>
        </p:nvSpPr>
        <p:spPr>
          <a:xfrm>
            <a:off x="4121452" y="5940222"/>
            <a:ext cx="4196400" cy="276959"/>
          </a:xfrm>
          <a:prstGeom prst="rect">
            <a:avLst/>
          </a:prstGeom>
          <a:noFill/>
          <a:ln>
            <a:noFill/>
          </a:ln>
        </p:spPr>
        <p:txBody>
          <a:bodyPr spcFirstLastPara="1" wrap="square" lIns="91433" tIns="45700" rIns="91433" bIns="45700" anchor="t" anchorCtr="0">
            <a:spAutoFit/>
          </a:bodyPr>
          <a:lstStyle/>
          <a:p>
            <a:pPr defTabSz="1219170">
              <a:buClr>
                <a:srgbClr val="000000"/>
              </a:buClr>
              <a:buSzPts val="900"/>
            </a:pPr>
            <a:r>
              <a:rPr lang="en" sz="1200" kern="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sym typeface="Libre Franklin"/>
              </a:rPr>
              <a:t>* This is in addition to the Long-Term Care Ombudsman</a:t>
            </a:r>
            <a:endParaRPr sz="1200" kern="0" dirty="0">
              <a:solidFill>
                <a:srgbClr val="000000"/>
              </a:solidFill>
              <a:latin typeface="Arial"/>
              <a:ea typeface="Arial"/>
              <a:cs typeface="Arial"/>
              <a:sym typeface="Arial"/>
            </a:endParaRPr>
          </a:p>
        </p:txBody>
      </p:sp>
      <p:sp>
        <p:nvSpPr>
          <p:cNvPr id="414" name="Google Shape;414;g2e268beb757_1_354"/>
          <p:cNvSpPr txBox="1">
            <a:spLocks noGrp="1"/>
          </p:cNvSpPr>
          <p:nvPr>
            <p:ph type="ctrTitle"/>
          </p:nvPr>
        </p:nvSpPr>
        <p:spPr>
          <a:xfrm>
            <a:off x="828674" y="776614"/>
            <a:ext cx="10906125" cy="1148676"/>
          </a:xfrm>
          <a:prstGeom prst="rect">
            <a:avLst/>
          </a:prstGeom>
          <a:noFill/>
          <a:ln>
            <a:noFill/>
          </a:ln>
        </p:spPr>
        <p:txBody>
          <a:bodyPr spcFirstLastPara="1" wrap="square" lIns="0" tIns="0" rIns="0" bIns="0" anchor="t" anchorCtr="0">
            <a:normAutofit/>
          </a:bodyPr>
          <a:lstStyle/>
          <a:p>
            <a:r>
              <a:rPr lang="en" sz="4000" dirty="0"/>
              <a:t>How will PathWays support Members?</a:t>
            </a:r>
            <a:endParaRPr sz="4000" dirty="0"/>
          </a:p>
        </p:txBody>
      </p:sp>
      <p:sp>
        <p:nvSpPr>
          <p:cNvPr id="412" name="Google Shape;412;g2e268beb757_1_354"/>
          <p:cNvSpPr txBox="1">
            <a:spLocks noGrp="1"/>
          </p:cNvSpPr>
          <p:nvPr>
            <p:ph type="sldNum" sz="quarter" idx="12"/>
          </p:nvPr>
        </p:nvSpPr>
        <p:spPr>
          <a:prstGeom prst="rect">
            <a:avLst/>
          </a:prstGeom>
          <a:noFill/>
          <a:ln>
            <a:noFill/>
          </a:ln>
        </p:spPr>
        <p:txBody>
          <a:bodyPr spcFirstLastPara="1" wrap="square" lIns="91433" tIns="45700" rIns="91433" bIns="45700" anchor="ctr" anchorCtr="0">
            <a:normAutofit/>
          </a:bodyPr>
          <a:lstStyle/>
          <a:p>
            <a:pPr defTabSz="1219170">
              <a:lnSpc>
                <a:spcPct val="90000"/>
              </a:lnSpc>
            </a:pPr>
            <a:fld id="{00000000-1234-1234-1234-123412341234}" type="slidenum">
              <a:rPr lang="en" kern="0">
                <a:solidFill>
                  <a:srgbClr val="FFFFFF"/>
                </a:solidFill>
              </a:rPr>
              <a:pPr defTabSz="1219170">
                <a:lnSpc>
                  <a:spcPct val="90000"/>
                </a:lnSpc>
              </a:pPr>
              <a:t>34</a:t>
            </a:fld>
            <a:endParaRPr kern="0">
              <a:solidFill>
                <a:srgbClr val="FFFFFF"/>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C12F8-DF17-AF4A-470B-ADC4E5D11A64}"/>
              </a:ext>
            </a:extLst>
          </p:cNvPr>
          <p:cNvSpPr>
            <a:spLocks noGrp="1"/>
          </p:cNvSpPr>
          <p:nvPr>
            <p:ph type="ctrTitle"/>
          </p:nvPr>
        </p:nvSpPr>
        <p:spPr/>
        <p:txBody>
          <a:bodyPr/>
          <a:lstStyle/>
          <a:p>
            <a:r>
              <a:rPr lang="en-US"/>
              <a:t>CHOICE Program Overview</a:t>
            </a:r>
          </a:p>
        </p:txBody>
      </p:sp>
      <p:sp>
        <p:nvSpPr>
          <p:cNvPr id="3" name="Slide Number Placeholder 2">
            <a:extLst>
              <a:ext uri="{FF2B5EF4-FFF2-40B4-BE49-F238E27FC236}">
                <a16:creationId xmlns:a16="http://schemas.microsoft.com/office/drawing/2014/main" id="{2FFC9CB1-0078-2675-A919-488D3829CC8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666A87-0DF7-4A5C-B8B2-4E7F7417BA6B}" type="slidenum">
              <a:rPr kumimoji="0" lang="en-US" sz="1200" b="1" i="0" u="none" strike="noStrike" kern="1200" cap="none" spc="0" normalizeH="0" baseline="0" noProof="0" smtClean="0">
                <a:ln>
                  <a:noFill/>
                </a:ln>
                <a:solidFill>
                  <a:prstClr val="black"/>
                </a:solidFill>
                <a:effectLst/>
                <a:uLnTx/>
                <a:uFillTx/>
                <a:latin typeface="Microsoft Sans Serif"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200" b="1"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Tree>
    <p:extLst>
      <p:ext uri="{BB962C8B-B14F-4D97-AF65-F5344CB8AC3E}">
        <p14:creationId xmlns:p14="http://schemas.microsoft.com/office/powerpoint/2010/main" val="26584756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05EDF-8972-823B-815C-1ACF6EAF30AC}"/>
              </a:ext>
            </a:extLst>
          </p:cNvPr>
          <p:cNvSpPr>
            <a:spLocks noGrp="1"/>
          </p:cNvSpPr>
          <p:nvPr>
            <p:ph type="ctrTitle"/>
          </p:nvPr>
        </p:nvSpPr>
        <p:spPr/>
        <p:txBody>
          <a:bodyPr/>
          <a:lstStyle/>
          <a:p>
            <a:r>
              <a:rPr lang="en-US" i="0" u="none" strike="noStrike" baseline="0" dirty="0">
                <a:latin typeface="Microsoft Sans Serif" panose="020B0604020202020204" pitchFamily="34" charset="0"/>
              </a:rPr>
              <a:t>CHOICE Program</a:t>
            </a:r>
            <a:endParaRPr lang="en-US" dirty="0"/>
          </a:p>
        </p:txBody>
      </p:sp>
      <p:sp>
        <p:nvSpPr>
          <p:cNvPr id="4" name="Slide Number Placeholder 3">
            <a:extLst>
              <a:ext uri="{FF2B5EF4-FFF2-40B4-BE49-F238E27FC236}">
                <a16:creationId xmlns:a16="http://schemas.microsoft.com/office/drawing/2014/main" id="{D2C2B09E-F818-EA9F-A2F9-184132AD393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666A87-0DF7-4A5C-B8B2-4E7F7417BA6B}" type="slidenum">
              <a:rPr kumimoji="0" lang="en-US" sz="1200" b="1" i="0" u="none" strike="noStrike" kern="1200" cap="none" spc="0" normalizeH="0" baseline="0" noProof="0" smtClean="0">
                <a:ln>
                  <a:noFill/>
                </a:ln>
                <a:solidFill>
                  <a:prstClr val="black"/>
                </a:solidFill>
                <a:effectLst/>
                <a:uLnTx/>
                <a:uFillTx/>
                <a:latin typeface="Microsoft Sans Serif"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200" b="1"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3" name="Content Placeholder 2">
            <a:extLst>
              <a:ext uri="{FF2B5EF4-FFF2-40B4-BE49-F238E27FC236}">
                <a16:creationId xmlns:a16="http://schemas.microsoft.com/office/drawing/2014/main" id="{C3BD4A97-9850-0B30-74B1-7C7125190845}"/>
              </a:ext>
            </a:extLst>
          </p:cNvPr>
          <p:cNvSpPr>
            <a:spLocks noGrp="1"/>
          </p:cNvSpPr>
          <p:nvPr>
            <p:ph idx="1"/>
          </p:nvPr>
        </p:nvSpPr>
        <p:spPr/>
        <p:txBody>
          <a:bodyPr vert="horz" lIns="91440" tIns="45720" rIns="91440" bIns="45720" rtlCol="0" anchor="t">
            <a:normAutofit lnSpcReduction="10000"/>
          </a:bodyPr>
          <a:lstStyle/>
          <a:p>
            <a:r>
              <a:rPr lang="en-US" dirty="0">
                <a:solidFill>
                  <a:schemeClr val="tx1"/>
                </a:solidFill>
              </a:rPr>
              <a:t>State-funded home and community-based services for older adults and individuals with disabilities, including, for example:</a:t>
            </a:r>
            <a:endParaRPr lang="en-US" dirty="0">
              <a:solidFill>
                <a:schemeClr val="tx1"/>
              </a:solidFill>
              <a:cs typeface="Microsoft Sans Serif" panose="020B0604020202020204" pitchFamily="34" charset="0"/>
            </a:endParaRPr>
          </a:p>
          <a:p>
            <a:pPr lvl="1">
              <a:lnSpc>
                <a:spcPct val="100000"/>
              </a:lnSpc>
              <a:buFont typeface="Arial" panose="020B0604020202020204" pitchFamily="34" charset="0"/>
              <a:buChar char="•"/>
            </a:pPr>
            <a:r>
              <a:rPr lang="en-US" dirty="0">
                <a:solidFill>
                  <a:schemeClr val="tx1"/>
                </a:solidFill>
              </a:rPr>
              <a:t>Attendant Care</a:t>
            </a:r>
            <a:endParaRPr lang="en-US" dirty="0">
              <a:solidFill>
                <a:schemeClr val="tx1"/>
              </a:solidFill>
              <a:cs typeface="Microsoft Sans Serif" panose="020B0604020202020204" pitchFamily="34" charset="0"/>
            </a:endParaRPr>
          </a:p>
          <a:p>
            <a:pPr lvl="1">
              <a:lnSpc>
                <a:spcPct val="100000"/>
              </a:lnSpc>
              <a:buFont typeface="Arial" panose="020B0604020202020204" pitchFamily="34" charset="0"/>
              <a:buChar char="•"/>
            </a:pPr>
            <a:r>
              <a:rPr lang="en-US" dirty="0">
                <a:solidFill>
                  <a:schemeClr val="tx1"/>
                </a:solidFill>
              </a:rPr>
              <a:t>Care Management</a:t>
            </a:r>
          </a:p>
          <a:p>
            <a:pPr lvl="1">
              <a:lnSpc>
                <a:spcPct val="100000"/>
              </a:lnSpc>
              <a:buFont typeface="Arial" panose="020B0604020202020204" pitchFamily="34" charset="0"/>
              <a:buChar char="•"/>
            </a:pPr>
            <a:r>
              <a:rPr lang="en-US" dirty="0">
                <a:solidFill>
                  <a:schemeClr val="tx1"/>
                </a:solidFill>
              </a:rPr>
              <a:t>Home Delivered Meals</a:t>
            </a:r>
            <a:endParaRPr lang="en-US" dirty="0">
              <a:solidFill>
                <a:schemeClr val="tx1"/>
              </a:solidFill>
              <a:cs typeface="Microsoft Sans Serif" panose="020B0604020202020204" pitchFamily="34" charset="0"/>
            </a:endParaRPr>
          </a:p>
          <a:p>
            <a:r>
              <a:rPr lang="en-US" dirty="0">
                <a:solidFill>
                  <a:schemeClr val="tx1"/>
                </a:solidFill>
              </a:rPr>
              <a:t>Does not require Medicaid financial eligibility or Medicaid waiver functional eligibility to access services</a:t>
            </a:r>
            <a:endParaRPr lang="en-US" dirty="0">
              <a:solidFill>
                <a:schemeClr val="tx1"/>
              </a:solidFill>
              <a:cs typeface="Microsoft Sans Serif" panose="020B0604020202020204" pitchFamily="34" charset="0"/>
            </a:endParaRPr>
          </a:p>
          <a:p>
            <a:r>
              <a:rPr lang="en-US" altLang="en-US" dirty="0">
                <a:solidFill>
                  <a:schemeClr val="tx1"/>
                </a:solidFill>
              </a:rPr>
              <a:t>Participants may have an income and/or asset-based cost share</a:t>
            </a:r>
            <a:endParaRPr lang="en-US" dirty="0"/>
          </a:p>
        </p:txBody>
      </p:sp>
      <p:sp>
        <p:nvSpPr>
          <p:cNvPr id="5" name="Content Placeholder 3">
            <a:extLst>
              <a:ext uri="{FF2B5EF4-FFF2-40B4-BE49-F238E27FC236}">
                <a16:creationId xmlns:a16="http://schemas.microsoft.com/office/drawing/2014/main" id="{6355291D-E020-364F-B9A6-F7A41EEC5825}"/>
              </a:ext>
            </a:extLst>
          </p:cNvPr>
          <p:cNvSpPr txBox="1">
            <a:spLocks/>
          </p:cNvSpPr>
          <p:nvPr/>
        </p:nvSpPr>
        <p:spPr>
          <a:xfrm>
            <a:off x="4962525" y="2537618"/>
            <a:ext cx="4396317" cy="1687513"/>
          </a:xfrm>
          <a:prstGeom prst="rect">
            <a:avLst/>
          </a:prstGeom>
        </p:spPr>
        <p:txBody>
          <a:bodyPr lIns="91440" tIns="45720" rIns="91440" bIns="45720" anchor="t"/>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50000"/>
                    <a:lumOff val="50000"/>
                  </a:schemeClr>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
              <a:defRPr sz="2800" kern="120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50000"/>
                    <a:lumOff val="50000"/>
                  </a:schemeClr>
                </a:solidFill>
                <a:latin typeface="+mn-lt"/>
                <a:ea typeface="+mn-ea"/>
                <a:cs typeface="+mn-cs"/>
              </a:defRPr>
            </a:lvl3pPr>
            <a:lvl4pPr marL="1600200" indent="-228600" algn="l" defTabSz="914400" rtl="0" eaLnBrk="1" latinLnBrk="0" hangingPunct="1">
              <a:spcBef>
                <a:spcPct val="20000"/>
              </a:spcBef>
              <a:buFont typeface="Courier New" panose="02070309020205020404" pitchFamily="49" charset="0"/>
              <a:buChar char="o"/>
              <a:defRPr sz="2000" kern="1200">
                <a:solidFill>
                  <a:schemeClr val="tx1">
                    <a:lumMod val="50000"/>
                    <a:lumOff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50000"/>
                    <a:lumOff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Homemaker/Chore</a:t>
            </a:r>
            <a:endParaRPr lang="en-US" sz="2400" b="0" i="0" u="none" strike="noStrike" kern="1200" cap="none" spc="0" normalizeH="0" baseline="0" noProof="0" dirty="0">
              <a:ln>
                <a:noFill/>
              </a:ln>
              <a:solidFill>
                <a:schemeClr val="tx1"/>
              </a:solidFill>
              <a:effectLst/>
              <a:uLnTx/>
              <a:uFillTx/>
              <a:latin typeface="Microsoft Sans Serif" panose="020B0604020202020204" pitchFamily="34" charset="0"/>
              <a:cs typeface="Microsoft Sans Serif" panose="020B0604020202020204" pitchFamily="34" charset="0"/>
            </a:endParaRPr>
          </a:p>
          <a:p>
            <a:pPr marL="342900" marR="0" lvl="0" indent="-34290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Home Modifications</a:t>
            </a:r>
            <a:endParaRPr lang="en-US" sz="2400" b="0" i="0" u="none" strike="noStrike" kern="1200" cap="none" spc="0" normalizeH="0" baseline="0" noProof="0" dirty="0">
              <a:ln>
                <a:noFill/>
              </a:ln>
              <a:solidFill>
                <a:schemeClr val="tx1"/>
              </a:solidFill>
              <a:effectLst/>
              <a:uLnTx/>
              <a:uFillTx/>
              <a:latin typeface="Microsoft Sans Serif" panose="020B0604020202020204" pitchFamily="34" charset="0"/>
              <a:cs typeface="Microsoft Sans Serif" panose="020B0604020202020204" pitchFamily="34" charset="0"/>
            </a:endParaRPr>
          </a:p>
          <a:p>
            <a:pPr marL="342900" marR="0" lvl="0" indent="-34290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Transportation</a:t>
            </a:r>
            <a:endParaRPr kumimoji="0" lang="en-US" sz="2400" b="0" i="0" u="none" strike="noStrike" kern="1200" cap="none" spc="0" normalizeH="0" baseline="0" noProof="0" dirty="0">
              <a:ln>
                <a:noFill/>
              </a:ln>
              <a:solidFill>
                <a:prstClr val="black">
                  <a:lumMod val="50000"/>
                  <a:lumOff val="50000"/>
                </a:prstClr>
              </a:solidFill>
              <a:effectLst/>
              <a:uLnTx/>
              <a:uFillTx/>
              <a:latin typeface="Microsoft Sans Serif" panose="020B0604020202020204" pitchFamily="34" charset="0"/>
              <a:ea typeface="+mn-ea"/>
              <a:cs typeface="+mn-cs"/>
            </a:endParaRPr>
          </a:p>
        </p:txBody>
      </p:sp>
    </p:spTree>
    <p:extLst>
      <p:ext uri="{BB962C8B-B14F-4D97-AF65-F5344CB8AC3E}">
        <p14:creationId xmlns:p14="http://schemas.microsoft.com/office/powerpoint/2010/main" val="3850198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05EDF-8972-823B-815C-1ACF6EAF30AC}"/>
              </a:ext>
            </a:extLst>
          </p:cNvPr>
          <p:cNvSpPr>
            <a:spLocks noGrp="1"/>
          </p:cNvSpPr>
          <p:nvPr>
            <p:ph type="ctrTitle"/>
          </p:nvPr>
        </p:nvSpPr>
        <p:spPr>
          <a:xfrm>
            <a:off x="365760" y="365759"/>
            <a:ext cx="10988040" cy="1736727"/>
          </a:xfrm>
        </p:spPr>
        <p:txBody>
          <a:bodyPr/>
          <a:lstStyle/>
          <a:p>
            <a:r>
              <a:rPr lang="en-US" i="0" u="none" strike="noStrike" baseline="0" dirty="0">
                <a:latin typeface="Microsoft Sans Serif" panose="020B0604020202020204" pitchFamily="34" charset="0"/>
              </a:rPr>
              <a:t>Long-Term Services and Supports</a:t>
            </a:r>
            <a:endParaRPr lang="en-US" dirty="0"/>
          </a:p>
        </p:txBody>
      </p:sp>
      <p:sp>
        <p:nvSpPr>
          <p:cNvPr id="4" name="Slide Number Placeholder 3">
            <a:extLst>
              <a:ext uri="{FF2B5EF4-FFF2-40B4-BE49-F238E27FC236}">
                <a16:creationId xmlns:a16="http://schemas.microsoft.com/office/drawing/2014/main" id="{D2C2B09E-F818-EA9F-A2F9-184132AD393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666A87-0DF7-4A5C-B8B2-4E7F7417BA6B}" type="slidenum">
              <a:rPr kumimoji="0" lang="en-US" sz="1200" b="1" i="0" u="none" strike="noStrike" kern="1200" cap="none" spc="0" normalizeH="0" baseline="0" noProof="0" smtClean="0">
                <a:ln>
                  <a:noFill/>
                </a:ln>
                <a:solidFill>
                  <a:prstClr val="black"/>
                </a:solidFill>
                <a:effectLst/>
                <a:uLnTx/>
                <a:uFillTx/>
                <a:latin typeface="Microsoft Sans Serif"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200" b="1"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3" name="Content Placeholder 2">
            <a:extLst>
              <a:ext uri="{FF2B5EF4-FFF2-40B4-BE49-F238E27FC236}">
                <a16:creationId xmlns:a16="http://schemas.microsoft.com/office/drawing/2014/main" id="{C3BD4A97-9850-0B30-74B1-7C7125190845}"/>
              </a:ext>
            </a:extLst>
          </p:cNvPr>
          <p:cNvSpPr>
            <a:spLocks noGrp="1"/>
          </p:cNvSpPr>
          <p:nvPr>
            <p:ph idx="1"/>
          </p:nvPr>
        </p:nvSpPr>
        <p:spPr/>
        <p:txBody>
          <a:bodyPr vert="horz" lIns="91440" tIns="45720" rIns="91440" bIns="45720" rtlCol="0" anchor="t">
            <a:noAutofit/>
          </a:bodyPr>
          <a:lstStyle/>
          <a:p>
            <a:r>
              <a:rPr lang="en-US" sz="2000" dirty="0">
                <a:solidFill>
                  <a:schemeClr val="tx1"/>
                </a:solidFill>
              </a:rPr>
              <a:t>A variety of resources exist to provide supports to enable individuals to remain at home and in the community.</a:t>
            </a:r>
            <a:endParaRPr lang="en-US" sz="2000" dirty="0">
              <a:solidFill>
                <a:schemeClr val="tx1"/>
              </a:solidFill>
              <a:cs typeface="Microsoft Sans Serif" panose="020B0604020202020204" pitchFamily="34" charset="0"/>
            </a:endParaRPr>
          </a:p>
          <a:p>
            <a:r>
              <a:rPr lang="en-US" sz="2000" dirty="0">
                <a:solidFill>
                  <a:schemeClr val="tx1"/>
                </a:solidFill>
              </a:rPr>
              <a:t>Contact the local Area Agency on Aging for resources, information, and access to programs, such as CHOICE, to support home and community living.</a:t>
            </a:r>
            <a:endParaRPr lang="en-US" sz="2000" dirty="0">
              <a:solidFill>
                <a:schemeClr val="tx1"/>
              </a:solidFill>
              <a:cs typeface="Microsoft Sans Serif" panose="020B0604020202020204" pitchFamily="34" charset="0"/>
            </a:endParaRPr>
          </a:p>
          <a:p>
            <a:r>
              <a:rPr lang="en-US" sz="2000" dirty="0">
                <a:solidFill>
                  <a:schemeClr val="tx1"/>
                </a:solidFill>
              </a:rPr>
              <a:t>What is an Area Agency on Aging (AAA)?</a:t>
            </a:r>
            <a:endParaRPr lang="en-US" sz="2000" dirty="0">
              <a:solidFill>
                <a:schemeClr val="tx1"/>
              </a:solidFill>
              <a:cs typeface="Microsoft Sans Serif" panose="020B0604020202020204" pitchFamily="34" charset="0"/>
            </a:endParaRPr>
          </a:p>
          <a:p>
            <a:pPr lvl="1"/>
            <a:r>
              <a:rPr lang="en-US" sz="2000" dirty="0">
                <a:solidFill>
                  <a:schemeClr val="tx1"/>
                </a:solidFill>
              </a:rPr>
              <a:t>Public or private non-profit agency designated by the state to address the needs and concerns of older persons in a specific geographic area.</a:t>
            </a:r>
            <a:endParaRPr lang="en-US" sz="2000" dirty="0">
              <a:solidFill>
                <a:schemeClr val="tx1"/>
              </a:solidFill>
              <a:cs typeface="Microsoft Sans Serif" panose="020B0604020202020204" pitchFamily="34" charset="0"/>
            </a:endParaRPr>
          </a:p>
          <a:p>
            <a:pPr lvl="1"/>
            <a:r>
              <a:rPr lang="en-US" sz="2000" dirty="0">
                <a:solidFill>
                  <a:schemeClr val="tx1"/>
                </a:solidFill>
              </a:rPr>
              <a:t>AAA is a generic term and actual names vary.</a:t>
            </a:r>
            <a:endParaRPr lang="en-US" sz="2000" dirty="0">
              <a:solidFill>
                <a:schemeClr val="tx1"/>
              </a:solidFill>
              <a:cs typeface="Microsoft Sans Serif" panose="020B0604020202020204" pitchFamily="34" charset="0"/>
            </a:endParaRPr>
          </a:p>
          <a:p>
            <a:pPr lvl="1"/>
            <a:r>
              <a:rPr lang="en-US" sz="2000" dirty="0">
                <a:solidFill>
                  <a:schemeClr val="tx1"/>
                </a:solidFill>
              </a:rPr>
              <a:t>AAAs coordinate and offer services that help older adults remain in their homes, if that is their preference.</a:t>
            </a:r>
            <a:endParaRPr lang="en-US" sz="2000" dirty="0">
              <a:solidFill>
                <a:schemeClr val="tx1"/>
              </a:solidFill>
              <a:cs typeface="Microsoft Sans Serif" panose="020B0604020202020204" pitchFamily="34" charset="0"/>
            </a:endParaRPr>
          </a:p>
          <a:p>
            <a:r>
              <a:rPr lang="en-US" sz="2000" dirty="0">
                <a:solidFill>
                  <a:schemeClr val="tx1"/>
                </a:solidFill>
              </a:rPr>
              <a:t>In Indiana, the network of Area Agencies on Aging is called the INconnect Alliance.</a:t>
            </a:r>
            <a:endParaRPr lang="en-US" sz="2000" dirty="0">
              <a:solidFill>
                <a:schemeClr val="tx1"/>
              </a:solidFill>
              <a:cs typeface="Microsoft Sans Serif" panose="020B0604020202020204" pitchFamily="34" charset="0"/>
            </a:endParaRPr>
          </a:p>
        </p:txBody>
      </p:sp>
    </p:spTree>
    <p:extLst>
      <p:ext uri="{BB962C8B-B14F-4D97-AF65-F5344CB8AC3E}">
        <p14:creationId xmlns:p14="http://schemas.microsoft.com/office/powerpoint/2010/main" val="3387707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8500" t="7551" r="10250" b="7665"/>
          <a:stretch/>
        </p:blipFill>
        <p:spPr>
          <a:xfrm>
            <a:off x="6900074" y="353641"/>
            <a:ext cx="4396576" cy="5937116"/>
          </a:xfrm>
          <a:prstGeom prst="rect">
            <a:avLst/>
          </a:prstGeom>
        </p:spPr>
      </p:pic>
      <p:sp>
        <p:nvSpPr>
          <p:cNvPr id="5" name="Content Placeholder 2"/>
          <p:cNvSpPr txBox="1">
            <a:spLocks/>
          </p:cNvSpPr>
          <p:nvPr/>
        </p:nvSpPr>
        <p:spPr>
          <a:xfrm>
            <a:off x="1371600" y="3871600"/>
            <a:ext cx="4651828" cy="1508607"/>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50000"/>
                    <a:lumOff val="50000"/>
                  </a:schemeClr>
                </a:solidFill>
                <a:latin typeface="Trebuchet MS" panose="020B0603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50000"/>
                    <a:lumOff val="50000"/>
                  </a:schemeClr>
                </a:solidFill>
                <a:latin typeface="Trebuchet MS" panose="020B0603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50000"/>
                    <a:lumOff val="50000"/>
                  </a:schemeClr>
                </a:solidFill>
                <a:latin typeface="Trebuchet MS" panose="020B0603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50000"/>
                    <a:lumOff val="50000"/>
                  </a:schemeClr>
                </a:solidFill>
                <a:latin typeface="Trebuchet MS" panose="020B0603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50000"/>
                    <a:lumOff val="50000"/>
                  </a:schemeClr>
                </a:solidFill>
                <a:latin typeface="Trebuchet MS" panose="020B0603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ct val="20000"/>
              </a:spcBef>
              <a:spcAft>
                <a:spcPts val="0"/>
              </a:spcAft>
              <a:buClrTx/>
              <a:buSzTx/>
              <a:buFont typeface="Arial" panose="020B0604020202020204" pitchFamily="34" charset="0"/>
              <a:buNone/>
              <a:tabLst/>
              <a:defRPr/>
            </a:pPr>
            <a:endParaRPr lang="en-US" sz="2800" b="0" i="0" u="none" strike="noStrike" kern="1200" cap="none" spc="0" normalizeH="0" baseline="0" noProof="0" dirty="0">
              <a:ln>
                <a:noFill/>
              </a:ln>
              <a:solidFill>
                <a:schemeClr val="tx1"/>
              </a:solidFill>
              <a:effectLst/>
              <a:uLnTx/>
              <a:uFillTx/>
              <a:latin typeface="Microsoft Sans Serif" panose="020B0604020202020204" pitchFamily="34" charset="0"/>
            </a:endParaRPr>
          </a:p>
        </p:txBody>
      </p:sp>
      <p:sp>
        <p:nvSpPr>
          <p:cNvPr id="2" name="Title 1">
            <a:extLst>
              <a:ext uri="{FF2B5EF4-FFF2-40B4-BE49-F238E27FC236}">
                <a16:creationId xmlns:a16="http://schemas.microsoft.com/office/drawing/2014/main" id="{9B2312B3-ECB4-5F42-71F1-288BB5084B49}"/>
              </a:ext>
            </a:extLst>
          </p:cNvPr>
          <p:cNvSpPr>
            <a:spLocks noGrp="1"/>
          </p:cNvSpPr>
          <p:nvPr>
            <p:ph type="ctrTitle"/>
          </p:nvPr>
        </p:nvSpPr>
        <p:spPr>
          <a:xfrm>
            <a:off x="365760" y="3209925"/>
            <a:ext cx="7444740" cy="1981200"/>
          </a:xfrm>
        </p:spPr>
        <p:txBody>
          <a:bodyPr/>
          <a:lstStyle/>
          <a:p>
            <a:pPr marL="0" marR="0" lvl="0" indent="0" algn="ctr" defTabSz="914400" rtl="0" eaLnBrk="1" fontAlgn="auto" latinLnBrk="0" hangingPunct="1">
              <a:lnSpc>
                <a:spcPct val="110000"/>
              </a:lnSpc>
              <a:spcBef>
                <a:spcPct val="20000"/>
              </a:spcBef>
              <a:spcAft>
                <a:spcPts val="0"/>
              </a:spcAft>
              <a:tabLst/>
              <a:defRPr/>
            </a:pPr>
            <a:r>
              <a:rPr kumimoji="0" lang="en-US" sz="3600" b="0" i="0" u="sng" strike="noStrike" kern="1200" cap="none" spc="0" normalizeH="0" baseline="0" noProof="0" dirty="0">
                <a:ln>
                  <a:noFill/>
                </a:ln>
                <a:solidFill>
                  <a:prstClr val="black">
                    <a:lumMod val="50000"/>
                    <a:lumOff val="50000"/>
                  </a:prstClr>
                </a:solidFill>
                <a:effectLst/>
                <a:uLnTx/>
                <a:uFillTx/>
                <a:latin typeface="Microsoft Sans Serif" panose="020B0604020202020204" pitchFamily="34" charset="0"/>
                <a:hlinkClick r:id="rId4">
                  <a:extLst>
                    <a:ext uri="{A12FA001-AC4F-418D-AE19-62706E023703}">
                      <ahyp:hlinkClr xmlns:ahyp="http://schemas.microsoft.com/office/drawing/2018/hyperlinkcolor" val="tx"/>
                    </a:ext>
                  </a:extLst>
                </a:hlinkClick>
              </a:rPr>
              <a:t>www.INconnectAlliance.org</a:t>
            </a:r>
            <a:br>
              <a:rPr lang="en-US" sz="3600" b="0" u="sng" dirty="0">
                <a:solidFill>
                  <a:prstClr val="black">
                    <a:lumMod val="50000"/>
                    <a:lumOff val="50000"/>
                  </a:prstClr>
                </a:solidFill>
                <a:latin typeface="Microsoft Sans Serif" panose="020B0604020202020204" pitchFamily="34" charset="0"/>
              </a:rPr>
            </a:br>
            <a:r>
              <a:rPr kumimoji="0" lang="en-US" sz="3600" b="0" i="0" u="none" strike="noStrike" kern="1200" cap="none" spc="0" normalizeH="0" baseline="0" noProof="0" dirty="0">
                <a:ln>
                  <a:noFill/>
                </a:ln>
                <a:solidFill>
                  <a:schemeClr val="tx1"/>
                </a:solidFill>
                <a:effectLst/>
                <a:uLnTx/>
                <a:uFillTx/>
                <a:latin typeface="Microsoft Sans Serif" panose="020B0604020202020204" pitchFamily="34" charset="0"/>
              </a:rPr>
              <a:t>1-800-713-9023</a:t>
            </a:r>
            <a:endParaRPr lang="en-US" sz="3600" dirty="0"/>
          </a:p>
        </p:txBody>
      </p: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849928" y="2098071"/>
            <a:ext cx="4476404" cy="1321724"/>
          </a:xfrm>
          <a:prstGeom prst="rect">
            <a:avLst/>
          </a:prstGeom>
        </p:spPr>
      </p:pic>
      <p:sp>
        <p:nvSpPr>
          <p:cNvPr id="3" name="Slide Number Placeholder 2">
            <a:extLst>
              <a:ext uri="{FF2B5EF4-FFF2-40B4-BE49-F238E27FC236}">
                <a16:creationId xmlns:a16="http://schemas.microsoft.com/office/drawing/2014/main" id="{27C8E66F-B49E-1F94-D9BD-1CF281EF2186}"/>
              </a:ext>
            </a:extLst>
          </p:cNvPr>
          <p:cNvSpPr>
            <a:spLocks noGrp="1"/>
          </p:cNvSpPr>
          <p:nvPr>
            <p:ph type="sldNum" sz="quarter" idx="12"/>
          </p:nvPr>
        </p:nvSpPr>
        <p:spPr/>
        <p:txBody>
          <a:bodyPr/>
          <a:lstStyle/>
          <a:p>
            <a:fld id="{786AB5DA-2FE1-4245-A5A6-1B68667BDB58}" type="slidenum">
              <a:rPr lang="en-US" smtClean="0"/>
              <a:t>38</a:t>
            </a:fld>
            <a:endParaRPr lang="en-US"/>
          </a:p>
        </p:txBody>
      </p:sp>
    </p:spTree>
    <p:extLst>
      <p:ext uri="{BB962C8B-B14F-4D97-AF65-F5344CB8AC3E}">
        <p14:creationId xmlns:p14="http://schemas.microsoft.com/office/powerpoint/2010/main" val="3523619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6096"/>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 name="Content Placeholder 2">
            <a:extLst>
              <a:ext uri="{FF2B5EF4-FFF2-40B4-BE49-F238E27FC236}">
                <a16:creationId xmlns:a16="http://schemas.microsoft.com/office/drawing/2014/main" id="{6C2F39FC-34EC-11B8-118C-F4FA19A2CE5E}"/>
              </a:ext>
            </a:extLst>
          </p:cNvPr>
          <p:cNvSpPr txBox="1">
            <a:spLocks/>
          </p:cNvSpPr>
          <p:nvPr/>
        </p:nvSpPr>
        <p:spPr>
          <a:xfrm>
            <a:off x="838200" y="1832225"/>
            <a:ext cx="10845800" cy="43447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01426A"/>
              </a:solidFill>
              <a:latin typeface="Microsoft Sans Serif"/>
              <a:ea typeface="Microsoft Sans Serif"/>
              <a:cs typeface="Microsoft Sans Serif"/>
            </a:endParaRPr>
          </a:p>
        </p:txBody>
      </p:sp>
      <p:sp>
        <p:nvSpPr>
          <p:cNvPr id="12" name="Content Placeholder 2">
            <a:extLst>
              <a:ext uri="{FF2B5EF4-FFF2-40B4-BE49-F238E27FC236}">
                <a16:creationId xmlns:a16="http://schemas.microsoft.com/office/drawing/2014/main" id="{586747C4-E3DB-44EE-99E6-078969ED4EE4}"/>
              </a:ext>
            </a:extLst>
          </p:cNvPr>
          <p:cNvSpPr txBox="1">
            <a:spLocks/>
          </p:cNvSpPr>
          <p:nvPr/>
        </p:nvSpPr>
        <p:spPr>
          <a:xfrm>
            <a:off x="990600" y="6231192"/>
            <a:ext cx="8037576" cy="2905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Reference.</a:t>
            </a:r>
          </a:p>
        </p:txBody>
      </p:sp>
      <p:graphicFrame>
        <p:nvGraphicFramePr>
          <p:cNvPr id="6" name="Content Placeholder 7">
            <a:extLst>
              <a:ext uri="{FF2B5EF4-FFF2-40B4-BE49-F238E27FC236}">
                <a16:creationId xmlns:a16="http://schemas.microsoft.com/office/drawing/2014/main" id="{87E7B18D-3B25-4606-4E0C-86B33AABEABC}"/>
              </a:ext>
            </a:extLst>
          </p:cNvPr>
          <p:cNvGraphicFramePr>
            <a:graphicFrameLocks noGrp="1"/>
          </p:cNvGraphicFramePr>
          <p:nvPr/>
        </p:nvGraphicFramePr>
        <p:xfrm>
          <a:off x="330201" y="1495425"/>
          <a:ext cx="10917237" cy="4555165"/>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B7D23A76-FC7E-C331-0B00-A99E683C0FAB}"/>
              </a:ext>
            </a:extLst>
          </p:cNvPr>
          <p:cNvSpPr>
            <a:spLocks noGrp="1"/>
          </p:cNvSpPr>
          <p:nvPr/>
        </p:nvSpPr>
        <p:spPr>
          <a:xfrm>
            <a:off x="944879" y="510135"/>
            <a:ext cx="10916920" cy="8971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cap="none" baseline="0">
                <a:solidFill>
                  <a:schemeClr val="tx1"/>
                </a:solidFill>
                <a:latin typeface="Raleway" panose="020B0503030101060003" pitchFamily="34" charset="77"/>
                <a:ea typeface="+mj-ea"/>
                <a:cs typeface="+mj-cs"/>
              </a:defRPr>
            </a:lvl1pPr>
          </a:lstStyle>
          <a:p>
            <a:r>
              <a:rPr lang="en-US" sz="4400" dirty="0">
                <a:solidFill>
                  <a:srgbClr val="01426A"/>
                </a:solidFill>
                <a:latin typeface="+mj-lt"/>
                <a:ea typeface="Microsoft Sans Serif" panose="020B0604020202020204" pitchFamily="34" charset="0"/>
                <a:cs typeface="Microsoft Sans Serif" panose="020B0604020202020204" pitchFamily="34" charset="0"/>
              </a:rPr>
              <a:t>Infant Mortality Rates (IMRs)</a:t>
            </a:r>
            <a:br>
              <a:rPr lang="en-US" dirty="0">
                <a:solidFill>
                  <a:srgbClr val="01426A"/>
                </a:solidFill>
                <a:latin typeface="+mj-lt"/>
                <a:ea typeface="Microsoft Sans Serif" panose="020B0604020202020204" pitchFamily="34" charset="0"/>
                <a:cs typeface="Microsoft Sans Serif" panose="020B0604020202020204" pitchFamily="34" charset="0"/>
              </a:rPr>
            </a:br>
            <a:r>
              <a:rPr lang="en-US" sz="2800" dirty="0">
                <a:solidFill>
                  <a:srgbClr val="01426A"/>
                </a:solidFill>
                <a:latin typeface="+mj-lt"/>
                <a:ea typeface="Microsoft Sans Serif" panose="020B0604020202020204" pitchFamily="34" charset="0"/>
                <a:cs typeface="Microsoft Sans Serif" panose="020B0604020202020204" pitchFamily="34" charset="0"/>
              </a:rPr>
              <a:t>2013-Preliminary 2023</a:t>
            </a:r>
            <a:endParaRPr lang="en-US" dirty="0">
              <a:solidFill>
                <a:srgbClr val="01426A"/>
              </a:solidFill>
              <a:latin typeface="+mj-lt"/>
              <a:ea typeface="Microsoft Sans Serif" panose="020B0604020202020204" pitchFamily="34" charset="0"/>
              <a:cs typeface="Microsoft Sans Serif" panose="020B0604020202020204" pitchFamily="34" charset="0"/>
            </a:endParaRPr>
          </a:p>
        </p:txBody>
      </p:sp>
      <p:sp>
        <p:nvSpPr>
          <p:cNvPr id="10" name="TextBox 10">
            <a:extLst>
              <a:ext uri="{FF2B5EF4-FFF2-40B4-BE49-F238E27FC236}">
                <a16:creationId xmlns:a16="http://schemas.microsoft.com/office/drawing/2014/main" id="{D6255520-D96C-1629-22B8-7A2FAEB706DF}"/>
              </a:ext>
            </a:extLst>
          </p:cNvPr>
          <p:cNvSpPr txBox="1"/>
          <p:nvPr/>
        </p:nvSpPr>
        <p:spPr>
          <a:xfrm>
            <a:off x="10325456" y="3354963"/>
            <a:ext cx="1612544"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3"/>
                </a:solidFill>
              </a:rPr>
              <a:t>Preliminary 2023 data as of 3/6/2024; subject to change</a:t>
            </a:r>
          </a:p>
        </p:txBody>
      </p:sp>
    </p:spTree>
    <p:extLst>
      <p:ext uri="{BB962C8B-B14F-4D97-AF65-F5344CB8AC3E}">
        <p14:creationId xmlns:p14="http://schemas.microsoft.com/office/powerpoint/2010/main" val="1042978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6096"/>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6"/>
            <a:ext cx="10515600" cy="9953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ea typeface="Microsoft Sans Serif" panose="020B0604020202020204" pitchFamily="34" charset="0"/>
                <a:cs typeface="Microsoft Sans Serif" panose="020B0604020202020204" pitchFamily="34" charset="0"/>
              </a:rPr>
              <a:t>Factors Contributing to Infant Mortality</a:t>
            </a:r>
          </a:p>
        </p:txBody>
      </p:sp>
      <p:sp>
        <p:nvSpPr>
          <p:cNvPr id="2" name="Content Placeholder 2">
            <a:extLst>
              <a:ext uri="{FF2B5EF4-FFF2-40B4-BE49-F238E27FC236}">
                <a16:creationId xmlns:a16="http://schemas.microsoft.com/office/drawing/2014/main" id="{6C2F39FC-34EC-11B8-118C-F4FA19A2CE5E}"/>
              </a:ext>
            </a:extLst>
          </p:cNvPr>
          <p:cNvSpPr txBox="1">
            <a:spLocks/>
          </p:cNvSpPr>
          <p:nvPr/>
        </p:nvSpPr>
        <p:spPr>
          <a:xfrm>
            <a:off x="838200" y="1832225"/>
            <a:ext cx="10845800" cy="43447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01426A"/>
              </a:solidFill>
              <a:latin typeface="Microsoft Sans Serif"/>
              <a:ea typeface="Microsoft Sans Serif"/>
              <a:cs typeface="Microsoft Sans Serif"/>
            </a:endParaRPr>
          </a:p>
        </p:txBody>
      </p:sp>
      <p:sp>
        <p:nvSpPr>
          <p:cNvPr id="7" name="Content Placeholder 2">
            <a:extLst>
              <a:ext uri="{FF2B5EF4-FFF2-40B4-BE49-F238E27FC236}">
                <a16:creationId xmlns:a16="http://schemas.microsoft.com/office/drawing/2014/main" id="{85E29A24-C08A-BA92-A603-C50DC0188174}"/>
              </a:ext>
            </a:extLst>
          </p:cNvPr>
          <p:cNvSpPr txBox="1">
            <a:spLocks/>
          </p:cNvSpPr>
          <p:nvPr/>
        </p:nvSpPr>
        <p:spPr>
          <a:xfrm>
            <a:off x="673099" y="1360450"/>
            <a:ext cx="10845800" cy="4951451"/>
          </a:xfrm>
          <a:prstGeom prst="rect">
            <a:avLst/>
          </a:prstGeom>
        </p:spPr>
        <p:txBody>
          <a:bodyPr vert="horz" lIns="91440" tIns="45720" rIns="91440" bIns="45720" rtlCol="0" anchor="t">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b="1" dirty="0">
                <a:solidFill>
                  <a:srgbClr val="01426A"/>
                </a:solidFill>
                <a:ea typeface="Microsoft Sans Serif"/>
                <a:cs typeface="Microsoft Sans Serif"/>
              </a:rPr>
              <a:t>Obesity</a:t>
            </a:r>
          </a:p>
          <a:p>
            <a:pPr lvl="1">
              <a:lnSpc>
                <a:spcPct val="120000"/>
              </a:lnSpc>
            </a:pPr>
            <a:r>
              <a:rPr lang="en-US" dirty="0">
                <a:solidFill>
                  <a:srgbClr val="01426A"/>
                </a:solidFill>
                <a:ea typeface="Microsoft Sans Serif"/>
                <a:cs typeface="Microsoft Sans Serif"/>
              </a:rPr>
              <a:t>Indiana ranks 12th highest in the U.S. for percentage of adults who have obesity (36.3% of adults)</a:t>
            </a:r>
          </a:p>
          <a:p>
            <a:pPr lvl="1">
              <a:lnSpc>
                <a:spcPct val="120000"/>
              </a:lnSpc>
            </a:pPr>
            <a:r>
              <a:rPr lang="en-US" dirty="0">
                <a:solidFill>
                  <a:srgbClr val="01426A"/>
                </a:solidFill>
                <a:ea typeface="Microsoft Sans Serif"/>
                <a:cs typeface="Microsoft Sans Serif"/>
              </a:rPr>
              <a:t>35.6% of Indiana births in 2022 were to pregnant women who have obesity (additional 26.1% overweight)</a:t>
            </a:r>
          </a:p>
          <a:p>
            <a:pPr lvl="1">
              <a:lnSpc>
                <a:spcPct val="120000"/>
              </a:lnSpc>
            </a:pPr>
            <a:r>
              <a:rPr lang="en-US" dirty="0">
                <a:solidFill>
                  <a:srgbClr val="01426A"/>
                </a:solidFill>
                <a:ea typeface="Microsoft Sans Serif"/>
                <a:cs typeface="Microsoft Sans Serif"/>
              </a:rPr>
              <a:t>Pregnant women who have obesity have an increased risk of preterm birth (13.0% of Indiana births to those who have obesity were preterm compared to 9.4% of births to those in the normal BMI range)</a:t>
            </a:r>
          </a:p>
          <a:p>
            <a:pPr>
              <a:lnSpc>
                <a:spcPct val="120000"/>
              </a:lnSpc>
            </a:pPr>
            <a:r>
              <a:rPr lang="en-US" b="1" dirty="0">
                <a:solidFill>
                  <a:srgbClr val="01426A"/>
                </a:solidFill>
                <a:ea typeface="Microsoft Sans Serif"/>
                <a:cs typeface="Microsoft Sans Serif"/>
              </a:rPr>
              <a:t>Smoking </a:t>
            </a:r>
          </a:p>
          <a:p>
            <a:pPr lvl="1">
              <a:lnSpc>
                <a:spcPct val="120000"/>
              </a:lnSpc>
            </a:pPr>
            <a:r>
              <a:rPr lang="en-US" dirty="0">
                <a:solidFill>
                  <a:srgbClr val="01426A"/>
                </a:solidFill>
                <a:ea typeface="Microsoft Sans Serif"/>
                <a:cs typeface="Microsoft Sans Serif"/>
              </a:rPr>
              <a:t>6.6% of births exposed to smoking during pregnancy</a:t>
            </a:r>
          </a:p>
          <a:p>
            <a:pPr lvl="1">
              <a:lnSpc>
                <a:spcPct val="120000"/>
              </a:lnSpc>
            </a:pPr>
            <a:r>
              <a:rPr lang="en-US" dirty="0">
                <a:solidFill>
                  <a:srgbClr val="01426A"/>
                </a:solidFill>
                <a:ea typeface="Microsoft Sans Serif"/>
                <a:cs typeface="Microsoft Sans Serif"/>
              </a:rPr>
              <a:t>12.2% of births to mothers on Medicaid were exposed to smoking during pregnancy while 2.6% of births to mothers not on Medicaid were exposed to smoking </a:t>
            </a:r>
          </a:p>
          <a:p>
            <a:pPr>
              <a:lnSpc>
                <a:spcPct val="120000"/>
              </a:lnSpc>
            </a:pPr>
            <a:r>
              <a:rPr lang="en-US" b="1" dirty="0">
                <a:solidFill>
                  <a:srgbClr val="01426A"/>
                </a:solidFill>
                <a:ea typeface="Microsoft Sans Serif"/>
                <a:cs typeface="Microsoft Sans Serif"/>
              </a:rPr>
              <a:t>Limited Prenatal Care</a:t>
            </a:r>
          </a:p>
          <a:p>
            <a:pPr lvl="1">
              <a:lnSpc>
                <a:spcPct val="120000"/>
              </a:lnSpc>
            </a:pPr>
            <a:r>
              <a:rPr lang="en-US" dirty="0">
                <a:solidFill>
                  <a:srgbClr val="01426A"/>
                </a:solidFill>
                <a:ea typeface="Microsoft Sans Serif"/>
                <a:cs typeface="Microsoft Sans Serif"/>
              </a:rPr>
              <a:t>29.1% of births were to women not receiving prenatal care during the 1st trimester (a statistically significant increase compared to 2021) </a:t>
            </a:r>
          </a:p>
          <a:p>
            <a:pPr>
              <a:lnSpc>
                <a:spcPct val="120000"/>
              </a:lnSpc>
            </a:pPr>
            <a:r>
              <a:rPr lang="en-US" b="1" dirty="0">
                <a:solidFill>
                  <a:srgbClr val="01426A"/>
                </a:solidFill>
                <a:ea typeface="Microsoft Sans Serif"/>
                <a:cs typeface="Microsoft Sans Serif"/>
              </a:rPr>
              <a:t>Unsafe Sleep Practices</a:t>
            </a:r>
          </a:p>
          <a:p>
            <a:pPr lvl="1">
              <a:lnSpc>
                <a:spcPct val="120000"/>
              </a:lnSpc>
            </a:pPr>
            <a:r>
              <a:rPr lang="en-US" dirty="0">
                <a:solidFill>
                  <a:srgbClr val="01426A"/>
                </a:solidFill>
                <a:ea typeface="Microsoft Sans Serif"/>
                <a:cs typeface="Microsoft Sans Serif"/>
              </a:rPr>
              <a:t>17.0% of infant deaths in 2022 can be attributed to SUIDs</a:t>
            </a:r>
          </a:p>
        </p:txBody>
      </p:sp>
    </p:spTree>
    <p:extLst>
      <p:ext uri="{BB962C8B-B14F-4D97-AF65-F5344CB8AC3E}">
        <p14:creationId xmlns:p14="http://schemas.microsoft.com/office/powerpoint/2010/main" val="1879179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6096"/>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ea typeface="Microsoft Sans Serif"/>
                <a:cs typeface="Microsoft Sans Serif"/>
              </a:rPr>
              <a:t>Maternal Mortality</a:t>
            </a:r>
            <a:endParaRPr lang="en-US" b="1" dirty="0">
              <a:solidFill>
                <a:srgbClr val="01426A"/>
              </a:solidFill>
              <a:ea typeface="Microsoft Sans Serif" panose="020B0604020202020204" pitchFamily="34" charset="0"/>
              <a:cs typeface="Microsoft Sans Serif" panose="020B0604020202020204" pitchFamily="34" charset="0"/>
            </a:endParaRPr>
          </a:p>
        </p:txBody>
      </p:sp>
      <p:sp>
        <p:nvSpPr>
          <p:cNvPr id="5" name="TextBox 4">
            <a:extLst>
              <a:ext uri="{FF2B5EF4-FFF2-40B4-BE49-F238E27FC236}">
                <a16:creationId xmlns:a16="http://schemas.microsoft.com/office/drawing/2014/main" id="{EC565D1E-F443-2B97-EA00-4BE12E1CC6FB}"/>
              </a:ext>
            </a:extLst>
          </p:cNvPr>
          <p:cNvSpPr txBox="1"/>
          <p:nvPr/>
        </p:nvSpPr>
        <p:spPr>
          <a:xfrm>
            <a:off x="672496" y="1821543"/>
            <a:ext cx="10544628"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3200" dirty="0">
                <a:solidFill>
                  <a:srgbClr val="01426A"/>
                </a:solidFill>
              </a:rPr>
              <a:t>In 2021, 80 women in Indiana died during pregnancy or within the first year after childbirth </a:t>
            </a:r>
          </a:p>
          <a:p>
            <a:pPr marL="457200" indent="-457200">
              <a:buFont typeface="Arial"/>
              <a:buChar char="•"/>
            </a:pPr>
            <a:r>
              <a:rPr lang="en-US" sz="3200" dirty="0">
                <a:solidFill>
                  <a:srgbClr val="01426A"/>
                </a:solidFill>
              </a:rPr>
              <a:t>Of those deaths, 77% were determined to have some chance or a good chance to have an altered outcome</a:t>
            </a:r>
          </a:p>
          <a:p>
            <a:pPr marL="457200" indent="-457200">
              <a:buFont typeface="Arial"/>
              <a:buChar char="•"/>
            </a:pPr>
            <a:endParaRPr lang="en-US" sz="3200" dirty="0">
              <a:solidFill>
                <a:srgbClr val="01426A"/>
              </a:solidFill>
            </a:endParaRPr>
          </a:p>
        </p:txBody>
      </p:sp>
    </p:spTree>
    <p:extLst>
      <p:ext uri="{BB962C8B-B14F-4D97-AF65-F5344CB8AC3E}">
        <p14:creationId xmlns:p14="http://schemas.microsoft.com/office/powerpoint/2010/main" val="3458187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square with blue and yellow stripes&#10;&#10;Description automatically generated">
            <a:extLst>
              <a:ext uri="{FF2B5EF4-FFF2-40B4-BE49-F238E27FC236}">
                <a16:creationId xmlns:a16="http://schemas.microsoft.com/office/drawing/2014/main" id="{F90DB3B0-C63D-6C70-6D5F-F3E73E40C0D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dirty="0">
                <a:solidFill>
                  <a:srgbClr val="01426A"/>
                </a:solidFill>
                <a:ea typeface="Microsoft Sans Serif"/>
                <a:cs typeface="Microsoft Sans Serif"/>
              </a:rPr>
              <a:t>Supportive MCH Policies</a:t>
            </a:r>
            <a:endParaRPr lang="en-US" b="1" dirty="0">
              <a:solidFill>
                <a:srgbClr val="01426A"/>
              </a:solidFill>
              <a:ea typeface="Microsoft Sans Serif" panose="020B0604020202020204" pitchFamily="34" charset="0"/>
              <a:cs typeface="Microsoft Sans Serif" panose="020B0604020202020204" pitchFamily="34" charset="0"/>
            </a:endParaRPr>
          </a:p>
        </p:txBody>
      </p:sp>
      <p:pic>
        <p:nvPicPr>
          <p:cNvPr id="4" name="Picture 3" descr="A baby sitting at a table&#10;&#10;Description automatically generated">
            <a:extLst>
              <a:ext uri="{FF2B5EF4-FFF2-40B4-BE49-F238E27FC236}">
                <a16:creationId xmlns:a16="http://schemas.microsoft.com/office/drawing/2014/main" id="{4763328F-28A4-0FDE-CDA2-C63B41561C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1690688"/>
            <a:ext cx="6464808" cy="4309872"/>
          </a:xfrm>
          <a:prstGeom prst="rect">
            <a:avLst/>
          </a:prstGeom>
        </p:spPr>
      </p:pic>
    </p:spTree>
    <p:extLst>
      <p:ext uri="{BB962C8B-B14F-4D97-AF65-F5344CB8AC3E}">
        <p14:creationId xmlns:p14="http://schemas.microsoft.com/office/powerpoint/2010/main" val="3940739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6096"/>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ea typeface="Microsoft Sans Serif"/>
                <a:cs typeface="Microsoft Sans Serif"/>
              </a:rPr>
              <a:t>Perinatal Levels of Care</a:t>
            </a:r>
            <a:endParaRPr lang="en-US" b="1" dirty="0">
              <a:solidFill>
                <a:srgbClr val="01426A"/>
              </a:solidFill>
              <a:ea typeface="Microsoft Sans Serif" panose="020B0604020202020204" pitchFamily="34" charset="0"/>
              <a:cs typeface="Microsoft Sans Serif" panose="020B0604020202020204" pitchFamily="34" charset="0"/>
            </a:endParaRPr>
          </a:p>
        </p:txBody>
      </p:sp>
      <p:sp>
        <p:nvSpPr>
          <p:cNvPr id="2" name="Content Placeholder 2">
            <a:extLst>
              <a:ext uri="{FF2B5EF4-FFF2-40B4-BE49-F238E27FC236}">
                <a16:creationId xmlns:a16="http://schemas.microsoft.com/office/drawing/2014/main" id="{6C2F39FC-34EC-11B8-118C-F4FA19A2CE5E}"/>
              </a:ext>
            </a:extLst>
          </p:cNvPr>
          <p:cNvSpPr txBox="1">
            <a:spLocks/>
          </p:cNvSpPr>
          <p:nvPr/>
        </p:nvSpPr>
        <p:spPr>
          <a:xfrm>
            <a:off x="838200" y="1832225"/>
            <a:ext cx="10845800" cy="43447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dirty="0">
                <a:solidFill>
                  <a:srgbClr val="01426A"/>
                </a:solidFill>
                <a:ea typeface="Microsoft Sans Serif"/>
                <a:cs typeface="Microsoft Sans Serif"/>
              </a:rPr>
              <a:t>In September 2019, 410 IAC 39, or Perinatal Hospital Services, went into effect</a:t>
            </a:r>
          </a:p>
          <a:p>
            <a:pPr>
              <a:lnSpc>
                <a:spcPct val="110000"/>
              </a:lnSpc>
            </a:pPr>
            <a:r>
              <a:rPr lang="en-US" dirty="0">
                <a:solidFill>
                  <a:srgbClr val="01426A"/>
                </a:solidFill>
                <a:ea typeface="Microsoft Sans Serif"/>
                <a:cs typeface="Microsoft Sans Serif"/>
              </a:rPr>
              <a:t>Requires all hospitals that offer obstetric and neonatal care to be certified as Level I, Level II, Level III or Level IV, based on the services they offer</a:t>
            </a:r>
          </a:p>
          <a:p>
            <a:pPr>
              <a:lnSpc>
                <a:spcPct val="110000"/>
              </a:lnSpc>
            </a:pPr>
            <a:r>
              <a:rPr lang="en-US" dirty="0">
                <a:solidFill>
                  <a:srgbClr val="01426A"/>
                </a:solidFill>
                <a:ea typeface="Microsoft Sans Serif"/>
                <a:cs typeface="Segoe UI"/>
              </a:rPr>
              <a:t>Perinatal Centers: nine delivery hospitals who provide support and mentorship to other OB Departments across the state</a:t>
            </a:r>
          </a:p>
          <a:p>
            <a:pPr>
              <a:lnSpc>
                <a:spcPct val="110000"/>
              </a:lnSpc>
            </a:pPr>
            <a:endParaRPr lang="en-US" dirty="0">
              <a:solidFill>
                <a:srgbClr val="01426A"/>
              </a:solidFill>
              <a:ea typeface="Microsoft Sans Serif"/>
              <a:cs typeface="Microsoft Sans Serif"/>
            </a:endParaRPr>
          </a:p>
          <a:p>
            <a:pPr>
              <a:lnSpc>
                <a:spcPct val="110000"/>
              </a:lnSpc>
            </a:pPr>
            <a:endParaRPr lang="en-US" dirty="0">
              <a:solidFill>
                <a:srgbClr val="01426A"/>
              </a:solidFill>
              <a:ea typeface="Microsoft Sans Serif"/>
              <a:cs typeface="Microsoft Sans Serif"/>
            </a:endParaRPr>
          </a:p>
        </p:txBody>
      </p:sp>
    </p:spTree>
    <p:extLst>
      <p:ext uri="{BB962C8B-B14F-4D97-AF65-F5344CB8AC3E}">
        <p14:creationId xmlns:p14="http://schemas.microsoft.com/office/powerpoint/2010/main" val="3255698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6096"/>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ea typeface="Microsoft Sans Serif"/>
                <a:cs typeface="Microsoft Sans Serif"/>
              </a:rPr>
              <a:t>Perinatal Levels of Care</a:t>
            </a:r>
            <a:endParaRPr lang="en-US" b="1" dirty="0">
              <a:solidFill>
                <a:srgbClr val="01426A"/>
              </a:solidFill>
              <a:ea typeface="Microsoft Sans Serif" panose="020B0604020202020204" pitchFamily="34" charset="0"/>
              <a:cs typeface="Microsoft Sans Serif" panose="020B0604020202020204" pitchFamily="34" charset="0"/>
            </a:endParaRPr>
          </a:p>
        </p:txBody>
      </p:sp>
      <p:sp>
        <p:nvSpPr>
          <p:cNvPr id="2" name="Content Placeholder 2">
            <a:extLst>
              <a:ext uri="{FF2B5EF4-FFF2-40B4-BE49-F238E27FC236}">
                <a16:creationId xmlns:a16="http://schemas.microsoft.com/office/drawing/2014/main" id="{6C2F39FC-34EC-11B8-118C-F4FA19A2CE5E}"/>
              </a:ext>
            </a:extLst>
          </p:cNvPr>
          <p:cNvSpPr txBox="1">
            <a:spLocks/>
          </p:cNvSpPr>
          <p:nvPr/>
        </p:nvSpPr>
        <p:spPr>
          <a:xfrm>
            <a:off x="838200" y="1492250"/>
            <a:ext cx="10845800" cy="434473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000" dirty="0">
                <a:solidFill>
                  <a:srgbClr val="01426A"/>
                </a:solidFill>
                <a:ea typeface="Microsoft Sans Serif"/>
                <a:cs typeface="Microsoft Sans Serif"/>
              </a:rPr>
              <a:t>In 2023, the </a:t>
            </a:r>
            <a:r>
              <a:rPr lang="en-US" sz="2000" dirty="0" err="1">
                <a:solidFill>
                  <a:srgbClr val="01426A"/>
                </a:solidFill>
                <a:ea typeface="Microsoft Sans Serif"/>
                <a:cs typeface="Microsoft Sans Serif"/>
              </a:rPr>
              <a:t>PLoC</a:t>
            </a:r>
            <a:r>
              <a:rPr lang="en-US" sz="2000" dirty="0">
                <a:solidFill>
                  <a:srgbClr val="01426A"/>
                </a:solidFill>
                <a:ea typeface="Microsoft Sans Serif"/>
                <a:cs typeface="Microsoft Sans Serif"/>
              </a:rPr>
              <a:t>:</a:t>
            </a:r>
          </a:p>
          <a:p>
            <a:pPr>
              <a:lnSpc>
                <a:spcPct val="120000"/>
              </a:lnSpc>
            </a:pPr>
            <a:r>
              <a:rPr lang="en-US" sz="2000" dirty="0">
                <a:solidFill>
                  <a:srgbClr val="01426A"/>
                </a:solidFill>
                <a:ea typeface="Microsoft Sans Serif"/>
                <a:cs typeface="Microsoft Sans Serif"/>
              </a:rPr>
              <a:t>Assisted in improving care coordination by facilitating maternal and neonatal transport services to higher-level care facilities</a:t>
            </a:r>
          </a:p>
          <a:p>
            <a:pPr>
              <a:lnSpc>
                <a:spcPct val="120000"/>
              </a:lnSpc>
            </a:pPr>
            <a:r>
              <a:rPr lang="en-US" sz="2000" dirty="0">
                <a:solidFill>
                  <a:srgbClr val="01426A"/>
                </a:solidFill>
                <a:ea typeface="Microsoft Sans Serif"/>
                <a:cs typeface="Microsoft Sans Serif"/>
              </a:rPr>
              <a:t>More than 80% of our birthing facilities increased their communication and partnerships amongst birthing facilities to share hospital policies, protocols, and practice changes</a:t>
            </a:r>
          </a:p>
          <a:p>
            <a:pPr>
              <a:lnSpc>
                <a:spcPct val="120000"/>
              </a:lnSpc>
            </a:pPr>
            <a:r>
              <a:rPr lang="en-US" sz="2000" dirty="0">
                <a:solidFill>
                  <a:srgbClr val="01426A"/>
                </a:solidFill>
                <a:ea typeface="Microsoft Sans Serif"/>
                <a:cs typeface="Microsoft Sans Serif"/>
              </a:rPr>
              <a:t>Birthing hospitals are now actively collecting and analyzing data, which has helped drive quality improvement projects to enhance the overall standard of care.</a:t>
            </a:r>
          </a:p>
          <a:p>
            <a:pPr>
              <a:lnSpc>
                <a:spcPct val="120000"/>
              </a:lnSpc>
            </a:pPr>
            <a:r>
              <a:rPr lang="en-US" sz="2000" dirty="0">
                <a:solidFill>
                  <a:srgbClr val="01426A"/>
                </a:solidFill>
                <a:ea typeface="Microsoft Sans Serif"/>
                <a:cs typeface="Microsoft Sans Serif"/>
              </a:rPr>
              <a:t>100% of birthing facilities have conducted at least one multidisciplinary simulation training, with many noting at least two per year</a:t>
            </a:r>
          </a:p>
        </p:txBody>
      </p:sp>
    </p:spTree>
    <p:extLst>
      <p:ext uri="{BB962C8B-B14F-4D97-AF65-F5344CB8AC3E}">
        <p14:creationId xmlns:p14="http://schemas.microsoft.com/office/powerpoint/2010/main" val="1781430328"/>
      </p:ext>
    </p:extLst>
  </p:cSld>
  <p:clrMapOvr>
    <a:masterClrMapping/>
  </p:clrMapOvr>
</p:sld>
</file>

<file path=ppt/theme/theme1.xml><?xml version="1.0" encoding="utf-8"?>
<a:theme xmlns:a="http://schemas.openxmlformats.org/drawingml/2006/main" name="Office Theme">
  <a:themeElements>
    <a:clrScheme name="Hoosier Huddle">
      <a:dk1>
        <a:sysClr val="windowText" lastClr="000000"/>
      </a:dk1>
      <a:lt1>
        <a:sysClr val="window" lastClr="FFFFFF"/>
      </a:lt1>
      <a:dk2>
        <a:srgbClr val="01426A"/>
      </a:dk2>
      <a:lt2>
        <a:srgbClr val="FFC72C"/>
      </a:lt2>
      <a:accent1>
        <a:srgbClr val="FFC72C"/>
      </a:accent1>
      <a:accent2>
        <a:srgbClr val="01426A"/>
      </a:accent2>
      <a:accent3>
        <a:srgbClr val="E86B0E"/>
      </a:accent3>
      <a:accent4>
        <a:srgbClr val="77787B"/>
      </a:accent4>
      <a:accent5>
        <a:srgbClr val="276092"/>
      </a:accent5>
      <a:accent6>
        <a:srgbClr val="8D9CBD"/>
      </a:accent6>
      <a:hlink>
        <a:srgbClr val="467886"/>
      </a:hlink>
      <a:folHlink>
        <a:srgbClr val="96607D"/>
      </a:folHlink>
    </a:clrScheme>
    <a:fontScheme name="MS Sans Serif">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FT-Slides.potx  -  Last saved by user" id="{E625538B-97CF-425B-8989-E825432FD04B}" vid="{01651B7D-2060-4743-91C8-D4DD77C252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db5066c-6899-482b-9ea0-5145f9da9989" xsi:nil="true"/>
    <lcf76f155ced4ddcb4097134ff3c332f xmlns="0e3686d1-1cfc-4dd6-97bc-f60db241bb0a">
      <Terms xmlns="http://schemas.microsoft.com/office/infopath/2007/PartnerControls"/>
    </lcf76f155ced4ddcb4097134ff3c332f>
    <SharedWithUsers xmlns="8206b0a5-a494-4f24-97c6-f5b1ca14fcb5">
      <UserInfo>
        <DisplayName>Rusyniak, Daniel E (Dan)</DisplayName>
        <AccountId>13</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EBA421AEE5B49459E0A0CEE9E3EA832" ma:contentTypeVersion="15" ma:contentTypeDescription="Create a new document." ma:contentTypeScope="" ma:versionID="b130bf6e2a45e5f1d1d300b0b47357b3">
  <xsd:schema xmlns:xsd="http://www.w3.org/2001/XMLSchema" xmlns:xs="http://www.w3.org/2001/XMLSchema" xmlns:p="http://schemas.microsoft.com/office/2006/metadata/properties" xmlns:ns2="0e3686d1-1cfc-4dd6-97bc-f60db241bb0a" xmlns:ns3="8206b0a5-a494-4f24-97c6-f5b1ca14fcb5" xmlns:ns4="ddb5066c-6899-482b-9ea0-5145f9da9989" targetNamespace="http://schemas.microsoft.com/office/2006/metadata/properties" ma:root="true" ma:fieldsID="df7fd748444446b086e7231acc34aa6a" ns2:_="" ns3:_="" ns4:_="">
    <xsd:import namespace="0e3686d1-1cfc-4dd6-97bc-f60db241bb0a"/>
    <xsd:import namespace="8206b0a5-a494-4f24-97c6-f5b1ca14fcb5"/>
    <xsd:import namespace="ddb5066c-6899-482b-9ea0-5145f9da998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3686d1-1cfc-4dd6-97bc-f60db241bb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2675d46-00a0-495e-b90c-e7abf5d36b7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206b0a5-a494-4f24-97c6-f5b1ca14fcb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db5066c-6899-482b-9ea0-5145f9da9989"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fd439aa5-f710-42cb-a729-cd1a776ed739}" ma:internalName="TaxCatchAll" ma:showField="CatchAllData" ma:web="8206b0a5-a494-4f24-97c6-f5b1ca14fc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F9100A-3FBF-44CE-A5FC-E7186FAB2263}">
  <ds:schemaRefs>
    <ds:schemaRef ds:uri="0e3686d1-1cfc-4dd6-97bc-f60db241bb0a"/>
    <ds:schemaRef ds:uri="8206b0a5-a494-4f24-97c6-f5b1ca14fcb5"/>
    <ds:schemaRef ds:uri="ddb5066c-6899-482b-9ea0-5145f9da99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2AF19DA-6B6F-47D3-B7E7-E0CFC619AB22}">
  <ds:schemaRefs>
    <ds:schemaRef ds:uri="http://schemas.microsoft.com/sharepoint/v3/contenttype/forms"/>
  </ds:schemaRefs>
</ds:datastoreItem>
</file>

<file path=customXml/itemProps3.xml><?xml version="1.0" encoding="utf-8"?>
<ds:datastoreItem xmlns:ds="http://schemas.openxmlformats.org/officeDocument/2006/customXml" ds:itemID="{498C7193-D90E-4284-83AB-0FC54FCFE134}">
  <ds:schemaRefs>
    <ds:schemaRef ds:uri="0e3686d1-1cfc-4dd6-97bc-f60db241bb0a"/>
    <ds:schemaRef ds:uri="8206b0a5-a494-4f24-97c6-f5b1ca14fcb5"/>
    <ds:schemaRef ds:uri="ddb5066c-6899-482b-9ea0-5145f9da998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2199bfba-a409-4f13-b0c4-18b45933d88d}" enabled="0" method="" siteId="{2199bfba-a409-4f13-b0c4-18b45933d88d}" removed="1"/>
</clbl:labelList>
</file>

<file path=docProps/app.xml><?xml version="1.0" encoding="utf-8"?>
<Properties xmlns="http://schemas.openxmlformats.org/officeDocument/2006/extended-properties" xmlns:vt="http://schemas.openxmlformats.org/officeDocument/2006/docPropsVTypes">
  <Template/>
  <TotalTime>8695</TotalTime>
  <Words>4107</Words>
  <Application>Microsoft Office PowerPoint</Application>
  <PresentationFormat>Widescreen</PresentationFormat>
  <Paragraphs>423</Paragraphs>
  <Slides>38</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Aptos</vt:lpstr>
      <vt:lpstr>Arial</vt:lpstr>
      <vt:lpstr>Arial,Sans-Serif</vt:lpstr>
      <vt:lpstr>Calibri</vt:lpstr>
      <vt:lpstr>Constantia</vt:lpstr>
      <vt:lpstr>Libre Franklin</vt:lpstr>
      <vt:lpstr>Microsoft Sans Serif</vt:lpstr>
      <vt:lpstr>Segoe UI</vt:lpstr>
      <vt:lpstr>Office Theme</vt:lpstr>
      <vt:lpstr>Infant and Maternal  Health</vt:lpstr>
      <vt:lpstr>Learning Objectives</vt:lpstr>
      <vt:lpstr>Indiana's birth outcomes data</vt:lpstr>
      <vt:lpstr>Slide Title</vt:lpstr>
      <vt:lpstr>Slide Title</vt:lpstr>
      <vt:lpstr>Slide Title</vt:lpstr>
      <vt:lpstr>Supportive MCH Policies</vt:lpstr>
      <vt:lpstr>Slide Title</vt:lpstr>
      <vt:lpstr>Slide Title</vt:lpstr>
      <vt:lpstr>Slide Title</vt:lpstr>
      <vt:lpstr>Slide Title</vt:lpstr>
      <vt:lpstr>PowerPoint Presentation</vt:lpstr>
      <vt:lpstr>AIM: Alliance for Innovation on Maternal Health</vt:lpstr>
      <vt:lpstr>Slide Title</vt:lpstr>
      <vt:lpstr>Slide Title</vt:lpstr>
      <vt:lpstr>Slide Title</vt:lpstr>
      <vt:lpstr>Slide Title</vt:lpstr>
      <vt:lpstr>Slide Title</vt:lpstr>
      <vt:lpstr>Slide Title</vt:lpstr>
      <vt:lpstr>Slide Title</vt:lpstr>
      <vt:lpstr>Thank you!</vt:lpstr>
      <vt:lpstr>Health Across the Ages Age Forward Together, Indiana PathWays for Aging, and the CHOICE Program </vt:lpstr>
      <vt:lpstr>Growth Mindset</vt:lpstr>
      <vt:lpstr>Multi-Sector Plan On Aging</vt:lpstr>
      <vt:lpstr>Age Forward Together is Indiana’s multisector plan on aging. It is a vehicle for bringing public and private stakeholders together to build a more vibrant and inclusive future for all Hoosiers as they age.</vt:lpstr>
      <vt:lpstr>Age Forward Together is a statewide partnership.</vt:lpstr>
      <vt:lpstr>Timeline</vt:lpstr>
      <vt:lpstr>Indiana PathWays for Aging Overview</vt:lpstr>
      <vt:lpstr>Long-Term Services and Supports (LTSS) Reform</vt:lpstr>
      <vt:lpstr>Managed Long-Term Services and Supports</vt:lpstr>
      <vt:lpstr>What are the benefits covered by PathWays?</vt:lpstr>
      <vt:lpstr>Current State vs. July 1, 2024, State</vt:lpstr>
      <vt:lpstr>Who is Eligible?</vt:lpstr>
      <vt:lpstr>How will PathWays support Members?</vt:lpstr>
      <vt:lpstr>CHOICE Program Overview</vt:lpstr>
      <vt:lpstr>CHOICE Program</vt:lpstr>
      <vt:lpstr>Long-Term Services and Supports</vt:lpstr>
      <vt:lpstr>www.INconnectAlliance.org 1-800-713-9023</vt:lpstr>
    </vt:vector>
  </TitlesOfParts>
  <Company>Indiana Office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Long-Term Services and Supports (LTSS) Reform</dc:title>
  <dc:creator>Inkenbrandt, Alan L</dc:creator>
  <cp:lastModifiedBy>Welsh, Stefan</cp:lastModifiedBy>
  <cp:revision>69</cp:revision>
  <dcterms:created xsi:type="dcterms:W3CDTF">2024-05-13T19:10:38Z</dcterms:created>
  <dcterms:modified xsi:type="dcterms:W3CDTF">2024-06-20T15:00:43Z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0x010100CEBA421AEE5B49459E0A0CEE9E3EA832</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ies>
</file>