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61" r:id="rId2"/>
    <p:sldId id="272" r:id="rId3"/>
    <p:sldId id="273" r:id="rId4"/>
    <p:sldId id="2147309977" r:id="rId5"/>
    <p:sldId id="278" r:id="rId6"/>
    <p:sldId id="279" r:id="rId7"/>
    <p:sldId id="2147309982" r:id="rId8"/>
    <p:sldId id="2147309980" r:id="rId9"/>
    <p:sldId id="2147309983" r:id="rId10"/>
    <p:sldId id="2147309984" r:id="rId11"/>
    <p:sldId id="2147309978" r:id="rId12"/>
    <p:sldId id="292" r:id="rId13"/>
    <p:sldId id="363" r:id="rId14"/>
    <p:sldId id="2147309985" r:id="rId15"/>
    <p:sldId id="329" r:id="rId16"/>
    <p:sldId id="349" r:id="rId17"/>
    <p:sldId id="351" r:id="rId18"/>
    <p:sldId id="340" r:id="rId19"/>
    <p:sldId id="343" r:id="rId20"/>
    <p:sldId id="318" r:id="rId21"/>
    <p:sldId id="275" r:id="rId22"/>
    <p:sldId id="320" r:id="rId23"/>
    <p:sldId id="326" r:id="rId24"/>
    <p:sldId id="319" r:id="rId25"/>
    <p:sldId id="311" r:id="rId26"/>
    <p:sldId id="310" r:id="rId27"/>
    <p:sldId id="322" r:id="rId28"/>
    <p:sldId id="305" r:id="rId29"/>
    <p:sldId id="2147309986" r:id="rId30"/>
    <p:sldId id="2147309987" r:id="rId31"/>
    <p:sldId id="262" r:id="rId32"/>
    <p:sldId id="257" r:id="rId33"/>
    <p:sldId id="2147309988" r:id="rId34"/>
    <p:sldId id="258" r:id="rId35"/>
    <p:sldId id="256" r:id="rId36"/>
    <p:sldId id="264" r:id="rId37"/>
    <p:sldId id="265" r:id="rId38"/>
    <p:sldId id="259" r:id="rId39"/>
    <p:sldId id="260" r:id="rId40"/>
    <p:sldId id="266" r:id="rId41"/>
    <p:sldId id="267" r:id="rId42"/>
    <p:sldId id="268" r:id="rId43"/>
    <p:sldId id="269" r:id="rId44"/>
    <p:sldId id="270" r:id="rId45"/>
    <p:sldId id="271" r:id="rId46"/>
    <p:sldId id="26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D70C92C-5311-2C9B-4AE2-B99FD5992024}" name="Phillips, David" initials="PD" userId="S::DavPhillips@dwd.IN.gov::91bac843-6a41-4feb-a28f-ec7f309dcae7" providerId="AD"/>
  <p188:author id="{4FF05435-BD72-CFF2-BA20-D490B9E447E8}" name="Katie Rounds" initials="KR" userId="Katie Round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26A"/>
    <a:srgbClr val="FFC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C47D2E-3FAD-407C-9E58-1E2C6D81A2F3}" v="8" dt="2024-06-21T11:51:37.59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lsh, Stefan" userId="8a616b1c-e8dc-4f76-8c3d-e6325150fe80" providerId="ADAL" clId="{A7C47D2E-3FAD-407C-9E58-1E2C6D81A2F3}"/>
    <pc:docChg chg="custSel addSld delSld modSld sldOrd">
      <pc:chgData name="Welsh, Stefan" userId="8a616b1c-e8dc-4f76-8c3d-e6325150fe80" providerId="ADAL" clId="{A7C47D2E-3FAD-407C-9E58-1E2C6D81A2F3}" dt="2024-06-21T11:52:20.340" v="40"/>
      <pc:docMkLst>
        <pc:docMk/>
      </pc:docMkLst>
      <pc:sldChg chg="add">
        <pc:chgData name="Welsh, Stefan" userId="8a616b1c-e8dc-4f76-8c3d-e6325150fe80" providerId="ADAL" clId="{A7C47D2E-3FAD-407C-9E58-1E2C6D81A2F3}" dt="2024-06-21T11:49:32.095" v="29"/>
        <pc:sldMkLst>
          <pc:docMk/>
          <pc:sldMk cId="0" sldId="256"/>
        </pc:sldMkLst>
      </pc:sldChg>
      <pc:sldChg chg="ord">
        <pc:chgData name="Welsh, Stefan" userId="8a616b1c-e8dc-4f76-8c3d-e6325150fe80" providerId="ADAL" clId="{A7C47D2E-3FAD-407C-9E58-1E2C6D81A2F3}" dt="2024-06-21T11:49:40.347" v="31"/>
        <pc:sldMkLst>
          <pc:docMk/>
          <pc:sldMk cId="570530901" sldId="258"/>
        </pc:sldMkLst>
      </pc:sldChg>
      <pc:sldChg chg="add">
        <pc:chgData name="Welsh, Stefan" userId="8a616b1c-e8dc-4f76-8c3d-e6325150fe80" providerId="ADAL" clId="{A7C47D2E-3FAD-407C-9E58-1E2C6D81A2F3}" dt="2024-06-21T11:49:32.095" v="29"/>
        <pc:sldMkLst>
          <pc:docMk/>
          <pc:sldMk cId="0" sldId="259"/>
        </pc:sldMkLst>
      </pc:sldChg>
      <pc:sldChg chg="add">
        <pc:chgData name="Welsh, Stefan" userId="8a616b1c-e8dc-4f76-8c3d-e6325150fe80" providerId="ADAL" clId="{A7C47D2E-3FAD-407C-9E58-1E2C6D81A2F3}" dt="2024-06-21T11:49:32.095" v="29"/>
        <pc:sldMkLst>
          <pc:docMk/>
          <pc:sldMk cId="0" sldId="260"/>
        </pc:sldMkLst>
      </pc:sldChg>
      <pc:sldChg chg="ord">
        <pc:chgData name="Welsh, Stefan" userId="8a616b1c-e8dc-4f76-8c3d-e6325150fe80" providerId="ADAL" clId="{A7C47D2E-3FAD-407C-9E58-1E2C6D81A2F3}" dt="2024-06-21T11:52:20.340" v="40"/>
        <pc:sldMkLst>
          <pc:docMk/>
          <pc:sldMk cId="3485880523" sldId="262"/>
        </pc:sldMkLst>
      </pc:sldChg>
      <pc:sldChg chg="ord">
        <pc:chgData name="Welsh, Stefan" userId="8a616b1c-e8dc-4f76-8c3d-e6325150fe80" providerId="ADAL" clId="{A7C47D2E-3FAD-407C-9E58-1E2C6D81A2F3}" dt="2024-06-21T11:49:59.739" v="36"/>
        <pc:sldMkLst>
          <pc:docMk/>
          <pc:sldMk cId="3548119925" sldId="263"/>
        </pc:sldMkLst>
      </pc:sldChg>
      <pc:sldChg chg="add">
        <pc:chgData name="Welsh, Stefan" userId="8a616b1c-e8dc-4f76-8c3d-e6325150fe80" providerId="ADAL" clId="{A7C47D2E-3FAD-407C-9E58-1E2C6D81A2F3}" dt="2024-06-21T11:49:32.095" v="29"/>
        <pc:sldMkLst>
          <pc:docMk/>
          <pc:sldMk cId="0" sldId="264"/>
        </pc:sldMkLst>
      </pc:sldChg>
      <pc:sldChg chg="addSp modSp new del">
        <pc:chgData name="Welsh, Stefan" userId="8a616b1c-e8dc-4f76-8c3d-e6325150fe80" providerId="ADAL" clId="{A7C47D2E-3FAD-407C-9E58-1E2C6D81A2F3}" dt="2024-06-21T11:49:21.908" v="18" actId="47"/>
        <pc:sldMkLst>
          <pc:docMk/>
          <pc:sldMk cId="4183013812" sldId="264"/>
        </pc:sldMkLst>
        <pc:graphicFrameChg chg="add mod">
          <ac:chgData name="Welsh, Stefan" userId="8a616b1c-e8dc-4f76-8c3d-e6325150fe80" providerId="ADAL" clId="{A7C47D2E-3FAD-407C-9E58-1E2C6D81A2F3}" dt="2024-06-21T11:41:43.927" v="3" actId="14100"/>
          <ac:graphicFrameMkLst>
            <pc:docMk/>
            <pc:sldMk cId="4183013812" sldId="264"/>
            <ac:graphicFrameMk id="2" creationId="{DCB3ADEB-AE23-9A99-9177-6509A287F6EF}"/>
          </ac:graphicFrameMkLst>
        </pc:graphicFrameChg>
      </pc:sldChg>
      <pc:sldChg chg="add">
        <pc:chgData name="Welsh, Stefan" userId="8a616b1c-e8dc-4f76-8c3d-e6325150fe80" providerId="ADAL" clId="{A7C47D2E-3FAD-407C-9E58-1E2C6D81A2F3}" dt="2024-06-21T11:49:32.095" v="29"/>
        <pc:sldMkLst>
          <pc:docMk/>
          <pc:sldMk cId="0" sldId="265"/>
        </pc:sldMkLst>
      </pc:sldChg>
      <pc:sldChg chg="addSp delSp modSp new del mod">
        <pc:chgData name="Welsh, Stefan" userId="8a616b1c-e8dc-4f76-8c3d-e6325150fe80" providerId="ADAL" clId="{A7C47D2E-3FAD-407C-9E58-1E2C6D81A2F3}" dt="2024-06-21T11:49:23.962" v="19" actId="47"/>
        <pc:sldMkLst>
          <pc:docMk/>
          <pc:sldMk cId="3324464372" sldId="265"/>
        </pc:sldMkLst>
        <pc:graphicFrameChg chg="add del mod">
          <ac:chgData name="Welsh, Stefan" userId="8a616b1c-e8dc-4f76-8c3d-e6325150fe80" providerId="ADAL" clId="{A7C47D2E-3FAD-407C-9E58-1E2C6D81A2F3}" dt="2024-06-21T11:43:05.277" v="8" actId="478"/>
          <ac:graphicFrameMkLst>
            <pc:docMk/>
            <pc:sldMk cId="3324464372" sldId="265"/>
            <ac:graphicFrameMk id="2" creationId="{87656B8B-FA80-386F-214E-C2CC4EF1144E}"/>
          </ac:graphicFrameMkLst>
        </pc:graphicFrameChg>
      </pc:sldChg>
      <pc:sldChg chg="add">
        <pc:chgData name="Welsh, Stefan" userId="8a616b1c-e8dc-4f76-8c3d-e6325150fe80" providerId="ADAL" clId="{A7C47D2E-3FAD-407C-9E58-1E2C6D81A2F3}" dt="2024-06-21T11:49:32.095" v="29"/>
        <pc:sldMkLst>
          <pc:docMk/>
          <pc:sldMk cId="0" sldId="266"/>
        </pc:sldMkLst>
      </pc:sldChg>
      <pc:sldChg chg="add del">
        <pc:chgData name="Welsh, Stefan" userId="8a616b1c-e8dc-4f76-8c3d-e6325150fe80" providerId="ADAL" clId="{A7C47D2E-3FAD-407C-9E58-1E2C6D81A2F3}" dt="2024-06-21T11:49:25.087" v="20" actId="47"/>
        <pc:sldMkLst>
          <pc:docMk/>
          <pc:sldMk cId="1814762393" sldId="266"/>
        </pc:sldMkLst>
      </pc:sldChg>
      <pc:sldChg chg="add">
        <pc:chgData name="Welsh, Stefan" userId="8a616b1c-e8dc-4f76-8c3d-e6325150fe80" providerId="ADAL" clId="{A7C47D2E-3FAD-407C-9E58-1E2C6D81A2F3}" dt="2024-06-21T11:49:32.095" v="29"/>
        <pc:sldMkLst>
          <pc:docMk/>
          <pc:sldMk cId="0" sldId="267"/>
        </pc:sldMkLst>
      </pc:sldChg>
      <pc:sldChg chg="add del">
        <pc:chgData name="Welsh, Stefan" userId="8a616b1c-e8dc-4f76-8c3d-e6325150fe80" providerId="ADAL" clId="{A7C47D2E-3FAD-407C-9E58-1E2C6D81A2F3}" dt="2024-06-21T11:49:25.488" v="21" actId="47"/>
        <pc:sldMkLst>
          <pc:docMk/>
          <pc:sldMk cId="2894168008" sldId="267"/>
        </pc:sldMkLst>
      </pc:sldChg>
      <pc:sldChg chg="add">
        <pc:chgData name="Welsh, Stefan" userId="8a616b1c-e8dc-4f76-8c3d-e6325150fe80" providerId="ADAL" clId="{A7C47D2E-3FAD-407C-9E58-1E2C6D81A2F3}" dt="2024-06-21T11:49:32.095" v="29"/>
        <pc:sldMkLst>
          <pc:docMk/>
          <pc:sldMk cId="0" sldId="268"/>
        </pc:sldMkLst>
      </pc:sldChg>
      <pc:sldChg chg="add del">
        <pc:chgData name="Welsh, Stefan" userId="8a616b1c-e8dc-4f76-8c3d-e6325150fe80" providerId="ADAL" clId="{A7C47D2E-3FAD-407C-9E58-1E2C6D81A2F3}" dt="2024-06-21T11:49:25.988" v="22" actId="47"/>
        <pc:sldMkLst>
          <pc:docMk/>
          <pc:sldMk cId="3799738207" sldId="268"/>
        </pc:sldMkLst>
      </pc:sldChg>
      <pc:sldChg chg="add">
        <pc:chgData name="Welsh, Stefan" userId="8a616b1c-e8dc-4f76-8c3d-e6325150fe80" providerId="ADAL" clId="{A7C47D2E-3FAD-407C-9E58-1E2C6D81A2F3}" dt="2024-06-21T11:49:32.095" v="29"/>
        <pc:sldMkLst>
          <pc:docMk/>
          <pc:sldMk cId="0" sldId="269"/>
        </pc:sldMkLst>
      </pc:sldChg>
      <pc:sldChg chg="add del">
        <pc:chgData name="Welsh, Stefan" userId="8a616b1c-e8dc-4f76-8c3d-e6325150fe80" providerId="ADAL" clId="{A7C47D2E-3FAD-407C-9E58-1E2C6D81A2F3}" dt="2024-06-21T11:49:26.498" v="23" actId="47"/>
        <pc:sldMkLst>
          <pc:docMk/>
          <pc:sldMk cId="2727640824" sldId="269"/>
        </pc:sldMkLst>
      </pc:sldChg>
      <pc:sldChg chg="add">
        <pc:chgData name="Welsh, Stefan" userId="8a616b1c-e8dc-4f76-8c3d-e6325150fe80" providerId="ADAL" clId="{A7C47D2E-3FAD-407C-9E58-1E2C6D81A2F3}" dt="2024-06-21T11:49:32.095" v="29"/>
        <pc:sldMkLst>
          <pc:docMk/>
          <pc:sldMk cId="0" sldId="270"/>
        </pc:sldMkLst>
      </pc:sldChg>
      <pc:sldChg chg="add del">
        <pc:chgData name="Welsh, Stefan" userId="8a616b1c-e8dc-4f76-8c3d-e6325150fe80" providerId="ADAL" clId="{A7C47D2E-3FAD-407C-9E58-1E2C6D81A2F3}" dt="2024-06-21T11:49:27.134" v="24" actId="47"/>
        <pc:sldMkLst>
          <pc:docMk/>
          <pc:sldMk cId="1311942333" sldId="270"/>
        </pc:sldMkLst>
      </pc:sldChg>
      <pc:sldChg chg="add del">
        <pc:chgData name="Welsh, Stefan" userId="8a616b1c-e8dc-4f76-8c3d-e6325150fe80" providerId="ADAL" clId="{A7C47D2E-3FAD-407C-9E58-1E2C6D81A2F3}" dt="2024-06-21T11:49:27.840" v="25" actId="47"/>
        <pc:sldMkLst>
          <pc:docMk/>
          <pc:sldMk cId="602455643" sldId="271"/>
        </pc:sldMkLst>
      </pc:sldChg>
      <pc:sldChg chg="add ord">
        <pc:chgData name="Welsh, Stefan" userId="8a616b1c-e8dc-4f76-8c3d-e6325150fe80" providerId="ADAL" clId="{A7C47D2E-3FAD-407C-9E58-1E2C6D81A2F3}" dt="2024-06-21T11:49:52.108" v="34"/>
        <pc:sldMkLst>
          <pc:docMk/>
          <pc:sldMk cId="4227913475" sldId="271"/>
        </pc:sldMkLst>
      </pc:sldChg>
      <pc:sldChg chg="add del">
        <pc:chgData name="Welsh, Stefan" userId="8a616b1c-e8dc-4f76-8c3d-e6325150fe80" providerId="ADAL" clId="{A7C47D2E-3FAD-407C-9E58-1E2C6D81A2F3}" dt="2024-06-21T11:49:28.360" v="26" actId="47"/>
        <pc:sldMkLst>
          <pc:docMk/>
          <pc:sldMk cId="917942954" sldId="272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2251432540" sldId="272"/>
        </pc:sldMkLst>
      </pc:sldChg>
      <pc:sldChg chg="add del">
        <pc:chgData name="Welsh, Stefan" userId="8a616b1c-e8dc-4f76-8c3d-e6325150fe80" providerId="ADAL" clId="{A7C47D2E-3FAD-407C-9E58-1E2C6D81A2F3}" dt="2024-06-21T11:49:28.905" v="27" actId="47"/>
        <pc:sldMkLst>
          <pc:docMk/>
          <pc:sldMk cId="3047859921" sldId="273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3309998546" sldId="273"/>
        </pc:sldMkLst>
      </pc:sldChg>
      <pc:sldChg chg="add del">
        <pc:chgData name="Welsh, Stefan" userId="8a616b1c-e8dc-4f76-8c3d-e6325150fe80" providerId="ADAL" clId="{A7C47D2E-3FAD-407C-9E58-1E2C6D81A2F3}" dt="2024-06-21T11:49:29.456" v="28" actId="47"/>
        <pc:sldMkLst>
          <pc:docMk/>
          <pc:sldMk cId="4022893115" sldId="274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956737057" sldId="275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3828132163" sldId="278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3176551601" sldId="279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2536722183" sldId="292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3711523673" sldId="305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3023964472" sldId="310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2480396396" sldId="311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3001107911" sldId="318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4154550013" sldId="319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1083435032" sldId="320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928093691" sldId="322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2193265267" sldId="326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3895970463" sldId="329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2471408533" sldId="340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2365301298" sldId="343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3403437595" sldId="349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867952817" sldId="351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769746084" sldId="363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802351960" sldId="2147309977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1285263846" sldId="2147309978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1107112072" sldId="2147309980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2350196100" sldId="2147309982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3528721703" sldId="2147309983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3271501497" sldId="2147309984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3440917261" sldId="2147309985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669431446" sldId="2147309986"/>
        </pc:sldMkLst>
      </pc:sldChg>
      <pc:sldChg chg="add">
        <pc:chgData name="Welsh, Stefan" userId="8a616b1c-e8dc-4f76-8c3d-e6325150fe80" providerId="ADAL" clId="{A7C47D2E-3FAD-407C-9E58-1E2C6D81A2F3}" dt="2024-06-21T11:51:37.590" v="37"/>
        <pc:sldMkLst>
          <pc:docMk/>
          <pc:sldMk cId="4132028448" sldId="2147309987"/>
        </pc:sldMkLst>
      </pc:sldChg>
      <pc:sldChg chg="add">
        <pc:chgData name="Welsh, Stefan" userId="8a616b1c-e8dc-4f76-8c3d-e6325150fe80" providerId="ADAL" clId="{A7C47D2E-3FAD-407C-9E58-1E2C6D81A2F3}" dt="2024-06-21T11:52:18.001" v="38" actId="2890"/>
        <pc:sldMkLst>
          <pc:docMk/>
          <pc:sldMk cId="1684426567" sldId="21473099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40D20-BDA3-4D40-9A36-C721A642576F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8716E-6D1A-4128-B1B4-E48C945F9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19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1225-A835-EF13-F97A-0AB4ABCF5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353A1-72BC-2D6F-FD13-DE24A709B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F1D4D-9476-3A21-6AC5-65C84A002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A2F47-9AA1-CD78-5D72-0A3AD9751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68F16-5C8D-1D7D-15DB-13DC651C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0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6612-FD19-CFCC-634E-88CC7B04A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D8D2A-B443-086F-279B-2F313F55E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9B7C1-1E11-47D2-9A36-A077F711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F8554D-977F-B52C-E96F-21CDAFBD7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D2182-1D43-D90C-CF4F-7BB744489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15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46FE52-55DF-D660-43C3-157B0DADD6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0834D-BBF4-E912-F84D-8097118386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F9352-D9E1-5AC5-2318-AFC00C9D3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A88AC-BAA0-C6EF-2B3A-6106A5A1D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ED808-17B3-9B56-3947-686B814ED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5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864C3-DB36-3A25-6630-7F581F331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F232C-3636-3688-DD16-CAE3E2E15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F72A5-7295-CFA5-F3B0-42CFEB905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245DF-B803-D824-C9F4-AFDF5954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8D951-7178-5D8D-5701-A129D4C2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66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78978-0842-3954-0EEA-BFE189CF8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345F07-3974-3417-E79D-8F723129C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5D1E7-E621-E776-4D10-B86996BD2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AE0A6-A135-CA4E-9CDA-C142F4839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842DE-AF7E-0EB5-DEAB-77CFE86E0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1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6249-234D-6A93-217B-AFE3F8E7F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65866-CB2F-B32E-6261-AE923A2F5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18E148-60C8-E03E-2E3B-1975E2101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72824A-B270-E0B8-3EE7-13CD22DC8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46352-6B00-3F24-DD1B-6FEA9A4E9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F6C769-6F95-BDCA-ADB1-CEC20972C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30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10B30-0ECD-02EC-710B-C1F75F16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B9C32-4A22-6F77-1965-5F0EF24E7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E8973-7530-C319-7A7D-C61A74D6F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1E76E6-175C-91B8-D1CE-20CBCB77E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8C3BDB-4D94-61FD-F589-80A06194A0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1B8247-CDA4-E852-EB6B-0A1D4FAEE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1AAAC3-A80C-E8AE-A914-F6E08B70C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B24012-B95F-341D-7005-AFF240353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75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A1DF5-3594-D2C6-362D-DAA04EAC5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7494DD-289B-8DAD-6116-6517CCBA5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021ED5-3767-2AC9-50E1-F83A87115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25ADC6-0D10-D48B-AFF9-DD63BD1CF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08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736E0-6DDF-9119-28C0-E436A14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B7F99C-A1A1-6B34-6171-BAC2025D2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5E8FA-91A2-BD03-8513-2BF6E37EC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7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B65DC-B0A4-FD8B-D10D-188D7803B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8FB7F-AD7E-F5BF-7FB7-CDBC36C94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EB4AD-E43D-84E0-A9D7-BC3EF07C6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AE8D8-CABE-7F72-FD1E-4BFA4DB75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A4B42-E0A6-86C9-E58F-3271BDE15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3FF309-74A9-5166-259C-EE388154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73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56E43-3F29-C147-F28C-16A66945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7B15B5-C65C-C524-1CB3-A3F937996B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C0352E-B959-5A2F-6698-920696E71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80AF4-996D-38A7-FF9E-9427EF2FA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B9FDD-29FF-419E-85A4-3DFE0407309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2472A-C51C-8FB4-992A-9ABE6BEB8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C4E59-E240-09E7-96E1-4FC04A602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8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31E1A6-F8CB-848A-4B49-B586E1728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4C019-A9D6-BF94-EC1C-5E55E53D5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3843F-0AE2-644A-9C11-7EA3CF686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CB9FDD-29FF-419E-85A4-3DFE04073094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57F11-74B0-5D8B-1279-E77EF7CC9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97373-E466-E2BA-E718-1C23BB3AE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9761A6-D098-4A9A-A864-D6D5D3151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5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.gov/healthfirstindiana/pledge-to-act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lweaver@health.in.gov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69.jpg"/><Relationship Id="rId5" Type="http://schemas.openxmlformats.org/officeDocument/2006/relationships/image" Target="../media/image45.png"/><Relationship Id="rId10" Type="http://schemas.openxmlformats.org/officeDocument/2006/relationships/image" Target="../media/image68.png"/><Relationship Id="rId4" Type="http://schemas.openxmlformats.org/officeDocument/2006/relationships/image" Target="../media/image44.png"/><Relationship Id="rId9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74.png"/><Relationship Id="rId5" Type="http://schemas.openxmlformats.org/officeDocument/2006/relationships/image" Target="../media/image45.png"/><Relationship Id="rId10" Type="http://schemas.openxmlformats.org/officeDocument/2006/relationships/image" Target="../media/image73.png"/><Relationship Id="rId4" Type="http://schemas.openxmlformats.org/officeDocument/2006/relationships/image" Target="../media/image44.png"/><Relationship Id="rId9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79.png"/><Relationship Id="rId5" Type="http://schemas.openxmlformats.org/officeDocument/2006/relationships/image" Target="../media/image45.png"/><Relationship Id="rId15" Type="http://schemas.openxmlformats.org/officeDocument/2006/relationships/image" Target="../media/image83.png"/><Relationship Id="rId10" Type="http://schemas.openxmlformats.org/officeDocument/2006/relationships/image" Target="../media/image78.jpg"/><Relationship Id="rId4" Type="http://schemas.openxmlformats.org/officeDocument/2006/relationships/image" Target="../media/image44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77.png"/><Relationship Id="rId4" Type="http://schemas.openxmlformats.org/officeDocument/2006/relationships/image" Target="../media/image44.png"/><Relationship Id="rId9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90.png"/><Relationship Id="rId4" Type="http://schemas.openxmlformats.org/officeDocument/2006/relationships/image" Target="../media/image44.png"/><Relationship Id="rId9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jp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" Type="http://schemas.openxmlformats.org/officeDocument/2006/relationships/image" Target="../media/image91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white text and orange ball&#10;&#10;Description automatically generated">
            <a:extLst>
              <a:ext uri="{FF2B5EF4-FFF2-40B4-BE49-F238E27FC236}">
                <a16:creationId xmlns:a16="http://schemas.microsoft.com/office/drawing/2014/main" id="{F7CA7F0E-48D3-C7D7-D02F-76D006B1B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36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quare with blue and yellow stripes&#10;&#10;Description automatically generated">
            <a:extLst>
              <a:ext uri="{FF2B5EF4-FFF2-40B4-BE49-F238E27FC236}">
                <a16:creationId xmlns:a16="http://schemas.microsoft.com/office/drawing/2014/main" id="{F90DB3B0-C63D-6C70-6D5F-F3E73E40C0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54" y="336296"/>
            <a:ext cx="7428215" cy="1325563"/>
          </a:xfrm>
        </p:spPr>
        <p:txBody>
          <a:bodyPr/>
          <a:lstStyle/>
          <a:p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Core Public Health Services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5A334B8F-F6CC-A4B8-690B-77041FEFD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405"/>
          <a:stretch/>
        </p:blipFill>
        <p:spPr>
          <a:xfrm>
            <a:off x="405454" y="1548844"/>
            <a:ext cx="7431619" cy="460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01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/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E378F-7BC2-3210-4626-D51E14E855C5}"/>
              </a:ext>
            </a:extLst>
          </p:cNvPr>
          <p:cNvSpPr txBox="1">
            <a:spLocks/>
          </p:cNvSpPr>
          <p:nvPr/>
        </p:nvSpPr>
        <p:spPr>
          <a:xfrm>
            <a:off x="509427" y="495317"/>
            <a:ext cx="39701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Infant Mortality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2E1B71-C525-3207-98EE-FA1F11E8F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21" y="2055813"/>
            <a:ext cx="11319748" cy="41211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678D2B-9B99-0575-F2CC-668D716425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29"/>
          <a:stretch/>
        </p:blipFill>
        <p:spPr>
          <a:xfrm>
            <a:off x="6448611" y="347189"/>
            <a:ext cx="3580265" cy="257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63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/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E378F-7BC2-3210-4626-D51E14E855C5}"/>
              </a:ext>
            </a:extLst>
          </p:cNvPr>
          <p:cNvSpPr txBox="1">
            <a:spLocks/>
          </p:cNvSpPr>
          <p:nvPr/>
        </p:nvSpPr>
        <p:spPr>
          <a:xfrm>
            <a:off x="838200" y="76650"/>
            <a:ext cx="74329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Maternal &amp; Child Health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E5C73E-7905-66EC-2F08-F61817841B33}"/>
              </a:ext>
            </a:extLst>
          </p:cNvPr>
          <p:cNvSpPr txBox="1"/>
          <p:nvPr/>
        </p:nvSpPr>
        <p:spPr>
          <a:xfrm>
            <a:off x="523982" y="1118261"/>
            <a:ext cx="8585381" cy="62632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en-US" sz="27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The </a:t>
            </a:r>
            <a:r>
              <a:rPr lang="en-US" sz="27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St. Joseph County Health Department </a:t>
            </a:r>
            <a:r>
              <a:rPr lang="en-US" sz="27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and the Eck Institute for Global Health at the University of Notre Dame are piloting a Pop-Up Pregnancy &amp; Family Village</a:t>
            </a:r>
          </a:p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en-US" sz="27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The goal is to reduce post pregnancy-associated deaths by improving the health &amp; wellbeing of mothers</a:t>
            </a:r>
          </a:p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en-US" sz="27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Creates a 'one-stop-shop' for mothers and families to access connection to care, resources and support during pregnancy and the postpartum period</a:t>
            </a:r>
          </a:p>
          <a:p>
            <a:pPr>
              <a:spcBef>
                <a:spcPts val="600"/>
              </a:spcBef>
            </a:pPr>
            <a:endParaRPr lang="en-US" sz="2700" dirty="0">
              <a:solidFill>
                <a:schemeClr val="tx2">
                  <a:lumMod val="90000"/>
                  <a:lumOff val="10000"/>
                </a:schemeClr>
              </a:solidFill>
              <a:highlight>
                <a:srgbClr val="FFFFFF"/>
              </a:highlight>
              <a:latin typeface="Microsoft Sans Serif"/>
              <a:ea typeface="Microsoft Sans Serif"/>
              <a:cs typeface="Microsoft Sans Serif"/>
            </a:endParaRPr>
          </a:p>
          <a:p>
            <a:pPr marL="457200" indent="-45720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Partners: University of Notre Dame, Beacon Community Impact </a:t>
            </a:r>
          </a:p>
          <a:p>
            <a:pPr algn="ctr">
              <a:spcBef>
                <a:spcPts val="600"/>
              </a:spcBef>
            </a:pPr>
            <a:br>
              <a:rPr lang="en-US" dirty="0"/>
            </a:br>
            <a:endParaRPr lang="en-US" dirty="0"/>
          </a:p>
          <a:p>
            <a:pPr algn="l">
              <a:spcBef>
                <a:spcPts val="600"/>
              </a:spcBef>
            </a:pPr>
            <a:endParaRPr lang="en-US" dirty="0"/>
          </a:p>
        </p:txBody>
      </p:sp>
      <p:pic>
        <p:nvPicPr>
          <p:cNvPr id="10244" name="Picture 4" descr="Pop-Up Village | Hey Mom, you are doing a great Job!!⁠ ⁠ 🌸 Pop-Up Village  is your one-stop-shop for family and pregnancy services. Join us every  2n... | Instagram">
            <a:extLst>
              <a:ext uri="{FF2B5EF4-FFF2-40B4-BE49-F238E27FC236}">
                <a16:creationId xmlns:a16="http://schemas.microsoft.com/office/drawing/2014/main" id="{62186901-3BF7-54A4-C349-152B3DABA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7" r="6348"/>
          <a:stretch/>
        </p:blipFill>
        <p:spPr bwMode="auto">
          <a:xfrm>
            <a:off x="9109364" y="1402213"/>
            <a:ext cx="2976172" cy="350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722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1F37B-F365-339A-D591-7310699C49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7C7CBB-1709-283B-E4F0-EF36AD773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A white square with blue and yellow stripes&#10;&#10;Description automatically generated">
            <a:extLst>
              <a:ext uri="{FF2B5EF4-FFF2-40B4-BE49-F238E27FC236}">
                <a16:creationId xmlns:a16="http://schemas.microsoft.com/office/drawing/2014/main" id="{8FEB857E-D4BF-D655-566F-393F494AE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/>
        </p:nvSpPr>
        <p:spPr>
          <a:xfrm>
            <a:off x="647393" y="203230"/>
            <a:ext cx="69887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Maternal and Child Health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F55A60-82B9-8A18-D9C0-A8ADE02AB466}"/>
              </a:ext>
            </a:extLst>
          </p:cNvPr>
          <p:cNvSpPr txBox="1"/>
          <p:nvPr/>
        </p:nvSpPr>
        <p:spPr>
          <a:xfrm>
            <a:off x="421499" y="1338670"/>
            <a:ext cx="6562343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Dubois County Health Department</a:t>
            </a:r>
            <a:r>
              <a:rPr lang="en-US" sz="2400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 began working with </a:t>
            </a:r>
            <a:r>
              <a:rPr lang="en-US" sz="2400" b="1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Vanderburgh County Health Department </a:t>
            </a:r>
            <a:r>
              <a:rPr lang="en-US" sz="2400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to expand their "Pre-to-3" home visiting program for pregnant women, infants and postpartum mothers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program allows the health department to work with mothers before the child is born and up to three years of age by provide services in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Services include safe sleep education, prenatal checks, and postpartum checks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 goal is to improve health outcomes for mothers and infants in the county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6607BF-84D6-5CC2-3E38-2E432A6A7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842" y="2001838"/>
            <a:ext cx="5461514" cy="301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46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1F37B-F365-339A-D591-7310699C49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7C7CBB-1709-283B-E4F0-EF36AD7736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A white square with blue and yellow stripes&#10;&#10;Description automatically generated">
            <a:extLst>
              <a:ext uri="{FF2B5EF4-FFF2-40B4-BE49-F238E27FC236}">
                <a16:creationId xmlns:a16="http://schemas.microsoft.com/office/drawing/2014/main" id="{8FEB857E-D4BF-D655-566F-393F494AE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/>
        </p:nvSpPr>
        <p:spPr>
          <a:xfrm>
            <a:off x="308225" y="422657"/>
            <a:ext cx="77261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Trauma and Injury Prevention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F55A60-82B9-8A18-D9C0-A8ADE02AB466}"/>
              </a:ext>
            </a:extLst>
          </p:cNvPr>
          <p:cNvSpPr txBox="1"/>
          <p:nvPr/>
        </p:nvSpPr>
        <p:spPr>
          <a:xfrm>
            <a:off x="634693" y="1613227"/>
            <a:ext cx="65623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Injury Deaths in Children in Indiana in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3CA85B-C20A-1757-C25E-690D20431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25" y="2290110"/>
            <a:ext cx="4320719" cy="38445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BBCDDA-FF1D-6A0D-522E-57EC967F9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709" y="2215089"/>
            <a:ext cx="4345969" cy="384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17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/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E378F-7BC2-3210-4626-D51E14E855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Trauma and Injury Prevention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C2F39FC-34EC-11B8-118C-F4FA19A2CE5E}"/>
              </a:ext>
            </a:extLst>
          </p:cNvPr>
          <p:cNvSpPr txBox="1">
            <a:spLocks/>
          </p:cNvSpPr>
          <p:nvPr/>
        </p:nvSpPr>
        <p:spPr>
          <a:xfrm>
            <a:off x="581346" y="1690688"/>
            <a:ext cx="6562344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b="1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Delaware County Health Department </a:t>
            </a:r>
            <a:r>
              <a:rPr lang="en-US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has been partnering with YMCA of Muncie to provide aquatic safety knowledge and skills to their community. </a:t>
            </a:r>
            <a:endParaRPr lang="en-US" dirty="0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Provide swim lessons to an additional 100 children</a:t>
            </a:r>
            <a:endParaRPr lang="en-US" dirty="0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Certify 10 additional young adults as </a:t>
            </a:r>
            <a:r>
              <a:rPr lang="en-US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lifeguards</a:t>
            </a:r>
            <a:endParaRPr lang="en-US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Provide Safety Around Water classes to 60 potentially at-risk youth </a:t>
            </a:r>
            <a:endParaRPr lang="en-US" dirty="0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4E689-0283-5C77-C5C7-6BA598E06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372" y="2350141"/>
            <a:ext cx="4545290" cy="251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70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/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E378F-7BC2-3210-4626-D51E14E855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Trauma and Injury Prevention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C2F39FC-34EC-11B8-118C-F4FA19A2CE5E}"/>
              </a:ext>
            </a:extLst>
          </p:cNvPr>
          <p:cNvSpPr txBox="1">
            <a:spLocks/>
          </p:cNvSpPr>
          <p:nvPr/>
        </p:nvSpPr>
        <p:spPr>
          <a:xfrm>
            <a:off x="838199" y="1744917"/>
            <a:ext cx="10515600" cy="44320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Fishers Health Department </a:t>
            </a:r>
            <a:endParaRPr lang="en-US">
              <a:latin typeface="Microsoft Sans Serif"/>
              <a:ea typeface="Microsoft Sans Serif"/>
              <a:cs typeface="Microsoft Sans Serif"/>
            </a:endParaRPr>
          </a:p>
          <a:p>
            <a:pPr lvl="1"/>
            <a:r>
              <a:rPr lang="en-US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Hired 3 Community Health Advocates to complete follow up and connections to care for any high utilizers of EMS services, as well as develop programming aimed at frequent preventable causes of injury. </a:t>
            </a:r>
            <a:endParaRPr lang="en-US" dirty="0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endParaRPr>
          </a:p>
          <a:p>
            <a:pPr lvl="1"/>
            <a:r>
              <a:rPr lang="en-US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A fall prevention program was developed for residents who have had a previous fall or who may be at risk for a fall due to age or other risk factors. </a:t>
            </a:r>
            <a:endParaRPr lang="en-US" dirty="0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endParaRPr>
          </a:p>
          <a:p>
            <a:pPr lvl="1"/>
            <a:r>
              <a:rPr lang="en-US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Conducting in-home fall risk assessments, and installing durable equipment as needed.</a:t>
            </a:r>
            <a:endParaRPr lang="en-US">
              <a:solidFill>
                <a:srgbClr val="000000"/>
              </a:solidFill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879E3C-1B40-4EBE-7A64-A6948D9504FE}"/>
              </a:ext>
            </a:extLst>
          </p:cNvPr>
          <p:cNvSpPr txBox="1"/>
          <p:nvPr/>
        </p:nvSpPr>
        <p:spPr>
          <a:xfrm>
            <a:off x="1394847" y="5618136"/>
            <a:ext cx="95572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Partners: </a:t>
            </a:r>
            <a:r>
              <a:rPr lang="en-US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 Shephard’s Center of Hamilton County and the Community Health Advocates </a:t>
            </a:r>
          </a:p>
        </p:txBody>
      </p:sp>
    </p:spTree>
    <p:extLst>
      <p:ext uri="{BB962C8B-B14F-4D97-AF65-F5344CB8AC3E}">
        <p14:creationId xmlns:p14="http://schemas.microsoft.com/office/powerpoint/2010/main" val="3403437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/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E378F-7BC2-3210-4626-D51E14E855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Trauma and Injury Prevention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C2F39FC-34EC-11B8-118C-F4FA19A2CE5E}"/>
              </a:ext>
            </a:extLst>
          </p:cNvPr>
          <p:cNvSpPr txBox="1">
            <a:spLocks/>
          </p:cNvSpPr>
          <p:nvPr/>
        </p:nvSpPr>
        <p:spPr>
          <a:xfrm>
            <a:off x="838199" y="1744917"/>
            <a:ext cx="10515600" cy="44320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Fishers Health </a:t>
            </a:r>
            <a:r>
              <a:rPr lang="en-US" b="1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Department </a:t>
            </a:r>
            <a:endParaRPr lang="en-US" dirty="0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A Licensed Clinical Social Worker (LCSW) now receives automatic notification from police following any emergency detention for mental health or suicide, which provides the LCSW with opportunities to coordinate mental </a:t>
            </a:r>
            <a:r>
              <a:rPr lang="en-US" sz="200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health care assistance and offer grief support. </a:t>
            </a:r>
            <a:endParaRPr lang="en-US" sz="2000" b="1">
              <a:solidFill>
                <a:srgbClr val="01426A"/>
              </a:solidFill>
              <a:latin typeface="Microsoft Sans Serif"/>
              <a:ea typeface="Microsoft Sans Serif"/>
              <a:cs typeface="Microsoft Sans Serif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In April alone, the social work program was able to serve 77 unique patients through 107 patient encounters, provide 75 referrals for community services, perform 43 crisis response follow-ups, and supply 115 residents with education.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endParaRPr lang="en-US" dirty="0">
              <a:solidFill>
                <a:srgbClr val="01426A"/>
              </a:solidFill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247A3D-9FD2-91A7-182B-B54D4A26D8CA}"/>
              </a:ext>
            </a:extLst>
          </p:cNvPr>
          <p:cNvSpPr txBox="1"/>
          <p:nvPr/>
        </p:nvSpPr>
        <p:spPr>
          <a:xfrm>
            <a:off x="1259237" y="5618136"/>
            <a:ext cx="945396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Partners: Fishers Fire Department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67952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/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E378F-7BC2-3210-4626-D51E14E855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Trauma and Injury Prevention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245D10-6FA7-A423-CFEA-672C1F7083ED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9535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b="1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Parke County Health Department</a:t>
            </a:r>
            <a:r>
              <a:rPr lang="en-US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, in collaboration with Rockville Lake, distributed 43 lifejackets to children participating in the Fishing Derby held on May 4, 2024. </a:t>
            </a:r>
            <a:endParaRPr lang="en-US" dirty="0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Aims to raise awareness about the importance of </a:t>
            </a:r>
            <a:r>
              <a:rPr lang="en-US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water safety, particularly among children and families enjoying recreational activities near bodies of water. </a:t>
            </a:r>
            <a:endParaRPr lang="en-US" dirty="0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endParaRPr lang="en-US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408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/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E378F-7BC2-3210-4626-D51E14E855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Trauma and Injury Prevention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245D10-6FA7-A423-CFEA-672C1F7083ED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31953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Randolph County Health Department </a:t>
            </a:r>
            <a:r>
              <a:rPr lang="en-US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has partnered with Ball State to form a support group to help survivors deal with trauma caused from several young suicides and the March 2024 tornado.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Support for any adults or children who need assistance dealing with these situations and others will be available via Zoom over the summer and in-person in Winchester at the beginning of the school year. </a:t>
            </a:r>
          </a:p>
        </p:txBody>
      </p:sp>
    </p:spTree>
    <p:extLst>
      <p:ext uri="{BB962C8B-B14F-4D97-AF65-F5344CB8AC3E}">
        <p14:creationId xmlns:p14="http://schemas.microsoft.com/office/powerpoint/2010/main" val="2365301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square with blue stripes&#10;&#10;Description automatically generated">
            <a:extLst>
              <a:ext uri="{FF2B5EF4-FFF2-40B4-BE49-F238E27FC236}">
                <a16:creationId xmlns:a16="http://schemas.microsoft.com/office/drawing/2014/main" id="{804A4C1F-0511-085A-1267-708E63B486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EB07094-C9F7-2AA7-0BED-B67973193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462" y="430821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Improving Hoosier </a:t>
            </a:r>
            <a:br>
              <a:rPr lang="en-US" b="1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</a:br>
            <a:r>
              <a:rPr lang="en-US" b="1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Health: </a:t>
            </a:r>
            <a:br>
              <a:rPr lang="en-US" b="1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</a:br>
            <a:r>
              <a:rPr lang="en-US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The First Year of HFI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A98B9BE-50D3-A3C7-FA68-A4205FFE3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4462" y="3121203"/>
            <a:ext cx="5436093" cy="996594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Lindsay Weaver MD, FACEP</a:t>
            </a:r>
          </a:p>
          <a:p>
            <a:pPr algn="l"/>
            <a:r>
              <a:rPr lang="en-US" sz="28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State Health Commissioner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3BB31C-3013-2C75-AE63-AA7B105C0374}"/>
              </a:ext>
            </a:extLst>
          </p:cNvPr>
          <p:cNvSpPr txBox="1"/>
          <p:nvPr/>
        </p:nvSpPr>
        <p:spPr>
          <a:xfrm>
            <a:off x="884462" y="5087788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June 21, 2024</a:t>
            </a:r>
          </a:p>
        </p:txBody>
      </p:sp>
      <p:pic>
        <p:nvPicPr>
          <p:cNvPr id="3" name="Picture 2" descr="A logo with white text&#10;&#10;Description automatically generated">
            <a:extLst>
              <a:ext uri="{FF2B5EF4-FFF2-40B4-BE49-F238E27FC236}">
                <a16:creationId xmlns:a16="http://schemas.microsoft.com/office/drawing/2014/main" id="{F9C22E3C-3C07-40BD-8787-15F1B1269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16" y="4720493"/>
            <a:ext cx="2455222" cy="12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32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/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E378F-7BC2-3210-4626-D51E14E855C5}"/>
              </a:ext>
            </a:extLst>
          </p:cNvPr>
          <p:cNvSpPr txBox="1">
            <a:spLocks/>
          </p:cNvSpPr>
          <p:nvPr/>
        </p:nvSpPr>
        <p:spPr>
          <a:xfrm>
            <a:off x="838200" y="76650"/>
            <a:ext cx="76407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Trauma and Injury Prevention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E7AB41-15AB-B1B3-46C6-1EC39EEBAA73}"/>
              </a:ext>
            </a:extLst>
          </p:cNvPr>
          <p:cNvSpPr txBox="1">
            <a:spLocks/>
          </p:cNvSpPr>
          <p:nvPr/>
        </p:nvSpPr>
        <p:spPr>
          <a:xfrm>
            <a:off x="2075837" y="1211949"/>
            <a:ext cx="13116261" cy="4663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solidFill>
                <a:schemeClr val="tx2">
                  <a:lumMod val="90000"/>
                  <a:lumOff val="10000"/>
                </a:schemeClr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961F11-A6A7-9C11-898F-9354EAB734D6}"/>
              </a:ext>
            </a:extLst>
          </p:cNvPr>
          <p:cNvSpPr txBox="1"/>
          <p:nvPr/>
        </p:nvSpPr>
        <p:spPr>
          <a:xfrm>
            <a:off x="346364" y="1402213"/>
            <a:ext cx="6788727" cy="40010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600" b="1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highlight>
                  <a:srgbClr val="FFFFFF"/>
                </a:highligh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Fulton County Health Department </a:t>
            </a:r>
            <a:r>
              <a:rPr lang="en-US" sz="2600" b="0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highlight>
                  <a:srgbClr val="FFFFFF"/>
                </a:highligh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partnered with local schools to provide AEDs and other emergency medical supplies</a:t>
            </a: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highlight>
                  <a:srgbClr val="FFFFFF"/>
                </a:highligh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16 AEDs were provided to four different public and private school corporations</a:t>
            </a:r>
          </a:p>
          <a:p>
            <a:pPr marL="457200" indent="-457200" algn="l" rtl="0" fontAlgn="base">
              <a:buFont typeface="Arial" panose="020B0604020202020204" pitchFamily="34" charset="0"/>
              <a:buChar char="•"/>
            </a:pPr>
            <a:r>
              <a:rPr lang="en-US" sz="2600" b="0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highlight>
                  <a:srgbClr val="FFFFFF"/>
                </a:highligh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Additional AEDs </a:t>
            </a:r>
            <a:r>
              <a:rPr lang="en-US" sz="26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decreases emergency response time and leads to better outcomes</a:t>
            </a:r>
          </a:p>
          <a:p>
            <a:pPr algn="l" rtl="0" fontAlgn="base"/>
            <a:endParaRPr lang="en-US" sz="2000" b="0" i="0" dirty="0">
              <a:solidFill>
                <a:schemeClr val="tx2">
                  <a:lumMod val="90000"/>
                  <a:lumOff val="10000"/>
                </a:schemeClr>
              </a:solidFill>
              <a:effectLst/>
              <a:highlight>
                <a:srgbClr val="FFFFFF"/>
              </a:highligh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845B822E-3D47-0771-289B-E31CECB96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368" y="1417420"/>
            <a:ext cx="4949268" cy="32995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6454B9-2F6A-8201-08EF-AA061008A4B6}"/>
              </a:ext>
            </a:extLst>
          </p:cNvPr>
          <p:cNvSpPr txBox="1"/>
          <p:nvPr/>
        </p:nvSpPr>
        <p:spPr>
          <a:xfrm>
            <a:off x="800745" y="5424407"/>
            <a:ext cx="107132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Partners:  Rochester Community Schools, Caston School Corporation, Tippecanoe Valley School Corporation, and Legacy Christian Academy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07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/>
              <a:t>Bulleted text</a:t>
            </a:r>
          </a:p>
          <a:p>
            <a:r>
              <a:rPr lang="en-US"/>
              <a:t>Bulleted text</a:t>
            </a:r>
          </a:p>
          <a:p>
            <a:r>
              <a:rPr lang="en-US"/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E378F-7BC2-3210-4626-D51E14E855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Obesity in Indiana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3BBD05-3309-43A4-B8D1-B95A0B376632}"/>
              </a:ext>
            </a:extLst>
          </p:cNvPr>
          <p:cNvSpPr txBox="1"/>
          <p:nvPr/>
        </p:nvSpPr>
        <p:spPr>
          <a:xfrm>
            <a:off x="521842" y="1690688"/>
            <a:ext cx="677714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Indiana is the 9th most obese state in the U.S. (TFAH)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Two-thirds (71%) of Indiana adults are overweight or obese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Enough to populate state of Kentucky or fill Lucas Oil Stadium 66 times</a:t>
            </a:r>
          </a:p>
          <a:p>
            <a:pPr marL="457200" indent="-457200">
              <a:buChar char="•"/>
            </a:pPr>
            <a:r>
              <a:rPr lang="en-US" sz="24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32.5% of Indiana youth are overweight or obese (2023 Youth Risk Factor Surveillance Survey)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Overwhelmingly, obesity rates are higher in minority populations and rural areas </a:t>
            </a:r>
            <a:endParaRPr lang="en-US" sz="2400" i="1" dirty="0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7CB14C-139B-429A-0C6E-EA5A81263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006" y="1786557"/>
            <a:ext cx="4787635" cy="349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37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/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E378F-7BC2-3210-4626-D51E14E855C5}"/>
              </a:ext>
            </a:extLst>
          </p:cNvPr>
          <p:cNvSpPr txBox="1">
            <a:spLocks/>
          </p:cNvSpPr>
          <p:nvPr/>
        </p:nvSpPr>
        <p:spPr>
          <a:xfrm>
            <a:off x="838200" y="249832"/>
            <a:ext cx="84590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Chronic Disease Prevention</a:t>
            </a:r>
            <a:endParaRPr lang="en-US" b="1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8C1201-A562-911A-3632-0AB6F723D321}"/>
              </a:ext>
            </a:extLst>
          </p:cNvPr>
          <p:cNvSpPr txBox="1"/>
          <p:nvPr/>
        </p:nvSpPr>
        <p:spPr>
          <a:xfrm>
            <a:off x="654996" y="1293157"/>
            <a:ext cx="6249238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Huntington County Health Department </a:t>
            </a: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allocated HFI funding to community partner, The Council on Aging, to assist with transportation</a:t>
            </a:r>
            <a:endParaRPr lang="en-US" sz="2800" dirty="0">
              <a:solidFill>
                <a:schemeClr val="tx2">
                  <a:lumMod val="90000"/>
                  <a:lumOff val="10000"/>
                </a:schemeClr>
              </a:solidFill>
              <a:latin typeface="Microsoft Sans Serif"/>
              <a:ea typeface="+mn-lt"/>
              <a:cs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352 additional rides were given in January 2024 compared to January 2023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Medical trips increased by 32.1%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Their goal is to increase attendance of preventative screenings and appointments</a:t>
            </a:r>
          </a:p>
        </p:txBody>
      </p:sp>
      <p:pic>
        <p:nvPicPr>
          <p:cNvPr id="20482" name="Picture 2" descr="20231114 HAT">
            <a:extLst>
              <a:ext uri="{FF2B5EF4-FFF2-40B4-BE49-F238E27FC236}">
                <a16:creationId xmlns:a16="http://schemas.microsoft.com/office/drawing/2014/main" id="{4FE07001-C30F-D588-D4A7-D0EE9E158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311" y="1956041"/>
            <a:ext cx="4525819" cy="339436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435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/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E378F-7BC2-3210-4626-D51E14E855C5}"/>
              </a:ext>
            </a:extLst>
          </p:cNvPr>
          <p:cNvSpPr txBox="1">
            <a:spLocks/>
          </p:cNvSpPr>
          <p:nvPr/>
        </p:nvSpPr>
        <p:spPr>
          <a:xfrm>
            <a:off x="736598" y="229325"/>
            <a:ext cx="8192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Chronic Disease Prevention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E7AB41-15AB-B1B3-46C6-1EC39EEBAA73}"/>
              </a:ext>
            </a:extLst>
          </p:cNvPr>
          <p:cNvSpPr txBox="1">
            <a:spLocks/>
          </p:cNvSpPr>
          <p:nvPr/>
        </p:nvSpPr>
        <p:spPr>
          <a:xfrm>
            <a:off x="2075837" y="1211949"/>
            <a:ext cx="13116261" cy="4663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solidFill>
                <a:schemeClr val="tx2">
                  <a:lumMod val="90000"/>
                  <a:lumOff val="10000"/>
                </a:schemeClr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E44F3C-ADEE-34F9-183B-BD5AD5530466}"/>
              </a:ext>
            </a:extLst>
          </p:cNvPr>
          <p:cNvSpPr txBox="1"/>
          <p:nvPr/>
        </p:nvSpPr>
        <p:spPr>
          <a:xfrm>
            <a:off x="619991" y="1401998"/>
            <a:ext cx="6362176" cy="49646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7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White County Health Department </a:t>
            </a:r>
            <a:r>
              <a:rPr lang="en-US" sz="27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is holding a preventative cardiac screening on August 12th and 13th </a:t>
            </a:r>
          </a:p>
          <a:p>
            <a:pPr marL="457200" indent="-457200">
              <a:buFont typeface="Arial"/>
              <a:buChar char="•"/>
            </a:pPr>
            <a:r>
              <a:rPr lang="en-US" sz="27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The free screening is available to enrolled Twin Lakes School Corporation students ages 12 and up</a:t>
            </a:r>
          </a:p>
          <a:p>
            <a:pPr marL="457200" indent="-457200">
              <a:buFont typeface="Arial"/>
              <a:buChar char="•"/>
            </a:pPr>
            <a:r>
              <a:rPr lang="en-US" sz="27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Screening will offer electrocardiograms and echocardiograms with results read by local pediatric cardiologists</a:t>
            </a:r>
          </a:p>
          <a:p>
            <a:pPr marL="457200" indent="-457200">
              <a:buFont typeface="Arial"/>
              <a:buChar char="•"/>
            </a:pPr>
            <a:endParaRPr lang="en-US" sz="2700" dirty="0">
              <a:solidFill>
                <a:srgbClr val="163E64"/>
              </a:solidFill>
              <a:highlight>
                <a:srgbClr val="FFFFFF"/>
              </a:highlight>
              <a:latin typeface="Microsoft Sans Serif"/>
              <a:ea typeface="Microsoft Sans Serif"/>
              <a:cs typeface="Microsoft Sans Serif"/>
            </a:endParaRPr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DA4270-3C74-DF4F-F041-A097F449F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674" y="1693719"/>
            <a:ext cx="3730335" cy="365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65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/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E378F-7BC2-3210-4626-D51E14E855C5}"/>
              </a:ext>
            </a:extLst>
          </p:cNvPr>
          <p:cNvSpPr txBox="1">
            <a:spLocks/>
          </p:cNvSpPr>
          <p:nvPr/>
        </p:nvSpPr>
        <p:spPr>
          <a:xfrm>
            <a:off x="838200" y="249832"/>
            <a:ext cx="84590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Chronic Disease Prevention</a:t>
            </a:r>
            <a:endParaRPr lang="en-US" b="1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8C1201-A562-911A-3632-0AB6F723D321}"/>
              </a:ext>
            </a:extLst>
          </p:cNvPr>
          <p:cNvSpPr txBox="1"/>
          <p:nvPr/>
        </p:nvSpPr>
        <p:spPr>
          <a:xfrm>
            <a:off x="763977" y="1393002"/>
            <a:ext cx="708660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7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Gary Health Department</a:t>
            </a:r>
            <a:r>
              <a:rPr lang="en-US" sz="27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 hosted a high energy and well attended health fair with 25+ vendors</a:t>
            </a:r>
          </a:p>
          <a:p>
            <a:pPr marL="457200" indent="-457200">
              <a:buFont typeface="Arial"/>
              <a:buChar char="•"/>
            </a:pPr>
            <a:r>
              <a:rPr lang="en-US" sz="27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Blood pressure, hearing, vision, cholesterol, STI, and pregnancy screening were available</a:t>
            </a:r>
          </a:p>
          <a:p>
            <a:pPr marL="457200" indent="-457200">
              <a:buFont typeface="Arial"/>
              <a:buChar char="•"/>
            </a:pPr>
            <a:r>
              <a:rPr lang="en-US" sz="27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Lead, blood glucose, and STI testing opportunities</a:t>
            </a:r>
          </a:p>
        </p:txBody>
      </p:sp>
      <p:pic>
        <p:nvPicPr>
          <p:cNvPr id="19464" name="Picture 8">
            <a:extLst>
              <a:ext uri="{FF2B5EF4-FFF2-40B4-BE49-F238E27FC236}">
                <a16:creationId xmlns:a16="http://schemas.microsoft.com/office/drawing/2014/main" id="{BD0C1C32-EE5C-24DA-5395-A79BF22F1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7" t="36551"/>
          <a:stretch/>
        </p:blipFill>
        <p:spPr bwMode="auto">
          <a:xfrm>
            <a:off x="13559803" y="6676829"/>
            <a:ext cx="5694218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>
            <a:extLst>
              <a:ext uri="{FF2B5EF4-FFF2-40B4-BE49-F238E27FC236}">
                <a16:creationId xmlns:a16="http://schemas.microsoft.com/office/drawing/2014/main" id="{9EFC873B-5A87-CAE8-63BC-40C3774C2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9" y="1156388"/>
            <a:ext cx="3263504" cy="435133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>
            <a:extLst>
              <a:ext uri="{FF2B5EF4-FFF2-40B4-BE49-F238E27FC236}">
                <a16:creationId xmlns:a16="http://schemas.microsoft.com/office/drawing/2014/main" id="{E6690667-BFFD-F399-BA65-3317BA78D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5229" y="-282964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10AF13-4AA2-DE9D-5529-7338144F8A8A}"/>
              </a:ext>
            </a:extLst>
          </p:cNvPr>
          <p:cNvSpPr txBox="1"/>
          <p:nvPr/>
        </p:nvSpPr>
        <p:spPr>
          <a:xfrm>
            <a:off x="1032715" y="5532971"/>
            <a:ext cx="559221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Partners: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 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 Gary </a:t>
            </a: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Common Council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1800" dirty="0" err="1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Railcats</a:t>
            </a:r>
            <a:r>
              <a:rPr lang="en-US" sz="18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 Stadium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550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Cass County Health Department </a:t>
            </a:r>
            <a:r>
              <a:rPr lang="en-US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initiated Steps to Better Health, a community walking program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Residents are invited to walk from 7:30-10:30 am at Huston Park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Free blood pressure check provided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en-US" dirty="0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20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Partners: Logansport Parks Department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AE378F-7BC2-3210-4626-D51E14E855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Chronic Disease Prevention</a:t>
            </a:r>
            <a:endParaRPr lang="en-US" b="1" dirty="0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E7AB41-15AB-B1B3-46C6-1EC39EEBAA73}"/>
              </a:ext>
            </a:extLst>
          </p:cNvPr>
          <p:cNvSpPr txBox="1">
            <a:spLocks/>
          </p:cNvSpPr>
          <p:nvPr/>
        </p:nvSpPr>
        <p:spPr>
          <a:xfrm>
            <a:off x="390617" y="1376040"/>
            <a:ext cx="11108656" cy="48009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sz="2700" b="0" i="0">
              <a:solidFill>
                <a:schemeClr val="tx2">
                  <a:lumMod val="90000"/>
                  <a:lumOff val="10000"/>
                </a:schemeClr>
              </a:solidFill>
              <a:effectLst/>
              <a:highlight>
                <a:srgbClr val="FFFFFF"/>
              </a:highlight>
              <a:latin typeface="Microsoft Sans Serif"/>
              <a:ea typeface="Microsoft Sans Serif"/>
              <a:cs typeface="Microsoft Sans Serif" panose="020B0604020202020204" pitchFamily="34" charset="0"/>
            </a:endParaRPr>
          </a:p>
        </p:txBody>
      </p:sp>
      <p:pic>
        <p:nvPicPr>
          <p:cNvPr id="14338" name="Picture 2" descr="City Trails">
            <a:extLst>
              <a:ext uri="{FF2B5EF4-FFF2-40B4-BE49-F238E27FC236}">
                <a16:creationId xmlns:a16="http://schemas.microsoft.com/office/drawing/2014/main" id="{7C755E44-B2B2-AB3E-A4A5-E4D9A1A47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051" y="1690687"/>
            <a:ext cx="4719776" cy="342584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396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pPr>
              <a:lnSpc>
                <a:spcPct val="100000"/>
              </a:lnSpc>
            </a:pPr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E378F-7BC2-3210-4626-D51E14E855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Chronic Disease Prevention</a:t>
            </a:r>
            <a:endParaRPr lang="en-US" b="1" dirty="0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E7AB41-15AB-B1B3-46C6-1EC39EEBAA73}"/>
              </a:ext>
            </a:extLst>
          </p:cNvPr>
          <p:cNvSpPr txBox="1">
            <a:spLocks/>
          </p:cNvSpPr>
          <p:nvPr/>
        </p:nvSpPr>
        <p:spPr>
          <a:xfrm>
            <a:off x="611898" y="1392330"/>
            <a:ext cx="7520328" cy="48009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</a:pPr>
            <a:r>
              <a:rPr lang="en-US" sz="27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Allen County Health Department</a:t>
            </a:r>
            <a:r>
              <a:rPr lang="en-US" sz="27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 has allocated $2 million to community partners to address chronic obesity.</a:t>
            </a:r>
          </a:p>
          <a:p>
            <a:pPr fontAlgn="base">
              <a:lnSpc>
                <a:spcPct val="100000"/>
              </a:lnSpc>
            </a:pPr>
            <a:r>
              <a:rPr lang="en-US" sz="2700" b="0" i="0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Nutrition classes at the YMCA</a:t>
            </a:r>
          </a:p>
          <a:p>
            <a:pPr fontAlgn="base">
              <a:lnSpc>
                <a:spcPct val="100000"/>
              </a:lnSpc>
            </a:pPr>
            <a:r>
              <a:rPr lang="en-US" sz="27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Cooking in the Classroom has engaged nearly 4,200 7</a:t>
            </a:r>
            <a:r>
              <a:rPr lang="en-US" sz="2700" baseline="300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th</a:t>
            </a:r>
            <a:r>
              <a:rPr lang="en-US" sz="27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 graders</a:t>
            </a:r>
          </a:p>
          <a:p>
            <a:pPr fontAlgn="base">
              <a:lnSpc>
                <a:spcPct val="100000"/>
              </a:lnSpc>
            </a:pPr>
            <a:r>
              <a:rPr lang="en-US" sz="27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Students had a nutrition knowledge increase of 46% </a:t>
            </a:r>
          </a:p>
          <a:p>
            <a:pPr marL="0" indent="0" fontAlgn="base">
              <a:lnSpc>
                <a:spcPct val="100000"/>
              </a:lnSpc>
              <a:buNone/>
            </a:pPr>
            <a:endParaRPr lang="en-US" sz="2700" b="0" i="0" dirty="0">
              <a:solidFill>
                <a:schemeClr val="tx2">
                  <a:lumMod val="90000"/>
                  <a:lumOff val="10000"/>
                </a:schemeClr>
              </a:solidFill>
              <a:effectLst/>
              <a:highlight>
                <a:srgbClr val="FFFFFF"/>
              </a:highlight>
              <a:latin typeface="Microsoft Sans Serif"/>
              <a:ea typeface="Microsoft Sans Serif"/>
              <a:cs typeface="Microsoft Sans Serif"/>
            </a:endParaRPr>
          </a:p>
          <a:p>
            <a:pPr fontAlgn="base">
              <a:lnSpc>
                <a:spcPct val="100000"/>
              </a:lnSpc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Partners:  YMCA, Fort Wayne Community Schools, and Parkview Health</a:t>
            </a:r>
            <a:endParaRPr lang="en-US" sz="2000" b="0" i="0" dirty="0">
              <a:solidFill>
                <a:schemeClr val="tx2">
                  <a:lumMod val="90000"/>
                  <a:lumOff val="10000"/>
                </a:schemeClr>
              </a:solidFill>
              <a:effectLst/>
              <a:highlight>
                <a:srgbClr val="FFFFFF"/>
              </a:highligh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sz="2700" dirty="0">
              <a:solidFill>
                <a:schemeClr val="tx2">
                  <a:lumMod val="90000"/>
                  <a:lumOff val="10000"/>
                </a:schemeClr>
              </a:solidFill>
              <a:highlight>
                <a:srgbClr val="FFFFFF"/>
              </a:highlight>
              <a:latin typeface="Microsoft Sans Serif"/>
              <a:ea typeface="Microsoft Sans Serif"/>
              <a:cs typeface="Microsoft Sans Serif" panose="020B0604020202020204" pitchFamily="34" charset="0"/>
            </a:endParaRPr>
          </a:p>
          <a:p>
            <a:pPr fontAlgn="base">
              <a:lnSpc>
                <a:spcPct val="100000"/>
              </a:lnSpc>
            </a:pPr>
            <a:endParaRPr lang="en-US" sz="2700" b="0" i="0" dirty="0">
              <a:solidFill>
                <a:schemeClr val="tx2">
                  <a:lumMod val="90000"/>
                  <a:lumOff val="10000"/>
                </a:schemeClr>
              </a:solidFill>
              <a:effectLst/>
              <a:highlight>
                <a:srgbClr val="FFFFFF"/>
              </a:highlight>
              <a:latin typeface="Microsoft Sans Serif"/>
              <a:ea typeface="Microsoft Sans Serif"/>
              <a:cs typeface="Microsoft Sans Serif" panose="020B0604020202020204" pitchFamily="34" charset="0"/>
            </a:endParaRPr>
          </a:p>
        </p:txBody>
      </p:sp>
      <p:pic>
        <p:nvPicPr>
          <p:cNvPr id="22530" name="Picture 2" descr="Students in Mr. Larsen's class add toppings to their quesadillas as part of the Cooking in the Classroom program.">
            <a:extLst>
              <a:ext uri="{FF2B5EF4-FFF2-40B4-BE49-F238E27FC236}">
                <a16:creationId xmlns:a16="http://schemas.microsoft.com/office/drawing/2014/main" id="{00B52CF9-39A3-D322-B570-A08E291D3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226" y="1215413"/>
            <a:ext cx="3510695" cy="46794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964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/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E378F-7BC2-3210-4626-D51E14E855C5}"/>
              </a:ext>
            </a:extLst>
          </p:cNvPr>
          <p:cNvSpPr txBox="1">
            <a:spLocks/>
          </p:cNvSpPr>
          <p:nvPr/>
        </p:nvSpPr>
        <p:spPr>
          <a:xfrm>
            <a:off x="838200" y="76650"/>
            <a:ext cx="103666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1426A"/>
                </a:solidFill>
                <a:latin typeface="Microsoft Sans Serif"/>
                <a:ea typeface="Microsoft Sans Serif"/>
                <a:cs typeface="Microsoft Sans Serif"/>
              </a:rPr>
              <a:t>Bringing Services to Where the Need Is</a:t>
            </a:r>
            <a:endParaRPr lang="en-US" b="1" dirty="0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E7AB41-15AB-B1B3-46C6-1EC39EEBAA73}"/>
              </a:ext>
            </a:extLst>
          </p:cNvPr>
          <p:cNvSpPr txBox="1">
            <a:spLocks/>
          </p:cNvSpPr>
          <p:nvPr/>
        </p:nvSpPr>
        <p:spPr>
          <a:xfrm>
            <a:off x="2075837" y="1211949"/>
            <a:ext cx="13116261" cy="4663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solidFill>
                <a:schemeClr val="tx2">
                  <a:lumMod val="90000"/>
                  <a:lumOff val="10000"/>
                </a:schemeClr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9128BA-D9DF-68E6-16D1-E65CAD040384}"/>
              </a:ext>
            </a:extLst>
          </p:cNvPr>
          <p:cNvSpPr txBox="1"/>
          <p:nvPr/>
        </p:nvSpPr>
        <p:spPr>
          <a:xfrm>
            <a:off x="987137" y="1288375"/>
            <a:ext cx="6413408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700" b="1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Marshall County</a:t>
            </a:r>
            <a:r>
              <a:rPr lang="en-US" sz="27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 </a:t>
            </a:r>
            <a:endParaRPr lang="en-US" sz="2700" dirty="0">
              <a:solidFill>
                <a:schemeClr val="tx2">
                  <a:lumMod val="90000"/>
                  <a:lumOff val="10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  <a:p>
            <a:pPr marL="457200" indent="-457200">
              <a:buFont typeface="Arial"/>
              <a:buChar char="•"/>
            </a:pPr>
            <a:r>
              <a:rPr lang="en-US" sz="27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Mobile Health Clinic</a:t>
            </a:r>
            <a:endParaRPr lang="en-US" sz="2700">
              <a:solidFill>
                <a:schemeClr val="tx2">
                  <a:lumMod val="90000"/>
                  <a:lumOff val="10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7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Offers immunizations, lead testing, vision and hearing screenings.</a:t>
            </a:r>
            <a:endParaRPr lang="en-US" sz="2700" dirty="0">
              <a:solidFill>
                <a:schemeClr val="tx2">
                  <a:lumMod val="90000"/>
                  <a:lumOff val="10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7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Offers diapers from their health department diaper pantry</a:t>
            </a:r>
            <a:endParaRPr lang="en-US" sz="2700">
              <a:solidFill>
                <a:schemeClr val="tx2">
                  <a:lumMod val="90000"/>
                  <a:lumOff val="10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7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Visits their local Amish communities, all local schools, community events such as fairs and festivals </a:t>
            </a:r>
            <a:r>
              <a:rPr lang="en-US" sz="2700" dirty="0">
                <a:latin typeface="Microsoft Sans Serif"/>
                <a:ea typeface="Microsoft Sans Serif"/>
                <a:cs typeface="Microsoft Sans Serif"/>
              </a:rPr>
              <a:t>  </a:t>
            </a:r>
            <a:endParaRPr lang="en-US" sz="2700">
              <a:solidFill>
                <a:schemeClr val="tx2">
                  <a:lumMod val="90000"/>
                  <a:lumOff val="10000"/>
                </a:schemeClr>
              </a:solidFill>
              <a:latin typeface="Microsoft Sans Serif"/>
              <a:ea typeface="Microsoft Sans Serif"/>
              <a:cs typeface="Microsoft Sans Serif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040D9E36-6044-3911-EB2C-E73CFFDE3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2" t="13675" r="-29954" b="23482"/>
          <a:stretch/>
        </p:blipFill>
        <p:spPr bwMode="auto">
          <a:xfrm>
            <a:off x="7164157" y="1478639"/>
            <a:ext cx="7162246" cy="3831664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093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/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E378F-7BC2-3210-4626-D51E14E855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Health First Indiana Pledge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D15332-EB71-9C19-AF11-6BD760D6E517}"/>
              </a:ext>
            </a:extLst>
          </p:cNvPr>
          <p:cNvSpPr txBox="1">
            <a:spLocks/>
          </p:cNvSpPr>
          <p:nvPr/>
        </p:nvSpPr>
        <p:spPr>
          <a:xfrm>
            <a:off x="990600" y="6231192"/>
            <a:ext cx="8037576" cy="290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Reference. </a:t>
            </a:r>
            <a:r>
              <a:rPr lang="en-US" sz="1400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3"/>
              </a:rPr>
              <a:t>https://www.in.gov/healthfirstindiana/pledge-to-act/</a:t>
            </a:r>
            <a:r>
              <a:rPr lang="en-US" sz="1400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E17408-7126-AD1E-874C-272E81E6B5D0}"/>
              </a:ext>
            </a:extLst>
          </p:cNvPr>
          <p:cNvSpPr txBox="1"/>
          <p:nvPr/>
        </p:nvSpPr>
        <p:spPr>
          <a:xfrm>
            <a:off x="717235" y="1563255"/>
            <a:ext cx="10757528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Under encouragement from the Indiana Chamber and WCI, I pledge my organization will take action to improve Hoosiers’ public health outcomes within our communities.</a:t>
            </a:r>
          </a:p>
          <a:p>
            <a:pPr marL="457200" indent="-457200">
              <a:buFont typeface="Arial"/>
              <a:buChar char="•"/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I pledge my organization will take action on the following goals to improve health outcomes in Indiana: </a:t>
            </a:r>
          </a:p>
          <a:p>
            <a:pPr marL="457200" indent="-457200">
              <a:buFont typeface="Arial"/>
              <a:buChar char="•"/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Work with your leadership team to identify ways you can focus on prevention to improve health outcomes for your employees, their families, and your communities</a:t>
            </a:r>
          </a:p>
          <a:p>
            <a:pPr marL="457200" indent="-457200">
              <a:buFont typeface="Arial"/>
              <a:buChar char="•"/>
            </a:pPr>
            <a:r>
              <a:rPr lang="en-US" sz="22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Consider partnering with your local health department(s) and community leaders to specifically address at least one of the following core public health services: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maternal and child health		 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  <a:sym typeface="Wingdings 2" panose="05020102010507070707" pitchFamily="18" charset="2"/>
              </a:rPr>
              <a:t>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    smoking and vaping prevention 	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highlight>
                  <a:srgbClr val="FFFFFF"/>
                </a:highlight>
                <a:latin typeface="Microsoft Sans Serif"/>
                <a:ea typeface="Microsoft Sans Serif"/>
                <a:cs typeface="Microsoft Sans Serif"/>
              </a:rPr>
              <a:t>chronic disease prevention (obesity)	      and cessation </a:t>
            </a:r>
          </a:p>
        </p:txBody>
      </p:sp>
    </p:spTree>
    <p:extLst>
      <p:ext uri="{BB962C8B-B14F-4D97-AF65-F5344CB8AC3E}">
        <p14:creationId xmlns:p14="http://schemas.microsoft.com/office/powerpoint/2010/main" val="3711523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square with blue stripes&#10;&#10;Description automatically generated">
            <a:extLst>
              <a:ext uri="{FF2B5EF4-FFF2-40B4-BE49-F238E27FC236}">
                <a16:creationId xmlns:a16="http://schemas.microsoft.com/office/drawing/2014/main" id="{804A4C1F-0511-085A-1267-708E63B486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EB07094-C9F7-2AA7-0BED-B67973193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340" y="-586581"/>
            <a:ext cx="9144000" cy="2387600"/>
          </a:xfrm>
        </p:spPr>
        <p:txBody>
          <a:bodyPr/>
          <a:lstStyle/>
          <a:p>
            <a:pPr algn="l"/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Thank you!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8D08C6E-6733-232F-159E-828993C55B13}"/>
              </a:ext>
            </a:extLst>
          </p:cNvPr>
          <p:cNvSpPr txBox="1">
            <a:spLocks/>
          </p:cNvSpPr>
          <p:nvPr/>
        </p:nvSpPr>
        <p:spPr>
          <a:xfrm>
            <a:off x="991340" y="2549703"/>
            <a:ext cx="5436093" cy="996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Lindsay Weaver MD, FACEP</a:t>
            </a:r>
          </a:p>
          <a:p>
            <a:pPr algn="l"/>
            <a:r>
              <a:rPr lang="en-US" sz="28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State Health Commissioner</a:t>
            </a:r>
          </a:p>
          <a:p>
            <a:pPr algn="l"/>
            <a:r>
              <a:rPr lang="en-US" sz="28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3"/>
              </a:rPr>
              <a:t>lweaver@health.in.gov</a:t>
            </a:r>
            <a:r>
              <a:rPr lang="en-US" sz="28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pic>
        <p:nvPicPr>
          <p:cNvPr id="3" name="Picture 2" descr="A logo with white text&#10;&#10;Description automatically generated">
            <a:extLst>
              <a:ext uri="{FF2B5EF4-FFF2-40B4-BE49-F238E27FC236}">
                <a16:creationId xmlns:a16="http://schemas.microsoft.com/office/drawing/2014/main" id="{D02046B1-0DBC-0859-17DA-DF6457D89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516" y="4720493"/>
            <a:ext cx="2455222" cy="12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31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quare with blue and yellow stripes&#10;&#10;Description automatically generated">
            <a:extLst>
              <a:ext uri="{FF2B5EF4-FFF2-40B4-BE49-F238E27FC236}">
                <a16:creationId xmlns:a16="http://schemas.microsoft.com/office/drawing/2014/main" id="{995E2AA8-F3CD-E1E8-7A3B-6BCB501CB7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367B4AF-0216-286E-29CD-C0BB43033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57416" cy="1325563"/>
          </a:xfrm>
        </p:spPr>
        <p:txBody>
          <a:bodyPr/>
          <a:lstStyle/>
          <a:p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Learning Objectives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7C0CA6-E0BA-4770-DF30-C899DAE19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84264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Understand Health First Indiana and where to access more information including local data, priorities, and partnerships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Learn how local health departments with their local partners are addressing health outcomes</a:t>
            </a:r>
          </a:p>
          <a:p>
            <a:pPr marL="0" indent="0">
              <a:buNone/>
            </a:pPr>
            <a:endParaRPr lang="en-US" dirty="0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998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ith text">
            <a:extLst>
              <a:ext uri="{FF2B5EF4-FFF2-40B4-BE49-F238E27FC236}">
                <a16:creationId xmlns:a16="http://schemas.microsoft.com/office/drawing/2014/main" id="{7E7460DF-B2DC-8969-B06A-08C27ACF8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28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white text and orange ball&#10;&#10;Description automatically generated">
            <a:extLst>
              <a:ext uri="{FF2B5EF4-FFF2-40B4-BE49-F238E27FC236}">
                <a16:creationId xmlns:a16="http://schemas.microsoft.com/office/drawing/2014/main" id="{F7CA7F0E-48D3-C7D7-D02F-76D006B1B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805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52D84B-9879-CF55-7381-6AC979B22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217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white text and orange ball&#10;&#10;Description automatically generated">
            <a:extLst>
              <a:ext uri="{FF2B5EF4-FFF2-40B4-BE49-F238E27FC236}">
                <a16:creationId xmlns:a16="http://schemas.microsoft.com/office/drawing/2014/main" id="{F7CA7F0E-48D3-C7D7-D02F-76D006B1B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265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447B9-A3DB-90A3-C5EA-26868B657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30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0207" y="2988564"/>
              <a:ext cx="2033777" cy="4959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0207" y="1416050"/>
              <a:ext cx="2150364" cy="15642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275" y="6296025"/>
              <a:ext cx="2200275" cy="2095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67184" y="6321107"/>
            <a:ext cx="95250" cy="17145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51150" y="6342469"/>
            <a:ext cx="678180" cy="125095"/>
            <a:chOff x="1751150" y="6342469"/>
            <a:chExt cx="678180" cy="1250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150" y="6342471"/>
              <a:ext cx="346151" cy="1247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9949" y="6342469"/>
              <a:ext cx="309206" cy="12362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381001" y="6342468"/>
            <a:ext cx="238760" cy="123189"/>
            <a:chOff x="381001" y="6342468"/>
            <a:chExt cx="238760" cy="123189"/>
          </a:xfrm>
        </p:grpSpPr>
        <p:sp>
          <p:nvSpPr>
            <p:cNvPr id="7" name="object 7"/>
            <p:cNvSpPr/>
            <p:nvPr/>
          </p:nvSpPr>
          <p:spPr>
            <a:xfrm>
              <a:off x="381001" y="6342468"/>
              <a:ext cx="40005" cy="123189"/>
            </a:xfrm>
            <a:custGeom>
              <a:avLst/>
              <a:gdLst/>
              <a:ahLst/>
              <a:cxnLst/>
              <a:rect l="l" t="t" r="r" b="b"/>
              <a:pathLst>
                <a:path w="40004" h="123189">
                  <a:moveTo>
                    <a:pt x="39655" y="0"/>
                  </a:moveTo>
                  <a:lnTo>
                    <a:pt x="0" y="0"/>
                  </a:lnTo>
                  <a:lnTo>
                    <a:pt x="0" y="123163"/>
                  </a:lnTo>
                  <a:lnTo>
                    <a:pt x="39655" y="123163"/>
                  </a:lnTo>
                  <a:lnTo>
                    <a:pt x="39655" y="0"/>
                  </a:lnTo>
                  <a:close/>
                </a:path>
              </a:pathLst>
            </a:custGeom>
            <a:solidFill>
              <a:srgbClr val="1E1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640" y="6342469"/>
              <a:ext cx="173694" cy="123163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43922" y="6341686"/>
            <a:ext cx="1069340" cy="124460"/>
            <a:chOff x="643922" y="6341686"/>
            <a:chExt cx="1069340" cy="124460"/>
          </a:xfrm>
        </p:grpSpPr>
        <p:sp>
          <p:nvSpPr>
            <p:cNvPr id="10" name="object 10"/>
            <p:cNvSpPr/>
            <p:nvPr/>
          </p:nvSpPr>
          <p:spPr>
            <a:xfrm>
              <a:off x="831088" y="6342468"/>
              <a:ext cx="640080" cy="123189"/>
            </a:xfrm>
            <a:custGeom>
              <a:avLst/>
              <a:gdLst/>
              <a:ahLst/>
              <a:cxnLst/>
              <a:rect l="l" t="t" r="r" b="b"/>
              <a:pathLst>
                <a:path w="640080" h="123189">
                  <a:moveTo>
                    <a:pt x="39662" y="0"/>
                  </a:moveTo>
                  <a:lnTo>
                    <a:pt x="0" y="0"/>
                  </a:lnTo>
                  <a:lnTo>
                    <a:pt x="0" y="123164"/>
                  </a:lnTo>
                  <a:lnTo>
                    <a:pt x="39662" y="123164"/>
                  </a:lnTo>
                  <a:lnTo>
                    <a:pt x="39662" y="0"/>
                  </a:lnTo>
                  <a:close/>
                </a:path>
                <a:path w="640080" h="123189">
                  <a:moveTo>
                    <a:pt x="246265" y="123177"/>
                  </a:moveTo>
                  <a:lnTo>
                    <a:pt x="235077" y="101981"/>
                  </a:lnTo>
                  <a:lnTo>
                    <a:pt x="220789" y="74917"/>
                  </a:lnTo>
                  <a:lnTo>
                    <a:pt x="196151" y="28244"/>
                  </a:lnTo>
                  <a:lnTo>
                    <a:pt x="181241" y="12"/>
                  </a:lnTo>
                  <a:lnTo>
                    <a:pt x="179235" y="12"/>
                  </a:lnTo>
                  <a:lnTo>
                    <a:pt x="179235" y="74917"/>
                  </a:lnTo>
                  <a:lnTo>
                    <a:pt x="123723" y="74917"/>
                  </a:lnTo>
                  <a:lnTo>
                    <a:pt x="147510" y="28244"/>
                  </a:lnTo>
                  <a:lnTo>
                    <a:pt x="155067" y="28244"/>
                  </a:lnTo>
                  <a:lnTo>
                    <a:pt x="179235" y="74917"/>
                  </a:lnTo>
                  <a:lnTo>
                    <a:pt x="179235" y="12"/>
                  </a:lnTo>
                  <a:lnTo>
                    <a:pt x="122135" y="12"/>
                  </a:lnTo>
                  <a:lnTo>
                    <a:pt x="55918" y="123177"/>
                  </a:lnTo>
                  <a:lnTo>
                    <a:pt x="99568" y="123177"/>
                  </a:lnTo>
                  <a:lnTo>
                    <a:pt x="110236" y="101981"/>
                  </a:lnTo>
                  <a:lnTo>
                    <a:pt x="192709" y="101981"/>
                  </a:lnTo>
                  <a:lnTo>
                    <a:pt x="203022" y="123177"/>
                  </a:lnTo>
                  <a:lnTo>
                    <a:pt x="246265" y="123177"/>
                  </a:lnTo>
                  <a:close/>
                </a:path>
                <a:path w="640080" h="123189">
                  <a:moveTo>
                    <a:pt x="433044" y="12"/>
                  </a:moveTo>
                  <a:lnTo>
                    <a:pt x="394195" y="12"/>
                  </a:lnTo>
                  <a:lnTo>
                    <a:pt x="395351" y="91401"/>
                  </a:lnTo>
                  <a:lnTo>
                    <a:pt x="391388" y="91401"/>
                  </a:lnTo>
                  <a:lnTo>
                    <a:pt x="325996" y="12"/>
                  </a:lnTo>
                  <a:lnTo>
                    <a:pt x="259384" y="12"/>
                  </a:lnTo>
                  <a:lnTo>
                    <a:pt x="259384" y="123177"/>
                  </a:lnTo>
                  <a:lnTo>
                    <a:pt x="298234" y="123177"/>
                  </a:lnTo>
                  <a:lnTo>
                    <a:pt x="297446" y="30988"/>
                  </a:lnTo>
                  <a:lnTo>
                    <a:pt x="301409" y="30988"/>
                  </a:lnTo>
                  <a:lnTo>
                    <a:pt x="367233" y="123177"/>
                  </a:lnTo>
                  <a:lnTo>
                    <a:pt x="433044" y="123177"/>
                  </a:lnTo>
                  <a:lnTo>
                    <a:pt x="433044" y="12"/>
                  </a:lnTo>
                  <a:close/>
                </a:path>
                <a:path w="640080" h="123189">
                  <a:moveTo>
                    <a:pt x="639648" y="123177"/>
                  </a:moveTo>
                  <a:lnTo>
                    <a:pt x="628396" y="101981"/>
                  </a:lnTo>
                  <a:lnTo>
                    <a:pt x="614006" y="74917"/>
                  </a:lnTo>
                  <a:lnTo>
                    <a:pt x="589203" y="28244"/>
                  </a:lnTo>
                  <a:lnTo>
                    <a:pt x="574205" y="12"/>
                  </a:lnTo>
                  <a:lnTo>
                    <a:pt x="572617" y="12"/>
                  </a:lnTo>
                  <a:lnTo>
                    <a:pt x="572617" y="74917"/>
                  </a:lnTo>
                  <a:lnTo>
                    <a:pt x="516737" y="74917"/>
                  </a:lnTo>
                  <a:lnTo>
                    <a:pt x="540893" y="28244"/>
                  </a:lnTo>
                  <a:lnTo>
                    <a:pt x="548449" y="28244"/>
                  </a:lnTo>
                  <a:lnTo>
                    <a:pt x="572617" y="74917"/>
                  </a:lnTo>
                  <a:lnTo>
                    <a:pt x="572617" y="12"/>
                  </a:lnTo>
                  <a:lnTo>
                    <a:pt x="515150" y="12"/>
                  </a:lnTo>
                  <a:lnTo>
                    <a:pt x="449326" y="123177"/>
                  </a:lnTo>
                  <a:lnTo>
                    <a:pt x="492518" y="123177"/>
                  </a:lnTo>
                  <a:lnTo>
                    <a:pt x="503250" y="101981"/>
                  </a:lnTo>
                  <a:lnTo>
                    <a:pt x="585724" y="101981"/>
                  </a:lnTo>
                  <a:lnTo>
                    <a:pt x="596455" y="123177"/>
                  </a:lnTo>
                  <a:lnTo>
                    <a:pt x="639648" y="123177"/>
                  </a:lnTo>
                  <a:close/>
                </a:path>
              </a:pathLst>
            </a:custGeom>
            <a:solidFill>
              <a:srgbClr val="1E1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4534" y="6341686"/>
              <a:ext cx="218128" cy="12394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3922" y="6342469"/>
              <a:ext cx="164574" cy="123163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285750" y="381000"/>
            <a:ext cx="11525250" cy="66675"/>
          </a:xfrm>
          <a:custGeom>
            <a:avLst/>
            <a:gdLst/>
            <a:ahLst/>
            <a:cxnLst/>
            <a:rect l="l" t="t" r="r" b="b"/>
            <a:pathLst>
              <a:path w="11525250" h="66675">
                <a:moveTo>
                  <a:pt x="11525250" y="0"/>
                </a:moveTo>
                <a:lnTo>
                  <a:pt x="0" y="0"/>
                </a:lnTo>
                <a:lnTo>
                  <a:pt x="0" y="66675"/>
                </a:lnTo>
                <a:lnTo>
                  <a:pt x="11525250" y="66675"/>
                </a:lnTo>
                <a:lnTo>
                  <a:pt x="11525250" y="0"/>
                </a:lnTo>
                <a:close/>
              </a:path>
            </a:pathLst>
          </a:custGeom>
          <a:solidFill>
            <a:srgbClr val="FFC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811140" y="1379219"/>
            <a:ext cx="1069619" cy="362585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396104" y="1859279"/>
            <a:ext cx="2642870" cy="7620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200" spc="70" dirty="0">
                <a:solidFill>
                  <a:srgbClr val="1E1E1E"/>
                </a:solidFill>
                <a:latin typeface="Century Gothic"/>
                <a:cs typeface="Century Gothic"/>
              </a:rPr>
              <a:t>Shift</a:t>
            </a:r>
            <a:r>
              <a:rPr sz="1200" spc="10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from</a:t>
            </a:r>
            <a:r>
              <a:rPr sz="1200" spc="1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transactional</a:t>
            </a:r>
            <a:r>
              <a:rPr sz="1200" spc="1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25" dirty="0">
                <a:solidFill>
                  <a:srgbClr val="1E1E1E"/>
                </a:solidFill>
                <a:latin typeface="Century Gothic"/>
                <a:cs typeface="Century Gothic"/>
              </a:rPr>
              <a:t>to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strategic,</a:t>
            </a:r>
            <a:r>
              <a:rPr sz="1200" spc="105" dirty="0">
                <a:solidFill>
                  <a:srgbClr val="1E1E1E"/>
                </a:solidFill>
                <a:latin typeface="Century Gothic"/>
                <a:cs typeface="Century Gothic"/>
              </a:rPr>
              <a:t> 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relationship-</a:t>
            </a:r>
            <a:r>
              <a:rPr sz="1200" spc="-20" dirty="0">
                <a:solidFill>
                  <a:srgbClr val="1E1E1E"/>
                </a:solidFill>
                <a:latin typeface="Century Gothic"/>
                <a:cs typeface="Century Gothic"/>
              </a:rPr>
              <a:t>based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organization</a:t>
            </a:r>
            <a:r>
              <a:rPr sz="1200" spc="6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alibri"/>
                <a:cs typeface="Calibri"/>
              </a:rPr>
              <a:t>–</a:t>
            </a:r>
            <a:r>
              <a:rPr sz="1200" spc="125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200" spc="-20" dirty="0">
                <a:solidFill>
                  <a:srgbClr val="1E1E1E"/>
                </a:solidFill>
                <a:latin typeface="Century Gothic"/>
                <a:cs typeface="Century Gothic"/>
              </a:rPr>
              <a:t>and</a:t>
            </a:r>
            <a:r>
              <a:rPr sz="1200" spc="-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20" dirty="0">
                <a:solidFill>
                  <a:srgbClr val="1E1E1E"/>
                </a:solidFill>
                <a:latin typeface="Century Gothic"/>
                <a:cs typeface="Century Gothic"/>
              </a:rPr>
              <a:t>have</a:t>
            </a:r>
            <a:r>
              <a:rPr sz="1200" spc="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produced </a:t>
            </a:r>
            <a:r>
              <a:rPr sz="1200" spc="45" dirty="0">
                <a:solidFill>
                  <a:srgbClr val="1E1E1E"/>
                </a:solidFill>
                <a:latin typeface="Century Gothic"/>
                <a:cs typeface="Century Gothic"/>
              </a:rPr>
              <a:t>historic</a:t>
            </a:r>
            <a:r>
              <a:rPr sz="1200" spc="-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70" dirty="0">
                <a:solidFill>
                  <a:srgbClr val="1E1E1E"/>
                </a:solidFill>
                <a:latin typeface="Century Gothic"/>
                <a:cs typeface="Century Gothic"/>
              </a:rPr>
              <a:t>results</a:t>
            </a:r>
            <a:endParaRPr sz="1200">
              <a:latin typeface="Century Gothic"/>
              <a:cs typeface="Century Gothic"/>
            </a:endParaRPr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00551" y="1419226"/>
            <a:ext cx="303572" cy="304921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365759" y="1001712"/>
            <a:ext cx="2291080" cy="913130"/>
            <a:chOff x="365759" y="1001712"/>
            <a:chExt cx="2291080" cy="913130"/>
          </a:xfrm>
        </p:grpSpPr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5759" y="1275651"/>
              <a:ext cx="2017522" cy="63912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8777" y="1001712"/>
              <a:ext cx="2277491" cy="286067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66077" y="2110422"/>
            <a:ext cx="295084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55" dirty="0">
                <a:solidFill>
                  <a:srgbClr val="1E1E1E"/>
                </a:solidFill>
                <a:latin typeface="Century Gothic"/>
                <a:cs typeface="Century Gothic"/>
              </a:rPr>
              <a:t>To</a:t>
            </a:r>
            <a:r>
              <a:rPr sz="1200" spc="8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20" dirty="0">
                <a:solidFill>
                  <a:srgbClr val="1E1E1E"/>
                </a:solidFill>
                <a:latin typeface="Century Gothic"/>
                <a:cs typeface="Century Gothic"/>
              </a:rPr>
              <a:t>create</a:t>
            </a:r>
            <a:r>
              <a:rPr sz="1200" spc="13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the</a:t>
            </a:r>
            <a:r>
              <a:rPr sz="1200" spc="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opportunity</a:t>
            </a:r>
            <a:r>
              <a:rPr sz="1200" spc="2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for</a:t>
            </a:r>
            <a:r>
              <a:rPr sz="1200" spc="15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25" dirty="0">
                <a:solidFill>
                  <a:srgbClr val="1E1E1E"/>
                </a:solidFill>
                <a:latin typeface="Century Gothic"/>
                <a:cs typeface="Century Gothic"/>
              </a:rPr>
              <a:t>all </a:t>
            </a:r>
            <a:r>
              <a:rPr sz="1200" spc="50" dirty="0">
                <a:solidFill>
                  <a:srgbClr val="1E1E1E"/>
                </a:solidFill>
                <a:latin typeface="Century Gothic"/>
                <a:cs typeface="Century Gothic"/>
              </a:rPr>
              <a:t>Hoosiers</a:t>
            </a:r>
            <a:r>
              <a:rPr sz="1200" spc="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to</a:t>
            </a:r>
            <a:r>
              <a:rPr sz="1200" spc="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earn</a:t>
            </a:r>
            <a:r>
              <a:rPr sz="1200" spc="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30" dirty="0">
                <a:solidFill>
                  <a:srgbClr val="1E1E1E"/>
                </a:solidFill>
                <a:latin typeface="Century Gothic"/>
                <a:cs typeface="Century Gothic"/>
              </a:rPr>
              <a:t>a</a:t>
            </a:r>
            <a:r>
              <a:rPr sz="1200" spc="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20" dirty="0">
                <a:solidFill>
                  <a:srgbClr val="1E1E1E"/>
                </a:solidFill>
                <a:latin typeface="Century Gothic"/>
                <a:cs typeface="Century Gothic"/>
              </a:rPr>
              <a:t>good</a:t>
            </a:r>
            <a:r>
              <a:rPr sz="1200" spc="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living</a:t>
            </a:r>
            <a:r>
              <a:rPr sz="1200" spc="10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25" dirty="0">
                <a:solidFill>
                  <a:srgbClr val="1E1E1E"/>
                </a:solidFill>
                <a:latin typeface="Century Gothic"/>
                <a:cs typeface="Century Gothic"/>
              </a:rPr>
              <a:t>and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prosper</a:t>
            </a:r>
            <a:r>
              <a:rPr sz="1200" spc="4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65" dirty="0">
                <a:solidFill>
                  <a:srgbClr val="1E1E1E"/>
                </a:solidFill>
                <a:latin typeface="Century Gothic"/>
                <a:cs typeface="Century Gothic"/>
              </a:rPr>
              <a:t>in</a:t>
            </a:r>
            <a:r>
              <a:rPr sz="1200" spc="10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30" dirty="0">
                <a:solidFill>
                  <a:srgbClr val="1E1E1E"/>
                </a:solidFill>
                <a:latin typeface="Century Gothic"/>
                <a:cs typeface="Century Gothic"/>
              </a:rPr>
              <a:t>a</a:t>
            </a:r>
            <a:r>
              <a:rPr sz="1200" spc="14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diverse</a:t>
            </a:r>
            <a:r>
              <a:rPr sz="1200" spc="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economic </a:t>
            </a:r>
            <a:r>
              <a:rPr sz="1200" spc="45" dirty="0">
                <a:solidFill>
                  <a:srgbClr val="1E1E1E"/>
                </a:solidFill>
                <a:latin typeface="Century Gothic"/>
                <a:cs typeface="Century Gothic"/>
              </a:rPr>
              <a:t>environment</a:t>
            </a:r>
            <a:r>
              <a:rPr sz="1200" spc="-4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that</a:t>
            </a:r>
            <a:r>
              <a:rPr sz="1200" spc="-4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encourages</a:t>
            </a:r>
            <a:r>
              <a:rPr sz="1200" spc="1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growth,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creates</a:t>
            </a:r>
            <a:r>
              <a:rPr sz="1200" spc="5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20" dirty="0">
                <a:solidFill>
                  <a:srgbClr val="1E1E1E"/>
                </a:solidFill>
                <a:latin typeface="Century Gothic"/>
                <a:cs typeface="Century Gothic"/>
              </a:rPr>
              <a:t>and</a:t>
            </a:r>
            <a:r>
              <a:rPr sz="1200" spc="5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retains</a:t>
            </a:r>
            <a:r>
              <a:rPr sz="1200" spc="5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the</a:t>
            </a:r>
            <a:r>
              <a:rPr sz="1200" spc="-2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jobs</a:t>
            </a:r>
            <a:r>
              <a:rPr sz="1200" spc="5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of</a:t>
            </a:r>
            <a:r>
              <a:rPr sz="1200" spc="9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today, </a:t>
            </a:r>
            <a:r>
              <a:rPr sz="1200" spc="-20" dirty="0">
                <a:solidFill>
                  <a:srgbClr val="1E1E1E"/>
                </a:solidFill>
                <a:latin typeface="Century Gothic"/>
                <a:cs typeface="Century Gothic"/>
              </a:rPr>
              <a:t>and</a:t>
            </a:r>
            <a:r>
              <a:rPr sz="1200" spc="2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attracts</a:t>
            </a:r>
            <a:r>
              <a:rPr sz="1200" spc="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20" dirty="0">
                <a:solidFill>
                  <a:srgbClr val="1E1E1E"/>
                </a:solidFill>
                <a:latin typeface="Century Gothic"/>
                <a:cs typeface="Century Gothic"/>
              </a:rPr>
              <a:t>and</a:t>
            </a:r>
            <a:r>
              <a:rPr sz="1200" spc="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65" dirty="0">
                <a:solidFill>
                  <a:srgbClr val="1E1E1E"/>
                </a:solidFill>
                <a:latin typeface="Century Gothic"/>
                <a:cs typeface="Century Gothic"/>
              </a:rPr>
              <a:t>invests</a:t>
            </a:r>
            <a:r>
              <a:rPr sz="1200" spc="-6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65" dirty="0">
                <a:solidFill>
                  <a:srgbClr val="1E1E1E"/>
                </a:solidFill>
                <a:latin typeface="Century Gothic"/>
                <a:cs typeface="Century Gothic"/>
              </a:rPr>
              <a:t>in</a:t>
            </a:r>
            <a:r>
              <a:rPr sz="1200" spc="1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the</a:t>
            </a:r>
            <a:r>
              <a:rPr sz="1200" spc="-4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jobs</a:t>
            </a:r>
            <a:r>
              <a:rPr sz="1200" spc="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25" dirty="0">
                <a:solidFill>
                  <a:srgbClr val="1E1E1E"/>
                </a:solidFill>
                <a:latin typeface="Century Gothic"/>
                <a:cs typeface="Century Gothic"/>
              </a:rPr>
              <a:t>of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tomorrow.</a:t>
            </a:r>
            <a:endParaRPr sz="1200">
              <a:latin typeface="Century Gothic"/>
              <a:cs typeface="Century Gothic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823840" y="2929889"/>
            <a:ext cx="697611" cy="362585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4396104" y="3409950"/>
            <a:ext cx="1652905" cy="580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5420" indent="-172720">
              <a:lnSpc>
                <a:spcPts val="1435"/>
              </a:lnSpc>
              <a:spcBef>
                <a:spcPts val="100"/>
              </a:spcBef>
              <a:buFont typeface="Arial"/>
              <a:buChar char="•"/>
              <a:tabLst>
                <a:tab pos="185420" algn="l"/>
              </a:tabLst>
            </a:pP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Population</a:t>
            </a:r>
            <a:r>
              <a:rPr sz="1200" spc="30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Growth</a:t>
            </a:r>
            <a:endParaRPr sz="1200">
              <a:latin typeface="Century Gothic"/>
              <a:cs typeface="Century Gothic"/>
            </a:endParaRPr>
          </a:p>
          <a:p>
            <a:pPr marL="185420" indent="-172720">
              <a:lnSpc>
                <a:spcPts val="1435"/>
              </a:lnSpc>
              <a:buFont typeface="Arial"/>
              <a:buChar char="•"/>
              <a:tabLst>
                <a:tab pos="185420" algn="l"/>
              </a:tabLst>
            </a:pPr>
            <a:r>
              <a:rPr sz="1200" spc="60" dirty="0">
                <a:solidFill>
                  <a:srgbClr val="1E1E1E"/>
                </a:solidFill>
                <a:latin typeface="Century Gothic"/>
                <a:cs typeface="Century Gothic"/>
              </a:rPr>
              <a:t>Higher</a:t>
            </a:r>
            <a:r>
              <a:rPr sz="1200" spc="-5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Wages</a:t>
            </a:r>
            <a:endParaRPr sz="1200">
              <a:latin typeface="Century Gothic"/>
              <a:cs typeface="Century Gothic"/>
            </a:endParaRPr>
          </a:p>
          <a:p>
            <a:pPr marL="185420" indent="-172720">
              <a:lnSpc>
                <a:spcPct val="100000"/>
              </a:lnSpc>
              <a:spcBef>
                <a:spcPts val="60"/>
              </a:spcBef>
              <a:buFont typeface="Arial"/>
              <a:buChar char="•"/>
              <a:tabLst>
                <a:tab pos="185420" algn="l"/>
              </a:tabLst>
            </a:pP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National</a:t>
            </a:r>
            <a:r>
              <a:rPr sz="1200" spc="7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35" dirty="0">
                <a:solidFill>
                  <a:srgbClr val="1E1E1E"/>
                </a:solidFill>
                <a:latin typeface="Century Gothic"/>
                <a:cs typeface="Century Gothic"/>
              </a:rPr>
              <a:t>Security</a:t>
            </a:r>
            <a:endParaRPr sz="1200">
              <a:latin typeface="Century Gothic"/>
              <a:cs typeface="Century Gothic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429804" y="2990645"/>
            <a:ext cx="255960" cy="24818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085201" y="1374394"/>
            <a:ext cx="1752219" cy="362585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7670165" y="1854580"/>
            <a:ext cx="2928620" cy="7620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Growing</a:t>
            </a:r>
            <a:r>
              <a:rPr sz="1200" spc="1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the state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economy,</a:t>
            </a:r>
            <a:r>
              <a:rPr sz="1200" spc="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driving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economic</a:t>
            </a:r>
            <a:r>
              <a:rPr sz="1200" spc="4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development </a:t>
            </a:r>
            <a:r>
              <a:rPr sz="1200" spc="-40" dirty="0">
                <a:solidFill>
                  <a:srgbClr val="1E1E1E"/>
                </a:solidFill>
                <a:latin typeface="Century Gothic"/>
                <a:cs typeface="Century Gothic"/>
              </a:rPr>
              <a:t>and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helping </a:t>
            </a:r>
            <a:r>
              <a:rPr sz="1200" spc="65" dirty="0">
                <a:solidFill>
                  <a:srgbClr val="1E1E1E"/>
                </a:solidFill>
                <a:latin typeface="Century Gothic"/>
                <a:cs typeface="Century Gothic"/>
              </a:rPr>
              <a:t>businesses</a:t>
            </a:r>
            <a:r>
              <a:rPr sz="1200" spc="-8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launch,</a:t>
            </a:r>
            <a:r>
              <a:rPr sz="1200" spc="-5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grow</a:t>
            </a:r>
            <a:r>
              <a:rPr sz="1200" spc="6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20" dirty="0">
                <a:solidFill>
                  <a:srgbClr val="1E1E1E"/>
                </a:solidFill>
                <a:latin typeface="Century Gothic"/>
                <a:cs typeface="Century Gothic"/>
              </a:rPr>
              <a:t>and</a:t>
            </a:r>
            <a:r>
              <a:rPr sz="1200" spc="-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25" dirty="0">
                <a:solidFill>
                  <a:srgbClr val="1E1E1E"/>
                </a:solidFill>
                <a:latin typeface="Century Gothic"/>
                <a:cs typeface="Century Gothic"/>
              </a:rPr>
              <a:t>locate</a:t>
            </a:r>
            <a:r>
              <a:rPr sz="1200" spc="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25" dirty="0">
                <a:solidFill>
                  <a:srgbClr val="1E1E1E"/>
                </a:solidFill>
                <a:latin typeface="Century Gothic"/>
                <a:cs typeface="Century Gothic"/>
              </a:rPr>
              <a:t>to </a:t>
            </a:r>
            <a:r>
              <a:rPr sz="1200" spc="10" dirty="0">
                <a:solidFill>
                  <a:srgbClr val="1E1E1E"/>
                </a:solidFill>
                <a:latin typeface="Century Gothic"/>
                <a:cs typeface="Century Gothic"/>
              </a:rPr>
              <a:t>Indiana</a:t>
            </a:r>
            <a:r>
              <a:rPr sz="1200" spc="4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by</a:t>
            </a:r>
            <a:r>
              <a:rPr sz="1200" spc="-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10" dirty="0">
                <a:solidFill>
                  <a:srgbClr val="1E1E1E"/>
                </a:solidFill>
                <a:latin typeface="Century Gothic"/>
                <a:cs typeface="Century Gothic"/>
              </a:rPr>
              <a:t>executing</a:t>
            </a:r>
            <a:r>
              <a:rPr sz="1200" spc="-8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55" dirty="0">
                <a:solidFill>
                  <a:srgbClr val="1E1E1E"/>
                </a:solidFill>
                <a:latin typeface="Century Gothic"/>
                <a:cs typeface="Century Gothic"/>
              </a:rPr>
              <a:t>our</a:t>
            </a:r>
            <a:r>
              <a:rPr sz="1200" spc="-4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80" dirty="0">
                <a:solidFill>
                  <a:srgbClr val="1E1E1E"/>
                </a:solidFill>
                <a:latin typeface="Century Gothic"/>
                <a:cs typeface="Century Gothic"/>
              </a:rPr>
              <a:t>5E</a:t>
            </a:r>
            <a:r>
              <a:rPr sz="1200" spc="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strategy: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70165" y="2770123"/>
            <a:ext cx="1964689" cy="942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5420" indent="-172720">
              <a:lnSpc>
                <a:spcPts val="1435"/>
              </a:lnSpc>
              <a:spcBef>
                <a:spcPts val="100"/>
              </a:spcBef>
              <a:buFont typeface="Arial"/>
              <a:buChar char="•"/>
              <a:tabLst>
                <a:tab pos="185420" algn="l"/>
              </a:tabLst>
            </a:pPr>
            <a:r>
              <a:rPr sz="1200" spc="55" dirty="0">
                <a:solidFill>
                  <a:srgbClr val="1E1E1E"/>
                </a:solidFill>
                <a:latin typeface="Century Gothic"/>
                <a:cs typeface="Century Gothic"/>
              </a:rPr>
              <a:t>Environment</a:t>
            </a:r>
            <a:endParaRPr sz="1200">
              <a:latin typeface="Century Gothic"/>
              <a:cs typeface="Century Gothic"/>
            </a:endParaRPr>
          </a:p>
          <a:p>
            <a:pPr marL="185420" indent="-172720">
              <a:lnSpc>
                <a:spcPts val="1435"/>
              </a:lnSpc>
              <a:buFont typeface="Arial"/>
              <a:buChar char="•"/>
              <a:tabLst>
                <a:tab pos="185420" algn="l"/>
              </a:tabLst>
            </a:pP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Economy</a:t>
            </a:r>
            <a:r>
              <a:rPr sz="1200" spc="1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of</a:t>
            </a:r>
            <a:r>
              <a:rPr sz="1200" spc="14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the</a:t>
            </a:r>
            <a:r>
              <a:rPr sz="1200" spc="1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70" dirty="0">
                <a:solidFill>
                  <a:srgbClr val="1E1E1E"/>
                </a:solidFill>
                <a:latin typeface="Century Gothic"/>
                <a:cs typeface="Century Gothic"/>
              </a:rPr>
              <a:t>Future</a:t>
            </a:r>
            <a:endParaRPr sz="1200">
              <a:latin typeface="Century Gothic"/>
              <a:cs typeface="Century Gothic"/>
            </a:endParaRPr>
          </a:p>
          <a:p>
            <a:pPr marL="185420" indent="-172720">
              <a:lnSpc>
                <a:spcPts val="1435"/>
              </a:lnSpc>
              <a:spcBef>
                <a:spcPts val="60"/>
              </a:spcBef>
              <a:buFont typeface="Arial"/>
              <a:buChar char="•"/>
              <a:tabLst>
                <a:tab pos="185420" algn="l"/>
              </a:tabLst>
            </a:pPr>
            <a:r>
              <a:rPr sz="1200" spc="50" dirty="0">
                <a:solidFill>
                  <a:srgbClr val="1E1E1E"/>
                </a:solidFill>
                <a:latin typeface="Century Gothic"/>
                <a:cs typeface="Century Gothic"/>
              </a:rPr>
              <a:t>Entrepreneurship</a:t>
            </a:r>
            <a:endParaRPr sz="1200">
              <a:latin typeface="Century Gothic"/>
              <a:cs typeface="Century Gothic"/>
            </a:endParaRPr>
          </a:p>
          <a:p>
            <a:pPr marL="185420" indent="-172720">
              <a:lnSpc>
                <a:spcPts val="1430"/>
              </a:lnSpc>
              <a:buFont typeface="Arial"/>
              <a:buChar char="•"/>
              <a:tabLst>
                <a:tab pos="185420" algn="l"/>
              </a:tabLst>
            </a:pPr>
            <a:r>
              <a:rPr sz="1200" spc="50" dirty="0">
                <a:solidFill>
                  <a:srgbClr val="1E1E1E"/>
                </a:solidFill>
                <a:latin typeface="Century Gothic"/>
                <a:cs typeface="Century Gothic"/>
              </a:rPr>
              <a:t>Energy</a:t>
            </a:r>
            <a:r>
              <a:rPr sz="1200" spc="-7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45" dirty="0">
                <a:solidFill>
                  <a:srgbClr val="1E1E1E"/>
                </a:solidFill>
                <a:latin typeface="Century Gothic"/>
                <a:cs typeface="Century Gothic"/>
              </a:rPr>
              <a:t>Transition</a:t>
            </a:r>
            <a:endParaRPr sz="1200">
              <a:latin typeface="Century Gothic"/>
              <a:cs typeface="Century Gothic"/>
            </a:endParaRPr>
          </a:p>
          <a:p>
            <a:pPr marL="185420" indent="-172720">
              <a:lnSpc>
                <a:spcPts val="1435"/>
              </a:lnSpc>
              <a:buFont typeface="Arial"/>
              <a:buChar char="•"/>
              <a:tabLst>
                <a:tab pos="185420" algn="l"/>
              </a:tabLst>
            </a:pPr>
            <a:r>
              <a:rPr sz="1200" spc="50" dirty="0">
                <a:solidFill>
                  <a:srgbClr val="1E1E1E"/>
                </a:solidFill>
                <a:latin typeface="Century Gothic"/>
                <a:cs typeface="Century Gothic"/>
              </a:rPr>
              <a:t>External</a:t>
            </a:r>
            <a:r>
              <a:rPr sz="1200" spc="-10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Engagement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677150" y="1419224"/>
            <a:ext cx="276860" cy="276860"/>
          </a:xfrm>
          <a:custGeom>
            <a:avLst/>
            <a:gdLst/>
            <a:ahLst/>
            <a:cxnLst/>
            <a:rect l="l" t="t" r="r" b="b"/>
            <a:pathLst>
              <a:path w="276859" h="276860">
                <a:moveTo>
                  <a:pt x="169735" y="137033"/>
                </a:moveTo>
                <a:lnTo>
                  <a:pt x="167398" y="124942"/>
                </a:lnTo>
                <a:lnTo>
                  <a:pt x="160985" y="115036"/>
                </a:lnTo>
                <a:lnTo>
                  <a:pt x="151345" y="108343"/>
                </a:lnTo>
                <a:lnTo>
                  <a:pt x="139382" y="105892"/>
                </a:lnTo>
                <a:lnTo>
                  <a:pt x="127279" y="108343"/>
                </a:lnTo>
                <a:lnTo>
                  <a:pt x="117386" y="115036"/>
                </a:lnTo>
                <a:lnTo>
                  <a:pt x="110693" y="124942"/>
                </a:lnTo>
                <a:lnTo>
                  <a:pt x="108229" y="137033"/>
                </a:lnTo>
                <a:lnTo>
                  <a:pt x="110693" y="149123"/>
                </a:lnTo>
                <a:lnTo>
                  <a:pt x="117386" y="159029"/>
                </a:lnTo>
                <a:lnTo>
                  <a:pt x="127279" y="165709"/>
                </a:lnTo>
                <a:lnTo>
                  <a:pt x="139382" y="168173"/>
                </a:lnTo>
                <a:lnTo>
                  <a:pt x="151345" y="165709"/>
                </a:lnTo>
                <a:lnTo>
                  <a:pt x="160985" y="159029"/>
                </a:lnTo>
                <a:lnTo>
                  <a:pt x="167398" y="149123"/>
                </a:lnTo>
                <a:lnTo>
                  <a:pt x="169735" y="137033"/>
                </a:lnTo>
                <a:close/>
              </a:path>
              <a:path w="276859" h="276860">
                <a:moveTo>
                  <a:pt x="276415" y="91097"/>
                </a:moveTo>
                <a:lnTo>
                  <a:pt x="275780" y="87985"/>
                </a:lnTo>
                <a:lnTo>
                  <a:pt x="275475" y="86423"/>
                </a:lnTo>
                <a:lnTo>
                  <a:pt x="269176" y="55511"/>
                </a:lnTo>
                <a:lnTo>
                  <a:pt x="249453" y="26568"/>
                </a:lnTo>
                <a:lnTo>
                  <a:pt x="220243" y="7124"/>
                </a:lnTo>
                <a:lnTo>
                  <a:pt x="184531" y="0"/>
                </a:lnTo>
                <a:lnTo>
                  <a:pt x="149466" y="6718"/>
                </a:lnTo>
                <a:lnTo>
                  <a:pt x="120688" y="25107"/>
                </a:lnTo>
                <a:lnTo>
                  <a:pt x="100660" y="52552"/>
                </a:lnTo>
                <a:lnTo>
                  <a:pt x="91871" y="86423"/>
                </a:lnTo>
                <a:lnTo>
                  <a:pt x="91871" y="0"/>
                </a:lnTo>
                <a:lnTo>
                  <a:pt x="56172" y="7124"/>
                </a:lnTo>
                <a:lnTo>
                  <a:pt x="26949" y="26568"/>
                </a:lnTo>
                <a:lnTo>
                  <a:pt x="7226" y="55511"/>
                </a:lnTo>
                <a:lnTo>
                  <a:pt x="0" y="91097"/>
                </a:lnTo>
                <a:lnTo>
                  <a:pt x="6858" y="126377"/>
                </a:lnTo>
                <a:lnTo>
                  <a:pt x="25692" y="155524"/>
                </a:lnTo>
                <a:lnTo>
                  <a:pt x="53873" y="175615"/>
                </a:lnTo>
                <a:lnTo>
                  <a:pt x="88760" y="183743"/>
                </a:lnTo>
                <a:lnTo>
                  <a:pt x="0" y="183743"/>
                </a:lnTo>
                <a:lnTo>
                  <a:pt x="7226" y="219570"/>
                </a:lnTo>
                <a:lnTo>
                  <a:pt x="26949" y="249047"/>
                </a:lnTo>
                <a:lnTo>
                  <a:pt x="56172" y="269024"/>
                </a:lnTo>
                <a:lnTo>
                  <a:pt x="91871" y="276390"/>
                </a:lnTo>
                <a:lnTo>
                  <a:pt x="126606" y="269544"/>
                </a:lnTo>
                <a:lnTo>
                  <a:pt x="155333" y="250888"/>
                </a:lnTo>
                <a:lnTo>
                  <a:pt x="175310" y="223177"/>
                </a:lnTo>
                <a:lnTo>
                  <a:pt x="183756" y="189191"/>
                </a:lnTo>
                <a:lnTo>
                  <a:pt x="184531" y="189191"/>
                </a:lnTo>
                <a:lnTo>
                  <a:pt x="184531" y="276390"/>
                </a:lnTo>
                <a:lnTo>
                  <a:pt x="220243" y="269024"/>
                </a:lnTo>
                <a:lnTo>
                  <a:pt x="249453" y="249047"/>
                </a:lnTo>
                <a:lnTo>
                  <a:pt x="269176" y="219570"/>
                </a:lnTo>
                <a:lnTo>
                  <a:pt x="276415" y="183743"/>
                </a:lnTo>
                <a:lnTo>
                  <a:pt x="269430" y="148590"/>
                </a:lnTo>
                <a:lnTo>
                  <a:pt x="250329" y="119710"/>
                </a:lnTo>
                <a:lnTo>
                  <a:pt x="227355" y="103682"/>
                </a:lnTo>
                <a:lnTo>
                  <a:pt x="227355" y="138582"/>
                </a:lnTo>
                <a:lnTo>
                  <a:pt x="211315" y="159308"/>
                </a:lnTo>
                <a:lnTo>
                  <a:pt x="190665" y="175272"/>
                </a:lnTo>
                <a:lnTo>
                  <a:pt x="166370" y="185559"/>
                </a:lnTo>
                <a:lnTo>
                  <a:pt x="139382" y="189191"/>
                </a:lnTo>
                <a:lnTo>
                  <a:pt x="112395" y="185559"/>
                </a:lnTo>
                <a:lnTo>
                  <a:pt x="88176" y="175272"/>
                </a:lnTo>
                <a:lnTo>
                  <a:pt x="67767" y="159308"/>
                </a:lnTo>
                <a:lnTo>
                  <a:pt x="52171" y="138582"/>
                </a:lnTo>
                <a:lnTo>
                  <a:pt x="67767" y="117868"/>
                </a:lnTo>
                <a:lnTo>
                  <a:pt x="88176" y="101892"/>
                </a:lnTo>
                <a:lnTo>
                  <a:pt x="112395" y="91617"/>
                </a:lnTo>
                <a:lnTo>
                  <a:pt x="139382" y="87985"/>
                </a:lnTo>
                <a:lnTo>
                  <a:pt x="166370" y="91617"/>
                </a:lnTo>
                <a:lnTo>
                  <a:pt x="190665" y="101892"/>
                </a:lnTo>
                <a:lnTo>
                  <a:pt x="211315" y="117868"/>
                </a:lnTo>
                <a:lnTo>
                  <a:pt x="227355" y="138582"/>
                </a:lnTo>
                <a:lnTo>
                  <a:pt x="227355" y="103682"/>
                </a:lnTo>
                <a:lnTo>
                  <a:pt x="221894" y="99872"/>
                </a:lnTo>
                <a:lnTo>
                  <a:pt x="186867" y="91871"/>
                </a:lnTo>
                <a:lnTo>
                  <a:pt x="186867" y="91097"/>
                </a:lnTo>
                <a:lnTo>
                  <a:pt x="276415" y="91097"/>
                </a:lnTo>
                <a:close/>
              </a:path>
            </a:pathLst>
          </a:custGeom>
          <a:solidFill>
            <a:srgbClr val="004B9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1943100" y="4914900"/>
            <a:ext cx="8305800" cy="733425"/>
            <a:chOff x="1943100" y="4914900"/>
            <a:chExt cx="8305800" cy="733425"/>
          </a:xfrm>
        </p:grpSpPr>
        <p:sp>
          <p:nvSpPr>
            <p:cNvPr id="29" name="object 29"/>
            <p:cNvSpPr/>
            <p:nvPr/>
          </p:nvSpPr>
          <p:spPr>
            <a:xfrm>
              <a:off x="1943100" y="4914900"/>
              <a:ext cx="8305800" cy="733425"/>
            </a:xfrm>
            <a:custGeom>
              <a:avLst/>
              <a:gdLst/>
              <a:ahLst/>
              <a:cxnLst/>
              <a:rect l="l" t="t" r="r" b="b"/>
              <a:pathLst>
                <a:path w="8305800" h="733425">
                  <a:moveTo>
                    <a:pt x="8305800" y="0"/>
                  </a:moveTo>
                  <a:lnTo>
                    <a:pt x="0" y="0"/>
                  </a:lnTo>
                  <a:lnTo>
                    <a:pt x="0" y="733425"/>
                  </a:lnTo>
                  <a:lnTo>
                    <a:pt x="8305800" y="733425"/>
                  </a:lnTo>
                  <a:lnTo>
                    <a:pt x="8305800" y="0"/>
                  </a:lnTo>
                  <a:close/>
                </a:path>
              </a:pathLst>
            </a:custGeom>
            <a:solidFill>
              <a:srgbClr val="004B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04415" y="5115305"/>
              <a:ext cx="1762252" cy="36258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63035" y="5048630"/>
              <a:ext cx="2112772" cy="43878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841110" y="5115305"/>
              <a:ext cx="190500" cy="36258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974334" y="5115305"/>
              <a:ext cx="4023867" cy="362584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363200" y="4600575"/>
            <a:ext cx="1828800" cy="1362075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0" y="4581525"/>
            <a:ext cx="1828800" cy="136207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148163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06225" y="2660450"/>
            <a:ext cx="493084" cy="17682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58095" y="1848022"/>
            <a:ext cx="1304288" cy="124253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34721" y="5448195"/>
            <a:ext cx="508990" cy="764638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252770" y="4826927"/>
            <a:ext cx="0" cy="956310"/>
          </a:xfrm>
          <a:custGeom>
            <a:avLst/>
            <a:gdLst/>
            <a:ahLst/>
            <a:cxnLst/>
            <a:rect l="l" t="t" r="r" b="b"/>
            <a:pathLst>
              <a:path h="956310">
                <a:moveTo>
                  <a:pt x="0" y="955799"/>
                </a:moveTo>
                <a:lnTo>
                  <a:pt x="0" y="0"/>
                </a:lnTo>
              </a:path>
            </a:pathLst>
          </a:custGeom>
          <a:ln w="79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60723" y="1736512"/>
            <a:ext cx="0" cy="828675"/>
          </a:xfrm>
          <a:custGeom>
            <a:avLst/>
            <a:gdLst/>
            <a:ahLst/>
            <a:cxnLst/>
            <a:rect l="l" t="t" r="r" b="b"/>
            <a:pathLst>
              <a:path h="828675">
                <a:moveTo>
                  <a:pt x="0" y="828358"/>
                </a:moveTo>
                <a:lnTo>
                  <a:pt x="0" y="0"/>
                </a:lnTo>
              </a:path>
            </a:pathLst>
          </a:custGeom>
          <a:ln w="79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9992" y="0"/>
            <a:ext cx="12065" cy="908685"/>
          </a:xfrm>
          <a:custGeom>
            <a:avLst/>
            <a:gdLst/>
            <a:ahLst/>
            <a:cxnLst/>
            <a:rect l="l" t="t" r="r" b="b"/>
            <a:pathLst>
              <a:path w="12065" h="908685">
                <a:moveTo>
                  <a:pt x="12008" y="908153"/>
                </a:moveTo>
                <a:lnTo>
                  <a:pt x="0" y="908153"/>
                </a:lnTo>
                <a:lnTo>
                  <a:pt x="0" y="0"/>
                </a:lnTo>
                <a:lnTo>
                  <a:pt x="12008" y="0"/>
                </a:lnTo>
                <a:lnTo>
                  <a:pt x="12008" y="9081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96037" y="1893841"/>
            <a:ext cx="2609850" cy="24904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00" b="1" spc="170" dirty="0">
                <a:solidFill>
                  <a:srgbClr val="F6C84D"/>
                </a:solidFill>
                <a:latin typeface="Arial"/>
                <a:cs typeface="Arial"/>
              </a:rPr>
              <a:t>EJ</a:t>
            </a:r>
            <a:r>
              <a:rPr sz="5300" b="1" spc="170" dirty="0">
                <a:solidFill>
                  <a:srgbClr val="184987"/>
                </a:solidFill>
                <a:latin typeface="Arial"/>
                <a:cs typeface="Arial"/>
              </a:rPr>
              <a:t>2023</a:t>
            </a:r>
            <a:endParaRPr sz="5300">
              <a:latin typeface="Arial"/>
              <a:cs typeface="Arial"/>
            </a:endParaRPr>
          </a:p>
          <a:p>
            <a:pPr marL="112395">
              <a:lnSpc>
                <a:spcPts val="1515"/>
              </a:lnSpc>
              <a:spcBef>
                <a:spcPts val="3105"/>
              </a:spcBef>
            </a:pPr>
            <a:r>
              <a:rPr sz="1350" b="1" spc="140" dirty="0">
                <a:solidFill>
                  <a:srgbClr val="184987"/>
                </a:solidFill>
                <a:latin typeface="Arial"/>
                <a:cs typeface="Arial"/>
              </a:rPr>
              <a:t>NEWCAPEX</a:t>
            </a:r>
            <a:endParaRPr sz="1350">
              <a:latin typeface="Arial"/>
              <a:cs typeface="Arial"/>
            </a:endParaRPr>
          </a:p>
          <a:p>
            <a:pPr marL="59690">
              <a:lnSpc>
                <a:spcPts val="6975"/>
              </a:lnSpc>
            </a:pPr>
            <a:r>
              <a:rPr sz="5900" b="1" spc="110" dirty="0">
                <a:solidFill>
                  <a:srgbClr val="0A7E67"/>
                </a:solidFill>
                <a:latin typeface="Arial"/>
                <a:cs typeface="Arial"/>
              </a:rPr>
              <a:t>$28.7B</a:t>
            </a:r>
            <a:endParaRPr sz="5900">
              <a:latin typeface="Arial"/>
              <a:cs typeface="Arial"/>
            </a:endParaRPr>
          </a:p>
          <a:p>
            <a:pPr marL="60325">
              <a:lnSpc>
                <a:spcPct val="100000"/>
              </a:lnSpc>
              <a:spcBef>
                <a:spcPts val="5"/>
              </a:spcBef>
            </a:pPr>
            <a:r>
              <a:rPr sz="1200" spc="-20" dirty="0">
                <a:solidFill>
                  <a:srgbClr val="8795A5"/>
                </a:solidFill>
                <a:latin typeface="Arial"/>
                <a:cs typeface="Arial"/>
              </a:rPr>
              <a:t>(29%</a:t>
            </a:r>
            <a:r>
              <a:rPr sz="1200" spc="10" dirty="0">
                <a:solidFill>
                  <a:srgbClr val="8795A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99A7BC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728297"/>
                </a:solidFill>
                <a:latin typeface="Arial"/>
                <a:cs typeface="Arial"/>
              </a:rPr>
              <a:t>ncrease</a:t>
            </a:r>
            <a:r>
              <a:rPr sz="1200" spc="75" dirty="0">
                <a:solidFill>
                  <a:srgbClr val="72829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8795A5"/>
                </a:solidFill>
                <a:latin typeface="Arial"/>
                <a:cs typeface="Arial"/>
              </a:rPr>
              <a:t>year</a:t>
            </a:r>
            <a:r>
              <a:rPr sz="1200" spc="105" dirty="0">
                <a:solidFill>
                  <a:srgbClr val="8795A5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28297"/>
                </a:solidFill>
                <a:latin typeface="Arial"/>
                <a:cs typeface="Arial"/>
              </a:rPr>
              <a:t>over</a:t>
            </a:r>
            <a:r>
              <a:rPr sz="1200" spc="25" dirty="0">
                <a:solidFill>
                  <a:srgbClr val="728297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8795A5"/>
                </a:solidFill>
                <a:latin typeface="Arial"/>
                <a:cs typeface="Arial"/>
              </a:rPr>
              <a:t>year)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2901" y="4809745"/>
            <a:ext cx="2411095" cy="231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50" b="1" spc="50" dirty="0">
                <a:solidFill>
                  <a:srgbClr val="184987"/>
                </a:solidFill>
                <a:latin typeface="Arial"/>
                <a:cs typeface="Arial"/>
              </a:rPr>
              <a:t>AVERAGE</a:t>
            </a:r>
            <a:r>
              <a:rPr sz="1350" b="1" spc="110" dirty="0">
                <a:solidFill>
                  <a:srgbClr val="184987"/>
                </a:solidFill>
                <a:latin typeface="Arial"/>
                <a:cs typeface="Arial"/>
              </a:rPr>
              <a:t> </a:t>
            </a:r>
            <a:r>
              <a:rPr sz="1350" b="1" spc="80" dirty="0">
                <a:solidFill>
                  <a:srgbClr val="184987"/>
                </a:solidFill>
                <a:latin typeface="Arial"/>
                <a:cs typeface="Arial"/>
              </a:rPr>
              <a:t>HOURLY</a:t>
            </a:r>
            <a:r>
              <a:rPr sz="1350" b="1" spc="-30" dirty="0">
                <a:solidFill>
                  <a:srgbClr val="184987"/>
                </a:solidFill>
                <a:latin typeface="Arial"/>
                <a:cs typeface="Arial"/>
              </a:rPr>
              <a:t> </a:t>
            </a:r>
            <a:r>
              <a:rPr sz="1350" b="1" spc="100" dirty="0">
                <a:solidFill>
                  <a:srgbClr val="184987"/>
                </a:solidFill>
                <a:latin typeface="Arial"/>
                <a:cs typeface="Arial"/>
              </a:rPr>
              <a:t>WAGE</a:t>
            </a:r>
            <a:endParaRPr sz="13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68037" y="1679507"/>
            <a:ext cx="2132330" cy="3362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>
              <a:lnSpc>
                <a:spcPts val="1320"/>
              </a:lnSpc>
              <a:spcBef>
                <a:spcPts val="100"/>
              </a:spcBef>
            </a:pPr>
            <a:r>
              <a:rPr sz="1350" b="1" spc="-10" dirty="0">
                <a:solidFill>
                  <a:srgbClr val="184987"/>
                </a:solidFill>
                <a:latin typeface="Arial"/>
                <a:cs typeface="Arial"/>
              </a:rPr>
              <a:t>PROJECTS</a:t>
            </a:r>
            <a:endParaRPr sz="1350">
              <a:latin typeface="Arial"/>
              <a:cs typeface="Arial"/>
            </a:endParaRPr>
          </a:p>
          <a:p>
            <a:pPr marL="12700">
              <a:lnSpc>
                <a:spcPts val="7020"/>
              </a:lnSpc>
            </a:pPr>
            <a:r>
              <a:rPr sz="6100" spc="270" dirty="0">
                <a:solidFill>
                  <a:srgbClr val="0A7E67"/>
                </a:solidFill>
                <a:latin typeface="Arial"/>
                <a:cs typeface="Arial"/>
              </a:rPr>
              <a:t>208</a:t>
            </a:r>
            <a:endParaRPr sz="6100">
              <a:latin typeface="Arial"/>
              <a:cs typeface="Arial"/>
            </a:endParaRPr>
          </a:p>
          <a:p>
            <a:pPr marL="45720">
              <a:lnSpc>
                <a:spcPts val="1385"/>
              </a:lnSpc>
              <a:spcBef>
                <a:spcPts val="2825"/>
              </a:spcBef>
            </a:pPr>
            <a:r>
              <a:rPr sz="1350" b="1" spc="40" dirty="0">
                <a:solidFill>
                  <a:srgbClr val="184987"/>
                </a:solidFill>
                <a:latin typeface="Arial"/>
                <a:cs typeface="Arial"/>
              </a:rPr>
              <a:t>PAYROLL</a:t>
            </a:r>
            <a:endParaRPr sz="1350">
              <a:latin typeface="Arial"/>
              <a:cs typeface="Arial"/>
            </a:endParaRPr>
          </a:p>
          <a:p>
            <a:pPr marL="30480">
              <a:lnSpc>
                <a:spcPts val="7084"/>
              </a:lnSpc>
            </a:pPr>
            <a:r>
              <a:rPr sz="6100" spc="-310" dirty="0">
                <a:solidFill>
                  <a:srgbClr val="0A7E67"/>
                </a:solidFill>
                <a:latin typeface="Arial"/>
                <a:cs typeface="Arial"/>
              </a:rPr>
              <a:t>$7.6B</a:t>
            </a:r>
            <a:endParaRPr sz="6100">
              <a:latin typeface="Arial"/>
              <a:cs typeface="Arial"/>
            </a:endParaRPr>
          </a:p>
          <a:p>
            <a:pPr marL="45720">
              <a:lnSpc>
                <a:spcPct val="100000"/>
              </a:lnSpc>
              <a:spcBef>
                <a:spcPts val="5020"/>
              </a:spcBef>
            </a:pPr>
            <a:r>
              <a:rPr sz="1350" b="1" spc="55" dirty="0">
                <a:solidFill>
                  <a:srgbClr val="184987"/>
                </a:solidFill>
                <a:latin typeface="Arial"/>
                <a:cs typeface="Arial"/>
              </a:rPr>
              <a:t>EXPECTED</a:t>
            </a:r>
            <a:r>
              <a:rPr sz="1350" b="1" spc="114" dirty="0">
                <a:solidFill>
                  <a:srgbClr val="184987"/>
                </a:solidFill>
                <a:latin typeface="Arial"/>
                <a:cs typeface="Arial"/>
              </a:rPr>
              <a:t> </a:t>
            </a:r>
            <a:r>
              <a:rPr sz="1350" b="1" spc="70" dirty="0">
                <a:solidFill>
                  <a:srgbClr val="184987"/>
                </a:solidFill>
                <a:latin typeface="Arial"/>
                <a:cs typeface="Arial"/>
              </a:rPr>
              <a:t>NEW</a:t>
            </a:r>
            <a:r>
              <a:rPr sz="1350" b="1" spc="295" dirty="0">
                <a:solidFill>
                  <a:srgbClr val="184987"/>
                </a:solidFill>
                <a:latin typeface="Arial"/>
                <a:cs typeface="Arial"/>
              </a:rPr>
              <a:t> </a:t>
            </a:r>
            <a:r>
              <a:rPr sz="1350" b="1" spc="65" dirty="0">
                <a:solidFill>
                  <a:srgbClr val="184987"/>
                </a:solidFill>
                <a:latin typeface="Arial"/>
                <a:cs typeface="Arial"/>
              </a:rPr>
              <a:t>JOBS</a:t>
            </a:r>
            <a:endParaRPr sz="13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5006" y="4946201"/>
            <a:ext cx="5487670" cy="9569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247390" algn="l"/>
              </a:tabLst>
            </a:pPr>
            <a:r>
              <a:rPr sz="6100" spc="-10" dirty="0">
                <a:solidFill>
                  <a:srgbClr val="0A7E67"/>
                </a:solidFill>
                <a:latin typeface="Arial"/>
                <a:cs typeface="Arial"/>
              </a:rPr>
              <a:t>$36.07</a:t>
            </a:r>
            <a:r>
              <a:rPr sz="6100" dirty="0">
                <a:solidFill>
                  <a:srgbClr val="0A7E67"/>
                </a:solidFill>
                <a:latin typeface="Arial"/>
                <a:cs typeface="Arial"/>
              </a:rPr>
              <a:t>	</a:t>
            </a:r>
            <a:r>
              <a:rPr sz="6100" spc="-180" dirty="0">
                <a:solidFill>
                  <a:srgbClr val="0A7E67"/>
                </a:solidFill>
                <a:latin typeface="Arial"/>
                <a:cs typeface="Arial"/>
              </a:rPr>
              <a:t>27,866</a:t>
            </a:r>
            <a:endParaRPr sz="6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4557" y="5927997"/>
            <a:ext cx="108585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890">
              <a:lnSpc>
                <a:spcPct val="100000"/>
              </a:lnSpc>
              <a:spcBef>
                <a:spcPts val="100"/>
              </a:spcBef>
            </a:pPr>
            <a:r>
              <a:rPr sz="1200" spc="-40" dirty="0">
                <a:solidFill>
                  <a:srgbClr val="8795A5"/>
                </a:solidFill>
                <a:latin typeface="Arial"/>
                <a:cs typeface="Arial"/>
              </a:rPr>
              <a:t>(3.9% </a:t>
            </a:r>
            <a:r>
              <a:rPr sz="1200" spc="-10" dirty="0">
                <a:solidFill>
                  <a:srgbClr val="728297"/>
                </a:solidFill>
                <a:latin typeface="Arial"/>
                <a:cs typeface="Arial"/>
              </a:rPr>
              <a:t>increase </a:t>
            </a:r>
            <a:r>
              <a:rPr sz="1200" dirty="0">
                <a:solidFill>
                  <a:srgbClr val="728297"/>
                </a:solidFill>
                <a:latin typeface="Arial"/>
                <a:cs typeface="Arial"/>
              </a:rPr>
              <a:t>year</a:t>
            </a:r>
            <a:r>
              <a:rPr sz="1200" spc="135" dirty="0">
                <a:solidFill>
                  <a:srgbClr val="728297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728297"/>
                </a:solidFill>
                <a:latin typeface="Arial"/>
                <a:cs typeface="Arial"/>
              </a:rPr>
              <a:t>over</a:t>
            </a:r>
            <a:r>
              <a:rPr sz="1200" spc="-35" dirty="0">
                <a:solidFill>
                  <a:srgbClr val="728297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8795A5"/>
                </a:solidFill>
                <a:latin typeface="Arial"/>
                <a:cs typeface="Arial"/>
              </a:rPr>
              <a:t>year)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77339" y="5709126"/>
            <a:ext cx="4424680" cy="873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550" b="1" spc="-1614" dirty="0">
                <a:solidFill>
                  <a:srgbClr val="F6C84D"/>
                </a:solidFill>
                <a:latin typeface="Courier New"/>
                <a:cs typeface="Courier New"/>
              </a:rPr>
              <a:t>iiiitiitiiitiitiiiti</a:t>
            </a:r>
            <a:endParaRPr sz="555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27146" y="1641783"/>
            <a:ext cx="5027295" cy="582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50" b="1" spc="275" dirty="0">
                <a:solidFill>
                  <a:srgbClr val="184987"/>
                </a:solidFill>
                <a:latin typeface="Arial"/>
                <a:cs typeface="Arial"/>
              </a:rPr>
              <a:t>INDIANA</a:t>
            </a:r>
            <a:r>
              <a:rPr sz="3650" b="1" spc="250" dirty="0">
                <a:solidFill>
                  <a:srgbClr val="184987"/>
                </a:solidFill>
                <a:latin typeface="Arial"/>
                <a:cs typeface="Arial"/>
              </a:rPr>
              <a:t> </a:t>
            </a:r>
            <a:r>
              <a:rPr sz="3650" b="1" spc="130" dirty="0">
                <a:solidFill>
                  <a:srgbClr val="184987"/>
                </a:solidFill>
                <a:latin typeface="Arial"/>
                <a:cs typeface="Arial"/>
              </a:rPr>
              <a:t>RANKINGS</a:t>
            </a:r>
            <a:endParaRPr sz="36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31309" y="2706934"/>
            <a:ext cx="49530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728297"/>
                </a:solidFill>
                <a:latin typeface="Arial"/>
                <a:cs typeface="Arial"/>
              </a:rPr>
              <a:t>Forbes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30082" y="2541550"/>
            <a:ext cx="528955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spc="605" dirty="0">
                <a:solidFill>
                  <a:srgbClr val="498C80"/>
                </a:solidFill>
                <a:latin typeface="Arial"/>
                <a:cs typeface="Arial"/>
              </a:rPr>
              <a:t>#</a:t>
            </a:r>
            <a:r>
              <a:rPr sz="2400" b="1" spc="605" dirty="0">
                <a:solidFill>
                  <a:srgbClr val="0A7E67"/>
                </a:solidFill>
                <a:latin typeface="Arial"/>
                <a:cs typeface="Arial"/>
              </a:rPr>
              <a:t>7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24151" y="2835978"/>
            <a:ext cx="1748789" cy="36068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5240" marR="5080" indent="-3175">
              <a:lnSpc>
                <a:spcPts val="1250"/>
              </a:lnSpc>
              <a:spcBef>
                <a:spcPts val="250"/>
              </a:spcBef>
            </a:pPr>
            <a:r>
              <a:rPr sz="1150" b="1" dirty="0">
                <a:solidFill>
                  <a:srgbClr val="184987"/>
                </a:solidFill>
                <a:latin typeface="Arial"/>
                <a:cs typeface="Arial"/>
              </a:rPr>
              <a:t>BEST</a:t>
            </a:r>
            <a:r>
              <a:rPr sz="1150" b="1" spc="-25" dirty="0">
                <a:solidFill>
                  <a:srgbClr val="184987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184987"/>
                </a:solidFill>
                <a:latin typeface="Arial"/>
                <a:cs typeface="Arial"/>
              </a:rPr>
              <a:t>STATE</a:t>
            </a:r>
            <a:r>
              <a:rPr sz="1150" b="1" spc="-20" dirty="0">
                <a:solidFill>
                  <a:srgbClr val="184987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184987"/>
                </a:solidFill>
                <a:latin typeface="Arial"/>
                <a:cs typeface="Arial"/>
              </a:rPr>
              <a:t>TO</a:t>
            </a:r>
            <a:r>
              <a:rPr sz="1150" b="1" spc="210" dirty="0">
                <a:solidFill>
                  <a:srgbClr val="184987"/>
                </a:solidFill>
                <a:latin typeface="Arial"/>
                <a:cs typeface="Arial"/>
              </a:rPr>
              <a:t> </a:t>
            </a:r>
            <a:r>
              <a:rPr sz="1150" b="1" spc="-10" dirty="0">
                <a:solidFill>
                  <a:srgbClr val="184987"/>
                </a:solidFill>
                <a:latin typeface="Arial"/>
                <a:cs typeface="Arial"/>
              </a:rPr>
              <a:t>START </a:t>
            </a:r>
            <a:r>
              <a:rPr sz="1150" b="1" dirty="0">
                <a:solidFill>
                  <a:srgbClr val="184987"/>
                </a:solidFill>
                <a:latin typeface="Arial"/>
                <a:cs typeface="Arial"/>
              </a:rPr>
              <a:t>A</a:t>
            </a:r>
            <a:r>
              <a:rPr sz="1150" b="1" spc="75" dirty="0">
                <a:solidFill>
                  <a:srgbClr val="184987"/>
                </a:solidFill>
                <a:latin typeface="Arial"/>
                <a:cs typeface="Arial"/>
              </a:rPr>
              <a:t> </a:t>
            </a:r>
            <a:r>
              <a:rPr sz="1150" b="1" spc="-10" dirty="0">
                <a:solidFill>
                  <a:srgbClr val="184987"/>
                </a:solidFill>
                <a:latin typeface="Arial"/>
                <a:cs typeface="Arial"/>
              </a:rPr>
              <a:t>BUSINESS</a:t>
            </a:r>
            <a:endParaRPr sz="11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824443" y="3911529"/>
            <a:ext cx="1935480" cy="67881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 indent="7620">
              <a:lnSpc>
                <a:spcPct val="83300"/>
              </a:lnSpc>
              <a:spcBef>
                <a:spcPts val="585"/>
              </a:spcBef>
              <a:tabLst>
                <a:tab pos="1515110" algn="l"/>
              </a:tabLst>
            </a:pPr>
            <a:r>
              <a:rPr sz="1100" dirty="0">
                <a:solidFill>
                  <a:srgbClr val="728297"/>
                </a:solidFill>
                <a:latin typeface="Arial"/>
                <a:cs typeface="Arial"/>
              </a:rPr>
              <a:t>Business</a:t>
            </a:r>
            <a:r>
              <a:rPr sz="1100" spc="180" dirty="0">
                <a:solidFill>
                  <a:srgbClr val="728297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728297"/>
                </a:solidFill>
                <a:latin typeface="Arial"/>
                <a:cs typeface="Arial"/>
              </a:rPr>
              <a:t>Faci</a:t>
            </a:r>
            <a:r>
              <a:rPr sz="1100" spc="-10" dirty="0">
                <a:solidFill>
                  <a:srgbClr val="99A7BC"/>
                </a:solidFill>
                <a:latin typeface="Arial"/>
                <a:cs typeface="Arial"/>
              </a:rPr>
              <a:t>l</a:t>
            </a:r>
            <a:r>
              <a:rPr sz="1100" spc="-10" dirty="0">
                <a:solidFill>
                  <a:srgbClr val="728297"/>
                </a:solidFill>
                <a:latin typeface="Arial"/>
                <a:cs typeface="Arial"/>
              </a:rPr>
              <a:t>it</a:t>
            </a:r>
            <a:r>
              <a:rPr sz="1100" spc="-10" dirty="0">
                <a:solidFill>
                  <a:srgbClr val="99A7BC"/>
                </a:solidFill>
                <a:latin typeface="Arial"/>
                <a:cs typeface="Arial"/>
              </a:rPr>
              <a:t>i</a:t>
            </a:r>
            <a:r>
              <a:rPr sz="1100" spc="-10" dirty="0">
                <a:solidFill>
                  <a:srgbClr val="728297"/>
                </a:solidFill>
                <a:latin typeface="Arial"/>
                <a:cs typeface="Arial"/>
              </a:rPr>
              <a:t>es</a:t>
            </a:r>
            <a:r>
              <a:rPr sz="1100" dirty="0">
                <a:solidFill>
                  <a:srgbClr val="728297"/>
                </a:solidFill>
                <a:latin typeface="Arial"/>
                <a:cs typeface="Arial"/>
              </a:rPr>
              <a:t>	</a:t>
            </a:r>
            <a:r>
              <a:rPr sz="2400" b="1" spc="225" dirty="0">
                <a:solidFill>
                  <a:srgbClr val="498C80"/>
                </a:solidFill>
                <a:latin typeface="Arial"/>
                <a:cs typeface="Arial"/>
              </a:rPr>
              <a:t>#</a:t>
            </a:r>
            <a:r>
              <a:rPr sz="2400" b="1" spc="225" dirty="0">
                <a:solidFill>
                  <a:srgbClr val="0A7E67"/>
                </a:solidFill>
                <a:latin typeface="Arial"/>
                <a:cs typeface="Arial"/>
              </a:rPr>
              <a:t>7 </a:t>
            </a:r>
            <a:r>
              <a:rPr sz="1150" b="1" spc="35" dirty="0">
                <a:solidFill>
                  <a:srgbClr val="184987"/>
                </a:solidFill>
                <a:latin typeface="Arial"/>
                <a:cs typeface="Arial"/>
              </a:rPr>
              <a:t>MANUFACTURING </a:t>
            </a:r>
            <a:r>
              <a:rPr sz="1150" b="1" spc="-10" dirty="0">
                <a:solidFill>
                  <a:srgbClr val="184987"/>
                </a:solidFill>
                <a:latin typeface="Arial"/>
                <a:cs typeface="Arial"/>
              </a:rPr>
              <a:t>(OUTPUT)</a:t>
            </a:r>
            <a:endParaRPr sz="11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824443" y="5446337"/>
            <a:ext cx="1198880" cy="73723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indent="6985">
              <a:lnSpc>
                <a:spcPct val="101800"/>
              </a:lnSpc>
              <a:spcBef>
                <a:spcPts val="145"/>
              </a:spcBef>
            </a:pPr>
            <a:r>
              <a:rPr sz="1100" dirty="0">
                <a:solidFill>
                  <a:srgbClr val="728297"/>
                </a:solidFill>
                <a:latin typeface="Arial"/>
                <a:cs typeface="Arial"/>
              </a:rPr>
              <a:t>Elevate</a:t>
            </a:r>
            <a:r>
              <a:rPr sz="1100" spc="105" dirty="0">
                <a:solidFill>
                  <a:srgbClr val="728297"/>
                </a:solidFill>
                <a:latin typeface="Arial"/>
                <a:cs typeface="Arial"/>
              </a:rPr>
              <a:t> </a:t>
            </a:r>
            <a:r>
              <a:rPr sz="1100" spc="40" dirty="0">
                <a:solidFill>
                  <a:srgbClr val="728297"/>
                </a:solidFill>
                <a:latin typeface="Arial"/>
                <a:cs typeface="Arial"/>
              </a:rPr>
              <a:t>Ventu</a:t>
            </a:r>
            <a:r>
              <a:rPr sz="1100" spc="40" dirty="0">
                <a:solidFill>
                  <a:srgbClr val="99A7BC"/>
                </a:solidFill>
                <a:latin typeface="Arial"/>
                <a:cs typeface="Arial"/>
              </a:rPr>
              <a:t>r</a:t>
            </a:r>
            <a:r>
              <a:rPr sz="1100" spc="40" dirty="0">
                <a:solidFill>
                  <a:srgbClr val="728297"/>
                </a:solidFill>
                <a:latin typeface="Arial"/>
                <a:cs typeface="Arial"/>
              </a:rPr>
              <a:t>es </a:t>
            </a:r>
            <a:r>
              <a:rPr sz="1150" b="1" spc="75" dirty="0">
                <a:solidFill>
                  <a:srgbClr val="184987"/>
                </a:solidFill>
                <a:latin typeface="Arial"/>
                <a:cs typeface="Arial"/>
              </a:rPr>
              <a:t>MOST</a:t>
            </a:r>
            <a:r>
              <a:rPr sz="1150" b="1" spc="-90" dirty="0">
                <a:solidFill>
                  <a:srgbClr val="184987"/>
                </a:solidFill>
                <a:latin typeface="Arial"/>
                <a:cs typeface="Arial"/>
              </a:rPr>
              <a:t> </a:t>
            </a:r>
            <a:r>
              <a:rPr sz="1150" b="1" spc="-10" dirty="0">
                <a:solidFill>
                  <a:srgbClr val="184987"/>
                </a:solidFill>
                <a:latin typeface="Arial"/>
                <a:cs typeface="Arial"/>
              </a:rPr>
              <a:t>ACTIVE </a:t>
            </a:r>
            <a:r>
              <a:rPr sz="1150" b="1" dirty="0">
                <a:solidFill>
                  <a:srgbClr val="184987"/>
                </a:solidFill>
                <a:latin typeface="Arial"/>
                <a:cs typeface="Arial"/>
              </a:rPr>
              <a:t>VC</a:t>
            </a:r>
            <a:r>
              <a:rPr sz="1150" b="1" spc="100" dirty="0">
                <a:solidFill>
                  <a:srgbClr val="184987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0846A1"/>
                </a:solidFill>
                <a:latin typeface="Arial"/>
                <a:cs typeface="Arial"/>
              </a:rPr>
              <a:t>IN</a:t>
            </a:r>
            <a:r>
              <a:rPr sz="1150" b="1" spc="195" dirty="0">
                <a:solidFill>
                  <a:srgbClr val="0846A1"/>
                </a:solidFill>
                <a:latin typeface="Arial"/>
                <a:cs typeface="Arial"/>
              </a:rPr>
              <a:t> </a:t>
            </a:r>
            <a:r>
              <a:rPr sz="1150" b="1" spc="-10" dirty="0">
                <a:solidFill>
                  <a:srgbClr val="184987"/>
                </a:solidFill>
                <a:latin typeface="Arial"/>
                <a:cs typeface="Arial"/>
              </a:rPr>
              <a:t>GREAT </a:t>
            </a:r>
            <a:r>
              <a:rPr sz="1150" b="1" dirty="0">
                <a:solidFill>
                  <a:srgbClr val="184987"/>
                </a:solidFill>
                <a:latin typeface="Arial"/>
                <a:cs typeface="Arial"/>
              </a:rPr>
              <a:t>LAKES</a:t>
            </a:r>
            <a:r>
              <a:rPr sz="1150" b="1" spc="90" dirty="0">
                <a:solidFill>
                  <a:srgbClr val="184987"/>
                </a:solidFill>
                <a:latin typeface="Arial"/>
                <a:cs typeface="Arial"/>
              </a:rPr>
              <a:t> </a:t>
            </a:r>
            <a:r>
              <a:rPr sz="1150" b="1" spc="-10" dirty="0">
                <a:solidFill>
                  <a:srgbClr val="184987"/>
                </a:solidFill>
                <a:latin typeface="Arial"/>
                <a:cs typeface="Arial"/>
              </a:rPr>
              <a:t>REGION</a:t>
            </a:r>
            <a:endParaRPr sz="11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329632" y="2675075"/>
            <a:ext cx="1413510" cy="52959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ct val="95800"/>
              </a:lnSpc>
              <a:spcBef>
                <a:spcPts val="155"/>
              </a:spcBef>
            </a:pPr>
            <a:r>
              <a:rPr sz="1100" spc="20" dirty="0">
                <a:solidFill>
                  <a:srgbClr val="728297"/>
                </a:solidFill>
                <a:latin typeface="Arial"/>
                <a:cs typeface="Arial"/>
              </a:rPr>
              <a:t>Business </a:t>
            </a:r>
            <a:r>
              <a:rPr sz="1100" spc="-10" dirty="0">
                <a:solidFill>
                  <a:srgbClr val="8795A5"/>
                </a:solidFill>
                <a:latin typeface="Arial"/>
                <a:cs typeface="Arial"/>
              </a:rPr>
              <a:t>Facilities </a:t>
            </a:r>
            <a:r>
              <a:rPr sz="1150" b="1" spc="35" dirty="0">
                <a:solidFill>
                  <a:srgbClr val="184987"/>
                </a:solidFill>
                <a:latin typeface="Arial"/>
                <a:cs typeface="Arial"/>
              </a:rPr>
              <a:t>MANUFACTURING </a:t>
            </a:r>
            <a:r>
              <a:rPr sz="1150" b="1" spc="-10" dirty="0">
                <a:solidFill>
                  <a:srgbClr val="184987"/>
                </a:solidFill>
                <a:latin typeface="Arial"/>
                <a:cs typeface="Arial"/>
              </a:rPr>
              <a:t>(JOBS)</a:t>
            </a:r>
            <a:endParaRPr sz="11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031244" y="2509691"/>
            <a:ext cx="433070" cy="391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spc="225" dirty="0">
                <a:solidFill>
                  <a:srgbClr val="498C80"/>
                </a:solidFill>
                <a:latin typeface="Arial"/>
                <a:cs typeface="Arial"/>
              </a:rPr>
              <a:t>#</a:t>
            </a:r>
            <a:r>
              <a:rPr sz="2400" b="1" spc="225" dirty="0">
                <a:solidFill>
                  <a:srgbClr val="0A7E67"/>
                </a:solidFill>
                <a:latin typeface="Arial"/>
                <a:cs typeface="Arial"/>
              </a:rPr>
              <a:t>7</a:t>
            </a:r>
            <a:endParaRPr sz="2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328836" y="3308843"/>
            <a:ext cx="1790064" cy="12973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7940"/>
              </a:lnSpc>
              <a:spcBef>
                <a:spcPts val="110"/>
              </a:spcBef>
              <a:tabLst>
                <a:tab pos="1577340" algn="l"/>
              </a:tabLst>
            </a:pPr>
            <a:r>
              <a:rPr sz="1100" spc="-20" dirty="0">
                <a:solidFill>
                  <a:srgbClr val="8795A5"/>
                </a:solidFill>
                <a:latin typeface="Arial"/>
                <a:cs typeface="Arial"/>
              </a:rPr>
              <a:t>Tax</a:t>
            </a:r>
            <a:r>
              <a:rPr sz="1100" spc="-40" dirty="0">
                <a:solidFill>
                  <a:srgbClr val="8795A5"/>
                </a:solidFill>
                <a:latin typeface="Arial"/>
                <a:cs typeface="Arial"/>
              </a:rPr>
              <a:t> </a:t>
            </a:r>
            <a:r>
              <a:rPr sz="1100" spc="55" dirty="0">
                <a:solidFill>
                  <a:srgbClr val="728297"/>
                </a:solidFill>
                <a:latin typeface="Arial"/>
                <a:cs typeface="Arial"/>
              </a:rPr>
              <a:t>Foundation</a:t>
            </a:r>
            <a:r>
              <a:rPr sz="1100" dirty="0">
                <a:solidFill>
                  <a:srgbClr val="728297"/>
                </a:solidFill>
                <a:latin typeface="Arial"/>
                <a:cs typeface="Arial"/>
              </a:rPr>
              <a:t>	</a:t>
            </a:r>
            <a:r>
              <a:rPr sz="7200" b="1" spc="-3925" dirty="0">
                <a:solidFill>
                  <a:srgbClr val="0A7E67"/>
                </a:solidFill>
                <a:latin typeface="Arial"/>
                <a:cs typeface="Arial"/>
              </a:rPr>
              <a:t>3</a:t>
            </a:r>
            <a:r>
              <a:rPr sz="2450" spc="70" dirty="0">
                <a:solidFill>
                  <a:srgbClr val="498C80"/>
                </a:solidFill>
                <a:latin typeface="Arial"/>
                <a:cs typeface="Arial"/>
              </a:rPr>
              <a:t>#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ts val="685"/>
              </a:lnSpc>
            </a:pPr>
            <a:r>
              <a:rPr sz="1150" b="1" dirty="0">
                <a:solidFill>
                  <a:srgbClr val="184987"/>
                </a:solidFill>
                <a:latin typeface="Arial"/>
                <a:cs typeface="Arial"/>
              </a:rPr>
              <a:t>PROPERTY</a:t>
            </a:r>
            <a:r>
              <a:rPr sz="1150" b="1" spc="270" dirty="0">
                <a:solidFill>
                  <a:srgbClr val="184987"/>
                </a:solidFill>
                <a:latin typeface="Arial"/>
                <a:cs typeface="Arial"/>
              </a:rPr>
              <a:t> </a:t>
            </a:r>
            <a:r>
              <a:rPr sz="1150" b="1" spc="-25" dirty="0">
                <a:solidFill>
                  <a:srgbClr val="184987"/>
                </a:solidFill>
                <a:latin typeface="Arial"/>
                <a:cs typeface="Arial"/>
              </a:rPr>
              <a:t>TAX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50" b="1" spc="40" dirty="0">
                <a:solidFill>
                  <a:srgbClr val="184987"/>
                </a:solidFill>
                <a:latin typeface="Arial"/>
                <a:cs typeface="Arial"/>
              </a:rPr>
              <a:t>RANK</a:t>
            </a:r>
            <a:endParaRPr sz="11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325623" y="4726611"/>
            <a:ext cx="2089785" cy="14490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7940"/>
              </a:lnSpc>
              <a:spcBef>
                <a:spcPts val="110"/>
              </a:spcBef>
            </a:pPr>
            <a:r>
              <a:rPr sz="1100" spc="60" dirty="0">
                <a:solidFill>
                  <a:srgbClr val="728297"/>
                </a:solidFill>
                <a:latin typeface="Arial"/>
                <a:cs typeface="Arial"/>
              </a:rPr>
              <a:t>Sta</a:t>
            </a:r>
            <a:r>
              <a:rPr sz="1100" spc="60" dirty="0">
                <a:solidFill>
                  <a:srgbClr val="99A7BC"/>
                </a:solidFill>
                <a:latin typeface="Arial"/>
                <a:cs typeface="Arial"/>
              </a:rPr>
              <a:t>r</a:t>
            </a:r>
            <a:r>
              <a:rPr sz="1100" spc="60" dirty="0">
                <a:solidFill>
                  <a:srgbClr val="728297"/>
                </a:solidFill>
                <a:latin typeface="Arial"/>
                <a:cs typeface="Arial"/>
              </a:rPr>
              <a:t>tup</a:t>
            </a:r>
            <a:r>
              <a:rPr sz="1100" spc="-10" dirty="0">
                <a:solidFill>
                  <a:srgbClr val="728297"/>
                </a:solidFill>
                <a:latin typeface="Arial"/>
                <a:cs typeface="Arial"/>
              </a:rPr>
              <a:t> </a:t>
            </a:r>
            <a:r>
              <a:rPr sz="1100" spc="60" dirty="0">
                <a:solidFill>
                  <a:srgbClr val="8795A5"/>
                </a:solidFill>
                <a:latin typeface="Arial"/>
                <a:cs typeface="Arial"/>
              </a:rPr>
              <a:t>City</a:t>
            </a:r>
            <a:r>
              <a:rPr sz="1100" spc="-50" dirty="0">
                <a:solidFill>
                  <a:srgbClr val="8795A5"/>
                </a:solidFill>
                <a:latin typeface="Arial"/>
                <a:cs typeface="Arial"/>
              </a:rPr>
              <a:t> </a:t>
            </a:r>
            <a:r>
              <a:rPr sz="1100" spc="50" dirty="0">
                <a:solidFill>
                  <a:srgbClr val="728297"/>
                </a:solidFill>
                <a:latin typeface="Arial"/>
                <a:cs typeface="Arial"/>
              </a:rPr>
              <a:t>Rankings</a:t>
            </a:r>
            <a:r>
              <a:rPr sz="1100" spc="295" dirty="0">
                <a:solidFill>
                  <a:srgbClr val="728297"/>
                </a:solidFill>
                <a:latin typeface="Arial"/>
                <a:cs typeface="Arial"/>
              </a:rPr>
              <a:t> </a:t>
            </a:r>
            <a:r>
              <a:rPr sz="7200" b="1" spc="-3950" dirty="0">
                <a:solidFill>
                  <a:srgbClr val="0A7E67"/>
                </a:solidFill>
                <a:latin typeface="Arial"/>
                <a:cs typeface="Arial"/>
              </a:rPr>
              <a:t>3</a:t>
            </a:r>
            <a:r>
              <a:rPr sz="2450" spc="45" dirty="0">
                <a:solidFill>
                  <a:srgbClr val="498C80"/>
                </a:solidFill>
                <a:latin typeface="Arial"/>
                <a:cs typeface="Arial"/>
              </a:rPr>
              <a:t>#</a:t>
            </a:r>
            <a:endParaRPr sz="2450">
              <a:latin typeface="Arial"/>
              <a:cs typeface="Arial"/>
            </a:endParaRPr>
          </a:p>
          <a:p>
            <a:pPr marL="15875">
              <a:lnSpc>
                <a:spcPts val="620"/>
              </a:lnSpc>
            </a:pPr>
            <a:r>
              <a:rPr sz="1150" b="1" dirty="0">
                <a:solidFill>
                  <a:srgbClr val="184987"/>
                </a:solidFill>
                <a:latin typeface="Arial"/>
                <a:cs typeface="Arial"/>
              </a:rPr>
              <a:t>BEST</a:t>
            </a:r>
            <a:r>
              <a:rPr sz="1150" b="1" spc="-55" dirty="0">
                <a:solidFill>
                  <a:srgbClr val="184987"/>
                </a:solidFill>
                <a:latin typeface="Arial"/>
                <a:cs typeface="Arial"/>
              </a:rPr>
              <a:t> </a:t>
            </a:r>
            <a:r>
              <a:rPr sz="1150" b="1" dirty="0">
                <a:solidFill>
                  <a:srgbClr val="184987"/>
                </a:solidFill>
                <a:latin typeface="Arial"/>
                <a:cs typeface="Arial"/>
              </a:rPr>
              <a:t>OF</a:t>
            </a:r>
            <a:r>
              <a:rPr sz="1150" b="1" spc="210" dirty="0">
                <a:solidFill>
                  <a:srgbClr val="184987"/>
                </a:solidFill>
                <a:latin typeface="Arial"/>
                <a:cs typeface="Arial"/>
              </a:rPr>
              <a:t> </a:t>
            </a:r>
            <a:r>
              <a:rPr sz="1150" b="1" spc="-25" dirty="0">
                <a:solidFill>
                  <a:srgbClr val="184987"/>
                </a:solidFill>
                <a:latin typeface="Arial"/>
                <a:cs typeface="Arial"/>
              </a:rPr>
              <a:t>THE</a:t>
            </a:r>
            <a:endParaRPr sz="1150">
              <a:latin typeface="Arial"/>
              <a:cs typeface="Arial"/>
            </a:endParaRPr>
          </a:p>
          <a:p>
            <a:pPr marL="19050" marR="793750" indent="-3175">
              <a:lnSpc>
                <a:spcPts val="1320"/>
              </a:lnSpc>
              <a:spcBef>
                <a:spcPts val="30"/>
              </a:spcBef>
            </a:pPr>
            <a:r>
              <a:rPr sz="1150" b="1" spc="70" dirty="0">
                <a:solidFill>
                  <a:srgbClr val="184987"/>
                </a:solidFill>
                <a:latin typeface="Arial"/>
                <a:cs typeface="Arial"/>
              </a:rPr>
              <a:t>MIDWEST </a:t>
            </a:r>
            <a:r>
              <a:rPr sz="1150" b="1" spc="55" dirty="0">
                <a:solidFill>
                  <a:srgbClr val="184987"/>
                </a:solidFill>
                <a:latin typeface="Arial"/>
                <a:cs typeface="Arial"/>
              </a:rPr>
              <a:t>(INDIANAPOLIS)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29084" y="6321107"/>
            <a:ext cx="128587" cy="17145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51150" y="6342469"/>
            <a:ext cx="678180" cy="125095"/>
            <a:chOff x="1751150" y="6342469"/>
            <a:chExt cx="678180" cy="1250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150" y="6342471"/>
              <a:ext cx="346151" cy="1247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9949" y="6342469"/>
              <a:ext cx="309206" cy="12362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381001" y="6342468"/>
            <a:ext cx="238760" cy="123189"/>
            <a:chOff x="381001" y="6342468"/>
            <a:chExt cx="238760" cy="123189"/>
          </a:xfrm>
        </p:grpSpPr>
        <p:sp>
          <p:nvSpPr>
            <p:cNvPr id="7" name="object 7"/>
            <p:cNvSpPr/>
            <p:nvPr/>
          </p:nvSpPr>
          <p:spPr>
            <a:xfrm>
              <a:off x="381001" y="6342468"/>
              <a:ext cx="40005" cy="123189"/>
            </a:xfrm>
            <a:custGeom>
              <a:avLst/>
              <a:gdLst/>
              <a:ahLst/>
              <a:cxnLst/>
              <a:rect l="l" t="t" r="r" b="b"/>
              <a:pathLst>
                <a:path w="40004" h="123189">
                  <a:moveTo>
                    <a:pt x="39655" y="0"/>
                  </a:moveTo>
                  <a:lnTo>
                    <a:pt x="0" y="0"/>
                  </a:lnTo>
                  <a:lnTo>
                    <a:pt x="0" y="123163"/>
                  </a:lnTo>
                  <a:lnTo>
                    <a:pt x="39655" y="123163"/>
                  </a:lnTo>
                  <a:lnTo>
                    <a:pt x="39655" y="0"/>
                  </a:lnTo>
                  <a:close/>
                </a:path>
              </a:pathLst>
            </a:custGeom>
            <a:solidFill>
              <a:srgbClr val="1E1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640" y="6342469"/>
              <a:ext cx="173694" cy="123163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43922" y="6341686"/>
            <a:ext cx="1069340" cy="124460"/>
            <a:chOff x="643922" y="6341686"/>
            <a:chExt cx="1069340" cy="124460"/>
          </a:xfrm>
        </p:grpSpPr>
        <p:sp>
          <p:nvSpPr>
            <p:cNvPr id="10" name="object 10"/>
            <p:cNvSpPr/>
            <p:nvPr/>
          </p:nvSpPr>
          <p:spPr>
            <a:xfrm>
              <a:off x="831088" y="6342468"/>
              <a:ext cx="640080" cy="123189"/>
            </a:xfrm>
            <a:custGeom>
              <a:avLst/>
              <a:gdLst/>
              <a:ahLst/>
              <a:cxnLst/>
              <a:rect l="l" t="t" r="r" b="b"/>
              <a:pathLst>
                <a:path w="640080" h="123189">
                  <a:moveTo>
                    <a:pt x="39662" y="0"/>
                  </a:moveTo>
                  <a:lnTo>
                    <a:pt x="0" y="0"/>
                  </a:lnTo>
                  <a:lnTo>
                    <a:pt x="0" y="123164"/>
                  </a:lnTo>
                  <a:lnTo>
                    <a:pt x="39662" y="123164"/>
                  </a:lnTo>
                  <a:lnTo>
                    <a:pt x="39662" y="0"/>
                  </a:lnTo>
                  <a:close/>
                </a:path>
                <a:path w="640080" h="123189">
                  <a:moveTo>
                    <a:pt x="246265" y="123177"/>
                  </a:moveTo>
                  <a:lnTo>
                    <a:pt x="235077" y="101981"/>
                  </a:lnTo>
                  <a:lnTo>
                    <a:pt x="220789" y="74917"/>
                  </a:lnTo>
                  <a:lnTo>
                    <a:pt x="196151" y="28244"/>
                  </a:lnTo>
                  <a:lnTo>
                    <a:pt x="181241" y="12"/>
                  </a:lnTo>
                  <a:lnTo>
                    <a:pt x="179235" y="12"/>
                  </a:lnTo>
                  <a:lnTo>
                    <a:pt x="179235" y="74917"/>
                  </a:lnTo>
                  <a:lnTo>
                    <a:pt x="123723" y="74917"/>
                  </a:lnTo>
                  <a:lnTo>
                    <a:pt x="147510" y="28244"/>
                  </a:lnTo>
                  <a:lnTo>
                    <a:pt x="155067" y="28244"/>
                  </a:lnTo>
                  <a:lnTo>
                    <a:pt x="179235" y="74917"/>
                  </a:lnTo>
                  <a:lnTo>
                    <a:pt x="179235" y="12"/>
                  </a:lnTo>
                  <a:lnTo>
                    <a:pt x="122135" y="12"/>
                  </a:lnTo>
                  <a:lnTo>
                    <a:pt x="55918" y="123177"/>
                  </a:lnTo>
                  <a:lnTo>
                    <a:pt x="99568" y="123177"/>
                  </a:lnTo>
                  <a:lnTo>
                    <a:pt x="110236" y="101981"/>
                  </a:lnTo>
                  <a:lnTo>
                    <a:pt x="192709" y="101981"/>
                  </a:lnTo>
                  <a:lnTo>
                    <a:pt x="203022" y="123177"/>
                  </a:lnTo>
                  <a:lnTo>
                    <a:pt x="246265" y="123177"/>
                  </a:lnTo>
                  <a:close/>
                </a:path>
                <a:path w="640080" h="123189">
                  <a:moveTo>
                    <a:pt x="433044" y="12"/>
                  </a:moveTo>
                  <a:lnTo>
                    <a:pt x="394195" y="12"/>
                  </a:lnTo>
                  <a:lnTo>
                    <a:pt x="395351" y="91401"/>
                  </a:lnTo>
                  <a:lnTo>
                    <a:pt x="391388" y="91401"/>
                  </a:lnTo>
                  <a:lnTo>
                    <a:pt x="325996" y="12"/>
                  </a:lnTo>
                  <a:lnTo>
                    <a:pt x="259384" y="12"/>
                  </a:lnTo>
                  <a:lnTo>
                    <a:pt x="259384" y="123177"/>
                  </a:lnTo>
                  <a:lnTo>
                    <a:pt x="298234" y="123177"/>
                  </a:lnTo>
                  <a:lnTo>
                    <a:pt x="297446" y="30988"/>
                  </a:lnTo>
                  <a:lnTo>
                    <a:pt x="301409" y="30988"/>
                  </a:lnTo>
                  <a:lnTo>
                    <a:pt x="367233" y="123177"/>
                  </a:lnTo>
                  <a:lnTo>
                    <a:pt x="433044" y="123177"/>
                  </a:lnTo>
                  <a:lnTo>
                    <a:pt x="433044" y="12"/>
                  </a:lnTo>
                  <a:close/>
                </a:path>
                <a:path w="640080" h="123189">
                  <a:moveTo>
                    <a:pt x="639648" y="123177"/>
                  </a:moveTo>
                  <a:lnTo>
                    <a:pt x="628396" y="101981"/>
                  </a:lnTo>
                  <a:lnTo>
                    <a:pt x="614006" y="74917"/>
                  </a:lnTo>
                  <a:lnTo>
                    <a:pt x="589203" y="28244"/>
                  </a:lnTo>
                  <a:lnTo>
                    <a:pt x="574205" y="12"/>
                  </a:lnTo>
                  <a:lnTo>
                    <a:pt x="572617" y="12"/>
                  </a:lnTo>
                  <a:lnTo>
                    <a:pt x="572617" y="74917"/>
                  </a:lnTo>
                  <a:lnTo>
                    <a:pt x="516737" y="74917"/>
                  </a:lnTo>
                  <a:lnTo>
                    <a:pt x="540893" y="28244"/>
                  </a:lnTo>
                  <a:lnTo>
                    <a:pt x="548449" y="28244"/>
                  </a:lnTo>
                  <a:lnTo>
                    <a:pt x="572617" y="74917"/>
                  </a:lnTo>
                  <a:lnTo>
                    <a:pt x="572617" y="12"/>
                  </a:lnTo>
                  <a:lnTo>
                    <a:pt x="515150" y="12"/>
                  </a:lnTo>
                  <a:lnTo>
                    <a:pt x="449326" y="123177"/>
                  </a:lnTo>
                  <a:lnTo>
                    <a:pt x="492518" y="123177"/>
                  </a:lnTo>
                  <a:lnTo>
                    <a:pt x="503250" y="101981"/>
                  </a:lnTo>
                  <a:lnTo>
                    <a:pt x="585724" y="101981"/>
                  </a:lnTo>
                  <a:lnTo>
                    <a:pt x="596455" y="123177"/>
                  </a:lnTo>
                  <a:lnTo>
                    <a:pt x="639648" y="123177"/>
                  </a:lnTo>
                  <a:close/>
                </a:path>
              </a:pathLst>
            </a:custGeom>
            <a:solidFill>
              <a:srgbClr val="1E1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4534" y="6341686"/>
              <a:ext cx="218128" cy="12394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3922" y="6342469"/>
              <a:ext cx="164574" cy="123163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5759" y="935672"/>
            <a:ext cx="1190155" cy="639127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285750" y="381000"/>
            <a:ext cx="11525250" cy="66675"/>
          </a:xfrm>
          <a:custGeom>
            <a:avLst/>
            <a:gdLst/>
            <a:ahLst/>
            <a:cxnLst/>
            <a:rect l="l" t="t" r="r" b="b"/>
            <a:pathLst>
              <a:path w="11525250" h="66675">
                <a:moveTo>
                  <a:pt x="11525250" y="0"/>
                </a:moveTo>
                <a:lnTo>
                  <a:pt x="0" y="0"/>
                </a:lnTo>
                <a:lnTo>
                  <a:pt x="0" y="66675"/>
                </a:lnTo>
                <a:lnTo>
                  <a:pt x="11525250" y="66675"/>
                </a:lnTo>
                <a:lnTo>
                  <a:pt x="11525250" y="0"/>
                </a:lnTo>
                <a:close/>
              </a:path>
            </a:pathLst>
          </a:custGeom>
          <a:solidFill>
            <a:srgbClr val="FFC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95400" y="2533650"/>
            <a:ext cx="2743200" cy="274320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925701" y="5307965"/>
            <a:ext cx="1403350" cy="196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b="1" spc="40" dirty="0">
                <a:solidFill>
                  <a:srgbClr val="1E1E1E"/>
                </a:solidFill>
                <a:latin typeface="Century Gothic"/>
                <a:cs typeface="Century Gothic"/>
              </a:rPr>
              <a:t>IndianaREADI.com</a:t>
            </a:r>
            <a:endParaRPr sz="1100">
              <a:latin typeface="Century Gothic"/>
              <a:cs typeface="Century Gothic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610100" y="523875"/>
            <a:ext cx="6905625" cy="6334125"/>
            <a:chOff x="4610100" y="523875"/>
            <a:chExt cx="6905625" cy="6334125"/>
          </a:xfrm>
        </p:grpSpPr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10100" y="523875"/>
              <a:ext cx="6905625" cy="633412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19650" y="924940"/>
              <a:ext cx="6210046" cy="59330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29084" y="6321107"/>
            <a:ext cx="128587" cy="17145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51150" y="6342469"/>
            <a:ext cx="678180" cy="125095"/>
            <a:chOff x="1751150" y="6342469"/>
            <a:chExt cx="678180" cy="1250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150" y="6342471"/>
              <a:ext cx="346151" cy="1247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9949" y="6342469"/>
              <a:ext cx="309206" cy="12362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381001" y="6342468"/>
            <a:ext cx="238760" cy="123189"/>
            <a:chOff x="381001" y="6342468"/>
            <a:chExt cx="238760" cy="123189"/>
          </a:xfrm>
        </p:grpSpPr>
        <p:sp>
          <p:nvSpPr>
            <p:cNvPr id="7" name="object 7"/>
            <p:cNvSpPr/>
            <p:nvPr/>
          </p:nvSpPr>
          <p:spPr>
            <a:xfrm>
              <a:off x="381001" y="6342468"/>
              <a:ext cx="40005" cy="123189"/>
            </a:xfrm>
            <a:custGeom>
              <a:avLst/>
              <a:gdLst/>
              <a:ahLst/>
              <a:cxnLst/>
              <a:rect l="l" t="t" r="r" b="b"/>
              <a:pathLst>
                <a:path w="40004" h="123189">
                  <a:moveTo>
                    <a:pt x="39655" y="0"/>
                  </a:moveTo>
                  <a:lnTo>
                    <a:pt x="0" y="0"/>
                  </a:lnTo>
                  <a:lnTo>
                    <a:pt x="0" y="123163"/>
                  </a:lnTo>
                  <a:lnTo>
                    <a:pt x="39655" y="123163"/>
                  </a:lnTo>
                  <a:lnTo>
                    <a:pt x="39655" y="0"/>
                  </a:lnTo>
                  <a:close/>
                </a:path>
              </a:pathLst>
            </a:custGeom>
            <a:solidFill>
              <a:srgbClr val="1E1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640" y="6342469"/>
              <a:ext cx="173694" cy="123163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43922" y="6341686"/>
            <a:ext cx="1069340" cy="124460"/>
            <a:chOff x="643922" y="6341686"/>
            <a:chExt cx="1069340" cy="124460"/>
          </a:xfrm>
        </p:grpSpPr>
        <p:sp>
          <p:nvSpPr>
            <p:cNvPr id="10" name="object 10"/>
            <p:cNvSpPr/>
            <p:nvPr/>
          </p:nvSpPr>
          <p:spPr>
            <a:xfrm>
              <a:off x="831088" y="6342468"/>
              <a:ext cx="640080" cy="123189"/>
            </a:xfrm>
            <a:custGeom>
              <a:avLst/>
              <a:gdLst/>
              <a:ahLst/>
              <a:cxnLst/>
              <a:rect l="l" t="t" r="r" b="b"/>
              <a:pathLst>
                <a:path w="640080" h="123189">
                  <a:moveTo>
                    <a:pt x="39662" y="0"/>
                  </a:moveTo>
                  <a:lnTo>
                    <a:pt x="0" y="0"/>
                  </a:lnTo>
                  <a:lnTo>
                    <a:pt x="0" y="123164"/>
                  </a:lnTo>
                  <a:lnTo>
                    <a:pt x="39662" y="123164"/>
                  </a:lnTo>
                  <a:lnTo>
                    <a:pt x="39662" y="0"/>
                  </a:lnTo>
                  <a:close/>
                </a:path>
                <a:path w="640080" h="123189">
                  <a:moveTo>
                    <a:pt x="246265" y="123177"/>
                  </a:moveTo>
                  <a:lnTo>
                    <a:pt x="235077" y="101981"/>
                  </a:lnTo>
                  <a:lnTo>
                    <a:pt x="220789" y="74917"/>
                  </a:lnTo>
                  <a:lnTo>
                    <a:pt x="196151" y="28244"/>
                  </a:lnTo>
                  <a:lnTo>
                    <a:pt x="181241" y="12"/>
                  </a:lnTo>
                  <a:lnTo>
                    <a:pt x="179235" y="12"/>
                  </a:lnTo>
                  <a:lnTo>
                    <a:pt x="179235" y="74917"/>
                  </a:lnTo>
                  <a:lnTo>
                    <a:pt x="123723" y="74917"/>
                  </a:lnTo>
                  <a:lnTo>
                    <a:pt x="147510" y="28244"/>
                  </a:lnTo>
                  <a:lnTo>
                    <a:pt x="155067" y="28244"/>
                  </a:lnTo>
                  <a:lnTo>
                    <a:pt x="179235" y="74917"/>
                  </a:lnTo>
                  <a:lnTo>
                    <a:pt x="179235" y="12"/>
                  </a:lnTo>
                  <a:lnTo>
                    <a:pt x="122135" y="12"/>
                  </a:lnTo>
                  <a:lnTo>
                    <a:pt x="55918" y="123177"/>
                  </a:lnTo>
                  <a:lnTo>
                    <a:pt x="99568" y="123177"/>
                  </a:lnTo>
                  <a:lnTo>
                    <a:pt x="110236" y="101981"/>
                  </a:lnTo>
                  <a:lnTo>
                    <a:pt x="192709" y="101981"/>
                  </a:lnTo>
                  <a:lnTo>
                    <a:pt x="203022" y="123177"/>
                  </a:lnTo>
                  <a:lnTo>
                    <a:pt x="246265" y="123177"/>
                  </a:lnTo>
                  <a:close/>
                </a:path>
                <a:path w="640080" h="123189">
                  <a:moveTo>
                    <a:pt x="433044" y="12"/>
                  </a:moveTo>
                  <a:lnTo>
                    <a:pt x="394195" y="12"/>
                  </a:lnTo>
                  <a:lnTo>
                    <a:pt x="395351" y="91401"/>
                  </a:lnTo>
                  <a:lnTo>
                    <a:pt x="391388" y="91401"/>
                  </a:lnTo>
                  <a:lnTo>
                    <a:pt x="325996" y="12"/>
                  </a:lnTo>
                  <a:lnTo>
                    <a:pt x="259384" y="12"/>
                  </a:lnTo>
                  <a:lnTo>
                    <a:pt x="259384" y="123177"/>
                  </a:lnTo>
                  <a:lnTo>
                    <a:pt x="298234" y="123177"/>
                  </a:lnTo>
                  <a:lnTo>
                    <a:pt x="297446" y="30988"/>
                  </a:lnTo>
                  <a:lnTo>
                    <a:pt x="301409" y="30988"/>
                  </a:lnTo>
                  <a:lnTo>
                    <a:pt x="367233" y="123177"/>
                  </a:lnTo>
                  <a:lnTo>
                    <a:pt x="433044" y="123177"/>
                  </a:lnTo>
                  <a:lnTo>
                    <a:pt x="433044" y="12"/>
                  </a:lnTo>
                  <a:close/>
                </a:path>
                <a:path w="640080" h="123189">
                  <a:moveTo>
                    <a:pt x="639648" y="123177"/>
                  </a:moveTo>
                  <a:lnTo>
                    <a:pt x="628396" y="101981"/>
                  </a:lnTo>
                  <a:lnTo>
                    <a:pt x="614006" y="74917"/>
                  </a:lnTo>
                  <a:lnTo>
                    <a:pt x="589203" y="28244"/>
                  </a:lnTo>
                  <a:lnTo>
                    <a:pt x="574205" y="12"/>
                  </a:lnTo>
                  <a:lnTo>
                    <a:pt x="572617" y="12"/>
                  </a:lnTo>
                  <a:lnTo>
                    <a:pt x="572617" y="74917"/>
                  </a:lnTo>
                  <a:lnTo>
                    <a:pt x="516737" y="74917"/>
                  </a:lnTo>
                  <a:lnTo>
                    <a:pt x="540893" y="28244"/>
                  </a:lnTo>
                  <a:lnTo>
                    <a:pt x="548449" y="28244"/>
                  </a:lnTo>
                  <a:lnTo>
                    <a:pt x="572617" y="74917"/>
                  </a:lnTo>
                  <a:lnTo>
                    <a:pt x="572617" y="12"/>
                  </a:lnTo>
                  <a:lnTo>
                    <a:pt x="515150" y="12"/>
                  </a:lnTo>
                  <a:lnTo>
                    <a:pt x="449326" y="123177"/>
                  </a:lnTo>
                  <a:lnTo>
                    <a:pt x="492518" y="123177"/>
                  </a:lnTo>
                  <a:lnTo>
                    <a:pt x="503250" y="101981"/>
                  </a:lnTo>
                  <a:lnTo>
                    <a:pt x="585724" y="101981"/>
                  </a:lnTo>
                  <a:lnTo>
                    <a:pt x="596455" y="123177"/>
                  </a:lnTo>
                  <a:lnTo>
                    <a:pt x="639648" y="123177"/>
                  </a:lnTo>
                  <a:close/>
                </a:path>
              </a:pathLst>
            </a:custGeom>
            <a:solidFill>
              <a:srgbClr val="1E1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4534" y="6341686"/>
              <a:ext cx="218128" cy="12394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3922" y="6342469"/>
              <a:ext cx="164574" cy="123163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65759" y="772096"/>
            <a:ext cx="3028950" cy="1188720"/>
            <a:chOff x="365759" y="772096"/>
            <a:chExt cx="3028950" cy="118872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8777" y="1426273"/>
              <a:ext cx="2399411" cy="2860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8777" y="1674177"/>
              <a:ext cx="3015869" cy="28606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5759" y="772096"/>
              <a:ext cx="1698752" cy="639127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285750" y="381000"/>
            <a:ext cx="11525250" cy="66675"/>
          </a:xfrm>
          <a:custGeom>
            <a:avLst/>
            <a:gdLst/>
            <a:ahLst/>
            <a:cxnLst/>
            <a:rect l="l" t="t" r="r" b="b"/>
            <a:pathLst>
              <a:path w="11525250" h="66675">
                <a:moveTo>
                  <a:pt x="11525250" y="0"/>
                </a:moveTo>
                <a:lnTo>
                  <a:pt x="0" y="0"/>
                </a:lnTo>
                <a:lnTo>
                  <a:pt x="0" y="66675"/>
                </a:lnTo>
                <a:lnTo>
                  <a:pt x="11525250" y="66675"/>
                </a:lnTo>
                <a:lnTo>
                  <a:pt x="11525250" y="0"/>
                </a:lnTo>
                <a:close/>
              </a:path>
            </a:pathLst>
          </a:custGeom>
          <a:solidFill>
            <a:srgbClr val="FFC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66077" y="2366390"/>
            <a:ext cx="4518025" cy="32893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25"/>
              </a:spcBef>
            </a:pPr>
            <a:r>
              <a:rPr sz="1400" spc="-105" dirty="0">
                <a:solidFill>
                  <a:srgbClr val="1E1E1E"/>
                </a:solidFill>
                <a:latin typeface="Century Gothic"/>
                <a:cs typeface="Century Gothic"/>
              </a:rPr>
              <a:t>17</a:t>
            </a:r>
            <a:r>
              <a:rPr sz="1400" spc="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1E1E1E"/>
                </a:solidFill>
                <a:latin typeface="Century Gothic"/>
                <a:cs typeface="Century Gothic"/>
              </a:rPr>
              <a:t>regional</a:t>
            </a:r>
            <a:r>
              <a:rPr sz="1400" spc="8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1E1E1E"/>
                </a:solidFill>
                <a:latin typeface="Century Gothic"/>
                <a:cs typeface="Century Gothic"/>
              </a:rPr>
              <a:t>proposals</a:t>
            </a:r>
            <a:r>
              <a:rPr sz="1400" spc="6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1E1E1E"/>
                </a:solidFill>
                <a:latin typeface="Century Gothic"/>
                <a:cs typeface="Century Gothic"/>
              </a:rPr>
              <a:t>represented</a:t>
            </a:r>
            <a:r>
              <a:rPr sz="1400" spc="-2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400" spc="65" dirty="0">
                <a:solidFill>
                  <a:srgbClr val="1E1E1E"/>
                </a:solidFill>
                <a:latin typeface="Century Gothic"/>
                <a:cs typeface="Century Gothic"/>
              </a:rPr>
              <a:t>more</a:t>
            </a:r>
            <a:r>
              <a:rPr sz="1400" spc="16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400" spc="50" dirty="0">
                <a:solidFill>
                  <a:srgbClr val="1E1E1E"/>
                </a:solidFill>
                <a:latin typeface="Century Gothic"/>
                <a:cs typeface="Century Gothic"/>
              </a:rPr>
              <a:t>than</a:t>
            </a:r>
            <a:r>
              <a:rPr sz="1400" spc="-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400" spc="-20" dirty="0">
                <a:solidFill>
                  <a:srgbClr val="1E1E1E"/>
                </a:solidFill>
                <a:latin typeface="Century Gothic"/>
                <a:cs typeface="Century Gothic"/>
              </a:rPr>
              <a:t>$15B </a:t>
            </a:r>
            <a:r>
              <a:rPr sz="1400" spc="10" dirty="0">
                <a:solidFill>
                  <a:srgbClr val="1E1E1E"/>
                </a:solidFill>
                <a:latin typeface="Century Gothic"/>
                <a:cs typeface="Century Gothic"/>
              </a:rPr>
              <a:t>of</a:t>
            </a:r>
            <a:r>
              <a:rPr sz="1400" spc="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400" spc="60" dirty="0">
                <a:solidFill>
                  <a:srgbClr val="1E1E1E"/>
                </a:solidFill>
                <a:latin typeface="Century Gothic"/>
                <a:cs typeface="Century Gothic"/>
              </a:rPr>
              <a:t>investment</a:t>
            </a:r>
            <a:r>
              <a:rPr sz="1400" spc="-1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400" spc="10" dirty="0">
                <a:solidFill>
                  <a:srgbClr val="1E1E1E"/>
                </a:solidFill>
                <a:latin typeface="Century Gothic"/>
                <a:cs typeface="Century Gothic"/>
              </a:rPr>
              <a:t>demand</a:t>
            </a:r>
            <a:r>
              <a:rPr sz="1400" spc="-3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400" spc="100" dirty="0">
                <a:solidFill>
                  <a:srgbClr val="1E1E1E"/>
                </a:solidFill>
                <a:latin typeface="Century Gothic"/>
                <a:cs typeface="Century Gothic"/>
              </a:rPr>
              <a:t>in</a:t>
            </a:r>
            <a:r>
              <a:rPr sz="1400" spc="-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400" spc="10" dirty="0">
                <a:solidFill>
                  <a:srgbClr val="1E1E1E"/>
                </a:solidFill>
                <a:latin typeface="Century Gothic"/>
                <a:cs typeface="Century Gothic"/>
              </a:rPr>
              <a:t>projects</a:t>
            </a:r>
            <a:r>
              <a:rPr sz="1400" spc="-6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400" spc="60" dirty="0">
                <a:solidFill>
                  <a:srgbClr val="1E1E1E"/>
                </a:solidFill>
                <a:latin typeface="Century Gothic"/>
                <a:cs typeface="Century Gothic"/>
              </a:rPr>
              <a:t>like</a:t>
            </a:r>
            <a:r>
              <a:rPr sz="1400" spc="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400" spc="40" dirty="0">
                <a:solidFill>
                  <a:srgbClr val="1E1E1E"/>
                </a:solidFill>
                <a:latin typeface="Century Gothic"/>
                <a:cs typeface="Century Gothic"/>
              </a:rPr>
              <a:t>trails, </a:t>
            </a:r>
            <a:r>
              <a:rPr sz="1400" spc="-10" dirty="0">
                <a:solidFill>
                  <a:srgbClr val="1E1E1E"/>
                </a:solidFill>
                <a:latin typeface="Century Gothic"/>
                <a:cs typeface="Century Gothic"/>
              </a:rPr>
              <a:t>broadband,</a:t>
            </a:r>
            <a:r>
              <a:rPr sz="1400" spc="-13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1E1E1E"/>
                </a:solidFill>
                <a:latin typeface="Century Gothic"/>
                <a:cs typeface="Century Gothic"/>
              </a:rPr>
              <a:t>childcare</a:t>
            </a:r>
            <a:r>
              <a:rPr sz="1400" spc="-1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1E1E1E"/>
                </a:solidFill>
                <a:latin typeface="Century Gothic"/>
                <a:cs typeface="Century Gothic"/>
              </a:rPr>
              <a:t>and</a:t>
            </a:r>
            <a:r>
              <a:rPr sz="1400" spc="-12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400" spc="60" dirty="0">
                <a:solidFill>
                  <a:srgbClr val="1E1E1E"/>
                </a:solidFill>
                <a:latin typeface="Century Gothic"/>
                <a:cs typeface="Century Gothic"/>
              </a:rPr>
              <a:t>wellness</a:t>
            </a:r>
            <a:r>
              <a:rPr sz="1400" spc="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1E1E1E"/>
                </a:solidFill>
                <a:latin typeface="Century Gothic"/>
                <a:cs typeface="Century Gothic"/>
              </a:rPr>
              <a:t>initiatives, </a:t>
            </a:r>
            <a:r>
              <a:rPr sz="1400" dirty="0">
                <a:solidFill>
                  <a:srgbClr val="1E1E1E"/>
                </a:solidFill>
                <a:latin typeface="Century Gothic"/>
                <a:cs typeface="Century Gothic"/>
              </a:rPr>
              <a:t>workforce</a:t>
            </a:r>
            <a:r>
              <a:rPr sz="1400" spc="-9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1E1E1E"/>
                </a:solidFill>
                <a:latin typeface="Century Gothic"/>
                <a:cs typeface="Century Gothic"/>
              </a:rPr>
              <a:t>development</a:t>
            </a:r>
            <a:r>
              <a:rPr sz="1400" spc="1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400" spc="65" dirty="0">
                <a:solidFill>
                  <a:srgbClr val="1E1E1E"/>
                </a:solidFill>
                <a:latin typeface="Century Gothic"/>
                <a:cs typeface="Century Gothic"/>
              </a:rPr>
              <a:t>programs</a:t>
            </a:r>
            <a:r>
              <a:rPr sz="1400" spc="-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1E1E1E"/>
                </a:solidFill>
                <a:latin typeface="Century Gothic"/>
                <a:cs typeface="Century Gothic"/>
              </a:rPr>
              <a:t>and</a:t>
            </a:r>
            <a:r>
              <a:rPr sz="1400" spc="10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400" spc="40" dirty="0">
                <a:solidFill>
                  <a:srgbClr val="1E1E1E"/>
                </a:solidFill>
                <a:latin typeface="Century Gothic"/>
                <a:cs typeface="Century Gothic"/>
              </a:rPr>
              <a:t>marketing.</a:t>
            </a:r>
            <a:endParaRPr sz="1400">
              <a:latin typeface="Century Gothic"/>
              <a:cs typeface="Century Gothic"/>
            </a:endParaRPr>
          </a:p>
          <a:p>
            <a:pPr marL="298450" indent="-285750">
              <a:lnSpc>
                <a:spcPct val="100000"/>
              </a:lnSpc>
              <a:spcBef>
                <a:spcPts val="1225"/>
              </a:spcBef>
              <a:buFont typeface="Arial"/>
              <a:buChar char="•"/>
              <a:tabLst>
                <a:tab pos="298450" algn="l"/>
              </a:tabLst>
            </a:pPr>
            <a:r>
              <a:rPr sz="1200" spc="10" dirty="0">
                <a:solidFill>
                  <a:srgbClr val="1E1E1E"/>
                </a:solidFill>
                <a:latin typeface="Century Gothic"/>
                <a:cs typeface="Century Gothic"/>
              </a:rPr>
              <a:t>All</a:t>
            </a:r>
            <a:r>
              <a:rPr sz="1200" spc="1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50" dirty="0">
                <a:solidFill>
                  <a:srgbClr val="1E1E1E"/>
                </a:solidFill>
                <a:latin typeface="Century Gothic"/>
                <a:cs typeface="Century Gothic"/>
              </a:rPr>
              <a:t>92</a:t>
            </a:r>
            <a:r>
              <a:rPr sz="1200" spc="4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10" dirty="0">
                <a:solidFill>
                  <a:srgbClr val="1E1E1E"/>
                </a:solidFill>
                <a:latin typeface="Century Gothic"/>
                <a:cs typeface="Century Gothic"/>
              </a:rPr>
              <a:t>counties</a:t>
            </a:r>
            <a:r>
              <a:rPr sz="1200" spc="-3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participated.</a:t>
            </a:r>
            <a:endParaRPr sz="1200">
              <a:latin typeface="Century Gothic"/>
              <a:cs typeface="Century Gothic"/>
            </a:endParaRPr>
          </a:p>
          <a:p>
            <a:pPr marL="298450" marR="106680" indent="-286385">
              <a:lnSpc>
                <a:spcPts val="1430"/>
              </a:lnSpc>
              <a:spcBef>
                <a:spcPts val="1245"/>
              </a:spcBef>
              <a:buFont typeface="Arial"/>
              <a:buChar char="•"/>
              <a:tabLst>
                <a:tab pos="298450" algn="l"/>
              </a:tabLst>
            </a:pP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Proposals</a:t>
            </a:r>
            <a:r>
              <a:rPr sz="1200" spc="1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included</a:t>
            </a:r>
            <a:r>
              <a:rPr sz="1200" spc="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nearly</a:t>
            </a:r>
            <a:r>
              <a:rPr sz="1200" spc="18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120" dirty="0">
                <a:solidFill>
                  <a:srgbClr val="1E1E1E"/>
                </a:solidFill>
                <a:latin typeface="Century Gothic"/>
                <a:cs typeface="Century Gothic"/>
              </a:rPr>
              <a:t>800</a:t>
            </a:r>
            <a:r>
              <a:rPr sz="1200" spc="-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projects</a:t>
            </a:r>
            <a:r>
              <a:rPr sz="1200" spc="7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20" dirty="0">
                <a:solidFill>
                  <a:srgbClr val="1E1E1E"/>
                </a:solidFill>
                <a:latin typeface="Century Gothic"/>
                <a:cs typeface="Century Gothic"/>
              </a:rPr>
              <a:t>and</a:t>
            </a:r>
            <a:r>
              <a:rPr sz="1200" spc="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programs. </a:t>
            </a:r>
            <a:r>
              <a:rPr sz="1200" spc="-45" dirty="0">
                <a:solidFill>
                  <a:srgbClr val="1E1E1E"/>
                </a:solidFill>
                <a:latin typeface="Century Gothic"/>
                <a:cs typeface="Century Gothic"/>
              </a:rPr>
              <a:t>361</a:t>
            </a:r>
            <a:r>
              <a:rPr sz="1200" spc="8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projects</a:t>
            </a:r>
            <a:r>
              <a:rPr sz="1200" spc="-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funded.</a:t>
            </a:r>
            <a:endParaRPr sz="1200">
              <a:latin typeface="Century Gothic"/>
              <a:cs typeface="Century Gothic"/>
            </a:endParaRPr>
          </a:p>
          <a:p>
            <a:pPr marL="298450" indent="-285750">
              <a:lnSpc>
                <a:spcPct val="100000"/>
              </a:lnSpc>
              <a:spcBef>
                <a:spcPts val="1140"/>
              </a:spcBef>
              <a:buFont typeface="Arial"/>
              <a:buChar char="•"/>
              <a:tabLst>
                <a:tab pos="298450" algn="l"/>
              </a:tabLst>
            </a:pPr>
            <a:r>
              <a:rPr sz="1200" spc="-110" dirty="0">
                <a:solidFill>
                  <a:srgbClr val="1E1E1E"/>
                </a:solidFill>
                <a:latin typeface="Century Gothic"/>
                <a:cs typeface="Century Gothic"/>
              </a:rPr>
              <a:t>10:1</a:t>
            </a:r>
            <a:r>
              <a:rPr sz="1200" spc="5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leverage</a:t>
            </a:r>
            <a:r>
              <a:rPr sz="1200" spc="7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from</a:t>
            </a:r>
            <a:r>
              <a:rPr sz="1200" spc="13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private</a:t>
            </a:r>
            <a:r>
              <a:rPr sz="1200" spc="7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20" dirty="0">
                <a:solidFill>
                  <a:srgbClr val="1E1E1E"/>
                </a:solidFill>
                <a:latin typeface="Century Gothic"/>
                <a:cs typeface="Century Gothic"/>
              </a:rPr>
              <a:t>and</a:t>
            </a:r>
            <a:r>
              <a:rPr sz="1200" spc="5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public</a:t>
            </a:r>
            <a:r>
              <a:rPr sz="1200" spc="4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sources</a:t>
            </a:r>
            <a:r>
              <a:rPr sz="1200" spc="5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to</a:t>
            </a:r>
            <a:r>
              <a:rPr sz="1200" spc="4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state</a:t>
            </a:r>
            <a:endParaRPr sz="1200">
              <a:latin typeface="Century Gothic"/>
              <a:cs typeface="Century Gothic"/>
            </a:endParaRPr>
          </a:p>
          <a:p>
            <a:pPr marL="298450">
              <a:lnSpc>
                <a:spcPct val="100000"/>
              </a:lnSpc>
              <a:spcBef>
                <a:spcPts val="65"/>
              </a:spcBef>
            </a:pPr>
            <a:r>
              <a:rPr sz="1200" spc="40" dirty="0">
                <a:solidFill>
                  <a:srgbClr val="1E1E1E"/>
                </a:solidFill>
                <a:latin typeface="Century Gothic"/>
                <a:cs typeface="Century Gothic"/>
              </a:rPr>
              <a:t>investment.</a:t>
            </a:r>
            <a:endParaRPr sz="1200">
              <a:latin typeface="Century Gothic"/>
              <a:cs typeface="Century Gothic"/>
            </a:endParaRPr>
          </a:p>
          <a:p>
            <a:pPr marL="298450" marR="281940" indent="-286385" algn="just">
              <a:lnSpc>
                <a:spcPct val="99000"/>
              </a:lnSpc>
              <a:spcBef>
                <a:spcPts val="1200"/>
              </a:spcBef>
              <a:buFont typeface="Arial"/>
              <a:buChar char="•"/>
              <a:tabLst>
                <a:tab pos="298450" algn="l"/>
                <a:tab pos="299720" algn="l"/>
              </a:tabLst>
            </a:pP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	</a:t>
            </a:r>
            <a:r>
              <a:rPr sz="1200" spc="-110" dirty="0">
                <a:solidFill>
                  <a:srgbClr val="1E1E1E"/>
                </a:solidFill>
                <a:latin typeface="Century Gothic"/>
                <a:cs typeface="Century Gothic"/>
              </a:rPr>
              <a:t>7:1</a:t>
            </a:r>
            <a:r>
              <a:rPr sz="1200" spc="18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match</a:t>
            </a:r>
            <a:r>
              <a:rPr sz="1200" spc="7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from</a:t>
            </a:r>
            <a:r>
              <a:rPr sz="1200" spc="17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private</a:t>
            </a:r>
            <a:r>
              <a:rPr sz="1200" spc="10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sources</a:t>
            </a:r>
            <a:r>
              <a:rPr sz="1200" spc="-2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to</a:t>
            </a:r>
            <a:r>
              <a:rPr sz="1200" spc="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state </a:t>
            </a:r>
            <a:r>
              <a:rPr sz="1200" spc="40" dirty="0">
                <a:solidFill>
                  <a:srgbClr val="1E1E1E"/>
                </a:solidFill>
                <a:latin typeface="Century Gothic"/>
                <a:cs typeface="Century Gothic"/>
              </a:rPr>
              <a:t>investment,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more</a:t>
            </a:r>
            <a:r>
              <a:rPr sz="1200" spc="8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than</a:t>
            </a:r>
            <a:r>
              <a:rPr sz="1200" spc="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75" dirty="0">
                <a:solidFill>
                  <a:srgbClr val="1E1E1E"/>
                </a:solidFill>
                <a:latin typeface="Century Gothic"/>
                <a:cs typeface="Century Gothic"/>
              </a:rPr>
              <a:t>66%</a:t>
            </a:r>
            <a:r>
              <a:rPr sz="1200" spc="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of</a:t>
            </a:r>
            <a:r>
              <a:rPr sz="1200" spc="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total</a:t>
            </a:r>
            <a:r>
              <a:rPr sz="1200" spc="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60" dirty="0">
                <a:solidFill>
                  <a:srgbClr val="1E1E1E"/>
                </a:solidFill>
                <a:latin typeface="Century Gothic"/>
                <a:cs typeface="Century Gothic"/>
              </a:rPr>
              <a:t>investment</a:t>
            </a:r>
            <a:r>
              <a:rPr sz="1200" spc="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from</a:t>
            </a:r>
            <a:r>
              <a:rPr sz="1200" spc="5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the</a:t>
            </a:r>
            <a:r>
              <a:rPr sz="1200" spc="8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private sector.</a:t>
            </a:r>
            <a:endParaRPr sz="1200">
              <a:latin typeface="Century Gothic"/>
              <a:cs typeface="Century Gothic"/>
            </a:endParaRPr>
          </a:p>
          <a:p>
            <a:pPr marL="298450" indent="-285750">
              <a:lnSpc>
                <a:spcPct val="100000"/>
              </a:lnSpc>
              <a:spcBef>
                <a:spcPts val="1190"/>
              </a:spcBef>
              <a:buFont typeface="Arial"/>
              <a:buChar char="•"/>
              <a:tabLst>
                <a:tab pos="298450" algn="l"/>
              </a:tabLst>
            </a:pPr>
            <a:r>
              <a:rPr sz="1200" spc="70" dirty="0">
                <a:solidFill>
                  <a:srgbClr val="1E1E1E"/>
                </a:solidFill>
                <a:latin typeface="Century Gothic"/>
                <a:cs typeface="Century Gothic"/>
              </a:rPr>
              <a:t>$50M</a:t>
            </a:r>
            <a:r>
              <a:rPr sz="1200" spc="-7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max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allocation</a:t>
            </a:r>
            <a:r>
              <a:rPr sz="1200" spc="12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for</a:t>
            </a:r>
            <a:r>
              <a:rPr sz="1200" spc="-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regions.</a:t>
            </a:r>
            <a:endParaRPr sz="1200">
              <a:latin typeface="Century Gothic"/>
              <a:cs typeface="Century Gothic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734050" y="571500"/>
            <a:ext cx="5524500" cy="60579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/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7B8EDF-4B0B-6FC1-BD01-E4CB2DF74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66" y="681038"/>
            <a:ext cx="10807727" cy="504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519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29084" y="6321107"/>
            <a:ext cx="128587" cy="17145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51150" y="6342469"/>
            <a:ext cx="678180" cy="125095"/>
            <a:chOff x="1751150" y="6342469"/>
            <a:chExt cx="678180" cy="1250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150" y="6342471"/>
              <a:ext cx="346151" cy="1247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9949" y="6342469"/>
              <a:ext cx="309206" cy="12362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381001" y="6342468"/>
            <a:ext cx="238760" cy="123189"/>
            <a:chOff x="381001" y="6342468"/>
            <a:chExt cx="238760" cy="123189"/>
          </a:xfrm>
        </p:grpSpPr>
        <p:sp>
          <p:nvSpPr>
            <p:cNvPr id="7" name="object 7"/>
            <p:cNvSpPr/>
            <p:nvPr/>
          </p:nvSpPr>
          <p:spPr>
            <a:xfrm>
              <a:off x="381001" y="6342468"/>
              <a:ext cx="40005" cy="123189"/>
            </a:xfrm>
            <a:custGeom>
              <a:avLst/>
              <a:gdLst/>
              <a:ahLst/>
              <a:cxnLst/>
              <a:rect l="l" t="t" r="r" b="b"/>
              <a:pathLst>
                <a:path w="40004" h="123189">
                  <a:moveTo>
                    <a:pt x="39655" y="0"/>
                  </a:moveTo>
                  <a:lnTo>
                    <a:pt x="0" y="0"/>
                  </a:lnTo>
                  <a:lnTo>
                    <a:pt x="0" y="123163"/>
                  </a:lnTo>
                  <a:lnTo>
                    <a:pt x="39655" y="123163"/>
                  </a:lnTo>
                  <a:lnTo>
                    <a:pt x="39655" y="0"/>
                  </a:lnTo>
                  <a:close/>
                </a:path>
              </a:pathLst>
            </a:custGeom>
            <a:solidFill>
              <a:srgbClr val="1E1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640" y="6342469"/>
              <a:ext cx="173694" cy="123163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643922" y="6341686"/>
            <a:ext cx="1069340" cy="124460"/>
            <a:chOff x="643922" y="6341686"/>
            <a:chExt cx="1069340" cy="124460"/>
          </a:xfrm>
        </p:grpSpPr>
        <p:sp>
          <p:nvSpPr>
            <p:cNvPr id="10" name="object 10"/>
            <p:cNvSpPr/>
            <p:nvPr/>
          </p:nvSpPr>
          <p:spPr>
            <a:xfrm>
              <a:off x="831088" y="6342468"/>
              <a:ext cx="640080" cy="123189"/>
            </a:xfrm>
            <a:custGeom>
              <a:avLst/>
              <a:gdLst/>
              <a:ahLst/>
              <a:cxnLst/>
              <a:rect l="l" t="t" r="r" b="b"/>
              <a:pathLst>
                <a:path w="640080" h="123189">
                  <a:moveTo>
                    <a:pt x="39662" y="0"/>
                  </a:moveTo>
                  <a:lnTo>
                    <a:pt x="0" y="0"/>
                  </a:lnTo>
                  <a:lnTo>
                    <a:pt x="0" y="123164"/>
                  </a:lnTo>
                  <a:lnTo>
                    <a:pt x="39662" y="123164"/>
                  </a:lnTo>
                  <a:lnTo>
                    <a:pt x="39662" y="0"/>
                  </a:lnTo>
                  <a:close/>
                </a:path>
                <a:path w="640080" h="123189">
                  <a:moveTo>
                    <a:pt x="246265" y="123177"/>
                  </a:moveTo>
                  <a:lnTo>
                    <a:pt x="235077" y="101981"/>
                  </a:lnTo>
                  <a:lnTo>
                    <a:pt x="220789" y="74917"/>
                  </a:lnTo>
                  <a:lnTo>
                    <a:pt x="196151" y="28244"/>
                  </a:lnTo>
                  <a:lnTo>
                    <a:pt x="181241" y="12"/>
                  </a:lnTo>
                  <a:lnTo>
                    <a:pt x="179235" y="12"/>
                  </a:lnTo>
                  <a:lnTo>
                    <a:pt x="179235" y="74917"/>
                  </a:lnTo>
                  <a:lnTo>
                    <a:pt x="123723" y="74917"/>
                  </a:lnTo>
                  <a:lnTo>
                    <a:pt x="147510" y="28244"/>
                  </a:lnTo>
                  <a:lnTo>
                    <a:pt x="155067" y="28244"/>
                  </a:lnTo>
                  <a:lnTo>
                    <a:pt x="179235" y="74917"/>
                  </a:lnTo>
                  <a:lnTo>
                    <a:pt x="179235" y="12"/>
                  </a:lnTo>
                  <a:lnTo>
                    <a:pt x="122135" y="12"/>
                  </a:lnTo>
                  <a:lnTo>
                    <a:pt x="55918" y="123177"/>
                  </a:lnTo>
                  <a:lnTo>
                    <a:pt x="99568" y="123177"/>
                  </a:lnTo>
                  <a:lnTo>
                    <a:pt x="110236" y="101981"/>
                  </a:lnTo>
                  <a:lnTo>
                    <a:pt x="192709" y="101981"/>
                  </a:lnTo>
                  <a:lnTo>
                    <a:pt x="203022" y="123177"/>
                  </a:lnTo>
                  <a:lnTo>
                    <a:pt x="246265" y="123177"/>
                  </a:lnTo>
                  <a:close/>
                </a:path>
                <a:path w="640080" h="123189">
                  <a:moveTo>
                    <a:pt x="433044" y="12"/>
                  </a:moveTo>
                  <a:lnTo>
                    <a:pt x="394195" y="12"/>
                  </a:lnTo>
                  <a:lnTo>
                    <a:pt x="395351" y="91401"/>
                  </a:lnTo>
                  <a:lnTo>
                    <a:pt x="391388" y="91401"/>
                  </a:lnTo>
                  <a:lnTo>
                    <a:pt x="325996" y="12"/>
                  </a:lnTo>
                  <a:lnTo>
                    <a:pt x="259384" y="12"/>
                  </a:lnTo>
                  <a:lnTo>
                    <a:pt x="259384" y="123177"/>
                  </a:lnTo>
                  <a:lnTo>
                    <a:pt x="298234" y="123177"/>
                  </a:lnTo>
                  <a:lnTo>
                    <a:pt x="297446" y="30988"/>
                  </a:lnTo>
                  <a:lnTo>
                    <a:pt x="301409" y="30988"/>
                  </a:lnTo>
                  <a:lnTo>
                    <a:pt x="367233" y="123177"/>
                  </a:lnTo>
                  <a:lnTo>
                    <a:pt x="433044" y="123177"/>
                  </a:lnTo>
                  <a:lnTo>
                    <a:pt x="433044" y="12"/>
                  </a:lnTo>
                  <a:close/>
                </a:path>
                <a:path w="640080" h="123189">
                  <a:moveTo>
                    <a:pt x="639648" y="123177"/>
                  </a:moveTo>
                  <a:lnTo>
                    <a:pt x="628396" y="101981"/>
                  </a:lnTo>
                  <a:lnTo>
                    <a:pt x="614006" y="74917"/>
                  </a:lnTo>
                  <a:lnTo>
                    <a:pt x="589203" y="28244"/>
                  </a:lnTo>
                  <a:lnTo>
                    <a:pt x="574205" y="12"/>
                  </a:lnTo>
                  <a:lnTo>
                    <a:pt x="572617" y="12"/>
                  </a:lnTo>
                  <a:lnTo>
                    <a:pt x="572617" y="74917"/>
                  </a:lnTo>
                  <a:lnTo>
                    <a:pt x="516737" y="74917"/>
                  </a:lnTo>
                  <a:lnTo>
                    <a:pt x="540893" y="28244"/>
                  </a:lnTo>
                  <a:lnTo>
                    <a:pt x="548449" y="28244"/>
                  </a:lnTo>
                  <a:lnTo>
                    <a:pt x="572617" y="74917"/>
                  </a:lnTo>
                  <a:lnTo>
                    <a:pt x="572617" y="12"/>
                  </a:lnTo>
                  <a:lnTo>
                    <a:pt x="515150" y="12"/>
                  </a:lnTo>
                  <a:lnTo>
                    <a:pt x="449326" y="123177"/>
                  </a:lnTo>
                  <a:lnTo>
                    <a:pt x="492518" y="123177"/>
                  </a:lnTo>
                  <a:lnTo>
                    <a:pt x="503250" y="101981"/>
                  </a:lnTo>
                  <a:lnTo>
                    <a:pt x="585724" y="101981"/>
                  </a:lnTo>
                  <a:lnTo>
                    <a:pt x="596455" y="123177"/>
                  </a:lnTo>
                  <a:lnTo>
                    <a:pt x="639648" y="123177"/>
                  </a:lnTo>
                  <a:close/>
                </a:path>
              </a:pathLst>
            </a:custGeom>
            <a:solidFill>
              <a:srgbClr val="1E1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4534" y="6341686"/>
              <a:ext cx="218128" cy="12394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3922" y="6342469"/>
              <a:ext cx="164574" cy="123163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65759" y="772096"/>
            <a:ext cx="2792730" cy="940435"/>
            <a:chOff x="365759" y="772096"/>
            <a:chExt cx="2792730" cy="940435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78777" y="1426273"/>
              <a:ext cx="2779268" cy="2860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5759" y="772096"/>
              <a:ext cx="1782572" cy="639127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285750" y="381000"/>
            <a:ext cx="11525250" cy="66675"/>
          </a:xfrm>
          <a:custGeom>
            <a:avLst/>
            <a:gdLst/>
            <a:ahLst/>
            <a:cxnLst/>
            <a:rect l="l" t="t" r="r" b="b"/>
            <a:pathLst>
              <a:path w="11525250" h="66675">
                <a:moveTo>
                  <a:pt x="11525250" y="0"/>
                </a:moveTo>
                <a:lnTo>
                  <a:pt x="0" y="0"/>
                </a:lnTo>
                <a:lnTo>
                  <a:pt x="0" y="66675"/>
                </a:lnTo>
                <a:lnTo>
                  <a:pt x="11525250" y="66675"/>
                </a:lnTo>
                <a:lnTo>
                  <a:pt x="11525250" y="0"/>
                </a:lnTo>
                <a:close/>
              </a:path>
            </a:pathLst>
          </a:custGeom>
          <a:solidFill>
            <a:srgbClr val="FFC74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048375" y="923925"/>
            <a:ext cx="4991100" cy="5400675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464310" y="2338294"/>
            <a:ext cx="2839720" cy="808990"/>
          </a:xfrm>
          <a:prstGeom prst="rect">
            <a:avLst/>
          </a:prstGeom>
        </p:spPr>
        <p:txBody>
          <a:bodyPr vert="horz" wrap="square" lIns="0" tIns="8763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690"/>
              </a:spcBef>
              <a:buClr>
                <a:srgbClr val="1E1E1E"/>
              </a:buClr>
              <a:buFont typeface="Arial"/>
              <a:buChar char="•"/>
              <a:tabLst>
                <a:tab pos="184785" algn="l"/>
              </a:tabLst>
            </a:pPr>
            <a:r>
              <a:rPr sz="1200" spc="65" dirty="0">
                <a:solidFill>
                  <a:srgbClr val="1E1E1E"/>
                </a:solidFill>
                <a:latin typeface="Century Gothic"/>
                <a:cs typeface="Century Gothic"/>
              </a:rPr>
              <a:t>Tourism,</a:t>
            </a:r>
            <a:r>
              <a:rPr sz="1200" spc="12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10" dirty="0">
                <a:solidFill>
                  <a:srgbClr val="1E1E1E"/>
                </a:solidFill>
                <a:latin typeface="Century Gothic"/>
                <a:cs typeface="Century Gothic"/>
              </a:rPr>
              <a:t>Arts,</a:t>
            </a:r>
            <a:r>
              <a:rPr sz="1200" spc="1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10" dirty="0">
                <a:solidFill>
                  <a:srgbClr val="1E1E1E"/>
                </a:solidFill>
                <a:latin typeface="Century Gothic"/>
                <a:cs typeface="Century Gothic"/>
              </a:rPr>
              <a:t>Culture,</a:t>
            </a:r>
            <a:r>
              <a:rPr sz="1200" spc="-7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45" dirty="0">
                <a:solidFill>
                  <a:srgbClr val="1E1E1E"/>
                </a:solidFill>
                <a:latin typeface="Century Gothic"/>
                <a:cs typeface="Century Gothic"/>
              </a:rPr>
              <a:t>Community</a:t>
            </a:r>
            <a:endParaRPr sz="1200">
              <a:latin typeface="Century Gothic"/>
              <a:cs typeface="Century Gothic"/>
            </a:endParaRPr>
          </a:p>
          <a:p>
            <a:pPr marL="184785" indent="-172085">
              <a:lnSpc>
                <a:spcPct val="100000"/>
              </a:lnSpc>
              <a:spcBef>
                <a:spcPts val="590"/>
              </a:spcBef>
              <a:buFont typeface="Arial"/>
              <a:buChar char="•"/>
              <a:tabLst>
                <a:tab pos="184785" algn="l"/>
              </a:tabLst>
            </a:pPr>
            <a:r>
              <a:rPr sz="1200" spc="50" dirty="0">
                <a:solidFill>
                  <a:srgbClr val="1E1E1E"/>
                </a:solidFill>
                <a:latin typeface="Century Gothic"/>
                <a:cs typeface="Century Gothic"/>
              </a:rPr>
              <a:t>Family-support</a:t>
            </a:r>
            <a:r>
              <a:rPr sz="1200" spc="1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initiatives</a:t>
            </a:r>
            <a:endParaRPr sz="1200">
              <a:latin typeface="Century Gothic"/>
              <a:cs typeface="Century Gothic"/>
            </a:endParaRPr>
          </a:p>
          <a:p>
            <a:pPr marL="184785" indent="-172085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184785" algn="l"/>
              </a:tabLst>
            </a:pPr>
            <a:r>
              <a:rPr sz="1200" spc="50" dirty="0">
                <a:solidFill>
                  <a:srgbClr val="1E1E1E"/>
                </a:solidFill>
                <a:latin typeface="Century Gothic"/>
                <a:cs typeface="Century Gothic"/>
              </a:rPr>
              <a:t>Trails</a:t>
            </a:r>
            <a:r>
              <a:rPr sz="1200" spc="2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25" dirty="0">
                <a:solidFill>
                  <a:srgbClr val="1E1E1E"/>
                </a:solidFill>
                <a:latin typeface="Century Gothic"/>
                <a:cs typeface="Century Gothic"/>
              </a:rPr>
              <a:t>&amp;</a:t>
            </a:r>
            <a:r>
              <a:rPr sz="1200" spc="-1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Parks,</a:t>
            </a:r>
            <a:r>
              <a:rPr sz="1200" spc="21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Public</a:t>
            </a:r>
            <a:r>
              <a:rPr sz="1200" spc="15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Spaces</a:t>
            </a:r>
            <a:endParaRPr sz="1200">
              <a:latin typeface="Century Gothic"/>
              <a:cs typeface="Century Gothic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79904" y="1980882"/>
            <a:ext cx="1342136" cy="324167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464310" y="3798252"/>
            <a:ext cx="2801620" cy="80772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685"/>
              </a:spcBef>
              <a:buFont typeface="Arial"/>
              <a:buChar char="•"/>
              <a:tabLst>
                <a:tab pos="184785" algn="l"/>
              </a:tabLst>
            </a:pPr>
            <a:r>
              <a:rPr sz="1200" spc="65" dirty="0">
                <a:solidFill>
                  <a:srgbClr val="1E1E1E"/>
                </a:solidFill>
                <a:latin typeface="Century Gothic"/>
                <a:cs typeface="Century Gothic"/>
              </a:rPr>
              <a:t>Housing</a:t>
            </a:r>
            <a:r>
              <a:rPr sz="1200" spc="-1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Availability</a:t>
            </a:r>
            <a:r>
              <a:rPr sz="1200" spc="1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14" dirty="0">
                <a:solidFill>
                  <a:srgbClr val="1E1E1E"/>
                </a:solidFill>
                <a:latin typeface="Century Gothic"/>
                <a:cs typeface="Century Gothic"/>
              </a:rPr>
              <a:t>&amp;</a:t>
            </a:r>
            <a:r>
              <a:rPr sz="1200" spc="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Affordability</a:t>
            </a:r>
            <a:endParaRPr sz="1200">
              <a:latin typeface="Century Gothic"/>
              <a:cs typeface="Century Gothic"/>
            </a:endParaRPr>
          </a:p>
          <a:p>
            <a:pPr marL="184785" indent="-172085">
              <a:lnSpc>
                <a:spcPct val="100000"/>
              </a:lnSpc>
              <a:spcBef>
                <a:spcPts val="590"/>
              </a:spcBef>
              <a:buFont typeface="Arial"/>
              <a:buChar char="•"/>
              <a:tabLst>
                <a:tab pos="184785" algn="l"/>
              </a:tabLst>
            </a:pP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Growth</a:t>
            </a:r>
            <a:r>
              <a:rPr sz="1200" spc="7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35" dirty="0">
                <a:solidFill>
                  <a:srgbClr val="1E1E1E"/>
                </a:solidFill>
                <a:latin typeface="Century Gothic"/>
                <a:cs typeface="Century Gothic"/>
              </a:rPr>
              <a:t>Infrastructure</a:t>
            </a:r>
            <a:endParaRPr sz="1200">
              <a:latin typeface="Century Gothic"/>
              <a:cs typeface="Century Gothic"/>
            </a:endParaRPr>
          </a:p>
          <a:p>
            <a:pPr marL="184785" indent="-172085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184785" algn="l"/>
              </a:tabLst>
            </a:pP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Mixed-</a:t>
            </a:r>
            <a:r>
              <a:rPr sz="1200" spc="55" dirty="0">
                <a:solidFill>
                  <a:srgbClr val="1E1E1E"/>
                </a:solidFill>
                <a:latin typeface="Century Gothic"/>
                <a:cs typeface="Century Gothic"/>
              </a:rPr>
              <a:t>use</a:t>
            </a:r>
            <a:r>
              <a:rPr sz="1200" spc="10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Developments</a:t>
            </a:r>
            <a:endParaRPr sz="1200">
              <a:latin typeface="Century Gothic"/>
              <a:cs typeface="Century Gothic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79904" y="3437635"/>
            <a:ext cx="1519046" cy="324484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477010" y="5212905"/>
            <a:ext cx="2565400" cy="80772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marL="185420" indent="-172720">
              <a:lnSpc>
                <a:spcPct val="100000"/>
              </a:lnSpc>
              <a:spcBef>
                <a:spcPts val="685"/>
              </a:spcBef>
              <a:buFont typeface="Arial"/>
              <a:buChar char="•"/>
              <a:tabLst>
                <a:tab pos="185420" algn="l"/>
              </a:tabLst>
            </a:pPr>
            <a:r>
              <a:rPr sz="1200" spc="45" dirty="0">
                <a:solidFill>
                  <a:srgbClr val="1E1E1E"/>
                </a:solidFill>
                <a:latin typeface="Century Gothic"/>
                <a:cs typeface="Century Gothic"/>
              </a:rPr>
              <a:t>Infrastructure</a:t>
            </a:r>
            <a:r>
              <a:rPr sz="1200" spc="2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leading</a:t>
            </a:r>
            <a:r>
              <a:rPr sz="1200" spc="7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to</a:t>
            </a:r>
            <a:r>
              <a:rPr sz="1200" spc="-9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20" dirty="0">
                <a:solidFill>
                  <a:srgbClr val="1E1E1E"/>
                </a:solidFill>
                <a:latin typeface="Century Gothic"/>
                <a:cs typeface="Century Gothic"/>
              </a:rPr>
              <a:t>jobs</a:t>
            </a:r>
            <a:endParaRPr sz="1200">
              <a:latin typeface="Century Gothic"/>
              <a:cs typeface="Century Gothic"/>
            </a:endParaRPr>
          </a:p>
          <a:p>
            <a:pPr marL="185420" indent="-172720">
              <a:lnSpc>
                <a:spcPct val="100000"/>
              </a:lnSpc>
              <a:spcBef>
                <a:spcPts val="585"/>
              </a:spcBef>
              <a:buFont typeface="Arial"/>
              <a:buChar char="•"/>
              <a:tabLst>
                <a:tab pos="185420" algn="l"/>
              </a:tabLst>
            </a:pP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Talent</a:t>
            </a:r>
            <a:r>
              <a:rPr sz="1200" spc="7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50" dirty="0">
                <a:solidFill>
                  <a:srgbClr val="1E1E1E"/>
                </a:solidFill>
                <a:latin typeface="Century Gothic"/>
                <a:cs typeface="Century Gothic"/>
              </a:rPr>
              <a:t>supply </a:t>
            </a:r>
            <a:r>
              <a:rPr sz="1200" spc="-114" dirty="0">
                <a:solidFill>
                  <a:srgbClr val="1E1E1E"/>
                </a:solidFill>
                <a:latin typeface="Century Gothic"/>
                <a:cs typeface="Century Gothic"/>
              </a:rPr>
              <a:t>&amp;</a:t>
            </a:r>
            <a:r>
              <a:rPr sz="1200" spc="-4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1E1E1E"/>
                </a:solidFill>
                <a:latin typeface="Century Gothic"/>
                <a:cs typeface="Century Gothic"/>
              </a:rPr>
              <a:t>education</a:t>
            </a:r>
            <a:endParaRPr sz="1200">
              <a:latin typeface="Century Gothic"/>
              <a:cs typeface="Century Gothic"/>
            </a:endParaRPr>
          </a:p>
          <a:p>
            <a:pPr marL="185420" indent="-172720">
              <a:lnSpc>
                <a:spcPct val="100000"/>
              </a:lnSpc>
              <a:spcBef>
                <a:spcPts val="665"/>
              </a:spcBef>
              <a:buFont typeface="Arial"/>
              <a:buChar char="•"/>
              <a:tabLst>
                <a:tab pos="185420" algn="l"/>
              </a:tabLst>
            </a:pPr>
            <a:r>
              <a:rPr sz="1200" dirty="0">
                <a:solidFill>
                  <a:srgbClr val="1E1E1E"/>
                </a:solidFill>
                <a:latin typeface="Century Gothic"/>
                <a:cs typeface="Century Gothic"/>
              </a:rPr>
              <a:t>Innovation</a:t>
            </a:r>
            <a:r>
              <a:rPr sz="1200" spc="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-114" dirty="0">
                <a:solidFill>
                  <a:srgbClr val="1E1E1E"/>
                </a:solidFill>
                <a:latin typeface="Century Gothic"/>
                <a:cs typeface="Century Gothic"/>
              </a:rPr>
              <a:t>&amp;</a:t>
            </a:r>
            <a:r>
              <a:rPr sz="1200" spc="13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200" spc="50" dirty="0">
                <a:solidFill>
                  <a:srgbClr val="1E1E1E"/>
                </a:solidFill>
                <a:latin typeface="Century Gothic"/>
                <a:cs typeface="Century Gothic"/>
              </a:rPr>
              <a:t>Entrepreneurship</a:t>
            </a:r>
            <a:endParaRPr sz="1200">
              <a:latin typeface="Century Gothic"/>
              <a:cs typeface="Century Gothic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79904" y="4851717"/>
            <a:ext cx="2162556" cy="32416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400175" y="2057400"/>
            <a:ext cx="304800" cy="17145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400175" y="3524250"/>
            <a:ext cx="304800" cy="17145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400175" y="4953000"/>
            <a:ext cx="304800" cy="16192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29084" y="6321107"/>
            <a:ext cx="128587" cy="17145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51150" y="6342469"/>
            <a:ext cx="678180" cy="125095"/>
            <a:chOff x="1751150" y="6342469"/>
            <a:chExt cx="678180" cy="1250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150" y="6342471"/>
              <a:ext cx="346151" cy="1247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9949" y="6342469"/>
              <a:ext cx="309206" cy="12362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381001" y="6342468"/>
            <a:ext cx="238760" cy="123189"/>
            <a:chOff x="381001" y="6342468"/>
            <a:chExt cx="238760" cy="123189"/>
          </a:xfrm>
        </p:grpSpPr>
        <p:sp>
          <p:nvSpPr>
            <p:cNvPr id="7" name="object 7"/>
            <p:cNvSpPr/>
            <p:nvPr/>
          </p:nvSpPr>
          <p:spPr>
            <a:xfrm>
              <a:off x="381001" y="6342468"/>
              <a:ext cx="40005" cy="123189"/>
            </a:xfrm>
            <a:custGeom>
              <a:avLst/>
              <a:gdLst/>
              <a:ahLst/>
              <a:cxnLst/>
              <a:rect l="l" t="t" r="r" b="b"/>
              <a:pathLst>
                <a:path w="40004" h="123189">
                  <a:moveTo>
                    <a:pt x="39655" y="0"/>
                  </a:moveTo>
                  <a:lnTo>
                    <a:pt x="0" y="0"/>
                  </a:lnTo>
                  <a:lnTo>
                    <a:pt x="0" y="123163"/>
                  </a:lnTo>
                  <a:lnTo>
                    <a:pt x="39655" y="123163"/>
                  </a:lnTo>
                  <a:lnTo>
                    <a:pt x="39655" y="0"/>
                  </a:lnTo>
                  <a:close/>
                </a:path>
              </a:pathLst>
            </a:custGeom>
            <a:solidFill>
              <a:srgbClr val="1E1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640" y="6342469"/>
              <a:ext cx="173694" cy="123163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365759" y="772096"/>
            <a:ext cx="10892790" cy="5838825"/>
            <a:chOff x="365759" y="772096"/>
            <a:chExt cx="10892790" cy="5838825"/>
          </a:xfrm>
        </p:grpSpPr>
        <p:sp>
          <p:nvSpPr>
            <p:cNvPr id="10" name="object 10"/>
            <p:cNvSpPr/>
            <p:nvPr/>
          </p:nvSpPr>
          <p:spPr>
            <a:xfrm>
              <a:off x="831088" y="6342468"/>
              <a:ext cx="640080" cy="123189"/>
            </a:xfrm>
            <a:custGeom>
              <a:avLst/>
              <a:gdLst/>
              <a:ahLst/>
              <a:cxnLst/>
              <a:rect l="l" t="t" r="r" b="b"/>
              <a:pathLst>
                <a:path w="640080" h="123189">
                  <a:moveTo>
                    <a:pt x="39662" y="0"/>
                  </a:moveTo>
                  <a:lnTo>
                    <a:pt x="0" y="0"/>
                  </a:lnTo>
                  <a:lnTo>
                    <a:pt x="0" y="123164"/>
                  </a:lnTo>
                  <a:lnTo>
                    <a:pt x="39662" y="123164"/>
                  </a:lnTo>
                  <a:lnTo>
                    <a:pt x="39662" y="0"/>
                  </a:lnTo>
                  <a:close/>
                </a:path>
                <a:path w="640080" h="123189">
                  <a:moveTo>
                    <a:pt x="246265" y="123177"/>
                  </a:moveTo>
                  <a:lnTo>
                    <a:pt x="235077" y="101981"/>
                  </a:lnTo>
                  <a:lnTo>
                    <a:pt x="220789" y="74917"/>
                  </a:lnTo>
                  <a:lnTo>
                    <a:pt x="196151" y="28244"/>
                  </a:lnTo>
                  <a:lnTo>
                    <a:pt x="181241" y="12"/>
                  </a:lnTo>
                  <a:lnTo>
                    <a:pt x="179235" y="12"/>
                  </a:lnTo>
                  <a:lnTo>
                    <a:pt x="179235" y="74917"/>
                  </a:lnTo>
                  <a:lnTo>
                    <a:pt x="123723" y="74917"/>
                  </a:lnTo>
                  <a:lnTo>
                    <a:pt x="147510" y="28244"/>
                  </a:lnTo>
                  <a:lnTo>
                    <a:pt x="155067" y="28244"/>
                  </a:lnTo>
                  <a:lnTo>
                    <a:pt x="179235" y="74917"/>
                  </a:lnTo>
                  <a:lnTo>
                    <a:pt x="179235" y="12"/>
                  </a:lnTo>
                  <a:lnTo>
                    <a:pt x="122135" y="12"/>
                  </a:lnTo>
                  <a:lnTo>
                    <a:pt x="55918" y="123177"/>
                  </a:lnTo>
                  <a:lnTo>
                    <a:pt x="99568" y="123177"/>
                  </a:lnTo>
                  <a:lnTo>
                    <a:pt x="110236" y="101981"/>
                  </a:lnTo>
                  <a:lnTo>
                    <a:pt x="192709" y="101981"/>
                  </a:lnTo>
                  <a:lnTo>
                    <a:pt x="203022" y="123177"/>
                  </a:lnTo>
                  <a:lnTo>
                    <a:pt x="246265" y="123177"/>
                  </a:lnTo>
                  <a:close/>
                </a:path>
                <a:path w="640080" h="123189">
                  <a:moveTo>
                    <a:pt x="433044" y="12"/>
                  </a:moveTo>
                  <a:lnTo>
                    <a:pt x="394195" y="12"/>
                  </a:lnTo>
                  <a:lnTo>
                    <a:pt x="395351" y="91401"/>
                  </a:lnTo>
                  <a:lnTo>
                    <a:pt x="391388" y="91401"/>
                  </a:lnTo>
                  <a:lnTo>
                    <a:pt x="325996" y="12"/>
                  </a:lnTo>
                  <a:lnTo>
                    <a:pt x="259384" y="12"/>
                  </a:lnTo>
                  <a:lnTo>
                    <a:pt x="259384" y="123177"/>
                  </a:lnTo>
                  <a:lnTo>
                    <a:pt x="298234" y="123177"/>
                  </a:lnTo>
                  <a:lnTo>
                    <a:pt x="297446" y="30988"/>
                  </a:lnTo>
                  <a:lnTo>
                    <a:pt x="301409" y="30988"/>
                  </a:lnTo>
                  <a:lnTo>
                    <a:pt x="367233" y="123177"/>
                  </a:lnTo>
                  <a:lnTo>
                    <a:pt x="433044" y="123177"/>
                  </a:lnTo>
                  <a:lnTo>
                    <a:pt x="433044" y="12"/>
                  </a:lnTo>
                  <a:close/>
                </a:path>
                <a:path w="640080" h="123189">
                  <a:moveTo>
                    <a:pt x="639648" y="123177"/>
                  </a:moveTo>
                  <a:lnTo>
                    <a:pt x="628396" y="101981"/>
                  </a:lnTo>
                  <a:lnTo>
                    <a:pt x="614006" y="74917"/>
                  </a:lnTo>
                  <a:lnTo>
                    <a:pt x="589203" y="28244"/>
                  </a:lnTo>
                  <a:lnTo>
                    <a:pt x="574205" y="12"/>
                  </a:lnTo>
                  <a:lnTo>
                    <a:pt x="572617" y="12"/>
                  </a:lnTo>
                  <a:lnTo>
                    <a:pt x="572617" y="74917"/>
                  </a:lnTo>
                  <a:lnTo>
                    <a:pt x="516737" y="74917"/>
                  </a:lnTo>
                  <a:lnTo>
                    <a:pt x="540893" y="28244"/>
                  </a:lnTo>
                  <a:lnTo>
                    <a:pt x="548449" y="28244"/>
                  </a:lnTo>
                  <a:lnTo>
                    <a:pt x="572617" y="74917"/>
                  </a:lnTo>
                  <a:lnTo>
                    <a:pt x="572617" y="12"/>
                  </a:lnTo>
                  <a:lnTo>
                    <a:pt x="515150" y="12"/>
                  </a:lnTo>
                  <a:lnTo>
                    <a:pt x="449326" y="123177"/>
                  </a:lnTo>
                  <a:lnTo>
                    <a:pt x="492518" y="123177"/>
                  </a:lnTo>
                  <a:lnTo>
                    <a:pt x="503250" y="101981"/>
                  </a:lnTo>
                  <a:lnTo>
                    <a:pt x="585724" y="101981"/>
                  </a:lnTo>
                  <a:lnTo>
                    <a:pt x="596455" y="123177"/>
                  </a:lnTo>
                  <a:lnTo>
                    <a:pt x="639648" y="123177"/>
                  </a:lnTo>
                  <a:close/>
                </a:path>
              </a:pathLst>
            </a:custGeom>
            <a:solidFill>
              <a:srgbClr val="1E1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4534" y="6341687"/>
              <a:ext cx="218128" cy="12394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3922" y="6342469"/>
              <a:ext cx="164574" cy="1231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3450" y="800099"/>
              <a:ext cx="10325100" cy="58102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8777" y="1426273"/>
              <a:ext cx="1851025" cy="2860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5759" y="772096"/>
              <a:ext cx="1782572" cy="639127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285750" y="381000"/>
            <a:ext cx="11525250" cy="66675"/>
          </a:xfrm>
          <a:custGeom>
            <a:avLst/>
            <a:gdLst/>
            <a:ahLst/>
            <a:cxnLst/>
            <a:rect l="l" t="t" r="r" b="b"/>
            <a:pathLst>
              <a:path w="11525250" h="66675">
                <a:moveTo>
                  <a:pt x="11525250" y="0"/>
                </a:moveTo>
                <a:lnTo>
                  <a:pt x="0" y="0"/>
                </a:lnTo>
                <a:lnTo>
                  <a:pt x="0" y="66675"/>
                </a:lnTo>
                <a:lnTo>
                  <a:pt x="11525250" y="66675"/>
                </a:lnTo>
                <a:lnTo>
                  <a:pt x="11525250" y="0"/>
                </a:lnTo>
                <a:close/>
              </a:path>
            </a:pathLst>
          </a:custGeom>
          <a:solidFill>
            <a:srgbClr val="FFC74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29084" y="6321107"/>
            <a:ext cx="128587" cy="17145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51150" y="6342469"/>
            <a:ext cx="678180" cy="125095"/>
            <a:chOff x="1751150" y="6342469"/>
            <a:chExt cx="678180" cy="1250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150" y="6342471"/>
              <a:ext cx="346151" cy="1247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19949" y="6342469"/>
              <a:ext cx="309206" cy="12362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381001" y="6342468"/>
            <a:ext cx="238760" cy="123189"/>
            <a:chOff x="381001" y="6342468"/>
            <a:chExt cx="238760" cy="123189"/>
          </a:xfrm>
        </p:grpSpPr>
        <p:sp>
          <p:nvSpPr>
            <p:cNvPr id="7" name="object 7"/>
            <p:cNvSpPr/>
            <p:nvPr/>
          </p:nvSpPr>
          <p:spPr>
            <a:xfrm>
              <a:off x="381001" y="6342468"/>
              <a:ext cx="40005" cy="123189"/>
            </a:xfrm>
            <a:custGeom>
              <a:avLst/>
              <a:gdLst/>
              <a:ahLst/>
              <a:cxnLst/>
              <a:rect l="l" t="t" r="r" b="b"/>
              <a:pathLst>
                <a:path w="40004" h="123189">
                  <a:moveTo>
                    <a:pt x="39655" y="0"/>
                  </a:moveTo>
                  <a:lnTo>
                    <a:pt x="0" y="0"/>
                  </a:lnTo>
                  <a:lnTo>
                    <a:pt x="0" y="123163"/>
                  </a:lnTo>
                  <a:lnTo>
                    <a:pt x="39655" y="123163"/>
                  </a:lnTo>
                  <a:lnTo>
                    <a:pt x="39655" y="0"/>
                  </a:lnTo>
                  <a:close/>
                </a:path>
              </a:pathLst>
            </a:custGeom>
            <a:solidFill>
              <a:srgbClr val="1E1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640" y="6342469"/>
              <a:ext cx="173694" cy="123163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365759" y="724471"/>
            <a:ext cx="10892790" cy="5886450"/>
            <a:chOff x="365759" y="724471"/>
            <a:chExt cx="10892790" cy="5886450"/>
          </a:xfrm>
        </p:grpSpPr>
        <p:sp>
          <p:nvSpPr>
            <p:cNvPr id="10" name="object 10"/>
            <p:cNvSpPr/>
            <p:nvPr/>
          </p:nvSpPr>
          <p:spPr>
            <a:xfrm>
              <a:off x="831088" y="6342468"/>
              <a:ext cx="640080" cy="123189"/>
            </a:xfrm>
            <a:custGeom>
              <a:avLst/>
              <a:gdLst/>
              <a:ahLst/>
              <a:cxnLst/>
              <a:rect l="l" t="t" r="r" b="b"/>
              <a:pathLst>
                <a:path w="640080" h="123189">
                  <a:moveTo>
                    <a:pt x="39662" y="0"/>
                  </a:moveTo>
                  <a:lnTo>
                    <a:pt x="0" y="0"/>
                  </a:lnTo>
                  <a:lnTo>
                    <a:pt x="0" y="123164"/>
                  </a:lnTo>
                  <a:lnTo>
                    <a:pt x="39662" y="123164"/>
                  </a:lnTo>
                  <a:lnTo>
                    <a:pt x="39662" y="0"/>
                  </a:lnTo>
                  <a:close/>
                </a:path>
                <a:path w="640080" h="123189">
                  <a:moveTo>
                    <a:pt x="246265" y="123177"/>
                  </a:moveTo>
                  <a:lnTo>
                    <a:pt x="235077" y="101981"/>
                  </a:lnTo>
                  <a:lnTo>
                    <a:pt x="220789" y="74917"/>
                  </a:lnTo>
                  <a:lnTo>
                    <a:pt x="196151" y="28244"/>
                  </a:lnTo>
                  <a:lnTo>
                    <a:pt x="181241" y="12"/>
                  </a:lnTo>
                  <a:lnTo>
                    <a:pt x="179235" y="12"/>
                  </a:lnTo>
                  <a:lnTo>
                    <a:pt x="179235" y="74917"/>
                  </a:lnTo>
                  <a:lnTo>
                    <a:pt x="123723" y="74917"/>
                  </a:lnTo>
                  <a:lnTo>
                    <a:pt x="147510" y="28244"/>
                  </a:lnTo>
                  <a:lnTo>
                    <a:pt x="155067" y="28244"/>
                  </a:lnTo>
                  <a:lnTo>
                    <a:pt x="179235" y="74917"/>
                  </a:lnTo>
                  <a:lnTo>
                    <a:pt x="179235" y="12"/>
                  </a:lnTo>
                  <a:lnTo>
                    <a:pt x="122135" y="12"/>
                  </a:lnTo>
                  <a:lnTo>
                    <a:pt x="55918" y="123177"/>
                  </a:lnTo>
                  <a:lnTo>
                    <a:pt x="99568" y="123177"/>
                  </a:lnTo>
                  <a:lnTo>
                    <a:pt x="110236" y="101981"/>
                  </a:lnTo>
                  <a:lnTo>
                    <a:pt x="192709" y="101981"/>
                  </a:lnTo>
                  <a:lnTo>
                    <a:pt x="203022" y="123177"/>
                  </a:lnTo>
                  <a:lnTo>
                    <a:pt x="246265" y="123177"/>
                  </a:lnTo>
                  <a:close/>
                </a:path>
                <a:path w="640080" h="123189">
                  <a:moveTo>
                    <a:pt x="433044" y="12"/>
                  </a:moveTo>
                  <a:lnTo>
                    <a:pt x="394195" y="12"/>
                  </a:lnTo>
                  <a:lnTo>
                    <a:pt x="395351" y="91401"/>
                  </a:lnTo>
                  <a:lnTo>
                    <a:pt x="391388" y="91401"/>
                  </a:lnTo>
                  <a:lnTo>
                    <a:pt x="325996" y="12"/>
                  </a:lnTo>
                  <a:lnTo>
                    <a:pt x="259384" y="12"/>
                  </a:lnTo>
                  <a:lnTo>
                    <a:pt x="259384" y="123177"/>
                  </a:lnTo>
                  <a:lnTo>
                    <a:pt x="298234" y="123177"/>
                  </a:lnTo>
                  <a:lnTo>
                    <a:pt x="297446" y="30988"/>
                  </a:lnTo>
                  <a:lnTo>
                    <a:pt x="301409" y="30988"/>
                  </a:lnTo>
                  <a:lnTo>
                    <a:pt x="367233" y="123177"/>
                  </a:lnTo>
                  <a:lnTo>
                    <a:pt x="433044" y="123177"/>
                  </a:lnTo>
                  <a:lnTo>
                    <a:pt x="433044" y="12"/>
                  </a:lnTo>
                  <a:close/>
                </a:path>
                <a:path w="640080" h="123189">
                  <a:moveTo>
                    <a:pt x="639648" y="123177"/>
                  </a:moveTo>
                  <a:lnTo>
                    <a:pt x="628396" y="101981"/>
                  </a:lnTo>
                  <a:lnTo>
                    <a:pt x="614006" y="74917"/>
                  </a:lnTo>
                  <a:lnTo>
                    <a:pt x="589203" y="28244"/>
                  </a:lnTo>
                  <a:lnTo>
                    <a:pt x="574205" y="12"/>
                  </a:lnTo>
                  <a:lnTo>
                    <a:pt x="572617" y="12"/>
                  </a:lnTo>
                  <a:lnTo>
                    <a:pt x="572617" y="74917"/>
                  </a:lnTo>
                  <a:lnTo>
                    <a:pt x="516737" y="74917"/>
                  </a:lnTo>
                  <a:lnTo>
                    <a:pt x="540893" y="28244"/>
                  </a:lnTo>
                  <a:lnTo>
                    <a:pt x="548449" y="28244"/>
                  </a:lnTo>
                  <a:lnTo>
                    <a:pt x="572617" y="74917"/>
                  </a:lnTo>
                  <a:lnTo>
                    <a:pt x="572617" y="12"/>
                  </a:lnTo>
                  <a:lnTo>
                    <a:pt x="515150" y="12"/>
                  </a:lnTo>
                  <a:lnTo>
                    <a:pt x="449326" y="123177"/>
                  </a:lnTo>
                  <a:lnTo>
                    <a:pt x="492518" y="123177"/>
                  </a:lnTo>
                  <a:lnTo>
                    <a:pt x="503250" y="101981"/>
                  </a:lnTo>
                  <a:lnTo>
                    <a:pt x="585724" y="101981"/>
                  </a:lnTo>
                  <a:lnTo>
                    <a:pt x="596455" y="123177"/>
                  </a:lnTo>
                  <a:lnTo>
                    <a:pt x="639648" y="123177"/>
                  </a:lnTo>
                  <a:close/>
                </a:path>
              </a:pathLst>
            </a:custGeom>
            <a:solidFill>
              <a:srgbClr val="1E1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4534" y="6341687"/>
              <a:ext cx="218128" cy="12394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3922" y="6342469"/>
              <a:ext cx="164574" cy="1231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3450" y="800099"/>
              <a:ext cx="10325100" cy="58102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8777" y="1426273"/>
              <a:ext cx="1951608" cy="28606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5759" y="724471"/>
              <a:ext cx="2470912" cy="639127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285750" y="381000"/>
            <a:ext cx="11525250" cy="66675"/>
          </a:xfrm>
          <a:custGeom>
            <a:avLst/>
            <a:gdLst/>
            <a:ahLst/>
            <a:cxnLst/>
            <a:rect l="l" t="t" r="r" b="b"/>
            <a:pathLst>
              <a:path w="11525250" h="66675">
                <a:moveTo>
                  <a:pt x="11525250" y="0"/>
                </a:moveTo>
                <a:lnTo>
                  <a:pt x="0" y="0"/>
                </a:lnTo>
                <a:lnTo>
                  <a:pt x="0" y="66675"/>
                </a:lnTo>
                <a:lnTo>
                  <a:pt x="11525250" y="66675"/>
                </a:lnTo>
                <a:lnTo>
                  <a:pt x="11525250" y="0"/>
                </a:lnTo>
                <a:close/>
              </a:path>
            </a:pathLst>
          </a:custGeom>
          <a:solidFill>
            <a:srgbClr val="FFC74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28450" y="6309359"/>
              <a:ext cx="118872" cy="1786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87807" y="2001139"/>
            <a:ext cx="491998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25" dirty="0">
                <a:solidFill>
                  <a:srgbClr val="1E1E1E"/>
                </a:solidFill>
                <a:latin typeface="Calibri"/>
                <a:cs typeface="Calibri"/>
              </a:rPr>
              <a:t>Eligible</a:t>
            </a:r>
            <a:r>
              <a:rPr sz="1200" b="1" spc="100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200" b="1" spc="114" dirty="0">
                <a:solidFill>
                  <a:srgbClr val="1E1E1E"/>
                </a:solidFill>
                <a:latin typeface="Calibri"/>
                <a:cs typeface="Calibri"/>
              </a:rPr>
              <a:t>Entities</a:t>
            </a:r>
            <a:endParaRPr sz="12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Only</a:t>
            </a:r>
            <a:r>
              <a:rPr sz="1150" spc="5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85" dirty="0">
                <a:solidFill>
                  <a:srgbClr val="1E1E1E"/>
                </a:solidFill>
                <a:latin typeface="Century Gothic"/>
                <a:cs typeface="Century Gothic"/>
              </a:rPr>
              <a:t>READI</a:t>
            </a:r>
            <a:r>
              <a:rPr sz="1150" spc="8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2.0</a:t>
            </a:r>
            <a:r>
              <a:rPr sz="1150" spc="8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regions</a:t>
            </a:r>
            <a:r>
              <a:rPr sz="1150" spc="6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that</a:t>
            </a:r>
            <a:r>
              <a:rPr sz="1150" spc="3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receive</a:t>
            </a:r>
            <a:r>
              <a:rPr sz="1150" spc="9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45" dirty="0">
                <a:solidFill>
                  <a:srgbClr val="1E1E1E"/>
                </a:solidFill>
                <a:latin typeface="Century Gothic"/>
                <a:cs typeface="Century Gothic"/>
              </a:rPr>
              <a:t>funding</a:t>
            </a:r>
            <a:r>
              <a:rPr sz="1150" spc="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are</a:t>
            </a:r>
            <a:r>
              <a:rPr sz="1150" spc="7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eligible</a:t>
            </a:r>
            <a:r>
              <a:rPr sz="1150" spc="7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for</a:t>
            </a:r>
            <a:r>
              <a:rPr sz="1150" spc="60" dirty="0">
                <a:solidFill>
                  <a:srgbClr val="1E1E1E"/>
                </a:solidFill>
                <a:latin typeface="Century Gothic"/>
                <a:cs typeface="Century Gothic"/>
              </a:rPr>
              <a:t> this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initiative.</a:t>
            </a:r>
            <a:endParaRPr sz="115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7807" y="2717672"/>
            <a:ext cx="14090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25" dirty="0">
                <a:solidFill>
                  <a:srgbClr val="1E1E1E"/>
                </a:solidFill>
                <a:latin typeface="Calibri"/>
                <a:cs typeface="Calibri"/>
              </a:rPr>
              <a:t>Eligible</a:t>
            </a:r>
            <a:r>
              <a:rPr sz="1200" b="1" spc="100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200" b="1" spc="110" dirty="0">
                <a:solidFill>
                  <a:srgbClr val="1E1E1E"/>
                </a:solidFill>
                <a:latin typeface="Calibri"/>
                <a:cs typeface="Calibri"/>
              </a:rPr>
              <a:t>Activities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7807" y="2900552"/>
            <a:ext cx="4911090" cy="727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sz="1150" spc="50" dirty="0">
                <a:solidFill>
                  <a:srgbClr val="1E1E1E"/>
                </a:solidFill>
                <a:latin typeface="Century Gothic"/>
                <a:cs typeface="Century Gothic"/>
              </a:rPr>
              <a:t>Eligible</a:t>
            </a:r>
            <a:r>
              <a:rPr sz="1150" spc="10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projects</a:t>
            </a:r>
            <a:r>
              <a:rPr sz="1150" spc="9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100" dirty="0">
                <a:solidFill>
                  <a:srgbClr val="1E1E1E"/>
                </a:solidFill>
                <a:latin typeface="Century Gothic"/>
                <a:cs typeface="Century Gothic"/>
              </a:rPr>
              <a:t>must</a:t>
            </a:r>
            <a:r>
              <a:rPr sz="1150" spc="8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include</a:t>
            </a:r>
            <a:r>
              <a:rPr sz="1150" spc="8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properties</a:t>
            </a:r>
            <a:r>
              <a:rPr sz="1150" spc="8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that</a:t>
            </a:r>
            <a:r>
              <a:rPr sz="1150" spc="6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are</a:t>
            </a:r>
            <a:r>
              <a:rPr sz="1150" spc="8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either</a:t>
            </a:r>
            <a:r>
              <a:rPr sz="1150" spc="500" dirty="0">
                <a:solidFill>
                  <a:srgbClr val="1E1E1E"/>
                </a:solidFill>
                <a:latin typeface="Century Gothic"/>
                <a:cs typeface="Century Gothic"/>
              </a:rPr>
              <a:t>  </a:t>
            </a:r>
            <a:r>
              <a:rPr sz="1150" spc="-35" dirty="0">
                <a:solidFill>
                  <a:srgbClr val="1E1E1E"/>
                </a:solidFill>
                <a:latin typeface="Century Gothic"/>
                <a:cs typeface="Century Gothic"/>
              </a:rPr>
              <a:t>vacant,</a:t>
            </a:r>
            <a:r>
              <a:rPr sz="1150" spc="10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deteriorating,</a:t>
            </a:r>
            <a:r>
              <a:rPr sz="1150" spc="8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45" dirty="0">
                <a:solidFill>
                  <a:srgbClr val="1E1E1E"/>
                </a:solidFill>
                <a:latin typeface="Century Gothic"/>
                <a:cs typeface="Century Gothic"/>
              </a:rPr>
              <a:t>underutilized</a:t>
            </a:r>
            <a:r>
              <a:rPr sz="1150" spc="8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or</a:t>
            </a:r>
            <a:r>
              <a:rPr sz="1150" spc="13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blighted</a:t>
            </a:r>
            <a:r>
              <a:rPr sz="1150" spc="9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that</a:t>
            </a:r>
            <a:r>
              <a:rPr sz="1150" spc="8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20" dirty="0">
                <a:solidFill>
                  <a:srgbClr val="1E1E1E"/>
                </a:solidFill>
                <a:latin typeface="Century Gothic"/>
                <a:cs typeface="Century Gothic"/>
              </a:rPr>
              <a:t>have 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demonstrated</a:t>
            </a:r>
            <a:r>
              <a:rPr sz="1150" spc="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an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 impact</a:t>
            </a:r>
            <a:r>
              <a:rPr sz="1150" spc="2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on</a:t>
            </a:r>
            <a:r>
              <a:rPr sz="1150" spc="3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the</a:t>
            </a:r>
            <a:r>
              <a:rPr sz="1150" spc="3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valuation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of</a:t>
            </a:r>
            <a:r>
              <a:rPr sz="1150" spc="4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the</a:t>
            </a:r>
            <a:r>
              <a:rPr sz="1150" spc="3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subject</a:t>
            </a:r>
            <a:r>
              <a:rPr sz="1150" spc="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assets and</a:t>
            </a:r>
            <a:r>
              <a:rPr sz="1150" spc="3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60" dirty="0">
                <a:solidFill>
                  <a:srgbClr val="1E1E1E"/>
                </a:solidFill>
                <a:latin typeface="Century Gothic"/>
                <a:cs typeface="Century Gothic"/>
              </a:rPr>
              <a:t>surrounding</a:t>
            </a:r>
            <a:r>
              <a:rPr sz="1150" spc="1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property</a:t>
            </a:r>
            <a:r>
              <a:rPr sz="1150" spc="4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values.</a:t>
            </a:r>
            <a:endParaRPr sz="1150">
              <a:latin typeface="Century Gothic"/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7807" y="3776548"/>
            <a:ext cx="4691380" cy="9029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299085" algn="l"/>
              </a:tabLst>
            </a:pPr>
            <a:r>
              <a:rPr sz="1150" spc="50" dirty="0">
                <a:solidFill>
                  <a:srgbClr val="1E1E1E"/>
                </a:solidFill>
                <a:latin typeface="Century Gothic"/>
                <a:cs typeface="Century Gothic"/>
              </a:rPr>
              <a:t>Eligible</a:t>
            </a:r>
            <a:r>
              <a:rPr sz="1150" spc="10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activities</a:t>
            </a:r>
            <a:r>
              <a:rPr sz="1150" spc="8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may</a:t>
            </a:r>
            <a:r>
              <a:rPr sz="1150" spc="9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include</a:t>
            </a:r>
            <a:r>
              <a:rPr sz="1150" spc="8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rehabbing</a:t>
            </a:r>
            <a:r>
              <a:rPr sz="1150" spc="5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50" dirty="0">
                <a:solidFill>
                  <a:srgbClr val="1E1E1E"/>
                </a:solidFill>
                <a:latin typeface="Century Gothic"/>
                <a:cs typeface="Century Gothic"/>
              </a:rPr>
              <a:t>historic</a:t>
            </a:r>
            <a:r>
              <a:rPr sz="1150" spc="8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35" dirty="0">
                <a:solidFill>
                  <a:srgbClr val="1E1E1E"/>
                </a:solidFill>
                <a:latin typeface="Century Gothic"/>
                <a:cs typeface="Century Gothic"/>
              </a:rPr>
              <a:t>structures,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repurposing</a:t>
            </a:r>
            <a:r>
              <a:rPr sz="1150" spc="8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closed</a:t>
            </a:r>
            <a:r>
              <a:rPr sz="1150" spc="12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55" dirty="0">
                <a:solidFill>
                  <a:srgbClr val="1E1E1E"/>
                </a:solidFill>
                <a:latin typeface="Century Gothic"/>
                <a:cs typeface="Century Gothic"/>
              </a:rPr>
              <a:t>industrial</a:t>
            </a:r>
            <a:r>
              <a:rPr sz="1150" spc="6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plants</a:t>
            </a:r>
            <a:r>
              <a:rPr sz="1150" spc="8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to</a:t>
            </a:r>
            <a:r>
              <a:rPr sz="1150" spc="1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20" dirty="0">
                <a:solidFill>
                  <a:srgbClr val="1E1E1E"/>
                </a:solidFill>
                <a:latin typeface="Century Gothic"/>
                <a:cs typeface="Century Gothic"/>
              </a:rPr>
              <a:t>create</a:t>
            </a:r>
            <a:r>
              <a:rPr sz="1150" spc="9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50" dirty="0">
                <a:solidFill>
                  <a:srgbClr val="1E1E1E"/>
                </a:solidFill>
                <a:latin typeface="Century Gothic"/>
                <a:cs typeface="Century Gothic"/>
              </a:rPr>
              <a:t>inviting community</a:t>
            </a:r>
            <a:r>
              <a:rPr sz="1150" spc="10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spaces</a:t>
            </a:r>
            <a:r>
              <a:rPr sz="1150" spc="9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or</a:t>
            </a:r>
            <a:r>
              <a:rPr sz="1150" spc="1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mixed-use</a:t>
            </a:r>
            <a:r>
              <a:rPr sz="1150" spc="9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developments,</a:t>
            </a:r>
            <a:r>
              <a:rPr sz="1150" spc="1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25" dirty="0">
                <a:solidFill>
                  <a:srgbClr val="1E1E1E"/>
                </a:solidFill>
                <a:latin typeface="Century Gothic"/>
                <a:cs typeface="Century Gothic"/>
              </a:rPr>
              <a:t>or </a:t>
            </a:r>
            <a:r>
              <a:rPr sz="1150" spc="50" dirty="0">
                <a:solidFill>
                  <a:srgbClr val="1E1E1E"/>
                </a:solidFill>
                <a:latin typeface="Century Gothic"/>
                <a:cs typeface="Century Gothic"/>
              </a:rPr>
              <a:t>demolishing</a:t>
            </a:r>
            <a:r>
              <a:rPr sz="1150" spc="114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35" dirty="0">
                <a:solidFill>
                  <a:srgbClr val="1E1E1E"/>
                </a:solidFill>
                <a:latin typeface="Century Gothic"/>
                <a:cs typeface="Century Gothic"/>
              </a:rPr>
              <a:t>vacant,</a:t>
            </a:r>
            <a:r>
              <a:rPr sz="1150" spc="10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45" dirty="0">
                <a:solidFill>
                  <a:srgbClr val="1E1E1E"/>
                </a:solidFill>
                <a:latin typeface="Century Gothic"/>
                <a:cs typeface="Century Gothic"/>
              </a:rPr>
              <a:t>single-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family</a:t>
            </a:r>
            <a:r>
              <a:rPr sz="1150" spc="9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homes</a:t>
            </a:r>
            <a:r>
              <a:rPr sz="1150" spc="12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to</a:t>
            </a:r>
            <a:r>
              <a:rPr sz="1150" spc="12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construct</a:t>
            </a:r>
            <a:r>
              <a:rPr sz="1150" spc="8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25" dirty="0">
                <a:solidFill>
                  <a:srgbClr val="1E1E1E"/>
                </a:solidFill>
                <a:latin typeface="Century Gothic"/>
                <a:cs typeface="Century Gothic"/>
              </a:rPr>
              <a:t>new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affordable</a:t>
            </a:r>
            <a:r>
              <a:rPr sz="1150" spc="-3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housing.</a:t>
            </a:r>
            <a:endParaRPr sz="1150">
              <a:latin typeface="Century Gothic"/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7807" y="4862321"/>
            <a:ext cx="16313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20" dirty="0">
                <a:solidFill>
                  <a:srgbClr val="1E1E1E"/>
                </a:solidFill>
                <a:latin typeface="Calibri"/>
                <a:cs typeface="Calibri"/>
              </a:rPr>
              <a:t>Total</a:t>
            </a:r>
            <a:r>
              <a:rPr sz="1200" b="1" spc="40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200" b="1" spc="110" dirty="0">
                <a:solidFill>
                  <a:srgbClr val="1E1E1E"/>
                </a:solidFill>
                <a:latin typeface="Calibri"/>
                <a:cs typeface="Calibri"/>
              </a:rPr>
              <a:t>Appropriation: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81914" y="636092"/>
            <a:ext cx="7202170" cy="4422140"/>
            <a:chOff x="381914" y="636092"/>
            <a:chExt cx="7202170" cy="442214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5208" y="4807661"/>
              <a:ext cx="835761" cy="25024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1914" y="636092"/>
              <a:ext cx="4353433" cy="6419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46092" y="636092"/>
              <a:ext cx="271272" cy="64190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56403" y="636092"/>
              <a:ext cx="1366139" cy="6419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93257" y="1545970"/>
              <a:ext cx="741426" cy="35813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86676" y="1545970"/>
              <a:ext cx="897331" cy="35813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5980557" y="1996821"/>
            <a:ext cx="4907280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25" dirty="0">
                <a:solidFill>
                  <a:srgbClr val="1E1E1E"/>
                </a:solidFill>
                <a:latin typeface="Calibri"/>
                <a:cs typeface="Calibri"/>
              </a:rPr>
              <a:t>Eligible</a:t>
            </a:r>
            <a:r>
              <a:rPr sz="1200" b="1" spc="100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200" b="1" spc="114" dirty="0">
                <a:solidFill>
                  <a:srgbClr val="1E1E1E"/>
                </a:solidFill>
                <a:latin typeface="Calibri"/>
                <a:cs typeface="Calibri"/>
              </a:rPr>
              <a:t>Entities</a:t>
            </a:r>
            <a:endParaRPr sz="12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150" spc="50" dirty="0">
                <a:solidFill>
                  <a:srgbClr val="1E1E1E"/>
                </a:solidFill>
                <a:latin typeface="Century Gothic"/>
                <a:cs typeface="Century Gothic"/>
              </a:rPr>
              <a:t>Eligible</a:t>
            </a:r>
            <a:r>
              <a:rPr sz="1150" spc="8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proposals</a:t>
            </a:r>
            <a:r>
              <a:rPr sz="1150" spc="7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are</a:t>
            </a:r>
            <a:r>
              <a:rPr sz="1150" spc="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restricted</a:t>
            </a:r>
            <a:r>
              <a:rPr sz="1150" spc="7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to</a:t>
            </a:r>
            <a:r>
              <a:rPr sz="1150" spc="7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85" dirty="0">
                <a:solidFill>
                  <a:srgbClr val="1E1E1E"/>
                </a:solidFill>
                <a:latin typeface="Century Gothic"/>
                <a:cs typeface="Century Gothic"/>
              </a:rPr>
              <a:t>READI</a:t>
            </a:r>
            <a:r>
              <a:rPr sz="1150" spc="114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2.0</a:t>
            </a:r>
            <a:r>
              <a:rPr sz="1150" spc="7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regional</a:t>
            </a:r>
            <a:r>
              <a:rPr sz="1150" spc="7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planning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organizations</a:t>
            </a:r>
            <a:r>
              <a:rPr sz="1150" spc="10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that</a:t>
            </a:r>
            <a:r>
              <a:rPr sz="1150" spc="1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received</a:t>
            </a:r>
            <a:r>
              <a:rPr sz="1150" spc="1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20" dirty="0">
                <a:solidFill>
                  <a:srgbClr val="1E1E1E"/>
                </a:solidFill>
                <a:latin typeface="Century Gothic"/>
                <a:cs typeface="Century Gothic"/>
              </a:rPr>
              <a:t>a</a:t>
            </a:r>
            <a:r>
              <a:rPr sz="1150" spc="1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funding</a:t>
            </a:r>
            <a:r>
              <a:rPr sz="1150" spc="1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allocation.</a:t>
            </a:r>
            <a:endParaRPr sz="115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80557" y="2713482"/>
            <a:ext cx="14090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25" dirty="0">
                <a:solidFill>
                  <a:srgbClr val="1E1E1E"/>
                </a:solidFill>
                <a:latin typeface="Calibri"/>
                <a:cs typeface="Calibri"/>
              </a:rPr>
              <a:t>Eligible</a:t>
            </a:r>
            <a:r>
              <a:rPr sz="1200" b="1" spc="100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200" b="1" spc="110" dirty="0">
                <a:solidFill>
                  <a:srgbClr val="1E1E1E"/>
                </a:solidFill>
                <a:latin typeface="Calibri"/>
                <a:cs typeface="Calibri"/>
              </a:rPr>
              <a:t>Activities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80557" y="2896361"/>
            <a:ext cx="588391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sz="1150" spc="30" dirty="0">
                <a:solidFill>
                  <a:srgbClr val="1E1E1E"/>
                </a:solidFill>
                <a:latin typeface="Century Gothic"/>
                <a:cs typeface="Century Gothic"/>
              </a:rPr>
              <a:t>Public art</a:t>
            </a:r>
            <a:r>
              <a:rPr sz="1150" spc="1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30" dirty="0">
                <a:solidFill>
                  <a:srgbClr val="1E1E1E"/>
                </a:solidFill>
                <a:latin typeface="Century Gothic"/>
                <a:cs typeface="Century Gothic"/>
              </a:rPr>
              <a:t>including</a:t>
            </a:r>
            <a:r>
              <a:rPr sz="1150" spc="3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45" dirty="0">
                <a:solidFill>
                  <a:srgbClr val="1E1E1E"/>
                </a:solidFill>
                <a:latin typeface="Century Gothic"/>
                <a:cs typeface="Century Gothic"/>
              </a:rPr>
              <a:t>murals,</a:t>
            </a:r>
            <a:r>
              <a:rPr sz="1150" spc="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30" dirty="0">
                <a:solidFill>
                  <a:srgbClr val="1E1E1E"/>
                </a:solidFill>
                <a:latin typeface="Century Gothic"/>
                <a:cs typeface="Century Gothic"/>
              </a:rPr>
              <a:t>sculptures,</a:t>
            </a:r>
            <a:r>
              <a:rPr sz="1150" spc="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30" dirty="0">
                <a:solidFill>
                  <a:srgbClr val="1E1E1E"/>
                </a:solidFill>
                <a:latin typeface="Century Gothic"/>
                <a:cs typeface="Century Gothic"/>
              </a:rPr>
              <a:t>installations,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20" dirty="0">
                <a:solidFill>
                  <a:srgbClr val="1E1E1E"/>
                </a:solidFill>
                <a:latin typeface="Century Gothic"/>
                <a:cs typeface="Century Gothic"/>
              </a:rPr>
              <a:t>programmable</a:t>
            </a:r>
            <a:r>
              <a:rPr sz="1150" spc="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50" dirty="0">
                <a:solidFill>
                  <a:srgbClr val="1E1E1E"/>
                </a:solidFill>
                <a:latin typeface="Century Gothic"/>
                <a:cs typeface="Century Gothic"/>
              </a:rPr>
              <a:t>lighting 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on</a:t>
            </a:r>
            <a:r>
              <a:rPr sz="1150" spc="7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key</a:t>
            </a:r>
            <a:r>
              <a:rPr sz="1150" spc="8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assets</a:t>
            </a:r>
            <a:r>
              <a:rPr sz="1150" spc="5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or</a:t>
            </a:r>
            <a:r>
              <a:rPr sz="1150" spc="8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other</a:t>
            </a:r>
            <a:r>
              <a:rPr sz="1150" spc="8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artistic</a:t>
            </a:r>
            <a:r>
              <a:rPr sz="1150" spc="50" dirty="0">
                <a:solidFill>
                  <a:srgbClr val="1E1E1E"/>
                </a:solidFill>
                <a:latin typeface="Century Gothic"/>
                <a:cs typeface="Century Gothic"/>
              </a:rPr>
              <a:t> community</a:t>
            </a:r>
            <a:r>
              <a:rPr sz="1150" spc="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improvements;</a:t>
            </a:r>
            <a:endParaRPr sz="1150">
              <a:latin typeface="Century Gothic"/>
              <a:cs typeface="Century Gothic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80557" y="3422142"/>
            <a:ext cx="5693410" cy="551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302260" algn="l"/>
              </a:tabLst>
            </a:pP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	</a:t>
            </a:r>
            <a:r>
              <a:rPr sz="1150" spc="20" dirty="0">
                <a:solidFill>
                  <a:srgbClr val="1E1E1E"/>
                </a:solidFill>
                <a:latin typeface="Century Gothic"/>
                <a:cs typeface="Century Gothic"/>
              </a:rPr>
              <a:t>Development of</a:t>
            </a:r>
            <a:r>
              <a:rPr sz="1150" spc="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65" dirty="0">
                <a:solidFill>
                  <a:srgbClr val="1E1E1E"/>
                </a:solidFill>
                <a:latin typeface="Century Gothic"/>
                <a:cs typeface="Century Gothic"/>
              </a:rPr>
              <a:t>museums,</a:t>
            </a:r>
            <a:r>
              <a:rPr sz="1150" spc="20" dirty="0">
                <a:solidFill>
                  <a:srgbClr val="1E1E1E"/>
                </a:solidFill>
                <a:latin typeface="Century Gothic"/>
                <a:cs typeface="Century Gothic"/>
              </a:rPr>
              <a:t> performing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20" dirty="0">
                <a:solidFill>
                  <a:srgbClr val="1E1E1E"/>
                </a:solidFill>
                <a:latin typeface="Century Gothic"/>
                <a:cs typeface="Century Gothic"/>
              </a:rPr>
              <a:t>arts</a:t>
            </a:r>
            <a:r>
              <a:rPr sz="1150" spc="-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venues,</a:t>
            </a:r>
            <a:r>
              <a:rPr sz="1150" spc="1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20" dirty="0">
                <a:solidFill>
                  <a:srgbClr val="1E1E1E"/>
                </a:solidFill>
                <a:latin typeface="Century Gothic"/>
                <a:cs typeface="Century Gothic"/>
              </a:rPr>
              <a:t>art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 centers,</a:t>
            </a:r>
            <a:r>
              <a:rPr sz="1150" spc="20" dirty="0">
                <a:solidFill>
                  <a:srgbClr val="1E1E1E"/>
                </a:solidFill>
                <a:latin typeface="Century Gothic"/>
                <a:cs typeface="Century Gothic"/>
              </a:rPr>
              <a:t> art</a:t>
            </a:r>
            <a:r>
              <a:rPr sz="1150" spc="-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studio </a:t>
            </a:r>
            <a:r>
              <a:rPr sz="1150" spc="20" dirty="0">
                <a:solidFill>
                  <a:srgbClr val="1E1E1E"/>
                </a:solidFill>
                <a:latin typeface="Century Gothic"/>
                <a:cs typeface="Century Gothic"/>
              </a:rPr>
              <a:t>complexes</a:t>
            </a:r>
            <a:r>
              <a:rPr sz="1150" spc="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20" dirty="0">
                <a:solidFill>
                  <a:srgbClr val="1E1E1E"/>
                </a:solidFill>
                <a:latin typeface="Century Gothic"/>
                <a:cs typeface="Century Gothic"/>
              </a:rPr>
              <a:t>or</a:t>
            </a:r>
            <a:r>
              <a:rPr sz="1150" spc="6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20" dirty="0">
                <a:solidFill>
                  <a:srgbClr val="1E1E1E"/>
                </a:solidFill>
                <a:latin typeface="Century Gothic"/>
                <a:cs typeface="Century Gothic"/>
              </a:rPr>
              <a:t>other</a:t>
            </a:r>
            <a:r>
              <a:rPr sz="1150" spc="4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20" dirty="0">
                <a:solidFill>
                  <a:srgbClr val="1E1E1E"/>
                </a:solidFill>
                <a:latin typeface="Century Gothic"/>
                <a:cs typeface="Century Gothic"/>
              </a:rPr>
              <a:t>culturally</a:t>
            </a:r>
            <a:r>
              <a:rPr sz="1150" spc="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20" dirty="0">
                <a:solidFill>
                  <a:srgbClr val="1E1E1E"/>
                </a:solidFill>
                <a:latin typeface="Century Gothic"/>
                <a:cs typeface="Century Gothic"/>
              </a:rPr>
              <a:t>significant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20" dirty="0">
                <a:solidFill>
                  <a:srgbClr val="1E1E1E"/>
                </a:solidFill>
                <a:latin typeface="Century Gothic"/>
                <a:cs typeface="Century Gothic"/>
              </a:rPr>
              <a:t>attractions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20" dirty="0">
                <a:solidFill>
                  <a:srgbClr val="1E1E1E"/>
                </a:solidFill>
                <a:latin typeface="Century Gothic"/>
                <a:cs typeface="Century Gothic"/>
              </a:rPr>
              <a:t>or</a:t>
            </a:r>
            <a:r>
              <a:rPr sz="1150" spc="6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20" dirty="0">
                <a:solidFill>
                  <a:srgbClr val="1E1E1E"/>
                </a:solidFill>
                <a:latin typeface="Century Gothic"/>
                <a:cs typeface="Century Gothic"/>
              </a:rPr>
              <a:t>facilities</a:t>
            </a:r>
            <a:r>
              <a:rPr sz="1150" spc="4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(including </a:t>
            </a:r>
            <a:r>
              <a:rPr sz="1150" spc="45" dirty="0">
                <a:solidFill>
                  <a:srgbClr val="1E1E1E"/>
                </a:solidFill>
                <a:latin typeface="Century Gothic"/>
                <a:cs typeface="Century Gothic"/>
              </a:rPr>
              <a:t>improvements</a:t>
            </a:r>
            <a:r>
              <a:rPr sz="1150" spc="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to</a:t>
            </a:r>
            <a:r>
              <a:rPr sz="1150" spc="2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50" dirty="0">
                <a:solidFill>
                  <a:srgbClr val="1E1E1E"/>
                </a:solidFill>
                <a:latin typeface="Century Gothic"/>
                <a:cs typeface="Century Gothic"/>
              </a:rPr>
              <a:t>existing</a:t>
            </a:r>
            <a:r>
              <a:rPr sz="1150" spc="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facilities);</a:t>
            </a:r>
            <a:endParaRPr sz="115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80557" y="4123435"/>
            <a:ext cx="57505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sz="1150" spc="55" dirty="0">
                <a:solidFill>
                  <a:srgbClr val="1E1E1E"/>
                </a:solidFill>
                <a:latin typeface="Century Gothic"/>
                <a:cs typeface="Century Gothic"/>
              </a:rPr>
              <a:t>Art</a:t>
            </a:r>
            <a:r>
              <a:rPr sz="1150" spc="1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and</a:t>
            </a:r>
            <a:r>
              <a:rPr sz="1150" spc="10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cultural</a:t>
            </a:r>
            <a:r>
              <a:rPr sz="1150" spc="10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competitions</a:t>
            </a:r>
            <a:r>
              <a:rPr sz="1150" spc="13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or</a:t>
            </a:r>
            <a:r>
              <a:rPr sz="1150" spc="14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festivals,</a:t>
            </a:r>
            <a:r>
              <a:rPr sz="1150" spc="114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provided</a:t>
            </a:r>
            <a:r>
              <a:rPr sz="1150" spc="1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the</a:t>
            </a:r>
            <a:r>
              <a:rPr sz="1150" spc="1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applicant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demonstrates</a:t>
            </a:r>
            <a:r>
              <a:rPr sz="1150" spc="9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long-</a:t>
            </a:r>
            <a:r>
              <a:rPr sz="1150" spc="65" dirty="0">
                <a:solidFill>
                  <a:srgbClr val="1E1E1E"/>
                </a:solidFill>
                <a:latin typeface="Century Gothic"/>
                <a:cs typeface="Century Gothic"/>
              </a:rPr>
              <a:t>term</a:t>
            </a:r>
            <a:r>
              <a:rPr sz="1150" spc="12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funding</a:t>
            </a:r>
            <a:r>
              <a:rPr sz="1150" spc="8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55" dirty="0">
                <a:solidFill>
                  <a:srgbClr val="1E1E1E"/>
                </a:solidFill>
                <a:latin typeface="Century Gothic"/>
                <a:cs typeface="Century Gothic"/>
              </a:rPr>
              <a:t>commitments</a:t>
            </a:r>
            <a:r>
              <a:rPr sz="1150" spc="14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to</a:t>
            </a:r>
            <a:r>
              <a:rPr sz="1150" spc="12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60" dirty="0">
                <a:solidFill>
                  <a:srgbClr val="1E1E1E"/>
                </a:solidFill>
                <a:latin typeface="Century Gothic"/>
                <a:cs typeface="Century Gothic"/>
              </a:rPr>
              <a:t>sustain</a:t>
            </a:r>
            <a:r>
              <a:rPr sz="1150" spc="8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any</a:t>
            </a:r>
            <a:r>
              <a:rPr sz="1150" spc="11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such</a:t>
            </a:r>
            <a:r>
              <a:rPr sz="1150" spc="13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effort;</a:t>
            </a:r>
            <a:endParaRPr sz="115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980557" y="4649216"/>
            <a:ext cx="540385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Initiatives</a:t>
            </a:r>
            <a:r>
              <a:rPr sz="1150" spc="16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to</a:t>
            </a:r>
            <a:r>
              <a:rPr sz="1150" spc="19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attract</a:t>
            </a:r>
            <a:r>
              <a:rPr sz="1150" spc="13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nationally</a:t>
            </a:r>
            <a:r>
              <a:rPr sz="1150" spc="15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and</a:t>
            </a:r>
            <a:r>
              <a:rPr sz="1150" spc="1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internationally</a:t>
            </a:r>
            <a:r>
              <a:rPr sz="1150" spc="13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recognized</a:t>
            </a:r>
            <a:r>
              <a:rPr sz="1150" spc="19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arts</a:t>
            </a:r>
            <a:r>
              <a:rPr sz="1150" spc="15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25" dirty="0">
                <a:solidFill>
                  <a:srgbClr val="1E1E1E"/>
                </a:solidFill>
                <a:latin typeface="Century Gothic"/>
                <a:cs typeface="Century Gothic"/>
              </a:rPr>
              <a:t>and 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cultural</a:t>
            </a:r>
            <a:r>
              <a:rPr sz="1150" spc="5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performances</a:t>
            </a:r>
            <a:r>
              <a:rPr sz="1150" spc="6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10" dirty="0">
                <a:solidFill>
                  <a:srgbClr val="1E1E1E"/>
                </a:solidFill>
                <a:latin typeface="Century Gothic"/>
                <a:cs typeface="Century Gothic"/>
              </a:rPr>
              <a:t>to</a:t>
            </a:r>
            <a:r>
              <a:rPr sz="1150" spc="10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Indiana;</a:t>
            </a:r>
            <a:endParaRPr sz="115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80557" y="5175250"/>
            <a:ext cx="5615305" cy="1301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Initiatives</a:t>
            </a:r>
            <a:r>
              <a:rPr sz="1150" spc="5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to</a:t>
            </a:r>
            <a:r>
              <a:rPr sz="1150" spc="8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45" dirty="0">
                <a:solidFill>
                  <a:srgbClr val="1E1E1E"/>
                </a:solidFill>
                <a:latin typeface="Century Gothic"/>
                <a:cs typeface="Century Gothic"/>
              </a:rPr>
              <a:t>support</a:t>
            </a:r>
            <a:r>
              <a:rPr sz="1150" spc="6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the</a:t>
            </a:r>
            <a:r>
              <a:rPr sz="1150" spc="6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55" dirty="0">
                <a:solidFill>
                  <a:srgbClr val="1E1E1E"/>
                </a:solidFill>
                <a:latin typeface="Century Gothic"/>
                <a:cs typeface="Century Gothic"/>
              </a:rPr>
              <a:t>further</a:t>
            </a:r>
            <a:r>
              <a:rPr sz="1150" spc="4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development</a:t>
            </a:r>
            <a:r>
              <a:rPr sz="1150" spc="8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of</a:t>
            </a:r>
            <a:r>
              <a:rPr sz="1150" spc="8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20" dirty="0">
                <a:solidFill>
                  <a:srgbClr val="1E1E1E"/>
                </a:solidFill>
                <a:latin typeface="Century Gothic"/>
                <a:cs typeface="Century Gothic"/>
              </a:rPr>
              <a:t>a</a:t>
            </a:r>
            <a:r>
              <a:rPr sz="1150" spc="7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region’s</a:t>
            </a:r>
            <a:r>
              <a:rPr sz="1150" spc="9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creatives</a:t>
            </a:r>
            <a:r>
              <a:rPr sz="1150" spc="7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25" dirty="0">
                <a:solidFill>
                  <a:srgbClr val="1E1E1E"/>
                </a:solidFill>
                <a:latin typeface="Century Gothic"/>
                <a:cs typeface="Century Gothic"/>
              </a:rPr>
              <a:t>and</a:t>
            </a:r>
            <a:endParaRPr sz="1150">
              <a:latin typeface="Century Gothic"/>
              <a:cs typeface="Century Gothic"/>
            </a:endParaRPr>
          </a:p>
          <a:p>
            <a:pPr marL="299085">
              <a:lnSpc>
                <a:spcPct val="100000"/>
              </a:lnSpc>
            </a:pP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creative</a:t>
            </a:r>
            <a:r>
              <a:rPr sz="1150" spc="-7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economy;</a:t>
            </a:r>
            <a:r>
              <a:rPr sz="1150" spc="-4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25" dirty="0">
                <a:solidFill>
                  <a:srgbClr val="1E1E1E"/>
                </a:solidFill>
                <a:latin typeface="Century Gothic"/>
                <a:cs typeface="Century Gothic"/>
              </a:rPr>
              <a:t>and</a:t>
            </a:r>
            <a:endParaRPr sz="1150">
              <a:latin typeface="Century Gothic"/>
              <a:cs typeface="Century Gothic"/>
            </a:endParaRPr>
          </a:p>
          <a:p>
            <a:pPr marL="299085" marR="69215" indent="-287020">
              <a:lnSpc>
                <a:spcPct val="100000"/>
              </a:lnSpc>
              <a:spcBef>
                <a:spcPts val="1380"/>
              </a:spcBef>
              <a:buFont typeface="Arial"/>
              <a:buChar char="•"/>
              <a:tabLst>
                <a:tab pos="299085" algn="l"/>
              </a:tabLst>
            </a:pP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Development</a:t>
            </a:r>
            <a:r>
              <a:rPr sz="1150" spc="15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of</a:t>
            </a:r>
            <a:r>
              <a:rPr sz="1150" spc="15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visual</a:t>
            </a:r>
            <a:r>
              <a:rPr sz="1150" spc="14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architectural</a:t>
            </a:r>
            <a:r>
              <a:rPr sz="1150" spc="10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design</a:t>
            </a:r>
            <a:r>
              <a:rPr sz="1150" spc="13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elements</a:t>
            </a:r>
            <a:r>
              <a:rPr sz="1150" spc="16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that</a:t>
            </a:r>
            <a:r>
              <a:rPr sz="1150" spc="114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are</a:t>
            </a:r>
            <a:r>
              <a:rPr sz="1150" spc="135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dirty="0">
                <a:solidFill>
                  <a:srgbClr val="1E1E1E"/>
                </a:solidFill>
                <a:latin typeface="Century Gothic"/>
                <a:cs typeface="Century Gothic"/>
              </a:rPr>
              <a:t>unique</a:t>
            </a:r>
            <a:r>
              <a:rPr sz="1150" spc="13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-25" dirty="0">
                <a:solidFill>
                  <a:srgbClr val="1E1E1E"/>
                </a:solidFill>
                <a:latin typeface="Century Gothic"/>
                <a:cs typeface="Century Gothic"/>
              </a:rPr>
              <a:t>to </a:t>
            </a:r>
            <a:r>
              <a:rPr sz="1150" spc="-10" dirty="0">
                <a:solidFill>
                  <a:srgbClr val="1E1E1E"/>
                </a:solidFill>
                <a:latin typeface="Century Gothic"/>
                <a:cs typeface="Century Gothic"/>
              </a:rPr>
              <a:t>local</a:t>
            </a:r>
            <a:r>
              <a:rPr sz="1150" spc="-60" dirty="0">
                <a:solidFill>
                  <a:srgbClr val="1E1E1E"/>
                </a:solidFill>
                <a:latin typeface="Century Gothic"/>
                <a:cs typeface="Century Gothic"/>
              </a:rPr>
              <a:t> </a:t>
            </a:r>
            <a:r>
              <a:rPr sz="1150" spc="40" dirty="0">
                <a:solidFill>
                  <a:srgbClr val="1E1E1E"/>
                </a:solidFill>
                <a:latin typeface="Century Gothic"/>
                <a:cs typeface="Century Gothic"/>
              </a:rPr>
              <a:t>communities</a:t>
            </a:r>
            <a:endParaRPr sz="115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sz="115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spc="114" dirty="0">
                <a:solidFill>
                  <a:srgbClr val="1E1E1E"/>
                </a:solidFill>
                <a:latin typeface="Calibri"/>
                <a:cs typeface="Calibri"/>
              </a:rPr>
              <a:t>Total</a:t>
            </a:r>
            <a:r>
              <a:rPr sz="1200" b="1" spc="70" dirty="0">
                <a:solidFill>
                  <a:srgbClr val="1E1E1E"/>
                </a:solidFill>
                <a:latin typeface="Calibri"/>
                <a:cs typeface="Calibri"/>
              </a:rPr>
              <a:t> </a:t>
            </a:r>
            <a:r>
              <a:rPr sz="1200" b="1" spc="110" dirty="0">
                <a:solidFill>
                  <a:srgbClr val="1E1E1E"/>
                </a:solidFill>
                <a:latin typeface="Calibri"/>
                <a:cs typeface="Calibri"/>
              </a:rPr>
              <a:t>Appropriation: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86511" y="376427"/>
            <a:ext cx="11520170" cy="6096000"/>
            <a:chOff x="286511" y="376427"/>
            <a:chExt cx="11520170" cy="6096000"/>
          </a:xfrm>
        </p:grpSpPr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634985" y="6213348"/>
              <a:ext cx="769620" cy="25024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86511" y="376427"/>
              <a:ext cx="11520170" cy="74930"/>
            </a:xfrm>
            <a:custGeom>
              <a:avLst/>
              <a:gdLst/>
              <a:ahLst/>
              <a:cxnLst/>
              <a:rect l="l" t="t" r="r" b="b"/>
              <a:pathLst>
                <a:path w="11520170" h="74929">
                  <a:moveTo>
                    <a:pt x="11519916" y="0"/>
                  </a:moveTo>
                  <a:lnTo>
                    <a:pt x="0" y="0"/>
                  </a:lnTo>
                  <a:lnTo>
                    <a:pt x="0" y="74675"/>
                  </a:lnTo>
                  <a:lnTo>
                    <a:pt x="11519916" y="74675"/>
                  </a:lnTo>
                  <a:lnTo>
                    <a:pt x="11519916" y="0"/>
                  </a:lnTo>
                  <a:close/>
                </a:path>
              </a:pathLst>
            </a:custGeom>
            <a:solidFill>
              <a:srgbClr val="FFC7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47925" y="6343196"/>
              <a:ext cx="345722" cy="12896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16267" y="6343195"/>
              <a:ext cx="308822" cy="12734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79477" y="6343193"/>
              <a:ext cx="40005" cy="127635"/>
            </a:xfrm>
            <a:custGeom>
              <a:avLst/>
              <a:gdLst/>
              <a:ahLst/>
              <a:cxnLst/>
              <a:rect l="l" t="t" r="r" b="b"/>
              <a:pathLst>
                <a:path w="40004" h="127635">
                  <a:moveTo>
                    <a:pt x="39606" y="0"/>
                  </a:moveTo>
                  <a:lnTo>
                    <a:pt x="0" y="0"/>
                  </a:lnTo>
                  <a:lnTo>
                    <a:pt x="0" y="127350"/>
                  </a:lnTo>
                  <a:lnTo>
                    <a:pt x="39606" y="127350"/>
                  </a:lnTo>
                  <a:lnTo>
                    <a:pt x="39606" y="0"/>
                  </a:lnTo>
                  <a:close/>
                </a:path>
              </a:pathLst>
            </a:custGeom>
            <a:solidFill>
              <a:srgbClr val="1E1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4036" y="6343195"/>
              <a:ext cx="173478" cy="12735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29005" y="6343205"/>
              <a:ext cx="639445" cy="127635"/>
            </a:xfrm>
            <a:custGeom>
              <a:avLst/>
              <a:gdLst/>
              <a:ahLst/>
              <a:cxnLst/>
              <a:rect l="l" t="t" r="r" b="b"/>
              <a:pathLst>
                <a:path w="639444" h="127635">
                  <a:moveTo>
                    <a:pt x="39611" y="0"/>
                  </a:moveTo>
                  <a:lnTo>
                    <a:pt x="0" y="0"/>
                  </a:lnTo>
                  <a:lnTo>
                    <a:pt x="0" y="127342"/>
                  </a:lnTo>
                  <a:lnTo>
                    <a:pt x="39611" y="127342"/>
                  </a:lnTo>
                  <a:lnTo>
                    <a:pt x="39611" y="0"/>
                  </a:lnTo>
                  <a:close/>
                </a:path>
                <a:path w="639444" h="127635">
                  <a:moveTo>
                    <a:pt x="245960" y="127342"/>
                  </a:moveTo>
                  <a:lnTo>
                    <a:pt x="234797" y="105435"/>
                  </a:lnTo>
                  <a:lnTo>
                    <a:pt x="220522" y="77457"/>
                  </a:lnTo>
                  <a:lnTo>
                    <a:pt x="195910" y="29197"/>
                  </a:lnTo>
                  <a:lnTo>
                    <a:pt x="181013" y="0"/>
                  </a:lnTo>
                  <a:lnTo>
                    <a:pt x="179006" y="0"/>
                  </a:lnTo>
                  <a:lnTo>
                    <a:pt x="179006" y="77457"/>
                  </a:lnTo>
                  <a:lnTo>
                    <a:pt x="123571" y="77457"/>
                  </a:lnTo>
                  <a:lnTo>
                    <a:pt x="147332" y="29197"/>
                  </a:lnTo>
                  <a:lnTo>
                    <a:pt x="154876" y="29197"/>
                  </a:lnTo>
                  <a:lnTo>
                    <a:pt x="179006" y="77457"/>
                  </a:lnTo>
                  <a:lnTo>
                    <a:pt x="179006" y="0"/>
                  </a:lnTo>
                  <a:lnTo>
                    <a:pt x="121983" y="0"/>
                  </a:lnTo>
                  <a:lnTo>
                    <a:pt x="55854" y="127342"/>
                  </a:lnTo>
                  <a:lnTo>
                    <a:pt x="99441" y="127342"/>
                  </a:lnTo>
                  <a:lnTo>
                    <a:pt x="110109" y="105435"/>
                  </a:lnTo>
                  <a:lnTo>
                    <a:pt x="192468" y="105435"/>
                  </a:lnTo>
                  <a:lnTo>
                    <a:pt x="202768" y="127342"/>
                  </a:lnTo>
                  <a:lnTo>
                    <a:pt x="245960" y="127342"/>
                  </a:lnTo>
                  <a:close/>
                </a:path>
                <a:path w="639444" h="127635">
                  <a:moveTo>
                    <a:pt x="432511" y="0"/>
                  </a:moveTo>
                  <a:lnTo>
                    <a:pt x="393700" y="0"/>
                  </a:lnTo>
                  <a:lnTo>
                    <a:pt x="394855" y="94488"/>
                  </a:lnTo>
                  <a:lnTo>
                    <a:pt x="390906" y="94488"/>
                  </a:lnTo>
                  <a:lnTo>
                    <a:pt x="325589" y="0"/>
                  </a:lnTo>
                  <a:lnTo>
                    <a:pt x="259054" y="0"/>
                  </a:lnTo>
                  <a:lnTo>
                    <a:pt x="259054" y="127342"/>
                  </a:lnTo>
                  <a:lnTo>
                    <a:pt x="297865" y="127342"/>
                  </a:lnTo>
                  <a:lnTo>
                    <a:pt x="297078" y="32042"/>
                  </a:lnTo>
                  <a:lnTo>
                    <a:pt x="301028" y="32042"/>
                  </a:lnTo>
                  <a:lnTo>
                    <a:pt x="366776" y="127342"/>
                  </a:lnTo>
                  <a:lnTo>
                    <a:pt x="432511" y="127342"/>
                  </a:lnTo>
                  <a:lnTo>
                    <a:pt x="432511" y="0"/>
                  </a:lnTo>
                  <a:close/>
                </a:path>
                <a:path w="639444" h="127635">
                  <a:moveTo>
                    <a:pt x="638860" y="127342"/>
                  </a:moveTo>
                  <a:lnTo>
                    <a:pt x="627608" y="105435"/>
                  </a:lnTo>
                  <a:lnTo>
                    <a:pt x="613244" y="77457"/>
                  </a:lnTo>
                  <a:lnTo>
                    <a:pt x="588479" y="29197"/>
                  </a:lnTo>
                  <a:lnTo>
                    <a:pt x="573493" y="0"/>
                  </a:lnTo>
                  <a:lnTo>
                    <a:pt x="571906" y="0"/>
                  </a:lnTo>
                  <a:lnTo>
                    <a:pt x="571906" y="77457"/>
                  </a:lnTo>
                  <a:lnTo>
                    <a:pt x="516089" y="77457"/>
                  </a:lnTo>
                  <a:lnTo>
                    <a:pt x="540219" y="29197"/>
                  </a:lnTo>
                  <a:lnTo>
                    <a:pt x="547776" y="29197"/>
                  </a:lnTo>
                  <a:lnTo>
                    <a:pt x="571906" y="77457"/>
                  </a:lnTo>
                  <a:lnTo>
                    <a:pt x="571906" y="0"/>
                  </a:lnTo>
                  <a:lnTo>
                    <a:pt x="514515" y="0"/>
                  </a:lnTo>
                  <a:lnTo>
                    <a:pt x="448767" y="127342"/>
                  </a:lnTo>
                  <a:lnTo>
                    <a:pt x="491909" y="127342"/>
                  </a:lnTo>
                  <a:lnTo>
                    <a:pt x="502627" y="105435"/>
                  </a:lnTo>
                  <a:lnTo>
                    <a:pt x="585000" y="105435"/>
                  </a:lnTo>
                  <a:lnTo>
                    <a:pt x="595718" y="127342"/>
                  </a:lnTo>
                  <a:lnTo>
                    <a:pt x="638860" y="127342"/>
                  </a:lnTo>
                  <a:close/>
                </a:path>
              </a:pathLst>
            </a:custGeom>
            <a:solidFill>
              <a:srgbClr val="1E1E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91628" y="6342385"/>
              <a:ext cx="217857" cy="12815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2072" y="6343195"/>
              <a:ext cx="164370" cy="12735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00507" y="1574545"/>
              <a:ext cx="3486530" cy="3581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4B9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91325" y="5943600"/>
            <a:ext cx="5105400" cy="80962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021476" y="1651422"/>
            <a:ext cx="249554" cy="715010"/>
          </a:xfrm>
          <a:custGeom>
            <a:avLst/>
            <a:gdLst/>
            <a:ahLst/>
            <a:cxnLst/>
            <a:rect l="l" t="t" r="r" b="b"/>
            <a:pathLst>
              <a:path w="249554" h="715010">
                <a:moveTo>
                  <a:pt x="249110" y="0"/>
                </a:moveTo>
                <a:lnTo>
                  <a:pt x="0" y="0"/>
                </a:lnTo>
                <a:lnTo>
                  <a:pt x="0" y="714522"/>
                </a:lnTo>
                <a:lnTo>
                  <a:pt x="249110" y="714522"/>
                </a:lnTo>
                <a:lnTo>
                  <a:pt x="249110" y="0"/>
                </a:lnTo>
                <a:close/>
              </a:path>
            </a:pathLst>
          </a:custGeom>
          <a:solidFill>
            <a:srgbClr val="FFC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00513" y="2447061"/>
            <a:ext cx="294005" cy="295910"/>
          </a:xfrm>
          <a:custGeom>
            <a:avLst/>
            <a:gdLst/>
            <a:ahLst/>
            <a:cxnLst/>
            <a:rect l="l" t="t" r="r" b="b"/>
            <a:pathLst>
              <a:path w="294004" h="295910">
                <a:moveTo>
                  <a:pt x="146812" y="0"/>
                </a:moveTo>
                <a:lnTo>
                  <a:pt x="100333" y="7454"/>
                </a:lnTo>
                <a:lnTo>
                  <a:pt x="60022" y="28226"/>
                </a:lnTo>
                <a:lnTo>
                  <a:pt x="28269" y="59927"/>
                </a:lnTo>
                <a:lnTo>
                  <a:pt x="7465" y="100169"/>
                </a:lnTo>
                <a:lnTo>
                  <a:pt x="0" y="146565"/>
                </a:lnTo>
                <a:lnTo>
                  <a:pt x="7465" y="193232"/>
                </a:lnTo>
                <a:lnTo>
                  <a:pt x="28269" y="234123"/>
                </a:lnTo>
                <a:lnTo>
                  <a:pt x="60022" y="266598"/>
                </a:lnTo>
                <a:lnTo>
                  <a:pt x="100333" y="288018"/>
                </a:lnTo>
                <a:lnTo>
                  <a:pt x="146812" y="295744"/>
                </a:lnTo>
                <a:lnTo>
                  <a:pt x="193296" y="288018"/>
                </a:lnTo>
                <a:lnTo>
                  <a:pt x="233616" y="266598"/>
                </a:lnTo>
                <a:lnTo>
                  <a:pt x="265378" y="234123"/>
                </a:lnTo>
                <a:lnTo>
                  <a:pt x="286191" y="193232"/>
                </a:lnTo>
                <a:lnTo>
                  <a:pt x="293660" y="146565"/>
                </a:lnTo>
                <a:lnTo>
                  <a:pt x="286191" y="100169"/>
                </a:lnTo>
                <a:lnTo>
                  <a:pt x="265378" y="59927"/>
                </a:lnTo>
                <a:lnTo>
                  <a:pt x="233616" y="28226"/>
                </a:lnTo>
                <a:lnTo>
                  <a:pt x="193296" y="7454"/>
                </a:lnTo>
                <a:lnTo>
                  <a:pt x="146812" y="0"/>
                </a:lnTo>
                <a:close/>
              </a:path>
            </a:pathLst>
          </a:custGeom>
          <a:solidFill>
            <a:srgbClr val="FFC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09551" y="2373782"/>
            <a:ext cx="367665" cy="367030"/>
          </a:xfrm>
          <a:custGeom>
            <a:avLst/>
            <a:gdLst/>
            <a:ahLst/>
            <a:cxnLst/>
            <a:rect l="l" t="t" r="r" b="b"/>
            <a:pathLst>
              <a:path w="367664" h="367030">
                <a:moveTo>
                  <a:pt x="183542" y="0"/>
                </a:moveTo>
                <a:lnTo>
                  <a:pt x="134438" y="6481"/>
                </a:lnTo>
                <a:lnTo>
                  <a:pt x="90507" y="24813"/>
                </a:lnTo>
                <a:lnTo>
                  <a:pt x="53422" y="53323"/>
                </a:lnTo>
                <a:lnTo>
                  <a:pt x="24859" y="90339"/>
                </a:lnTo>
                <a:lnTo>
                  <a:pt x="6494" y="134191"/>
                </a:lnTo>
                <a:lnTo>
                  <a:pt x="0" y="183206"/>
                </a:lnTo>
                <a:lnTo>
                  <a:pt x="6494" y="232221"/>
                </a:lnTo>
                <a:lnTo>
                  <a:pt x="24859" y="276072"/>
                </a:lnTo>
                <a:lnTo>
                  <a:pt x="53422" y="313089"/>
                </a:lnTo>
                <a:lnTo>
                  <a:pt x="90507" y="341599"/>
                </a:lnTo>
                <a:lnTo>
                  <a:pt x="134438" y="359930"/>
                </a:lnTo>
                <a:lnTo>
                  <a:pt x="183542" y="366412"/>
                </a:lnTo>
                <a:lnTo>
                  <a:pt x="232645" y="359930"/>
                </a:lnTo>
                <a:lnTo>
                  <a:pt x="276577" y="341599"/>
                </a:lnTo>
                <a:lnTo>
                  <a:pt x="313662" y="313089"/>
                </a:lnTo>
                <a:lnTo>
                  <a:pt x="342224" y="276072"/>
                </a:lnTo>
                <a:lnTo>
                  <a:pt x="360590" y="232221"/>
                </a:lnTo>
                <a:lnTo>
                  <a:pt x="367084" y="183206"/>
                </a:lnTo>
                <a:lnTo>
                  <a:pt x="360590" y="134191"/>
                </a:lnTo>
                <a:lnTo>
                  <a:pt x="342224" y="90339"/>
                </a:lnTo>
                <a:lnTo>
                  <a:pt x="313662" y="53323"/>
                </a:lnTo>
                <a:lnTo>
                  <a:pt x="276577" y="24813"/>
                </a:lnTo>
                <a:lnTo>
                  <a:pt x="232645" y="6481"/>
                </a:lnTo>
                <a:lnTo>
                  <a:pt x="183542" y="0"/>
                </a:lnTo>
                <a:close/>
              </a:path>
            </a:pathLst>
          </a:custGeom>
          <a:solidFill>
            <a:srgbClr val="FFC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01452" y="1638321"/>
            <a:ext cx="384175" cy="680720"/>
          </a:xfrm>
          <a:custGeom>
            <a:avLst/>
            <a:gdLst/>
            <a:ahLst/>
            <a:cxnLst/>
            <a:rect l="l" t="t" r="r" b="b"/>
            <a:pathLst>
              <a:path w="384175" h="680719">
                <a:moveTo>
                  <a:pt x="262044" y="0"/>
                </a:moveTo>
                <a:lnTo>
                  <a:pt x="119792" y="5"/>
                </a:lnTo>
                <a:lnTo>
                  <a:pt x="75716" y="23362"/>
                </a:lnTo>
                <a:lnTo>
                  <a:pt x="45274" y="51845"/>
                </a:lnTo>
                <a:lnTo>
                  <a:pt x="21986" y="86282"/>
                </a:lnTo>
                <a:lnTo>
                  <a:pt x="6635" y="125344"/>
                </a:lnTo>
                <a:lnTo>
                  <a:pt x="0" y="167703"/>
                </a:lnTo>
                <a:lnTo>
                  <a:pt x="2861" y="212031"/>
                </a:lnTo>
                <a:lnTo>
                  <a:pt x="76285" y="586287"/>
                </a:lnTo>
                <a:lnTo>
                  <a:pt x="108389" y="647128"/>
                </a:lnTo>
                <a:lnTo>
                  <a:pt x="168039" y="680488"/>
                </a:lnTo>
                <a:lnTo>
                  <a:pt x="215572" y="679398"/>
                </a:lnTo>
                <a:lnTo>
                  <a:pt x="257200" y="661862"/>
                </a:lnTo>
                <a:lnTo>
                  <a:pt x="288996" y="630089"/>
                </a:lnTo>
                <a:lnTo>
                  <a:pt x="307031" y="586287"/>
                </a:lnTo>
                <a:lnTo>
                  <a:pt x="380420" y="212031"/>
                </a:lnTo>
                <a:lnTo>
                  <a:pt x="383910" y="169673"/>
                </a:lnTo>
                <a:lnTo>
                  <a:pt x="377646" y="128911"/>
                </a:lnTo>
                <a:lnTo>
                  <a:pt x="362751" y="90951"/>
                </a:lnTo>
                <a:lnTo>
                  <a:pt x="340347" y="56998"/>
                </a:lnTo>
                <a:lnTo>
                  <a:pt x="311555" y="28260"/>
                </a:lnTo>
                <a:lnTo>
                  <a:pt x="277497" y="5942"/>
                </a:lnTo>
                <a:lnTo>
                  <a:pt x="262044" y="0"/>
                </a:lnTo>
                <a:close/>
              </a:path>
            </a:pathLst>
          </a:custGeom>
          <a:solidFill>
            <a:srgbClr val="FFC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92026" y="1651433"/>
            <a:ext cx="286385" cy="743585"/>
          </a:xfrm>
          <a:custGeom>
            <a:avLst/>
            <a:gdLst/>
            <a:ahLst/>
            <a:cxnLst/>
            <a:rect l="l" t="t" r="r" b="b"/>
            <a:pathLst>
              <a:path w="286385" h="743585">
                <a:moveTo>
                  <a:pt x="285805" y="0"/>
                </a:moveTo>
                <a:lnTo>
                  <a:pt x="0" y="0"/>
                </a:lnTo>
                <a:lnTo>
                  <a:pt x="73423" y="743284"/>
                </a:lnTo>
                <a:lnTo>
                  <a:pt x="214999" y="743284"/>
                </a:lnTo>
                <a:lnTo>
                  <a:pt x="285805" y="0"/>
                </a:lnTo>
                <a:close/>
              </a:path>
            </a:pathLst>
          </a:custGeom>
          <a:solidFill>
            <a:srgbClr val="FFC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18246" y="2475865"/>
            <a:ext cx="236220" cy="235585"/>
          </a:xfrm>
          <a:custGeom>
            <a:avLst/>
            <a:gdLst/>
            <a:ahLst/>
            <a:cxnLst/>
            <a:rect l="l" t="t" r="r" b="b"/>
            <a:pathLst>
              <a:path w="236220" h="235585">
                <a:moveTo>
                  <a:pt x="235982" y="0"/>
                </a:moveTo>
                <a:lnTo>
                  <a:pt x="0" y="0"/>
                </a:lnTo>
                <a:lnTo>
                  <a:pt x="0" y="235536"/>
                </a:lnTo>
                <a:lnTo>
                  <a:pt x="235982" y="235536"/>
                </a:lnTo>
                <a:lnTo>
                  <a:pt x="235982" y="0"/>
                </a:lnTo>
                <a:close/>
              </a:path>
            </a:pathLst>
          </a:custGeom>
          <a:solidFill>
            <a:srgbClr val="FFC64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207" y="1355089"/>
            <a:ext cx="3781044" cy="156425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447B9-A3DB-90A3-C5EA-26868B657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13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white text and orange ball&#10;&#10;Description automatically generated">
            <a:extLst>
              <a:ext uri="{FF2B5EF4-FFF2-40B4-BE49-F238E27FC236}">
                <a16:creationId xmlns:a16="http://schemas.microsoft.com/office/drawing/2014/main" id="{F7CA7F0E-48D3-C7D7-D02F-76D006B1B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19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quare with blue and yellow stripes&#10;&#10;Description automatically generated">
            <a:extLst>
              <a:ext uri="{FF2B5EF4-FFF2-40B4-BE49-F238E27FC236}">
                <a16:creationId xmlns:a16="http://schemas.microsoft.com/office/drawing/2014/main" id="{995E2AA8-F3CD-E1E8-7A3B-6BCB501CB7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367B4AF-0216-286E-29CD-C0BB43033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57416" cy="1325563"/>
          </a:xfrm>
        </p:spPr>
        <p:txBody>
          <a:bodyPr/>
          <a:lstStyle/>
          <a:p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Health First Indiana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7C0CA6-E0BA-4770-DF30-C899DAE19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48" y="1520575"/>
            <a:ext cx="6757416" cy="4656388"/>
          </a:xfrm>
        </p:spPr>
        <p:txBody>
          <a:bodyPr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1426A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Historic, FIRST-of-its-kind investment in public health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$75 M in 2024 and $150 M in 2025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1426A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1426A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Investment in prevention leads to healthier communities and workforce, which attracts businesses and benefits economy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1426A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Convenes local elected officials, public health, clinical health and community partners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1426A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Partnerships allow communities to organize care, reduce duplication of services, be more efficient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1426A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Benefits rural communities that often have fewer resources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1426A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Allows counties to create innovative solutions tailored to address local health needs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EA90E4-BE0A-602C-F944-5F296E652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361" y="1690688"/>
            <a:ext cx="3806296" cy="29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32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quare with blue and yellow stripes&#10;&#10;Description automatically generated">
            <a:extLst>
              <a:ext uri="{FF2B5EF4-FFF2-40B4-BE49-F238E27FC236}">
                <a16:creationId xmlns:a16="http://schemas.microsoft.com/office/drawing/2014/main" id="{995E2AA8-F3CD-E1E8-7A3B-6BCB501CB7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367B4AF-0216-286E-29CD-C0BB43033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57416" cy="1325563"/>
          </a:xfrm>
        </p:spPr>
        <p:txBody>
          <a:bodyPr/>
          <a:lstStyle/>
          <a:p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Health First Indiana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7C0CA6-E0BA-4770-DF30-C899DAE19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84264" cy="4351338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426A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Gov. Holcomb announces all 92 Indiana counties opt in for second year of historic public health initiative</a:t>
            </a:r>
          </a:p>
          <a:p>
            <a:endParaRPr lang="en-US" dirty="0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5C2C54-E052-EC21-E886-6CD3048ADE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0" b="31640"/>
          <a:stretch/>
        </p:blipFill>
        <p:spPr>
          <a:xfrm>
            <a:off x="1497850" y="4301412"/>
            <a:ext cx="5272047" cy="17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51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/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E378F-7BC2-3210-4626-D51E14E855C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1426A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249BAA-B6D8-8FB6-B65F-475359572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41" y="1654831"/>
            <a:ext cx="6789262" cy="33261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390E77-5A81-A1AF-E8BE-4BEB9D8D6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843" y="698642"/>
            <a:ext cx="3582277" cy="5302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328217-F601-C8FD-DF20-D52F86940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1344" y="5019539"/>
            <a:ext cx="1725318" cy="13412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FFD4AB-5512-629E-97C9-813E6CADFAC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67574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HealthFirstIndiana.in.gov </a:t>
            </a:r>
          </a:p>
        </p:txBody>
      </p:sp>
    </p:spTree>
    <p:extLst>
      <p:ext uri="{BB962C8B-B14F-4D97-AF65-F5344CB8AC3E}">
        <p14:creationId xmlns:p14="http://schemas.microsoft.com/office/powerpoint/2010/main" val="2350196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/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E378F-7BC2-3210-4626-D51E14E855C5}"/>
              </a:ext>
            </a:extLst>
          </p:cNvPr>
          <p:cNvSpPr txBox="1">
            <a:spLocks/>
          </p:cNvSpPr>
          <p:nvPr/>
        </p:nvSpPr>
        <p:spPr>
          <a:xfrm>
            <a:off x="838200" y="2357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Indiana County Health Scorecard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5FD56F-4DA6-3ACD-DAFD-F864F1729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923" y="1243139"/>
            <a:ext cx="7710059" cy="52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12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E82A079-EC6D-7D06-9AAD-50AB3B50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2344" cy="1325563"/>
          </a:xfrm>
        </p:spPr>
        <p:txBody>
          <a:bodyPr/>
          <a:lstStyle/>
          <a:p>
            <a:r>
              <a:rPr lang="en-US" b="1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Slide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D6DB23-BED2-6A7B-2FBA-D7F2344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62344" cy="4351338"/>
          </a:xfrm>
        </p:spPr>
        <p:txBody>
          <a:bodyPr/>
          <a:lstStyle/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  <a:p>
            <a:r>
              <a:rPr lang="en-US">
                <a:solidFill>
                  <a:srgbClr val="01426A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Bulleted text</a:t>
            </a:r>
          </a:p>
        </p:txBody>
      </p:sp>
      <p:pic>
        <p:nvPicPr>
          <p:cNvPr id="3" name="Picture 2" descr="A white rectangular object with blue and yellow stripes&#10;&#10;Description automatically generated">
            <a:extLst>
              <a:ext uri="{FF2B5EF4-FFF2-40B4-BE49-F238E27FC236}">
                <a16:creationId xmlns:a16="http://schemas.microsoft.com/office/drawing/2014/main" id="{DFB26652-4275-BC4E-C06D-FC1D2D4DAE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FBEB70-FEAD-65EC-5B1D-DBE4C20F0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30" y="526925"/>
            <a:ext cx="11250539" cy="537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21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2199bfba-a409-4f13-b0c4-18b45933d88d}" enabled="0" method="" siteId="{2199bfba-a409-4f13-b0c4-18b45933d88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1990</Words>
  <Application>Microsoft Office PowerPoint</Application>
  <PresentationFormat>Widescreen</PresentationFormat>
  <Paragraphs>263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Aptos</vt:lpstr>
      <vt:lpstr>Aptos Display</vt:lpstr>
      <vt:lpstr>Arial</vt:lpstr>
      <vt:lpstr>Calibri</vt:lpstr>
      <vt:lpstr>Century Gothic</vt:lpstr>
      <vt:lpstr>Courier New</vt:lpstr>
      <vt:lpstr>Microsoft Sans Serif</vt:lpstr>
      <vt:lpstr>Office Theme</vt:lpstr>
      <vt:lpstr>PowerPoint Presentation</vt:lpstr>
      <vt:lpstr>Improving Hoosier  Health:  The First Year of HFI</vt:lpstr>
      <vt:lpstr>Learning Objectives</vt:lpstr>
      <vt:lpstr>Slide Title</vt:lpstr>
      <vt:lpstr>Health First Indiana</vt:lpstr>
      <vt:lpstr>Health First Indiana </vt:lpstr>
      <vt:lpstr>Slide Title</vt:lpstr>
      <vt:lpstr>Slide Title</vt:lpstr>
      <vt:lpstr>Slide Title</vt:lpstr>
      <vt:lpstr>Core Public Health Services</vt:lpstr>
      <vt:lpstr>Slide Title</vt:lpstr>
      <vt:lpstr>Slide Title</vt:lpstr>
      <vt:lpstr>PowerPoint Presentation</vt:lpstr>
      <vt:lpstr>PowerPoint Presentation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Slide Title</vt:lpstr>
      <vt:lpstr>Thank you!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Indiana Office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TEMPLATE INSTRUCTIONS</dc:title>
  <dc:creator>Welsh, Stefan</dc:creator>
  <cp:lastModifiedBy>Welsh, Stefan</cp:lastModifiedBy>
  <cp:revision>6</cp:revision>
  <dcterms:created xsi:type="dcterms:W3CDTF">2024-04-29T13:34:45Z</dcterms:created>
  <dcterms:modified xsi:type="dcterms:W3CDTF">2024-06-21T11:52:27Z</dcterms:modified>
</cp:coreProperties>
</file>