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5" r:id="rId3"/>
    <p:sldId id="274" r:id="rId4"/>
    <p:sldId id="275" r:id="rId5"/>
    <p:sldId id="276" r:id="rId6"/>
    <p:sldId id="279" r:id="rId7"/>
    <p:sldId id="280" r:id="rId8"/>
    <p:sldId id="282" r:id="rId9"/>
    <p:sldId id="283" r:id="rId10"/>
    <p:sldId id="284" r:id="rId11"/>
    <p:sldId id="285" r:id="rId12"/>
    <p:sldId id="294" r:id="rId13"/>
    <p:sldId id="286" r:id="rId14"/>
    <p:sldId id="287" r:id="rId15"/>
    <p:sldId id="288" r:id="rId16"/>
    <p:sldId id="289" r:id="rId17"/>
    <p:sldId id="290" r:id="rId18"/>
    <p:sldId id="291" r:id="rId19"/>
    <p:sldId id="292" r:id="rId20"/>
    <p:sldId id="293" r:id="rId21"/>
    <p:sldId id="273" r:id="rId22"/>
    <p:sldId id="295" r:id="rId23"/>
    <p:sldId id="296" r:id="rId24"/>
    <p:sldId id="266" r:id="rId25"/>
    <p:sldId id="297" r:id="rId26"/>
    <p:sldId id="298" r:id="rId27"/>
    <p:sldId id="2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767D"/>
    <a:srgbClr val="0142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A6043-FC2D-4A2A-A698-0A7BA889ADE9}" v="1" dt="2024-06-20T14:19:53.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71988" autoAdjust="0"/>
  </p:normalViewPr>
  <p:slideViewPr>
    <p:cSldViewPr snapToGrid="0" showGuides="1">
      <p:cViewPr varScale="1">
        <p:scale>
          <a:sx n="40" d="100"/>
          <a:sy n="40" d="100"/>
        </p:scale>
        <p:origin x="226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A88A4-4D75-4EA2-80EB-7698BFFF034F}"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65ABD-BA3F-4163-89F9-DF8B64E26D07}" type="slidenum">
              <a:rPr lang="en-US" smtClean="0"/>
              <a:t>‹#›</a:t>
            </a:fld>
            <a:endParaRPr lang="en-US"/>
          </a:p>
        </p:txBody>
      </p:sp>
    </p:spTree>
    <p:extLst>
      <p:ext uri="{BB962C8B-B14F-4D97-AF65-F5344CB8AC3E}">
        <p14:creationId xmlns:p14="http://schemas.microsoft.com/office/powerpoint/2010/main" val="2466295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4000" dirty="0"/>
              <a:t>Good Morning! My name is Mike Smith, Commissioner of the Indiana Department of Transportation. </a:t>
            </a:r>
          </a:p>
          <a:p>
            <a:pPr marL="171450" indent="-171450">
              <a:buFont typeface="Arial" panose="020B0604020202020204" pitchFamily="34" charset="0"/>
              <a:buChar char="•"/>
            </a:pPr>
            <a:r>
              <a:rPr lang="en-US" altLang="en-US" sz="4000" dirty="0"/>
              <a:t>Thank you for having me today. I’m excited to have the opportunity to share about INDOT and the many ways we work with and impact local agencies.</a:t>
            </a:r>
          </a:p>
          <a:p>
            <a:pPr marL="171450" indent="-171450">
              <a:buFont typeface="Arial" panose="020B0604020202020204" pitchFamily="34" charset="0"/>
              <a:buChar char="•"/>
            </a:pPr>
            <a:r>
              <a:rPr lang="en-US" sz="4000" dirty="0"/>
              <a:t>I just celebrated two years as INDOT Commissioner earlier this year.</a:t>
            </a:r>
          </a:p>
          <a:p>
            <a:pPr marL="171450" indent="-171450">
              <a:buFont typeface="Arial" panose="020B0604020202020204" pitchFamily="34" charset="0"/>
              <a:buChar char="•"/>
            </a:pPr>
            <a:r>
              <a:rPr lang="en-US" sz="4000" dirty="0"/>
              <a:t>I joined the agency in 2015 as Deputy Commissioner in Greenfield District, Deputy Commissioner of Operations in 2017 and Chief Financial Officer in 2021.</a:t>
            </a:r>
          </a:p>
        </p:txBody>
      </p:sp>
      <p:sp>
        <p:nvSpPr>
          <p:cNvPr id="4" name="Slide Number Placeholder 3"/>
          <p:cNvSpPr>
            <a:spLocks noGrp="1"/>
          </p:cNvSpPr>
          <p:nvPr>
            <p:ph type="sldNum" sz="quarter" idx="5"/>
          </p:nvPr>
        </p:nvSpPr>
        <p:spPr/>
        <p:txBody>
          <a:bodyPr/>
          <a:lstStyle/>
          <a:p>
            <a:fld id="{7AB65ABD-BA3F-4163-89F9-DF8B64E26D07}" type="slidenum">
              <a:rPr lang="en-US" smtClean="0"/>
              <a:t>1</a:t>
            </a:fld>
            <a:endParaRPr lang="en-US"/>
          </a:p>
        </p:txBody>
      </p:sp>
    </p:spTree>
    <p:extLst>
      <p:ext uri="{BB962C8B-B14F-4D97-AF65-F5344CB8AC3E}">
        <p14:creationId xmlns:p14="http://schemas.microsoft.com/office/powerpoint/2010/main" val="1674816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Bipartisan Infrastructure Law was passed in 2021.</a:t>
            </a:r>
          </a:p>
          <a:p>
            <a:pPr marL="171450" indent="-171450">
              <a:buFont typeface="Arial" panose="020B0604020202020204" pitchFamily="34" charset="0"/>
              <a:buChar char="•"/>
            </a:pPr>
            <a:r>
              <a:rPr lang="en-US" dirty="0"/>
              <a:t>Reauthorizes and adds to federal formula funds, including the Federal-Aid Highway Program, transit programs, highway safety, motor carrier safety and rail programs.</a:t>
            </a:r>
          </a:p>
          <a:p>
            <a:pPr marL="171450" indent="-171450">
              <a:buFont typeface="Arial" panose="020B0604020202020204" pitchFamily="34" charset="0"/>
              <a:buChar char="•"/>
            </a:pPr>
            <a:r>
              <a:rPr lang="en-US" dirty="0"/>
              <a:t>Also includes discretionary grant programs for states, LPAs and MPOs (covered on later slide).</a:t>
            </a:r>
          </a:p>
          <a:p>
            <a:pPr marL="171450" indent="-171450">
              <a:buFont typeface="Arial" panose="020B0604020202020204" pitchFamily="34" charset="0"/>
              <a:buChar char="•"/>
            </a:pPr>
            <a:r>
              <a:rPr lang="en-US" dirty="0"/>
              <a:t>The table outlines new formula distribution above existing levels.</a:t>
            </a:r>
          </a:p>
          <a:p>
            <a:pPr marL="171450" indent="-171450">
              <a:buFont typeface="Arial" panose="020B0604020202020204" pitchFamily="34" charset="0"/>
              <a:buChar char="•"/>
            </a:pPr>
            <a:r>
              <a:rPr lang="en-US" dirty="0"/>
              <a:t>MPOs distribute to urban areas, INDOT distributes to rural areas through the local Federal-Aid Highway Program.</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10</a:t>
            </a:fld>
            <a:endParaRPr lang="en-US"/>
          </a:p>
        </p:txBody>
      </p:sp>
    </p:spTree>
    <p:extLst>
      <p:ext uri="{BB962C8B-B14F-4D97-AF65-F5344CB8AC3E}">
        <p14:creationId xmlns:p14="http://schemas.microsoft.com/office/powerpoint/2010/main" val="2076711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Federal-Aid Highway Program houses various highway programs administered by FHWA. </a:t>
            </a:r>
          </a:p>
          <a:p>
            <a:pPr marL="171450" indent="-171450">
              <a:buFont typeface="Arial" panose="020B0604020202020204" pitchFamily="34" charset="0"/>
              <a:buChar char="•"/>
            </a:pPr>
            <a:r>
              <a:rPr lang="en-US" dirty="0"/>
              <a:t>INDOT provides support to LPAs by sharing 25%.</a:t>
            </a:r>
          </a:p>
          <a:p>
            <a:pPr marL="171450" indent="-171450">
              <a:buFont typeface="Arial" panose="020B0604020202020204" pitchFamily="34" charset="0"/>
              <a:buChar char="•"/>
            </a:pPr>
            <a:r>
              <a:rPr lang="en-US" dirty="0"/>
              <a:t>Funds may be used for road and bridge preservation projects, sidewalks, trails, signage, guardrail, other safety improvement projects.</a:t>
            </a:r>
          </a:p>
          <a:p>
            <a:pPr marL="171450" indent="-171450">
              <a:buFont typeface="Arial" panose="020B0604020202020204" pitchFamily="34" charset="0"/>
              <a:buChar char="•"/>
            </a:pPr>
            <a:r>
              <a:rPr lang="en-US" dirty="0"/>
              <a:t>Program examples include: Highway Safety Improvement Program, Rail Crossing Program (Local Trax), Rural Transit, Airport Improvement Program</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11</a:t>
            </a:fld>
            <a:endParaRPr lang="en-US"/>
          </a:p>
        </p:txBody>
      </p:sp>
    </p:spTree>
    <p:extLst>
      <p:ext uri="{BB962C8B-B14F-4D97-AF65-F5344CB8AC3E}">
        <p14:creationId xmlns:p14="http://schemas.microsoft.com/office/powerpoint/2010/main" val="2208028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INDOT’s rural call for federal-aid projects typically occurs in November, with the application period closing in December.</a:t>
            </a:r>
          </a:p>
          <a:p>
            <a:pPr marL="171450" indent="-171450">
              <a:buFont typeface="Arial" panose="020B0604020202020204" pitchFamily="34" charset="0"/>
              <a:buChar char="•"/>
            </a:pPr>
            <a:r>
              <a:rPr lang="en-US" dirty="0"/>
              <a:t>Award announcements are expected in the first quarter of the following year.</a:t>
            </a:r>
          </a:p>
          <a:p>
            <a:pPr marL="171450" indent="-171450">
              <a:buFont typeface="Arial" panose="020B0604020202020204" pitchFamily="34" charset="0"/>
              <a:buChar char="•"/>
            </a:pPr>
            <a:r>
              <a:rPr lang="en-US" dirty="0"/>
              <a:t>Projects are programmed five years in advance.</a:t>
            </a:r>
          </a:p>
          <a:p>
            <a:pPr marL="171450" indent="-171450">
              <a:buFont typeface="Arial" panose="020B0604020202020204" pitchFamily="34" charset="0"/>
              <a:buChar char="•"/>
            </a:pPr>
            <a:r>
              <a:rPr lang="en-US" dirty="0"/>
              <a:t>Communities must provide a local match and meet other federal requirements to be eligible.</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12</a:t>
            </a:fld>
            <a:endParaRPr lang="en-US"/>
          </a:p>
        </p:txBody>
      </p:sp>
    </p:spTree>
    <p:extLst>
      <p:ext uri="{BB962C8B-B14F-4D97-AF65-F5344CB8AC3E}">
        <p14:creationId xmlns:p14="http://schemas.microsoft.com/office/powerpoint/2010/main" val="2631594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outlines some of the many federal discretionary grant opportunities. </a:t>
            </a:r>
          </a:p>
          <a:p>
            <a:pPr marL="171450" indent="-171450">
              <a:buFont typeface="Arial" panose="020B0604020202020204" pitchFamily="34" charset="0"/>
              <a:buChar char="•"/>
            </a:pPr>
            <a:r>
              <a:rPr lang="en-US" dirty="0"/>
              <a:t>Such as:</a:t>
            </a:r>
          </a:p>
          <a:p>
            <a:pPr marL="628650" lvl="1" indent="-171450">
              <a:buFont typeface="Arial" panose="020B0604020202020204" pitchFamily="34" charset="0"/>
              <a:buChar char="•"/>
            </a:pPr>
            <a:r>
              <a:rPr lang="en-US" dirty="0"/>
              <a:t>Active Transportation Infrastructure Investment Program</a:t>
            </a:r>
          </a:p>
          <a:p>
            <a:pPr marL="628650" lvl="1" indent="-171450">
              <a:buFont typeface="Arial" panose="020B0604020202020204" pitchFamily="34" charset="0"/>
              <a:buChar char="•"/>
            </a:pPr>
            <a:r>
              <a:rPr lang="en-US" dirty="0"/>
              <a:t>Bridge Investment Program</a:t>
            </a:r>
          </a:p>
          <a:p>
            <a:pPr marL="628650" lvl="1" indent="-171450">
              <a:buFont typeface="Arial" panose="020B0604020202020204" pitchFamily="34" charset="0"/>
              <a:buChar char="•"/>
            </a:pPr>
            <a:r>
              <a:rPr lang="en-US" dirty="0"/>
              <a:t>Charging and Fueling Infrastructure Grants Program</a:t>
            </a:r>
          </a:p>
          <a:p>
            <a:pPr marL="628650" lvl="1" indent="-171450">
              <a:buFont typeface="Arial" panose="020B0604020202020204" pitchFamily="34" charset="0"/>
              <a:buChar char="•"/>
            </a:pPr>
            <a:r>
              <a:rPr lang="en-US" dirty="0"/>
              <a:t>INFRA and MEGA Programs</a:t>
            </a:r>
          </a:p>
          <a:p>
            <a:pPr marL="628650" lvl="1" indent="-171450">
              <a:buFont typeface="Arial" panose="020B0604020202020204" pitchFamily="34" charset="0"/>
              <a:buChar char="•"/>
            </a:pPr>
            <a:r>
              <a:rPr lang="en-US" dirty="0"/>
              <a:t>Reconnecting Communities Grants</a:t>
            </a:r>
          </a:p>
          <a:p>
            <a:pPr marL="628650" lvl="1" indent="-171450">
              <a:buFont typeface="Arial" panose="020B0604020202020204" pitchFamily="34" charset="0"/>
              <a:buChar char="•"/>
            </a:pPr>
            <a:r>
              <a:rPr lang="en-US" dirty="0"/>
              <a:t>Safe Streets for All</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13</a:t>
            </a:fld>
            <a:endParaRPr lang="en-US"/>
          </a:p>
        </p:txBody>
      </p:sp>
    </p:spTree>
    <p:extLst>
      <p:ext uri="{BB962C8B-B14F-4D97-AF65-F5344CB8AC3E}">
        <p14:creationId xmlns:p14="http://schemas.microsoft.com/office/powerpoint/2010/main" val="325174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While we continue to see much success through Next Level Roads and increased federal support, we’re working toward the development of more sustainable funding solutions.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reality is that INDOT, local entities and the industry in general are up against a number challenges as we move look ahead. These are issues we’re all facing, and it’s not limited to just Indiana.</a:t>
            </a:r>
          </a:p>
          <a:p>
            <a:pPr marL="628650" lvl="1" indent="-171450">
              <a:buFont typeface="Arial" panose="020B0604020202020204" pitchFamily="34" charset="0"/>
              <a:buChar char="•"/>
            </a:pPr>
            <a:r>
              <a:rPr lang="en-US" b="1" dirty="0"/>
              <a:t>Inflation – </a:t>
            </a:r>
            <a:r>
              <a:rPr lang="en-US" dirty="0"/>
              <a:t>INDOT consistently monitors and forecasts trends related to funding and inflation rates. The Bipartisan Infrastructure Law has helped us tremendously in weathering impacts of inflation up to this point. </a:t>
            </a:r>
          </a:p>
          <a:p>
            <a:pPr marL="1085850" lvl="2" indent="-171450">
              <a:buFont typeface="Arial" panose="020B0604020202020204" pitchFamily="34" charset="0"/>
              <a:buChar char="•"/>
            </a:pPr>
            <a:r>
              <a:rPr lang="en-US" dirty="0"/>
              <a:t>The costs associated with materials and simply doing business are leveling out somewhat, however, these impacts have caused some movement/adjustments within INDOT’s capital program. </a:t>
            </a:r>
          </a:p>
          <a:p>
            <a:pPr marL="628650" lvl="1" indent="-171450">
              <a:buFont typeface="Arial" panose="020B0604020202020204" pitchFamily="34" charset="0"/>
              <a:buChar char="•"/>
            </a:pPr>
            <a:r>
              <a:rPr lang="en-US" b="1" dirty="0"/>
              <a:t>EV Adoption/Conversion – </a:t>
            </a:r>
            <a:r>
              <a:rPr lang="en-US" dirty="0"/>
              <a:t>We have started and will continue conversations surrounding the state of transportation funding in Indiana and how we work with the General Assembly to bridge potential gaps in funding that may evolve, especially those related to adoption and/or conversion to EVs and other alternative fuels.</a:t>
            </a:r>
          </a:p>
          <a:p>
            <a:pPr marL="628650" lvl="1" indent="-171450">
              <a:buFont typeface="Arial" panose="020B0604020202020204" pitchFamily="34" charset="0"/>
              <a:buChar char="•"/>
            </a:pPr>
            <a:r>
              <a:rPr lang="en-US" b="1" dirty="0"/>
              <a:t>Federal Funding Instability</a:t>
            </a:r>
            <a:r>
              <a:rPr lang="en-US" b="0" dirty="0"/>
              <a:t> </a:t>
            </a:r>
            <a:r>
              <a:rPr lang="en-US" b="1" dirty="0"/>
              <a:t>– </a:t>
            </a:r>
            <a:r>
              <a:rPr lang="en-US" b="0" dirty="0"/>
              <a:t>Bipartisan Infrastructure Law reauthorizes funding through FY 2026. We are approaching a new administration in Washington. </a:t>
            </a:r>
            <a:endParaRPr lang="en-US" b="1"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INDOT and others have provided data and information through FIRSST (taskforce) so informed decisions can be made regarding the future of Indiana’s transportation funding. The taskforce has been extended so that collaboration and conversation can continue to the next legislative session.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14</a:t>
            </a:fld>
            <a:endParaRPr lang="en-US"/>
          </a:p>
        </p:txBody>
      </p:sp>
    </p:spTree>
    <p:extLst>
      <p:ext uri="{BB962C8B-B14F-4D97-AF65-F5344CB8AC3E}">
        <p14:creationId xmlns:p14="http://schemas.microsoft.com/office/powerpoint/2010/main" val="1802334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year INDOT sets agency goals. Those priorities remain largely the same in 2024, with the addition of a new goal focused on safety.</a:t>
            </a:r>
          </a:p>
          <a:p>
            <a:pPr marL="171450" lvl="0" indent="-171450">
              <a:buFont typeface="Arial" panose="020B0604020202020204" pitchFamily="34" charset="0"/>
              <a:buChar char="•"/>
            </a:pPr>
            <a:r>
              <a:rPr lang="en-US" dirty="0"/>
              <a:t>Safety is always top priority at INDOT, but the agency has embraced a renewed focus on safety in 2024.</a:t>
            </a:r>
          </a:p>
          <a:p>
            <a:pPr marL="171450" lvl="0" indent="-171450">
              <a:buFont typeface="Arial" panose="020B0604020202020204" pitchFamily="34" charset="0"/>
              <a:buChar char="•"/>
            </a:pPr>
            <a:r>
              <a:rPr lang="en-US" b="1" dirty="0"/>
              <a:t>New safety goal: </a:t>
            </a:r>
            <a:r>
              <a:rPr lang="en-US" dirty="0"/>
              <a:t>Reduce fatalities and incapacitating injuries on Indiana roadways by 25% in 10 years (not just state roads), reduce work zone incidents by 5%</a:t>
            </a:r>
          </a:p>
          <a:p>
            <a:pPr marL="171450" lvl="0" indent="-171450">
              <a:buFont typeface="Arial" panose="020B0604020202020204" pitchFamily="34" charset="0"/>
              <a:buChar char="•"/>
            </a:pPr>
            <a:r>
              <a:rPr lang="en-US" dirty="0"/>
              <a:t>Over the past several years, and especially in the years during and following the height of the COVID-19 pandemic, there was a rise in serious injury and fatal crashes (nationwide, not just in Indiana).</a:t>
            </a:r>
          </a:p>
          <a:p>
            <a:pPr marL="171450" lvl="0" indent="-171450">
              <a:buFont typeface="Arial" panose="020B0604020202020204" pitchFamily="34" charset="0"/>
              <a:buChar char="•"/>
            </a:pPr>
            <a:r>
              <a:rPr lang="en-US" dirty="0"/>
              <a:t>Trends include speed and distracted driving.</a:t>
            </a:r>
          </a:p>
          <a:p>
            <a:pPr marL="171450" lvl="0" indent="-171450">
              <a:buFont typeface="Arial" panose="020B0604020202020204" pitchFamily="34" charset="0"/>
              <a:buChar char="•"/>
            </a:pPr>
            <a:r>
              <a:rPr lang="en-US" dirty="0"/>
              <a:t>Something has to change, including driver behavior, which is likely our biggest challenge in this endeavor.</a:t>
            </a:r>
          </a:p>
          <a:p>
            <a:pPr marL="171450" lvl="0" indent="-171450">
              <a:buFont typeface="Arial" panose="020B0604020202020204" pitchFamily="34" charset="0"/>
              <a:buChar char="•"/>
            </a:pPr>
            <a:r>
              <a:rPr lang="en-US" dirty="0"/>
              <a:t>How are we working toward this goal?</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15</a:t>
            </a:fld>
            <a:endParaRPr lang="en-US"/>
          </a:p>
        </p:txBody>
      </p:sp>
    </p:spTree>
    <p:extLst>
      <p:ext uri="{BB962C8B-B14F-4D97-AF65-F5344CB8AC3E}">
        <p14:creationId xmlns:p14="http://schemas.microsoft.com/office/powerpoint/2010/main" val="128610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effort specific to changing driver behavior is Buckle Up Phone Down. INDOT started to push this last fall and I know many of you may have heard about it at Road School this past </a:t>
            </a:r>
            <a:r>
              <a:rPr lang="en-US" dirty="0" err="1"/>
              <a:t>spring.e</a:t>
            </a:r>
            <a:endParaRPr lang="en-US" dirty="0"/>
          </a:p>
          <a:p>
            <a:pPr marL="171450" indent="-171450">
              <a:buFont typeface="Arial" panose="020B0604020202020204" pitchFamily="34" charset="0"/>
              <a:buChar char="•"/>
            </a:pPr>
            <a:r>
              <a:rPr lang="en-US" dirty="0"/>
              <a:t>Buckle Up Phone Down a public awareness campaign launched in Missouri back in 2017.</a:t>
            </a:r>
          </a:p>
          <a:p>
            <a:pPr marL="171450" indent="-171450">
              <a:buFont typeface="Arial" panose="020B0604020202020204" pitchFamily="34" charset="0"/>
              <a:buChar char="•"/>
            </a:pPr>
            <a:r>
              <a:rPr lang="en-US" dirty="0"/>
              <a:t>They’ve seen success in Missouri and we believe we can see similar success in Indiana.</a:t>
            </a:r>
          </a:p>
          <a:p>
            <a:pPr marL="628650" lvl="1" indent="-171450">
              <a:buFont typeface="Arial" panose="020B0604020202020204" pitchFamily="34" charset="0"/>
              <a:buChar char="•"/>
            </a:pPr>
            <a:r>
              <a:rPr lang="en-US" dirty="0"/>
              <a:t>Since 2017, seatbelt usage increased from 81% to 87% in Missouri</a:t>
            </a:r>
          </a:p>
          <a:p>
            <a:pPr marL="171450" lvl="0" indent="-171450">
              <a:buFont typeface="Arial" panose="020B0604020202020204" pitchFamily="34" charset="0"/>
              <a:buChar char="•"/>
            </a:pPr>
            <a:r>
              <a:rPr lang="en-US" dirty="0"/>
              <a:t>As mentioned, distracted driving and cell phone use is a major contributor to crashes</a:t>
            </a:r>
          </a:p>
          <a:p>
            <a:pPr marL="628650" lvl="1" indent="-171450">
              <a:buFont typeface="Arial" panose="020B0604020202020204" pitchFamily="34" charset="0"/>
              <a:buChar char="•"/>
            </a:pPr>
            <a:r>
              <a:rPr lang="en-US" dirty="0"/>
              <a:t>In 2022, over 7,000 crashes were related to distracted driving and mobile devices</a:t>
            </a:r>
          </a:p>
          <a:p>
            <a:pPr marL="628650" lvl="1" indent="-171450">
              <a:buFont typeface="Arial" panose="020B0604020202020204" pitchFamily="34" charset="0"/>
              <a:buChar char="•"/>
            </a:pPr>
            <a:r>
              <a:rPr lang="en-US" dirty="0"/>
              <a:t>30% of crashes are reported to be related to distracted driving in Indiana. </a:t>
            </a:r>
          </a:p>
          <a:p>
            <a:pPr marL="171450" lvl="0" indent="-171450">
              <a:buFont typeface="Arial" panose="020B0604020202020204" pitchFamily="34" charset="0"/>
              <a:buChar char="•"/>
            </a:pPr>
            <a:r>
              <a:rPr lang="en-US" dirty="0"/>
              <a:t>We’re also seeing a large number of roadway departure crashes (468 in 2022)</a:t>
            </a:r>
          </a:p>
          <a:p>
            <a:pPr marL="171450" lvl="0" indent="-171450">
              <a:buFont typeface="Arial" panose="020B0604020202020204" pitchFamily="34" charset="0"/>
              <a:buChar char="•"/>
            </a:pPr>
            <a:r>
              <a:rPr lang="en-US" dirty="0"/>
              <a:t>Wearing a seatbelt makes all the difference in any kind of crash, but especially when vehicles are leaving the roadway.</a:t>
            </a:r>
          </a:p>
          <a:p>
            <a:pPr marL="628650" lvl="1" indent="-171450">
              <a:buFont typeface="Arial" panose="020B0604020202020204" pitchFamily="34" charset="0"/>
              <a:buChar char="•"/>
            </a:pPr>
            <a:r>
              <a:rPr lang="en-US" dirty="0"/>
              <a:t>Just 6% of vehicle occupants are unbelted but account for nearly half of all fatalities on Indiana roadways.</a:t>
            </a:r>
          </a:p>
          <a:p>
            <a:pPr marL="171450" lvl="0" indent="-171450">
              <a:buFont typeface="Arial" panose="020B0604020202020204" pitchFamily="34" charset="0"/>
              <a:buChar char="•"/>
            </a:pPr>
            <a:r>
              <a:rPr lang="en-US" dirty="0"/>
              <a:t>We realize that changing driver behavior is a huge challenge, but this is just one way that we’re reminding and challenging people to be safe on Indiana roadways</a:t>
            </a:r>
          </a:p>
          <a:p>
            <a:pPr marL="171450" lvl="0" indent="-171450">
              <a:buFont typeface="Arial" panose="020B0604020202020204" pitchFamily="34" charset="0"/>
              <a:buChar char="•"/>
            </a:pPr>
            <a:r>
              <a:rPr lang="en-US" dirty="0"/>
              <a:t>Simple decisions like buckling up or putting the phone down save lives</a:t>
            </a:r>
          </a:p>
          <a:p>
            <a:pPr marL="171450" lvl="0" indent="-171450">
              <a:buFont typeface="Arial" panose="020B0604020202020204" pitchFamily="34" charset="0"/>
              <a:buChar char="•"/>
            </a:pPr>
            <a:r>
              <a:rPr lang="en-US" dirty="0"/>
              <a:t>We’re asking locals, the industry and the traveling public to help by setting an example for others by doing those two things every time you get in a vehicle, and encouraging your friends, families and colleagues to do the same</a:t>
            </a:r>
          </a:p>
          <a:p>
            <a:pPr marL="171450" lvl="0" indent="-171450">
              <a:buFont typeface="Arial" panose="020B0604020202020204" pitchFamily="34" charset="0"/>
              <a:buChar char="•"/>
            </a:pPr>
            <a:r>
              <a:rPr lang="en-US" dirty="0"/>
              <a:t>You’ll be seeing more of the Buckle Up Phone Down effort across agency communications, on social media, DMS boards and even in our official email signatures, with more in the works.</a:t>
            </a:r>
          </a:p>
          <a:p>
            <a:pPr marL="171450" lvl="0" indent="-171450">
              <a:buFont typeface="Arial" panose="020B0604020202020204" pitchFamily="34" charset="0"/>
              <a:buChar char="•"/>
            </a:pPr>
            <a:r>
              <a:rPr lang="en-US" dirty="0"/>
              <a:t>We hope that you all will join us in making roadways and work zones safer not only for workers, but for all road users. </a:t>
            </a:r>
          </a:p>
          <a:p>
            <a:pPr marL="171450" lvl="0" indent="-171450">
              <a:buFont typeface="Arial" panose="020B0604020202020204" pitchFamily="34" charset="0"/>
              <a:buChar char="•"/>
            </a:pPr>
            <a:r>
              <a:rPr lang="en-US" dirty="0"/>
              <a:t>Visit BUPDIN.com to learn more and take the pledge.</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16</a:t>
            </a:fld>
            <a:endParaRPr lang="en-US"/>
          </a:p>
        </p:txBody>
      </p:sp>
    </p:spTree>
    <p:extLst>
      <p:ext uri="{BB962C8B-B14F-4D97-AF65-F5344CB8AC3E}">
        <p14:creationId xmlns:p14="http://schemas.microsoft.com/office/powerpoint/2010/main" val="155797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INDOT has worked with ISP to identify the top 50 corridors with serious injury and fatal crashes. </a:t>
            </a:r>
          </a:p>
          <a:p>
            <a:pPr marL="171450" lvl="0" indent="-171450">
              <a:buFont typeface="Arial" panose="020B0604020202020204" pitchFamily="34" charset="0"/>
              <a:buChar char="•"/>
            </a:pPr>
            <a:r>
              <a:rPr lang="en-US" dirty="0"/>
              <a:t>We’re determining long-, medium-, and short-term improvement plans for corridors and specific intersections on the state road network. </a:t>
            </a:r>
          </a:p>
          <a:p>
            <a:pPr marL="171450" lvl="0" indent="-171450">
              <a:buFont typeface="Arial" panose="020B0604020202020204" pitchFamily="34" charset="0"/>
              <a:buChar char="•"/>
            </a:pPr>
            <a:r>
              <a:rPr lang="en-US" dirty="0"/>
              <a:t>This includes increased patrols and enforcement to encourage drivers to slow down, reduce distractions, buckle up, and put the phone down. </a:t>
            </a:r>
          </a:p>
          <a:p>
            <a:endParaRPr lang="en-US" dirty="0"/>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17</a:t>
            </a:fld>
            <a:endParaRPr lang="en-US"/>
          </a:p>
        </p:txBody>
      </p:sp>
    </p:spTree>
    <p:extLst>
      <p:ext uri="{BB962C8B-B14F-4D97-AF65-F5344CB8AC3E}">
        <p14:creationId xmlns:p14="http://schemas.microsoft.com/office/powerpoint/2010/main" val="3040365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Earlier this month INDOT announced $50 million in Highway Safety Improvement Program funds available to local agencies for safety improvement projects</a:t>
            </a:r>
          </a:p>
          <a:p>
            <a:pPr marL="171450" indent="-171450">
              <a:buFont typeface="Arial" panose="020B0604020202020204" pitchFamily="34" charset="0"/>
              <a:buChar char="•"/>
            </a:pPr>
            <a:r>
              <a:rPr lang="en-US" dirty="0"/>
              <a:t>These will be systemic, low-cost improvements that do not require additional right-of-way.</a:t>
            </a:r>
          </a:p>
          <a:p>
            <a:pPr marL="628650" lvl="1" indent="-171450">
              <a:buFont typeface="Arial" panose="020B0604020202020204" pitchFamily="34" charset="0"/>
              <a:buChar char="•"/>
            </a:pPr>
            <a:r>
              <a:rPr lang="en-US" dirty="0"/>
              <a:t>Examples: new or updated warning devices, raised medians, curb extensions, pedestrian/crosswalk improvements, guardrail additions or improvements, traffic signal enhancements or adjustments, improvements at rail crossings</a:t>
            </a:r>
          </a:p>
          <a:p>
            <a:pPr marL="171450" lvl="0" indent="-171450">
              <a:buFont typeface="Arial" panose="020B0604020202020204" pitchFamily="34" charset="0"/>
              <a:buChar char="•"/>
            </a:pPr>
            <a:r>
              <a:rPr lang="en-US" dirty="0"/>
              <a:t>Awarded funds are to be utilized within two years.</a:t>
            </a:r>
          </a:p>
          <a:p>
            <a:pPr marL="171450" lvl="0" indent="-171450">
              <a:buFont typeface="Arial" panose="020B0604020202020204" pitchFamily="34" charset="0"/>
              <a:buChar char="•"/>
            </a:pPr>
            <a:r>
              <a:rPr lang="en-US" dirty="0"/>
              <a:t>The Call for Projects opens September 3, 2024.</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18</a:t>
            </a:fld>
            <a:endParaRPr lang="en-US"/>
          </a:p>
        </p:txBody>
      </p:sp>
    </p:spTree>
    <p:extLst>
      <p:ext uri="{BB962C8B-B14F-4D97-AF65-F5344CB8AC3E}">
        <p14:creationId xmlns:p14="http://schemas.microsoft.com/office/powerpoint/2010/main" val="2700419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Another one of INDOT’s agency goals is Intentional Partnership and we’ve connected that to our safety efforts this year.</a:t>
            </a:r>
          </a:p>
          <a:p>
            <a:pPr marL="171450" indent="-171450">
              <a:buFont typeface="Arial" panose="020B0604020202020204" pitchFamily="34" charset="0"/>
              <a:buChar char="•"/>
            </a:pPr>
            <a:r>
              <a:rPr lang="en-US" dirty="0"/>
              <a:t>In January INDOT hosted a statewide Safety Summit, followed by regional summits in each INDOT District. </a:t>
            </a:r>
          </a:p>
          <a:p>
            <a:pPr marL="171450" indent="-171450">
              <a:buFont typeface="Arial" panose="020B0604020202020204" pitchFamily="34" charset="0"/>
              <a:buChar char="•"/>
            </a:pPr>
            <a:r>
              <a:rPr lang="en-US" dirty="0"/>
              <a:t>Thank you to those who took the time to join us out in the Districts to take part in meaningful conversation and discussion related to issues and solutions related to roadway safety.</a:t>
            </a:r>
          </a:p>
          <a:p>
            <a:pPr marL="171450" indent="-171450">
              <a:buFont typeface="Arial" panose="020B0604020202020204" pitchFamily="34" charset="0"/>
              <a:buChar char="•"/>
            </a:pPr>
            <a:r>
              <a:rPr lang="en-US" dirty="0"/>
              <a:t>We’re also in the business of building relationships, sharing future plans and two-way communication. </a:t>
            </a:r>
          </a:p>
          <a:p>
            <a:pPr marL="171450" indent="-171450">
              <a:buFont typeface="Arial" panose="020B0604020202020204" pitchFamily="34" charset="0"/>
              <a:buChar char="•"/>
            </a:pPr>
            <a:r>
              <a:rPr lang="en-US" dirty="0"/>
              <a:t>We want to work with you and for each of you to work with us as we make progress toward this goal. </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19</a:t>
            </a:fld>
            <a:endParaRPr lang="en-US"/>
          </a:p>
        </p:txBody>
      </p:sp>
    </p:spTree>
    <p:extLst>
      <p:ext uri="{BB962C8B-B14F-4D97-AF65-F5344CB8AC3E}">
        <p14:creationId xmlns:p14="http://schemas.microsoft.com/office/powerpoint/2010/main" val="247513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three objectives for this session:</a:t>
            </a:r>
          </a:p>
          <a:p>
            <a:pPr marL="628650" lvl="1" indent="-171450">
              <a:buFont typeface="Arial" panose="020B0604020202020204" pitchFamily="34" charset="0"/>
              <a:buChar char="•"/>
            </a:pPr>
            <a:r>
              <a:rPr lang="en-US" dirty="0"/>
              <a:t>Learning more about INDOT as an agency and how we function</a:t>
            </a:r>
          </a:p>
          <a:p>
            <a:pPr marL="628650" lvl="1" indent="-171450">
              <a:buFont typeface="Arial" panose="020B0604020202020204" pitchFamily="34" charset="0"/>
              <a:buChar char="•"/>
            </a:pPr>
            <a:r>
              <a:rPr lang="en-US" dirty="0"/>
              <a:t>Exploring local opportunities through state and federal funding</a:t>
            </a:r>
          </a:p>
          <a:p>
            <a:pPr marL="628650" lvl="1" indent="-171450">
              <a:buFont typeface="Arial" panose="020B0604020202020204" pitchFamily="34" charset="0"/>
              <a:buChar char="•"/>
            </a:pPr>
            <a:r>
              <a:rPr lang="en-US" dirty="0"/>
              <a:t>Identifying future partnerships and agency resources</a:t>
            </a:r>
          </a:p>
        </p:txBody>
      </p:sp>
      <p:sp>
        <p:nvSpPr>
          <p:cNvPr id="4" name="Slide Number Placeholder 3"/>
          <p:cNvSpPr>
            <a:spLocks noGrp="1"/>
          </p:cNvSpPr>
          <p:nvPr>
            <p:ph type="sldNum" sz="quarter" idx="5"/>
          </p:nvPr>
        </p:nvSpPr>
        <p:spPr/>
        <p:txBody>
          <a:bodyPr/>
          <a:lstStyle/>
          <a:p>
            <a:fld id="{7AB65ABD-BA3F-4163-89F9-DF8B64E26D07}" type="slidenum">
              <a:rPr lang="en-US" smtClean="0"/>
              <a:t>2</a:t>
            </a:fld>
            <a:endParaRPr lang="en-US"/>
          </a:p>
        </p:txBody>
      </p:sp>
    </p:spTree>
    <p:extLst>
      <p:ext uri="{BB962C8B-B14F-4D97-AF65-F5344CB8AC3E}">
        <p14:creationId xmlns:p14="http://schemas.microsoft.com/office/powerpoint/2010/main" val="2215969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I wrap up, I want to highlight a few of the many public-facing resources INDOT has to offer.</a:t>
            </a:r>
          </a:p>
          <a:p>
            <a:pPr marL="171450" indent="-171450">
              <a:buFont typeface="Arial" panose="020B0604020202020204" pitchFamily="34" charset="0"/>
              <a:buChar char="•"/>
            </a:pPr>
            <a:r>
              <a:rPr lang="en-US" dirty="0"/>
              <a:t>Hopefully, you’re familiar with most if not all of them.</a:t>
            </a:r>
          </a:p>
          <a:p>
            <a:pPr marL="628650" lvl="1" indent="-171450">
              <a:buFont typeface="Arial" panose="020B0604020202020204" pitchFamily="34" charset="0"/>
              <a:buChar char="•"/>
            </a:pPr>
            <a:r>
              <a:rPr lang="en-US" b="1" dirty="0"/>
              <a:t>Website – </a:t>
            </a:r>
            <a:r>
              <a:rPr lang="en-US" dirty="0"/>
              <a:t>the INDOT website hosts a wide range of agency information and resources. We’re working to improve the user experience and accessibility.</a:t>
            </a:r>
          </a:p>
          <a:p>
            <a:pPr marL="628650" lvl="1" indent="-171450">
              <a:buFont typeface="Arial" panose="020B0604020202020204" pitchFamily="34" charset="0"/>
              <a:buChar char="•"/>
            </a:pPr>
            <a:r>
              <a:rPr lang="en-US" b="1" dirty="0"/>
              <a:t>INDOT News – </a:t>
            </a:r>
            <a:r>
              <a:rPr lang="en-US" dirty="0"/>
              <a:t>you can subscribe to email and/or text updates sent directly to your inbox through GovDelivery, includes construction and maintenance updates, INDOT programs and other projects</a:t>
            </a:r>
          </a:p>
          <a:p>
            <a:pPr marL="628650" lvl="1" indent="-171450">
              <a:buFont typeface="Arial" panose="020B0604020202020204" pitchFamily="34" charset="0"/>
              <a:buChar char="•"/>
            </a:pPr>
            <a:r>
              <a:rPr lang="en-US" b="1" dirty="0"/>
              <a:t>INDOT4U Customer Service – </a:t>
            </a:r>
            <a:r>
              <a:rPr lang="en-US" dirty="0"/>
              <a:t>quick and easy way to ask questions, report issues or concerns on state roadways, inquiries are tracked through our system, routed to the appropriate personnel to be addressed</a:t>
            </a:r>
          </a:p>
          <a:p>
            <a:pPr marL="628650" lvl="1" indent="-171450">
              <a:buFont typeface="Arial" panose="020B0604020202020204" pitchFamily="34" charset="0"/>
              <a:buChar char="•"/>
            </a:pPr>
            <a:r>
              <a:rPr lang="en-US" b="1" dirty="0" err="1"/>
              <a:t>TrafficWise</a:t>
            </a:r>
            <a:r>
              <a:rPr lang="en-US" b="1" dirty="0"/>
              <a:t> – </a:t>
            </a:r>
            <a:r>
              <a:rPr lang="en-US" dirty="0"/>
              <a:t>an interactive map showing existing road closures and restrictions, allows the traveling public to plan their route, etc.</a:t>
            </a:r>
          </a:p>
          <a:p>
            <a:pPr marL="628650" lvl="1" indent="-171450">
              <a:buFont typeface="Arial" panose="020B0604020202020204" pitchFamily="34" charset="0"/>
              <a:buChar char="•"/>
            </a:pPr>
            <a:r>
              <a:rPr lang="en-US" b="1" dirty="0"/>
              <a:t>Next Level Roads Map – </a:t>
            </a:r>
            <a:r>
              <a:rPr lang="en-US" dirty="0"/>
              <a:t>an interactive map tool available online provides information about future and current construction projects (includes local projects)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20</a:t>
            </a:fld>
            <a:endParaRPr lang="en-US"/>
          </a:p>
        </p:txBody>
      </p:sp>
    </p:spTree>
    <p:extLst>
      <p:ext uri="{BB962C8B-B14F-4D97-AF65-F5344CB8AC3E}">
        <p14:creationId xmlns:p14="http://schemas.microsoft.com/office/powerpoint/2010/main" val="2196446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With that, I want to thank you again for having me today and we look forward to working together to build and maintain Indiana’s world-class transportation network.</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21</a:t>
            </a:fld>
            <a:endParaRPr lang="en-US"/>
          </a:p>
        </p:txBody>
      </p:sp>
    </p:spTree>
    <p:extLst>
      <p:ext uri="{BB962C8B-B14F-4D97-AF65-F5344CB8AC3E}">
        <p14:creationId xmlns:p14="http://schemas.microsoft.com/office/powerpoint/2010/main" val="224152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cs typeface="Arial" panose="020B0604020202020204" pitchFamily="34" charset="0"/>
              </a:rPr>
              <a:t>I know some of you are familiar with INDOT, but I’d like to start with a quick overview of INDOT as a whole.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cs typeface="Arial" panose="020B0604020202020204" pitchFamily="34" charset="0"/>
              </a:rPr>
              <a:t>INDOT is divided into six districts across the state, plus the agency’s Central Office in Indianapolis.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cs typeface="Arial" panose="020B0604020202020204" pitchFamily="34" charset="0"/>
              </a:rPr>
              <a:t>INDOT maintains more than 29,000 roadway lane miles and over 5,700 bridges, touching cities, towns and communities across all of Indiana’s 92 counties. </a:t>
            </a:r>
          </a:p>
          <a:p>
            <a:pPr marL="171450" indent="-171450">
              <a:buFont typeface="Arial" panose="020B0604020202020204" pitchFamily="34" charset="0"/>
              <a:buChar char="•"/>
            </a:pPr>
            <a:r>
              <a:rPr lang="en-US" altLang="en-US" dirty="0">
                <a:cs typeface="Arial" panose="020B0604020202020204" pitchFamily="34" charset="0"/>
              </a:rPr>
              <a:t>Our world-class transportation network provides connectivity for both Hoosiers and visitors alike, drives economic growth and improves quality of life for those who call Indiana home.</a:t>
            </a:r>
          </a:p>
        </p:txBody>
      </p:sp>
      <p:sp>
        <p:nvSpPr>
          <p:cNvPr id="4" name="Slide Number Placeholder 3"/>
          <p:cNvSpPr>
            <a:spLocks noGrp="1"/>
          </p:cNvSpPr>
          <p:nvPr>
            <p:ph type="sldNum" sz="quarter" idx="5"/>
          </p:nvPr>
        </p:nvSpPr>
        <p:spPr/>
        <p:txBody>
          <a:bodyPr/>
          <a:lstStyle/>
          <a:p>
            <a:fld id="{7AB65ABD-BA3F-4163-89F9-DF8B64E26D07}" type="slidenum">
              <a:rPr lang="en-US" smtClean="0"/>
              <a:t>3</a:t>
            </a:fld>
            <a:endParaRPr lang="en-US"/>
          </a:p>
        </p:txBody>
      </p:sp>
    </p:spTree>
    <p:extLst>
      <p:ext uri="{BB962C8B-B14F-4D97-AF65-F5344CB8AC3E}">
        <p14:creationId xmlns:p14="http://schemas.microsoft.com/office/powerpoint/2010/main" val="71058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Shown here are each’s District’s Deputy Commissioner.</a:t>
            </a:r>
          </a:p>
          <a:p>
            <a:pPr marL="171450" indent="-171450">
              <a:buFont typeface="Arial" panose="020B0604020202020204" pitchFamily="34" charset="0"/>
              <a:buChar char="•"/>
            </a:pPr>
            <a:r>
              <a:rPr lang="en-US" dirty="0"/>
              <a:t>These individuals are part of INDOT’s executive leadership team and oversee District operations and programs.</a:t>
            </a:r>
          </a:p>
          <a:p>
            <a:pPr marL="628650" lvl="1" indent="-171450">
              <a:buFont typeface="Arial" panose="020B0604020202020204" pitchFamily="34" charset="0"/>
              <a:buChar char="•"/>
            </a:pPr>
            <a:r>
              <a:rPr lang="en-US" dirty="0"/>
              <a:t>La Porte – Matt Deitchley</a:t>
            </a:r>
          </a:p>
          <a:p>
            <a:pPr marL="628650" lvl="1" indent="-171450">
              <a:buFont typeface="Arial" panose="020B0604020202020204" pitchFamily="34" charset="0"/>
              <a:buChar char="•"/>
            </a:pPr>
            <a:r>
              <a:rPr lang="en-US" dirty="0"/>
              <a:t>Fort Wayne – Todd Johnson</a:t>
            </a:r>
          </a:p>
          <a:p>
            <a:pPr marL="628650" lvl="1" indent="-171450">
              <a:buFont typeface="Arial" panose="020B0604020202020204" pitchFamily="34" charset="0"/>
              <a:buChar char="•"/>
            </a:pPr>
            <a:r>
              <a:rPr lang="en-US" dirty="0"/>
              <a:t>Crawfordsville – Debbie Calder</a:t>
            </a:r>
          </a:p>
          <a:p>
            <a:pPr marL="628650" lvl="1" indent="-171450">
              <a:buFont typeface="Arial" panose="020B0604020202020204" pitchFamily="34" charset="0"/>
              <a:buChar char="•"/>
            </a:pPr>
            <a:r>
              <a:rPr lang="en-US" dirty="0"/>
              <a:t>Greenfield – Val Cockrum</a:t>
            </a:r>
          </a:p>
          <a:p>
            <a:pPr marL="628650" lvl="1" indent="-171450">
              <a:buFont typeface="Arial" panose="020B0604020202020204" pitchFamily="34" charset="0"/>
              <a:buChar char="•"/>
            </a:pPr>
            <a:r>
              <a:rPr lang="en-US" dirty="0"/>
              <a:t>Vincennes District – Rusty Fowler</a:t>
            </a:r>
          </a:p>
          <a:p>
            <a:pPr marL="628650" lvl="1" indent="-171450">
              <a:buFont typeface="Arial" panose="020B0604020202020204" pitchFamily="34" charset="0"/>
              <a:buChar char="•"/>
            </a:pPr>
            <a:r>
              <a:rPr lang="en-US" dirty="0"/>
              <a:t>Seymour District – Tony McClellan</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4</a:t>
            </a:fld>
            <a:endParaRPr lang="en-US"/>
          </a:p>
        </p:txBody>
      </p:sp>
    </p:spTree>
    <p:extLst>
      <p:ext uri="{BB962C8B-B14F-4D97-AF65-F5344CB8AC3E}">
        <p14:creationId xmlns:p14="http://schemas.microsoft.com/office/powerpoint/2010/main" val="36680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kern="0" dirty="0">
                <a:effectLst/>
                <a:latin typeface="Aptos" panose="020B0004020202020204" pitchFamily="34" charset="0"/>
                <a:ea typeface="Aptos" panose="020B0004020202020204" pitchFamily="34" charset="0"/>
                <a:cs typeface="Montserrat-Thin"/>
              </a:rPr>
              <a:t>FY 2023 $3.9 billion program included: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kern="0" dirty="0">
                <a:effectLst/>
                <a:latin typeface="Aptos" panose="020B0004020202020204" pitchFamily="34" charset="0"/>
                <a:ea typeface="Aptos" panose="020B0004020202020204" pitchFamily="34" charset="0"/>
                <a:cs typeface="Montserrat-Thin"/>
              </a:rPr>
              <a:t>$3.26 billion annual state program obligations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kern="0" dirty="0">
                <a:effectLst/>
                <a:latin typeface="Aptos" panose="020B0004020202020204" pitchFamily="34" charset="0"/>
                <a:ea typeface="Aptos" panose="020B0004020202020204" pitchFamily="34" charset="0"/>
                <a:cs typeface="Montserrat-Thin"/>
              </a:rPr>
              <a:t>$573 million annual operating obligations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Times New Roman" panose="02020603050405020304" pitchFamily="18" charset="0"/>
                <a:cs typeface="Times New Roman" panose="02020603050405020304" pitchFamily="18" charset="0"/>
              </a:rPr>
              <a:t>Fiscal Year 2024 $4 billion program includes: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Times New Roman" panose="02020603050405020304" pitchFamily="18" charset="0"/>
                <a:cs typeface="Times New Roman" panose="02020603050405020304" pitchFamily="18" charset="0"/>
              </a:rPr>
              <a:t>$2.6 billion annual state program obligations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kern="100" dirty="0">
                <a:effectLst/>
                <a:latin typeface="Aptos" panose="020B0004020202020204" pitchFamily="34" charset="0"/>
                <a:ea typeface="Times New Roman" panose="02020603050405020304" pitchFamily="18" charset="0"/>
                <a:cs typeface="Times New Roman" panose="02020603050405020304" pitchFamily="18" charset="0"/>
              </a:rPr>
              <a:t>$647.6 million annual operating obligations</a:t>
            </a:r>
          </a:p>
          <a:p>
            <a:pPr marL="742950" marR="0" lvl="1" indent="-285750">
              <a:lnSpc>
                <a:spcPct val="107000"/>
              </a:lnSpc>
              <a:spcBef>
                <a:spcPts val="0"/>
              </a:spcBef>
              <a:spcAft>
                <a:spcPts val="800"/>
              </a:spcAft>
              <a:buFont typeface="Courier New" panose="02070309020205020404" pitchFamily="49" charset="0"/>
              <a:buChar char="o"/>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$729.5 million local capital program</a:t>
            </a:r>
          </a:p>
          <a:p>
            <a:endParaRPr lang="en-US" dirty="0"/>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5</a:t>
            </a:fld>
            <a:endParaRPr lang="en-US"/>
          </a:p>
        </p:txBody>
      </p:sp>
    </p:spTree>
    <p:extLst>
      <p:ext uri="{BB962C8B-B14F-4D97-AF65-F5344CB8AC3E}">
        <p14:creationId xmlns:p14="http://schemas.microsoft.com/office/powerpoint/2010/main" val="119562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year marks the seventh year of delivering Gov. Holcomb’s Next Level Roads plan, a 20-year, fully funded plan to improve Indiana’s transportation infrastructure.</a:t>
            </a:r>
          </a:p>
          <a:p>
            <a:pPr marL="171450" indent="-171450">
              <a:buFont typeface="Arial" panose="020B0604020202020204" pitchFamily="34" charset="0"/>
              <a:buChar char="•"/>
            </a:pPr>
            <a:r>
              <a:rPr lang="en-US" dirty="0"/>
              <a:t>The plan was made possible through bipartisan support of HEA 1002 in 2017.</a:t>
            </a:r>
          </a:p>
          <a:p>
            <a:pPr marL="171450" lvl="0" indent="-171450">
              <a:buFont typeface="Arial" panose="020B0604020202020204" pitchFamily="34" charset="0"/>
              <a:buChar char="•"/>
            </a:pPr>
            <a:r>
              <a:rPr lang="en-US" dirty="0"/>
              <a:t>The plan is guided by four key deliverables:</a:t>
            </a:r>
          </a:p>
          <a:p>
            <a:pPr marL="628650" lvl="1" indent="-171450">
              <a:buFont typeface="Arial" panose="020B0604020202020204" pitchFamily="34" charset="0"/>
              <a:buChar char="•"/>
            </a:pPr>
            <a:r>
              <a:rPr lang="en-US" b="1" dirty="0"/>
              <a:t>Fixing What We Have: </a:t>
            </a:r>
          </a:p>
          <a:p>
            <a:pPr marL="1085850" lvl="2" indent="-171450">
              <a:buFont typeface="Arial" panose="020B0604020202020204" pitchFamily="34" charset="0"/>
              <a:buChar char="•"/>
            </a:pPr>
            <a:r>
              <a:rPr lang="en-US" dirty="0"/>
              <a:t>The plan funnels $60 billion toward building and maintaining the state’s roads and bridges.</a:t>
            </a:r>
          </a:p>
          <a:p>
            <a:pPr marL="1085850" lvl="2" indent="-171450">
              <a:buFont typeface="Arial" panose="020B0604020202020204" pitchFamily="34" charset="0"/>
              <a:buChar char="•"/>
            </a:pPr>
            <a:r>
              <a:rPr lang="en-US" dirty="0"/>
              <a:t>90% of those funds are dedicated toward improving the condition of roads and bridges, enhancing safety and correcting drainage issues.</a:t>
            </a:r>
          </a:p>
          <a:p>
            <a:pPr marL="1085850" lvl="2" indent="-171450">
              <a:buFont typeface="Arial" panose="020B0604020202020204" pitchFamily="34" charset="0"/>
              <a:buChar char="•"/>
            </a:pPr>
            <a:r>
              <a:rPr lang="en-US" dirty="0"/>
              <a:t>These targeted dollars have allowed us to invest in preservation techniques that help keep roads in good condition longer. </a:t>
            </a:r>
          </a:p>
          <a:p>
            <a:pPr marL="628650" lvl="1" indent="-171450">
              <a:buFont typeface="Arial" panose="020B0604020202020204" pitchFamily="34" charset="0"/>
              <a:buChar char="•"/>
            </a:pPr>
            <a:r>
              <a:rPr lang="en-US" b="1" dirty="0"/>
              <a:t>Finishing What We Started:</a:t>
            </a:r>
          </a:p>
          <a:p>
            <a:pPr marL="1085850" lvl="2" indent="-171450">
              <a:buFont typeface="Arial" panose="020B0604020202020204" pitchFamily="34" charset="0"/>
              <a:buChar char="•"/>
            </a:pPr>
            <a:r>
              <a:rPr lang="en-US" dirty="0"/>
              <a:t>Fully funding design and construction of the sixth and final section of I-69, known as I-69 Finish Line, between Martinsville and Indianapolis and accelerating completion from 2027 to the end of 2024 (on track).</a:t>
            </a:r>
          </a:p>
          <a:p>
            <a:pPr marL="1085850" lvl="2" indent="-171450">
              <a:buFont typeface="Arial" panose="020B0604020202020204" pitchFamily="34" charset="0"/>
              <a:buChar char="•"/>
            </a:pPr>
            <a:r>
              <a:rPr lang="en-US" dirty="0"/>
              <a:t>Delivering other major construction projects across the state. </a:t>
            </a:r>
          </a:p>
          <a:p>
            <a:pPr marL="628650" lvl="1" indent="-171450">
              <a:buFont typeface="Arial" panose="020B0604020202020204" pitchFamily="34" charset="0"/>
              <a:buChar char="•"/>
            </a:pPr>
            <a:r>
              <a:rPr lang="en-US" b="1" dirty="0"/>
              <a:t>Planning for the Future:</a:t>
            </a:r>
          </a:p>
          <a:p>
            <a:pPr marL="1085850" lvl="2" indent="-171450">
              <a:buFont typeface="Arial" panose="020B0604020202020204" pitchFamily="34" charset="0"/>
              <a:buChar char="•"/>
            </a:pPr>
            <a:r>
              <a:rPr lang="en-US" dirty="0"/>
              <a:t>Provides flexibility to continue development of projects that will positively impact Indiana’s economy and quality of life, such as added travel lanes on I-65 and I-70 statewide and the I-69 Ohio River Crossing near Evansville. Mid-States?</a:t>
            </a:r>
          </a:p>
          <a:p>
            <a:pPr marL="1085850" lvl="2" indent="-171450">
              <a:buFont typeface="Arial" panose="020B0604020202020204" pitchFamily="34" charset="0"/>
              <a:buChar char="•"/>
            </a:pPr>
            <a:r>
              <a:rPr lang="en-US" dirty="0"/>
              <a:t>Multiple planning studies underway (</a:t>
            </a:r>
            <a:r>
              <a:rPr lang="en-US" dirty="0" err="1"/>
              <a:t>ProPEL</a:t>
            </a:r>
            <a:r>
              <a:rPr lang="en-US" dirty="0"/>
              <a:t> US 30, </a:t>
            </a:r>
            <a:r>
              <a:rPr lang="en-US" dirty="0" err="1"/>
              <a:t>ProPEL</a:t>
            </a:r>
            <a:r>
              <a:rPr lang="en-US" dirty="0"/>
              <a:t> US 31, </a:t>
            </a:r>
            <a:r>
              <a:rPr lang="en-US" dirty="0" err="1"/>
              <a:t>ProPEL</a:t>
            </a:r>
            <a:r>
              <a:rPr lang="en-US" dirty="0"/>
              <a:t> Indy)</a:t>
            </a:r>
          </a:p>
          <a:p>
            <a:pPr marL="628650" lvl="1" indent="-171450">
              <a:buFont typeface="Arial" panose="020B0604020202020204" pitchFamily="34" charset="0"/>
              <a:buChar char="•"/>
            </a:pPr>
            <a:r>
              <a:rPr lang="en-US" b="1" dirty="0"/>
              <a:t>Impact on Cities, Towns and Counties:</a:t>
            </a:r>
          </a:p>
          <a:p>
            <a:pPr marL="1085850" lvl="2" indent="-171450">
              <a:buFont typeface="Arial" panose="020B0604020202020204" pitchFamily="34" charset="0"/>
              <a:buChar char="•"/>
            </a:pPr>
            <a:r>
              <a:rPr lang="en-US" dirty="0"/>
              <a:t>Next Level Roads has increased funding for projects on local road networks, in addition to INDOT’s Community Crossings Matching Grant program</a:t>
            </a:r>
          </a:p>
          <a:p>
            <a:pPr marL="1085850" lvl="2"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6</a:t>
            </a:fld>
            <a:endParaRPr lang="en-US"/>
          </a:p>
        </p:txBody>
      </p:sp>
    </p:spTree>
    <p:extLst>
      <p:ext uri="{BB962C8B-B14F-4D97-AF65-F5344CB8AC3E}">
        <p14:creationId xmlns:p14="http://schemas.microsoft.com/office/powerpoint/2010/main" val="208454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graphs here show how INDOT’s pavement and bridge conditions have improved over time, specifically since the passage of HEA 1002 in 2017.</a:t>
            </a:r>
          </a:p>
          <a:p>
            <a:pPr marL="171450" indent="-171450">
              <a:buFont typeface="Arial" panose="020B0604020202020204" pitchFamily="34" charset="0"/>
              <a:buChar char="•"/>
            </a:pPr>
            <a:r>
              <a:rPr lang="en-US" dirty="0"/>
              <a:t>The state’s laser focus on existing infrastructure has brought us ever closer to the goals set as part of the Next Level Roads plan:</a:t>
            </a:r>
          </a:p>
          <a:p>
            <a:pPr marL="628650" lvl="1" indent="-171450">
              <a:buFont typeface="Arial" panose="020B0604020202020204" pitchFamily="34" charset="0"/>
              <a:buChar char="•"/>
            </a:pPr>
            <a:r>
              <a:rPr lang="en-US" dirty="0"/>
              <a:t>95% of all state-maintained pavement in fair or better condition (by 2037)</a:t>
            </a:r>
          </a:p>
          <a:p>
            <a:pPr marL="628650" lvl="1" indent="-171450">
              <a:buFont typeface="Arial" panose="020B0604020202020204" pitchFamily="34" charset="0"/>
              <a:buChar char="•"/>
            </a:pPr>
            <a:r>
              <a:rPr lang="en-US" dirty="0"/>
              <a:t>98% of all state-maintained bridges in fair or better condition (by 2037)</a:t>
            </a:r>
          </a:p>
          <a:p>
            <a:pPr marL="1085850" lvl="2" indent="-171450">
              <a:buFont typeface="Arial" panose="020B0604020202020204" pitchFamily="34" charset="0"/>
              <a:buChar char="•"/>
            </a:pPr>
            <a:r>
              <a:rPr lang="en-US" dirty="0"/>
              <a:t>As of 2023, we’re sitting at: </a:t>
            </a:r>
          </a:p>
          <a:p>
            <a:pPr marL="1543050" lvl="3" indent="-171450">
              <a:buFont typeface="Arial" panose="020B0604020202020204" pitchFamily="34" charset="0"/>
              <a:buChar char="•"/>
            </a:pPr>
            <a:r>
              <a:rPr lang="en-US" dirty="0"/>
              <a:t>Just over 94% of all state-maintained roads in fair or better condition </a:t>
            </a:r>
          </a:p>
          <a:p>
            <a:pPr marL="1543050" lvl="3" indent="-171450">
              <a:buFont typeface="Arial" panose="020B0604020202020204" pitchFamily="34" charset="0"/>
              <a:buChar char="•"/>
            </a:pPr>
            <a:r>
              <a:rPr lang="en-US" dirty="0"/>
              <a:t>Just over 97% of all state-maintained bridges in fair or better condition </a:t>
            </a:r>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7</a:t>
            </a:fld>
            <a:endParaRPr lang="en-US"/>
          </a:p>
        </p:txBody>
      </p:sp>
    </p:spTree>
    <p:extLst>
      <p:ext uri="{BB962C8B-B14F-4D97-AF65-F5344CB8AC3E}">
        <p14:creationId xmlns:p14="http://schemas.microsoft.com/office/powerpoint/2010/main" val="405052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1"/>
                </a:solidFill>
                <a:effectLst/>
                <a:latin typeface="+mn-lt"/>
                <a:ea typeface="Calibri" panose="020F0502020204030204" pitchFamily="34" charset="0"/>
                <a:cs typeface="Times New Roman" panose="02020603050405020304" pitchFamily="18" charset="0"/>
              </a:rPr>
              <a:t>The state’s leadership has prioritized infrastructure by passing a once in a generation funding package for Indiana’s roads and bridges through HEA 1002. This has shown dividends here in the state and it is being recognized nationwide.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1"/>
                </a:solidFill>
                <a:effectLst/>
                <a:latin typeface="+mn-lt"/>
                <a:ea typeface="Calibri" panose="020F0502020204030204" pitchFamily="34" charset="0"/>
                <a:cs typeface="Times New Roman" panose="02020603050405020304" pitchFamily="18" charset="0"/>
              </a:rPr>
              <a:t>In 2022, Indiana was recognized as having the #1 infrastructure in the country by CNBC.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dirty="0">
                <a:effectLst/>
                <a:latin typeface="Segoe UI" panose="020B0502040204020203" pitchFamily="34" charset="0"/>
              </a:rPr>
              <a:t>As of 2023, for the seventh consecutive year, Indiana has placed within the top five in the nation for infrastructure in CNBC’s “America’s Top States for Business” rankings.</a:t>
            </a:r>
            <a:endParaRPr lang="en-US" sz="11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8</a:t>
            </a:fld>
            <a:endParaRPr lang="en-US"/>
          </a:p>
        </p:txBody>
      </p:sp>
    </p:spTree>
    <p:extLst>
      <p:ext uri="{BB962C8B-B14F-4D97-AF65-F5344CB8AC3E}">
        <p14:creationId xmlns:p14="http://schemas.microsoft.com/office/powerpoint/2010/main" val="284563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t>Back in April we gathered in Clay County to announce the first round of Community Crossings grant recipients for 2024.</a:t>
            </a:r>
          </a:p>
          <a:p>
            <a:pPr marL="171450" indent="-171450">
              <a:buFont typeface="Arial" panose="020B0604020202020204" pitchFamily="34" charset="0"/>
              <a:buChar char="•"/>
            </a:pPr>
            <a:r>
              <a:rPr lang="en-US" altLang="en-US" dirty="0"/>
              <a:t>Since its inception in 2016, nearly $1.7 billion in state funds have been awarded to local communities. </a:t>
            </a:r>
          </a:p>
          <a:p>
            <a:pPr marL="171450" indent="-171450">
              <a:buFont typeface="Arial" panose="020B0604020202020204" pitchFamily="34" charset="0"/>
              <a:buChar char="•"/>
            </a:pPr>
            <a:r>
              <a:rPr lang="en-US" altLang="en-US" dirty="0"/>
              <a:t>The success of this program cannot be overstated. Community Crossings has helped deliver more than 26,000 local road and bridge improvement projects, transforming communities, improving safety and fostering economic development and commerce in cities, towns and counties across the state.</a:t>
            </a:r>
          </a:p>
          <a:p>
            <a:pPr marL="171450" indent="-171450">
              <a:buFont typeface="Arial" panose="020B0604020202020204" pitchFamily="34" charset="0"/>
              <a:buChar char="•"/>
            </a:pPr>
            <a:r>
              <a:rPr lang="en-US" altLang="en-US" dirty="0"/>
              <a:t>I’m looking forward to hearing about continued progress at the local level and kicking-off our second- round of 2024 funds, which opens in just a few weeks on July 1. </a:t>
            </a:r>
          </a:p>
          <a:p>
            <a:pPr marL="171450" indent="-171450">
              <a:buFont typeface="Arial" panose="020B0604020202020204" pitchFamily="34" charset="0"/>
              <a:buChar char="•"/>
            </a:pPr>
            <a:endParaRPr lang="en-US" altLang="en-US" dirty="0"/>
          </a:p>
          <a:p>
            <a:endParaRPr lang="en-US" dirty="0"/>
          </a:p>
        </p:txBody>
      </p:sp>
      <p:sp>
        <p:nvSpPr>
          <p:cNvPr id="4" name="Slide Number Placeholder 3"/>
          <p:cNvSpPr>
            <a:spLocks noGrp="1"/>
          </p:cNvSpPr>
          <p:nvPr>
            <p:ph type="sldNum" sz="quarter" idx="5"/>
          </p:nvPr>
        </p:nvSpPr>
        <p:spPr/>
        <p:txBody>
          <a:bodyPr/>
          <a:lstStyle/>
          <a:p>
            <a:fld id="{7AB65ABD-BA3F-4163-89F9-DF8B64E26D07}" type="slidenum">
              <a:rPr lang="en-US" smtClean="0"/>
              <a:t>9</a:t>
            </a:fld>
            <a:endParaRPr lang="en-US"/>
          </a:p>
        </p:txBody>
      </p:sp>
    </p:spTree>
    <p:extLst>
      <p:ext uri="{BB962C8B-B14F-4D97-AF65-F5344CB8AC3E}">
        <p14:creationId xmlns:p14="http://schemas.microsoft.com/office/powerpoint/2010/main" val="139266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1225-A835-EF13-F97A-0AB4ABCF5F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5353A1-72BC-2D6F-FD13-DE24A709B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EF1D4D-9476-3A21-6AC5-65C84A0021E5}"/>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5" name="Footer Placeholder 4">
            <a:extLst>
              <a:ext uri="{FF2B5EF4-FFF2-40B4-BE49-F238E27FC236}">
                <a16:creationId xmlns:a16="http://schemas.microsoft.com/office/drawing/2014/main" id="{592A2F47-9AA1-CD78-5D72-0A3AD9751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68F16-5C8D-1D7D-15DB-13DC651C7520}"/>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13424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6612-FD19-CFCC-634E-88CC7B04AF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ED8D2A-B443-086F-279B-2F313F55E9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9B7C1-1E11-47D2-9A36-A077F71166F1}"/>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5" name="Footer Placeholder 4">
            <a:extLst>
              <a:ext uri="{FF2B5EF4-FFF2-40B4-BE49-F238E27FC236}">
                <a16:creationId xmlns:a16="http://schemas.microsoft.com/office/drawing/2014/main" id="{B7F8554D-977F-B52C-E96F-21CDAFBD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D2182-1D43-D90C-CF4F-7BB744489E2E}"/>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133615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6FE52-55DF-D660-43C3-157B0DADD6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90834D-BBF4-E912-F84D-8097118386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F9352-D9E1-5AC5-2318-AFC00C9D39DD}"/>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5" name="Footer Placeholder 4">
            <a:extLst>
              <a:ext uri="{FF2B5EF4-FFF2-40B4-BE49-F238E27FC236}">
                <a16:creationId xmlns:a16="http://schemas.microsoft.com/office/drawing/2014/main" id="{FCAA88AC-BAA0-C6EF-2B3A-6106A5A1D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ED808-17B3-9B56-3947-686B814EDE07}"/>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391215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864C3-DB36-3A25-6630-7F581F3318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F232C-3636-3688-DD16-CAE3E2E157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F72A5-7295-CFA5-F3B0-42CFEB905BDC}"/>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5" name="Footer Placeholder 4">
            <a:extLst>
              <a:ext uri="{FF2B5EF4-FFF2-40B4-BE49-F238E27FC236}">
                <a16:creationId xmlns:a16="http://schemas.microsoft.com/office/drawing/2014/main" id="{A69245DF-B803-D824-C9F4-AFDF5954E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8D951-7178-5D8D-5701-A129D4C23F32}"/>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369216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8978-0842-3954-0EEA-BFE189CF82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345F07-3974-3417-E79D-8F723129CF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5D1E7-E621-E776-4D10-B86996BD263B}"/>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5" name="Footer Placeholder 4">
            <a:extLst>
              <a:ext uri="{FF2B5EF4-FFF2-40B4-BE49-F238E27FC236}">
                <a16:creationId xmlns:a16="http://schemas.microsoft.com/office/drawing/2014/main" id="{E24AE0A6-A135-CA4E-9CDA-C142F4839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842DE-AF7E-0EB5-DEAB-77CFE86E0E0D}"/>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82491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6249-234D-6A93-217B-AFE3F8E7FA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B65866-CB2F-B32E-6261-AE923A2F5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18E148-60C8-E03E-2E3B-1975E21013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2824A-B270-E0B8-3EE7-13CD22DC88C9}"/>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6" name="Footer Placeholder 5">
            <a:extLst>
              <a:ext uri="{FF2B5EF4-FFF2-40B4-BE49-F238E27FC236}">
                <a16:creationId xmlns:a16="http://schemas.microsoft.com/office/drawing/2014/main" id="{35B46352-6B00-3F24-DD1B-6FEA9A4E9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6C769-6F95-BDCA-ADB1-CEC20972C2FA}"/>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4218930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0B30-0ECD-02EC-710B-C1F75F162B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AB9C32-4A22-6F77-1965-5F0EF24E7D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7E8973-7530-C319-7A7D-C61A74D6FF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1E76E6-175C-91B8-D1CE-20CBCB77E0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8C3BDB-4D94-61FD-F589-80A06194A0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1B8247-CDA4-E852-EB6B-0A1D4FAEE5F7}"/>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8" name="Footer Placeholder 7">
            <a:extLst>
              <a:ext uri="{FF2B5EF4-FFF2-40B4-BE49-F238E27FC236}">
                <a16:creationId xmlns:a16="http://schemas.microsoft.com/office/drawing/2014/main" id="{3B1AAAC3-A80C-E8AE-A914-F6E08B70C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24012-B95F-341D-7005-AFF240353A7E}"/>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544875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1DF5-3594-D2C6-362D-DAA04EAC58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7494DD-289B-8DAD-6116-6517CCBA5327}"/>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4" name="Footer Placeholder 3">
            <a:extLst>
              <a:ext uri="{FF2B5EF4-FFF2-40B4-BE49-F238E27FC236}">
                <a16:creationId xmlns:a16="http://schemas.microsoft.com/office/drawing/2014/main" id="{B9021ED5-3767-2AC9-50E1-F83A871153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25ADC6-0D10-D48B-AFF9-DD63BD1CF500}"/>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3075108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F736E0-6DDF-9119-28C0-E436A1481C44}"/>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3" name="Footer Placeholder 2">
            <a:extLst>
              <a:ext uri="{FF2B5EF4-FFF2-40B4-BE49-F238E27FC236}">
                <a16:creationId xmlns:a16="http://schemas.microsoft.com/office/drawing/2014/main" id="{29B7F99C-A1A1-6B34-6171-BAC2025D20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35E8FA-91A2-BD03-8513-2BF6E37EC06D}"/>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8921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B65DC-B0A4-FD8B-D10D-188D7803B0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48FB7F-AD7E-F5BF-7FB7-CDBC36C942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4EB4AD-E43D-84E0-A9D7-BC3EF07C6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FAE8D8-CABE-7F72-FD1E-4BFA4DB759E7}"/>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6" name="Footer Placeholder 5">
            <a:extLst>
              <a:ext uri="{FF2B5EF4-FFF2-40B4-BE49-F238E27FC236}">
                <a16:creationId xmlns:a16="http://schemas.microsoft.com/office/drawing/2014/main" id="{ECAA4B42-E0A6-86C9-E58F-3271BDE15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FF309-74A9-5166-259C-EE3881545657}"/>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272997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56E43-3F29-C147-F28C-16A669456F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B15B5-C65C-C524-1CB3-A3F937996B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C0352E-B959-5A2F-6698-920696E71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80AF4-996D-38A7-FF9E-9427EF2FA6FD}"/>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6" name="Footer Placeholder 5">
            <a:extLst>
              <a:ext uri="{FF2B5EF4-FFF2-40B4-BE49-F238E27FC236}">
                <a16:creationId xmlns:a16="http://schemas.microsoft.com/office/drawing/2014/main" id="{9182472A-C51C-8FB4-992A-9ABE6BEB87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C4E59-E240-09E7-96E1-4FC04A602119}"/>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60338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1E1A6-F8CB-848A-4B49-B586E1728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04C019-A9D6-BF94-EC1C-5E55E53D5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3843F-0AE2-644A-9C11-7EA3CF686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CB9FDD-29FF-419E-85A4-3DFE04073094}" type="datetimeFigureOut">
              <a:rPr lang="en-US" smtClean="0"/>
              <a:t>6/20/2024</a:t>
            </a:fld>
            <a:endParaRPr lang="en-US"/>
          </a:p>
        </p:txBody>
      </p:sp>
      <p:sp>
        <p:nvSpPr>
          <p:cNvPr id="5" name="Footer Placeholder 4">
            <a:extLst>
              <a:ext uri="{FF2B5EF4-FFF2-40B4-BE49-F238E27FC236}">
                <a16:creationId xmlns:a16="http://schemas.microsoft.com/office/drawing/2014/main" id="{B5657F11-74B0-5D8B-1279-E77EF7CC9F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297373-E466-E2BA-E718-1C23BB3AE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9761A6-D098-4A9A-A864-D6D5D3151D3B}" type="slidenum">
              <a:rPr lang="en-US" smtClean="0"/>
              <a:t>‹#›</a:t>
            </a:fld>
            <a:endParaRPr lang="en-US"/>
          </a:p>
        </p:txBody>
      </p:sp>
    </p:spTree>
    <p:extLst>
      <p:ext uri="{BB962C8B-B14F-4D97-AF65-F5344CB8AC3E}">
        <p14:creationId xmlns:p14="http://schemas.microsoft.com/office/powerpoint/2010/main" val="525858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whitehouse.gov/wp-content/uploads/2022/05/BUILDING-A-BETTER-AMERICA-V2.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in.gov/indot/bup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entapps.indot.in.gov/dotmaps/nlri/" TargetMode="External"/><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hyperlink" Target="https://511in.org/@-88.5498,40.29978,6?show=incidents,normalCameras,stationsAlert,weatherWarningsAreaEvents,plowCameras,flooding" TargetMode="External"/><Relationship Id="rId12"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indottscc.service-now.com/csm" TargetMode="External"/><Relationship Id="rId11" Type="http://schemas.openxmlformats.org/officeDocument/2006/relationships/image" Target="../media/image27.png"/><Relationship Id="rId5" Type="http://schemas.openxmlformats.org/officeDocument/2006/relationships/hyperlink" Target="https://public.govdelivery.com/accounts/INDOT/subscriber/new" TargetMode="External"/><Relationship Id="rId10" Type="http://schemas.openxmlformats.org/officeDocument/2006/relationships/image" Target="../media/image26.jpeg"/><Relationship Id="rId4" Type="http://schemas.openxmlformats.org/officeDocument/2006/relationships/hyperlink" Target="https://www.in.gov/indot/" TargetMode="External"/><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Michael.Smith@indot.in.go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Stcox@iot.in.gov"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quare with blue stripes&#10;&#10;Description automatically generated">
            <a:extLst>
              <a:ext uri="{FF2B5EF4-FFF2-40B4-BE49-F238E27FC236}">
                <a16:creationId xmlns:a16="http://schemas.microsoft.com/office/drawing/2014/main" id="{804A4C1F-0511-085A-1267-708E63B486B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FEB07094-C9F7-2AA7-0BED-B6797319392C}"/>
              </a:ext>
            </a:extLst>
          </p:cNvPr>
          <p:cNvSpPr>
            <a:spLocks noGrp="1"/>
          </p:cNvSpPr>
          <p:nvPr>
            <p:ph type="ctrTitle"/>
          </p:nvPr>
        </p:nvSpPr>
        <p:spPr>
          <a:xfrm>
            <a:off x="991340" y="-586581"/>
            <a:ext cx="9144000" cy="2387600"/>
          </a:xfrm>
        </p:spPr>
        <p:txBody>
          <a:bodyPr>
            <a:normAutofit/>
          </a:bodyPr>
          <a:lstStyle/>
          <a:p>
            <a:pPr algn="l"/>
            <a:r>
              <a:rPr lang="en-US" sz="52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Partnering with Locals</a:t>
            </a:r>
          </a:p>
        </p:txBody>
      </p:sp>
      <p:sp>
        <p:nvSpPr>
          <p:cNvPr id="7" name="Subtitle 2">
            <a:extLst>
              <a:ext uri="{FF2B5EF4-FFF2-40B4-BE49-F238E27FC236}">
                <a16:creationId xmlns:a16="http://schemas.microsoft.com/office/drawing/2014/main" id="{2A98B9BE-50D3-A3C7-FA68-A4205FFE3BE1}"/>
              </a:ext>
            </a:extLst>
          </p:cNvPr>
          <p:cNvSpPr>
            <a:spLocks noGrp="1"/>
          </p:cNvSpPr>
          <p:nvPr>
            <p:ph type="subTitle" idx="1"/>
          </p:nvPr>
        </p:nvSpPr>
        <p:spPr>
          <a:xfrm>
            <a:off x="991340" y="1950792"/>
            <a:ext cx="6853249" cy="996594"/>
          </a:xfrm>
        </p:spPr>
        <p:txBody>
          <a:bodyPr>
            <a:normAutofit/>
          </a:bodyPr>
          <a:lstStyle/>
          <a:p>
            <a:pPr algn="l"/>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Mike Smith, Commissioner</a:t>
            </a:r>
          </a:p>
          <a:p>
            <a:pPr algn="l"/>
            <a:r>
              <a:rPr lang="en-US" sz="2800"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Indiana Department of Transportation</a:t>
            </a:r>
          </a:p>
        </p:txBody>
      </p:sp>
      <p:sp>
        <p:nvSpPr>
          <p:cNvPr id="8" name="TextBox 7">
            <a:extLst>
              <a:ext uri="{FF2B5EF4-FFF2-40B4-BE49-F238E27FC236}">
                <a16:creationId xmlns:a16="http://schemas.microsoft.com/office/drawing/2014/main" id="{F43BB31C-3013-2C75-AE63-AA7B105C0374}"/>
              </a:ext>
            </a:extLst>
          </p:cNvPr>
          <p:cNvSpPr txBox="1"/>
          <p:nvPr/>
        </p:nvSpPr>
        <p:spPr>
          <a:xfrm>
            <a:off x="991340" y="3059668"/>
            <a:ext cx="6094520" cy="400110"/>
          </a:xfrm>
          <a:prstGeom prst="rect">
            <a:avLst/>
          </a:prstGeom>
          <a:noFill/>
        </p:spPr>
        <p:txBody>
          <a:bodyPr wrap="square">
            <a:spAutoFit/>
          </a:bodyPr>
          <a:lstStyle/>
          <a:p>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June 21, 2024</a:t>
            </a:r>
          </a:p>
        </p:txBody>
      </p:sp>
      <p:pic>
        <p:nvPicPr>
          <p:cNvPr id="9" name="Picture 8" descr="A circular logo with blue and yellow text&#10;&#10;Description automatically generated">
            <a:extLst>
              <a:ext uri="{FF2B5EF4-FFF2-40B4-BE49-F238E27FC236}">
                <a16:creationId xmlns:a16="http://schemas.microsoft.com/office/drawing/2014/main" id="{D56687DA-91E2-B3B9-9D8D-94BE51D73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263" y="3953726"/>
            <a:ext cx="2410326" cy="2410326"/>
          </a:xfrm>
          <a:prstGeom prst="rect">
            <a:avLst/>
          </a:prstGeom>
        </p:spPr>
      </p:pic>
    </p:spTree>
    <p:extLst>
      <p:ext uri="{BB962C8B-B14F-4D97-AF65-F5344CB8AC3E}">
        <p14:creationId xmlns:p14="http://schemas.microsoft.com/office/powerpoint/2010/main" val="225143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Formula Funding – Bipartisan Infrastructure Law (BIL)</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Reauthorizes and adds to the FAST Act formula funding for FY22-FY26 for several surface transportation programs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Establishes several new discretionary grant programs for state, LPAs &amp; MPOs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The table below shows the new distribution funding </a:t>
            </a:r>
            <a:r>
              <a:rPr lang="en-US" u="sng"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above</a:t>
            </a: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FAST Act formula levels.</a:t>
            </a:r>
          </a:p>
        </p:txBody>
      </p:sp>
      <p:graphicFrame>
        <p:nvGraphicFramePr>
          <p:cNvPr id="2" name="Table 4">
            <a:extLst>
              <a:ext uri="{FF2B5EF4-FFF2-40B4-BE49-F238E27FC236}">
                <a16:creationId xmlns:a16="http://schemas.microsoft.com/office/drawing/2014/main" id="{6EE2168B-3187-79FD-C59E-09583E39A71E}"/>
              </a:ext>
            </a:extLst>
          </p:cNvPr>
          <p:cNvGraphicFramePr>
            <a:graphicFrameLocks noGrp="1"/>
          </p:cNvGraphicFramePr>
          <p:nvPr>
            <p:extLst>
              <p:ext uri="{D42A27DB-BD31-4B8C-83A1-F6EECF244321}">
                <p14:modId xmlns:p14="http://schemas.microsoft.com/office/powerpoint/2010/main" val="2802023504"/>
              </p:ext>
            </p:extLst>
          </p:nvPr>
        </p:nvGraphicFramePr>
        <p:xfrm>
          <a:off x="1841498" y="4654617"/>
          <a:ext cx="8509002" cy="1417320"/>
        </p:xfrm>
        <a:graphic>
          <a:graphicData uri="http://schemas.openxmlformats.org/drawingml/2006/table">
            <a:tbl>
              <a:tblPr firstRow="1" bandRow="1">
                <a:tableStyleId>{5C22544A-7EE6-4342-B048-85BDC9FD1C3A}</a:tableStyleId>
              </a:tblPr>
              <a:tblGrid>
                <a:gridCol w="1418167">
                  <a:extLst>
                    <a:ext uri="{9D8B030D-6E8A-4147-A177-3AD203B41FA5}">
                      <a16:colId xmlns:a16="http://schemas.microsoft.com/office/drawing/2014/main" val="1895902035"/>
                    </a:ext>
                  </a:extLst>
                </a:gridCol>
                <a:gridCol w="1418167">
                  <a:extLst>
                    <a:ext uri="{9D8B030D-6E8A-4147-A177-3AD203B41FA5}">
                      <a16:colId xmlns:a16="http://schemas.microsoft.com/office/drawing/2014/main" val="3383359112"/>
                    </a:ext>
                  </a:extLst>
                </a:gridCol>
                <a:gridCol w="1418167">
                  <a:extLst>
                    <a:ext uri="{9D8B030D-6E8A-4147-A177-3AD203B41FA5}">
                      <a16:colId xmlns:a16="http://schemas.microsoft.com/office/drawing/2014/main" val="1530419050"/>
                    </a:ext>
                  </a:extLst>
                </a:gridCol>
                <a:gridCol w="1418167">
                  <a:extLst>
                    <a:ext uri="{9D8B030D-6E8A-4147-A177-3AD203B41FA5}">
                      <a16:colId xmlns:a16="http://schemas.microsoft.com/office/drawing/2014/main" val="2390923830"/>
                    </a:ext>
                  </a:extLst>
                </a:gridCol>
                <a:gridCol w="1418167">
                  <a:extLst>
                    <a:ext uri="{9D8B030D-6E8A-4147-A177-3AD203B41FA5}">
                      <a16:colId xmlns:a16="http://schemas.microsoft.com/office/drawing/2014/main" val="2357090412"/>
                    </a:ext>
                  </a:extLst>
                </a:gridCol>
                <a:gridCol w="1418167">
                  <a:extLst>
                    <a:ext uri="{9D8B030D-6E8A-4147-A177-3AD203B41FA5}">
                      <a16:colId xmlns:a16="http://schemas.microsoft.com/office/drawing/2014/main" val="2719274839"/>
                    </a:ext>
                  </a:extLst>
                </a:gridCol>
              </a:tblGrid>
              <a:tr h="472440">
                <a:tc>
                  <a:txBody>
                    <a:bodyPr/>
                    <a:lstStyle/>
                    <a:p>
                      <a:endParaRPr lang="en-US"/>
                    </a:p>
                  </a:txBody>
                  <a:tcPr/>
                </a:tc>
                <a:tc>
                  <a:txBody>
                    <a:bodyPr/>
                    <a:lstStyle/>
                    <a:p>
                      <a:r>
                        <a:rPr lang="en-US" dirty="0"/>
                        <a:t>FY 2022</a:t>
                      </a:r>
                    </a:p>
                  </a:txBody>
                  <a:tcPr/>
                </a:tc>
                <a:tc>
                  <a:txBody>
                    <a:bodyPr/>
                    <a:lstStyle/>
                    <a:p>
                      <a:r>
                        <a:rPr lang="en-US" dirty="0"/>
                        <a:t>FY 2023</a:t>
                      </a:r>
                    </a:p>
                  </a:txBody>
                  <a:tcPr/>
                </a:tc>
                <a:tc>
                  <a:txBody>
                    <a:bodyPr/>
                    <a:lstStyle/>
                    <a:p>
                      <a:r>
                        <a:rPr lang="en-US" dirty="0"/>
                        <a:t>FY 2024</a:t>
                      </a:r>
                    </a:p>
                  </a:txBody>
                  <a:tcPr/>
                </a:tc>
                <a:tc>
                  <a:txBody>
                    <a:bodyPr/>
                    <a:lstStyle/>
                    <a:p>
                      <a:r>
                        <a:rPr lang="en-US" dirty="0"/>
                        <a:t>FY 2025</a:t>
                      </a:r>
                    </a:p>
                  </a:txBody>
                  <a:tcPr/>
                </a:tc>
                <a:tc>
                  <a:txBody>
                    <a:bodyPr/>
                    <a:lstStyle/>
                    <a:p>
                      <a:r>
                        <a:rPr lang="en-US" dirty="0"/>
                        <a:t>FY 2026</a:t>
                      </a:r>
                    </a:p>
                  </a:txBody>
                  <a:tcPr/>
                </a:tc>
                <a:extLst>
                  <a:ext uri="{0D108BD9-81ED-4DB2-BD59-A6C34878D82A}">
                    <a16:rowId xmlns:a16="http://schemas.microsoft.com/office/drawing/2014/main" val="2082909464"/>
                  </a:ext>
                </a:extLst>
              </a:tr>
              <a:tr h="472440">
                <a:tc>
                  <a:txBody>
                    <a:bodyPr/>
                    <a:lstStyle/>
                    <a:p>
                      <a:r>
                        <a:rPr lang="en-US" dirty="0"/>
                        <a:t>INDOT</a:t>
                      </a:r>
                    </a:p>
                  </a:txBody>
                  <a:tcPr/>
                </a:tc>
                <a:tc>
                  <a:txBody>
                    <a:bodyPr/>
                    <a:lstStyle/>
                    <a:p>
                      <a:r>
                        <a:rPr lang="en-US" dirty="0"/>
                        <a:t>$156M</a:t>
                      </a:r>
                    </a:p>
                  </a:txBody>
                  <a:tcPr/>
                </a:tc>
                <a:tc>
                  <a:txBody>
                    <a:bodyPr/>
                    <a:lstStyle/>
                    <a:p>
                      <a:r>
                        <a:rPr lang="en-US" dirty="0"/>
                        <a:t>$175M</a:t>
                      </a:r>
                    </a:p>
                  </a:txBody>
                  <a:tcPr/>
                </a:tc>
                <a:tc>
                  <a:txBody>
                    <a:bodyPr/>
                    <a:lstStyle/>
                    <a:p>
                      <a:r>
                        <a:rPr lang="en-US" dirty="0"/>
                        <a:t>$194M</a:t>
                      </a:r>
                    </a:p>
                  </a:txBody>
                  <a:tcPr/>
                </a:tc>
                <a:tc>
                  <a:txBody>
                    <a:bodyPr/>
                    <a:lstStyle/>
                    <a:p>
                      <a:r>
                        <a:rPr lang="en-US" dirty="0"/>
                        <a:t>$213M</a:t>
                      </a:r>
                    </a:p>
                  </a:txBody>
                  <a:tcPr/>
                </a:tc>
                <a:tc>
                  <a:txBody>
                    <a:bodyPr/>
                    <a:lstStyle/>
                    <a:p>
                      <a:r>
                        <a:rPr lang="en-US" dirty="0"/>
                        <a:t>$233M</a:t>
                      </a:r>
                    </a:p>
                  </a:txBody>
                  <a:tcPr/>
                </a:tc>
                <a:extLst>
                  <a:ext uri="{0D108BD9-81ED-4DB2-BD59-A6C34878D82A}">
                    <a16:rowId xmlns:a16="http://schemas.microsoft.com/office/drawing/2014/main" val="3993203393"/>
                  </a:ext>
                </a:extLst>
              </a:tr>
              <a:tr h="472440">
                <a:tc>
                  <a:txBody>
                    <a:bodyPr/>
                    <a:lstStyle/>
                    <a:p>
                      <a:r>
                        <a:rPr lang="en-US" dirty="0"/>
                        <a:t>LOCALS</a:t>
                      </a:r>
                    </a:p>
                  </a:txBody>
                  <a:tcPr/>
                </a:tc>
                <a:tc>
                  <a:txBody>
                    <a:bodyPr/>
                    <a:lstStyle/>
                    <a:p>
                      <a:r>
                        <a:rPr lang="en-US" dirty="0"/>
                        <a:t>$52M</a:t>
                      </a:r>
                    </a:p>
                  </a:txBody>
                  <a:tcPr/>
                </a:tc>
                <a:tc>
                  <a:txBody>
                    <a:bodyPr/>
                    <a:lstStyle/>
                    <a:p>
                      <a:r>
                        <a:rPr lang="en-US" dirty="0"/>
                        <a:t>$58M</a:t>
                      </a:r>
                    </a:p>
                  </a:txBody>
                  <a:tcPr/>
                </a:tc>
                <a:tc>
                  <a:txBody>
                    <a:bodyPr/>
                    <a:lstStyle/>
                    <a:p>
                      <a:r>
                        <a:rPr lang="en-US" dirty="0"/>
                        <a:t>$64M</a:t>
                      </a:r>
                    </a:p>
                  </a:txBody>
                  <a:tcPr/>
                </a:tc>
                <a:tc>
                  <a:txBody>
                    <a:bodyPr/>
                    <a:lstStyle/>
                    <a:p>
                      <a:r>
                        <a:rPr lang="en-US" dirty="0"/>
                        <a:t>$71M</a:t>
                      </a:r>
                    </a:p>
                  </a:txBody>
                  <a:tcPr/>
                </a:tc>
                <a:tc>
                  <a:txBody>
                    <a:bodyPr/>
                    <a:lstStyle/>
                    <a:p>
                      <a:r>
                        <a:rPr lang="en-US" dirty="0"/>
                        <a:t>$77M</a:t>
                      </a:r>
                    </a:p>
                  </a:txBody>
                  <a:tcPr/>
                </a:tc>
                <a:extLst>
                  <a:ext uri="{0D108BD9-81ED-4DB2-BD59-A6C34878D82A}">
                    <a16:rowId xmlns:a16="http://schemas.microsoft.com/office/drawing/2014/main" val="1467019823"/>
                  </a:ext>
                </a:extLst>
              </a:tr>
            </a:tbl>
          </a:graphicData>
        </a:graphic>
      </p:graphicFrame>
    </p:spTree>
    <p:extLst>
      <p:ext uri="{BB962C8B-B14F-4D97-AF65-F5344CB8AC3E}">
        <p14:creationId xmlns:p14="http://schemas.microsoft.com/office/powerpoint/2010/main" val="1197911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Federal-Aid Highway Program (FAHP)</a:t>
            </a:r>
          </a:p>
        </p:txBody>
      </p:sp>
      <p:sp>
        <p:nvSpPr>
          <p:cNvPr id="5" name="Content Placeholder 2">
            <a:extLst>
              <a:ext uri="{FF2B5EF4-FFF2-40B4-BE49-F238E27FC236}">
                <a16:creationId xmlns:a16="http://schemas.microsoft.com/office/drawing/2014/main" id="{D1245D10-6FA7-A423-CFEA-672C1F7083ED}"/>
              </a:ext>
            </a:extLst>
          </p:cNvPr>
          <p:cNvSpPr txBox="1">
            <a:spLocks/>
          </p:cNvSpPr>
          <p:nvPr/>
        </p:nvSpPr>
        <p:spPr>
          <a:xfrm>
            <a:off x="838200" y="1825625"/>
            <a:ext cx="52578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FAHP is an umbrella term for the separate highway programs administered by FHWA.</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INDOT provides support to LPAs by sharing 25%.</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Funds can be used for road &amp; bridge preservation projects, sidewalks, trails, signage, guardrail &amp; other safety projects.</a:t>
            </a:r>
          </a:p>
        </p:txBody>
      </p:sp>
      <p:sp>
        <p:nvSpPr>
          <p:cNvPr id="6" name="Content Placeholder 2">
            <a:extLst>
              <a:ext uri="{FF2B5EF4-FFF2-40B4-BE49-F238E27FC236}">
                <a16:creationId xmlns:a16="http://schemas.microsoft.com/office/drawing/2014/main" id="{A5E7AB41-15AB-B1B3-46C6-1EC39EEBAA73}"/>
              </a:ext>
            </a:extLst>
          </p:cNvPr>
          <p:cNvSpPr txBox="1">
            <a:spLocks/>
          </p:cNvSpPr>
          <p:nvPr/>
        </p:nvSpPr>
        <p:spPr>
          <a:xfrm>
            <a:off x="622935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Examples:</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Congestion Mitigation &amp; Air Quality Program</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Highway Safety Improvement Program</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Rail Crossing Program (Local Trax)</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Surface Transportation Block Grant</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Rural Transit Program</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Airport Improvement Program</a:t>
            </a:r>
          </a:p>
        </p:txBody>
      </p:sp>
    </p:spTree>
    <p:extLst>
      <p:ext uri="{BB962C8B-B14F-4D97-AF65-F5344CB8AC3E}">
        <p14:creationId xmlns:p14="http://schemas.microsoft.com/office/powerpoint/2010/main" val="1234334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Eligibility Requirements</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199" y="1825625"/>
            <a:ext cx="106720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INDOT typically issues a rural call for federal-aid projects in November of each year.</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Application period typically closes in December, with project selection in Q1 of the following year</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Projects are programmed five years in advance.</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To be eligible for funds, communities must provide a local match &amp; meet other federal requirements, including maintaining an Employee in Responsible Charge (ERC).</a:t>
            </a:r>
          </a:p>
        </p:txBody>
      </p:sp>
    </p:spTree>
    <p:extLst>
      <p:ext uri="{BB962C8B-B14F-4D97-AF65-F5344CB8AC3E}">
        <p14:creationId xmlns:p14="http://schemas.microsoft.com/office/powerpoint/2010/main" val="2626145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BIL Discretionary Grants</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199" y="1825625"/>
            <a:ext cx="106720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The federal </a:t>
            </a:r>
            <a:r>
              <a:rPr lang="en-US" dirty="0">
                <a:solidFill>
                  <a:srgbClr val="5D767D"/>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Guidebook</a:t>
            </a: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has the full list of funding available for each grant. </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Examples:</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Active Transportation Infrastructure Investment Program</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Bridge Investment Program</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Charging &amp; Fueling Infrastructure Grants Program (Community &amp; Corridor Charging)</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INFRA &amp; MEGA Programs</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Reconnecting Communities Grants (Capital Construction &amp; Planning)</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Safe Streets &amp; Roads for All (SS4A)</a:t>
            </a:r>
          </a:p>
        </p:txBody>
      </p:sp>
    </p:spTree>
    <p:extLst>
      <p:ext uri="{BB962C8B-B14F-4D97-AF65-F5344CB8AC3E}">
        <p14:creationId xmlns:p14="http://schemas.microsoft.com/office/powerpoint/2010/main" val="1024298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Looking Ahead…</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6305120" y="1459865"/>
            <a:ext cx="51629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Sustainable funding model</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Challenges</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Inflation</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EV/alternative fuel adoption</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Federal funding instability</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Funding taskforce established</a:t>
            </a:r>
          </a:p>
          <a:p>
            <a:pPr lvl="1"/>
            <a:r>
              <a:rPr lang="en-US"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Funding of Indiana’s roads for a stronger, safer tomorrow (FIRSST)</a:t>
            </a:r>
          </a:p>
        </p:txBody>
      </p:sp>
      <p:pic>
        <p:nvPicPr>
          <p:cNvPr id="2" name="Graphic 1" descr="Fuel with solid fill">
            <a:extLst>
              <a:ext uri="{FF2B5EF4-FFF2-40B4-BE49-F238E27FC236}">
                <a16:creationId xmlns:a16="http://schemas.microsoft.com/office/drawing/2014/main" id="{AC78923C-E908-CEC8-E53D-290C70C3BA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164" y="1690688"/>
            <a:ext cx="2169997" cy="2169997"/>
          </a:xfrm>
          <a:prstGeom prst="rect">
            <a:avLst/>
          </a:prstGeom>
        </p:spPr>
      </p:pic>
      <p:pic>
        <p:nvPicPr>
          <p:cNvPr id="6" name="Picture 5" descr="Logo, company name&#10;&#10;Description automatically generated">
            <a:extLst>
              <a:ext uri="{FF2B5EF4-FFF2-40B4-BE49-F238E27FC236}">
                <a16:creationId xmlns:a16="http://schemas.microsoft.com/office/drawing/2014/main" id="{FD3F3425-760E-15C9-C4EF-BD97DFB14D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99" t="14591"/>
          <a:stretch/>
        </p:blipFill>
        <p:spPr>
          <a:xfrm>
            <a:off x="1808930" y="3657471"/>
            <a:ext cx="2718061" cy="2342408"/>
          </a:xfrm>
          <a:prstGeom prst="rect">
            <a:avLst/>
          </a:prstGeom>
          <a:solidFill>
            <a:srgbClr val="01426A"/>
          </a:solidFill>
          <a:ln>
            <a:noFill/>
          </a:ln>
        </p:spPr>
      </p:pic>
      <p:pic>
        <p:nvPicPr>
          <p:cNvPr id="7" name="Graphic 6" descr="Daily calendar with solid fill">
            <a:extLst>
              <a:ext uri="{FF2B5EF4-FFF2-40B4-BE49-F238E27FC236}">
                <a16:creationId xmlns:a16="http://schemas.microsoft.com/office/drawing/2014/main" id="{CCD507CE-C99A-016B-F286-347ADD6063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91366" y="1703621"/>
            <a:ext cx="2169997" cy="2169997"/>
          </a:xfrm>
          <a:prstGeom prst="rect">
            <a:avLst/>
          </a:prstGeom>
        </p:spPr>
      </p:pic>
    </p:spTree>
    <p:extLst>
      <p:ext uri="{BB962C8B-B14F-4D97-AF65-F5344CB8AC3E}">
        <p14:creationId xmlns:p14="http://schemas.microsoft.com/office/powerpoint/2010/main" val="331110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New in 2024: Focus on Safety</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Work in partnership with local governments to prevent injuries &amp; loss of life</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Reduce fatalities &amp; incapacitating injuries Indiana roadways by 25% in 10 years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Collaborate with employees &amp; external partners to continue to foster a safety culture</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Reduce work zone incidents by 5%</a:t>
            </a:r>
          </a:p>
          <a:p>
            <a:pPr lvl="1"/>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24391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Buckle Up Phone Down (</a:t>
            </a:r>
            <a:r>
              <a:rPr lang="en-US" b="1" dirty="0">
                <a:solidFill>
                  <a:srgbClr val="5D767D"/>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BUPDIN</a:t>
            </a:r>
            <a:r>
              <a:rPr lang="en-US" b="1" dirty="0">
                <a:solidFill>
                  <a:srgbClr val="467886"/>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.com</a:t>
            </a:r>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Launched by Missouri DOT in 2017, adopted by INDOT in 2023</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An estimated 30% of crashes are reported to be related to distracted driving.</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Six percent of vehicle occupants are unbelted but account for 47% of fatalities in Indiana.</a:t>
            </a:r>
          </a:p>
          <a:p>
            <a:pPr lvl="1"/>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descr="A close-up of a sign&#10;&#10;Description automatically generated">
            <a:extLst>
              <a:ext uri="{FF2B5EF4-FFF2-40B4-BE49-F238E27FC236}">
                <a16:creationId xmlns:a16="http://schemas.microsoft.com/office/drawing/2014/main" id="{B5C01B6A-9830-0A0D-CA85-C73B6597D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116" y="4266276"/>
            <a:ext cx="6333768" cy="1910687"/>
          </a:xfrm>
          <a:prstGeom prst="rect">
            <a:avLst/>
          </a:prstGeom>
        </p:spPr>
      </p:pic>
    </p:spTree>
    <p:extLst>
      <p:ext uri="{BB962C8B-B14F-4D97-AF65-F5344CB8AC3E}">
        <p14:creationId xmlns:p14="http://schemas.microsoft.com/office/powerpoint/2010/main" val="3094185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Identifying Solutions – Top 50 Corridors</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6305120" y="1459865"/>
            <a:ext cx="51629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Safety Action Plan</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Collaboration with ISP to identify the Top 50 Corridors with serious injuries &amp; fatalities</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Increased patrols &amp; enforcement</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Determining long-, medium- &amp; short-term improvement plans for problematic corridors &amp; intersections</a:t>
            </a:r>
          </a:p>
          <a:p>
            <a:pPr marL="0" indent="0">
              <a:buNone/>
            </a:pPr>
            <a:endParaRPr lang="en-US"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a:extLst>
              <a:ext uri="{FF2B5EF4-FFF2-40B4-BE49-F238E27FC236}">
                <a16:creationId xmlns:a16="http://schemas.microsoft.com/office/drawing/2014/main" id="{7E1D7AD5-D0F0-8F70-56AE-18F72FC5FF8B}"/>
              </a:ext>
            </a:extLst>
          </p:cNvPr>
          <p:cNvPicPr>
            <a:picLocks noChangeAspect="1"/>
          </p:cNvPicPr>
          <p:nvPr/>
        </p:nvPicPr>
        <p:blipFill>
          <a:blip r:embed="rId4"/>
          <a:stretch>
            <a:fillRect/>
          </a:stretch>
        </p:blipFill>
        <p:spPr>
          <a:xfrm>
            <a:off x="1090373" y="1488733"/>
            <a:ext cx="4962574" cy="4688230"/>
          </a:xfrm>
          <a:prstGeom prst="rect">
            <a:avLst/>
          </a:prstGeom>
        </p:spPr>
      </p:pic>
    </p:spTree>
    <p:extLst>
      <p:ext uri="{BB962C8B-B14F-4D97-AF65-F5344CB8AC3E}">
        <p14:creationId xmlns:p14="http://schemas.microsoft.com/office/powerpoint/2010/main" val="853666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Local Safety Improvements</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6305120" y="1459865"/>
            <a:ext cx="51629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$50M in Highway Safety Improvement Program (HSIP) funds available to local agencies for safety improvement projects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NOFA released June 10</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Call for projects open Sept. 3 – Oct. 11, 2024</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Awarded funds to be utilized in two years</a:t>
            </a:r>
          </a:p>
          <a:p>
            <a:pPr marL="0" indent="0">
              <a:buNone/>
            </a:pPr>
            <a:endParaRPr lang="en-US"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2" descr="Pedestrian Crossing Sign Free Stock Photo - Public Domain Pictures">
            <a:extLst>
              <a:ext uri="{FF2B5EF4-FFF2-40B4-BE49-F238E27FC236}">
                <a16:creationId xmlns:a16="http://schemas.microsoft.com/office/drawing/2014/main" id="{CC234E3D-30EC-3309-8F4F-379C13F37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202" y="1539875"/>
            <a:ext cx="3036917" cy="455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54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Intentional Partnership</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6305120" y="1459865"/>
            <a:ext cx="51629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Safety Summits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Future Planning</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Open Communication</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Better Together</a:t>
            </a:r>
          </a:p>
          <a:p>
            <a:pPr marL="0" indent="0">
              <a:buNone/>
            </a:pPr>
            <a:endParaRPr lang="en-US"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2">
            <a:extLst>
              <a:ext uri="{FF2B5EF4-FFF2-40B4-BE49-F238E27FC236}">
                <a16:creationId xmlns:a16="http://schemas.microsoft.com/office/drawing/2014/main" id="{0AEC4AE8-E84E-16C2-2901-6615AE4A8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81" y="1606709"/>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A collage of a person writing on a table&#10;&#10;Description automatically generated">
            <a:extLst>
              <a:ext uri="{FF2B5EF4-FFF2-40B4-BE49-F238E27FC236}">
                <a16:creationId xmlns:a16="http://schemas.microsoft.com/office/drawing/2014/main" id="{BD6E82E6-18FF-EEC7-3612-E1863FA43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637" y="3756067"/>
            <a:ext cx="4079944" cy="2294968"/>
          </a:xfrm>
          <a:prstGeom prst="rect">
            <a:avLst/>
          </a:prstGeom>
        </p:spPr>
      </p:pic>
    </p:spTree>
    <p:extLst>
      <p:ext uri="{BB962C8B-B14F-4D97-AF65-F5344CB8AC3E}">
        <p14:creationId xmlns:p14="http://schemas.microsoft.com/office/powerpoint/2010/main" val="2716289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quare with blue and yellow stripes&#10;&#10;Description automatically generated">
            <a:extLst>
              <a:ext uri="{FF2B5EF4-FFF2-40B4-BE49-F238E27FC236}">
                <a16:creationId xmlns:a16="http://schemas.microsoft.com/office/drawing/2014/main" id="{995E2AA8-F3CD-E1E8-7A3B-6BCB501CB78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4367B4AF-0216-286E-29CD-C0BB4303393F}"/>
              </a:ext>
            </a:extLst>
          </p:cNvPr>
          <p:cNvSpPr>
            <a:spLocks noGrp="1"/>
          </p:cNvSpPr>
          <p:nvPr>
            <p:ph type="title"/>
          </p:nvPr>
        </p:nvSpPr>
        <p:spPr>
          <a:xfrm>
            <a:off x="838200" y="365125"/>
            <a:ext cx="6757416"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Learning Objectives</a:t>
            </a:r>
          </a:p>
        </p:txBody>
      </p:sp>
      <p:sp>
        <p:nvSpPr>
          <p:cNvPr id="7" name="Content Placeholder 2">
            <a:extLst>
              <a:ext uri="{FF2B5EF4-FFF2-40B4-BE49-F238E27FC236}">
                <a16:creationId xmlns:a16="http://schemas.microsoft.com/office/drawing/2014/main" id="{A27C0CA6-E0BA-4770-DF30-C899DAE19DFF}"/>
              </a:ext>
            </a:extLst>
          </p:cNvPr>
          <p:cNvSpPr>
            <a:spLocks noGrp="1"/>
          </p:cNvSpPr>
          <p:nvPr>
            <p:ph idx="1"/>
          </p:nvPr>
        </p:nvSpPr>
        <p:spPr>
          <a:xfrm>
            <a:off x="838200" y="1825625"/>
            <a:ext cx="668426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INDOT overview</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Exploring local funding opportunities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Identifying future partnerships &amp; resources</a:t>
            </a:r>
          </a:p>
        </p:txBody>
      </p:sp>
    </p:spTree>
    <p:extLst>
      <p:ext uri="{BB962C8B-B14F-4D97-AF65-F5344CB8AC3E}">
        <p14:creationId xmlns:p14="http://schemas.microsoft.com/office/powerpoint/2010/main" val="330999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INDOT Resources</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6305120" y="1459865"/>
            <a:ext cx="5162979" cy="471709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Website</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4"/>
              </a:rPr>
              <a:t>in.gov/</a:t>
            </a:r>
            <a:r>
              <a:rPr lang="en-US" dirty="0" err="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4"/>
              </a:rPr>
              <a:t>indot</a:t>
            </a:r>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INDOT News</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rPr>
              <a:t>alerts.indot.in.gov</a:t>
            </a:r>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INDOT Customer Service</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6"/>
              </a:rPr>
              <a:t>indot4u.com </a:t>
            </a:r>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Social Media</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Facebook, X (formerly Twitter), Instagram, LinkedIn</a:t>
            </a:r>
          </a:p>
          <a:p>
            <a:r>
              <a:rPr lang="en-US" dirty="0" err="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TrafficWise</a:t>
            </a:r>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7"/>
              </a:rPr>
              <a:t>511in.org</a:t>
            </a:r>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Next Level Roads Map</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8"/>
              </a:rPr>
              <a:t>bit.ly/INDOTNLR</a:t>
            </a:r>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buNone/>
            </a:pPr>
            <a:endParaRPr lang="en-US"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a:extLst>
              <a:ext uri="{FF2B5EF4-FFF2-40B4-BE49-F238E27FC236}">
                <a16:creationId xmlns:a16="http://schemas.microsoft.com/office/drawing/2014/main" id="{64B8ECCB-C2F3-E14A-C2C4-397FA3793DAB}"/>
              </a:ext>
            </a:extLst>
          </p:cNvPr>
          <p:cNvPicPr>
            <a:picLocks noChangeAspect="1"/>
          </p:cNvPicPr>
          <p:nvPr/>
        </p:nvPicPr>
        <p:blipFill>
          <a:blip r:embed="rId9"/>
          <a:stretch>
            <a:fillRect/>
          </a:stretch>
        </p:blipFill>
        <p:spPr>
          <a:xfrm>
            <a:off x="898175" y="3409552"/>
            <a:ext cx="4988706" cy="2819023"/>
          </a:xfrm>
          <a:prstGeom prst="rect">
            <a:avLst/>
          </a:prstGeom>
        </p:spPr>
      </p:pic>
      <p:pic>
        <p:nvPicPr>
          <p:cNvPr id="7" name="Picture 2" descr="INDOT Takes Customer Service to the Next Level with INDOT4U - WYRZ.org">
            <a:extLst>
              <a:ext uri="{FF2B5EF4-FFF2-40B4-BE49-F238E27FC236}">
                <a16:creationId xmlns:a16="http://schemas.microsoft.com/office/drawing/2014/main" id="{7B696C18-D6E2-5612-0FA9-6AA9D8650D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1" y="2273574"/>
            <a:ext cx="2175913" cy="10879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ovDelivery eNews Test">
            <a:extLst>
              <a:ext uri="{FF2B5EF4-FFF2-40B4-BE49-F238E27FC236}">
                <a16:creationId xmlns:a16="http://schemas.microsoft.com/office/drawing/2014/main" id="{511FFD4E-2D6E-33B7-ED9A-22D45EEDA1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8175" y="1609250"/>
            <a:ext cx="2042373" cy="6127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No photo description available.">
            <a:extLst>
              <a:ext uri="{FF2B5EF4-FFF2-40B4-BE49-F238E27FC236}">
                <a16:creationId xmlns:a16="http://schemas.microsoft.com/office/drawing/2014/main" id="{5FC23074-B249-3150-34B4-2EE348598C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3804" y="1915606"/>
            <a:ext cx="1204143" cy="1204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NDOT Trafficwise - Apps on Google Play">
            <a:extLst>
              <a:ext uri="{FF2B5EF4-FFF2-40B4-BE49-F238E27FC236}">
                <a16:creationId xmlns:a16="http://schemas.microsoft.com/office/drawing/2014/main" id="{B2F4CAF2-C871-F517-3D8A-BB604CED43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1990" y="1665714"/>
            <a:ext cx="1571056" cy="157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89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quare with blue stripes&#10;&#10;Description automatically generated">
            <a:extLst>
              <a:ext uri="{FF2B5EF4-FFF2-40B4-BE49-F238E27FC236}">
                <a16:creationId xmlns:a16="http://schemas.microsoft.com/office/drawing/2014/main" id="{804A4C1F-0511-085A-1267-708E63B486B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FEB07094-C9F7-2AA7-0BED-B6797319392C}"/>
              </a:ext>
            </a:extLst>
          </p:cNvPr>
          <p:cNvSpPr>
            <a:spLocks noGrp="1"/>
          </p:cNvSpPr>
          <p:nvPr>
            <p:ph type="ctrTitle"/>
          </p:nvPr>
        </p:nvSpPr>
        <p:spPr>
          <a:xfrm>
            <a:off x="991340" y="-586581"/>
            <a:ext cx="9144000" cy="2387600"/>
          </a:xfrm>
        </p:spPr>
        <p:txBody>
          <a:bodyPr/>
          <a:lstStyle/>
          <a:p>
            <a:pPr algn="l"/>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Thank you!</a:t>
            </a:r>
            <a:endPar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Subtitle 2">
            <a:extLst>
              <a:ext uri="{FF2B5EF4-FFF2-40B4-BE49-F238E27FC236}">
                <a16:creationId xmlns:a16="http://schemas.microsoft.com/office/drawing/2014/main" id="{2A98B9BE-50D3-A3C7-FA68-A4205FFE3BE1}"/>
              </a:ext>
            </a:extLst>
          </p:cNvPr>
          <p:cNvSpPr>
            <a:spLocks noGrp="1"/>
          </p:cNvSpPr>
          <p:nvPr>
            <p:ph type="subTitle" idx="1"/>
          </p:nvPr>
        </p:nvSpPr>
        <p:spPr>
          <a:xfrm>
            <a:off x="991340" y="1950792"/>
            <a:ext cx="6588555" cy="996594"/>
          </a:xfrm>
        </p:spPr>
        <p:txBody>
          <a:bodyPr>
            <a:normAutofit/>
          </a:bodyPr>
          <a:lstStyle/>
          <a:p>
            <a:pPr algn="l"/>
            <a:r>
              <a:rPr lang="en-US" sz="280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Mike Smith, Commissioner</a:t>
            </a:r>
          </a:p>
          <a:p>
            <a:pPr algn="l"/>
            <a:r>
              <a:rPr lang="en-US" sz="280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4"/>
              </a:rPr>
              <a:t>Michael.Smith@indot.in.gov</a:t>
            </a:r>
            <a:r>
              <a:rPr lang="en-US" sz="280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descr="A circular logo with blue and yellow text&#10;&#10;Description automatically generated">
            <a:extLst>
              <a:ext uri="{FF2B5EF4-FFF2-40B4-BE49-F238E27FC236}">
                <a16:creationId xmlns:a16="http://schemas.microsoft.com/office/drawing/2014/main" id="{13A11E3F-5C6C-31D2-816A-7018EC673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263" y="3953726"/>
            <a:ext cx="2410326" cy="2410326"/>
          </a:xfrm>
          <a:prstGeom prst="rect">
            <a:avLst/>
          </a:prstGeom>
        </p:spPr>
      </p:pic>
    </p:spTree>
    <p:extLst>
      <p:ext uri="{BB962C8B-B14F-4D97-AF65-F5344CB8AC3E}">
        <p14:creationId xmlns:p14="http://schemas.microsoft.com/office/powerpoint/2010/main" val="669431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quare with blue stripes&#10;&#10;Description automatically generated">
            <a:extLst>
              <a:ext uri="{FF2B5EF4-FFF2-40B4-BE49-F238E27FC236}">
                <a16:creationId xmlns:a16="http://schemas.microsoft.com/office/drawing/2014/main" id="{804A4C1F-0511-085A-1267-708E63B486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FEB07094-C9F7-2AA7-0BED-B6797319392C}"/>
              </a:ext>
            </a:extLst>
          </p:cNvPr>
          <p:cNvSpPr>
            <a:spLocks noGrp="1"/>
          </p:cNvSpPr>
          <p:nvPr>
            <p:ph type="ctrTitle"/>
          </p:nvPr>
        </p:nvSpPr>
        <p:spPr>
          <a:xfrm>
            <a:off x="991340" y="-586581"/>
            <a:ext cx="7023771" cy="2387600"/>
          </a:xfrm>
        </p:spPr>
        <p:txBody>
          <a:bodyPr>
            <a:normAutofit/>
          </a:bodyPr>
          <a:lstStyle/>
          <a:p>
            <a:pPr algn="l"/>
            <a:r>
              <a:rPr lang="en-US" sz="36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Broadband Equity, Access, and Deployment (BEAD) Program</a:t>
            </a:r>
          </a:p>
        </p:txBody>
      </p:sp>
      <p:sp>
        <p:nvSpPr>
          <p:cNvPr id="7" name="Subtitle 2">
            <a:extLst>
              <a:ext uri="{FF2B5EF4-FFF2-40B4-BE49-F238E27FC236}">
                <a16:creationId xmlns:a16="http://schemas.microsoft.com/office/drawing/2014/main" id="{2A98B9BE-50D3-A3C7-FA68-A4205FFE3BE1}"/>
              </a:ext>
            </a:extLst>
          </p:cNvPr>
          <p:cNvSpPr>
            <a:spLocks noGrp="1"/>
          </p:cNvSpPr>
          <p:nvPr>
            <p:ph type="subTitle" idx="1"/>
          </p:nvPr>
        </p:nvSpPr>
        <p:spPr>
          <a:xfrm>
            <a:off x="991340" y="1950792"/>
            <a:ext cx="5436093" cy="996594"/>
          </a:xfrm>
        </p:spPr>
        <p:txBody>
          <a:bodyPr>
            <a:normAutofit/>
          </a:bodyPr>
          <a:lstStyle/>
          <a:p>
            <a:pPr algn="l"/>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Stephen Cox</a:t>
            </a:r>
          </a:p>
          <a:p>
            <a:pPr algn="l"/>
            <a:r>
              <a:rPr lang="en-US" sz="2800"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Indiana Broadband Office</a:t>
            </a:r>
          </a:p>
        </p:txBody>
      </p:sp>
      <p:sp>
        <p:nvSpPr>
          <p:cNvPr id="8" name="TextBox 7">
            <a:extLst>
              <a:ext uri="{FF2B5EF4-FFF2-40B4-BE49-F238E27FC236}">
                <a16:creationId xmlns:a16="http://schemas.microsoft.com/office/drawing/2014/main" id="{F43BB31C-3013-2C75-AE63-AA7B105C0374}"/>
              </a:ext>
            </a:extLst>
          </p:cNvPr>
          <p:cNvSpPr txBox="1"/>
          <p:nvPr/>
        </p:nvSpPr>
        <p:spPr>
          <a:xfrm>
            <a:off x="991340" y="3059668"/>
            <a:ext cx="6094520" cy="400110"/>
          </a:xfrm>
          <a:prstGeom prst="rect">
            <a:avLst/>
          </a:prstGeom>
          <a:noFill/>
        </p:spPr>
        <p:txBody>
          <a:bodyPr wrap="square">
            <a:spAutoFit/>
          </a:bodyPr>
          <a:lstStyle/>
          <a:p>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June 21, 2024</a:t>
            </a:r>
          </a:p>
        </p:txBody>
      </p:sp>
    </p:spTree>
    <p:extLst>
      <p:ext uri="{BB962C8B-B14F-4D97-AF65-F5344CB8AC3E}">
        <p14:creationId xmlns:p14="http://schemas.microsoft.com/office/powerpoint/2010/main" val="2811425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quare with blue and yellow stripes&#10;&#10;Description automatically generated">
            <a:extLst>
              <a:ext uri="{FF2B5EF4-FFF2-40B4-BE49-F238E27FC236}">
                <a16:creationId xmlns:a16="http://schemas.microsoft.com/office/drawing/2014/main" id="{995E2AA8-F3CD-E1E8-7A3B-6BCB501CB78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4367B4AF-0216-286E-29CD-C0BB4303393F}"/>
              </a:ext>
            </a:extLst>
          </p:cNvPr>
          <p:cNvSpPr>
            <a:spLocks noGrp="1"/>
          </p:cNvSpPr>
          <p:nvPr>
            <p:ph type="title"/>
          </p:nvPr>
        </p:nvSpPr>
        <p:spPr>
          <a:xfrm>
            <a:off x="838200" y="365125"/>
            <a:ext cx="6757416" cy="1325563"/>
          </a:xfrm>
        </p:spPr>
        <p:txBody>
          <a:bodyPr>
            <a:normAutofit/>
          </a:bodyPr>
          <a:lstStyle/>
          <a:p>
            <a:r>
              <a:rPr lang="en-US" sz="48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Learning Objectives</a:t>
            </a:r>
          </a:p>
        </p:txBody>
      </p:sp>
      <p:sp>
        <p:nvSpPr>
          <p:cNvPr id="7" name="Content Placeholder 2">
            <a:extLst>
              <a:ext uri="{FF2B5EF4-FFF2-40B4-BE49-F238E27FC236}">
                <a16:creationId xmlns:a16="http://schemas.microsoft.com/office/drawing/2014/main" id="{A27C0CA6-E0BA-4770-DF30-C899DAE19DFF}"/>
              </a:ext>
            </a:extLst>
          </p:cNvPr>
          <p:cNvSpPr>
            <a:spLocks noGrp="1"/>
          </p:cNvSpPr>
          <p:nvPr>
            <p:ph idx="1"/>
          </p:nvPr>
        </p:nvSpPr>
        <p:spPr>
          <a:xfrm>
            <a:off x="838200" y="1825625"/>
            <a:ext cx="6684264" cy="4351338"/>
          </a:xfrm>
        </p:spPr>
        <p:txBody>
          <a:bodyPr>
            <a:normAutofit/>
          </a:bodyPr>
          <a:lstStyle/>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What is BEAD?</a:t>
            </a:r>
          </a:p>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What is coming in BEAD?</a:t>
            </a:r>
          </a:p>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How can local communities get involved moving forward?</a:t>
            </a:r>
          </a:p>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What is the Digital Equity program?</a:t>
            </a:r>
          </a:p>
        </p:txBody>
      </p:sp>
    </p:spTree>
    <p:extLst>
      <p:ext uri="{BB962C8B-B14F-4D97-AF65-F5344CB8AC3E}">
        <p14:creationId xmlns:p14="http://schemas.microsoft.com/office/powerpoint/2010/main" val="597854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quare with blue and yellow stripes&#10;&#10;Description automatically generated">
            <a:extLst>
              <a:ext uri="{FF2B5EF4-FFF2-40B4-BE49-F238E27FC236}">
                <a16:creationId xmlns:a16="http://schemas.microsoft.com/office/drawing/2014/main" id="{F90DB3B0-C63D-6C70-6D5F-F3E73E40C0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normAutofit fontScale="90000"/>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Broadband Equity, Access, and Deployment (BEAD)</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$868 million federal dollars for broadband expansion</a:t>
            </a:r>
          </a:p>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No local match required </a:t>
            </a:r>
          </a:p>
          <a:p>
            <a:pPr marL="0" indent="0">
              <a:buNone/>
            </a:pPr>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Content Placeholder 2">
            <a:extLst>
              <a:ext uri="{FF2B5EF4-FFF2-40B4-BE49-F238E27FC236}">
                <a16:creationId xmlns:a16="http://schemas.microsoft.com/office/drawing/2014/main" id="{03503DC6-C0A7-81D9-17E8-87FD1B52F68E}"/>
              </a:ext>
            </a:extLst>
          </p:cNvPr>
          <p:cNvSpPr txBox="1">
            <a:spLocks/>
          </p:cNvSpPr>
          <p:nvPr/>
        </p:nvSpPr>
        <p:spPr>
          <a:xfrm>
            <a:off x="990600" y="6231192"/>
            <a:ext cx="6409944" cy="29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71501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quare with blue and yellow stripes&#10;&#10;Description automatically generated">
            <a:extLst>
              <a:ext uri="{FF2B5EF4-FFF2-40B4-BE49-F238E27FC236}">
                <a16:creationId xmlns:a16="http://schemas.microsoft.com/office/drawing/2014/main" id="{F90DB3B0-C63D-6C70-6D5F-F3E73E40C0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normAutofit fontScale="90000"/>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Broadband Equity, Access, and Deployment (BEAD)</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normAutofit fontScale="92500" lnSpcReduction="10000"/>
          </a:bodyPr>
          <a:lstStyle/>
          <a:p>
            <a:r>
              <a:rPr lang="en-US" sz="4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Challenge Phase</a:t>
            </a:r>
          </a:p>
          <a:p>
            <a:pPr lvl="1"/>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March 4, 2024 – April 17, 2024</a:t>
            </a:r>
          </a:p>
          <a:p>
            <a:r>
              <a:rPr lang="en-US" sz="4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Rebuttal Phase</a:t>
            </a:r>
          </a:p>
          <a:p>
            <a:pPr lvl="1"/>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May 2, 2024 – June 1, 2024</a:t>
            </a:r>
          </a:p>
          <a:p>
            <a:r>
              <a:rPr lang="en-US" sz="4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Final Determination</a:t>
            </a:r>
          </a:p>
          <a:p>
            <a:pPr lvl="1"/>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July 2024 </a:t>
            </a:r>
          </a:p>
          <a:p>
            <a:r>
              <a:rPr lang="en-US" sz="4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Subgrantee Selection Process</a:t>
            </a:r>
          </a:p>
          <a:p>
            <a:pPr lvl="1"/>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Fall 2024 – Spring 2025</a:t>
            </a:r>
            <a:endPar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Content Placeholder 2">
            <a:extLst>
              <a:ext uri="{FF2B5EF4-FFF2-40B4-BE49-F238E27FC236}">
                <a16:creationId xmlns:a16="http://schemas.microsoft.com/office/drawing/2014/main" id="{03503DC6-C0A7-81D9-17E8-87FD1B52F68E}"/>
              </a:ext>
            </a:extLst>
          </p:cNvPr>
          <p:cNvSpPr txBox="1">
            <a:spLocks/>
          </p:cNvSpPr>
          <p:nvPr/>
        </p:nvSpPr>
        <p:spPr>
          <a:xfrm>
            <a:off x="990600" y="6231192"/>
            <a:ext cx="6409944" cy="29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8871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quare with blue and yellow stripes&#10;&#10;Description automatically generated">
            <a:extLst>
              <a:ext uri="{FF2B5EF4-FFF2-40B4-BE49-F238E27FC236}">
                <a16:creationId xmlns:a16="http://schemas.microsoft.com/office/drawing/2014/main" id="{F90DB3B0-C63D-6C70-6D5F-F3E73E40C0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normAutofit fontScale="90000"/>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Broadband Equity, Access, and Deployment (BEAD)</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normAutofit/>
          </a:bodyPr>
          <a:lstStyle/>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Permitting</a:t>
            </a:r>
          </a:p>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Letters of recommendation</a:t>
            </a:r>
          </a:p>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Engagement with internet service providers</a:t>
            </a:r>
          </a:p>
          <a:p>
            <a:r>
              <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Digital Equity program </a:t>
            </a:r>
          </a:p>
        </p:txBody>
      </p:sp>
      <p:sp>
        <p:nvSpPr>
          <p:cNvPr id="10" name="Content Placeholder 2">
            <a:extLst>
              <a:ext uri="{FF2B5EF4-FFF2-40B4-BE49-F238E27FC236}">
                <a16:creationId xmlns:a16="http://schemas.microsoft.com/office/drawing/2014/main" id="{03503DC6-C0A7-81D9-17E8-87FD1B52F68E}"/>
              </a:ext>
            </a:extLst>
          </p:cNvPr>
          <p:cNvSpPr txBox="1">
            <a:spLocks/>
          </p:cNvSpPr>
          <p:nvPr/>
        </p:nvSpPr>
        <p:spPr>
          <a:xfrm>
            <a:off x="990600" y="6231192"/>
            <a:ext cx="6409944" cy="29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5510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quare with blue stripes&#10;&#10;Description automatically generated">
            <a:extLst>
              <a:ext uri="{FF2B5EF4-FFF2-40B4-BE49-F238E27FC236}">
                <a16:creationId xmlns:a16="http://schemas.microsoft.com/office/drawing/2014/main" id="{804A4C1F-0511-085A-1267-708E63B486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FEB07094-C9F7-2AA7-0BED-B6797319392C}"/>
              </a:ext>
            </a:extLst>
          </p:cNvPr>
          <p:cNvSpPr>
            <a:spLocks noGrp="1"/>
          </p:cNvSpPr>
          <p:nvPr>
            <p:ph type="ctrTitle"/>
          </p:nvPr>
        </p:nvSpPr>
        <p:spPr>
          <a:xfrm>
            <a:off x="991340" y="-586581"/>
            <a:ext cx="9144000" cy="2387600"/>
          </a:xfrm>
        </p:spPr>
        <p:txBody>
          <a:bodyPr/>
          <a:lstStyle/>
          <a:p>
            <a:pPr algn="l"/>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Thank you!</a:t>
            </a:r>
          </a:p>
        </p:txBody>
      </p:sp>
      <p:sp>
        <p:nvSpPr>
          <p:cNvPr id="7" name="Subtitle 2">
            <a:extLst>
              <a:ext uri="{FF2B5EF4-FFF2-40B4-BE49-F238E27FC236}">
                <a16:creationId xmlns:a16="http://schemas.microsoft.com/office/drawing/2014/main" id="{2A98B9BE-50D3-A3C7-FA68-A4205FFE3BE1}"/>
              </a:ext>
            </a:extLst>
          </p:cNvPr>
          <p:cNvSpPr>
            <a:spLocks noGrp="1"/>
          </p:cNvSpPr>
          <p:nvPr>
            <p:ph type="subTitle" idx="1"/>
          </p:nvPr>
        </p:nvSpPr>
        <p:spPr>
          <a:xfrm>
            <a:off x="991340" y="1950792"/>
            <a:ext cx="5793282" cy="1478208"/>
          </a:xfrm>
        </p:spPr>
        <p:txBody>
          <a:bodyPr>
            <a:normAutofit lnSpcReduction="10000"/>
          </a:bodyPr>
          <a:lstStyle/>
          <a:p>
            <a:pPr algn="l"/>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Stephen Cox</a:t>
            </a:r>
          </a:p>
          <a:p>
            <a:pPr algn="l"/>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Stcox@iot.in.gov</a:t>
            </a: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l"/>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(317) 407-1530</a:t>
            </a:r>
          </a:p>
        </p:txBody>
      </p:sp>
    </p:spTree>
    <p:extLst>
      <p:ext uri="{BB962C8B-B14F-4D97-AF65-F5344CB8AC3E}">
        <p14:creationId xmlns:p14="http://schemas.microsoft.com/office/powerpoint/2010/main" val="8199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INDOT At-A-Glance</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6305121" y="1459865"/>
            <a:ext cx="504868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Six district offices &amp; a central office</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29,140 total roadway lane miles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5,771 INDOT-owned &amp; maintained bridges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Impacts cities, towns &amp; communities in all 92 counties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Connects people, drives economic growth, &amp; improves quality of life</a:t>
            </a:r>
          </a:p>
        </p:txBody>
      </p:sp>
      <p:pic>
        <p:nvPicPr>
          <p:cNvPr id="2" name="Picture 1">
            <a:extLst>
              <a:ext uri="{FF2B5EF4-FFF2-40B4-BE49-F238E27FC236}">
                <a16:creationId xmlns:a16="http://schemas.microsoft.com/office/drawing/2014/main" id="{F8A28584-71A3-0DF3-4463-E294CAC46C13}"/>
              </a:ext>
            </a:extLst>
          </p:cNvPr>
          <p:cNvPicPr>
            <a:picLocks noChangeAspect="1"/>
          </p:cNvPicPr>
          <p:nvPr/>
        </p:nvPicPr>
        <p:blipFill>
          <a:blip r:embed="rId4"/>
          <a:stretch>
            <a:fillRect/>
          </a:stretch>
        </p:blipFill>
        <p:spPr>
          <a:xfrm>
            <a:off x="1620297" y="1459865"/>
            <a:ext cx="3064528" cy="4807952"/>
          </a:xfrm>
          <a:prstGeom prst="rect">
            <a:avLst/>
          </a:prstGeom>
        </p:spPr>
      </p:pic>
    </p:spTree>
    <p:extLst>
      <p:ext uri="{BB962C8B-B14F-4D97-AF65-F5344CB8AC3E}">
        <p14:creationId xmlns:p14="http://schemas.microsoft.com/office/powerpoint/2010/main" val="2729669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INDOT District Deputy Commissioners</a:t>
            </a:r>
          </a:p>
        </p:txBody>
      </p:sp>
      <p:pic>
        <p:nvPicPr>
          <p:cNvPr id="15" name="Picture 2" descr="A picture containing text, map&#10;&#10;Description automatically generated">
            <a:extLst>
              <a:ext uri="{FF2B5EF4-FFF2-40B4-BE49-F238E27FC236}">
                <a16:creationId xmlns:a16="http://schemas.microsoft.com/office/drawing/2014/main" id="{E440881A-C456-A537-1588-94E271308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305" y="1504536"/>
            <a:ext cx="3063388" cy="48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llout: Line 15">
            <a:extLst>
              <a:ext uri="{FF2B5EF4-FFF2-40B4-BE49-F238E27FC236}">
                <a16:creationId xmlns:a16="http://schemas.microsoft.com/office/drawing/2014/main" id="{E8C57DBA-FE87-0F21-E5A2-E69FFC23237A}"/>
              </a:ext>
            </a:extLst>
          </p:cNvPr>
          <p:cNvSpPr/>
          <p:nvPr/>
        </p:nvSpPr>
        <p:spPr>
          <a:xfrm>
            <a:off x="8522402" y="1544249"/>
            <a:ext cx="2500973" cy="778460"/>
          </a:xfrm>
          <a:prstGeom prst="borderCallout1">
            <a:avLst>
              <a:gd name="adj1" fmla="val 51808"/>
              <a:gd name="adj2" fmla="val 253"/>
              <a:gd name="adj3" fmla="val 117459"/>
              <a:gd name="adj4" fmla="val -39848"/>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Todd Johnson</a:t>
            </a:r>
          </a:p>
        </p:txBody>
      </p:sp>
      <p:sp>
        <p:nvSpPr>
          <p:cNvPr id="17" name="Callout: Line 16">
            <a:extLst>
              <a:ext uri="{FF2B5EF4-FFF2-40B4-BE49-F238E27FC236}">
                <a16:creationId xmlns:a16="http://schemas.microsoft.com/office/drawing/2014/main" id="{6AE77356-5CB8-2F6A-4F71-424E021E2750}"/>
              </a:ext>
            </a:extLst>
          </p:cNvPr>
          <p:cNvSpPr/>
          <p:nvPr/>
        </p:nvSpPr>
        <p:spPr>
          <a:xfrm>
            <a:off x="8554114" y="2719872"/>
            <a:ext cx="2500973" cy="778460"/>
          </a:xfrm>
          <a:prstGeom prst="borderCallout1">
            <a:avLst>
              <a:gd name="adj1" fmla="val 51808"/>
              <a:gd name="adj2" fmla="val 253"/>
              <a:gd name="adj3" fmla="val 120743"/>
              <a:gd name="adj4" fmla="val -3993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Val Cockrum</a:t>
            </a:r>
          </a:p>
        </p:txBody>
      </p:sp>
      <p:sp>
        <p:nvSpPr>
          <p:cNvPr id="18" name="Callout: Line 17">
            <a:extLst>
              <a:ext uri="{FF2B5EF4-FFF2-40B4-BE49-F238E27FC236}">
                <a16:creationId xmlns:a16="http://schemas.microsoft.com/office/drawing/2014/main" id="{C1509AA1-DF17-B50C-EE54-5A74F43037C0}"/>
              </a:ext>
            </a:extLst>
          </p:cNvPr>
          <p:cNvSpPr/>
          <p:nvPr/>
        </p:nvSpPr>
        <p:spPr>
          <a:xfrm>
            <a:off x="8522401" y="4138286"/>
            <a:ext cx="2500973" cy="778460"/>
          </a:xfrm>
          <a:prstGeom prst="borderCallout1">
            <a:avLst>
              <a:gd name="adj1" fmla="val 51808"/>
              <a:gd name="adj2" fmla="val 253"/>
              <a:gd name="adj3" fmla="val 113723"/>
              <a:gd name="adj4" fmla="val -3791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Tony McClellan</a:t>
            </a:r>
          </a:p>
        </p:txBody>
      </p:sp>
      <p:sp>
        <p:nvSpPr>
          <p:cNvPr id="19" name="Callout: Line 18">
            <a:extLst>
              <a:ext uri="{FF2B5EF4-FFF2-40B4-BE49-F238E27FC236}">
                <a16:creationId xmlns:a16="http://schemas.microsoft.com/office/drawing/2014/main" id="{85542E82-F765-FD03-C463-272BF238AA26}"/>
              </a:ext>
            </a:extLst>
          </p:cNvPr>
          <p:cNvSpPr/>
          <p:nvPr/>
        </p:nvSpPr>
        <p:spPr>
          <a:xfrm flipH="1">
            <a:off x="1475941" y="1539403"/>
            <a:ext cx="2482026" cy="778460"/>
          </a:xfrm>
          <a:prstGeom prst="borderCallout1">
            <a:avLst>
              <a:gd name="adj1" fmla="val 49366"/>
              <a:gd name="adj2" fmla="val 92"/>
              <a:gd name="adj3" fmla="val 101284"/>
              <a:gd name="adj4" fmla="val -473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Matt Deitchley</a:t>
            </a:r>
          </a:p>
        </p:txBody>
      </p:sp>
      <p:sp>
        <p:nvSpPr>
          <p:cNvPr id="20" name="Callout: Line 19">
            <a:extLst>
              <a:ext uri="{FF2B5EF4-FFF2-40B4-BE49-F238E27FC236}">
                <a16:creationId xmlns:a16="http://schemas.microsoft.com/office/drawing/2014/main" id="{D720DBA4-ED97-BE06-523F-40C24C025E76}"/>
              </a:ext>
            </a:extLst>
          </p:cNvPr>
          <p:cNvSpPr/>
          <p:nvPr/>
        </p:nvSpPr>
        <p:spPr>
          <a:xfrm flipH="1">
            <a:off x="1460240" y="2947217"/>
            <a:ext cx="2482026" cy="778460"/>
          </a:xfrm>
          <a:prstGeom prst="borderCallout1">
            <a:avLst>
              <a:gd name="adj1" fmla="val 49366"/>
              <a:gd name="adj2" fmla="val 92"/>
              <a:gd name="adj3" fmla="val 96133"/>
              <a:gd name="adj4" fmla="val -479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Debbie Calder</a:t>
            </a:r>
          </a:p>
        </p:txBody>
      </p:sp>
      <p:sp>
        <p:nvSpPr>
          <p:cNvPr id="21" name="Callout: Line 20">
            <a:extLst>
              <a:ext uri="{FF2B5EF4-FFF2-40B4-BE49-F238E27FC236}">
                <a16:creationId xmlns:a16="http://schemas.microsoft.com/office/drawing/2014/main" id="{A14A90A7-7B60-F0AE-76C2-8EBFAFB2BD05}"/>
              </a:ext>
            </a:extLst>
          </p:cNvPr>
          <p:cNvSpPr/>
          <p:nvPr/>
        </p:nvSpPr>
        <p:spPr>
          <a:xfrm flipH="1">
            <a:off x="1507927" y="4562090"/>
            <a:ext cx="2482026" cy="778460"/>
          </a:xfrm>
          <a:prstGeom prst="borderCallout1">
            <a:avLst>
              <a:gd name="adj1" fmla="val 51427"/>
              <a:gd name="adj2" fmla="val -231"/>
              <a:gd name="adj3" fmla="val 93042"/>
              <a:gd name="adj4" fmla="val -4150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Rusty Fowler</a:t>
            </a:r>
          </a:p>
        </p:txBody>
      </p:sp>
    </p:spTree>
    <p:extLst>
      <p:ext uri="{BB962C8B-B14F-4D97-AF65-F5344CB8AC3E}">
        <p14:creationId xmlns:p14="http://schemas.microsoft.com/office/powerpoint/2010/main" val="3372025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FY 2024 Budget</a:t>
            </a:r>
          </a:p>
        </p:txBody>
      </p:sp>
      <p:pic>
        <p:nvPicPr>
          <p:cNvPr id="5" name="Picture 4">
            <a:extLst>
              <a:ext uri="{FF2B5EF4-FFF2-40B4-BE49-F238E27FC236}">
                <a16:creationId xmlns:a16="http://schemas.microsoft.com/office/drawing/2014/main" id="{DA4EC8B5-F797-6E1D-7889-2F93572E29B8}"/>
              </a:ext>
            </a:extLst>
          </p:cNvPr>
          <p:cNvPicPr>
            <a:picLocks noChangeAspect="1"/>
          </p:cNvPicPr>
          <p:nvPr/>
        </p:nvPicPr>
        <p:blipFill>
          <a:blip r:embed="rId4"/>
          <a:stretch>
            <a:fillRect/>
          </a:stretch>
        </p:blipFill>
        <p:spPr>
          <a:xfrm>
            <a:off x="2028577" y="1473988"/>
            <a:ext cx="8134844" cy="4606721"/>
          </a:xfrm>
          <a:prstGeom prst="rect">
            <a:avLst/>
          </a:prstGeom>
          <a:ln>
            <a:solidFill>
              <a:schemeClr val="bg1"/>
            </a:solidFill>
          </a:ln>
        </p:spPr>
      </p:pic>
    </p:spTree>
    <p:extLst>
      <p:ext uri="{BB962C8B-B14F-4D97-AF65-F5344CB8AC3E}">
        <p14:creationId xmlns:p14="http://schemas.microsoft.com/office/powerpoint/2010/main" val="1331031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Next Level Roads</a:t>
            </a:r>
          </a:p>
        </p:txBody>
      </p:sp>
      <p:sp>
        <p:nvSpPr>
          <p:cNvPr id="2" name="Content Placeholder 2">
            <a:extLst>
              <a:ext uri="{FF2B5EF4-FFF2-40B4-BE49-F238E27FC236}">
                <a16:creationId xmlns:a16="http://schemas.microsoft.com/office/drawing/2014/main" id="{38173C57-F44A-03C8-D13D-77334F46A3CD}"/>
              </a:ext>
            </a:extLst>
          </p:cNvPr>
          <p:cNvSpPr txBox="1">
            <a:spLocks/>
          </p:cNvSpPr>
          <p:nvPr/>
        </p:nvSpPr>
        <p:spPr>
          <a:xfrm>
            <a:off x="838200" y="1825625"/>
            <a:ext cx="5362074" cy="2313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Gov. Holcomb’s long-term, fully funded 20-year plan to improve Indiana’s roads &amp; bridges</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Made possible through passage of HEA 1002 in 2017</a:t>
            </a:r>
            <a:endPar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a:extLst>
              <a:ext uri="{FF2B5EF4-FFF2-40B4-BE49-F238E27FC236}">
                <a16:creationId xmlns:a16="http://schemas.microsoft.com/office/drawing/2014/main" id="{231B7BD3-EDCA-2970-1092-14E8DA037A6D}"/>
              </a:ext>
            </a:extLst>
          </p:cNvPr>
          <p:cNvSpPr txBox="1"/>
          <p:nvPr/>
        </p:nvSpPr>
        <p:spPr>
          <a:xfrm>
            <a:off x="1421732" y="4308508"/>
            <a:ext cx="4195010" cy="1631216"/>
          </a:xfrm>
          <a:prstGeom prst="rect">
            <a:avLst/>
          </a:prstGeom>
          <a:noFill/>
          <a:ln>
            <a:solidFill>
              <a:schemeClr val="tx1"/>
            </a:solidFill>
          </a:ln>
        </p:spPr>
        <p:txBody>
          <a:bodyPr wrap="square" rtlCol="0" anchor="ctr">
            <a:spAutoFit/>
          </a:bodyPr>
          <a:lstStyle/>
          <a:p>
            <a:pPr marL="342900" indent="-342900">
              <a:lnSpc>
                <a:spcPts val="2400"/>
              </a:lnSpc>
              <a:buFont typeface="Arial" panose="020B0604020202020204" pitchFamily="34" charset="0"/>
              <a:buChar char="•"/>
            </a:pP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Fixing What We Have</a:t>
            </a:r>
          </a:p>
          <a:p>
            <a:pPr marL="342900" indent="-342900">
              <a:lnSpc>
                <a:spcPts val="2400"/>
              </a:lnSpc>
              <a:buFont typeface="Arial" panose="020B0604020202020204" pitchFamily="34" charset="0"/>
              <a:buChar char="•"/>
            </a:pP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Finishing What We Started</a:t>
            </a:r>
          </a:p>
          <a:p>
            <a:pPr marL="342900" indent="-342900">
              <a:lnSpc>
                <a:spcPts val="2400"/>
              </a:lnSpc>
              <a:buFont typeface="Arial" panose="020B0604020202020204" pitchFamily="34" charset="0"/>
              <a:buChar char="•"/>
            </a:pP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Planning for the Future</a:t>
            </a:r>
          </a:p>
          <a:p>
            <a:pPr marL="342900" indent="-342900">
              <a:lnSpc>
                <a:spcPts val="2400"/>
              </a:lnSpc>
              <a:buFont typeface="Arial" panose="020B0604020202020204" pitchFamily="34" charset="0"/>
              <a:buChar char="•"/>
            </a:pP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Impact on Cities, Towns &amp; </a:t>
            </a:r>
            <a:b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400"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Counties</a:t>
            </a:r>
          </a:p>
        </p:txBody>
      </p:sp>
      <p:pic>
        <p:nvPicPr>
          <p:cNvPr id="7" name="Content Placeholder 7" descr="A bridge over a road&#10;&#10;Description automatically generated">
            <a:extLst>
              <a:ext uri="{FF2B5EF4-FFF2-40B4-BE49-F238E27FC236}">
                <a16:creationId xmlns:a16="http://schemas.microsoft.com/office/drawing/2014/main" id="{87A61A1A-942E-CBFB-6A71-3014C4AA0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215" y="1202950"/>
            <a:ext cx="5209675" cy="3473117"/>
          </a:xfrm>
          <a:prstGeom prst="rect">
            <a:avLst/>
          </a:prstGeom>
        </p:spPr>
      </p:pic>
      <p:pic>
        <p:nvPicPr>
          <p:cNvPr id="10" name="Content Placeholder 8" descr="A blue and yellow text&#10;&#10;Description automatically generated">
            <a:extLst>
              <a:ext uri="{FF2B5EF4-FFF2-40B4-BE49-F238E27FC236}">
                <a16:creationId xmlns:a16="http://schemas.microsoft.com/office/drawing/2014/main" id="{68836980-E80F-CF52-2F5A-4D4C272170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4076" y="5124116"/>
            <a:ext cx="2846832" cy="682659"/>
          </a:xfrm>
          <a:prstGeom prst="rect">
            <a:avLst/>
          </a:prstGeom>
        </p:spPr>
      </p:pic>
    </p:spTree>
    <p:extLst>
      <p:ext uri="{BB962C8B-B14F-4D97-AF65-F5344CB8AC3E}">
        <p14:creationId xmlns:p14="http://schemas.microsoft.com/office/powerpoint/2010/main" val="1631262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Condition – Roads &amp; Bridges</a:t>
            </a:r>
          </a:p>
        </p:txBody>
      </p:sp>
      <p:pic>
        <p:nvPicPr>
          <p:cNvPr id="7" name="Content Placeholder 20" descr="A graph showing the number of roads in fair or better condition&#10;&#10;Description automatically generated">
            <a:extLst>
              <a:ext uri="{FF2B5EF4-FFF2-40B4-BE49-F238E27FC236}">
                <a16:creationId xmlns:a16="http://schemas.microsoft.com/office/drawing/2014/main" id="{1254DB5A-E0E1-C107-A7D2-5C96CEBEF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 y="1620095"/>
            <a:ext cx="5342021" cy="3978400"/>
          </a:xfrm>
          <a:prstGeom prst="rect">
            <a:avLst/>
          </a:prstGeom>
        </p:spPr>
      </p:pic>
      <p:pic>
        <p:nvPicPr>
          <p:cNvPr id="10" name="Picture 9" descr="A graph showing the amount of bridges in different colors&#10;&#10;Description automatically generated">
            <a:extLst>
              <a:ext uri="{FF2B5EF4-FFF2-40B4-BE49-F238E27FC236}">
                <a16:creationId xmlns:a16="http://schemas.microsoft.com/office/drawing/2014/main" id="{70029464-8E2B-0877-057D-7DEF0EE8F5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069" y="1620095"/>
            <a:ext cx="5342021" cy="3978400"/>
          </a:xfrm>
          <a:prstGeom prst="rect">
            <a:avLst/>
          </a:prstGeom>
        </p:spPr>
      </p:pic>
    </p:spTree>
    <p:extLst>
      <p:ext uri="{BB962C8B-B14F-4D97-AF65-F5344CB8AC3E}">
        <p14:creationId xmlns:p14="http://schemas.microsoft.com/office/powerpoint/2010/main" val="142187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CNBC Top States for Business</a:t>
            </a:r>
          </a:p>
        </p:txBody>
      </p:sp>
      <p:sp>
        <p:nvSpPr>
          <p:cNvPr id="2" name="Content Placeholder 2">
            <a:extLst>
              <a:ext uri="{FF2B5EF4-FFF2-40B4-BE49-F238E27FC236}">
                <a16:creationId xmlns:a16="http://schemas.microsoft.com/office/drawing/2014/main" id="{02140CA7-5638-C85F-C26A-E61E8948CFC5}"/>
              </a:ext>
            </a:extLst>
          </p:cNvPr>
          <p:cNvSpPr txBox="1">
            <a:spLocks/>
          </p:cNvSpPr>
          <p:nvPr/>
        </p:nvSpPr>
        <p:spPr>
          <a:xfrm>
            <a:off x="1130968" y="1869435"/>
            <a:ext cx="9930062" cy="1398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Indiana Named #1 in the Nation for Infrastructure </a:t>
            </a:r>
          </a:p>
          <a:p>
            <a:pPr marL="0" indent="0" algn="ctr">
              <a:buNone/>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 the 2022 CNBC America’s Top States for Business ranking</a:t>
            </a:r>
          </a:p>
        </p:txBody>
      </p:sp>
      <p:pic>
        <p:nvPicPr>
          <p:cNvPr id="6" name="Picture 5" descr="Graphical user interface, text, application&#10;&#10;Description automatically generated">
            <a:extLst>
              <a:ext uri="{FF2B5EF4-FFF2-40B4-BE49-F238E27FC236}">
                <a16:creationId xmlns:a16="http://schemas.microsoft.com/office/drawing/2014/main" id="{5852F1D3-7897-8A11-1334-3F19B6370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901" y="4481856"/>
            <a:ext cx="6753886" cy="1110981"/>
          </a:xfrm>
          <a:prstGeom prst="rect">
            <a:avLst/>
          </a:prstGeom>
        </p:spPr>
      </p:pic>
      <p:pic>
        <p:nvPicPr>
          <p:cNvPr id="7" name="Picture 6" descr="Logo&#10;&#10;Description automatically generated">
            <a:extLst>
              <a:ext uri="{FF2B5EF4-FFF2-40B4-BE49-F238E27FC236}">
                <a16:creationId xmlns:a16="http://schemas.microsoft.com/office/drawing/2014/main" id="{DB6219EB-859D-5BDA-9D38-0939C4C4D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1824" y="3403210"/>
            <a:ext cx="1760220" cy="1100138"/>
          </a:xfrm>
          <a:prstGeom prst="rect">
            <a:avLst/>
          </a:prstGeom>
        </p:spPr>
      </p:pic>
    </p:spTree>
    <p:extLst>
      <p:ext uri="{BB962C8B-B14F-4D97-AF65-F5344CB8AC3E}">
        <p14:creationId xmlns:p14="http://schemas.microsoft.com/office/powerpoint/2010/main" val="217982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Community Crossings Matching Grant</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6305121" y="1459865"/>
            <a:ext cx="504868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Since 2016, nearly $1.7B in state funds have been awarded to local communities.</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2024-1 Call: $207.3M to 252 communities</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Award cap increased to $1.5M</a:t>
            </a:r>
          </a:p>
          <a:p>
            <a:pPr lvl="1"/>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2024-2 Awards to be announced in Fall 2024</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2016-2022: $1.26B to 2,765 communities</a:t>
            </a:r>
          </a:p>
        </p:txBody>
      </p:sp>
      <p:pic>
        <p:nvPicPr>
          <p:cNvPr id="5" name="Picture 4" descr="A map of indiana with black and green dots&#10;&#10;Description automatically generated">
            <a:extLst>
              <a:ext uri="{FF2B5EF4-FFF2-40B4-BE49-F238E27FC236}">
                <a16:creationId xmlns:a16="http://schemas.microsoft.com/office/drawing/2014/main" id="{6AE0CCE9-B4DF-0FC2-47FF-3E47AC430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705" y="1541647"/>
            <a:ext cx="3234741" cy="4635316"/>
          </a:xfrm>
          <a:prstGeom prst="rect">
            <a:avLst/>
          </a:prstGeom>
        </p:spPr>
      </p:pic>
    </p:spTree>
    <p:extLst>
      <p:ext uri="{BB962C8B-B14F-4D97-AF65-F5344CB8AC3E}">
        <p14:creationId xmlns:p14="http://schemas.microsoft.com/office/powerpoint/2010/main" val="2696589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897</TotalTime>
  <Words>3469</Words>
  <Application>Microsoft Office PowerPoint</Application>
  <PresentationFormat>Widescreen</PresentationFormat>
  <Paragraphs>388</Paragraphs>
  <Slides>27</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Aptos Display</vt:lpstr>
      <vt:lpstr>Arial</vt:lpstr>
      <vt:lpstr>Courier New</vt:lpstr>
      <vt:lpstr>Microsoft Sans Serif</vt:lpstr>
      <vt:lpstr>Segoe UI</vt:lpstr>
      <vt:lpstr>Symbol</vt:lpstr>
      <vt:lpstr>Office Theme</vt:lpstr>
      <vt:lpstr>Partnering with Locals</vt:lpstr>
      <vt:lpstr>Learning Objectives</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Thank you!</vt:lpstr>
      <vt:lpstr>Broadband Equity, Access, and Deployment (BEAD) Program</vt:lpstr>
      <vt:lpstr>Learning Objectives</vt:lpstr>
      <vt:lpstr>Broadband Equity, Access, and Deployment (BEAD)</vt:lpstr>
      <vt:lpstr>Broadband Equity, Access, and Deployment (BEAD)</vt:lpstr>
      <vt:lpstr>Broadband Equity, Access, and Deployment (BEAD)</vt:lpstr>
      <vt:lpstr>Thank you!</vt:lpstr>
    </vt:vector>
  </TitlesOfParts>
  <Company>Indiana Office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 INSTRUCTIONS</dc:title>
  <dc:creator>Welsh, Stefan</dc:creator>
  <cp:lastModifiedBy>Welsh, Stefan</cp:lastModifiedBy>
  <cp:revision>4</cp:revision>
  <dcterms:created xsi:type="dcterms:W3CDTF">2024-04-29T13:34:45Z</dcterms:created>
  <dcterms:modified xsi:type="dcterms:W3CDTF">2024-06-20T14:21:02Z</dcterms:modified>
</cp:coreProperties>
</file>