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8" r:id="rId3"/>
    <p:sldId id="280" r:id="rId4"/>
    <p:sldId id="268" r:id="rId5"/>
    <p:sldId id="270" r:id="rId6"/>
    <p:sldId id="279" r:id="rId7"/>
    <p:sldId id="275" r:id="rId8"/>
    <p:sldId id="266" r:id="rId9"/>
    <p:sldId id="269" r:id="rId10"/>
    <p:sldId id="277" r:id="rId11"/>
    <p:sldId id="281" r:id="rId12"/>
    <p:sldId id="265" r:id="rId13"/>
    <p:sldId id="282" r:id="rId14"/>
    <p:sldId id="283" r:id="rId15"/>
    <p:sldId id="284" r:id="rId16"/>
    <p:sldId id="267" r:id="rId17"/>
    <p:sldId id="285" r:id="rId18"/>
    <p:sldId id="271" r:id="rId19"/>
    <p:sldId id="274" r:id="rId20"/>
    <p:sldId id="286"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14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BA198-07A5-431F-AD4D-37FCF83A4C55}" v="1" dt="2024-06-20T14:17:25.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94660"/>
  </p:normalViewPr>
  <p:slideViewPr>
    <p:cSldViewPr snapToGrid="0" showGuides="1">
      <p:cViewPr>
        <p:scale>
          <a:sx n="89" d="100"/>
          <a:sy n="89" d="100"/>
        </p:scale>
        <p:origin x="624"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B59C4-682D-4544-9A6E-22B504B05FE0}"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AF82A-51F5-4BB1-8ED6-821BBF10E2D7}" type="slidenum">
              <a:rPr lang="en-US" smtClean="0"/>
              <a:t>‹#›</a:t>
            </a:fld>
            <a:endParaRPr lang="en-US"/>
          </a:p>
        </p:txBody>
      </p:sp>
    </p:spTree>
    <p:extLst>
      <p:ext uri="{BB962C8B-B14F-4D97-AF65-F5344CB8AC3E}">
        <p14:creationId xmlns:p14="http://schemas.microsoft.com/office/powerpoint/2010/main" val="185774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lnks.gd/l/eyJhbGciOiJIUzI1NiJ9.eyJidWxsZXRpbl9saW5rX2lkIjoxMDUsInVyaSI6ImJwMjpjbGljayIsInVybCI6Imh0dHBzOi8vd3d3LmluLmdvdi9kb2UvYWJvdXQvbmV3cy9pbmRpYW5hLWRlcGFydG1lbnQtb2YtZWR1Y2F0aW9uLWFubm91bmNlcy1yZWNpcGllbnRzLW9mLWNvbXBldGl0aXZlLXNjaWVuY2Utb2YtcmVhZGluZy1ncmFudC8_dXRtX2NvbnRlbnQ9JnV0bV9tZWRpdW09ZW1haWwmdXRtX25hbWU9JnV0bV9zb3VyY2U9Z292ZGVsaXZlcnkmdXRtX3Rlcm09IiwiYnVsbGV0aW5faWQiOiIyMDI0MDEwOS44ODIxMjczMSJ9.zyMEjpKpN0HcfL1V2IR6rkM4uKxtnKhpOzBoeO5EM60/s/1818262273/br/234485094065-l" TargetMode="External"/><Relationship Id="rId3" Type="http://schemas.openxmlformats.org/officeDocument/2006/relationships/hyperlink" Target="https://lnks.gd/l/eyJhbGciOiJIUzI1NiJ9.eyJidWxsZXRpbl9saW5rX2lkIjoxMDAsInVyaSI6ImJwMjpjbGljayIsInVybCI6Imh0dHBzOi8vc2l0ZXMuZ29vZ2xlLmNvbS91aW5keS5lZHUvaW5kaWFuYS1saXRlcmFjeS1jYWRyZT91dG1fY29udGVudD0mdXRtX21lZGl1bT1lbWFpbCZ1dG1fbmFtZT0mdXRtX3NvdXJjZT1nb3ZkZWxpdmVyeSZ1dG1fdGVybT0iLCJidWxsZXRpbl9pZCI6IjIwMjQwMTA5Ljg4MjEyNzMxIn0.koLdKPa3i4rkMdoqVDNgp2q7K-oOIujy4858KqVAvGc/s/1818262273/br/234485094065-l" TargetMode="External"/><Relationship Id="rId7" Type="http://schemas.openxmlformats.org/officeDocument/2006/relationships/hyperlink" Target="https://lnks.gd/l/eyJhbGciOiJIUzI1NiJ9.eyJidWxsZXRpbl9saW5rX2lkIjoxMDQsInVyaSI6ImJwMjpjbGljayIsInVybCI6Imh0dHBzOi8vZHJpdmUuZ29vZ2xlLmNvbS9maWxlL2QvMWFmand6NllMc1phOExEM05vdW85TXo2TEFRT2J5dV9rL3ZpZXc_dXRtX2NvbnRlbnQ9JnV0bV9tZWRpdW09ZW1haWwmdXRtX25hbWU9JnV0bV9zb3VyY2U9Z292ZGVsaXZlcnkmdXRtX3Rlcm09IiwiYnVsbGV0aW5faWQiOiIyMDI0MDEwOS44ODIxMjczMSJ9.D1O_2m6py4-QFWBWWAjYbBQZNg2vS14Gxyvs25tXio8/s/1818262273/br/234485094065-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lnks.gd/l/eyJhbGciOiJIUzI1NiJ9.eyJidWxsZXRpbl9saW5rX2lkIjoxMDMsInVyaSI6ImJwMjpjbGljayIsInVybCI6Imh0dHBzOi8vaW5sZWFybmluZ2xhYi5jb20vP3V0bV9jb250ZW50PSZ1dG1fbWVkaXVtPWVtYWlsJnV0bV9uYW1lPSZ1dG1fc291cmNlPWdvdmRlbGl2ZXJ5JnV0bV90ZXJtPSIsImJ1bGxldGluX2lkIjoiMjAyNDAxMDkuODgyMTI3MzEifQ.k6xpcvkKy5vd3X-uuMsAXt6wztSB1kelJyXspnyoc30/s/1818262273/br/234485094065-l" TargetMode="External"/><Relationship Id="rId5" Type="http://schemas.openxmlformats.org/officeDocument/2006/relationships/hyperlink" Target="https://lnks.gd/l/eyJhbGciOiJIUzI1NiJ9.eyJidWxsZXRpbl9saW5rX2lkIjoxMDIsInVyaSI6ImJwMjpjbGljayIsInVybCI6Imh0dHBzOi8vd3d3LmluLmdvdi9kb2UvYWJvdXQvbmV3cy9pbmRpYW5hLWRlcGFydG1lbnQtb2YtZWR1Y2F0aW9uLWFubm91bmNlcy1leHBhbnNpb24tb2Ytc3RhdGV3aWRlLXR1dG9yaW5nLWdyYW50LXByb2dyYW0vP3V0bV9jb250ZW50PSZ1dG1fbWVkaXVtPWVtYWlsJnV0bV9uYW1lPSZ1dG1fc291cmNlPWdvdmRlbGl2ZXJ5JnV0bV90ZXJtPSIsImJ1bGxldGluX2lkIjoiMjAyNDAxMDkuODgyMTI3MzEifQ.Tota4KrSET6ppcep-yftmEnFb1lxdqTVFGVuyhmlgME/s/1818262273/br/234485094065-l" TargetMode="External"/><Relationship Id="rId4" Type="http://schemas.openxmlformats.org/officeDocument/2006/relationships/hyperlink" Target="https://lnks.gd/l/eyJhbGciOiJIUzI1NiJ9.eyJidWxsZXRpbl9saW5rX2lkIjoxMDEsInVyaSI6ImJwMjpjbGljayIsInVybCI6Imh0dHBzOi8vd3d3LmluLmdvdi9kb2UvYWJvdXQvbmV3cy9pbmRpYW5hLWRlcGFydG1lbnQtb2YtZWR1Y2F0aW9uLWFubm91bmNlcy1leHBhbnNpb24tb2Ytc3RhdGV3aWRlLXR1dG9yaW5nLWdyYW50LXByb2dyYW0vP3V0bV9jb250ZW50PSZ1dG1fbWVkaXVtPWVtYWlsJnV0bV9uYW1lPSZ1dG1fc291cmNlPWdvdmRlbGl2ZXJ5JnV0bV90ZXJtPSIsImJ1bGxldGluX2lkIjoiMjAyNDAxMDkuODgyMTI3MzEifQ.kEzX8ZAJlaBWZRUQnuCDDCmqT7M6Hpwobaa_0FsB0_4/s/1818262273/br/234485094065-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AF82A-51F5-4BB1-8ED6-821BBF10E2D7}" type="slidenum">
              <a:rPr lang="en-US" smtClean="0"/>
              <a:t>2</a:t>
            </a:fld>
            <a:endParaRPr lang="en-US"/>
          </a:p>
        </p:txBody>
      </p:sp>
    </p:spTree>
    <p:extLst>
      <p:ext uri="{BB962C8B-B14F-4D97-AF65-F5344CB8AC3E}">
        <p14:creationId xmlns:p14="http://schemas.microsoft.com/office/powerpoint/2010/main" val="381724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AF82A-51F5-4BB1-8ED6-821BBF10E2D7}" type="slidenum">
              <a:rPr lang="en-US" smtClean="0"/>
              <a:t>3</a:t>
            </a:fld>
            <a:endParaRPr lang="en-US"/>
          </a:p>
        </p:txBody>
      </p:sp>
    </p:spTree>
    <p:extLst>
      <p:ext uri="{BB962C8B-B14F-4D97-AF65-F5344CB8AC3E}">
        <p14:creationId xmlns:p14="http://schemas.microsoft.com/office/powerpoint/2010/main" val="337100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dirty="0">
                <a:solidFill>
                  <a:srgbClr val="0A0A0A"/>
                </a:solidFill>
                <a:effectLst/>
                <a:highlight>
                  <a:srgbClr val="FEFEFE"/>
                </a:highlight>
                <a:latin typeface="MS Reference Sans Serif" panose="020B0604030504040204" pitchFamily="34" charset="0"/>
              </a:rPr>
              <a:t>Increased school-level science of reading instructional coaching and support for educators through the </a:t>
            </a:r>
            <a:r>
              <a:rPr lang="en-US" sz="1200" b="1" i="0" u="sng" dirty="0">
                <a:solidFill>
                  <a:srgbClr val="151E47"/>
                </a:solidFill>
                <a:effectLst/>
                <a:highlight>
                  <a:srgbClr val="FEFEFE"/>
                </a:highlight>
                <a:latin typeface="MS Reference Sans Serif" panose="020B0604030504040204" pitchFamily="34" charset="0"/>
                <a:hlinkClick r:id="rId3"/>
              </a:rPr>
              <a:t>Indiana Literacy Cadre</a:t>
            </a:r>
            <a:r>
              <a:rPr lang="en-US" sz="1200" b="0" i="0" dirty="0">
                <a:solidFill>
                  <a:srgbClr val="0A0A0A"/>
                </a:solidFill>
                <a:effectLst/>
                <a:highlight>
                  <a:srgbClr val="FEFEFE"/>
                </a:highlight>
                <a:latin typeface="MS Reference Sans Serif" panose="020B0604030504040204" pitchFamily="34" charset="0"/>
              </a:rPr>
              <a:t>. Participation in 2023 grew nearly five-fold, with 199 total schools opting into cohorts one and two.</a:t>
            </a:r>
          </a:p>
          <a:p>
            <a:pPr marL="171450" indent="-171450" algn="l">
              <a:buFont typeface="Arial" panose="020B0604020202020204" pitchFamily="34" charset="0"/>
              <a:buChar char="•"/>
            </a:pPr>
            <a:r>
              <a:rPr lang="en-US" sz="1200" b="0" i="0" dirty="0">
                <a:solidFill>
                  <a:srgbClr val="0A0A0A"/>
                </a:solidFill>
                <a:effectLst/>
                <a:highlight>
                  <a:srgbClr val="FEFEFE"/>
                </a:highlight>
                <a:latin typeface="MS Reference Sans Serif" panose="020B0604030504040204" pitchFamily="34" charset="0"/>
              </a:rPr>
              <a:t>Provided </a:t>
            </a:r>
            <a:r>
              <a:rPr lang="en-US" sz="1200" b="1" i="0" dirty="0">
                <a:solidFill>
                  <a:srgbClr val="0A0A0A"/>
                </a:solidFill>
                <a:effectLst/>
                <a:highlight>
                  <a:srgbClr val="FEFEFE"/>
                </a:highlight>
                <a:latin typeface="MS Reference Sans Serif" panose="020B0604030504040204" pitchFamily="34" charset="0"/>
              </a:rPr>
              <a:t>over 77,000 hours</a:t>
            </a:r>
            <a:r>
              <a:rPr lang="en-US" sz="1200" b="0" i="0" dirty="0">
                <a:solidFill>
                  <a:srgbClr val="0A0A0A"/>
                </a:solidFill>
                <a:effectLst/>
                <a:highlight>
                  <a:srgbClr val="FEFEFE"/>
                </a:highlight>
                <a:latin typeface="MS Reference Sans Serif" panose="020B0604030504040204" pitchFamily="34" charset="0"/>
              </a:rPr>
              <a:t> of learning support and tutoring services to over </a:t>
            </a:r>
            <a:r>
              <a:rPr lang="en-US" sz="1200" b="1" i="0" dirty="0">
                <a:solidFill>
                  <a:srgbClr val="0A0A0A"/>
                </a:solidFill>
                <a:effectLst/>
                <a:highlight>
                  <a:srgbClr val="FEFEFE"/>
                </a:highlight>
                <a:latin typeface="MS Reference Sans Serif" panose="020B0604030504040204" pitchFamily="34" charset="0"/>
              </a:rPr>
              <a:t>18,000 students</a:t>
            </a:r>
            <a:r>
              <a:rPr lang="en-US" sz="1200" b="0" i="0" dirty="0">
                <a:solidFill>
                  <a:srgbClr val="0A0A0A"/>
                </a:solidFill>
                <a:effectLst/>
                <a:highlight>
                  <a:srgbClr val="FEFEFE"/>
                </a:highlight>
                <a:latin typeface="MS Reference Sans Serif" panose="020B0604030504040204" pitchFamily="34" charset="0"/>
              </a:rPr>
              <a:t> through </a:t>
            </a:r>
            <a:r>
              <a:rPr lang="en-US" sz="1200" b="1" i="0" u="sng" dirty="0">
                <a:solidFill>
                  <a:srgbClr val="151E47"/>
                </a:solidFill>
                <a:effectLst/>
                <a:highlight>
                  <a:srgbClr val="FEFEFE"/>
                </a:highlight>
                <a:latin typeface="MS Reference Sans Serif" panose="020B0604030504040204" pitchFamily="34" charset="0"/>
                <a:hlinkClick r:id="rId4"/>
              </a:rPr>
              <a:t>Indiana Learns</a:t>
            </a:r>
            <a:r>
              <a:rPr lang="en-US" sz="1200" b="0" i="0" dirty="0">
                <a:solidFill>
                  <a:srgbClr val="0A0A0A"/>
                </a:solidFill>
                <a:effectLst/>
                <a:highlight>
                  <a:srgbClr val="FEFEFE"/>
                </a:highlight>
                <a:latin typeface="MS Reference Sans Serif" panose="020B0604030504040204" pitchFamily="34" charset="0"/>
              </a:rPr>
              <a:t>, regardless of a family’s ability to pay. The recent </a:t>
            </a:r>
            <a:r>
              <a:rPr lang="en-US" sz="1200" b="0" i="0" u="sng" dirty="0">
                <a:solidFill>
                  <a:srgbClr val="151E47"/>
                </a:solidFill>
                <a:effectLst/>
                <a:highlight>
                  <a:srgbClr val="FEFEFE"/>
                </a:highlight>
                <a:latin typeface="MS Reference Sans Serif" panose="020B0604030504040204" pitchFamily="34" charset="0"/>
                <a:hlinkClick r:id="rId5"/>
              </a:rPr>
              <a:t>expansion</a:t>
            </a:r>
            <a:r>
              <a:rPr lang="en-US" sz="1200" b="0" i="0" dirty="0">
                <a:solidFill>
                  <a:srgbClr val="0A0A0A"/>
                </a:solidFill>
                <a:effectLst/>
                <a:highlight>
                  <a:srgbClr val="FEFEFE"/>
                </a:highlight>
                <a:latin typeface="MS Reference Sans Serif" panose="020B0604030504040204" pitchFamily="34" charset="0"/>
              </a:rPr>
              <a:t> allows students and families access to additional funds once their initial $1,000 award has been spent.</a:t>
            </a:r>
          </a:p>
          <a:p>
            <a:pPr marL="171450" indent="-171450" algn="l">
              <a:buFont typeface="Arial" panose="020B0604020202020204" pitchFamily="34" charset="0"/>
              <a:buChar char="•"/>
            </a:pPr>
            <a:r>
              <a:rPr lang="en-US" sz="1200" b="0" i="0" dirty="0">
                <a:solidFill>
                  <a:srgbClr val="0A0A0A"/>
                </a:solidFill>
                <a:effectLst/>
                <a:highlight>
                  <a:srgbClr val="FEFEFE"/>
                </a:highlight>
                <a:latin typeface="MS Reference Sans Serif" panose="020B0604030504040204" pitchFamily="34" charset="0"/>
              </a:rPr>
              <a:t>Grew the </a:t>
            </a:r>
            <a:r>
              <a:rPr lang="en-US" sz="1200" b="0" i="0" u="sng" dirty="0">
                <a:solidFill>
                  <a:srgbClr val="151E47"/>
                </a:solidFill>
                <a:effectLst/>
                <a:highlight>
                  <a:srgbClr val="FEFEFE"/>
                </a:highlight>
                <a:latin typeface="MS Reference Sans Serif" panose="020B0604030504040204" pitchFamily="34" charset="0"/>
                <a:hlinkClick r:id="rId6"/>
              </a:rPr>
              <a:t>Indiana Learning Lab</a:t>
            </a:r>
            <a:r>
              <a:rPr lang="en-US" sz="1200" b="0" i="0" dirty="0">
                <a:solidFill>
                  <a:srgbClr val="0A0A0A"/>
                </a:solidFill>
                <a:effectLst/>
                <a:highlight>
                  <a:srgbClr val="FEFEFE"/>
                </a:highlight>
                <a:latin typeface="MS Reference Sans Serif" panose="020B0604030504040204" pitchFamily="34" charset="0"/>
              </a:rPr>
              <a:t> to over 55,000 users in two years, including launching the </a:t>
            </a:r>
            <a:r>
              <a:rPr lang="en-US" sz="1200" b="1" i="0" dirty="0">
                <a:solidFill>
                  <a:srgbClr val="0A0A0A"/>
                </a:solidFill>
                <a:effectLst/>
                <a:highlight>
                  <a:srgbClr val="FEFEFE"/>
                </a:highlight>
                <a:latin typeface="MS Reference Sans Serif" panose="020B0604030504040204" pitchFamily="34" charset="0"/>
              </a:rPr>
              <a:t>Parent and Family Support Hub</a:t>
            </a:r>
            <a:r>
              <a:rPr lang="en-US" sz="1200" b="0" i="0" dirty="0">
                <a:solidFill>
                  <a:srgbClr val="0A0A0A"/>
                </a:solidFill>
                <a:effectLst/>
                <a:highlight>
                  <a:srgbClr val="FEFEFE"/>
                </a:highlight>
                <a:latin typeface="MS Reference Sans Serif" panose="020B0604030504040204" pitchFamily="34" charset="0"/>
              </a:rPr>
              <a:t>, which provides no cost, 24/7 access to resources for parents and families</a:t>
            </a:r>
          </a:p>
          <a:p>
            <a:pPr marL="171450" indent="-171450" algn="l">
              <a:buFont typeface="Arial" panose="020B0604020202020204" pitchFamily="34" charset="0"/>
              <a:buChar char="•"/>
            </a:pPr>
            <a:r>
              <a:rPr lang="en-US" sz="1200" b="0" i="0" dirty="0">
                <a:solidFill>
                  <a:srgbClr val="0A0A0A"/>
                </a:solidFill>
                <a:effectLst/>
                <a:highlight>
                  <a:srgbClr val="FEFEFE"/>
                </a:highlight>
                <a:latin typeface="MS Reference Sans Serif" panose="020B0604030504040204" pitchFamily="34" charset="0"/>
              </a:rPr>
              <a:t>Developed </a:t>
            </a:r>
            <a:r>
              <a:rPr lang="en-US" sz="1200" b="1" i="0" dirty="0">
                <a:solidFill>
                  <a:srgbClr val="0A0A0A"/>
                </a:solidFill>
                <a:effectLst/>
                <a:highlight>
                  <a:srgbClr val="FEFEFE"/>
                </a:highlight>
                <a:latin typeface="MS Reference Sans Serif" panose="020B0604030504040204" pitchFamily="34" charset="0"/>
              </a:rPr>
              <a:t>online professional development modules</a:t>
            </a:r>
            <a:r>
              <a:rPr lang="en-US" sz="1200" b="0" i="0" dirty="0">
                <a:solidFill>
                  <a:srgbClr val="0A0A0A"/>
                </a:solidFill>
                <a:effectLst/>
                <a:highlight>
                  <a:srgbClr val="FEFEFE"/>
                </a:highlight>
                <a:latin typeface="MS Reference Sans Serif" panose="020B0604030504040204" pitchFamily="34" charset="0"/>
              </a:rPr>
              <a:t> </a:t>
            </a:r>
            <a:r>
              <a:rPr lang="en-US" sz="1200" b="1" i="0" dirty="0">
                <a:solidFill>
                  <a:srgbClr val="0A0A0A"/>
                </a:solidFill>
                <a:effectLst/>
                <a:highlight>
                  <a:srgbClr val="FEFEFE"/>
                </a:highlight>
                <a:latin typeface="MS Reference Sans Serif" panose="020B0604030504040204" pitchFamily="34" charset="0"/>
              </a:rPr>
              <a:t>supporting Indiana educators with additional science of reading training</a:t>
            </a:r>
            <a:r>
              <a:rPr lang="en-US" sz="1200" b="0" i="0" dirty="0">
                <a:solidFill>
                  <a:srgbClr val="0A0A0A"/>
                </a:solidFill>
                <a:effectLst/>
                <a:highlight>
                  <a:srgbClr val="FEFEFE"/>
                </a:highlight>
                <a:latin typeface="MS Reference Sans Serif" panose="020B0604030504040204" pitchFamily="34" charset="0"/>
              </a:rPr>
              <a:t>.</a:t>
            </a:r>
          </a:p>
          <a:p>
            <a:pPr marL="171450" indent="-171450" algn="l">
              <a:buFont typeface="Arial" panose="020B0604020202020204" pitchFamily="34" charset="0"/>
              <a:buChar char="•"/>
            </a:pPr>
            <a:r>
              <a:rPr lang="en-US" sz="1200" b="0" i="0" dirty="0">
                <a:solidFill>
                  <a:srgbClr val="0A0A0A"/>
                </a:solidFill>
                <a:effectLst/>
                <a:highlight>
                  <a:srgbClr val="FEFEFE"/>
                </a:highlight>
                <a:latin typeface="MS Reference Sans Serif" panose="020B0604030504040204" pitchFamily="34" charset="0"/>
              </a:rPr>
              <a:t>Expanded the number of schools opting-in to administer the state’s </a:t>
            </a:r>
            <a:r>
              <a:rPr lang="en-US" sz="1200" b="1" i="0" dirty="0">
                <a:solidFill>
                  <a:srgbClr val="0A0A0A"/>
                </a:solidFill>
                <a:effectLst/>
                <a:highlight>
                  <a:srgbClr val="FEFEFE"/>
                </a:highlight>
                <a:latin typeface="MS Reference Sans Serif" panose="020B0604030504040204" pitchFamily="34" charset="0"/>
              </a:rPr>
              <a:t>IREAD-3 assessment for second grade students </a:t>
            </a:r>
            <a:r>
              <a:rPr lang="en-US" sz="1200" b="0" i="0" dirty="0">
                <a:solidFill>
                  <a:srgbClr val="0A0A0A"/>
                </a:solidFill>
                <a:effectLst/>
                <a:highlight>
                  <a:srgbClr val="FEFEFE"/>
                </a:highlight>
                <a:latin typeface="MS Reference Sans Serif" panose="020B0604030504040204" pitchFamily="34" charset="0"/>
              </a:rPr>
              <a:t>to 771 schools. This allows teachers, parents and families to immediately know if a child is on-track or at-risk when it comes to mastering foundational literacy skills.</a:t>
            </a:r>
          </a:p>
          <a:p>
            <a:pPr marL="171450" indent="-171450" algn="l">
              <a:buFont typeface="Arial" panose="020B0604020202020204" pitchFamily="34" charset="0"/>
              <a:buChar char="•"/>
            </a:pPr>
            <a:r>
              <a:rPr lang="en-US" sz="1200" b="0" i="0" dirty="0">
                <a:solidFill>
                  <a:srgbClr val="0A0A0A"/>
                </a:solidFill>
                <a:effectLst/>
                <a:highlight>
                  <a:srgbClr val="FEFEFE"/>
                </a:highlight>
                <a:latin typeface="MS Reference Sans Serif" panose="020B0604030504040204" pitchFamily="34" charset="0"/>
              </a:rPr>
              <a:t>Provided</a:t>
            </a:r>
            <a:r>
              <a:rPr lang="en-US" sz="1200" b="1" i="0" dirty="0">
                <a:solidFill>
                  <a:srgbClr val="0A0A0A"/>
                </a:solidFill>
                <a:effectLst/>
                <a:highlight>
                  <a:srgbClr val="FEFEFE"/>
                </a:highlight>
                <a:latin typeface="MS Reference Sans Serif" panose="020B0604030504040204" pitchFamily="34" charset="0"/>
              </a:rPr>
              <a:t> $10 million in cash stipends to school staff </a:t>
            </a:r>
            <a:r>
              <a:rPr lang="en-US" sz="1200" b="0" i="0" dirty="0">
                <a:solidFill>
                  <a:srgbClr val="0A0A0A"/>
                </a:solidFill>
                <a:effectLst/>
                <a:highlight>
                  <a:srgbClr val="FEFEFE"/>
                </a:highlight>
                <a:latin typeface="MS Reference Sans Serif" panose="020B0604030504040204" pitchFamily="34" charset="0"/>
              </a:rPr>
              <a:t>at all corporations and charter schools who are responsible for the implementation and delivery of early literacy and reading instruction through the </a:t>
            </a:r>
            <a:r>
              <a:rPr lang="en-US" sz="1200" b="0" i="0" u="sng" dirty="0">
                <a:solidFill>
                  <a:srgbClr val="151E47"/>
                </a:solidFill>
                <a:effectLst/>
                <a:highlight>
                  <a:srgbClr val="FEFEFE"/>
                </a:highlight>
                <a:latin typeface="MS Reference Sans Serif" panose="020B0604030504040204" pitchFamily="34" charset="0"/>
                <a:hlinkClick r:id="rId7"/>
              </a:rPr>
              <a:t>Literacy Achievement Grants</a:t>
            </a:r>
            <a:r>
              <a:rPr lang="en-US" sz="1200" b="0" i="0" dirty="0">
                <a:solidFill>
                  <a:srgbClr val="0A0A0A"/>
                </a:solidFill>
                <a:effectLst/>
                <a:highlight>
                  <a:srgbClr val="FEFEFE"/>
                </a:highlight>
                <a:latin typeface="MS Reference Sans Serif" panose="020B0604030504040204" pitchFamily="34" charset="0"/>
              </a:rPr>
              <a:t>.</a:t>
            </a:r>
          </a:p>
          <a:p>
            <a:pPr marL="171450" indent="-171450" algn="l">
              <a:buFont typeface="Arial" panose="020B0604020202020204" pitchFamily="34" charset="0"/>
              <a:buChar char="•"/>
            </a:pPr>
            <a:r>
              <a:rPr lang="en-US" sz="1200" b="0" i="0" dirty="0">
                <a:solidFill>
                  <a:srgbClr val="0A0A0A"/>
                </a:solidFill>
                <a:effectLst/>
                <a:highlight>
                  <a:srgbClr val="FEFEFE"/>
                </a:highlight>
                <a:latin typeface="MS Reference Sans Serif" panose="020B0604030504040204" pitchFamily="34" charset="0"/>
              </a:rPr>
              <a:t>Increased the implementation of evidence-based instructional practices for over 65,000 students across Indiana through the </a:t>
            </a:r>
            <a:r>
              <a:rPr lang="en-US" sz="1200" b="1" i="0" u="sng" dirty="0">
                <a:solidFill>
                  <a:srgbClr val="151E47"/>
                </a:solidFill>
                <a:effectLst/>
                <a:highlight>
                  <a:srgbClr val="FEFEFE"/>
                </a:highlight>
                <a:latin typeface="MS Reference Sans Serif" panose="020B0604030504040204" pitchFamily="34" charset="0"/>
                <a:hlinkClick r:id="rId8"/>
              </a:rPr>
              <a:t>competitive science of reading grant</a:t>
            </a:r>
            <a:r>
              <a:rPr lang="en-US" sz="1200" b="0" i="0" dirty="0">
                <a:solidFill>
                  <a:srgbClr val="0A0A0A"/>
                </a:solidFill>
                <a:effectLst/>
                <a:highlight>
                  <a:srgbClr val="FEFEFE"/>
                </a:highlight>
                <a:latin typeface="MS Reference Sans Serif" panose="020B0604030504040204" pitchFamily="34" charset="0"/>
              </a:rPr>
              <a:t>, which awarded</a:t>
            </a:r>
            <a:r>
              <a:rPr lang="en-US" sz="1200" b="1" i="0" dirty="0">
                <a:solidFill>
                  <a:srgbClr val="0A0A0A"/>
                </a:solidFill>
                <a:effectLst/>
                <a:highlight>
                  <a:srgbClr val="FEFEFE"/>
                </a:highlight>
                <a:latin typeface="MS Reference Sans Serif" panose="020B0604030504040204" pitchFamily="34" charset="0"/>
              </a:rPr>
              <a:t> nearly $15 million </a:t>
            </a:r>
            <a:r>
              <a:rPr lang="en-US" sz="1200" b="0" i="0" dirty="0">
                <a:solidFill>
                  <a:srgbClr val="0A0A0A"/>
                </a:solidFill>
                <a:effectLst/>
                <a:highlight>
                  <a:srgbClr val="FEFEFE"/>
                </a:highlight>
                <a:latin typeface="MS Reference Sans Serif" panose="020B0604030504040204" pitchFamily="34" charset="0"/>
              </a:rPr>
              <a:t>to </a:t>
            </a:r>
            <a:r>
              <a:rPr lang="en-US" sz="1200" b="1" i="0" dirty="0">
                <a:solidFill>
                  <a:srgbClr val="0A0A0A"/>
                </a:solidFill>
                <a:effectLst/>
                <a:highlight>
                  <a:srgbClr val="FEFEFE"/>
                </a:highlight>
                <a:latin typeface="MS Reference Sans Serif" panose="020B0604030504040204" pitchFamily="34" charset="0"/>
              </a:rPr>
              <a:t>72 school corporations</a:t>
            </a:r>
            <a:r>
              <a:rPr lang="en-US" sz="1200" b="0" i="0" dirty="0">
                <a:solidFill>
                  <a:srgbClr val="0A0A0A"/>
                </a:solidFill>
                <a:effectLst/>
                <a:highlight>
                  <a:srgbClr val="FEFEFE"/>
                </a:highlight>
                <a:latin typeface="MS Reference Sans Serif" panose="020B0604030504040204" pitchFamily="34" charset="0"/>
              </a:rPr>
              <a:t>. This is in addition to the multiple other initiatives supporting science of reading.</a:t>
            </a:r>
          </a:p>
          <a:p>
            <a:endParaRPr lang="en-US" dirty="0"/>
          </a:p>
        </p:txBody>
      </p:sp>
      <p:sp>
        <p:nvSpPr>
          <p:cNvPr id="4" name="Slide Number Placeholder 3"/>
          <p:cNvSpPr>
            <a:spLocks noGrp="1"/>
          </p:cNvSpPr>
          <p:nvPr>
            <p:ph type="sldNum" sz="quarter" idx="5"/>
          </p:nvPr>
        </p:nvSpPr>
        <p:spPr/>
        <p:txBody>
          <a:bodyPr/>
          <a:lstStyle/>
          <a:p>
            <a:fld id="{E8013429-0CFE-4C46-BBFE-6ABAAF2CFEC3}" type="slidenum">
              <a:rPr lang="en-US" smtClean="0"/>
              <a:t>16</a:t>
            </a:fld>
            <a:endParaRPr lang="en-US"/>
          </a:p>
        </p:txBody>
      </p:sp>
    </p:spTree>
    <p:extLst>
      <p:ext uri="{BB962C8B-B14F-4D97-AF65-F5344CB8AC3E}">
        <p14:creationId xmlns:p14="http://schemas.microsoft.com/office/powerpoint/2010/main" val="273383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latin typeface="MS Reference Sans Serif" panose="020B0604030504040204" pitchFamily="34" charset="0"/>
              </a:rPr>
              <a:t>This definition is supported by evidence that informs:</a:t>
            </a:r>
          </a:p>
          <a:p>
            <a:pPr marL="285750" indent="-285750">
              <a:buFont typeface="Arial" panose="020B0604020202020204" pitchFamily="34" charset="0"/>
              <a:buChar char="•"/>
            </a:pPr>
            <a:r>
              <a:rPr lang="en-US" dirty="0">
                <a:latin typeface="MS Reference Sans Serif" panose="020B0604030504040204" pitchFamily="34" charset="0"/>
              </a:rPr>
              <a:t>How proficient reading and writing develops;</a:t>
            </a:r>
          </a:p>
          <a:p>
            <a:pPr marL="285750" indent="-285750">
              <a:buFont typeface="Arial" panose="020B0604020202020204" pitchFamily="34" charset="0"/>
              <a:buChar char="•"/>
            </a:pPr>
            <a:r>
              <a:rPr lang="en-US" dirty="0">
                <a:latin typeface="MS Reference Sans Serif" panose="020B0604030504040204" pitchFamily="34" charset="0"/>
              </a:rPr>
              <a:t>Why some students experience difficulty with reading and writing; and</a:t>
            </a:r>
          </a:p>
          <a:p>
            <a:pPr marL="285750" indent="-285750">
              <a:spcAft>
                <a:spcPts val="600"/>
              </a:spcAft>
              <a:buFont typeface="Arial" panose="020B0604020202020204" pitchFamily="34" charset="0"/>
              <a:buChar char="•"/>
            </a:pPr>
            <a:r>
              <a:rPr lang="en-US" dirty="0">
                <a:latin typeface="MS Reference Sans Serif" panose="020B0604030504040204" pitchFamily="34" charset="0"/>
              </a:rPr>
              <a:t>How to effectively assess and teach reading and writing to improve outcomes for all.</a:t>
            </a:r>
          </a:p>
          <a:p>
            <a:pPr marL="285750" indent="-285750">
              <a:spcAft>
                <a:spcPts val="600"/>
              </a:spcAft>
              <a:buFont typeface="Arial" panose="020B0604020202020204" pitchFamily="34" charset="0"/>
              <a:buChar char="•"/>
            </a:pPr>
            <a:endParaRPr lang="en-US" dirty="0">
              <a:latin typeface="MS Reference Sans Serif" panose="020B060403050404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latin typeface="MS Reference Sans Serif" panose="020B0604030504040204" pitchFamily="34" charset="0"/>
              </a:rPr>
              <a:t>Science of reading is </a:t>
            </a:r>
            <a:r>
              <a:rPr lang="en-US" b="1" dirty="0">
                <a:latin typeface="MS Reference Sans Serif" panose="020B0604030504040204" pitchFamily="34" charset="0"/>
              </a:rPr>
              <a:t>not </a:t>
            </a:r>
            <a:r>
              <a:rPr lang="en-US" dirty="0">
                <a:latin typeface="MS Reference Sans Serif" panose="020B0604030504040204" pitchFamily="34" charset="0"/>
              </a:rPr>
              <a:t>a curriculum, phonics, or a one-size-fits-all approach. It’s a comprehensive, scientific approach to supporting student literacy using word and language comprehension skills. </a:t>
            </a:r>
          </a:p>
          <a:p>
            <a:pPr marL="285750" indent="-285750">
              <a:spcAft>
                <a:spcPts val="600"/>
              </a:spcAft>
              <a:buFont typeface="Arial" panose="020B0604020202020204" pitchFamily="34" charset="0"/>
              <a:buChar char="•"/>
            </a:pPr>
            <a:endParaRPr lang="en-US" dirty="0">
              <a:latin typeface="MS Reference Sans Serif"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E8013429-0CFE-4C46-BBFE-6ABAAF2CFEC3}" type="slidenum">
              <a:rPr lang="en-US" smtClean="0"/>
              <a:t>17</a:t>
            </a:fld>
            <a:endParaRPr lang="en-US"/>
          </a:p>
        </p:txBody>
      </p:sp>
    </p:spTree>
    <p:extLst>
      <p:ext uri="{BB962C8B-B14F-4D97-AF65-F5344CB8AC3E}">
        <p14:creationId xmlns:p14="http://schemas.microsoft.com/office/powerpoint/2010/main" val="1761690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Here’s how you can be a part of the solution:</a:t>
            </a:r>
            <a:br>
              <a:rPr lang="en-US" sz="1800" dirty="0">
                <a:effectLst/>
                <a:latin typeface="Segoe UI" panose="020B0502040204020203" pitchFamily="34" charset="0"/>
              </a:rPr>
            </a:br>
            <a:r>
              <a:rPr lang="en-US" sz="1800" dirty="0">
                <a:effectLst/>
                <a:latin typeface="Segoe UI" panose="020B0502040204020203" pitchFamily="34" charset="0"/>
              </a:rPr>
              <a:t>Parents and families – ask your local school leadership if teachers are receiving training and utilizing instructional strategies aligned to science of reading; encourage your child to read at home for at least 30 minutes each day (make sure they’re reading by “sounding out the words”); and if your child is eligible for free/reduced price meals and is struggling with reading, sign them up for Indiana Learns to receive additional learning support at no cost to your family.</a:t>
            </a:r>
            <a:br>
              <a:rPr lang="en-US" sz="1800" dirty="0">
                <a:effectLst/>
                <a:latin typeface="Segoe UI" panose="020B0502040204020203" pitchFamily="34" charset="0"/>
              </a:rPr>
            </a:br>
            <a:r>
              <a:rPr lang="en-US" sz="1800" dirty="0">
                <a:effectLst/>
                <a:latin typeface="Segoe UI" panose="020B0502040204020203" pitchFamily="34" charset="0"/>
              </a:rPr>
              <a:t>K-12 educators – encourage your administrators to provide increased opportunities for professional development aligned to science of reading.</a:t>
            </a:r>
            <a:br>
              <a:rPr lang="en-US" sz="1800" dirty="0">
                <a:effectLst/>
                <a:latin typeface="Segoe UI" panose="020B0502040204020203" pitchFamily="34" charset="0"/>
              </a:rPr>
            </a:br>
            <a:r>
              <a:rPr lang="en-US" sz="1800" dirty="0">
                <a:effectLst/>
                <a:latin typeface="Segoe UI" panose="020B0502040204020203" pitchFamily="34" charset="0"/>
              </a:rPr>
              <a:t>K-12 school administrators – make sure EVERY teacher receives training aligned to science of reading, so they have the tools needed to best serve our students. Contact the Literacy Center at inlitcenter@doe.in.gov to learn more about joining the Indiana Literacy Cadre, applying for upcoming state grants, and participating in training opportunities.</a:t>
            </a:r>
            <a:br>
              <a:rPr lang="en-US" sz="1800" dirty="0">
                <a:effectLst/>
                <a:latin typeface="Segoe UI" panose="020B0502040204020203" pitchFamily="34" charset="0"/>
              </a:rPr>
            </a:br>
            <a:r>
              <a:rPr lang="en-US" sz="1800" dirty="0">
                <a:effectLst/>
                <a:latin typeface="Segoe UI" panose="020B0502040204020203" pitchFamily="34" charset="0"/>
              </a:rPr>
              <a:t>Higher </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8013429-0CFE-4C46-BBFE-6ABAAF2CFEC3}" type="slidenum">
              <a:rPr lang="en-US" smtClean="0"/>
              <a:t>20</a:t>
            </a:fld>
            <a:endParaRPr lang="en-US"/>
          </a:p>
        </p:txBody>
      </p:sp>
    </p:spTree>
    <p:extLst>
      <p:ext uri="{BB962C8B-B14F-4D97-AF65-F5344CB8AC3E}">
        <p14:creationId xmlns:p14="http://schemas.microsoft.com/office/powerpoint/2010/main" val="31002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1225-A835-EF13-F97A-0AB4ABCF5F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5353A1-72BC-2D6F-FD13-DE24A709B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EF1D4D-9476-3A21-6AC5-65C84A0021E5}"/>
              </a:ext>
            </a:extLst>
          </p:cNvPr>
          <p:cNvSpPr>
            <a:spLocks noGrp="1"/>
          </p:cNvSpPr>
          <p:nvPr>
            <p:ph type="dt" sz="half" idx="10"/>
          </p:nvPr>
        </p:nvSpPr>
        <p:spPr/>
        <p:txBody>
          <a:bodyPr/>
          <a:lstStyle/>
          <a:p>
            <a:fld id="{D0CB9FDD-29FF-419E-85A4-3DFE04073094}" type="datetimeFigureOut">
              <a:rPr lang="en-US" smtClean="0"/>
              <a:t>6/20/2024</a:t>
            </a:fld>
            <a:endParaRPr lang="en-US"/>
          </a:p>
        </p:txBody>
      </p:sp>
      <p:sp>
        <p:nvSpPr>
          <p:cNvPr id="5" name="Footer Placeholder 4">
            <a:extLst>
              <a:ext uri="{FF2B5EF4-FFF2-40B4-BE49-F238E27FC236}">
                <a16:creationId xmlns:a16="http://schemas.microsoft.com/office/drawing/2014/main" id="{592A2F47-9AA1-CD78-5D72-0A3AD9751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8F16-5C8D-1D7D-15DB-13DC651C7520}"/>
              </a:ext>
            </a:extLst>
          </p:cNvPr>
          <p:cNvSpPr>
            <a:spLocks noGrp="1"/>
          </p:cNvSpPr>
          <p:nvPr>
            <p:ph type="sldNum" sz="quarter" idx="12"/>
          </p:nvPr>
        </p:nvSpPr>
        <p:spPr/>
        <p:txBody>
          <a:bodyPr/>
          <a:lstStyle/>
          <a:p>
            <a:fld id="{869761A6-D098-4A9A-A864-D6D5D3151D3B}" type="slidenum">
              <a:rPr lang="en-US" smtClean="0"/>
              <a:t>‹#›</a:t>
            </a:fld>
            <a:endParaRPr lang="en-US"/>
          </a:p>
        </p:txBody>
      </p:sp>
    </p:spTree>
    <p:extLst>
      <p:ext uri="{BB962C8B-B14F-4D97-AF65-F5344CB8AC3E}">
        <p14:creationId xmlns:p14="http://schemas.microsoft.com/office/powerpoint/2010/main" val="13424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6612-FD19-CFCC-634E-88CC7B04AF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D8D2A-B443-086F-279B-2F313F55E9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9B7C1-1E11-47D2-9A36-A077F71166F1}"/>
              </a:ext>
            </a:extLst>
          </p:cNvPr>
          <p:cNvSpPr>
            <a:spLocks noGrp="1"/>
          </p:cNvSpPr>
          <p:nvPr>
            <p:ph type="dt" sz="half" idx="10"/>
          </p:nvPr>
        </p:nvSpPr>
        <p:spPr/>
        <p:txBody>
          <a:bodyPr/>
          <a:lstStyle/>
          <a:p>
            <a:fld id="{D0CB9FDD-29FF-419E-85A4-3DFE04073094}" type="datetimeFigureOut">
              <a:rPr lang="en-US" smtClean="0"/>
              <a:t>6/20/2024</a:t>
            </a:fld>
            <a:endParaRPr lang="en-US"/>
          </a:p>
        </p:txBody>
      </p:sp>
      <p:sp>
        <p:nvSpPr>
          <p:cNvPr id="5" name="Footer Placeholder 4">
            <a:extLst>
              <a:ext uri="{FF2B5EF4-FFF2-40B4-BE49-F238E27FC236}">
                <a16:creationId xmlns:a16="http://schemas.microsoft.com/office/drawing/2014/main" id="{B7F8554D-977F-B52C-E96F-21CDAFBD7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D2182-1D43-D90C-CF4F-7BB744489E2E}"/>
              </a:ext>
            </a:extLst>
          </p:cNvPr>
          <p:cNvSpPr>
            <a:spLocks noGrp="1"/>
          </p:cNvSpPr>
          <p:nvPr>
            <p:ph type="sldNum" sz="quarter" idx="12"/>
          </p:nvPr>
        </p:nvSpPr>
        <p:spPr/>
        <p:txBody>
          <a:bodyPr/>
          <a:lstStyle/>
          <a:p>
            <a:fld id="{869761A6-D098-4A9A-A864-D6D5D3151D3B}" type="slidenum">
              <a:rPr lang="en-US" smtClean="0"/>
              <a:t>‹#›</a:t>
            </a:fld>
            <a:endParaRPr lang="en-US"/>
          </a:p>
        </p:txBody>
      </p:sp>
    </p:spTree>
    <p:extLst>
      <p:ext uri="{BB962C8B-B14F-4D97-AF65-F5344CB8AC3E}">
        <p14:creationId xmlns:p14="http://schemas.microsoft.com/office/powerpoint/2010/main" val="133615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6FE52-55DF-D660-43C3-157B0DADD6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90834D-BBF4-E912-F84D-8097118386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F9352-D9E1-5AC5-2318-AFC00C9D39DD}"/>
              </a:ext>
            </a:extLst>
          </p:cNvPr>
          <p:cNvSpPr>
            <a:spLocks noGrp="1"/>
          </p:cNvSpPr>
          <p:nvPr>
            <p:ph type="dt" sz="half" idx="10"/>
          </p:nvPr>
        </p:nvSpPr>
        <p:spPr/>
        <p:txBody>
          <a:bodyPr/>
          <a:lstStyle/>
          <a:p>
            <a:fld id="{D0CB9FDD-29FF-419E-85A4-3DFE04073094}" type="datetimeFigureOut">
              <a:rPr lang="en-US" smtClean="0"/>
              <a:t>6/20/2024</a:t>
            </a:fld>
            <a:endParaRPr lang="en-US"/>
          </a:p>
        </p:txBody>
      </p:sp>
      <p:sp>
        <p:nvSpPr>
          <p:cNvPr id="5" name="Footer Placeholder 4">
            <a:extLst>
              <a:ext uri="{FF2B5EF4-FFF2-40B4-BE49-F238E27FC236}">
                <a16:creationId xmlns:a16="http://schemas.microsoft.com/office/drawing/2014/main" id="{FCAA88AC-BAA0-C6EF-2B3A-6106A5A1D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ED808-17B3-9B56-3947-686B814EDE07}"/>
              </a:ext>
            </a:extLst>
          </p:cNvPr>
          <p:cNvSpPr>
            <a:spLocks noGrp="1"/>
          </p:cNvSpPr>
          <p:nvPr>
            <p:ph type="sldNum" sz="quarter" idx="12"/>
          </p:nvPr>
        </p:nvSpPr>
        <p:spPr/>
        <p:txBody>
          <a:bodyPr/>
          <a:lstStyle/>
          <a:p>
            <a:fld id="{869761A6-D098-4A9A-A864-D6D5D3151D3B}" type="slidenum">
              <a:rPr lang="en-US" smtClean="0"/>
              <a:t>‹#›</a:t>
            </a:fld>
            <a:endParaRPr lang="en-US"/>
          </a:p>
        </p:txBody>
      </p:sp>
    </p:spTree>
    <p:extLst>
      <p:ext uri="{BB962C8B-B14F-4D97-AF65-F5344CB8AC3E}">
        <p14:creationId xmlns:p14="http://schemas.microsoft.com/office/powerpoint/2010/main" val="391215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864C3-DB36-3A25-6630-7F581F3318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F232C-3636-3688-DD16-CAE3E2E15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F72A5-7295-CFA5-F3B0-42CFEB905BDC}"/>
              </a:ext>
            </a:extLst>
          </p:cNvPr>
          <p:cNvSpPr>
            <a:spLocks noGrp="1"/>
          </p:cNvSpPr>
          <p:nvPr>
            <p:ph type="dt" sz="half" idx="10"/>
          </p:nvPr>
        </p:nvSpPr>
        <p:spPr/>
        <p:txBody>
          <a:bodyPr/>
          <a:lstStyle/>
          <a:p>
            <a:fld id="{D0CB9FDD-29FF-419E-85A4-3DFE04073094}" type="datetimeFigureOut">
              <a:rPr lang="en-US" smtClean="0"/>
              <a:t>6/20/2024</a:t>
            </a:fld>
            <a:endParaRPr lang="en-US"/>
          </a:p>
        </p:txBody>
      </p:sp>
      <p:sp>
        <p:nvSpPr>
          <p:cNvPr id="5" name="Footer Placeholder 4">
            <a:extLst>
              <a:ext uri="{FF2B5EF4-FFF2-40B4-BE49-F238E27FC236}">
                <a16:creationId xmlns:a16="http://schemas.microsoft.com/office/drawing/2014/main" id="{A69245DF-B803-D824-C9F4-AFDF5954E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8D951-7178-5D8D-5701-A129D4C23F32}"/>
              </a:ext>
            </a:extLst>
          </p:cNvPr>
          <p:cNvSpPr>
            <a:spLocks noGrp="1"/>
          </p:cNvSpPr>
          <p:nvPr>
            <p:ph type="sldNum" sz="quarter" idx="12"/>
          </p:nvPr>
        </p:nvSpPr>
        <p:spPr/>
        <p:txBody>
          <a:bodyPr/>
          <a:lstStyle/>
          <a:p>
            <a:fld id="{869761A6-D098-4A9A-A864-D6D5D3151D3B}" type="slidenum">
              <a:rPr lang="en-US" smtClean="0"/>
              <a:t>‹#›</a:t>
            </a:fld>
            <a:endParaRPr lang="en-US"/>
          </a:p>
        </p:txBody>
      </p:sp>
    </p:spTree>
    <p:extLst>
      <p:ext uri="{BB962C8B-B14F-4D97-AF65-F5344CB8AC3E}">
        <p14:creationId xmlns:p14="http://schemas.microsoft.com/office/powerpoint/2010/main" val="369216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78978-0842-3954-0EEA-BFE189CF82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345F07-3974-3417-E79D-8F723129CF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15D1E7-E621-E776-4D10-B86996BD263B}"/>
              </a:ext>
            </a:extLst>
          </p:cNvPr>
          <p:cNvSpPr>
            <a:spLocks noGrp="1"/>
          </p:cNvSpPr>
          <p:nvPr>
            <p:ph type="dt" sz="half" idx="10"/>
          </p:nvPr>
        </p:nvSpPr>
        <p:spPr/>
        <p:txBody>
          <a:bodyPr/>
          <a:lstStyle/>
          <a:p>
            <a:fld id="{D0CB9FDD-29FF-419E-85A4-3DFE04073094}" type="datetimeFigureOut">
              <a:rPr lang="en-US" smtClean="0"/>
              <a:t>6/20/2024</a:t>
            </a:fld>
            <a:endParaRPr lang="en-US"/>
          </a:p>
        </p:txBody>
      </p:sp>
      <p:sp>
        <p:nvSpPr>
          <p:cNvPr id="5" name="Footer Placeholder 4">
            <a:extLst>
              <a:ext uri="{FF2B5EF4-FFF2-40B4-BE49-F238E27FC236}">
                <a16:creationId xmlns:a16="http://schemas.microsoft.com/office/drawing/2014/main" id="{E24AE0A6-A135-CA4E-9CDA-C142F4839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842DE-AF7E-0EB5-DEAB-77CFE86E0E0D}"/>
              </a:ext>
            </a:extLst>
          </p:cNvPr>
          <p:cNvSpPr>
            <a:spLocks noGrp="1"/>
          </p:cNvSpPr>
          <p:nvPr>
            <p:ph type="sldNum" sz="quarter" idx="12"/>
          </p:nvPr>
        </p:nvSpPr>
        <p:spPr/>
        <p:txBody>
          <a:bodyPr/>
          <a:lstStyle/>
          <a:p>
            <a:fld id="{869761A6-D098-4A9A-A864-D6D5D3151D3B}" type="slidenum">
              <a:rPr lang="en-US" smtClean="0"/>
              <a:t>‹#›</a:t>
            </a:fld>
            <a:endParaRPr lang="en-US"/>
          </a:p>
        </p:txBody>
      </p:sp>
    </p:spTree>
    <p:extLst>
      <p:ext uri="{BB962C8B-B14F-4D97-AF65-F5344CB8AC3E}">
        <p14:creationId xmlns:p14="http://schemas.microsoft.com/office/powerpoint/2010/main" val="82491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6249-234D-6A93-217B-AFE3F8E7FA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65866-CB2F-B32E-6261-AE923A2F5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18E148-60C8-E03E-2E3B-1975E21013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72824A-B270-E0B8-3EE7-13CD22DC88C9}"/>
              </a:ext>
            </a:extLst>
          </p:cNvPr>
          <p:cNvSpPr>
            <a:spLocks noGrp="1"/>
          </p:cNvSpPr>
          <p:nvPr>
            <p:ph type="dt" sz="half" idx="10"/>
          </p:nvPr>
        </p:nvSpPr>
        <p:spPr/>
        <p:txBody>
          <a:bodyPr/>
          <a:lstStyle/>
          <a:p>
            <a:fld id="{D0CB9FDD-29FF-419E-85A4-3DFE04073094}" type="datetimeFigureOut">
              <a:rPr lang="en-US" smtClean="0"/>
              <a:t>6/20/2024</a:t>
            </a:fld>
            <a:endParaRPr lang="en-US"/>
          </a:p>
        </p:txBody>
      </p:sp>
      <p:sp>
        <p:nvSpPr>
          <p:cNvPr id="6" name="Footer Placeholder 5">
            <a:extLst>
              <a:ext uri="{FF2B5EF4-FFF2-40B4-BE49-F238E27FC236}">
                <a16:creationId xmlns:a16="http://schemas.microsoft.com/office/drawing/2014/main" id="{35B46352-6B00-3F24-DD1B-6FEA9A4E9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6C769-6F95-BDCA-ADB1-CEC20972C2FA}"/>
              </a:ext>
            </a:extLst>
          </p:cNvPr>
          <p:cNvSpPr>
            <a:spLocks noGrp="1"/>
          </p:cNvSpPr>
          <p:nvPr>
            <p:ph type="sldNum" sz="quarter" idx="12"/>
          </p:nvPr>
        </p:nvSpPr>
        <p:spPr/>
        <p:txBody>
          <a:bodyPr/>
          <a:lstStyle/>
          <a:p>
            <a:fld id="{869761A6-D098-4A9A-A864-D6D5D3151D3B}" type="slidenum">
              <a:rPr lang="en-US" smtClean="0"/>
              <a:t>‹#›</a:t>
            </a:fld>
            <a:endParaRPr lang="en-US"/>
          </a:p>
        </p:txBody>
      </p:sp>
    </p:spTree>
    <p:extLst>
      <p:ext uri="{BB962C8B-B14F-4D97-AF65-F5344CB8AC3E}">
        <p14:creationId xmlns:p14="http://schemas.microsoft.com/office/powerpoint/2010/main" val="421893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0B30-0ECD-02EC-710B-C1F75F162B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AB9C32-4A22-6F77-1965-5F0EF24E7D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7E8973-7530-C319-7A7D-C61A74D6FF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1E76E6-175C-91B8-D1CE-20CBCB77E0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8C3BDB-4D94-61FD-F589-80A06194A0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1B8247-CDA4-E852-EB6B-0A1D4FAEE5F7}"/>
              </a:ext>
            </a:extLst>
          </p:cNvPr>
          <p:cNvSpPr>
            <a:spLocks noGrp="1"/>
          </p:cNvSpPr>
          <p:nvPr>
            <p:ph type="dt" sz="half" idx="10"/>
          </p:nvPr>
        </p:nvSpPr>
        <p:spPr/>
        <p:txBody>
          <a:bodyPr/>
          <a:lstStyle/>
          <a:p>
            <a:fld id="{D0CB9FDD-29FF-419E-85A4-3DFE04073094}" type="datetimeFigureOut">
              <a:rPr lang="en-US" smtClean="0"/>
              <a:t>6/20/2024</a:t>
            </a:fld>
            <a:endParaRPr lang="en-US"/>
          </a:p>
        </p:txBody>
      </p:sp>
      <p:sp>
        <p:nvSpPr>
          <p:cNvPr id="8" name="Footer Placeholder 7">
            <a:extLst>
              <a:ext uri="{FF2B5EF4-FFF2-40B4-BE49-F238E27FC236}">
                <a16:creationId xmlns:a16="http://schemas.microsoft.com/office/drawing/2014/main" id="{3B1AAAC3-A80C-E8AE-A914-F6E08B70C5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B24012-B95F-341D-7005-AFF240353A7E}"/>
              </a:ext>
            </a:extLst>
          </p:cNvPr>
          <p:cNvSpPr>
            <a:spLocks noGrp="1"/>
          </p:cNvSpPr>
          <p:nvPr>
            <p:ph type="sldNum" sz="quarter" idx="12"/>
          </p:nvPr>
        </p:nvSpPr>
        <p:spPr/>
        <p:txBody>
          <a:bodyPr/>
          <a:lstStyle/>
          <a:p>
            <a:fld id="{869761A6-D098-4A9A-A864-D6D5D3151D3B}" type="slidenum">
              <a:rPr lang="en-US" smtClean="0"/>
              <a:t>‹#›</a:t>
            </a:fld>
            <a:endParaRPr lang="en-US"/>
          </a:p>
        </p:txBody>
      </p:sp>
    </p:spTree>
    <p:extLst>
      <p:ext uri="{BB962C8B-B14F-4D97-AF65-F5344CB8AC3E}">
        <p14:creationId xmlns:p14="http://schemas.microsoft.com/office/powerpoint/2010/main" val="54487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A1DF5-3594-D2C6-362D-DAA04EAC58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7494DD-289B-8DAD-6116-6517CCBA5327}"/>
              </a:ext>
            </a:extLst>
          </p:cNvPr>
          <p:cNvSpPr>
            <a:spLocks noGrp="1"/>
          </p:cNvSpPr>
          <p:nvPr>
            <p:ph type="dt" sz="half" idx="10"/>
          </p:nvPr>
        </p:nvSpPr>
        <p:spPr/>
        <p:txBody>
          <a:bodyPr/>
          <a:lstStyle/>
          <a:p>
            <a:fld id="{D0CB9FDD-29FF-419E-85A4-3DFE04073094}" type="datetimeFigureOut">
              <a:rPr lang="en-US" smtClean="0"/>
              <a:t>6/20/2024</a:t>
            </a:fld>
            <a:endParaRPr lang="en-US"/>
          </a:p>
        </p:txBody>
      </p:sp>
      <p:sp>
        <p:nvSpPr>
          <p:cNvPr id="4" name="Footer Placeholder 3">
            <a:extLst>
              <a:ext uri="{FF2B5EF4-FFF2-40B4-BE49-F238E27FC236}">
                <a16:creationId xmlns:a16="http://schemas.microsoft.com/office/drawing/2014/main" id="{B9021ED5-3767-2AC9-50E1-F83A871153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25ADC6-0D10-D48B-AFF9-DD63BD1CF500}"/>
              </a:ext>
            </a:extLst>
          </p:cNvPr>
          <p:cNvSpPr>
            <a:spLocks noGrp="1"/>
          </p:cNvSpPr>
          <p:nvPr>
            <p:ph type="sldNum" sz="quarter" idx="12"/>
          </p:nvPr>
        </p:nvSpPr>
        <p:spPr/>
        <p:txBody>
          <a:bodyPr/>
          <a:lstStyle/>
          <a:p>
            <a:fld id="{869761A6-D098-4A9A-A864-D6D5D3151D3B}" type="slidenum">
              <a:rPr lang="en-US" smtClean="0"/>
              <a:t>‹#›</a:t>
            </a:fld>
            <a:endParaRPr lang="en-US"/>
          </a:p>
        </p:txBody>
      </p:sp>
    </p:spTree>
    <p:extLst>
      <p:ext uri="{BB962C8B-B14F-4D97-AF65-F5344CB8AC3E}">
        <p14:creationId xmlns:p14="http://schemas.microsoft.com/office/powerpoint/2010/main" val="307510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F736E0-6DDF-9119-28C0-E436A1481C44}"/>
              </a:ext>
            </a:extLst>
          </p:cNvPr>
          <p:cNvSpPr>
            <a:spLocks noGrp="1"/>
          </p:cNvSpPr>
          <p:nvPr>
            <p:ph type="dt" sz="half" idx="10"/>
          </p:nvPr>
        </p:nvSpPr>
        <p:spPr/>
        <p:txBody>
          <a:bodyPr/>
          <a:lstStyle/>
          <a:p>
            <a:fld id="{D0CB9FDD-29FF-419E-85A4-3DFE04073094}" type="datetimeFigureOut">
              <a:rPr lang="en-US" smtClean="0"/>
              <a:t>6/20/2024</a:t>
            </a:fld>
            <a:endParaRPr lang="en-US"/>
          </a:p>
        </p:txBody>
      </p:sp>
      <p:sp>
        <p:nvSpPr>
          <p:cNvPr id="3" name="Footer Placeholder 2">
            <a:extLst>
              <a:ext uri="{FF2B5EF4-FFF2-40B4-BE49-F238E27FC236}">
                <a16:creationId xmlns:a16="http://schemas.microsoft.com/office/drawing/2014/main" id="{29B7F99C-A1A1-6B34-6171-BAC2025D2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35E8FA-91A2-BD03-8513-2BF6E37EC06D}"/>
              </a:ext>
            </a:extLst>
          </p:cNvPr>
          <p:cNvSpPr>
            <a:spLocks noGrp="1"/>
          </p:cNvSpPr>
          <p:nvPr>
            <p:ph type="sldNum" sz="quarter" idx="12"/>
          </p:nvPr>
        </p:nvSpPr>
        <p:spPr/>
        <p:txBody>
          <a:bodyPr/>
          <a:lstStyle/>
          <a:p>
            <a:fld id="{869761A6-D098-4A9A-A864-D6D5D3151D3B}" type="slidenum">
              <a:rPr lang="en-US" smtClean="0"/>
              <a:t>‹#›</a:t>
            </a:fld>
            <a:endParaRPr lang="en-US"/>
          </a:p>
        </p:txBody>
      </p:sp>
    </p:spTree>
    <p:extLst>
      <p:ext uri="{BB962C8B-B14F-4D97-AF65-F5344CB8AC3E}">
        <p14:creationId xmlns:p14="http://schemas.microsoft.com/office/powerpoint/2010/main" val="8921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65DC-B0A4-FD8B-D10D-188D7803B0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8FB7F-AD7E-F5BF-7FB7-CDBC36C942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4EB4AD-E43D-84E0-A9D7-BC3EF07C6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AE8D8-CABE-7F72-FD1E-4BFA4DB759E7}"/>
              </a:ext>
            </a:extLst>
          </p:cNvPr>
          <p:cNvSpPr>
            <a:spLocks noGrp="1"/>
          </p:cNvSpPr>
          <p:nvPr>
            <p:ph type="dt" sz="half" idx="10"/>
          </p:nvPr>
        </p:nvSpPr>
        <p:spPr/>
        <p:txBody>
          <a:bodyPr/>
          <a:lstStyle/>
          <a:p>
            <a:fld id="{D0CB9FDD-29FF-419E-85A4-3DFE04073094}" type="datetimeFigureOut">
              <a:rPr lang="en-US" smtClean="0"/>
              <a:t>6/20/2024</a:t>
            </a:fld>
            <a:endParaRPr lang="en-US"/>
          </a:p>
        </p:txBody>
      </p:sp>
      <p:sp>
        <p:nvSpPr>
          <p:cNvPr id="6" name="Footer Placeholder 5">
            <a:extLst>
              <a:ext uri="{FF2B5EF4-FFF2-40B4-BE49-F238E27FC236}">
                <a16:creationId xmlns:a16="http://schemas.microsoft.com/office/drawing/2014/main" id="{ECAA4B42-E0A6-86C9-E58F-3271BDE156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FF309-74A9-5166-259C-EE3881545657}"/>
              </a:ext>
            </a:extLst>
          </p:cNvPr>
          <p:cNvSpPr>
            <a:spLocks noGrp="1"/>
          </p:cNvSpPr>
          <p:nvPr>
            <p:ph type="sldNum" sz="quarter" idx="12"/>
          </p:nvPr>
        </p:nvSpPr>
        <p:spPr/>
        <p:txBody>
          <a:bodyPr/>
          <a:lstStyle/>
          <a:p>
            <a:fld id="{869761A6-D098-4A9A-A864-D6D5D3151D3B}" type="slidenum">
              <a:rPr lang="en-US" smtClean="0"/>
              <a:t>‹#›</a:t>
            </a:fld>
            <a:endParaRPr lang="en-US"/>
          </a:p>
        </p:txBody>
      </p:sp>
    </p:spTree>
    <p:extLst>
      <p:ext uri="{BB962C8B-B14F-4D97-AF65-F5344CB8AC3E}">
        <p14:creationId xmlns:p14="http://schemas.microsoft.com/office/powerpoint/2010/main" val="272997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6E43-3F29-C147-F28C-16A669456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7B15B5-C65C-C524-1CB3-A3F937996B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C0352E-B959-5A2F-6698-920696E716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80AF4-996D-38A7-FF9E-9427EF2FA6FD}"/>
              </a:ext>
            </a:extLst>
          </p:cNvPr>
          <p:cNvSpPr>
            <a:spLocks noGrp="1"/>
          </p:cNvSpPr>
          <p:nvPr>
            <p:ph type="dt" sz="half" idx="10"/>
          </p:nvPr>
        </p:nvSpPr>
        <p:spPr/>
        <p:txBody>
          <a:bodyPr/>
          <a:lstStyle/>
          <a:p>
            <a:fld id="{D0CB9FDD-29FF-419E-85A4-3DFE04073094}" type="datetimeFigureOut">
              <a:rPr lang="en-US" smtClean="0"/>
              <a:t>6/20/2024</a:t>
            </a:fld>
            <a:endParaRPr lang="en-US"/>
          </a:p>
        </p:txBody>
      </p:sp>
      <p:sp>
        <p:nvSpPr>
          <p:cNvPr id="6" name="Footer Placeholder 5">
            <a:extLst>
              <a:ext uri="{FF2B5EF4-FFF2-40B4-BE49-F238E27FC236}">
                <a16:creationId xmlns:a16="http://schemas.microsoft.com/office/drawing/2014/main" id="{9182472A-C51C-8FB4-992A-9ABE6BEB8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C4E59-E240-09E7-96E1-4FC04A602119}"/>
              </a:ext>
            </a:extLst>
          </p:cNvPr>
          <p:cNvSpPr>
            <a:spLocks noGrp="1"/>
          </p:cNvSpPr>
          <p:nvPr>
            <p:ph type="sldNum" sz="quarter" idx="12"/>
          </p:nvPr>
        </p:nvSpPr>
        <p:spPr/>
        <p:txBody>
          <a:bodyPr/>
          <a:lstStyle/>
          <a:p>
            <a:fld id="{869761A6-D098-4A9A-A864-D6D5D3151D3B}" type="slidenum">
              <a:rPr lang="en-US" smtClean="0"/>
              <a:t>‹#›</a:t>
            </a:fld>
            <a:endParaRPr lang="en-US"/>
          </a:p>
        </p:txBody>
      </p:sp>
    </p:spTree>
    <p:extLst>
      <p:ext uri="{BB962C8B-B14F-4D97-AF65-F5344CB8AC3E}">
        <p14:creationId xmlns:p14="http://schemas.microsoft.com/office/powerpoint/2010/main" val="60338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31E1A6-F8CB-848A-4B49-B586E1728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04C019-A9D6-BF94-EC1C-5E55E53D5F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3843F-0AE2-644A-9C11-7EA3CF686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CB9FDD-29FF-419E-85A4-3DFE04073094}" type="datetimeFigureOut">
              <a:rPr lang="en-US" smtClean="0"/>
              <a:t>6/20/2024</a:t>
            </a:fld>
            <a:endParaRPr lang="en-US"/>
          </a:p>
        </p:txBody>
      </p:sp>
      <p:sp>
        <p:nvSpPr>
          <p:cNvPr id="5" name="Footer Placeholder 4">
            <a:extLst>
              <a:ext uri="{FF2B5EF4-FFF2-40B4-BE49-F238E27FC236}">
                <a16:creationId xmlns:a16="http://schemas.microsoft.com/office/drawing/2014/main" id="{B5657F11-74B0-5D8B-1279-E77EF7CC9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6297373-E466-E2BA-E718-1C23BB3AE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9761A6-D098-4A9A-A864-D6D5D3151D3B}" type="slidenum">
              <a:rPr lang="en-US" smtClean="0"/>
              <a:t>‹#›</a:t>
            </a:fld>
            <a:endParaRPr lang="en-US"/>
          </a:p>
        </p:txBody>
      </p:sp>
    </p:spTree>
    <p:extLst>
      <p:ext uri="{BB962C8B-B14F-4D97-AF65-F5344CB8AC3E}">
        <p14:creationId xmlns:p14="http://schemas.microsoft.com/office/powerpoint/2010/main" val="525858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kmullins@in.imaginationlibrary.com" TargetMode="External"/><Relationship Id="rId4" Type="http://schemas.openxmlformats.org/officeDocument/2006/relationships/hyperlink" Target="mailto:mbrown@in.imaginationlibrary.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hyperlink" Target="https://lnks.gd/l/eyJhbGciOiJIUzI1NiJ9.eyJidWxsZXRpbl9saW5rX2lkIjoxMDQsInVyaSI6ImJwMjpjbGljayIsInVybCI6Imh0dHBzOi8vZHJpdmUuZ29vZ2xlLmNvbS9maWxlL2QvMWFmand6NllMc1phOExEM05vdW85TXo2TEFRT2J5dV9rL3ZpZXc_dXRtX2NvbnRlbnQ9JnV0bV9tZWRpdW09ZW1haWwmdXRtX25hbWU9JnV0bV9zb3VyY2U9Z292ZGVsaXZlcnkmdXRtX3Rlcm09IiwiYnVsbGV0aW5faWQiOiIyMDI0MDEwOS44ODIxMjczMSJ9.D1O_2m6py4-QFWBWWAjYbBQZNg2vS14Gxyvs25tXio8/s/1818262273/br/234485094065-l" TargetMode="External"/><Relationship Id="rId3" Type="http://schemas.openxmlformats.org/officeDocument/2006/relationships/image" Target="../media/image3.png"/><Relationship Id="rId7" Type="http://schemas.openxmlformats.org/officeDocument/2006/relationships/hyperlink" Target="https://lnks.gd/l/eyJhbGciOiJIUzI1NiJ9.eyJidWxsZXRpbl9saW5rX2lkIjoxMDMsInVyaSI6ImJwMjpjbGljayIsInVybCI6Imh0dHBzOi8vaW5sZWFybmluZ2xhYi5jb20vP3V0bV9jb250ZW50PSZ1dG1fbWVkaXVtPWVtYWlsJnV0bV9uYW1lPSZ1dG1fc291cmNlPWdvdmRlbGl2ZXJ5JnV0bV90ZXJtPSIsImJ1bGxldGluX2lkIjoiMjAyNDAxMDkuODgyMTI3MzEifQ.k6xpcvkKy5vd3X-uuMsAXt6wztSB1kelJyXspnyoc30/s/1818262273/br/234485094065-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lnks.gd/l/eyJhbGciOiJIUzI1NiJ9.eyJidWxsZXRpbl9saW5rX2lkIjoxMDEsInVyaSI6ImJwMjpjbGljayIsInVybCI6Imh0dHBzOi8vd3d3LmluLmdvdi9kb2UvYWJvdXQvbmV3cy9pbmRpYW5hLWRlcGFydG1lbnQtb2YtZWR1Y2F0aW9uLWFubm91bmNlcy1leHBhbnNpb24tb2Ytc3RhdGV3aWRlLXR1dG9yaW5nLWdyYW50LXByb2dyYW0vP3V0bV9jb250ZW50PSZ1dG1fbWVkaXVtPWVtYWlsJnV0bV9uYW1lPSZ1dG1fc291cmNlPWdvdmRlbGl2ZXJ5JnV0bV90ZXJtPSIsImJ1bGxldGluX2lkIjoiMjAyNDAxMDkuODgyMTI3MzEifQ.kEzX8ZAJlaBWZRUQnuCDDCmqT7M6Hpwobaa_0FsB0_4/s/1818262273/br/234485094065-l" TargetMode="External"/><Relationship Id="rId11" Type="http://schemas.openxmlformats.org/officeDocument/2006/relationships/hyperlink" Target="https://www.in.gov/doe/students/assessment/iread-3/" TargetMode="External"/><Relationship Id="rId5" Type="http://schemas.openxmlformats.org/officeDocument/2006/relationships/image" Target="../media/image31.png"/><Relationship Id="rId10" Type="http://schemas.openxmlformats.org/officeDocument/2006/relationships/hyperlink" Target="https://inlearninglab.com/" TargetMode="External"/><Relationship Id="rId4" Type="http://schemas.openxmlformats.org/officeDocument/2006/relationships/hyperlink" Target="https://lnks.gd/l/eyJhbGciOiJIUzI1NiJ9.eyJidWxsZXRpbl9saW5rX2lkIjoxMDAsInVyaSI6ImJwMjpjbGljayIsInVybCI6Imh0dHBzOi8vc2l0ZXMuZ29vZ2xlLmNvbS91aW5keS5lZHUvaW5kaWFuYS1saXRlcmFjeS1jYWRyZT91dG1fY29udGVudD0mdXRtX21lZGl1bT1lbWFpbCZ1dG1fbmFtZT0mdXRtX3NvdXJjZT1nb3ZkZWxpdmVyeSZ1dG1fdGVybT0iLCJidWxsZXRpbl9pZCI6IjIwMjQwMTA5Ljg4MjEyNzMxIn0.koLdKPa3i4rkMdoqVDNgp2q7K-oOIujy4858KqVAvGc/s/1818262273/br/234485094065-l" TargetMode="External"/><Relationship Id="rId9" Type="http://schemas.openxmlformats.org/officeDocument/2006/relationships/hyperlink" Target="https://lnks.gd/l/eyJhbGciOiJIUzI1NiJ9.eyJidWxsZXRpbl9saW5rX2lkIjoxMDUsInVyaSI6ImJwMjpjbGljayIsInVybCI6Imh0dHBzOi8vd3d3LmluLmdvdi9kb2UvYWJvdXQvbmV3cy9pbmRpYW5hLWRlcGFydG1lbnQtb2YtZWR1Y2F0aW9uLWFubm91bmNlcy1yZWNpcGllbnRzLW9mLWNvbXBldGl0aXZlLXNjaWVuY2Utb2YtcmVhZGluZy1ncmFudC8_dXRtX2NvbnRlbnQ9JnV0bV9tZWRpdW09ZW1haWwmdXRtX25hbWU9JnV0bV9zb3VyY2U9Z292ZGVsaXZlcnkmdXRtX3Rlcm09IiwiYnVsbGV0aW5faWQiOiIyMDI0MDEwOS44ODIxMjczMSJ9.zyMEjpKpN0HcfL1V2IR6rkM4uKxtnKhpOzBoeO5EM60/s/1818262273/br/234485094065-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mailto:restes@doe.in.gov"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blue stripes&#10;&#10;Description automatically generated">
            <a:extLst>
              <a:ext uri="{FF2B5EF4-FFF2-40B4-BE49-F238E27FC236}">
                <a16:creationId xmlns:a16="http://schemas.microsoft.com/office/drawing/2014/main" id="{804A4C1F-0511-085A-1267-708E63B486B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137" y="2516473"/>
            <a:ext cx="3610007" cy="3610007"/>
          </a:xfrm>
          <a:prstGeom prst="rect">
            <a:avLst/>
          </a:prstGeom>
        </p:spPr>
      </p:pic>
      <p:sp>
        <p:nvSpPr>
          <p:cNvPr id="4" name="TextBox 3"/>
          <p:cNvSpPr txBox="1"/>
          <p:nvPr/>
        </p:nvSpPr>
        <p:spPr>
          <a:xfrm>
            <a:off x="614970" y="731520"/>
            <a:ext cx="7236968" cy="1938992"/>
          </a:xfrm>
          <a:prstGeom prst="rect">
            <a:avLst/>
          </a:prstGeom>
          <a:noFill/>
        </p:spPr>
        <p:txBody>
          <a:bodyPr wrap="square" rtlCol="0">
            <a:spAutoFit/>
          </a:bodyPr>
          <a:lstStyle/>
          <a:p>
            <a:pPr algn="ctr"/>
            <a:r>
              <a:rPr lang="en-US" sz="4000" b="1" dirty="0">
                <a:solidFill>
                  <a:srgbClr val="01426A"/>
                </a:solidFill>
                <a:latin typeface="Raleway" panose="020B0604020202020204" charset="0"/>
              </a:rPr>
              <a:t>Literacy: Where We Are and Where We Need to Be </a:t>
            </a:r>
          </a:p>
          <a:p>
            <a:pPr algn="ctr"/>
            <a:endParaRPr lang="en-US" sz="4000" dirty="0"/>
          </a:p>
        </p:txBody>
      </p:sp>
    </p:spTree>
    <p:extLst>
      <p:ext uri="{BB962C8B-B14F-4D97-AF65-F5344CB8AC3E}">
        <p14:creationId xmlns:p14="http://schemas.microsoft.com/office/powerpoint/2010/main" val="225143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blue stripes&#10;&#10;Description automatically generated">
            <a:extLst>
              <a:ext uri="{FF2B5EF4-FFF2-40B4-BE49-F238E27FC236}">
                <a16:creationId xmlns:a16="http://schemas.microsoft.com/office/drawing/2014/main" id="{804A4C1F-0511-085A-1267-708E63B486B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p:cNvPicPr>
            <a:picLocks noChangeAspect="1"/>
          </p:cNvPicPr>
          <p:nvPr/>
        </p:nvPicPr>
        <p:blipFill>
          <a:blip r:embed="rId3"/>
          <a:stretch>
            <a:fillRect/>
          </a:stretch>
        </p:blipFill>
        <p:spPr>
          <a:xfrm>
            <a:off x="410519" y="853440"/>
            <a:ext cx="7534602" cy="4927600"/>
          </a:xfrm>
          <a:prstGeom prst="rect">
            <a:avLst/>
          </a:prstGeom>
        </p:spPr>
      </p:pic>
      <p:sp>
        <p:nvSpPr>
          <p:cNvPr id="2" name="Title 1"/>
          <p:cNvSpPr>
            <a:spLocks noGrp="1"/>
          </p:cNvSpPr>
          <p:nvPr>
            <p:ph type="ctrTitle"/>
          </p:nvPr>
        </p:nvSpPr>
        <p:spPr>
          <a:xfrm>
            <a:off x="8229600" y="396241"/>
            <a:ext cx="3688080" cy="5750560"/>
          </a:xfrm>
        </p:spPr>
        <p:txBody>
          <a:bodyPr>
            <a:normAutofit/>
          </a:bodyPr>
          <a:lstStyle/>
          <a:p>
            <a:pPr algn="l"/>
            <a:r>
              <a:rPr lang="en-US" sz="4800" b="1" dirty="0">
                <a:solidFill>
                  <a:srgbClr val="01426A"/>
                </a:solidFill>
                <a:latin typeface="Raleway"/>
                <a:ea typeface="Microsoft Sans Serif" panose="020B0604020202020204" pitchFamily="34" charset="0"/>
                <a:cs typeface="Microsoft Sans Serif" panose="020B0604020202020204" pitchFamily="34" charset="0"/>
              </a:rPr>
              <a:t>Thank you!</a:t>
            </a:r>
            <a:br>
              <a:rPr lang="en-US" sz="4800" b="1" dirty="0">
                <a:solidFill>
                  <a:srgbClr val="01426A"/>
                </a:solidFill>
                <a:latin typeface="Raleway"/>
                <a:ea typeface="Microsoft Sans Serif" panose="020B0604020202020204" pitchFamily="34" charset="0"/>
                <a:cs typeface="Microsoft Sans Serif" panose="020B0604020202020204" pitchFamily="34" charset="0"/>
              </a:rPr>
            </a:br>
            <a:br>
              <a:rPr lang="en-US" sz="4800" b="1" dirty="0">
                <a:solidFill>
                  <a:srgbClr val="01426A"/>
                </a:solidFill>
                <a:latin typeface="Raleway"/>
                <a:ea typeface="Microsoft Sans Serif" panose="020B0604020202020204" pitchFamily="34" charset="0"/>
                <a:cs typeface="Microsoft Sans Serif" panose="020B0604020202020204" pitchFamily="34" charset="0"/>
              </a:rPr>
            </a:br>
            <a:r>
              <a:rPr lang="en-US" sz="2000" b="1" dirty="0">
                <a:solidFill>
                  <a:srgbClr val="01426A"/>
                </a:solidFill>
                <a:latin typeface="Raleway"/>
                <a:ea typeface="Microsoft Sans Serif" panose="020B0604020202020204" pitchFamily="34" charset="0"/>
                <a:cs typeface="Microsoft Sans Serif" panose="020B0604020202020204" pitchFamily="34" charset="0"/>
              </a:rPr>
              <a:t>Melinda Brown</a:t>
            </a:r>
            <a:br>
              <a:rPr lang="en-US" sz="1600" b="1" dirty="0">
                <a:solidFill>
                  <a:srgbClr val="01426A"/>
                </a:solidFill>
                <a:latin typeface="Raleway"/>
                <a:ea typeface="Microsoft Sans Serif" panose="020B0604020202020204" pitchFamily="34" charset="0"/>
                <a:cs typeface="Microsoft Sans Serif" panose="020B0604020202020204" pitchFamily="34" charset="0"/>
              </a:rPr>
            </a:br>
            <a:r>
              <a:rPr lang="en-US" sz="1600" dirty="0">
                <a:solidFill>
                  <a:srgbClr val="01426A"/>
                </a:solidFill>
                <a:latin typeface="Raleway"/>
                <a:ea typeface="Microsoft Sans Serif" panose="020B0604020202020204" pitchFamily="34" charset="0"/>
                <a:cs typeface="Microsoft Sans Serif" panose="020B0604020202020204" pitchFamily="34" charset="0"/>
              </a:rPr>
              <a:t>State Director</a:t>
            </a:r>
            <a:br>
              <a:rPr lang="en-US" sz="1600" dirty="0">
                <a:solidFill>
                  <a:srgbClr val="01426A"/>
                </a:solidFill>
                <a:latin typeface="Raleway"/>
                <a:ea typeface="Microsoft Sans Serif" panose="020B0604020202020204" pitchFamily="34" charset="0"/>
                <a:cs typeface="Microsoft Sans Serif" panose="020B0604020202020204" pitchFamily="34" charset="0"/>
              </a:rPr>
            </a:br>
            <a:r>
              <a:rPr lang="en-US" sz="1600" dirty="0">
                <a:solidFill>
                  <a:srgbClr val="01426A"/>
                </a:solidFill>
                <a:latin typeface="Raleway"/>
                <a:ea typeface="Microsoft Sans Serif" panose="020B0604020202020204" pitchFamily="34" charset="0"/>
                <a:cs typeface="Microsoft Sans Serif" panose="020B0604020202020204" pitchFamily="34" charset="0"/>
                <a:hlinkClick r:id="rId4"/>
              </a:rPr>
              <a:t>mbrown@in.imaginationlibrary.com</a:t>
            </a:r>
            <a:br>
              <a:rPr lang="en-US" sz="1600" dirty="0">
                <a:solidFill>
                  <a:srgbClr val="01426A"/>
                </a:solidFill>
                <a:latin typeface="Raleway"/>
                <a:ea typeface="Microsoft Sans Serif" panose="020B0604020202020204" pitchFamily="34" charset="0"/>
                <a:cs typeface="Microsoft Sans Serif" panose="020B0604020202020204" pitchFamily="34" charset="0"/>
              </a:rPr>
            </a:br>
            <a:br>
              <a:rPr lang="en-US" sz="4800" dirty="0">
                <a:solidFill>
                  <a:srgbClr val="01426A"/>
                </a:solidFill>
                <a:latin typeface="Raleway"/>
                <a:ea typeface="Microsoft Sans Serif" panose="020B0604020202020204" pitchFamily="34" charset="0"/>
                <a:cs typeface="Microsoft Sans Serif" panose="020B0604020202020204" pitchFamily="34" charset="0"/>
              </a:rPr>
            </a:br>
            <a:r>
              <a:rPr lang="en-US" sz="2000" b="1" dirty="0">
                <a:solidFill>
                  <a:srgbClr val="01426A"/>
                </a:solidFill>
                <a:latin typeface="Raleway"/>
                <a:ea typeface="Microsoft Sans Serif" panose="020B0604020202020204" pitchFamily="34" charset="0"/>
                <a:cs typeface="Microsoft Sans Serif" panose="020B0604020202020204" pitchFamily="34" charset="0"/>
              </a:rPr>
              <a:t>Katie Mullins</a:t>
            </a:r>
            <a:br>
              <a:rPr lang="en-US" sz="1600" b="1" dirty="0">
                <a:solidFill>
                  <a:srgbClr val="01426A"/>
                </a:solidFill>
                <a:latin typeface="Raleway"/>
                <a:ea typeface="Microsoft Sans Serif" panose="020B0604020202020204" pitchFamily="34" charset="0"/>
                <a:cs typeface="Microsoft Sans Serif" panose="020B0604020202020204" pitchFamily="34" charset="0"/>
              </a:rPr>
            </a:br>
            <a:r>
              <a:rPr lang="en-US" sz="1600" dirty="0">
                <a:solidFill>
                  <a:srgbClr val="01426A"/>
                </a:solidFill>
                <a:latin typeface="Raleway"/>
                <a:ea typeface="Microsoft Sans Serif" panose="020B0604020202020204" pitchFamily="34" charset="0"/>
                <a:cs typeface="Microsoft Sans Serif" panose="020B0604020202020204" pitchFamily="34" charset="0"/>
              </a:rPr>
              <a:t>Community Engagement Coordinator</a:t>
            </a:r>
            <a:br>
              <a:rPr lang="en-US" sz="1600" dirty="0">
                <a:solidFill>
                  <a:srgbClr val="01426A"/>
                </a:solidFill>
                <a:latin typeface="Raleway"/>
                <a:ea typeface="Microsoft Sans Serif" panose="020B0604020202020204" pitchFamily="34" charset="0"/>
                <a:cs typeface="Microsoft Sans Serif" panose="020B0604020202020204" pitchFamily="34" charset="0"/>
              </a:rPr>
            </a:br>
            <a:r>
              <a:rPr lang="en-US" sz="1600" dirty="0">
                <a:solidFill>
                  <a:srgbClr val="01426A"/>
                </a:solidFill>
                <a:latin typeface="Raleway"/>
                <a:ea typeface="Microsoft Sans Serif" panose="020B0604020202020204" pitchFamily="34" charset="0"/>
                <a:cs typeface="Microsoft Sans Serif" panose="020B0604020202020204" pitchFamily="34" charset="0"/>
                <a:hlinkClick r:id="rId5"/>
              </a:rPr>
              <a:t>kmullins@in.imaginationlibrary.com</a:t>
            </a:r>
            <a:br>
              <a:rPr lang="en-US" sz="1600" dirty="0">
                <a:solidFill>
                  <a:srgbClr val="01426A"/>
                </a:solidFill>
                <a:latin typeface="Raleway"/>
                <a:ea typeface="Microsoft Sans Serif" panose="020B0604020202020204" pitchFamily="34" charset="0"/>
                <a:cs typeface="Microsoft Sans Serif" panose="020B0604020202020204" pitchFamily="34" charset="0"/>
              </a:rPr>
            </a:br>
            <a:br>
              <a:rPr lang="en-US" sz="4800" dirty="0">
                <a:solidFill>
                  <a:srgbClr val="01426A"/>
                </a:solidFill>
                <a:latin typeface="Raleway"/>
                <a:ea typeface="Microsoft Sans Serif" panose="020B0604020202020204" pitchFamily="34" charset="0"/>
                <a:cs typeface="Microsoft Sans Serif" panose="020B0604020202020204" pitchFamily="34" charset="0"/>
              </a:rPr>
            </a:br>
            <a:endParaRPr lang="en-US" sz="4800" dirty="0"/>
          </a:p>
        </p:txBody>
      </p:sp>
    </p:spTree>
    <p:extLst>
      <p:ext uri="{BB962C8B-B14F-4D97-AF65-F5344CB8AC3E}">
        <p14:creationId xmlns:p14="http://schemas.microsoft.com/office/powerpoint/2010/main" val="268124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blue stripes&#10;&#10;Description automatically generated">
            <a:extLst>
              <a:ext uri="{FF2B5EF4-FFF2-40B4-BE49-F238E27FC236}">
                <a16:creationId xmlns:a16="http://schemas.microsoft.com/office/drawing/2014/main" id="{804A4C1F-0511-085A-1267-708E63B486B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itle 1">
            <a:extLst>
              <a:ext uri="{FF2B5EF4-FFF2-40B4-BE49-F238E27FC236}">
                <a16:creationId xmlns:a16="http://schemas.microsoft.com/office/drawing/2014/main" id="{FEB07094-C9F7-2AA7-0BED-B6797319392C}"/>
              </a:ext>
            </a:extLst>
          </p:cNvPr>
          <p:cNvSpPr>
            <a:spLocks noGrp="1"/>
          </p:cNvSpPr>
          <p:nvPr>
            <p:ph type="ctrTitle"/>
          </p:nvPr>
        </p:nvSpPr>
        <p:spPr>
          <a:xfrm>
            <a:off x="991340" y="618298"/>
            <a:ext cx="6980808" cy="2387600"/>
          </a:xfrm>
        </p:spPr>
        <p:txBody>
          <a:bodyPr>
            <a:normAutofit fontScale="90000"/>
          </a:bodyPr>
          <a:lstStyle/>
          <a:p>
            <a:pPr algn="l"/>
            <a:b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Literacy:</a:t>
            </a:r>
            <a:b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Where We Are &amp; Where We Are Going</a:t>
            </a:r>
          </a:p>
        </p:txBody>
      </p:sp>
      <p:sp>
        <p:nvSpPr>
          <p:cNvPr id="7" name="Subtitle 2">
            <a:extLst>
              <a:ext uri="{FF2B5EF4-FFF2-40B4-BE49-F238E27FC236}">
                <a16:creationId xmlns:a16="http://schemas.microsoft.com/office/drawing/2014/main" id="{2A98B9BE-50D3-A3C7-FA68-A4205FFE3BE1}"/>
              </a:ext>
            </a:extLst>
          </p:cNvPr>
          <p:cNvSpPr>
            <a:spLocks noGrp="1"/>
          </p:cNvSpPr>
          <p:nvPr>
            <p:ph type="subTitle" idx="1"/>
          </p:nvPr>
        </p:nvSpPr>
        <p:spPr>
          <a:xfrm>
            <a:off x="991340" y="3270571"/>
            <a:ext cx="6821010" cy="996594"/>
          </a:xfrm>
        </p:spPr>
        <p:txBody>
          <a:bodyPr>
            <a:normAutofit fontScale="70000" lnSpcReduction="20000"/>
          </a:bodyPr>
          <a:lstStyle/>
          <a:p>
            <a:pPr algn="l"/>
            <a:r>
              <a:rPr lang="en-US" sz="2800"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Dr. Rebecca Estes </a:t>
            </a:r>
          </a:p>
          <a:p>
            <a:pPr algn="l"/>
            <a:r>
              <a:rPr lang="en-US" sz="2800"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Assistant Secretary for Educator Talent</a:t>
            </a:r>
          </a:p>
          <a:p>
            <a:pPr algn="l"/>
            <a:r>
              <a:rPr lang="en-US" sz="2800" b="1" i="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Indiana Department of Education</a:t>
            </a:r>
          </a:p>
        </p:txBody>
      </p:sp>
      <p:sp>
        <p:nvSpPr>
          <p:cNvPr id="8" name="TextBox 7">
            <a:extLst>
              <a:ext uri="{FF2B5EF4-FFF2-40B4-BE49-F238E27FC236}">
                <a16:creationId xmlns:a16="http://schemas.microsoft.com/office/drawing/2014/main" id="{F43BB31C-3013-2C75-AE63-AA7B105C0374}"/>
              </a:ext>
            </a:extLst>
          </p:cNvPr>
          <p:cNvSpPr txBox="1"/>
          <p:nvPr/>
        </p:nvSpPr>
        <p:spPr>
          <a:xfrm>
            <a:off x="991340" y="4531839"/>
            <a:ext cx="6094520" cy="400110"/>
          </a:xfrm>
          <a:prstGeom prst="rect">
            <a:avLst/>
          </a:prstGeom>
          <a:noFill/>
        </p:spPr>
        <p:txBody>
          <a:bodyPr wrap="square">
            <a:spAutoFit/>
          </a:bodyPr>
          <a:lstStyle/>
          <a:p>
            <a:r>
              <a:rPr lang="en-US" sz="2000"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June 21, 2024</a:t>
            </a:r>
          </a:p>
        </p:txBody>
      </p:sp>
    </p:spTree>
    <p:extLst>
      <p:ext uri="{BB962C8B-B14F-4D97-AF65-F5344CB8AC3E}">
        <p14:creationId xmlns:p14="http://schemas.microsoft.com/office/powerpoint/2010/main" val="367898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quare with blue and yellow stripes&#10;&#10;Description automatically generated">
            <a:extLst>
              <a:ext uri="{FF2B5EF4-FFF2-40B4-BE49-F238E27FC236}">
                <a16:creationId xmlns:a16="http://schemas.microsoft.com/office/drawing/2014/main" id="{995E2AA8-F3CD-E1E8-7A3B-6BCB501CB78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itle 1">
            <a:extLst>
              <a:ext uri="{FF2B5EF4-FFF2-40B4-BE49-F238E27FC236}">
                <a16:creationId xmlns:a16="http://schemas.microsoft.com/office/drawing/2014/main" id="{4367B4AF-0216-286E-29CD-C0BB4303393F}"/>
              </a:ext>
            </a:extLst>
          </p:cNvPr>
          <p:cNvSpPr>
            <a:spLocks noGrp="1"/>
          </p:cNvSpPr>
          <p:nvPr>
            <p:ph type="title"/>
          </p:nvPr>
        </p:nvSpPr>
        <p:spPr>
          <a:xfrm>
            <a:off x="838200" y="365125"/>
            <a:ext cx="6757416"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Learning Objectives</a:t>
            </a:r>
          </a:p>
        </p:txBody>
      </p:sp>
      <p:sp>
        <p:nvSpPr>
          <p:cNvPr id="7" name="Content Placeholder 2">
            <a:extLst>
              <a:ext uri="{FF2B5EF4-FFF2-40B4-BE49-F238E27FC236}">
                <a16:creationId xmlns:a16="http://schemas.microsoft.com/office/drawing/2014/main" id="{A27C0CA6-E0BA-4770-DF30-C899DAE19DFF}"/>
              </a:ext>
            </a:extLst>
          </p:cNvPr>
          <p:cNvSpPr>
            <a:spLocks noGrp="1"/>
          </p:cNvSpPr>
          <p:nvPr>
            <p:ph idx="1"/>
          </p:nvPr>
        </p:nvSpPr>
        <p:spPr>
          <a:xfrm>
            <a:off x="838200" y="1825625"/>
            <a:ext cx="6684264" cy="4351338"/>
          </a:xfrm>
        </p:spPr>
        <p:txBody>
          <a:bodyPr>
            <a:normAutofit/>
          </a:bodyPr>
          <a:lstStyle/>
          <a:p>
            <a:pPr>
              <a:spcAft>
                <a:spcPts val="1200"/>
              </a:spcAft>
            </a:pPr>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Participants will be able to articulate Indiana’s literacy challenges and opportunities.</a:t>
            </a:r>
          </a:p>
          <a:p>
            <a:pPr>
              <a:spcAft>
                <a:spcPts val="1200"/>
              </a:spcAft>
            </a:pPr>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Participants will be able to identify resources available for schools, parents, and community members to help improve literacy rates in Indiana and ensure more students learn to read by the end of third grade.</a:t>
            </a:r>
          </a:p>
        </p:txBody>
      </p:sp>
      <p:pic>
        <p:nvPicPr>
          <p:cNvPr id="3" name="Picture 2" descr="A blue and yellow logo with a flower&#10;&#10;Description automatically generated">
            <a:extLst>
              <a:ext uri="{FF2B5EF4-FFF2-40B4-BE49-F238E27FC236}">
                <a16:creationId xmlns:a16="http://schemas.microsoft.com/office/drawing/2014/main" id="{B88CCDB5-C2FB-97BD-12A4-ADA56EBF998F}"/>
              </a:ext>
            </a:extLst>
          </p:cNvPr>
          <p:cNvPicPr>
            <a:picLocks noChangeAspect="1"/>
          </p:cNvPicPr>
          <p:nvPr/>
        </p:nvPicPr>
        <p:blipFill rotWithShape="1">
          <a:blip r:embed="rId3">
            <a:extLst>
              <a:ext uri="{28A0092B-C50C-407E-A947-70E740481C1C}">
                <a14:useLocalDpi xmlns:a14="http://schemas.microsoft.com/office/drawing/2010/main" val="0"/>
              </a:ext>
            </a:extLst>
          </a:blip>
          <a:srcRect l="-547" t="-70" r="59404" b="70"/>
          <a:stretch/>
        </p:blipFill>
        <p:spPr>
          <a:xfrm>
            <a:off x="8360664" y="986930"/>
            <a:ext cx="3408478" cy="466000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0999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square with blue and yellow stripes&#10;&#10;Description automatically generated">
            <a:extLst>
              <a:ext uri="{FF2B5EF4-FFF2-40B4-BE49-F238E27FC236}">
                <a16:creationId xmlns:a16="http://schemas.microsoft.com/office/drawing/2014/main" id="{F90DB3B0-C63D-6C70-6D5F-F3E73E40C0D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Understanding Indiana’s Literacy Crisis</a:t>
            </a:r>
          </a:p>
        </p:txBody>
      </p:sp>
      <p:sp>
        <p:nvSpPr>
          <p:cNvPr id="9" name="Content Placeholder 2">
            <a:extLst>
              <a:ext uri="{FF2B5EF4-FFF2-40B4-BE49-F238E27FC236}">
                <a16:creationId xmlns:a16="http://schemas.microsoft.com/office/drawing/2014/main" id="{50D6DB23-BED2-6A7B-2FBA-D7F2344A2471}"/>
              </a:ext>
            </a:extLst>
          </p:cNvPr>
          <p:cNvSpPr>
            <a:spLocks noGrp="1"/>
          </p:cNvSpPr>
          <p:nvPr>
            <p:ph idx="1"/>
          </p:nvPr>
        </p:nvSpPr>
        <p:spPr>
          <a:xfrm>
            <a:off x="838200" y="1825625"/>
            <a:ext cx="7027416" cy="4351338"/>
          </a:xfrm>
        </p:spPr>
        <p:txBody>
          <a:bodyPr>
            <a:normAutofit/>
          </a:bodyPr>
          <a:lstStyle/>
          <a:p>
            <a:pPr marL="0" indent="0">
              <a:lnSpc>
                <a:spcPct val="114000"/>
              </a:lnSpc>
              <a:buNone/>
            </a:pPr>
            <a:r>
              <a:rPr lang="en-US" sz="2200"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Indiana’s literacy rates have been in decline for a decade…well before the COVID-19 pandemic. IREAD passage rates peaked at </a:t>
            </a:r>
            <a:r>
              <a:rPr lang="en-US" sz="2200"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91.4%</a:t>
            </a:r>
            <a:r>
              <a:rPr lang="en-US" sz="2200"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 in the </a:t>
            </a:r>
            <a:r>
              <a:rPr lang="en-US" sz="2200"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2012-2013</a:t>
            </a:r>
            <a:r>
              <a:rPr lang="en-US" sz="2200"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 school year.</a:t>
            </a:r>
          </a:p>
        </p:txBody>
      </p:sp>
      <p:pic>
        <p:nvPicPr>
          <p:cNvPr id="1026" name="Picture 2">
            <a:extLst>
              <a:ext uri="{FF2B5EF4-FFF2-40B4-BE49-F238E27FC236}">
                <a16:creationId xmlns:a16="http://schemas.microsoft.com/office/drawing/2014/main" id="{93F3D94F-4E06-924A-05AA-54D6D51A5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0" t="2805" r="2279" b="5442"/>
          <a:stretch/>
        </p:blipFill>
        <p:spPr bwMode="auto">
          <a:xfrm>
            <a:off x="1642502" y="3676732"/>
            <a:ext cx="4953740" cy="2635168"/>
          </a:xfrm>
          <a:prstGeom prst="rect">
            <a:avLst/>
          </a:prstGeom>
          <a:noFill/>
          <a:ln w="38100">
            <a:solidFill>
              <a:srgbClr val="01426A"/>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A graph with arrow pointing down&#10;&#10;Description automatically generated">
            <a:extLst>
              <a:ext uri="{FF2B5EF4-FFF2-40B4-BE49-F238E27FC236}">
                <a16:creationId xmlns:a16="http://schemas.microsoft.com/office/drawing/2014/main" id="{E48B27F7-54C6-4B27-CFE4-68361BC58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583" y="2144505"/>
            <a:ext cx="5447918" cy="3064454"/>
          </a:xfrm>
          <a:prstGeom prst="rect">
            <a:avLst/>
          </a:prstGeom>
        </p:spPr>
      </p:pic>
    </p:spTree>
    <p:extLst>
      <p:ext uri="{BB962C8B-B14F-4D97-AF65-F5344CB8AC3E}">
        <p14:creationId xmlns:p14="http://schemas.microsoft.com/office/powerpoint/2010/main" val="286069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square with blue and yellow stripes&#10;&#10;Description automatically generated">
            <a:extLst>
              <a:ext uri="{FF2B5EF4-FFF2-40B4-BE49-F238E27FC236}">
                <a16:creationId xmlns:a16="http://schemas.microsoft.com/office/drawing/2014/main" id="{F90DB3B0-C63D-6C70-6D5F-F3E73E40C0D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Current Data</a:t>
            </a:r>
          </a:p>
        </p:txBody>
      </p:sp>
      <p:sp>
        <p:nvSpPr>
          <p:cNvPr id="2" name="Content Placeholder 2">
            <a:extLst>
              <a:ext uri="{FF2B5EF4-FFF2-40B4-BE49-F238E27FC236}">
                <a16:creationId xmlns:a16="http://schemas.microsoft.com/office/drawing/2014/main" id="{CED0ADB5-D358-EB21-8654-6B60E1216DB7}"/>
              </a:ext>
            </a:extLst>
          </p:cNvPr>
          <p:cNvSpPr txBox="1">
            <a:spLocks/>
          </p:cNvSpPr>
          <p:nvPr/>
        </p:nvSpPr>
        <p:spPr>
          <a:xfrm>
            <a:off x="426128" y="6231192"/>
            <a:ext cx="6974416" cy="290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00"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https://eddata.doe.in.gov/PublicHome/GetObjectByUuidAndViewType?uuid=df4a26e1-eedc-4480-812d-da6cad5528ff&amp;viewType=Report&amp;currentPage=1</a:t>
            </a:r>
          </a:p>
        </p:txBody>
      </p:sp>
      <p:sp>
        <p:nvSpPr>
          <p:cNvPr id="3" name="Rectangle: Rounded Corners 2">
            <a:extLst>
              <a:ext uri="{FF2B5EF4-FFF2-40B4-BE49-F238E27FC236}">
                <a16:creationId xmlns:a16="http://schemas.microsoft.com/office/drawing/2014/main" id="{93CB4E6A-75AB-7EF2-5196-147A3EB62969}"/>
              </a:ext>
            </a:extLst>
          </p:cNvPr>
          <p:cNvSpPr/>
          <p:nvPr/>
        </p:nvSpPr>
        <p:spPr>
          <a:xfrm>
            <a:off x="550416" y="1584356"/>
            <a:ext cx="7262726" cy="4070720"/>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rtl="0" fontAlgn="base">
              <a:spcBef>
                <a:spcPts val="0"/>
              </a:spcBef>
              <a:spcAft>
                <a:spcPts val="0"/>
              </a:spcAft>
            </a:pPr>
            <a:r>
              <a:rPr lang="en-US" sz="1600" b="0" i="0" u="none" strike="noStrike" dirty="0">
                <a:solidFill>
                  <a:schemeClr val="bg1"/>
                </a:solidFill>
                <a:effectLst/>
                <a:latin typeface="MS Reference Sans Serif" panose="020B0604030504040204" pitchFamily="34" charset="0"/>
              </a:rPr>
              <a:t>Nearly </a:t>
            </a:r>
            <a:r>
              <a:rPr lang="en-US" sz="1600" b="1" i="0" u="none" strike="noStrike" dirty="0">
                <a:solidFill>
                  <a:srgbClr val="FFC72C"/>
                </a:solidFill>
                <a:effectLst/>
                <a:latin typeface="MS Reference Sans Serif" panose="020B0604030504040204" pitchFamily="34" charset="0"/>
              </a:rPr>
              <a:t>one in five third grade students</a:t>
            </a:r>
            <a:r>
              <a:rPr lang="en-US" sz="1600" b="0" i="0" u="none" strike="noStrike" dirty="0">
                <a:solidFill>
                  <a:schemeClr val="bg1"/>
                </a:solidFill>
                <a:effectLst/>
                <a:latin typeface="MS Reference Sans Serif" panose="020B0604030504040204" pitchFamily="34" charset="0"/>
              </a:rPr>
              <a:t> in Indiana is not proficient in key literacy skills. </a:t>
            </a:r>
            <a:br>
              <a:rPr lang="en-US" sz="1600" b="0" i="0" u="none" strike="noStrike" dirty="0">
                <a:solidFill>
                  <a:schemeClr val="bg1"/>
                </a:solidFill>
                <a:effectLst/>
                <a:latin typeface="MS Reference Sans Serif" panose="020B0604030504040204" pitchFamily="34" charset="0"/>
              </a:rPr>
            </a:br>
            <a:endParaRPr lang="en-US" sz="1600" b="0" i="0" u="none" strike="noStrike" dirty="0">
              <a:solidFill>
                <a:schemeClr val="bg1"/>
              </a:solidFill>
              <a:effectLst/>
              <a:latin typeface="MS Reference Sans Serif" panose="020B0604030504040204" pitchFamily="34" charset="0"/>
            </a:endParaRPr>
          </a:p>
          <a:p>
            <a:pPr rtl="0" fontAlgn="base">
              <a:spcBef>
                <a:spcPts val="0"/>
              </a:spcBef>
              <a:spcAft>
                <a:spcPts val="0"/>
              </a:spcAft>
            </a:pPr>
            <a:r>
              <a:rPr lang="en-US" sz="1600" b="0" i="0" u="none" strike="noStrike" dirty="0">
                <a:solidFill>
                  <a:schemeClr val="bg1"/>
                </a:solidFill>
                <a:effectLst/>
                <a:latin typeface="MS Reference Sans Serif" panose="020B0604030504040204" pitchFamily="34" charset="0"/>
              </a:rPr>
              <a:t>While third grade enrollment has declined since 2012, </a:t>
            </a:r>
            <a:r>
              <a:rPr lang="en-US" sz="1600" b="1" i="0" u="none" strike="noStrike" dirty="0">
                <a:solidFill>
                  <a:srgbClr val="FFC72C"/>
                </a:solidFill>
                <a:effectLst/>
                <a:latin typeface="MS Reference Sans Serif" panose="020B0604030504040204" pitchFamily="34" charset="0"/>
              </a:rPr>
              <a:t>the number of students who do not pass IREAD has more than doubled</a:t>
            </a:r>
            <a:r>
              <a:rPr lang="en-US" sz="1600" b="0" i="0" u="none" strike="noStrike" dirty="0">
                <a:solidFill>
                  <a:srgbClr val="FFC72C"/>
                </a:solidFill>
                <a:effectLst/>
                <a:latin typeface="MS Reference Sans Serif" panose="020B0604030504040204" pitchFamily="34" charset="0"/>
              </a:rPr>
              <a:t>.</a:t>
            </a:r>
            <a:br>
              <a:rPr lang="en-US" sz="1600" b="0" i="0" u="none" strike="noStrike" dirty="0">
                <a:solidFill>
                  <a:schemeClr val="bg1"/>
                </a:solidFill>
                <a:effectLst/>
                <a:latin typeface="MS Reference Sans Serif" panose="020B0604030504040204" pitchFamily="34" charset="0"/>
              </a:rPr>
            </a:br>
            <a:endParaRPr lang="en-US" sz="1600" b="0" i="0" u="none" strike="noStrike" dirty="0">
              <a:solidFill>
                <a:schemeClr val="bg1"/>
              </a:solidFill>
              <a:effectLst/>
              <a:latin typeface="MS Reference Sans Serif" panose="020B0604030504040204" pitchFamily="34" charset="0"/>
            </a:endParaRPr>
          </a:p>
          <a:p>
            <a:pPr rtl="0" fontAlgn="base">
              <a:spcBef>
                <a:spcPts val="0"/>
              </a:spcBef>
              <a:spcAft>
                <a:spcPts val="0"/>
              </a:spcAft>
            </a:pPr>
            <a:r>
              <a:rPr lang="en-US" sz="1600" b="0" i="0" u="none" strike="noStrike" dirty="0">
                <a:solidFill>
                  <a:schemeClr val="bg1"/>
                </a:solidFill>
                <a:effectLst/>
                <a:latin typeface="MS Reference Sans Serif" panose="020B0604030504040204" pitchFamily="34" charset="0"/>
              </a:rPr>
              <a:t>As reading scores have decreased, retention rates have also decreased, causing </a:t>
            </a:r>
            <a:r>
              <a:rPr lang="en-US" sz="1600" b="1" i="0" u="none" strike="noStrike" dirty="0">
                <a:solidFill>
                  <a:srgbClr val="FFC72C"/>
                </a:solidFill>
                <a:effectLst/>
                <a:latin typeface="MS Reference Sans Serif" panose="020B0604030504040204" pitchFamily="34" charset="0"/>
              </a:rPr>
              <a:t>thousands of students to enter fourth grade unable to read</a:t>
            </a:r>
            <a:r>
              <a:rPr lang="en-US" sz="1600" b="0" i="0" u="none" strike="noStrike" dirty="0">
                <a:solidFill>
                  <a:srgbClr val="FFC72C"/>
                </a:solidFill>
                <a:effectLst/>
                <a:latin typeface="MS Reference Sans Serif" panose="020B0604030504040204" pitchFamily="34" charset="0"/>
              </a:rPr>
              <a:t>. </a:t>
            </a:r>
            <a:br>
              <a:rPr lang="en-US" sz="1600" b="0" i="0" u="none" strike="noStrike" dirty="0">
                <a:solidFill>
                  <a:schemeClr val="bg1"/>
                </a:solidFill>
                <a:effectLst/>
                <a:latin typeface="MS Reference Sans Serif" panose="020B0604030504040204" pitchFamily="34" charset="0"/>
              </a:rPr>
            </a:br>
            <a:endParaRPr lang="en-US" sz="1600" b="0" i="0" u="none" strike="noStrike" dirty="0">
              <a:solidFill>
                <a:schemeClr val="bg1"/>
              </a:solidFill>
              <a:effectLst/>
              <a:latin typeface="MS Reference Sans Serif" panose="020B0604030504040204" pitchFamily="34" charset="0"/>
            </a:endParaRPr>
          </a:p>
          <a:p>
            <a:pPr rtl="0" fontAlgn="base">
              <a:spcBef>
                <a:spcPts val="0"/>
              </a:spcBef>
              <a:spcAft>
                <a:spcPts val="0"/>
              </a:spcAft>
            </a:pPr>
            <a:r>
              <a:rPr lang="en-US" sz="1600" b="0" i="0" u="none" strike="noStrike" dirty="0">
                <a:solidFill>
                  <a:schemeClr val="bg1"/>
                </a:solidFill>
                <a:effectLst/>
                <a:latin typeface="MS Reference Sans Serif" panose="020B0604030504040204" pitchFamily="34" charset="0"/>
              </a:rPr>
              <a:t>Longitudinal data show the majority of these students continue</a:t>
            </a:r>
            <a:br>
              <a:rPr lang="en-US" sz="1600" b="0" i="0" u="none" strike="noStrike" dirty="0">
                <a:solidFill>
                  <a:schemeClr val="bg1"/>
                </a:solidFill>
                <a:effectLst/>
                <a:latin typeface="MS Reference Sans Serif" panose="020B0604030504040204" pitchFamily="34" charset="0"/>
              </a:rPr>
            </a:br>
            <a:r>
              <a:rPr lang="en-US" sz="1600" b="0" i="0" u="none" strike="noStrike" dirty="0">
                <a:solidFill>
                  <a:schemeClr val="bg1"/>
                </a:solidFill>
                <a:effectLst/>
                <a:latin typeface="MS Reference Sans Serif" panose="020B0604030504040204" pitchFamily="34" charset="0"/>
              </a:rPr>
              <a:t>to </a:t>
            </a:r>
            <a:r>
              <a:rPr lang="en-US" sz="1600" b="1" i="1" u="none" strike="noStrike" dirty="0">
                <a:solidFill>
                  <a:srgbClr val="FFC72C"/>
                </a:solidFill>
                <a:effectLst/>
                <a:latin typeface="MS Reference Sans Serif" panose="020B0604030504040204" pitchFamily="34" charset="0"/>
              </a:rPr>
              <a:t>struggle academically</a:t>
            </a:r>
            <a:r>
              <a:rPr lang="en-US" sz="1600" b="0" i="0" u="none" strike="noStrike" dirty="0">
                <a:solidFill>
                  <a:srgbClr val="FFC72C"/>
                </a:solidFill>
                <a:effectLst/>
                <a:latin typeface="MS Reference Sans Serif" panose="020B0604030504040204" pitchFamily="34" charset="0"/>
              </a:rPr>
              <a:t>,</a:t>
            </a:r>
            <a:r>
              <a:rPr lang="en-US" sz="1600" b="0" i="0" u="none" strike="noStrike" dirty="0">
                <a:solidFill>
                  <a:schemeClr val="bg1"/>
                </a:solidFill>
                <a:effectLst/>
                <a:latin typeface="MS Reference Sans Serif" panose="020B0604030504040204" pitchFamily="34" charset="0"/>
              </a:rPr>
              <a:t> rarely achieving proficiency on </a:t>
            </a:r>
            <a:br>
              <a:rPr lang="en-US" sz="1600" b="0" i="0" u="none" strike="noStrike" dirty="0">
                <a:solidFill>
                  <a:schemeClr val="bg1"/>
                </a:solidFill>
                <a:effectLst/>
                <a:latin typeface="MS Reference Sans Serif" panose="020B0604030504040204" pitchFamily="34" charset="0"/>
              </a:rPr>
            </a:br>
            <a:r>
              <a:rPr lang="en-US" sz="1600" b="0" i="0" u="none" strike="noStrike" dirty="0">
                <a:solidFill>
                  <a:schemeClr val="bg1"/>
                </a:solidFill>
                <a:effectLst/>
                <a:latin typeface="MS Reference Sans Serif" panose="020B0604030504040204" pitchFamily="34" charset="0"/>
              </a:rPr>
              <a:t>future assessments, and are less likely to graduate.</a:t>
            </a:r>
          </a:p>
        </p:txBody>
      </p:sp>
      <p:pic>
        <p:nvPicPr>
          <p:cNvPr id="5" name="Picture 4" descr="A screenshot of a graph&#10;&#10;Description automatically generated">
            <a:extLst>
              <a:ext uri="{FF2B5EF4-FFF2-40B4-BE49-F238E27FC236}">
                <a16:creationId xmlns:a16="http://schemas.microsoft.com/office/drawing/2014/main" id="{AC378734-D246-D7B3-1E3B-12474DF1C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546" y="0"/>
            <a:ext cx="5307176" cy="2985287"/>
          </a:xfrm>
          <a:prstGeom prst="rect">
            <a:avLst/>
          </a:prstGeom>
        </p:spPr>
      </p:pic>
      <p:pic>
        <p:nvPicPr>
          <p:cNvPr id="11" name="Picture 10" descr="A screenshot of a map&#10;&#10;Description automatically generated">
            <a:extLst>
              <a:ext uri="{FF2B5EF4-FFF2-40B4-BE49-F238E27FC236}">
                <a16:creationId xmlns:a16="http://schemas.microsoft.com/office/drawing/2014/main" id="{03B80B3E-80DD-EA8A-9C58-96940DFE56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580" y="3468674"/>
            <a:ext cx="4911142" cy="2762518"/>
          </a:xfrm>
          <a:prstGeom prst="rect">
            <a:avLst/>
          </a:prstGeom>
        </p:spPr>
      </p:pic>
      <p:sp>
        <p:nvSpPr>
          <p:cNvPr id="12" name="Rectangle 11">
            <a:extLst>
              <a:ext uri="{FF2B5EF4-FFF2-40B4-BE49-F238E27FC236}">
                <a16:creationId xmlns:a16="http://schemas.microsoft.com/office/drawing/2014/main" id="{D54A01F5-7125-9F08-48AF-72DFC989E48B}"/>
              </a:ext>
            </a:extLst>
          </p:cNvPr>
          <p:cNvSpPr/>
          <p:nvPr/>
        </p:nvSpPr>
        <p:spPr>
          <a:xfrm>
            <a:off x="8289010" y="3136436"/>
            <a:ext cx="3693814" cy="3914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b="1" i="0" dirty="0">
                <a:solidFill>
                  <a:srgbClr val="000000"/>
                </a:solidFill>
                <a:effectLst/>
              </a:rPr>
              <a:t>Percentage of Third Graders Promoted to Fourth Grade Who Have Not Mastered Reading</a:t>
            </a:r>
            <a:endParaRPr lang="en-US" sz="1050" dirty="0"/>
          </a:p>
        </p:txBody>
      </p:sp>
      <p:sp>
        <p:nvSpPr>
          <p:cNvPr id="13" name="Rectangle 12">
            <a:extLst>
              <a:ext uri="{FF2B5EF4-FFF2-40B4-BE49-F238E27FC236}">
                <a16:creationId xmlns:a16="http://schemas.microsoft.com/office/drawing/2014/main" id="{8D4EAFA9-E28E-1D27-6AED-45A2FBDE3F26}"/>
              </a:ext>
            </a:extLst>
          </p:cNvPr>
          <p:cNvSpPr/>
          <p:nvPr/>
        </p:nvSpPr>
        <p:spPr>
          <a:xfrm>
            <a:off x="8289010" y="259765"/>
            <a:ext cx="3693814" cy="2885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b="1" i="0" dirty="0">
                <a:solidFill>
                  <a:srgbClr val="000000"/>
                </a:solidFill>
                <a:effectLst/>
              </a:rPr>
              <a:t>2023 IREAD Passage by Corporation</a:t>
            </a:r>
            <a:endParaRPr lang="en-US" sz="1050" dirty="0"/>
          </a:p>
        </p:txBody>
      </p:sp>
    </p:spTree>
    <p:extLst>
      <p:ext uri="{BB962C8B-B14F-4D97-AF65-F5344CB8AC3E}">
        <p14:creationId xmlns:p14="http://schemas.microsoft.com/office/powerpoint/2010/main" val="67932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Slide Title</a:t>
            </a:r>
          </a:p>
        </p:txBody>
      </p:sp>
      <p:sp>
        <p:nvSpPr>
          <p:cNvPr id="9" name="Content Placeholder 2">
            <a:extLst>
              <a:ext uri="{FF2B5EF4-FFF2-40B4-BE49-F238E27FC236}">
                <a16:creationId xmlns:a16="http://schemas.microsoft.com/office/drawing/2014/main" id="{50D6DB23-BED2-6A7B-2FBA-D7F2344A2471}"/>
              </a:ext>
            </a:extLst>
          </p:cNvPr>
          <p:cNvSpPr>
            <a:spLocks noGrp="1"/>
          </p:cNvSpPr>
          <p:nvPr>
            <p:ph idx="1"/>
          </p:nvPr>
        </p:nvSpPr>
        <p:spPr>
          <a:xfrm>
            <a:off x="838200" y="1825625"/>
            <a:ext cx="6562344" cy="4351338"/>
          </a:xfrm>
        </p:spPr>
        <p:txBody>
          <a:bodyPr/>
          <a:lstStyle/>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p:txBody>
      </p:sp>
      <p:pic>
        <p:nvPicPr>
          <p:cNvPr id="3" name="Picture 2" descr="A white rectangular object with blue and yellow stripes&#10;&#10;Description automatically generated">
            <a:extLst>
              <a:ext uri="{FF2B5EF4-FFF2-40B4-BE49-F238E27FC236}">
                <a16:creationId xmlns:a16="http://schemas.microsoft.com/office/drawing/2014/main" id="{DFB26652-4275-BC4E-C06D-FC1D2D4DAE1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6096"/>
            <a:ext cx="12191999" cy="6858000"/>
          </a:xfrm>
          <a:prstGeom prst="rect">
            <a:avLst/>
          </a:prstGeom>
        </p:spPr>
      </p:pic>
      <p:sp>
        <p:nvSpPr>
          <p:cNvPr id="4" name="Title 1">
            <a:extLst>
              <a:ext uri="{FF2B5EF4-FFF2-40B4-BE49-F238E27FC236}">
                <a16:creationId xmlns:a16="http://schemas.microsoft.com/office/drawing/2014/main" id="{4EAE378F-7BC2-3210-4626-D51E14E855C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New Literacy Data Visualization Tool</a:t>
            </a:r>
          </a:p>
        </p:txBody>
      </p:sp>
      <p:sp>
        <p:nvSpPr>
          <p:cNvPr id="12" name="Content Placeholder 2">
            <a:extLst>
              <a:ext uri="{FF2B5EF4-FFF2-40B4-BE49-F238E27FC236}">
                <a16:creationId xmlns:a16="http://schemas.microsoft.com/office/drawing/2014/main" id="{586747C4-E3DB-44EE-99E6-078969ED4EE4}"/>
              </a:ext>
            </a:extLst>
          </p:cNvPr>
          <p:cNvSpPr txBox="1">
            <a:spLocks/>
          </p:cNvSpPr>
          <p:nvPr/>
        </p:nvSpPr>
        <p:spPr>
          <a:xfrm>
            <a:off x="990600" y="6231192"/>
            <a:ext cx="8037576" cy="290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https://eddata.doe.in.gov/PublicHome/GetObjectByUuidAndViewType?uuid=df4a26e1-eedc-4480-812d-da6cad5528ff&amp;viewType=Report&amp;currentPage=1</a:t>
            </a:r>
          </a:p>
        </p:txBody>
      </p:sp>
      <p:pic>
        <p:nvPicPr>
          <p:cNvPr id="3074" name="Picture 2">
            <a:extLst>
              <a:ext uri="{FF2B5EF4-FFF2-40B4-BE49-F238E27FC236}">
                <a16:creationId xmlns:a16="http://schemas.microsoft.com/office/drawing/2014/main" id="{62A3F8F8-9442-0997-24C4-B4E6F0143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969" y="1825625"/>
            <a:ext cx="4602088" cy="3676058"/>
          </a:xfrm>
          <a:prstGeom prst="rect">
            <a:avLst/>
          </a:prstGeom>
          <a:noFill/>
          <a:ln w="57150">
            <a:solidFill>
              <a:srgbClr val="01426A"/>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08630A0-9C06-6700-DD48-C02F318353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99" t="7349" r="47020" b="6253"/>
          <a:stretch/>
        </p:blipFill>
        <p:spPr bwMode="auto">
          <a:xfrm>
            <a:off x="5176873" y="2888093"/>
            <a:ext cx="1787095" cy="17841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Rounded Corners 4">
            <a:extLst>
              <a:ext uri="{FF2B5EF4-FFF2-40B4-BE49-F238E27FC236}">
                <a16:creationId xmlns:a16="http://schemas.microsoft.com/office/drawing/2014/main" id="{721C2043-4A94-8D0C-4353-E1B6003F3859}"/>
              </a:ext>
            </a:extLst>
          </p:cNvPr>
          <p:cNvSpPr/>
          <p:nvPr/>
        </p:nvSpPr>
        <p:spPr>
          <a:xfrm>
            <a:off x="523256" y="1604481"/>
            <a:ext cx="4379484" cy="4351338"/>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r>
              <a:rPr lang="en-US" sz="1700" dirty="0">
                <a:effectLst/>
                <a:latin typeface="Segoe UI" panose="020B0502040204020203" pitchFamily="34" charset="0"/>
              </a:rPr>
              <a:t>For the first time ever, a </a:t>
            </a:r>
            <a:r>
              <a:rPr lang="en-US" sz="1700" b="1" dirty="0">
                <a:solidFill>
                  <a:srgbClr val="FFC72C"/>
                </a:solidFill>
                <a:effectLst/>
                <a:latin typeface="Segoe UI" panose="020B0502040204020203" pitchFamily="34" charset="0"/>
              </a:rPr>
              <a:t>new data visualization tool</a:t>
            </a:r>
            <a:r>
              <a:rPr lang="en-US" sz="1700" dirty="0">
                <a:effectLst/>
                <a:latin typeface="Segoe UI" panose="020B0502040204020203" pitchFamily="34" charset="0"/>
              </a:rPr>
              <a:t> allows educators, parents and families, community leaders, and policymakers to </a:t>
            </a:r>
            <a:r>
              <a:rPr lang="en-US" sz="1700" b="1" dirty="0">
                <a:solidFill>
                  <a:srgbClr val="FFC72C"/>
                </a:solidFill>
                <a:effectLst/>
                <a:latin typeface="Segoe UI" panose="020B0502040204020203" pitchFamily="34" charset="0"/>
              </a:rPr>
              <a:t>view key literacy data.</a:t>
            </a:r>
            <a:br>
              <a:rPr lang="en-US" sz="1700" dirty="0">
                <a:effectLst/>
                <a:latin typeface="Segoe UI" panose="020B0502040204020203" pitchFamily="34" charset="0"/>
              </a:rPr>
            </a:br>
            <a:br>
              <a:rPr lang="en-US" sz="1700" dirty="0">
                <a:effectLst/>
                <a:latin typeface="Segoe UI" panose="020B0502040204020203" pitchFamily="34" charset="0"/>
              </a:rPr>
            </a:br>
            <a:r>
              <a:rPr lang="en-US" sz="1700" dirty="0">
                <a:effectLst/>
                <a:latin typeface="Segoe UI" panose="020B0502040204020203" pitchFamily="34" charset="0"/>
              </a:rPr>
              <a:t>As this tool is refined, it will help to: </a:t>
            </a:r>
          </a:p>
          <a:p>
            <a:pPr marL="285750" indent="-285750">
              <a:buFont typeface="Arial" panose="020B0604020202020204" pitchFamily="34" charset="0"/>
              <a:buChar char="•"/>
            </a:pPr>
            <a:r>
              <a:rPr lang="en-US" sz="1700" dirty="0">
                <a:effectLst/>
                <a:latin typeface="Segoe UI" panose="020B0502040204020203" pitchFamily="34" charset="0"/>
              </a:rPr>
              <a:t>quantify the number of students in each grade level who are unable to read; </a:t>
            </a:r>
          </a:p>
          <a:p>
            <a:pPr marL="285750" indent="-285750">
              <a:buFont typeface="Arial" panose="020B0604020202020204" pitchFamily="34" charset="0"/>
              <a:buChar char="•"/>
            </a:pPr>
            <a:r>
              <a:rPr lang="en-US" sz="1700" dirty="0">
                <a:effectLst/>
                <a:latin typeface="Segoe UI" panose="020B0502040204020203" pitchFamily="34" charset="0"/>
              </a:rPr>
              <a:t>track the long-term impacts of illiteracy; </a:t>
            </a:r>
          </a:p>
          <a:p>
            <a:pPr marL="285750" indent="-285750">
              <a:buFont typeface="Arial" panose="020B0604020202020204" pitchFamily="34" charset="0"/>
              <a:buChar char="•"/>
            </a:pPr>
            <a:r>
              <a:rPr lang="en-US" sz="1700" dirty="0">
                <a:effectLst/>
                <a:latin typeface="Segoe UI" panose="020B0502040204020203" pitchFamily="34" charset="0"/>
              </a:rPr>
              <a:t>evaluate the impact of the state’s current literacy efforts; and, </a:t>
            </a:r>
          </a:p>
          <a:p>
            <a:pPr marL="285750" indent="-285750">
              <a:buFont typeface="Arial" panose="020B0604020202020204" pitchFamily="34" charset="0"/>
              <a:buChar char="•"/>
            </a:pPr>
            <a:r>
              <a:rPr lang="en-US" sz="1700" dirty="0">
                <a:effectLst/>
                <a:latin typeface="Segoe UI" panose="020B0502040204020203" pitchFamily="34" charset="0"/>
              </a:rPr>
              <a:t>inform ongoing policy decisions.</a:t>
            </a:r>
            <a:endParaRPr lang="en-US" sz="1700" dirty="0">
              <a:effectLst/>
              <a:latin typeface="Arial" panose="020B0604020202020204" pitchFamily="34" charset="0"/>
            </a:endParaRPr>
          </a:p>
        </p:txBody>
      </p:sp>
    </p:spTree>
    <p:extLst>
      <p:ext uri="{BB962C8B-B14F-4D97-AF65-F5344CB8AC3E}">
        <p14:creationId xmlns:p14="http://schemas.microsoft.com/office/powerpoint/2010/main" val="405332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Slide Title</a:t>
            </a:r>
          </a:p>
        </p:txBody>
      </p:sp>
      <p:sp>
        <p:nvSpPr>
          <p:cNvPr id="9" name="Content Placeholder 2">
            <a:extLst>
              <a:ext uri="{FF2B5EF4-FFF2-40B4-BE49-F238E27FC236}">
                <a16:creationId xmlns:a16="http://schemas.microsoft.com/office/drawing/2014/main" id="{50D6DB23-BED2-6A7B-2FBA-D7F2344A2471}"/>
              </a:ext>
            </a:extLst>
          </p:cNvPr>
          <p:cNvSpPr>
            <a:spLocks noGrp="1"/>
          </p:cNvSpPr>
          <p:nvPr>
            <p:ph idx="1"/>
          </p:nvPr>
        </p:nvSpPr>
        <p:spPr>
          <a:xfrm>
            <a:off x="838200" y="1825625"/>
            <a:ext cx="6562344" cy="4351338"/>
          </a:xfrm>
        </p:spPr>
        <p:txBody>
          <a:bodyPr/>
          <a:lstStyle/>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p:txBody>
      </p:sp>
      <p:pic>
        <p:nvPicPr>
          <p:cNvPr id="3" name="Picture 2" descr="A white rectangular object with blue and yellow stripes&#10;&#10;Description automatically generated">
            <a:extLst>
              <a:ext uri="{FF2B5EF4-FFF2-40B4-BE49-F238E27FC236}">
                <a16:creationId xmlns:a16="http://schemas.microsoft.com/office/drawing/2014/main" id="{DFB26652-4275-BC4E-C06D-FC1D2D4DAE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 name="Rectangle: Rounded Corners 12">
            <a:extLst>
              <a:ext uri="{FF2B5EF4-FFF2-40B4-BE49-F238E27FC236}">
                <a16:creationId xmlns:a16="http://schemas.microsoft.com/office/drawing/2014/main" id="{99DC2CB2-EE7B-B852-71F7-31A126352A8B}"/>
              </a:ext>
            </a:extLst>
          </p:cNvPr>
          <p:cNvSpPr/>
          <p:nvPr/>
        </p:nvSpPr>
        <p:spPr>
          <a:xfrm>
            <a:off x="1128409" y="3256964"/>
            <a:ext cx="4192621" cy="648521"/>
          </a:xfrm>
          <a:prstGeom prst="roundRect">
            <a:avLst/>
          </a:prstGeom>
          <a:gradFill flip="none" rotWithShape="1">
            <a:gsLst>
              <a:gs pos="0">
                <a:srgbClr val="01426A">
                  <a:shade val="30000"/>
                  <a:satMod val="115000"/>
                </a:srgbClr>
              </a:gs>
              <a:gs pos="50000">
                <a:srgbClr val="01426A">
                  <a:shade val="67500"/>
                  <a:satMod val="115000"/>
                </a:srgbClr>
              </a:gs>
              <a:gs pos="100000">
                <a:srgbClr val="01426A">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i="0" u="sng" dirty="0">
                <a:effectLst/>
                <a:latin typeface="Aharoni" panose="02010803020104030203" pitchFamily="2" charset="-79"/>
                <a:cs typeface="Aharoni" panose="02010803020104030203" pitchFamily="2" charset="-79"/>
                <a:hlinkClick r:id="rId4">
                  <a:extLst>
                    <a:ext uri="{A12FA001-AC4F-418D-AE19-62706E023703}">
                      <ahyp:hlinkClr xmlns:ahyp="http://schemas.microsoft.com/office/drawing/2018/hyperlinkcolor" val="tx"/>
                    </a:ext>
                  </a:extLst>
                </a:hlinkClick>
              </a:rPr>
              <a:t>Indiana Literacy Cadre</a:t>
            </a:r>
            <a:endParaRPr lang="en-US" sz="1700" b="1" u="sng" dirty="0">
              <a:latin typeface="Aharoni" panose="02010803020104030203" pitchFamily="2" charset="-79"/>
              <a:cs typeface="Aharoni" panose="02010803020104030203" pitchFamily="2" charset="-79"/>
            </a:endParaRPr>
          </a:p>
        </p:txBody>
      </p:sp>
      <p:sp>
        <p:nvSpPr>
          <p:cNvPr id="4" name="Title 1">
            <a:extLst>
              <a:ext uri="{FF2B5EF4-FFF2-40B4-BE49-F238E27FC236}">
                <a16:creationId xmlns:a16="http://schemas.microsoft.com/office/drawing/2014/main" id="{4EAE378F-7BC2-3210-4626-D51E14E855C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Gov. </a:t>
            </a:r>
            <a:r>
              <a:rPr lang="en-US" b="1">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Holcomb’s Goal</a:t>
            </a:r>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 95% of 3</a:t>
            </a:r>
            <a:r>
              <a:rPr lang="en-US" b="1" baseline="30000"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rd</a:t>
            </a:r>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 Grade Students Reading Proficiently by 2027</a:t>
            </a:r>
          </a:p>
        </p:txBody>
      </p:sp>
      <p:sp>
        <p:nvSpPr>
          <p:cNvPr id="2" name="Rectangle: Rounded Corners 1">
            <a:extLst>
              <a:ext uri="{FF2B5EF4-FFF2-40B4-BE49-F238E27FC236}">
                <a16:creationId xmlns:a16="http://schemas.microsoft.com/office/drawing/2014/main" id="{97566840-57A6-5F24-D21D-7EE221A68F40}"/>
              </a:ext>
            </a:extLst>
          </p:cNvPr>
          <p:cNvSpPr/>
          <p:nvPr/>
        </p:nvSpPr>
        <p:spPr>
          <a:xfrm>
            <a:off x="641567" y="1893852"/>
            <a:ext cx="10908864" cy="1058664"/>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rtl="0" fontAlgn="base">
              <a:spcBef>
                <a:spcPts val="0"/>
              </a:spcBef>
              <a:spcAft>
                <a:spcPts val="0"/>
              </a:spcAft>
            </a:pPr>
            <a:r>
              <a:rPr lang="en-US" sz="1500" b="0" i="0" u="none" strike="noStrike" dirty="0">
                <a:solidFill>
                  <a:schemeClr val="bg1"/>
                </a:solidFill>
                <a:effectLst/>
                <a:latin typeface="MS Reference Sans Serif" panose="020B0604030504040204" pitchFamily="34" charset="0"/>
              </a:rPr>
              <a:t>To support schools and educators, as well as parents and families in preparing students with foundational reading skills, Indiana continues to make historic investments in literacy, totaling over </a:t>
            </a:r>
            <a:r>
              <a:rPr lang="en-US" sz="1500" b="1" i="0" u="none" strike="noStrike" dirty="0">
                <a:solidFill>
                  <a:srgbClr val="FFC72C"/>
                </a:solidFill>
                <a:effectLst/>
                <a:latin typeface="MS Reference Sans Serif" panose="020B0604030504040204" pitchFamily="34" charset="0"/>
              </a:rPr>
              <a:t>$170 million</a:t>
            </a:r>
            <a:r>
              <a:rPr lang="en-US" sz="1500" b="0" i="0" u="none" strike="noStrike" dirty="0">
                <a:solidFill>
                  <a:schemeClr val="bg1"/>
                </a:solidFill>
                <a:effectLst/>
                <a:latin typeface="MS Reference Sans Serif" panose="020B0604030504040204" pitchFamily="34" charset="0"/>
              </a:rPr>
              <a:t>. Below are examples of how this investment has been used to positively impact students:</a:t>
            </a:r>
          </a:p>
        </p:txBody>
      </p:sp>
      <p:pic>
        <p:nvPicPr>
          <p:cNvPr id="12" name="Picture 11" descr="A yellow circle with a white arrow&#10;&#10;Description automatically generated">
            <a:extLst>
              <a:ext uri="{FF2B5EF4-FFF2-40B4-BE49-F238E27FC236}">
                <a16:creationId xmlns:a16="http://schemas.microsoft.com/office/drawing/2014/main" id="{C56E6267-4609-D195-FD7C-29B85E1EF9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254" y="3234135"/>
            <a:ext cx="640092" cy="640092"/>
          </a:xfrm>
          <a:prstGeom prst="rect">
            <a:avLst/>
          </a:prstGeom>
          <a:effectLst>
            <a:outerShdw blurRad="50800" dist="38100" dir="5400000" algn="t" rotWithShape="0">
              <a:prstClr val="black">
                <a:alpha val="40000"/>
              </a:prstClr>
            </a:outerShdw>
          </a:effectLst>
        </p:spPr>
      </p:pic>
      <p:sp>
        <p:nvSpPr>
          <p:cNvPr id="14" name="Rectangle: Rounded Corners 13">
            <a:extLst>
              <a:ext uri="{FF2B5EF4-FFF2-40B4-BE49-F238E27FC236}">
                <a16:creationId xmlns:a16="http://schemas.microsoft.com/office/drawing/2014/main" id="{99D3858B-1C67-CBA7-FA73-1E0C615A36AD}"/>
              </a:ext>
            </a:extLst>
          </p:cNvPr>
          <p:cNvSpPr/>
          <p:nvPr/>
        </p:nvSpPr>
        <p:spPr>
          <a:xfrm>
            <a:off x="1166380" y="4107775"/>
            <a:ext cx="4192621" cy="562686"/>
          </a:xfrm>
          <a:prstGeom prst="roundRect">
            <a:avLst/>
          </a:prstGeom>
          <a:gradFill flip="none" rotWithShape="1">
            <a:gsLst>
              <a:gs pos="0">
                <a:srgbClr val="01426A">
                  <a:shade val="30000"/>
                  <a:satMod val="115000"/>
                </a:srgbClr>
              </a:gs>
              <a:gs pos="50000">
                <a:srgbClr val="01426A">
                  <a:shade val="67500"/>
                  <a:satMod val="115000"/>
                </a:srgbClr>
              </a:gs>
              <a:gs pos="100000">
                <a:srgbClr val="01426A">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700" b="1" i="0" u="sng" dirty="0">
                <a:effectLst/>
                <a:latin typeface="Aharoni" panose="02010803020104030203" pitchFamily="2" charset="-79"/>
                <a:cs typeface="Aharoni" panose="02010803020104030203" pitchFamily="2" charset="-79"/>
                <a:hlinkClick r:id="rId6">
                  <a:extLst>
                    <a:ext uri="{A12FA001-AC4F-418D-AE19-62706E023703}">
                      <ahyp:hlinkClr xmlns:ahyp="http://schemas.microsoft.com/office/drawing/2018/hyperlinkcolor" val="tx"/>
                    </a:ext>
                  </a:extLst>
                </a:hlinkClick>
              </a:rPr>
              <a:t>Indiana Learns</a:t>
            </a:r>
            <a:endParaRPr lang="en-US" sz="1700" b="1" u="sng" dirty="0">
              <a:latin typeface="Aharoni" panose="02010803020104030203" pitchFamily="2" charset="-79"/>
              <a:cs typeface="Aharoni" panose="02010803020104030203" pitchFamily="2" charset="-79"/>
            </a:endParaRPr>
          </a:p>
        </p:txBody>
      </p:sp>
      <p:sp>
        <p:nvSpPr>
          <p:cNvPr id="16" name="Rectangle: Rounded Corners 15">
            <a:extLst>
              <a:ext uri="{FF2B5EF4-FFF2-40B4-BE49-F238E27FC236}">
                <a16:creationId xmlns:a16="http://schemas.microsoft.com/office/drawing/2014/main" id="{7E18C057-FBA9-52E6-7184-42A1D3688C95}"/>
              </a:ext>
            </a:extLst>
          </p:cNvPr>
          <p:cNvSpPr/>
          <p:nvPr/>
        </p:nvSpPr>
        <p:spPr>
          <a:xfrm>
            <a:off x="1128406" y="4826039"/>
            <a:ext cx="4192621" cy="554828"/>
          </a:xfrm>
          <a:prstGeom prst="roundRect">
            <a:avLst/>
          </a:prstGeom>
          <a:gradFill flip="none" rotWithShape="1">
            <a:gsLst>
              <a:gs pos="0">
                <a:srgbClr val="01426A">
                  <a:shade val="30000"/>
                  <a:satMod val="115000"/>
                </a:srgbClr>
              </a:gs>
              <a:gs pos="50000">
                <a:srgbClr val="01426A">
                  <a:shade val="67500"/>
                  <a:satMod val="115000"/>
                </a:srgbClr>
              </a:gs>
              <a:gs pos="100000">
                <a:srgbClr val="01426A">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700" b="1" i="0" u="sng" dirty="0">
                <a:effectLst/>
                <a:latin typeface="Aharoni" panose="02010803020104030203" pitchFamily="2" charset="-79"/>
                <a:cs typeface="Aharoni" panose="02010803020104030203" pitchFamily="2" charset="-79"/>
                <a:hlinkClick r:id="rId7">
                  <a:extLst>
                    <a:ext uri="{A12FA001-AC4F-418D-AE19-62706E023703}">
                      <ahyp:hlinkClr xmlns:ahyp="http://schemas.microsoft.com/office/drawing/2018/hyperlinkcolor" val="tx"/>
                    </a:ext>
                  </a:extLst>
                </a:hlinkClick>
              </a:rPr>
              <a:t>Indiana Learning Lab</a:t>
            </a:r>
            <a:endParaRPr lang="en-US" sz="1700" b="1" u="sng" dirty="0">
              <a:latin typeface="Aharoni" panose="02010803020104030203" pitchFamily="2" charset="-79"/>
              <a:cs typeface="Aharoni" panose="02010803020104030203" pitchFamily="2" charset="-79"/>
            </a:endParaRPr>
          </a:p>
        </p:txBody>
      </p:sp>
      <p:sp>
        <p:nvSpPr>
          <p:cNvPr id="18" name="Rectangle: Rounded Corners 17">
            <a:extLst>
              <a:ext uri="{FF2B5EF4-FFF2-40B4-BE49-F238E27FC236}">
                <a16:creationId xmlns:a16="http://schemas.microsoft.com/office/drawing/2014/main" id="{25BF8606-2CA3-1D29-924E-37B79FB5DB5C}"/>
              </a:ext>
            </a:extLst>
          </p:cNvPr>
          <p:cNvSpPr/>
          <p:nvPr/>
        </p:nvSpPr>
        <p:spPr>
          <a:xfrm>
            <a:off x="1128407" y="5552312"/>
            <a:ext cx="4192621" cy="612560"/>
          </a:xfrm>
          <a:prstGeom prst="roundRect">
            <a:avLst/>
          </a:prstGeom>
          <a:gradFill flip="none" rotWithShape="1">
            <a:gsLst>
              <a:gs pos="0">
                <a:srgbClr val="01426A">
                  <a:shade val="30000"/>
                  <a:satMod val="115000"/>
                </a:srgbClr>
              </a:gs>
              <a:gs pos="50000">
                <a:srgbClr val="01426A">
                  <a:shade val="67500"/>
                  <a:satMod val="115000"/>
                </a:srgbClr>
              </a:gs>
              <a:gs pos="100000">
                <a:srgbClr val="01426A">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700" b="1" i="0" u="sng" dirty="0">
                <a:effectLst/>
                <a:latin typeface="Aharoni" panose="02010803020104030203" pitchFamily="2" charset="-79"/>
                <a:cs typeface="Aharoni" panose="02010803020104030203" pitchFamily="2" charset="-79"/>
                <a:hlinkClick r:id="rId8">
                  <a:extLst>
                    <a:ext uri="{A12FA001-AC4F-418D-AE19-62706E023703}">
                      <ahyp:hlinkClr xmlns:ahyp="http://schemas.microsoft.com/office/drawing/2018/hyperlinkcolor" val="tx"/>
                    </a:ext>
                  </a:extLst>
                </a:hlinkClick>
              </a:rPr>
              <a:t>Literacy Achievement Grants</a:t>
            </a:r>
            <a:endParaRPr lang="en-US" sz="1700" b="1" i="0" dirty="0">
              <a:effectLst/>
              <a:latin typeface="Aharoni" panose="02010803020104030203" pitchFamily="2" charset="-79"/>
              <a:cs typeface="Aharoni" panose="02010803020104030203" pitchFamily="2" charset="-79"/>
            </a:endParaRPr>
          </a:p>
        </p:txBody>
      </p:sp>
      <p:sp>
        <p:nvSpPr>
          <p:cNvPr id="19" name="Rectangle: Rounded Corners 18">
            <a:extLst>
              <a:ext uri="{FF2B5EF4-FFF2-40B4-BE49-F238E27FC236}">
                <a16:creationId xmlns:a16="http://schemas.microsoft.com/office/drawing/2014/main" id="{43247F4E-1EF6-54B3-E18A-0F4E53B63FA1}"/>
              </a:ext>
            </a:extLst>
          </p:cNvPr>
          <p:cNvSpPr/>
          <p:nvPr/>
        </p:nvSpPr>
        <p:spPr>
          <a:xfrm>
            <a:off x="6095999" y="3256964"/>
            <a:ext cx="5147282" cy="617263"/>
          </a:xfrm>
          <a:prstGeom prst="roundRect">
            <a:avLst/>
          </a:prstGeom>
          <a:gradFill flip="none" rotWithShape="1">
            <a:gsLst>
              <a:gs pos="0">
                <a:srgbClr val="01426A">
                  <a:shade val="30000"/>
                  <a:satMod val="115000"/>
                </a:srgbClr>
              </a:gs>
              <a:gs pos="50000">
                <a:srgbClr val="01426A">
                  <a:shade val="67500"/>
                  <a:satMod val="115000"/>
                </a:srgbClr>
              </a:gs>
              <a:gs pos="100000">
                <a:srgbClr val="01426A">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700" b="1" u="sng" dirty="0">
                <a:latin typeface="Aharoni" panose="02010803020104030203" pitchFamily="2" charset="-79"/>
                <a:cs typeface="Aharoni" panose="02010803020104030203" pitchFamily="2" charset="-79"/>
                <a:hlinkClick r:id="rId9">
                  <a:extLst>
                    <a:ext uri="{A12FA001-AC4F-418D-AE19-62706E023703}">
                      <ahyp:hlinkClr xmlns:ahyp="http://schemas.microsoft.com/office/drawing/2018/hyperlinkcolor" val="tx"/>
                    </a:ext>
                  </a:extLst>
                </a:hlinkClick>
              </a:rPr>
              <a:t>C</a:t>
            </a:r>
            <a:r>
              <a:rPr lang="en-US" sz="1700" b="1" i="0" u="sng" dirty="0">
                <a:effectLst/>
                <a:latin typeface="Aharoni" panose="02010803020104030203" pitchFamily="2" charset="-79"/>
                <a:cs typeface="Aharoni" panose="02010803020104030203" pitchFamily="2" charset="-79"/>
                <a:hlinkClick r:id="rId9">
                  <a:extLst>
                    <a:ext uri="{A12FA001-AC4F-418D-AE19-62706E023703}">
                      <ahyp:hlinkClr xmlns:ahyp="http://schemas.microsoft.com/office/drawing/2018/hyperlinkcolor" val="tx"/>
                    </a:ext>
                  </a:extLst>
                </a:hlinkClick>
              </a:rPr>
              <a:t>ompetitive Science of Reading Grant</a:t>
            </a:r>
            <a:endParaRPr lang="en-US" sz="1700" b="1" u="sng" dirty="0">
              <a:latin typeface="Aharoni" panose="02010803020104030203" pitchFamily="2" charset="-79"/>
              <a:cs typeface="Aharoni" panose="02010803020104030203" pitchFamily="2" charset="-79"/>
            </a:endParaRPr>
          </a:p>
        </p:txBody>
      </p:sp>
      <p:sp>
        <p:nvSpPr>
          <p:cNvPr id="20" name="Rectangle: Rounded Corners 19">
            <a:extLst>
              <a:ext uri="{FF2B5EF4-FFF2-40B4-BE49-F238E27FC236}">
                <a16:creationId xmlns:a16="http://schemas.microsoft.com/office/drawing/2014/main" id="{A6E1E04D-1E74-0DBE-1408-2F9B4E0DB12D}"/>
              </a:ext>
            </a:extLst>
          </p:cNvPr>
          <p:cNvSpPr/>
          <p:nvPr/>
        </p:nvSpPr>
        <p:spPr>
          <a:xfrm>
            <a:off x="6095999" y="4009164"/>
            <a:ext cx="5147283" cy="741104"/>
          </a:xfrm>
          <a:prstGeom prst="roundRect">
            <a:avLst/>
          </a:prstGeom>
          <a:gradFill flip="none" rotWithShape="1">
            <a:gsLst>
              <a:gs pos="0">
                <a:srgbClr val="01426A">
                  <a:shade val="30000"/>
                  <a:satMod val="115000"/>
                </a:srgbClr>
              </a:gs>
              <a:gs pos="50000">
                <a:srgbClr val="01426A">
                  <a:shade val="67500"/>
                  <a:satMod val="115000"/>
                </a:srgbClr>
              </a:gs>
              <a:gs pos="100000">
                <a:srgbClr val="01426A">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700" b="1" dirty="0">
                <a:solidFill>
                  <a:schemeClr val="bg1"/>
                </a:solidFill>
                <a:latin typeface="Aharoni" panose="02010803020104030203" pitchFamily="2" charset="-79"/>
                <a:cs typeface="Aharoni" panose="02010803020104030203" pitchFamily="2" charset="-79"/>
                <a:hlinkClick r:id="rId10">
                  <a:extLst>
                    <a:ext uri="{A12FA001-AC4F-418D-AE19-62706E023703}">
                      <ahyp:hlinkClr xmlns:ahyp="http://schemas.microsoft.com/office/drawing/2018/hyperlinkcolor" val="tx"/>
                    </a:ext>
                  </a:extLst>
                </a:hlinkClick>
              </a:rPr>
              <a:t>Science of Reading Modules</a:t>
            </a:r>
            <a:r>
              <a:rPr lang="en-US" sz="1700" b="1" dirty="0">
                <a:solidFill>
                  <a:schemeClr val="bg1"/>
                </a:solidFill>
                <a:latin typeface="Aharoni" panose="02010803020104030203" pitchFamily="2" charset="-79"/>
                <a:cs typeface="Aharoni" panose="02010803020104030203" pitchFamily="2" charset="-79"/>
              </a:rPr>
              <a:t> </a:t>
            </a:r>
            <a:r>
              <a:rPr lang="en-US" sz="1700" b="1" dirty="0">
                <a:latin typeface="Aharoni" panose="02010803020104030203" pitchFamily="2" charset="-79"/>
                <a:cs typeface="Aharoni" panose="02010803020104030203" pitchFamily="2" charset="-79"/>
              </a:rPr>
              <a:t>(in partnership with Marian University)</a:t>
            </a:r>
          </a:p>
        </p:txBody>
      </p:sp>
      <p:pic>
        <p:nvPicPr>
          <p:cNvPr id="5" name="Picture 4" descr="A yellow circle with a white arrow&#10;&#10;Description automatically generated">
            <a:extLst>
              <a:ext uri="{FF2B5EF4-FFF2-40B4-BE49-F238E27FC236}">
                <a16:creationId xmlns:a16="http://schemas.microsoft.com/office/drawing/2014/main" id="{63893D0D-D93B-DBB1-96B1-8B2E0C9DD9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046" y="4040422"/>
            <a:ext cx="640092" cy="640092"/>
          </a:xfrm>
          <a:prstGeom prst="rect">
            <a:avLst/>
          </a:prstGeom>
          <a:effectLst>
            <a:outerShdw blurRad="50800" dist="38100" dir="5400000" algn="t" rotWithShape="0">
              <a:prstClr val="black">
                <a:alpha val="40000"/>
              </a:prstClr>
            </a:outerShdw>
          </a:effectLst>
        </p:spPr>
      </p:pic>
      <p:pic>
        <p:nvPicPr>
          <p:cNvPr id="6" name="Picture 5" descr="A yellow circle with a white arrow&#10;&#10;Description automatically generated">
            <a:extLst>
              <a:ext uri="{FF2B5EF4-FFF2-40B4-BE49-F238E27FC236}">
                <a16:creationId xmlns:a16="http://schemas.microsoft.com/office/drawing/2014/main" id="{B027F6E6-87EB-73AA-5190-65D5D6B2A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962" y="4781854"/>
            <a:ext cx="640092" cy="640092"/>
          </a:xfrm>
          <a:prstGeom prst="rect">
            <a:avLst/>
          </a:prstGeom>
          <a:effectLst>
            <a:outerShdw blurRad="50800" dist="38100" dir="5400000" algn="t" rotWithShape="0">
              <a:prstClr val="black">
                <a:alpha val="40000"/>
              </a:prstClr>
            </a:outerShdw>
          </a:effectLst>
        </p:spPr>
      </p:pic>
      <p:pic>
        <p:nvPicPr>
          <p:cNvPr id="7" name="Picture 6" descr="A yellow circle with a white arrow&#10;&#10;Description automatically generated">
            <a:extLst>
              <a:ext uri="{FF2B5EF4-FFF2-40B4-BE49-F238E27FC236}">
                <a16:creationId xmlns:a16="http://schemas.microsoft.com/office/drawing/2014/main" id="{4BABB269-753E-AC41-8698-89A1D454C9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402" y="5542471"/>
            <a:ext cx="640092" cy="640092"/>
          </a:xfrm>
          <a:prstGeom prst="rect">
            <a:avLst/>
          </a:prstGeom>
          <a:effectLst>
            <a:outerShdw blurRad="50800" dist="38100" dir="5400000" algn="t" rotWithShape="0">
              <a:prstClr val="black">
                <a:alpha val="40000"/>
              </a:prstClr>
            </a:outerShdw>
          </a:effectLst>
        </p:spPr>
      </p:pic>
      <p:sp>
        <p:nvSpPr>
          <p:cNvPr id="10" name="Rectangle: Rounded Corners 9">
            <a:extLst>
              <a:ext uri="{FF2B5EF4-FFF2-40B4-BE49-F238E27FC236}">
                <a16:creationId xmlns:a16="http://schemas.microsoft.com/office/drawing/2014/main" id="{7C99F3BF-6F58-43F4-B680-58123C558BAD}"/>
              </a:ext>
            </a:extLst>
          </p:cNvPr>
          <p:cNvSpPr/>
          <p:nvPr/>
        </p:nvSpPr>
        <p:spPr>
          <a:xfrm>
            <a:off x="6095999" y="4846352"/>
            <a:ext cx="5147282" cy="617263"/>
          </a:xfrm>
          <a:prstGeom prst="roundRect">
            <a:avLst/>
          </a:prstGeom>
          <a:gradFill flip="none" rotWithShape="1">
            <a:gsLst>
              <a:gs pos="0">
                <a:srgbClr val="01426A">
                  <a:shade val="30000"/>
                  <a:satMod val="115000"/>
                </a:srgbClr>
              </a:gs>
              <a:gs pos="50000">
                <a:srgbClr val="01426A">
                  <a:shade val="67500"/>
                  <a:satMod val="115000"/>
                </a:srgbClr>
              </a:gs>
              <a:gs pos="100000">
                <a:srgbClr val="01426A">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700" b="1" u="sng" dirty="0">
                <a:solidFill>
                  <a:schemeClr val="bg1"/>
                </a:solidFill>
                <a:latin typeface="Aharoni" panose="02010803020104030203" pitchFamily="2" charset="-79"/>
                <a:cs typeface="Aharoni" panose="02010803020104030203" pitchFamily="2" charset="-79"/>
                <a:hlinkClick r:id="rId11">
                  <a:extLst>
                    <a:ext uri="{A12FA001-AC4F-418D-AE19-62706E023703}">
                      <ahyp:hlinkClr xmlns:ahyp="http://schemas.microsoft.com/office/drawing/2018/hyperlinkcolor" val="tx"/>
                    </a:ext>
                  </a:extLst>
                </a:hlinkClick>
              </a:rPr>
              <a:t>IREAD at Second Grade</a:t>
            </a:r>
            <a:endParaRPr lang="en-US" sz="1700" b="1" u="sng" dirty="0">
              <a:solidFill>
                <a:schemeClr val="bg1"/>
              </a:solidFill>
              <a:latin typeface="Aharoni" panose="02010803020104030203" pitchFamily="2" charset="-79"/>
              <a:cs typeface="Aharoni" panose="02010803020104030203" pitchFamily="2" charset="-79"/>
            </a:endParaRPr>
          </a:p>
        </p:txBody>
      </p:sp>
      <p:pic>
        <p:nvPicPr>
          <p:cNvPr id="11" name="Picture 10" descr="A yellow circle with a white arrow&#10;&#10;Description automatically generated">
            <a:extLst>
              <a:ext uri="{FF2B5EF4-FFF2-40B4-BE49-F238E27FC236}">
                <a16:creationId xmlns:a16="http://schemas.microsoft.com/office/drawing/2014/main" id="{21068B3C-2D8D-BD2D-D9D9-9A95CD3CA9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451" y="3245549"/>
            <a:ext cx="640092" cy="640092"/>
          </a:xfrm>
          <a:prstGeom prst="rect">
            <a:avLst/>
          </a:prstGeom>
          <a:effectLst>
            <a:outerShdw blurRad="50800" dist="38100" dir="5400000" algn="t" rotWithShape="0">
              <a:prstClr val="black">
                <a:alpha val="40000"/>
              </a:prstClr>
            </a:outerShdw>
          </a:effectLst>
        </p:spPr>
      </p:pic>
      <p:pic>
        <p:nvPicPr>
          <p:cNvPr id="24" name="Picture 23" descr="A yellow circle with a white arrow&#10;&#10;Description automatically generated">
            <a:extLst>
              <a:ext uri="{FF2B5EF4-FFF2-40B4-BE49-F238E27FC236}">
                <a16:creationId xmlns:a16="http://schemas.microsoft.com/office/drawing/2014/main" id="{AE76DA64-83E8-A26D-8BD8-EB208AC3ED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451" y="4020560"/>
            <a:ext cx="640092" cy="640092"/>
          </a:xfrm>
          <a:prstGeom prst="rect">
            <a:avLst/>
          </a:prstGeom>
          <a:effectLst>
            <a:outerShdw blurRad="50800" dist="38100" dir="5400000" algn="t" rotWithShape="0">
              <a:prstClr val="black">
                <a:alpha val="40000"/>
              </a:prstClr>
            </a:outerShdw>
          </a:effectLst>
        </p:spPr>
      </p:pic>
      <p:pic>
        <p:nvPicPr>
          <p:cNvPr id="25" name="Picture 24" descr="A yellow circle with a white arrow&#10;&#10;Description automatically generated">
            <a:extLst>
              <a:ext uri="{FF2B5EF4-FFF2-40B4-BE49-F238E27FC236}">
                <a16:creationId xmlns:a16="http://schemas.microsoft.com/office/drawing/2014/main" id="{1541DD6B-3B1C-20F0-C47A-E81630C4D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451" y="4820036"/>
            <a:ext cx="640092" cy="640092"/>
          </a:xfrm>
          <a:prstGeom prst="rect">
            <a:avLst/>
          </a:prstGeom>
          <a:effectLst>
            <a:outerShdw blurRad="50800" dist="38100" dir="5400000" algn="t" rotWithShape="0">
              <a:prstClr val="black">
                <a:alpha val="40000"/>
              </a:prstClr>
            </a:outerShdw>
          </a:effectLst>
        </p:spPr>
      </p:pic>
      <p:sp>
        <p:nvSpPr>
          <p:cNvPr id="17" name="Rectangle: Rounded Corners 16">
            <a:extLst>
              <a:ext uri="{FF2B5EF4-FFF2-40B4-BE49-F238E27FC236}">
                <a16:creationId xmlns:a16="http://schemas.microsoft.com/office/drawing/2014/main" id="{EC3B845A-4F96-FD0A-C5FD-A5492D94BAA5}"/>
              </a:ext>
            </a:extLst>
          </p:cNvPr>
          <p:cNvSpPr/>
          <p:nvPr/>
        </p:nvSpPr>
        <p:spPr>
          <a:xfrm>
            <a:off x="6095999" y="5598534"/>
            <a:ext cx="5147282" cy="617263"/>
          </a:xfrm>
          <a:prstGeom prst="roundRect">
            <a:avLst/>
          </a:prstGeom>
          <a:gradFill flip="none" rotWithShape="1">
            <a:gsLst>
              <a:gs pos="0">
                <a:srgbClr val="01426A">
                  <a:shade val="30000"/>
                  <a:satMod val="115000"/>
                </a:srgbClr>
              </a:gs>
              <a:gs pos="50000">
                <a:srgbClr val="01426A">
                  <a:shade val="67500"/>
                  <a:satMod val="115000"/>
                </a:srgbClr>
              </a:gs>
              <a:gs pos="100000">
                <a:srgbClr val="01426A">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700" b="1" u="sng" dirty="0">
                <a:solidFill>
                  <a:schemeClr val="bg1"/>
                </a:solidFill>
                <a:latin typeface="Aharoni" panose="02010803020104030203" pitchFamily="2" charset="-79"/>
                <a:cs typeface="Aharoni" panose="02010803020104030203" pitchFamily="2" charset="-79"/>
              </a:rPr>
              <a:t>Dolly Parton’s Imagination Library </a:t>
            </a:r>
          </a:p>
        </p:txBody>
      </p:sp>
      <p:pic>
        <p:nvPicPr>
          <p:cNvPr id="21" name="Picture 20" descr="A yellow circle with a white arrow&#10;&#10;Description automatically generated">
            <a:extLst>
              <a:ext uri="{FF2B5EF4-FFF2-40B4-BE49-F238E27FC236}">
                <a16:creationId xmlns:a16="http://schemas.microsoft.com/office/drawing/2014/main" id="{C769DC9B-596E-5B14-F01B-9576CEB81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451" y="5560761"/>
            <a:ext cx="640092" cy="64009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351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Slide Title</a:t>
            </a:r>
          </a:p>
        </p:txBody>
      </p:sp>
      <p:sp>
        <p:nvSpPr>
          <p:cNvPr id="9" name="Content Placeholder 2">
            <a:extLst>
              <a:ext uri="{FF2B5EF4-FFF2-40B4-BE49-F238E27FC236}">
                <a16:creationId xmlns:a16="http://schemas.microsoft.com/office/drawing/2014/main" id="{50D6DB23-BED2-6A7B-2FBA-D7F2344A2471}"/>
              </a:ext>
            </a:extLst>
          </p:cNvPr>
          <p:cNvSpPr>
            <a:spLocks noGrp="1"/>
          </p:cNvSpPr>
          <p:nvPr>
            <p:ph idx="1"/>
          </p:nvPr>
        </p:nvSpPr>
        <p:spPr>
          <a:xfrm>
            <a:off x="838200" y="1825625"/>
            <a:ext cx="6562344" cy="4351338"/>
          </a:xfrm>
        </p:spPr>
        <p:txBody>
          <a:bodyPr/>
          <a:lstStyle/>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p:txBody>
      </p:sp>
      <p:pic>
        <p:nvPicPr>
          <p:cNvPr id="3" name="Picture 2" descr="A white rectangular object with blue and yellow stripes&#10;&#10;Description automatically generated">
            <a:extLst>
              <a:ext uri="{FF2B5EF4-FFF2-40B4-BE49-F238E27FC236}">
                <a16:creationId xmlns:a16="http://schemas.microsoft.com/office/drawing/2014/main" id="{DFB26652-4275-BC4E-C06D-FC1D2D4DAE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itle 1">
            <a:extLst>
              <a:ext uri="{FF2B5EF4-FFF2-40B4-BE49-F238E27FC236}">
                <a16:creationId xmlns:a16="http://schemas.microsoft.com/office/drawing/2014/main" id="{4EAE378F-7BC2-3210-4626-D51E14E855C5}"/>
              </a:ext>
            </a:extLst>
          </p:cNvPr>
          <p:cNvSpPr txBox="1">
            <a:spLocks/>
          </p:cNvSpPr>
          <p:nvPr/>
        </p:nvSpPr>
        <p:spPr>
          <a:xfrm>
            <a:off x="68728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How To Get There: Science of Reading</a:t>
            </a:r>
          </a:p>
        </p:txBody>
      </p:sp>
      <p:sp>
        <p:nvSpPr>
          <p:cNvPr id="12" name="Content Placeholder 2">
            <a:extLst>
              <a:ext uri="{FF2B5EF4-FFF2-40B4-BE49-F238E27FC236}">
                <a16:creationId xmlns:a16="http://schemas.microsoft.com/office/drawing/2014/main" id="{635C78B3-0876-BF72-526C-343D62638E41}"/>
              </a:ext>
            </a:extLst>
          </p:cNvPr>
          <p:cNvSpPr txBox="1">
            <a:spLocks/>
          </p:cNvSpPr>
          <p:nvPr/>
        </p:nvSpPr>
        <p:spPr>
          <a:xfrm>
            <a:off x="990600" y="6231192"/>
            <a:ext cx="8037576" cy="290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Reference.</a:t>
            </a:r>
          </a:p>
        </p:txBody>
      </p:sp>
      <p:sp>
        <p:nvSpPr>
          <p:cNvPr id="2" name="Rectangle: Rounded Corners 1">
            <a:extLst>
              <a:ext uri="{FF2B5EF4-FFF2-40B4-BE49-F238E27FC236}">
                <a16:creationId xmlns:a16="http://schemas.microsoft.com/office/drawing/2014/main" id="{8FADB9EC-BD57-9A3B-0F2A-1F9D12C1C1C5}"/>
              </a:ext>
            </a:extLst>
          </p:cNvPr>
          <p:cNvSpPr/>
          <p:nvPr/>
        </p:nvSpPr>
        <p:spPr>
          <a:xfrm>
            <a:off x="687280" y="1879854"/>
            <a:ext cx="3981997" cy="3708163"/>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rtl="0" fontAlgn="base">
              <a:spcBef>
                <a:spcPts val="0"/>
              </a:spcBef>
              <a:spcAft>
                <a:spcPts val="600"/>
              </a:spcAft>
            </a:pPr>
            <a:r>
              <a:rPr lang="en-US" sz="2000" b="1" i="0" u="none" strike="noStrike" dirty="0">
                <a:solidFill>
                  <a:srgbClr val="FFC72C"/>
                </a:solidFill>
                <a:effectLst/>
                <a:latin typeface="MS Reference Sans Serif" panose="020B0604030504040204" pitchFamily="34" charset="0"/>
              </a:rPr>
              <a:t>What is science of </a:t>
            </a:r>
            <a:r>
              <a:rPr lang="en-US" sz="2000" b="1" dirty="0">
                <a:solidFill>
                  <a:srgbClr val="FFC72C"/>
                </a:solidFill>
                <a:latin typeface="MS Reference Sans Serif" panose="020B0604030504040204" pitchFamily="34" charset="0"/>
              </a:rPr>
              <a:t>re</a:t>
            </a:r>
            <a:r>
              <a:rPr lang="en-US" sz="2000" b="1" i="0" u="none" strike="noStrike" dirty="0">
                <a:solidFill>
                  <a:srgbClr val="FFC72C"/>
                </a:solidFill>
                <a:effectLst/>
                <a:latin typeface="MS Reference Sans Serif" panose="020B0604030504040204" pitchFamily="34" charset="0"/>
              </a:rPr>
              <a:t>ading?</a:t>
            </a:r>
          </a:p>
          <a:p>
            <a:pPr rtl="0" fontAlgn="base">
              <a:spcBef>
                <a:spcPts val="0"/>
              </a:spcBef>
              <a:spcAft>
                <a:spcPts val="0"/>
              </a:spcAft>
            </a:pPr>
            <a:r>
              <a:rPr lang="en-US" sz="1600" dirty="0">
                <a:solidFill>
                  <a:schemeClr val="bg1"/>
                </a:solidFill>
                <a:latin typeface="MS Reference Sans Serif" panose="020B0604030504040204" pitchFamily="34" charset="0"/>
              </a:rPr>
              <a:t>Science of reading means a vast, interdisciplinary body of scientifically-based research that requires the explicit, systematic, inclusion of five essential reading components: phonemic awareness, phonics, fluency, vocabulary, and comprehension.</a:t>
            </a:r>
            <a:endParaRPr lang="en-US" sz="1600" i="0" u="none" strike="noStrike" dirty="0">
              <a:solidFill>
                <a:schemeClr val="bg1"/>
              </a:solidFill>
              <a:effectLst/>
              <a:latin typeface="MS Reference Sans Serif" panose="020B0604030504040204" pitchFamily="34" charset="0"/>
            </a:endParaRPr>
          </a:p>
        </p:txBody>
      </p:sp>
      <p:pic>
        <p:nvPicPr>
          <p:cNvPr id="7" name="Picture 6" descr="A group of tubes with text&#10;&#10;Description automatically generated">
            <a:extLst>
              <a:ext uri="{FF2B5EF4-FFF2-40B4-BE49-F238E27FC236}">
                <a16:creationId xmlns:a16="http://schemas.microsoft.com/office/drawing/2014/main" id="{A63ECF40-BF23-F4D4-6EAD-51D62FA945A7}"/>
              </a:ext>
            </a:extLst>
          </p:cNvPr>
          <p:cNvPicPr>
            <a:picLocks noChangeAspect="1"/>
          </p:cNvPicPr>
          <p:nvPr/>
        </p:nvPicPr>
        <p:blipFill rotWithShape="1">
          <a:blip r:embed="rId4">
            <a:extLst>
              <a:ext uri="{28A0092B-C50C-407E-A947-70E740481C1C}">
                <a14:useLocalDpi xmlns:a14="http://schemas.microsoft.com/office/drawing/2010/main" val="0"/>
              </a:ext>
            </a:extLst>
          </a:blip>
          <a:srcRect l="6736" t="8343" r="6250" b="9052"/>
          <a:stretch/>
        </p:blipFill>
        <p:spPr>
          <a:xfrm>
            <a:off x="4916393" y="1771396"/>
            <a:ext cx="6437407" cy="407589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8174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Slide Title</a:t>
            </a:r>
          </a:p>
        </p:txBody>
      </p:sp>
      <p:sp>
        <p:nvSpPr>
          <p:cNvPr id="9" name="Content Placeholder 2">
            <a:extLst>
              <a:ext uri="{FF2B5EF4-FFF2-40B4-BE49-F238E27FC236}">
                <a16:creationId xmlns:a16="http://schemas.microsoft.com/office/drawing/2014/main" id="{50D6DB23-BED2-6A7B-2FBA-D7F2344A2471}"/>
              </a:ext>
            </a:extLst>
          </p:cNvPr>
          <p:cNvSpPr>
            <a:spLocks noGrp="1"/>
          </p:cNvSpPr>
          <p:nvPr>
            <p:ph idx="1"/>
          </p:nvPr>
        </p:nvSpPr>
        <p:spPr>
          <a:xfrm>
            <a:off x="838200" y="1825625"/>
            <a:ext cx="6562344" cy="4351338"/>
          </a:xfrm>
        </p:spPr>
        <p:txBody>
          <a:bodyPr/>
          <a:lstStyle/>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p:txBody>
      </p:sp>
      <p:pic>
        <p:nvPicPr>
          <p:cNvPr id="3" name="Picture 2" descr="A white rectangular object with blue and yellow stripes&#10;&#10;Description automatically generated">
            <a:extLst>
              <a:ext uri="{FF2B5EF4-FFF2-40B4-BE49-F238E27FC236}">
                <a16:creationId xmlns:a16="http://schemas.microsoft.com/office/drawing/2014/main" id="{DFB26652-4275-BC4E-C06D-FC1D2D4DAE1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itle 1">
            <a:extLst>
              <a:ext uri="{FF2B5EF4-FFF2-40B4-BE49-F238E27FC236}">
                <a16:creationId xmlns:a16="http://schemas.microsoft.com/office/drawing/2014/main" id="{4EAE378F-7BC2-3210-4626-D51E14E855C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Science of Reading Implementation</a:t>
            </a:r>
          </a:p>
        </p:txBody>
      </p:sp>
      <p:sp>
        <p:nvSpPr>
          <p:cNvPr id="2" name="Rectangle: Rounded Corners 1">
            <a:extLst>
              <a:ext uri="{FF2B5EF4-FFF2-40B4-BE49-F238E27FC236}">
                <a16:creationId xmlns:a16="http://schemas.microsoft.com/office/drawing/2014/main" id="{5F08BC04-2149-8FCB-86F6-1EF4E427F47A}"/>
              </a:ext>
            </a:extLst>
          </p:cNvPr>
          <p:cNvSpPr/>
          <p:nvPr/>
        </p:nvSpPr>
        <p:spPr>
          <a:xfrm>
            <a:off x="789649" y="1671661"/>
            <a:ext cx="10612700" cy="507335"/>
          </a:xfrm>
          <a:prstGeom prst="roundRect">
            <a:avLst/>
          </a:prstGeom>
          <a:gradFill flip="none" rotWithShape="1">
            <a:gsLst>
              <a:gs pos="0">
                <a:srgbClr val="FFC72C">
                  <a:shade val="30000"/>
                  <a:satMod val="115000"/>
                </a:srgbClr>
              </a:gs>
              <a:gs pos="50000">
                <a:srgbClr val="FFC72C">
                  <a:shade val="67500"/>
                  <a:satMod val="115000"/>
                </a:srgbClr>
              </a:gs>
              <a:gs pos="100000">
                <a:srgbClr val="FFC72C">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Teacher Training</a:t>
            </a:r>
          </a:p>
        </p:txBody>
      </p:sp>
      <p:sp>
        <p:nvSpPr>
          <p:cNvPr id="12" name="Content Placeholder 2">
            <a:extLst>
              <a:ext uri="{FF2B5EF4-FFF2-40B4-BE49-F238E27FC236}">
                <a16:creationId xmlns:a16="http://schemas.microsoft.com/office/drawing/2014/main" id="{CCFE6126-F160-A133-A045-8E9D17B0C7A2}"/>
              </a:ext>
            </a:extLst>
          </p:cNvPr>
          <p:cNvSpPr txBox="1">
            <a:spLocks/>
          </p:cNvSpPr>
          <p:nvPr/>
        </p:nvSpPr>
        <p:spPr>
          <a:xfrm>
            <a:off x="789649" y="2642989"/>
            <a:ext cx="6610895" cy="35339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4000"/>
              </a:lnSpc>
            </a:pPr>
            <a:r>
              <a:rPr lang="en-US" sz="1800" b="1" dirty="0">
                <a:latin typeface="Microsoft Sans Serif" panose="020B0604020202020204" pitchFamily="34" charset="0"/>
                <a:ea typeface="Microsoft Sans Serif" panose="020B0604020202020204" pitchFamily="34" charset="0"/>
                <a:cs typeface="Microsoft Sans Serif" panose="020B0604020202020204" pitchFamily="34" charset="0"/>
              </a:rPr>
              <a:t>Future Teachers: </a:t>
            </a: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Teachers applying for their license after July 1, 2025, will complete an educator preparation program aligned with science of reading. </a:t>
            </a:r>
          </a:p>
          <a:p>
            <a:pPr marL="0" indent="0">
              <a:lnSpc>
                <a:spcPct val="124000"/>
              </a:lnSpc>
              <a:buNone/>
            </a:pPr>
            <a:endPar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24000"/>
              </a:lnSpc>
            </a:pPr>
            <a:r>
              <a:rPr lang="en-US" sz="1800" b="1" dirty="0">
                <a:latin typeface="Microsoft Sans Serif" panose="020B0604020202020204" pitchFamily="34" charset="0"/>
                <a:ea typeface="Microsoft Sans Serif" panose="020B0604020202020204" pitchFamily="34" charset="0"/>
                <a:cs typeface="Microsoft Sans Serif" panose="020B0604020202020204" pitchFamily="34" charset="0"/>
              </a:rPr>
              <a:t>Current Teachers: </a:t>
            </a: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Teachers responsible for PK-5 Literacy who are renewing after July 1, 2027, will complete 80 hours of science of reading professional development. </a:t>
            </a:r>
            <a:endParaRPr lang="en-US" sz="1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endParaRPr lang="en-US" sz="1800"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Picture 6">
            <a:extLst>
              <a:ext uri="{FF2B5EF4-FFF2-40B4-BE49-F238E27FC236}">
                <a16:creationId xmlns:a16="http://schemas.microsoft.com/office/drawing/2014/main" id="{9DFB91F8-DAEA-16D5-7339-9F4C70A68C95}"/>
              </a:ext>
            </a:extLst>
          </p:cNvPr>
          <p:cNvPicPr>
            <a:picLocks noChangeAspect="1"/>
          </p:cNvPicPr>
          <p:nvPr/>
        </p:nvPicPr>
        <p:blipFill>
          <a:blip r:embed="rId3"/>
          <a:stretch>
            <a:fillRect/>
          </a:stretch>
        </p:blipFill>
        <p:spPr>
          <a:xfrm>
            <a:off x="7804802" y="2642989"/>
            <a:ext cx="4572396" cy="2572735"/>
          </a:xfrm>
          <a:prstGeom prst="rect">
            <a:avLst/>
          </a:prstGeom>
        </p:spPr>
      </p:pic>
    </p:spTree>
    <p:extLst>
      <p:ext uri="{BB962C8B-B14F-4D97-AF65-F5344CB8AC3E}">
        <p14:creationId xmlns:p14="http://schemas.microsoft.com/office/powerpoint/2010/main" val="283052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Slide Title</a:t>
            </a:r>
          </a:p>
        </p:txBody>
      </p:sp>
      <p:sp>
        <p:nvSpPr>
          <p:cNvPr id="9" name="Content Placeholder 2">
            <a:extLst>
              <a:ext uri="{FF2B5EF4-FFF2-40B4-BE49-F238E27FC236}">
                <a16:creationId xmlns:a16="http://schemas.microsoft.com/office/drawing/2014/main" id="{50D6DB23-BED2-6A7B-2FBA-D7F2344A2471}"/>
              </a:ext>
            </a:extLst>
          </p:cNvPr>
          <p:cNvSpPr>
            <a:spLocks noGrp="1"/>
          </p:cNvSpPr>
          <p:nvPr>
            <p:ph idx="1"/>
          </p:nvPr>
        </p:nvSpPr>
        <p:spPr>
          <a:xfrm>
            <a:off x="838200" y="1825625"/>
            <a:ext cx="6562344" cy="4351338"/>
          </a:xfrm>
        </p:spPr>
        <p:txBody>
          <a:bodyPr/>
          <a:lstStyle/>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p:txBody>
      </p:sp>
      <p:pic>
        <p:nvPicPr>
          <p:cNvPr id="3" name="Picture 2" descr="A white rectangular object with blue and yellow stripes&#10;&#10;Description automatically generated">
            <a:extLst>
              <a:ext uri="{FF2B5EF4-FFF2-40B4-BE49-F238E27FC236}">
                <a16:creationId xmlns:a16="http://schemas.microsoft.com/office/drawing/2014/main" id="{DFB26652-4275-BC4E-C06D-FC1D2D4DAE1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itle 1">
            <a:extLst>
              <a:ext uri="{FF2B5EF4-FFF2-40B4-BE49-F238E27FC236}">
                <a16:creationId xmlns:a16="http://schemas.microsoft.com/office/drawing/2014/main" id="{4EAE378F-7BC2-3210-4626-D51E14E855C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Science of Reading Implementation</a:t>
            </a:r>
          </a:p>
        </p:txBody>
      </p:sp>
      <p:sp>
        <p:nvSpPr>
          <p:cNvPr id="2" name="Rectangle: Rounded Corners 1">
            <a:extLst>
              <a:ext uri="{FF2B5EF4-FFF2-40B4-BE49-F238E27FC236}">
                <a16:creationId xmlns:a16="http://schemas.microsoft.com/office/drawing/2014/main" id="{2E443EA9-B0C1-9F9F-9DA9-94895264B4A8}"/>
              </a:ext>
            </a:extLst>
          </p:cNvPr>
          <p:cNvSpPr/>
          <p:nvPr/>
        </p:nvSpPr>
        <p:spPr>
          <a:xfrm>
            <a:off x="741100" y="1546185"/>
            <a:ext cx="10612700" cy="719091"/>
          </a:xfrm>
          <a:prstGeom prst="roundRect">
            <a:avLst/>
          </a:prstGeom>
          <a:gradFill flip="none" rotWithShape="1">
            <a:gsLst>
              <a:gs pos="0">
                <a:srgbClr val="FFC72C">
                  <a:shade val="30000"/>
                  <a:satMod val="115000"/>
                </a:srgbClr>
              </a:gs>
              <a:gs pos="50000">
                <a:srgbClr val="FFC72C">
                  <a:shade val="67500"/>
                  <a:satMod val="115000"/>
                </a:srgbClr>
              </a:gs>
              <a:gs pos="100000">
                <a:srgbClr val="FFC72C">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Student Supports</a:t>
            </a:r>
          </a:p>
        </p:txBody>
      </p:sp>
      <p:sp>
        <p:nvSpPr>
          <p:cNvPr id="6" name="Content Placeholder 2">
            <a:extLst>
              <a:ext uri="{FF2B5EF4-FFF2-40B4-BE49-F238E27FC236}">
                <a16:creationId xmlns:a16="http://schemas.microsoft.com/office/drawing/2014/main" id="{592E0237-92AE-89EB-B396-EC091D300FC5}"/>
              </a:ext>
            </a:extLst>
          </p:cNvPr>
          <p:cNvSpPr txBox="1">
            <a:spLocks/>
          </p:cNvSpPr>
          <p:nvPr/>
        </p:nvSpPr>
        <p:spPr>
          <a:xfrm>
            <a:off x="4744211" y="2525340"/>
            <a:ext cx="6562344" cy="3651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4000"/>
              </a:lnSpc>
            </a:pP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Beginning with the 2024-2025 school year, all </a:t>
            </a:r>
            <a:r>
              <a:rPr lang="en-US" sz="1700" b="1" dirty="0">
                <a:latin typeface="Microsoft Sans Serif" panose="020B0604020202020204" pitchFamily="34" charset="0"/>
                <a:ea typeface="Microsoft Sans Serif" panose="020B0604020202020204" pitchFamily="34" charset="0"/>
                <a:cs typeface="Microsoft Sans Serif" panose="020B0604020202020204" pitchFamily="34" charset="0"/>
              </a:rPr>
              <a:t>second grade students will participate in IREAD.</a:t>
            </a:r>
          </a:p>
          <a:p>
            <a:pPr>
              <a:lnSpc>
                <a:spcPct val="124000"/>
              </a:lnSpc>
            </a:pP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This participation </a:t>
            </a:r>
            <a:r>
              <a:rPr lang="en-US" sz="1700" b="1" dirty="0">
                <a:latin typeface="Microsoft Sans Serif" panose="020B0604020202020204" pitchFamily="34" charset="0"/>
                <a:ea typeface="Microsoft Sans Serif" panose="020B0604020202020204" pitchFamily="34" charset="0"/>
                <a:cs typeface="Microsoft Sans Serif" panose="020B0604020202020204" pitchFamily="34" charset="0"/>
              </a:rPr>
              <a:t>provides vital data to serve as an early indicator of student reading proficiency.</a:t>
            </a: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nSpc>
                <a:spcPct val="124000"/>
              </a:lnSpc>
            </a:pP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Second grade results provide specific proficiency level descriptors: </a:t>
            </a:r>
            <a:r>
              <a:rPr lang="en-US" sz="1700" b="1" dirty="0">
                <a:latin typeface="Microsoft Sans Serif" panose="020B0604020202020204" pitchFamily="34" charset="0"/>
                <a:ea typeface="Microsoft Sans Serif" panose="020B0604020202020204" pitchFamily="34" charset="0"/>
                <a:cs typeface="Microsoft Sans Serif" panose="020B0604020202020204" pitchFamily="34" charset="0"/>
              </a:rPr>
              <a:t>Pass</a:t>
            </a: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700" b="1" dirty="0">
                <a:latin typeface="Microsoft Sans Serif" panose="020B0604020202020204" pitchFamily="34" charset="0"/>
                <a:ea typeface="Microsoft Sans Serif" panose="020B0604020202020204" pitchFamily="34" charset="0"/>
                <a:cs typeface="Microsoft Sans Serif" panose="020B0604020202020204" pitchFamily="34" charset="0"/>
              </a:rPr>
              <a:t>On Track</a:t>
            </a: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n-US" sz="1700" b="1" dirty="0">
                <a:latin typeface="Microsoft Sans Serif" panose="020B0604020202020204" pitchFamily="34" charset="0"/>
                <a:ea typeface="Microsoft Sans Serif" panose="020B0604020202020204" pitchFamily="34" charset="0"/>
                <a:cs typeface="Microsoft Sans Serif" panose="020B0604020202020204" pitchFamily="34" charset="0"/>
              </a:rPr>
              <a:t>At Risk </a:t>
            </a: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with descriptions to support interventions, if needed. Students who pass in second grade do not need to retest in third grade.</a:t>
            </a:r>
          </a:p>
          <a:p>
            <a:pPr>
              <a:lnSpc>
                <a:spcPct val="124000"/>
              </a:lnSpc>
            </a:pP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Existing summer school funding will be prioritized to </a:t>
            </a:r>
            <a:r>
              <a:rPr lang="en-US" sz="1700" b="1" dirty="0">
                <a:latin typeface="Microsoft Sans Serif" panose="020B0604020202020204" pitchFamily="34" charset="0"/>
                <a:ea typeface="Microsoft Sans Serif" panose="020B0604020202020204" pitchFamily="34" charset="0"/>
                <a:cs typeface="Microsoft Sans Serif" panose="020B0604020202020204" pitchFamily="34" charset="0"/>
              </a:rPr>
              <a:t>support students in greatest need. </a:t>
            </a:r>
            <a:endParaRPr lang="en-US" sz="1700"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Picture 6" descr="A book with a person and a light bulb&#10;&#10;Description automatically generated">
            <a:extLst>
              <a:ext uri="{FF2B5EF4-FFF2-40B4-BE49-F238E27FC236}">
                <a16:creationId xmlns:a16="http://schemas.microsoft.com/office/drawing/2014/main" id="{16CFFB2B-B48C-0A06-B7E9-132EC86B1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00" y="2659857"/>
            <a:ext cx="4572000" cy="2571750"/>
          </a:xfrm>
          <a:prstGeom prst="rect">
            <a:avLst/>
          </a:prstGeom>
        </p:spPr>
      </p:pic>
    </p:spTree>
    <p:extLst>
      <p:ext uri="{BB962C8B-B14F-4D97-AF65-F5344CB8AC3E}">
        <p14:creationId xmlns:p14="http://schemas.microsoft.com/office/powerpoint/2010/main" val="15922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Slide Title</a:t>
            </a:r>
          </a:p>
        </p:txBody>
      </p:sp>
      <p:sp>
        <p:nvSpPr>
          <p:cNvPr id="9" name="Content Placeholder 2">
            <a:extLst>
              <a:ext uri="{FF2B5EF4-FFF2-40B4-BE49-F238E27FC236}">
                <a16:creationId xmlns:a16="http://schemas.microsoft.com/office/drawing/2014/main" id="{50D6DB23-BED2-6A7B-2FBA-D7F2344A2471}"/>
              </a:ext>
            </a:extLst>
          </p:cNvPr>
          <p:cNvSpPr>
            <a:spLocks noGrp="1"/>
          </p:cNvSpPr>
          <p:nvPr>
            <p:ph idx="1"/>
          </p:nvPr>
        </p:nvSpPr>
        <p:spPr>
          <a:xfrm>
            <a:off x="838200" y="1825625"/>
            <a:ext cx="6562344" cy="4351338"/>
          </a:xfrm>
        </p:spPr>
        <p:txBody>
          <a:bodyPr/>
          <a:lstStyle/>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p:txBody>
      </p:sp>
      <p:pic>
        <p:nvPicPr>
          <p:cNvPr id="3" name="Picture 2" descr="A white rectangular object with blue and yellow stripes&#10;&#10;Description automatically generated">
            <a:extLst>
              <a:ext uri="{FF2B5EF4-FFF2-40B4-BE49-F238E27FC236}">
                <a16:creationId xmlns:a16="http://schemas.microsoft.com/office/drawing/2014/main" id="{DFB26652-4275-BC4E-C06D-FC1D2D4DAE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2" name="Picture 1"/>
          <p:cNvPicPr>
            <a:picLocks noChangeAspect="1"/>
          </p:cNvPicPr>
          <p:nvPr/>
        </p:nvPicPr>
        <p:blipFill rotWithShape="1">
          <a:blip r:embed="rId4"/>
          <a:srcRect l="794"/>
          <a:stretch/>
        </p:blipFill>
        <p:spPr>
          <a:xfrm>
            <a:off x="625417" y="429309"/>
            <a:ext cx="11038264" cy="5747654"/>
          </a:xfrm>
          <a:prstGeom prst="rect">
            <a:avLst/>
          </a:prstGeom>
        </p:spPr>
      </p:pic>
    </p:spTree>
    <p:extLst>
      <p:ext uri="{BB962C8B-B14F-4D97-AF65-F5344CB8AC3E}">
        <p14:creationId xmlns:p14="http://schemas.microsoft.com/office/powerpoint/2010/main" val="275943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square with blue and yellow stripes&#10;&#10;Description automatically generated">
            <a:extLst>
              <a:ext uri="{FF2B5EF4-FFF2-40B4-BE49-F238E27FC236}">
                <a16:creationId xmlns:a16="http://schemas.microsoft.com/office/drawing/2014/main" id="{F90DB3B0-C63D-6C70-6D5F-F3E73E40C0D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373128" y="365125"/>
            <a:ext cx="7492488"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What Can Communities Do?</a:t>
            </a:r>
          </a:p>
        </p:txBody>
      </p:sp>
      <p:pic>
        <p:nvPicPr>
          <p:cNvPr id="3" name="Content Placeholder 2" descr="A group of yellow people with a book&#10;&#10;Description automatically generated">
            <a:extLst>
              <a:ext uri="{FF2B5EF4-FFF2-40B4-BE49-F238E27FC236}">
                <a16:creationId xmlns:a16="http://schemas.microsoft.com/office/drawing/2014/main" id="{076D612E-5B19-11A6-1DF1-B424B32DD02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38744" y="1558429"/>
            <a:ext cx="7026275" cy="3952279"/>
          </a:xfrm>
        </p:spPr>
      </p:pic>
      <p:sp>
        <p:nvSpPr>
          <p:cNvPr id="4" name="Rectangle: Rounded Corners 3">
            <a:extLst>
              <a:ext uri="{FF2B5EF4-FFF2-40B4-BE49-F238E27FC236}">
                <a16:creationId xmlns:a16="http://schemas.microsoft.com/office/drawing/2014/main" id="{E1C94367-83CF-BA4A-5244-3BABB0256086}"/>
              </a:ext>
            </a:extLst>
          </p:cNvPr>
          <p:cNvSpPr/>
          <p:nvPr/>
        </p:nvSpPr>
        <p:spPr>
          <a:xfrm>
            <a:off x="787504" y="1690687"/>
            <a:ext cx="6499121" cy="4281487"/>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rtl="0" fontAlgn="base">
              <a:spcBef>
                <a:spcPts val="0"/>
              </a:spcBef>
              <a:spcAft>
                <a:spcPts val="0"/>
              </a:spcAft>
            </a:pPr>
            <a:r>
              <a:rPr lang="en-US" sz="2400" dirty="0">
                <a:effectLst/>
                <a:latin typeface="Segoe UI" panose="020B0502040204020203" pitchFamily="34" charset="0"/>
              </a:rPr>
              <a:t>When it comes to ensuring more students learn to read, we all have a role to play, including educators, families, community members, philanthropy, and more. Together, we can maximize our impact for students and ensure more students have the foundational literacy skills they need for future success!</a:t>
            </a:r>
          </a:p>
          <a:p>
            <a:pPr rtl="0" fontAlgn="base">
              <a:spcBef>
                <a:spcPts val="0"/>
              </a:spcBef>
              <a:spcAft>
                <a:spcPts val="0"/>
              </a:spcAft>
            </a:pPr>
            <a:endParaRPr lang="en-US" sz="2000" b="1" i="0" u="none" strike="noStrike" dirty="0">
              <a:solidFill>
                <a:schemeClr val="bg1"/>
              </a:solidFill>
              <a:effectLst/>
              <a:latin typeface="MS Reference Sans Serif" panose="020B0604030504040204" pitchFamily="34" charset="0"/>
            </a:endParaRPr>
          </a:p>
          <a:p>
            <a:pPr rtl="0" fontAlgn="base">
              <a:spcBef>
                <a:spcPts val="0"/>
              </a:spcBef>
              <a:spcAft>
                <a:spcPts val="0"/>
              </a:spcAft>
            </a:pPr>
            <a:r>
              <a:rPr lang="en-US" sz="2000" b="1" dirty="0">
                <a:solidFill>
                  <a:srgbClr val="FFC72C"/>
                </a:solidFill>
                <a:latin typeface="MS Reference Sans Serif" panose="020B0604030504040204" pitchFamily="34" charset="0"/>
              </a:rPr>
              <a:t>Indiana Learning Lab Parent and Family Hub</a:t>
            </a:r>
          </a:p>
        </p:txBody>
      </p:sp>
    </p:spTree>
    <p:extLst>
      <p:ext uri="{BB962C8B-B14F-4D97-AF65-F5344CB8AC3E}">
        <p14:creationId xmlns:p14="http://schemas.microsoft.com/office/powerpoint/2010/main" val="359837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blue stripes&#10;&#10;Description automatically generated">
            <a:extLst>
              <a:ext uri="{FF2B5EF4-FFF2-40B4-BE49-F238E27FC236}">
                <a16:creationId xmlns:a16="http://schemas.microsoft.com/office/drawing/2014/main" id="{804A4C1F-0511-085A-1267-708E63B486B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itle 1">
            <a:extLst>
              <a:ext uri="{FF2B5EF4-FFF2-40B4-BE49-F238E27FC236}">
                <a16:creationId xmlns:a16="http://schemas.microsoft.com/office/drawing/2014/main" id="{FEB07094-C9F7-2AA7-0BED-B6797319392C}"/>
              </a:ext>
            </a:extLst>
          </p:cNvPr>
          <p:cNvSpPr>
            <a:spLocks noGrp="1"/>
          </p:cNvSpPr>
          <p:nvPr>
            <p:ph type="ctrTitle"/>
          </p:nvPr>
        </p:nvSpPr>
        <p:spPr>
          <a:xfrm>
            <a:off x="991340" y="-586581"/>
            <a:ext cx="9144000" cy="2387600"/>
          </a:xfrm>
        </p:spPr>
        <p:txBody>
          <a:bodyPr/>
          <a:lstStyle/>
          <a:p>
            <a:pPr algn="l"/>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Thank you!</a:t>
            </a:r>
          </a:p>
        </p:txBody>
      </p:sp>
      <p:sp>
        <p:nvSpPr>
          <p:cNvPr id="7" name="Subtitle 2">
            <a:extLst>
              <a:ext uri="{FF2B5EF4-FFF2-40B4-BE49-F238E27FC236}">
                <a16:creationId xmlns:a16="http://schemas.microsoft.com/office/drawing/2014/main" id="{2A98B9BE-50D3-A3C7-FA68-A4205FFE3BE1}"/>
              </a:ext>
            </a:extLst>
          </p:cNvPr>
          <p:cNvSpPr>
            <a:spLocks noGrp="1"/>
          </p:cNvSpPr>
          <p:nvPr>
            <p:ph type="subTitle" idx="1"/>
          </p:nvPr>
        </p:nvSpPr>
        <p:spPr>
          <a:xfrm>
            <a:off x="991340" y="1950792"/>
            <a:ext cx="5436093" cy="996594"/>
          </a:xfrm>
        </p:spPr>
        <p:txBody>
          <a:bodyPr>
            <a:normAutofit/>
          </a:bodyPr>
          <a:lstStyle/>
          <a:p>
            <a:pPr algn="l"/>
            <a:r>
              <a:rPr lang="en-US" sz="2800"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Rebecca Estes, IDOE</a:t>
            </a:r>
          </a:p>
          <a:p>
            <a:pPr algn="l"/>
            <a:r>
              <a:rPr lang="en-US" sz="2800"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Email: </a:t>
            </a:r>
            <a:r>
              <a:rPr lang="en-US" sz="2800"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restes@doe.in.gov</a:t>
            </a:r>
            <a:r>
              <a:rPr lang="en-US" sz="2800"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800"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Picture 2" descr="A black background with white text&#10;&#10;Description automatically generated">
            <a:extLst>
              <a:ext uri="{FF2B5EF4-FFF2-40B4-BE49-F238E27FC236}">
                <a16:creationId xmlns:a16="http://schemas.microsoft.com/office/drawing/2014/main" id="{AFED4287-B7AF-911C-64D0-2937B2BE8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575" y="3648075"/>
            <a:ext cx="5153026" cy="182583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6943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Slide Title</a:t>
            </a:r>
          </a:p>
        </p:txBody>
      </p:sp>
      <p:sp>
        <p:nvSpPr>
          <p:cNvPr id="9" name="Content Placeholder 2">
            <a:extLst>
              <a:ext uri="{FF2B5EF4-FFF2-40B4-BE49-F238E27FC236}">
                <a16:creationId xmlns:a16="http://schemas.microsoft.com/office/drawing/2014/main" id="{50D6DB23-BED2-6A7B-2FBA-D7F2344A2471}"/>
              </a:ext>
            </a:extLst>
          </p:cNvPr>
          <p:cNvSpPr>
            <a:spLocks noGrp="1"/>
          </p:cNvSpPr>
          <p:nvPr>
            <p:ph idx="1"/>
          </p:nvPr>
        </p:nvSpPr>
        <p:spPr>
          <a:xfrm>
            <a:off x="838200" y="1825625"/>
            <a:ext cx="6562344" cy="4351338"/>
          </a:xfrm>
        </p:spPr>
        <p:txBody>
          <a:bodyPr/>
          <a:lstStyle/>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p:txBody>
      </p:sp>
      <p:pic>
        <p:nvPicPr>
          <p:cNvPr id="3" name="Picture 2" descr="A white rectangular object with blue and yellow stripes&#10;&#10;Description automatically generated">
            <a:extLst>
              <a:ext uri="{FF2B5EF4-FFF2-40B4-BE49-F238E27FC236}">
                <a16:creationId xmlns:a16="http://schemas.microsoft.com/office/drawing/2014/main" id="{DFB26652-4275-BC4E-C06D-FC1D2D4DAE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2" name="Picture 1"/>
          <p:cNvPicPr>
            <a:picLocks noChangeAspect="1"/>
          </p:cNvPicPr>
          <p:nvPr/>
        </p:nvPicPr>
        <p:blipFill>
          <a:blip r:embed="rId4"/>
          <a:stretch>
            <a:fillRect/>
          </a:stretch>
        </p:blipFill>
        <p:spPr>
          <a:xfrm>
            <a:off x="1054099" y="448275"/>
            <a:ext cx="10083800" cy="5814083"/>
          </a:xfrm>
          <a:prstGeom prst="rect">
            <a:avLst/>
          </a:prstGeom>
        </p:spPr>
      </p:pic>
    </p:spTree>
    <p:extLst>
      <p:ext uri="{BB962C8B-B14F-4D97-AF65-F5344CB8AC3E}">
        <p14:creationId xmlns:p14="http://schemas.microsoft.com/office/powerpoint/2010/main" val="112901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Slide Title</a:t>
            </a:r>
          </a:p>
        </p:txBody>
      </p:sp>
      <p:sp>
        <p:nvSpPr>
          <p:cNvPr id="9" name="Content Placeholder 2">
            <a:extLst>
              <a:ext uri="{FF2B5EF4-FFF2-40B4-BE49-F238E27FC236}">
                <a16:creationId xmlns:a16="http://schemas.microsoft.com/office/drawing/2014/main" id="{50D6DB23-BED2-6A7B-2FBA-D7F2344A2471}"/>
              </a:ext>
            </a:extLst>
          </p:cNvPr>
          <p:cNvSpPr>
            <a:spLocks noGrp="1"/>
          </p:cNvSpPr>
          <p:nvPr>
            <p:ph idx="1"/>
          </p:nvPr>
        </p:nvSpPr>
        <p:spPr>
          <a:xfrm>
            <a:off x="838200" y="1825625"/>
            <a:ext cx="6562344" cy="4351338"/>
          </a:xfrm>
        </p:spPr>
        <p:txBody>
          <a:bodyPr/>
          <a:lstStyle/>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p:txBody>
      </p:sp>
      <p:pic>
        <p:nvPicPr>
          <p:cNvPr id="3" name="Picture 2" descr="A white rectangular object with blue and yellow stripes&#10;&#10;Description automatically generated">
            <a:extLst>
              <a:ext uri="{FF2B5EF4-FFF2-40B4-BE49-F238E27FC236}">
                <a16:creationId xmlns:a16="http://schemas.microsoft.com/office/drawing/2014/main" id="{DFB26652-4275-BC4E-C06D-FC1D2D4DAE1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6096"/>
            <a:ext cx="12191999" cy="6858000"/>
          </a:xfrm>
          <a:prstGeom prst="rect">
            <a:avLst/>
          </a:prstGeom>
        </p:spPr>
      </p:pic>
      <p:pic>
        <p:nvPicPr>
          <p:cNvPr id="13" name="Picture 12"/>
          <p:cNvPicPr>
            <a:picLocks noChangeAspect="1"/>
          </p:cNvPicPr>
          <p:nvPr/>
        </p:nvPicPr>
        <p:blipFill>
          <a:blip r:embed="rId3"/>
          <a:stretch>
            <a:fillRect/>
          </a:stretch>
        </p:blipFill>
        <p:spPr>
          <a:xfrm>
            <a:off x="1290917" y="1434706"/>
            <a:ext cx="3915739" cy="5006733"/>
          </a:xfrm>
          <a:prstGeom prst="rect">
            <a:avLst/>
          </a:prstGeom>
        </p:spPr>
      </p:pic>
      <p:pic>
        <p:nvPicPr>
          <p:cNvPr id="14" name="Picture 13"/>
          <p:cNvPicPr>
            <a:picLocks noChangeAspect="1"/>
          </p:cNvPicPr>
          <p:nvPr/>
        </p:nvPicPr>
        <p:blipFill rotWithShape="1">
          <a:blip r:embed="rId4"/>
          <a:srcRect b="2627"/>
          <a:stretch/>
        </p:blipFill>
        <p:spPr>
          <a:xfrm>
            <a:off x="6601370" y="511784"/>
            <a:ext cx="4632501" cy="5689971"/>
          </a:xfrm>
          <a:prstGeom prst="rect">
            <a:avLst/>
          </a:prstGeom>
        </p:spPr>
      </p:pic>
      <p:pic>
        <p:nvPicPr>
          <p:cNvPr id="15" name="Picture 14"/>
          <p:cNvPicPr>
            <a:picLocks noChangeAspect="1"/>
          </p:cNvPicPr>
          <p:nvPr/>
        </p:nvPicPr>
        <p:blipFill>
          <a:blip r:embed="rId5"/>
          <a:stretch>
            <a:fillRect/>
          </a:stretch>
        </p:blipFill>
        <p:spPr>
          <a:xfrm>
            <a:off x="845770" y="480967"/>
            <a:ext cx="4360887" cy="912539"/>
          </a:xfrm>
          <a:prstGeom prst="rect">
            <a:avLst/>
          </a:prstGeom>
        </p:spPr>
      </p:pic>
      <p:sp>
        <p:nvSpPr>
          <p:cNvPr id="6" name="TextBox 5"/>
          <p:cNvSpPr txBox="1"/>
          <p:nvPr/>
        </p:nvSpPr>
        <p:spPr>
          <a:xfrm>
            <a:off x="3892480" y="5638934"/>
            <a:ext cx="1625600" cy="369332"/>
          </a:xfrm>
          <a:prstGeom prst="rect">
            <a:avLst/>
          </a:prstGeom>
          <a:noFill/>
        </p:spPr>
        <p:txBody>
          <a:bodyPr wrap="square" rtlCol="0">
            <a:spAutoFit/>
          </a:bodyPr>
          <a:lstStyle/>
          <a:p>
            <a:r>
              <a:rPr lang="en-US" b="1" dirty="0">
                <a:solidFill>
                  <a:schemeClr val="tx2">
                    <a:lumMod val="75000"/>
                    <a:lumOff val="25000"/>
                  </a:schemeClr>
                </a:solidFill>
                <a:latin typeface="Raleway" panose="020B0604020202020204" charset="0"/>
              </a:rPr>
              <a:t>June 2023</a:t>
            </a:r>
          </a:p>
        </p:txBody>
      </p:sp>
      <p:sp>
        <p:nvSpPr>
          <p:cNvPr id="17" name="TextBox 16"/>
          <p:cNvSpPr txBox="1"/>
          <p:nvPr/>
        </p:nvSpPr>
        <p:spPr>
          <a:xfrm>
            <a:off x="9845040" y="5252720"/>
            <a:ext cx="1625600" cy="369332"/>
          </a:xfrm>
          <a:prstGeom prst="rect">
            <a:avLst/>
          </a:prstGeom>
          <a:noFill/>
        </p:spPr>
        <p:txBody>
          <a:bodyPr wrap="square" rtlCol="0">
            <a:spAutoFit/>
          </a:bodyPr>
          <a:lstStyle/>
          <a:p>
            <a:r>
              <a:rPr lang="en-US" b="1" dirty="0">
                <a:solidFill>
                  <a:schemeClr val="tx2">
                    <a:lumMod val="75000"/>
                    <a:lumOff val="25000"/>
                  </a:schemeClr>
                </a:solidFill>
                <a:latin typeface="Raleway" panose="020B0604020202020204" charset="0"/>
              </a:rPr>
              <a:t>June 2024</a:t>
            </a:r>
          </a:p>
        </p:txBody>
      </p:sp>
      <p:pic>
        <p:nvPicPr>
          <p:cNvPr id="18" name="Google Shape;185;p29"/>
          <p:cNvPicPr preferRelativeResize="0"/>
          <p:nvPr/>
        </p:nvPicPr>
        <p:blipFill rotWithShape="1">
          <a:blip r:embed="rId6">
            <a:alphaModFix/>
          </a:blip>
          <a:srcRect/>
          <a:stretch/>
        </p:blipFill>
        <p:spPr>
          <a:xfrm rot="16200000" flipV="1">
            <a:off x="2722623" y="3400044"/>
            <a:ext cx="6220834" cy="45719"/>
          </a:xfrm>
          <a:prstGeom prst="rect">
            <a:avLst/>
          </a:prstGeom>
          <a:noFill/>
          <a:ln>
            <a:noFill/>
          </a:ln>
        </p:spPr>
      </p:pic>
    </p:spTree>
    <p:extLst>
      <p:ext uri="{BB962C8B-B14F-4D97-AF65-F5344CB8AC3E}">
        <p14:creationId xmlns:p14="http://schemas.microsoft.com/office/powerpoint/2010/main" val="198028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Slide Title</a:t>
            </a:r>
          </a:p>
        </p:txBody>
      </p:sp>
      <p:sp>
        <p:nvSpPr>
          <p:cNvPr id="9" name="Content Placeholder 2">
            <a:extLst>
              <a:ext uri="{FF2B5EF4-FFF2-40B4-BE49-F238E27FC236}">
                <a16:creationId xmlns:a16="http://schemas.microsoft.com/office/drawing/2014/main" id="{50D6DB23-BED2-6A7B-2FBA-D7F2344A2471}"/>
              </a:ext>
            </a:extLst>
          </p:cNvPr>
          <p:cNvSpPr>
            <a:spLocks noGrp="1"/>
          </p:cNvSpPr>
          <p:nvPr>
            <p:ph idx="1"/>
          </p:nvPr>
        </p:nvSpPr>
        <p:spPr>
          <a:xfrm>
            <a:off x="838200" y="1825625"/>
            <a:ext cx="6562344" cy="4351338"/>
          </a:xfrm>
        </p:spPr>
        <p:txBody>
          <a:bodyPr/>
          <a:lstStyle/>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p:txBody>
      </p:sp>
      <p:pic>
        <p:nvPicPr>
          <p:cNvPr id="3" name="Picture 2" descr="A white rectangular object with blue and yellow stripes&#10;&#10;Description automatically generated">
            <a:extLst>
              <a:ext uri="{FF2B5EF4-FFF2-40B4-BE49-F238E27FC236}">
                <a16:creationId xmlns:a16="http://schemas.microsoft.com/office/drawing/2014/main" id="{DFB26652-4275-BC4E-C06D-FC1D2D4DAE1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2" name="Picture 1"/>
          <p:cNvPicPr>
            <a:picLocks noChangeAspect="1"/>
          </p:cNvPicPr>
          <p:nvPr/>
        </p:nvPicPr>
        <p:blipFill>
          <a:blip r:embed="rId3"/>
          <a:stretch>
            <a:fillRect/>
          </a:stretch>
        </p:blipFill>
        <p:spPr>
          <a:xfrm>
            <a:off x="511329" y="546061"/>
            <a:ext cx="5847080" cy="752727"/>
          </a:xfrm>
          <a:prstGeom prst="rect">
            <a:avLst/>
          </a:prstGeom>
        </p:spPr>
      </p:pic>
      <p:pic>
        <p:nvPicPr>
          <p:cNvPr id="6" name="Picture 5"/>
          <p:cNvPicPr>
            <a:picLocks noChangeAspect="1"/>
          </p:cNvPicPr>
          <p:nvPr/>
        </p:nvPicPr>
        <p:blipFill>
          <a:blip r:embed="rId4"/>
          <a:stretch>
            <a:fillRect/>
          </a:stretch>
        </p:blipFill>
        <p:spPr>
          <a:xfrm>
            <a:off x="511329" y="1538598"/>
            <a:ext cx="3833386" cy="3393647"/>
          </a:xfrm>
          <a:prstGeom prst="rect">
            <a:avLst/>
          </a:prstGeom>
        </p:spPr>
      </p:pic>
      <p:pic>
        <p:nvPicPr>
          <p:cNvPr id="7" name="Picture 6"/>
          <p:cNvPicPr>
            <a:picLocks noChangeAspect="1"/>
          </p:cNvPicPr>
          <p:nvPr/>
        </p:nvPicPr>
        <p:blipFill>
          <a:blip r:embed="rId5"/>
          <a:stretch>
            <a:fillRect/>
          </a:stretch>
        </p:blipFill>
        <p:spPr>
          <a:xfrm>
            <a:off x="4449710" y="1538598"/>
            <a:ext cx="3463257" cy="3402141"/>
          </a:xfrm>
          <a:prstGeom prst="rect">
            <a:avLst/>
          </a:prstGeom>
        </p:spPr>
      </p:pic>
      <p:pic>
        <p:nvPicPr>
          <p:cNvPr id="13" name="Picture 12"/>
          <p:cNvPicPr>
            <a:picLocks noChangeAspect="1"/>
          </p:cNvPicPr>
          <p:nvPr/>
        </p:nvPicPr>
        <p:blipFill>
          <a:blip r:embed="rId6"/>
          <a:stretch>
            <a:fillRect/>
          </a:stretch>
        </p:blipFill>
        <p:spPr>
          <a:xfrm>
            <a:off x="8055863" y="1538598"/>
            <a:ext cx="3648459" cy="3298041"/>
          </a:xfrm>
          <a:prstGeom prst="rect">
            <a:avLst/>
          </a:prstGeom>
        </p:spPr>
      </p:pic>
      <p:pic>
        <p:nvPicPr>
          <p:cNvPr id="14" name="Picture 13"/>
          <p:cNvPicPr>
            <a:picLocks noChangeAspect="1"/>
          </p:cNvPicPr>
          <p:nvPr/>
        </p:nvPicPr>
        <p:blipFill>
          <a:blip r:embed="rId7"/>
          <a:stretch>
            <a:fillRect/>
          </a:stretch>
        </p:blipFill>
        <p:spPr>
          <a:xfrm>
            <a:off x="511329" y="5081521"/>
            <a:ext cx="11192993" cy="989655"/>
          </a:xfrm>
          <a:prstGeom prst="rect">
            <a:avLst/>
          </a:prstGeom>
        </p:spPr>
      </p:pic>
      <p:pic>
        <p:nvPicPr>
          <p:cNvPr id="15" name="Google Shape;185;p29"/>
          <p:cNvPicPr preferRelativeResize="0"/>
          <p:nvPr/>
        </p:nvPicPr>
        <p:blipFill rotWithShape="1">
          <a:blip r:embed="rId8">
            <a:alphaModFix/>
          </a:blip>
          <a:srcRect/>
          <a:stretch/>
        </p:blipFill>
        <p:spPr>
          <a:xfrm flipV="1">
            <a:off x="511328" y="1266590"/>
            <a:ext cx="5847081" cy="45719"/>
          </a:xfrm>
          <a:prstGeom prst="rect">
            <a:avLst/>
          </a:prstGeom>
          <a:noFill/>
          <a:ln>
            <a:noFill/>
          </a:ln>
        </p:spPr>
      </p:pic>
    </p:spTree>
    <p:extLst>
      <p:ext uri="{BB962C8B-B14F-4D97-AF65-F5344CB8AC3E}">
        <p14:creationId xmlns:p14="http://schemas.microsoft.com/office/powerpoint/2010/main" val="163559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Slide Title</a:t>
            </a:r>
          </a:p>
        </p:txBody>
      </p:sp>
      <p:sp>
        <p:nvSpPr>
          <p:cNvPr id="9" name="Content Placeholder 2">
            <a:extLst>
              <a:ext uri="{FF2B5EF4-FFF2-40B4-BE49-F238E27FC236}">
                <a16:creationId xmlns:a16="http://schemas.microsoft.com/office/drawing/2014/main" id="{50D6DB23-BED2-6A7B-2FBA-D7F2344A2471}"/>
              </a:ext>
            </a:extLst>
          </p:cNvPr>
          <p:cNvSpPr>
            <a:spLocks noGrp="1"/>
          </p:cNvSpPr>
          <p:nvPr>
            <p:ph idx="1"/>
          </p:nvPr>
        </p:nvSpPr>
        <p:spPr>
          <a:xfrm>
            <a:off x="838200" y="1825625"/>
            <a:ext cx="6562344" cy="4351338"/>
          </a:xfrm>
        </p:spPr>
        <p:txBody>
          <a:bodyPr/>
          <a:lstStyle/>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p:txBody>
      </p:sp>
      <p:pic>
        <p:nvPicPr>
          <p:cNvPr id="3" name="Picture 2" descr="A white rectangular object with blue and yellow stripes&#10;&#10;Description automatically generated">
            <a:extLst>
              <a:ext uri="{FF2B5EF4-FFF2-40B4-BE49-F238E27FC236}">
                <a16:creationId xmlns:a16="http://schemas.microsoft.com/office/drawing/2014/main" id="{DFB26652-4275-BC4E-C06D-FC1D2D4DAE1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2" name="Picture 1"/>
          <p:cNvPicPr>
            <a:picLocks noChangeAspect="1"/>
          </p:cNvPicPr>
          <p:nvPr/>
        </p:nvPicPr>
        <p:blipFill>
          <a:blip r:embed="rId3"/>
          <a:stretch>
            <a:fillRect/>
          </a:stretch>
        </p:blipFill>
        <p:spPr>
          <a:xfrm>
            <a:off x="758539" y="365125"/>
            <a:ext cx="10674920" cy="5513306"/>
          </a:xfrm>
          <a:prstGeom prst="rect">
            <a:avLst/>
          </a:prstGeom>
        </p:spPr>
      </p:pic>
      <p:sp>
        <p:nvSpPr>
          <p:cNvPr id="6" name="TextBox 5"/>
          <p:cNvSpPr txBox="1"/>
          <p:nvPr/>
        </p:nvSpPr>
        <p:spPr>
          <a:xfrm>
            <a:off x="589280" y="6176963"/>
            <a:ext cx="8168640" cy="307777"/>
          </a:xfrm>
          <a:prstGeom prst="rect">
            <a:avLst/>
          </a:prstGeom>
          <a:noFill/>
        </p:spPr>
        <p:txBody>
          <a:bodyPr wrap="square" rtlCol="0">
            <a:spAutoFit/>
          </a:bodyPr>
          <a:lstStyle/>
          <a:p>
            <a:r>
              <a:rPr lang="en-US" sz="1400" dirty="0">
                <a:latin typeface="Raleway"/>
              </a:rPr>
              <a:t>https://www.imaginationlibrarywashington.org/kindergarten_readiness_assessment</a:t>
            </a:r>
          </a:p>
        </p:txBody>
      </p:sp>
    </p:spTree>
    <p:extLst>
      <p:ext uri="{BB962C8B-B14F-4D97-AF65-F5344CB8AC3E}">
        <p14:creationId xmlns:p14="http://schemas.microsoft.com/office/powerpoint/2010/main" val="395304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82A079-EC6D-7D06-9AAD-50AB3B5016EF}"/>
              </a:ext>
            </a:extLst>
          </p:cNvPr>
          <p:cNvSpPr>
            <a:spLocks noGrp="1"/>
          </p:cNvSpPr>
          <p:nvPr>
            <p:ph type="title"/>
          </p:nvPr>
        </p:nvSpPr>
        <p:spPr>
          <a:xfrm>
            <a:off x="838200" y="365125"/>
            <a:ext cx="6562344" cy="1325563"/>
          </a:xfrm>
        </p:spPr>
        <p:txBody>
          <a:bodyPr/>
          <a:lstStyle/>
          <a:p>
            <a:r>
              <a:rPr lang="en-US" b="1"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Slide Title</a:t>
            </a:r>
          </a:p>
        </p:txBody>
      </p:sp>
      <p:sp>
        <p:nvSpPr>
          <p:cNvPr id="9" name="Content Placeholder 2">
            <a:extLst>
              <a:ext uri="{FF2B5EF4-FFF2-40B4-BE49-F238E27FC236}">
                <a16:creationId xmlns:a16="http://schemas.microsoft.com/office/drawing/2014/main" id="{50D6DB23-BED2-6A7B-2FBA-D7F2344A2471}"/>
              </a:ext>
            </a:extLst>
          </p:cNvPr>
          <p:cNvSpPr>
            <a:spLocks noGrp="1"/>
          </p:cNvSpPr>
          <p:nvPr>
            <p:ph idx="1"/>
          </p:nvPr>
        </p:nvSpPr>
        <p:spPr>
          <a:xfrm>
            <a:off x="838200" y="1825625"/>
            <a:ext cx="6562344" cy="4351338"/>
          </a:xfrm>
        </p:spPr>
        <p:txBody>
          <a:bodyPr/>
          <a:lstStyle/>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a:p>
            <a:r>
              <a:rPr lang="en-US" dirty="0">
                <a:solidFill>
                  <a:srgbClr val="01426A"/>
                </a:solidFill>
                <a:latin typeface="Microsoft Sans Serif" panose="020B0604020202020204" pitchFamily="34" charset="0"/>
                <a:ea typeface="Microsoft Sans Serif" panose="020B0604020202020204" pitchFamily="34" charset="0"/>
                <a:cs typeface="Microsoft Sans Serif" panose="020B0604020202020204" pitchFamily="34" charset="0"/>
              </a:rPr>
              <a:t>Bulleted text</a:t>
            </a:r>
          </a:p>
        </p:txBody>
      </p:sp>
      <p:pic>
        <p:nvPicPr>
          <p:cNvPr id="3" name="Picture 2" descr="A white rectangular object with blue and yellow stripes&#10;&#10;Description automatically generated">
            <a:extLst>
              <a:ext uri="{FF2B5EF4-FFF2-40B4-BE49-F238E27FC236}">
                <a16:creationId xmlns:a16="http://schemas.microsoft.com/office/drawing/2014/main" id="{DFB26652-4275-BC4E-C06D-FC1D2D4DAE1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Rectangle 6"/>
          <p:cNvSpPr/>
          <p:nvPr/>
        </p:nvSpPr>
        <p:spPr>
          <a:xfrm>
            <a:off x="838200" y="599441"/>
            <a:ext cx="10713720" cy="4524315"/>
          </a:xfrm>
          <a:prstGeom prst="rect">
            <a:avLst/>
          </a:prstGeom>
        </p:spPr>
        <p:txBody>
          <a:bodyPr wrap="square">
            <a:spAutoFit/>
          </a:bodyPr>
          <a:lstStyle/>
          <a:p>
            <a:pPr>
              <a:buFont typeface="Arial" panose="020B0604020202020204" pitchFamily="34" charset="0"/>
              <a:buChar char="•"/>
            </a:pPr>
            <a:r>
              <a:rPr lang="en-US" sz="2400" dirty="0">
                <a:solidFill>
                  <a:srgbClr val="03354F"/>
                </a:solidFill>
                <a:latin typeface="Lato"/>
              </a:rPr>
              <a:t>Since receiving Imagination Library books, 77% of parents/caretakers read once a day or more with their child.</a:t>
            </a:r>
          </a:p>
          <a:p>
            <a:pPr>
              <a:buFont typeface="Arial" panose="020B0604020202020204" pitchFamily="34" charset="0"/>
              <a:buChar char="•"/>
            </a:pPr>
            <a:endParaRPr lang="en-US" sz="2400" dirty="0">
              <a:solidFill>
                <a:srgbClr val="03354F"/>
              </a:solidFill>
              <a:latin typeface="Lato"/>
            </a:endParaRPr>
          </a:p>
          <a:p>
            <a:pPr>
              <a:buFont typeface="Arial" panose="020B0604020202020204" pitchFamily="34" charset="0"/>
              <a:buChar char="•"/>
            </a:pPr>
            <a:r>
              <a:rPr lang="en-US" sz="2400" dirty="0">
                <a:solidFill>
                  <a:srgbClr val="03354F"/>
                </a:solidFill>
                <a:latin typeface="Lato"/>
              </a:rPr>
              <a:t>76% of families said that their child is more interested in reading and books since receiving books from the Imagination Library</a:t>
            </a:r>
          </a:p>
          <a:p>
            <a:pPr>
              <a:buFont typeface="Arial" panose="020B0604020202020204" pitchFamily="34" charset="0"/>
              <a:buChar char="•"/>
            </a:pPr>
            <a:endParaRPr lang="en-US" sz="2400" dirty="0">
              <a:solidFill>
                <a:srgbClr val="03354F"/>
              </a:solidFill>
              <a:latin typeface="Lato"/>
            </a:endParaRPr>
          </a:p>
          <a:p>
            <a:pPr>
              <a:buFont typeface="Arial" panose="020B0604020202020204" pitchFamily="34" charset="0"/>
              <a:buChar char="•"/>
            </a:pPr>
            <a:r>
              <a:rPr lang="en-US" sz="2400" dirty="0">
                <a:solidFill>
                  <a:srgbClr val="03354F"/>
                </a:solidFill>
                <a:latin typeface="Lato"/>
              </a:rPr>
              <a:t>92% of parents/caregivers believe that participating in Dolly Parton’s Imagination Library is helping to prepare their child(</a:t>
            </a:r>
            <a:r>
              <a:rPr lang="en-US" sz="2400" dirty="0" err="1">
                <a:solidFill>
                  <a:srgbClr val="03354F"/>
                </a:solidFill>
                <a:latin typeface="Lato"/>
              </a:rPr>
              <a:t>ren</a:t>
            </a:r>
            <a:r>
              <a:rPr lang="en-US" sz="2400" dirty="0">
                <a:solidFill>
                  <a:srgbClr val="03354F"/>
                </a:solidFill>
                <a:latin typeface="Lato"/>
              </a:rPr>
              <a:t>) for kindergarten</a:t>
            </a:r>
          </a:p>
          <a:p>
            <a:pPr>
              <a:buFont typeface="Arial" panose="020B0604020202020204" pitchFamily="34" charset="0"/>
              <a:buChar char="•"/>
            </a:pPr>
            <a:endParaRPr lang="en-US" sz="2400" dirty="0">
              <a:solidFill>
                <a:srgbClr val="03354F"/>
              </a:solidFill>
              <a:latin typeface="Lato"/>
            </a:endParaRPr>
          </a:p>
          <a:p>
            <a:pPr>
              <a:buFont typeface="Arial" panose="020B0604020202020204" pitchFamily="34" charset="0"/>
              <a:buChar char="•"/>
            </a:pPr>
            <a:r>
              <a:rPr lang="en-US" sz="2400" dirty="0">
                <a:solidFill>
                  <a:srgbClr val="03354F"/>
                </a:solidFill>
                <a:latin typeface="Lato"/>
              </a:rPr>
              <a:t>85% of families reported seeing positive changes in their children in terms of increased vocabulary, increased listening and social skills, and an increased interest in reading.</a:t>
            </a:r>
            <a:endParaRPr lang="en-US" sz="2400" b="0" i="0" dirty="0">
              <a:solidFill>
                <a:srgbClr val="03354F"/>
              </a:solidFill>
              <a:effectLst/>
              <a:latin typeface="Lato"/>
            </a:endParaRPr>
          </a:p>
        </p:txBody>
      </p:sp>
      <p:pic>
        <p:nvPicPr>
          <p:cNvPr id="10" name="Picture 9"/>
          <p:cNvPicPr>
            <a:picLocks noChangeAspect="1"/>
          </p:cNvPicPr>
          <p:nvPr/>
        </p:nvPicPr>
        <p:blipFill rotWithShape="1">
          <a:blip r:embed="rId3"/>
          <a:srcRect l="454" r="638"/>
          <a:stretch/>
        </p:blipFill>
        <p:spPr>
          <a:xfrm>
            <a:off x="736060" y="5410598"/>
            <a:ext cx="8021860" cy="1106884"/>
          </a:xfrm>
          <a:prstGeom prst="rect">
            <a:avLst/>
          </a:prstGeom>
        </p:spPr>
      </p:pic>
      <p:sp>
        <p:nvSpPr>
          <p:cNvPr id="11" name="TextBox 10"/>
          <p:cNvSpPr txBox="1"/>
          <p:nvPr/>
        </p:nvSpPr>
        <p:spPr>
          <a:xfrm>
            <a:off x="838200" y="5081520"/>
            <a:ext cx="5481320" cy="261610"/>
          </a:xfrm>
          <a:prstGeom prst="rect">
            <a:avLst/>
          </a:prstGeom>
          <a:noFill/>
        </p:spPr>
        <p:txBody>
          <a:bodyPr wrap="square" rtlCol="0">
            <a:spAutoFit/>
          </a:bodyPr>
          <a:lstStyle/>
          <a:p>
            <a:r>
              <a:rPr lang="en-US" sz="1100" dirty="0">
                <a:latin typeface="Raleway"/>
              </a:rPr>
              <a:t>https://www.imaginationlibrarywashington.org/kindergarten_readiness_assessment</a:t>
            </a:r>
          </a:p>
        </p:txBody>
      </p:sp>
    </p:spTree>
    <p:extLst>
      <p:ext uri="{BB962C8B-B14F-4D97-AF65-F5344CB8AC3E}">
        <p14:creationId xmlns:p14="http://schemas.microsoft.com/office/powerpoint/2010/main" val="99929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square with blue and yellow stripes&#10;&#10;Description automatically generated">
            <a:extLst>
              <a:ext uri="{FF2B5EF4-FFF2-40B4-BE49-F238E27FC236}">
                <a16:creationId xmlns:a16="http://schemas.microsoft.com/office/drawing/2014/main" id="{F90DB3B0-C63D-6C70-6D5F-F3E73E40C0D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2" name="Picture 11"/>
          <p:cNvPicPr>
            <a:picLocks noChangeAspect="1"/>
          </p:cNvPicPr>
          <p:nvPr/>
        </p:nvPicPr>
        <p:blipFill>
          <a:blip r:embed="rId3"/>
          <a:stretch>
            <a:fillRect/>
          </a:stretch>
        </p:blipFill>
        <p:spPr>
          <a:xfrm>
            <a:off x="558638" y="318582"/>
            <a:ext cx="7206088" cy="6220834"/>
          </a:xfrm>
          <a:prstGeom prst="rect">
            <a:avLst/>
          </a:prstGeom>
        </p:spPr>
      </p:pic>
      <p:pic>
        <p:nvPicPr>
          <p:cNvPr id="13" name="Google Shape;147;p24"/>
          <p:cNvPicPr preferRelativeResize="0"/>
          <p:nvPr/>
        </p:nvPicPr>
        <p:blipFill rotWithShape="1">
          <a:blip r:embed="rId4">
            <a:alphaModFix/>
          </a:blip>
          <a:srcRect l="504" t="880" r="5247" b="-880"/>
          <a:stretch/>
        </p:blipFill>
        <p:spPr>
          <a:xfrm>
            <a:off x="7975601" y="1013162"/>
            <a:ext cx="4216398" cy="4438310"/>
          </a:xfrm>
          <a:prstGeom prst="rect">
            <a:avLst/>
          </a:prstGeom>
          <a:noFill/>
          <a:ln w="76200">
            <a:noFill/>
          </a:ln>
        </p:spPr>
      </p:pic>
      <p:pic>
        <p:nvPicPr>
          <p:cNvPr id="14" name="Google Shape;185;p29"/>
          <p:cNvPicPr preferRelativeResize="0"/>
          <p:nvPr/>
        </p:nvPicPr>
        <p:blipFill rotWithShape="1">
          <a:blip r:embed="rId5">
            <a:alphaModFix/>
          </a:blip>
          <a:srcRect/>
          <a:stretch/>
        </p:blipFill>
        <p:spPr>
          <a:xfrm flipV="1">
            <a:off x="8056880" y="5433376"/>
            <a:ext cx="4135120" cy="45719"/>
          </a:xfrm>
          <a:prstGeom prst="rect">
            <a:avLst/>
          </a:prstGeom>
          <a:noFill/>
          <a:ln>
            <a:noFill/>
          </a:ln>
        </p:spPr>
      </p:pic>
      <p:pic>
        <p:nvPicPr>
          <p:cNvPr id="16" name="Google Shape;185;p29"/>
          <p:cNvPicPr preferRelativeResize="0"/>
          <p:nvPr/>
        </p:nvPicPr>
        <p:blipFill rotWithShape="1">
          <a:blip r:embed="rId5">
            <a:alphaModFix/>
          </a:blip>
          <a:srcRect/>
          <a:stretch/>
        </p:blipFill>
        <p:spPr>
          <a:xfrm flipV="1">
            <a:off x="8056880" y="967443"/>
            <a:ext cx="4135120" cy="45719"/>
          </a:xfrm>
          <a:prstGeom prst="rect">
            <a:avLst/>
          </a:prstGeom>
          <a:noFill/>
          <a:ln>
            <a:noFill/>
          </a:ln>
        </p:spPr>
      </p:pic>
      <p:pic>
        <p:nvPicPr>
          <p:cNvPr id="17" name="Google Shape;185;p29"/>
          <p:cNvPicPr preferRelativeResize="0"/>
          <p:nvPr/>
        </p:nvPicPr>
        <p:blipFill rotWithShape="1">
          <a:blip r:embed="rId5">
            <a:alphaModFix/>
          </a:blip>
          <a:srcRect/>
          <a:stretch/>
        </p:blipFill>
        <p:spPr>
          <a:xfrm rot="16200000" flipV="1">
            <a:off x="-2785513" y="3406139"/>
            <a:ext cx="6220834" cy="45719"/>
          </a:xfrm>
          <a:prstGeom prst="rect">
            <a:avLst/>
          </a:prstGeom>
          <a:noFill/>
          <a:ln>
            <a:noFill/>
          </a:ln>
        </p:spPr>
      </p:pic>
    </p:spTree>
    <p:extLst>
      <p:ext uri="{BB962C8B-B14F-4D97-AF65-F5344CB8AC3E}">
        <p14:creationId xmlns:p14="http://schemas.microsoft.com/office/powerpoint/2010/main" val="327150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square with blue and yellow stripes&#10;&#10;Description automatically generated">
            <a:extLst>
              <a:ext uri="{FF2B5EF4-FFF2-40B4-BE49-F238E27FC236}">
                <a16:creationId xmlns:a16="http://schemas.microsoft.com/office/drawing/2014/main" id="{F90DB3B0-C63D-6C70-6D5F-F3E73E40C0D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ctangle 4"/>
          <p:cNvSpPr/>
          <p:nvPr/>
        </p:nvSpPr>
        <p:spPr>
          <a:xfrm>
            <a:off x="629920" y="557331"/>
            <a:ext cx="6096000" cy="1200329"/>
          </a:xfrm>
          <a:prstGeom prst="rect">
            <a:avLst/>
          </a:prstGeom>
        </p:spPr>
        <p:txBody>
          <a:bodyPr>
            <a:spAutoFit/>
          </a:bodyPr>
          <a:lstStyle/>
          <a:p>
            <a:r>
              <a:rPr lang="en-US" sz="3600" b="1" dirty="0">
                <a:solidFill>
                  <a:schemeClr val="tx2">
                    <a:lumMod val="75000"/>
                    <a:lumOff val="25000"/>
                  </a:schemeClr>
                </a:solidFill>
                <a:latin typeface="Raleway"/>
              </a:rPr>
              <a:t>How Can You Help…</a:t>
            </a:r>
            <a:endParaRPr lang="en-US" sz="3600" b="1" dirty="0">
              <a:solidFill>
                <a:schemeClr val="tx2">
                  <a:lumMod val="75000"/>
                  <a:lumOff val="25000"/>
                </a:schemeClr>
              </a:solidFill>
            </a:endParaRPr>
          </a:p>
          <a:p>
            <a:br>
              <a:rPr lang="en-US" dirty="0">
                <a:solidFill>
                  <a:schemeClr val="tx2">
                    <a:lumMod val="75000"/>
                    <a:lumOff val="25000"/>
                  </a:schemeClr>
                </a:solidFill>
              </a:rPr>
            </a:br>
            <a:endParaRPr lang="en-US" dirty="0">
              <a:solidFill>
                <a:schemeClr val="tx2">
                  <a:lumMod val="75000"/>
                  <a:lumOff val="25000"/>
                </a:schemeClr>
              </a:solidFill>
            </a:endParaRPr>
          </a:p>
        </p:txBody>
      </p:sp>
      <p:sp>
        <p:nvSpPr>
          <p:cNvPr id="9" name="Rectangle 8"/>
          <p:cNvSpPr/>
          <p:nvPr/>
        </p:nvSpPr>
        <p:spPr>
          <a:xfrm>
            <a:off x="629920" y="1232153"/>
            <a:ext cx="7258169" cy="5016758"/>
          </a:xfrm>
          <a:prstGeom prst="rect">
            <a:avLst/>
          </a:prstGeom>
        </p:spPr>
        <p:txBody>
          <a:bodyPr wrap="square">
            <a:spAutoFit/>
          </a:bodyPr>
          <a:lstStyle/>
          <a:p>
            <a:pPr fontAlgn="base">
              <a:buFont typeface="Arial" panose="020B0604020202020204" pitchFamily="34" charset="0"/>
              <a:buChar char="•"/>
            </a:pPr>
            <a:r>
              <a:rPr lang="en-US" sz="3200" dirty="0">
                <a:solidFill>
                  <a:schemeClr val="tx2">
                    <a:lumMod val="75000"/>
                    <a:lumOff val="25000"/>
                  </a:schemeClr>
                </a:solidFill>
                <a:latin typeface="Raleway"/>
              </a:rPr>
              <a:t>Birthing Centers and Hospitals</a:t>
            </a:r>
          </a:p>
          <a:p>
            <a:pPr fontAlgn="base">
              <a:buFont typeface="Arial" panose="020B0604020202020204" pitchFamily="34" charset="0"/>
              <a:buChar char="•"/>
            </a:pPr>
            <a:r>
              <a:rPr lang="en-US" sz="3200" dirty="0">
                <a:solidFill>
                  <a:schemeClr val="tx2">
                    <a:lumMod val="75000"/>
                    <a:lumOff val="25000"/>
                  </a:schemeClr>
                </a:solidFill>
                <a:latin typeface="Raleway"/>
              </a:rPr>
              <a:t>Health Department</a:t>
            </a:r>
          </a:p>
          <a:p>
            <a:pPr fontAlgn="base">
              <a:buFont typeface="Arial" panose="020B0604020202020204" pitchFamily="34" charset="0"/>
              <a:buChar char="•"/>
            </a:pPr>
            <a:r>
              <a:rPr lang="en-US" sz="3200" dirty="0">
                <a:solidFill>
                  <a:schemeClr val="tx2">
                    <a:lumMod val="75000"/>
                    <a:lumOff val="25000"/>
                  </a:schemeClr>
                </a:solidFill>
                <a:latin typeface="Raleway"/>
              </a:rPr>
              <a:t>Home visitation programs</a:t>
            </a:r>
          </a:p>
          <a:p>
            <a:pPr fontAlgn="base">
              <a:buFont typeface="Arial" panose="020B0604020202020204" pitchFamily="34" charset="0"/>
              <a:buChar char="•"/>
            </a:pPr>
            <a:r>
              <a:rPr lang="en-US" sz="3200" dirty="0">
                <a:solidFill>
                  <a:schemeClr val="tx2">
                    <a:lumMod val="75000"/>
                    <a:lumOff val="25000"/>
                  </a:schemeClr>
                </a:solidFill>
                <a:latin typeface="Raleway"/>
              </a:rPr>
              <a:t>Public Libraries</a:t>
            </a:r>
          </a:p>
          <a:p>
            <a:pPr fontAlgn="base">
              <a:buFont typeface="Arial" panose="020B0604020202020204" pitchFamily="34" charset="0"/>
              <a:buChar char="•"/>
            </a:pPr>
            <a:r>
              <a:rPr lang="en-US" sz="3200" dirty="0">
                <a:solidFill>
                  <a:schemeClr val="tx2">
                    <a:lumMod val="75000"/>
                    <a:lumOff val="25000"/>
                  </a:schemeClr>
                </a:solidFill>
                <a:latin typeface="Raleway"/>
              </a:rPr>
              <a:t>Little Free Libraries</a:t>
            </a:r>
          </a:p>
          <a:p>
            <a:pPr fontAlgn="base">
              <a:buFont typeface="Arial" panose="020B0604020202020204" pitchFamily="34" charset="0"/>
              <a:buChar char="•"/>
            </a:pPr>
            <a:r>
              <a:rPr lang="en-US" sz="3200" dirty="0">
                <a:solidFill>
                  <a:schemeClr val="tx2">
                    <a:lumMod val="75000"/>
                    <a:lumOff val="25000"/>
                  </a:schemeClr>
                </a:solidFill>
                <a:latin typeface="Raleway"/>
              </a:rPr>
              <a:t>Child Care centers &amp; Preschools</a:t>
            </a:r>
          </a:p>
          <a:p>
            <a:pPr fontAlgn="base">
              <a:buFont typeface="Arial" panose="020B0604020202020204" pitchFamily="34" charset="0"/>
              <a:buChar char="•"/>
            </a:pPr>
            <a:r>
              <a:rPr lang="en-US" sz="3200" dirty="0">
                <a:solidFill>
                  <a:schemeClr val="tx2">
                    <a:lumMod val="75000"/>
                    <a:lumOff val="25000"/>
                  </a:schemeClr>
                </a:solidFill>
                <a:latin typeface="Raleway"/>
              </a:rPr>
              <a:t>Festivals &amp; Community Events</a:t>
            </a:r>
          </a:p>
          <a:p>
            <a:pPr fontAlgn="base">
              <a:buFont typeface="Arial" panose="020B0604020202020204" pitchFamily="34" charset="0"/>
              <a:buChar char="•"/>
            </a:pPr>
            <a:r>
              <a:rPr lang="en-US" sz="3200" dirty="0">
                <a:solidFill>
                  <a:schemeClr val="tx2">
                    <a:lumMod val="75000"/>
                    <a:lumOff val="25000"/>
                  </a:schemeClr>
                </a:solidFill>
                <a:latin typeface="Raleway"/>
              </a:rPr>
              <a:t>Doctor/Dentist Offices</a:t>
            </a:r>
          </a:p>
          <a:p>
            <a:pPr fontAlgn="base">
              <a:buFont typeface="Arial" panose="020B0604020202020204" pitchFamily="34" charset="0"/>
              <a:buChar char="•"/>
            </a:pPr>
            <a:r>
              <a:rPr lang="en-US" sz="3200" dirty="0">
                <a:solidFill>
                  <a:schemeClr val="tx2">
                    <a:lumMod val="75000"/>
                    <a:lumOff val="25000"/>
                  </a:schemeClr>
                </a:solidFill>
                <a:latin typeface="Raleway"/>
              </a:rPr>
              <a:t>Community Centers</a:t>
            </a:r>
          </a:p>
          <a:p>
            <a:pPr fontAlgn="base">
              <a:buFont typeface="Arial" panose="020B0604020202020204" pitchFamily="34" charset="0"/>
              <a:buChar char="•"/>
            </a:pPr>
            <a:r>
              <a:rPr lang="en-US" sz="3200" dirty="0">
                <a:solidFill>
                  <a:schemeClr val="tx2">
                    <a:lumMod val="75000"/>
                    <a:lumOff val="25000"/>
                  </a:schemeClr>
                </a:solidFill>
                <a:latin typeface="Raleway"/>
              </a:rPr>
              <a:t>Laundromats</a:t>
            </a:r>
          </a:p>
        </p:txBody>
      </p:sp>
      <p:pic>
        <p:nvPicPr>
          <p:cNvPr id="1026" name="Picture 2" descr="https://lh7-us.googleusercontent.com/slidesz/AGV_vUcPdOEF51JP4Wd3DM1SvbAtkg48ZfCRLL2HPbwS_1jQoRaVylrUOmV75pyjiHmE3jYHeTuuVX7NUF_SIMudUzdVoWaKHeYW5Gs0rCvyjEtKbExITF3tFDmFZCF3S_yT81Eang5E2ob8m3CElMJQX1nKZpm-JpzdTOg1bnEerFOpoA=s2048?key=VGF5rZyaDDJoFR1qssx1Zw"/>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25253"/>
          <a:stretch/>
        </p:blipFill>
        <p:spPr bwMode="auto">
          <a:xfrm>
            <a:off x="8677949" y="225919"/>
            <a:ext cx="2724190" cy="2714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7-us.googleusercontent.com/slidesz/AGV_vUdBsS-CHMWI96IEAUxzc_0FT8Kr0gk4eRc-RHRGhCs6gojBoIaICcsqZAlr22DLF0NExegCzM9gx4He7oNJAQIpp-D-C5k7IpygXvKF8esrk3ZxI1VdMPXZ6yX-pow6jm5zNZCDi05YaUKv61C8ojwDzb7kCR6v7E77PN7YjyW7=s2048?key=VGF5rZyaDDJoFR1qssx1Zw"/>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11459"/>
          <a:stretch/>
        </p:blipFill>
        <p:spPr bwMode="auto">
          <a:xfrm>
            <a:off x="8677949" y="3032893"/>
            <a:ext cx="2724190" cy="321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548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884</TotalTime>
  <Words>1579</Words>
  <Application>Microsoft Office PowerPoint</Application>
  <PresentationFormat>Widescreen</PresentationFormat>
  <Paragraphs>145</Paragraphs>
  <Slides>21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Aharoni</vt:lpstr>
      <vt:lpstr>Aptos</vt:lpstr>
      <vt:lpstr>Aptos Display</vt:lpstr>
      <vt:lpstr>Arial</vt:lpstr>
      <vt:lpstr>Calibri</vt:lpstr>
      <vt:lpstr>Lato</vt:lpstr>
      <vt:lpstr>Microsoft Sans Serif</vt:lpstr>
      <vt:lpstr>MS Reference Sans Serif</vt:lpstr>
      <vt:lpstr>Raleway</vt:lpstr>
      <vt:lpstr>Segoe UI</vt:lpstr>
      <vt:lpstr>Office Theme</vt:lpstr>
      <vt:lpstr>PowerPoint Presentation</vt:lpstr>
      <vt:lpstr>Slide Title</vt:lpstr>
      <vt:lpstr>Slide Title</vt:lpstr>
      <vt:lpstr>Slide Title</vt:lpstr>
      <vt:lpstr>Slide Title</vt:lpstr>
      <vt:lpstr>Slide Title</vt:lpstr>
      <vt:lpstr>Slide Title</vt:lpstr>
      <vt:lpstr>PowerPoint Presentation</vt:lpstr>
      <vt:lpstr>PowerPoint Presentation</vt:lpstr>
      <vt:lpstr>Thank you!  Melinda Brown State Director mbrown@in.imaginationlibrary.com  Katie Mullins Community Engagement Coordinator kmullins@in.imaginationlibrary.com  </vt:lpstr>
      <vt:lpstr> Literacy: Where We Are &amp; Where We Are Going</vt:lpstr>
      <vt:lpstr>Learning Objectives</vt:lpstr>
      <vt:lpstr>Understanding Indiana’s Literacy Crisis</vt:lpstr>
      <vt:lpstr>Current Data</vt:lpstr>
      <vt:lpstr>Slide Title</vt:lpstr>
      <vt:lpstr>Slide Title</vt:lpstr>
      <vt:lpstr>Slide Title</vt:lpstr>
      <vt:lpstr>Slide Title</vt:lpstr>
      <vt:lpstr>Slide Title</vt:lpstr>
      <vt:lpstr>What Can Communities Do?</vt:lpstr>
      <vt:lpstr>Thank you!</vt:lpstr>
    </vt:vector>
  </TitlesOfParts>
  <Company>Indiana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 INSTRUCTIONS</dc:title>
  <dc:creator>Welsh, Stefan</dc:creator>
  <cp:lastModifiedBy>Welsh, Stefan</cp:lastModifiedBy>
  <cp:revision>23</cp:revision>
  <dcterms:created xsi:type="dcterms:W3CDTF">2024-04-29T13:34:45Z</dcterms:created>
  <dcterms:modified xsi:type="dcterms:W3CDTF">2024-06-20T14:18:06Z</dcterms:modified>
</cp:coreProperties>
</file>