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52"/>
  </p:notesMasterIdLst>
  <p:sldIdLst>
    <p:sldId id="1342" r:id="rId3"/>
    <p:sldId id="2147309581" r:id="rId4"/>
    <p:sldId id="2147309576" r:id="rId5"/>
    <p:sldId id="2147309580" r:id="rId6"/>
    <p:sldId id="2147309579" r:id="rId7"/>
    <p:sldId id="2147309583" r:id="rId8"/>
    <p:sldId id="2147309582" r:id="rId9"/>
    <p:sldId id="2147309585" r:id="rId10"/>
    <p:sldId id="2147309584" r:id="rId11"/>
    <p:sldId id="279" r:id="rId12"/>
    <p:sldId id="280" r:id="rId13"/>
    <p:sldId id="2147309586" r:id="rId14"/>
    <p:sldId id="291" r:id="rId15"/>
    <p:sldId id="286" r:id="rId16"/>
    <p:sldId id="271" r:id="rId17"/>
    <p:sldId id="2147309571" r:id="rId18"/>
    <p:sldId id="2147309587" r:id="rId19"/>
    <p:sldId id="2147309573" r:id="rId20"/>
    <p:sldId id="2147309572" r:id="rId21"/>
    <p:sldId id="2147309574" r:id="rId22"/>
    <p:sldId id="2147309578" r:id="rId23"/>
    <p:sldId id="273" r:id="rId24"/>
    <p:sldId id="256" r:id="rId25"/>
    <p:sldId id="262" r:id="rId26"/>
    <p:sldId id="1329" r:id="rId27"/>
    <p:sldId id="1284" r:id="rId28"/>
    <p:sldId id="1285" r:id="rId29"/>
    <p:sldId id="1286" r:id="rId30"/>
    <p:sldId id="1287" r:id="rId31"/>
    <p:sldId id="1288" r:id="rId32"/>
    <p:sldId id="1289" r:id="rId33"/>
    <p:sldId id="1295" r:id="rId34"/>
    <p:sldId id="1339" r:id="rId35"/>
    <p:sldId id="266" r:id="rId36"/>
    <p:sldId id="284" r:id="rId37"/>
    <p:sldId id="1338" r:id="rId38"/>
    <p:sldId id="1231" r:id="rId39"/>
    <p:sldId id="1341" r:id="rId40"/>
    <p:sldId id="1340" r:id="rId41"/>
    <p:sldId id="1296" r:id="rId42"/>
    <p:sldId id="1297" r:id="rId43"/>
    <p:sldId id="1298" r:id="rId44"/>
    <p:sldId id="1299" r:id="rId45"/>
    <p:sldId id="1306" r:id="rId46"/>
    <p:sldId id="1273" r:id="rId47"/>
    <p:sldId id="1275" r:id="rId48"/>
    <p:sldId id="1276" r:id="rId49"/>
    <p:sldId id="1337" r:id="rId50"/>
    <p:sldId id="1277"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5D839A-683D-45B9-8A43-2477EBDBA7E5}" v="1" dt="2024-06-20T15:04:53.69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80" autoAdjust="0"/>
    <p:restoredTop sz="94660"/>
  </p:normalViewPr>
  <p:slideViewPr>
    <p:cSldViewPr snapToGrid="0">
      <p:cViewPr varScale="1">
        <p:scale>
          <a:sx n="97" d="100"/>
          <a:sy n="97" d="100"/>
        </p:scale>
        <p:origin x="10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microsoft.com/office/2015/10/relationships/revisionInfo" Target="revisionInfo.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rgbClr val="01426A"/>
                </a:solidFill>
                <a:latin typeface="+mn-lt"/>
                <a:ea typeface="+mn-ea"/>
                <a:cs typeface="+mn-cs"/>
              </a:defRP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Recovery Hubs Services</a:t>
            </a:r>
          </a:p>
        </c:rich>
      </c:tx>
      <c:overlay val="0"/>
      <c:spPr>
        <a:noFill/>
        <a:ln>
          <a:noFill/>
        </a:ln>
        <a:effectLst/>
      </c:spPr>
      <c:txPr>
        <a:bodyPr rot="0" spcFirstLastPara="1" vertOverflow="ellipsis" vert="horz" wrap="square" anchor="ctr" anchorCtr="1"/>
        <a:lstStyle/>
        <a:p>
          <a:pPr>
            <a:defRPr sz="1862" b="0" i="0" u="none" strike="noStrike" kern="1200" spc="0" baseline="0">
              <a:solidFill>
                <a:srgbClr val="01426A"/>
              </a:solidFill>
              <a:latin typeface="+mn-lt"/>
              <a:ea typeface="+mn-ea"/>
              <a:cs typeface="+mn-cs"/>
            </a:defRPr>
          </a:pPr>
          <a:endParaRPr lang="en-US"/>
        </a:p>
      </c:txPr>
    </c:title>
    <c:autoTitleDeleted val="0"/>
    <c:plotArea>
      <c:layout/>
      <c:pieChart>
        <c:varyColors val="1"/>
        <c:ser>
          <c:idx val="0"/>
          <c:order val="0"/>
          <c:tx>
            <c:strRef>
              <c:f>Sheet1!$B$1</c:f>
              <c:strCache>
                <c:ptCount val="1"/>
                <c:pt idx="0">
                  <c:v>Sales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680F-426A-8E1D-502B92AB248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680F-426A-8E1D-502B92AB248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680F-426A-8E1D-502B92AB24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680F-426A-8E1D-502B92AB248A}"/>
              </c:ext>
            </c:extLst>
          </c:dPt>
          <c:dLbls>
            <c:dLbl>
              <c:idx val="0"/>
              <c:layout>
                <c:manualLayout>
                  <c:x val="-0.1698370363522296"/>
                  <c:y val="2.420110256292133E-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Gotham Medium" panose="02000604030000020004" pitchFamily="50"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680F-426A-8E1D-502B92AB248A}"/>
                </c:ext>
              </c:extLst>
            </c:dLbl>
            <c:dLbl>
              <c:idx val="1"/>
              <c:layout>
                <c:manualLayout>
                  <c:x val="0.16029049315139443"/>
                  <c:y val="-0.15529921223568435"/>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Gotham Medium" panose="02000604030000020004" pitchFamily="50"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680F-426A-8E1D-502B92AB248A}"/>
                </c:ext>
              </c:extLst>
            </c:dLbl>
            <c:dLbl>
              <c:idx val="2"/>
              <c:layout>
                <c:manualLayout>
                  <c:x val="7.2248340303672706E-2"/>
                  <c:y val="0.11488193772618152"/>
                </c:manualLayout>
              </c:layout>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Gotham Medium" panose="02000604030000020004" pitchFamily="50" charset="0"/>
                      <a:ea typeface="+mn-ea"/>
                      <a:cs typeface="+mn-cs"/>
                    </a:defRPr>
                  </a:pPr>
                  <a:endParaRPr lang="en-US"/>
                </a:p>
              </c:txP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80F-426A-8E1D-502B92AB248A}"/>
                </c:ext>
              </c:extLst>
            </c:dLbl>
            <c:dLbl>
              <c:idx val="3"/>
              <c:spPr>
                <a:noFill/>
                <a:ln>
                  <a:noFill/>
                </a:ln>
                <a:effectLst/>
              </c:spPr>
              <c:txPr>
                <a:bodyPr rot="0" spcFirstLastPara="1" vertOverflow="ellipsis" vert="horz" wrap="square" lIns="38100" tIns="19050" rIns="38100" bIns="19050" anchor="ctr" anchorCtr="1">
                  <a:spAutoFit/>
                </a:bodyPr>
                <a:lstStyle/>
                <a:p>
                  <a:pPr>
                    <a:defRPr sz="1197" b="1" i="0" u="none" strike="noStrike" kern="1200" baseline="0">
                      <a:solidFill>
                        <a:srgbClr val="000000"/>
                      </a:solidFill>
                      <a:latin typeface="Gotham Medium" panose="02000604030000020004" pitchFamily="50" charset="0"/>
                      <a:ea typeface="+mn-ea"/>
                      <a:cs typeface="+mn-cs"/>
                    </a:defRPr>
                  </a:pPr>
                  <a:endParaRPr lang="en-US"/>
                </a:p>
              </c:txPr>
              <c:showLegendKey val="0"/>
              <c:showVal val="1"/>
              <c:showCatName val="0"/>
              <c:showSerName val="0"/>
              <c:showPercent val="0"/>
              <c:showBubbleSize val="0"/>
              <c:extLst>
                <c:ext xmlns:c16="http://schemas.microsoft.com/office/drawing/2014/chart" uri="{C3380CC4-5D6E-409C-BE32-E72D297353CC}">
                  <c16:uniqueId val="{00000007-680F-426A-8E1D-502B92AB248A}"/>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rgbClr val="000000"/>
                    </a:solidFill>
                    <a:latin typeface="Gotham Medium" panose="02000604030000020004" pitchFamily="50" charset="0"/>
                    <a:ea typeface="+mn-ea"/>
                    <a:cs typeface="+mn-cs"/>
                  </a:defRPr>
                </a:pPr>
                <a:endParaRPr lang="en-US"/>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4"/>
                <c:pt idx="0">
                  <c:v>Individual Peer Support</c:v>
                </c:pt>
                <c:pt idx="1">
                  <c:v>Group Peer Support</c:v>
                </c:pt>
                <c:pt idx="2">
                  <c:v>Combined Referrals</c:v>
                </c:pt>
                <c:pt idx="3">
                  <c:v>Transportation Provided</c:v>
                </c:pt>
              </c:strCache>
            </c:strRef>
          </c:cat>
          <c:val>
            <c:numRef>
              <c:f>Sheet1!$B$2:$B$5</c:f>
              <c:numCache>
                <c:formatCode>#,##0</c:formatCode>
                <c:ptCount val="4"/>
                <c:pt idx="0">
                  <c:v>77648</c:v>
                </c:pt>
                <c:pt idx="1">
                  <c:v>85866</c:v>
                </c:pt>
                <c:pt idx="2">
                  <c:v>16391</c:v>
                </c:pt>
                <c:pt idx="3">
                  <c:v>7080</c:v>
                </c:pt>
              </c:numCache>
            </c:numRef>
          </c:val>
          <c:extLst>
            <c:ext xmlns:c16="http://schemas.microsoft.com/office/drawing/2014/chart" uri="{C3380CC4-5D6E-409C-BE32-E72D297353CC}">
              <c16:uniqueId val="{00000008-680F-426A-8E1D-502B92AB248A}"/>
            </c:ext>
          </c:extLst>
        </c:ser>
        <c:dLbls>
          <c:showLegendKey val="0"/>
          <c:showVal val="0"/>
          <c:showCatName val="0"/>
          <c:showSerName val="0"/>
          <c:showPercent val="1"/>
          <c:showBubbleSize val="0"/>
          <c:showLeaderLines val="1"/>
        </c:dLbls>
        <c:firstSliceAng val="0"/>
      </c:pieChart>
      <c:spPr>
        <a:noFill/>
        <a:ln>
          <a:noFill/>
        </a:ln>
        <a:effectLst/>
      </c:spPr>
    </c:plotArea>
    <c:legend>
      <c:legendPos val="r"/>
      <c:layout>
        <c:manualLayout>
          <c:xMode val="edge"/>
          <c:yMode val="edge"/>
          <c:x val="0.60864062726402091"/>
          <c:y val="0.43949714121916644"/>
          <c:w val="0.37253796325893906"/>
          <c:h val="0.47163854841085678"/>
        </c:manualLayout>
      </c:layout>
      <c:overlay val="0"/>
      <c:spPr>
        <a:noFill/>
        <a:ln>
          <a:noFill/>
        </a:ln>
        <a:effectLst/>
      </c:spPr>
      <c:txPr>
        <a:bodyPr rot="0" spcFirstLastPara="1" vertOverflow="ellipsis" vert="horz" wrap="square" anchor="ctr" anchorCtr="1"/>
        <a:lstStyle/>
        <a:p>
          <a:pPr>
            <a:defRPr sz="1400" b="0" i="0" u="none" strike="noStrike" kern="1200" baseline="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_rels/drawing1.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50.png"/><Relationship Id="rId7" Type="http://schemas.openxmlformats.org/officeDocument/2006/relationships/image" Target="../media/image54.png"/><Relationship Id="rId2" Type="http://schemas.openxmlformats.org/officeDocument/2006/relationships/image" Target="../media/image49.svg"/><Relationship Id="rId1" Type="http://schemas.openxmlformats.org/officeDocument/2006/relationships/image" Target="../media/image48.png"/><Relationship Id="rId6" Type="http://schemas.openxmlformats.org/officeDocument/2006/relationships/image" Target="../media/image53.svg"/><Relationship Id="rId5" Type="http://schemas.openxmlformats.org/officeDocument/2006/relationships/image" Target="../media/image52.png"/><Relationship Id="rId4" Type="http://schemas.openxmlformats.org/officeDocument/2006/relationships/image" Target="../media/image51.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D033E91-B337-40EF-BB4A-1A441938FE59}"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A96A71EF-59F4-4DA1-AF37-092917FCF1C5}">
      <dgm:prSet custT="1"/>
      <dgm:spPr/>
      <dgm:t>
        <a:bodyPr/>
        <a:lstStyle/>
        <a:p>
          <a:pPr>
            <a:lnSpc>
              <a:spcPct val="100000"/>
            </a:lnSpc>
            <a:defRPr cap="all"/>
          </a:pPr>
          <a:r>
            <a:rPr lang="en-US" sz="1800" cap="none" dirty="0"/>
            <a:t>501(c)(3) Organization</a:t>
          </a:r>
        </a:p>
      </dgm:t>
    </dgm:pt>
    <dgm:pt modelId="{B21D3AC1-3499-4356-B1A1-425F6A6C39ED}" type="parTrans" cxnId="{EAB32EB4-9553-4507-AF11-12994F5B90F9}">
      <dgm:prSet/>
      <dgm:spPr/>
      <dgm:t>
        <a:bodyPr/>
        <a:lstStyle/>
        <a:p>
          <a:endParaRPr lang="en-US"/>
        </a:p>
      </dgm:t>
    </dgm:pt>
    <dgm:pt modelId="{005D39E9-D461-4D25-9EC3-E2BC7F7F2C78}" type="sibTrans" cxnId="{EAB32EB4-9553-4507-AF11-12994F5B90F9}">
      <dgm:prSet/>
      <dgm:spPr/>
      <dgm:t>
        <a:bodyPr/>
        <a:lstStyle/>
        <a:p>
          <a:pPr>
            <a:lnSpc>
              <a:spcPct val="100000"/>
            </a:lnSpc>
          </a:pPr>
          <a:endParaRPr lang="en-US"/>
        </a:p>
      </dgm:t>
    </dgm:pt>
    <dgm:pt modelId="{646D24E7-CF5A-4DA4-83FF-31A8A933D91C}">
      <dgm:prSet custT="1"/>
      <dgm:spPr/>
      <dgm:t>
        <a:bodyPr/>
        <a:lstStyle/>
        <a:p>
          <a:pPr>
            <a:lnSpc>
              <a:spcPct val="100000"/>
            </a:lnSpc>
            <a:defRPr cap="all"/>
          </a:pPr>
          <a:r>
            <a:rPr lang="en-US" sz="1800" cap="none" dirty="0"/>
            <a:t>Subsidiary of the Indiana Chamber of Commerce</a:t>
          </a:r>
        </a:p>
      </dgm:t>
    </dgm:pt>
    <dgm:pt modelId="{24153267-B33B-49C1-8033-B8511853CF9A}" type="parTrans" cxnId="{2AFBA8FC-C045-4878-B7DB-4013B7E464F6}">
      <dgm:prSet/>
      <dgm:spPr/>
      <dgm:t>
        <a:bodyPr/>
        <a:lstStyle/>
        <a:p>
          <a:endParaRPr lang="en-US"/>
        </a:p>
      </dgm:t>
    </dgm:pt>
    <dgm:pt modelId="{966AFC8D-508D-43E6-9321-F496D36A34A4}" type="sibTrans" cxnId="{2AFBA8FC-C045-4878-B7DB-4013B7E464F6}">
      <dgm:prSet/>
      <dgm:spPr/>
      <dgm:t>
        <a:bodyPr/>
        <a:lstStyle/>
        <a:p>
          <a:pPr>
            <a:lnSpc>
              <a:spcPct val="100000"/>
            </a:lnSpc>
          </a:pPr>
          <a:endParaRPr lang="en-US"/>
        </a:p>
      </dgm:t>
    </dgm:pt>
    <dgm:pt modelId="{4C48D4CC-7200-4BA6-9BE8-4A19D9B4C54D}">
      <dgm:prSet custT="1"/>
      <dgm:spPr/>
      <dgm:t>
        <a:bodyPr/>
        <a:lstStyle/>
        <a:p>
          <a:pPr>
            <a:lnSpc>
              <a:spcPct val="100000"/>
            </a:lnSpc>
            <a:defRPr cap="all"/>
          </a:pPr>
          <a:r>
            <a:rPr lang="en-US" sz="1800" cap="none" dirty="0"/>
            <a:t>Workplace and Community Well-Being</a:t>
          </a:r>
        </a:p>
      </dgm:t>
    </dgm:pt>
    <dgm:pt modelId="{F0299619-CAA9-422E-965D-7CC72C6D3900}" type="parTrans" cxnId="{9FD7989A-FBBD-4DE3-AE0D-BA0B399B898E}">
      <dgm:prSet/>
      <dgm:spPr/>
      <dgm:t>
        <a:bodyPr/>
        <a:lstStyle/>
        <a:p>
          <a:endParaRPr lang="en-US"/>
        </a:p>
      </dgm:t>
    </dgm:pt>
    <dgm:pt modelId="{11975742-0B2E-487B-B0EC-8E636CE6B494}" type="sibTrans" cxnId="{9FD7989A-FBBD-4DE3-AE0D-BA0B399B898E}">
      <dgm:prSet/>
      <dgm:spPr/>
      <dgm:t>
        <a:bodyPr/>
        <a:lstStyle/>
        <a:p>
          <a:pPr>
            <a:lnSpc>
              <a:spcPct val="100000"/>
            </a:lnSpc>
          </a:pPr>
          <a:endParaRPr lang="en-US"/>
        </a:p>
      </dgm:t>
    </dgm:pt>
    <dgm:pt modelId="{EB3810C0-4991-46FE-BEF3-C92009CB0716}">
      <dgm:prSet custT="1"/>
      <dgm:spPr/>
      <dgm:t>
        <a:bodyPr/>
        <a:lstStyle/>
        <a:p>
          <a:pPr>
            <a:lnSpc>
              <a:spcPct val="100000"/>
            </a:lnSpc>
            <a:defRPr cap="all"/>
          </a:pPr>
          <a:r>
            <a:rPr lang="en-US" sz="1800" cap="none" dirty="0"/>
            <a:t>Member Organization</a:t>
          </a:r>
        </a:p>
      </dgm:t>
    </dgm:pt>
    <dgm:pt modelId="{EE2000B7-2750-4F4B-98C3-2033C97A4058}" type="parTrans" cxnId="{B24B97FA-C39F-4936-8B0A-F70CBB0B9C16}">
      <dgm:prSet/>
      <dgm:spPr/>
      <dgm:t>
        <a:bodyPr/>
        <a:lstStyle/>
        <a:p>
          <a:endParaRPr lang="en-US"/>
        </a:p>
      </dgm:t>
    </dgm:pt>
    <dgm:pt modelId="{C440ECDB-C2B4-4074-8F92-DBE4C44FC78D}" type="sibTrans" cxnId="{B24B97FA-C39F-4936-8B0A-F70CBB0B9C16}">
      <dgm:prSet/>
      <dgm:spPr/>
      <dgm:t>
        <a:bodyPr/>
        <a:lstStyle/>
        <a:p>
          <a:endParaRPr lang="en-US"/>
        </a:p>
      </dgm:t>
    </dgm:pt>
    <dgm:pt modelId="{AC4FB3A4-EC95-48DD-8C8A-F7FB45CB9DC4}" type="pres">
      <dgm:prSet presAssocID="{8D033E91-B337-40EF-BB4A-1A441938FE59}" presName="root" presStyleCnt="0">
        <dgm:presLayoutVars>
          <dgm:dir/>
          <dgm:resizeHandles val="exact"/>
        </dgm:presLayoutVars>
      </dgm:prSet>
      <dgm:spPr/>
    </dgm:pt>
    <dgm:pt modelId="{FB40FC31-C96E-4CEC-B82B-8FB665DC7AF5}" type="pres">
      <dgm:prSet presAssocID="{A96A71EF-59F4-4DA1-AF37-092917FCF1C5}" presName="compNode" presStyleCnt="0"/>
      <dgm:spPr/>
    </dgm:pt>
    <dgm:pt modelId="{544AE985-771F-48D6-BE8A-64974AE4D25A}" type="pres">
      <dgm:prSet presAssocID="{A96A71EF-59F4-4DA1-AF37-092917FCF1C5}" presName="iconBgRect" presStyleLbl="bgShp" presStyleIdx="0" presStyleCnt="4"/>
      <dgm:spPr>
        <a:solidFill>
          <a:srgbClr val="3A6F8F"/>
        </a:solidFill>
      </dgm:spPr>
    </dgm:pt>
    <dgm:pt modelId="{02F25150-0926-4EC2-AE2D-889EC667F3B5}" type="pres">
      <dgm:prSet presAssocID="{A96A71EF-59F4-4DA1-AF37-092917FCF1C5}" presName="iconRect" presStyleLbl="node1" presStyleIdx="0" presStyleCnt="4"/>
      <dgm:spPr>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Handshake"/>
        </a:ext>
      </dgm:extLst>
    </dgm:pt>
    <dgm:pt modelId="{615B1C63-E111-461F-BBF3-BB652E8A03B6}" type="pres">
      <dgm:prSet presAssocID="{A96A71EF-59F4-4DA1-AF37-092917FCF1C5}" presName="spaceRect" presStyleCnt="0"/>
      <dgm:spPr/>
    </dgm:pt>
    <dgm:pt modelId="{A4B1FEBF-0A9C-4D57-9C06-0C1510FCBAC6}" type="pres">
      <dgm:prSet presAssocID="{A96A71EF-59F4-4DA1-AF37-092917FCF1C5}" presName="textRect" presStyleLbl="revTx" presStyleIdx="0" presStyleCnt="4" custAng="0">
        <dgm:presLayoutVars>
          <dgm:chMax val="1"/>
          <dgm:chPref val="1"/>
        </dgm:presLayoutVars>
      </dgm:prSet>
      <dgm:spPr/>
    </dgm:pt>
    <dgm:pt modelId="{6ACBDEC8-7A94-4626-A34A-4D12483ED988}" type="pres">
      <dgm:prSet presAssocID="{005D39E9-D461-4D25-9EC3-E2BC7F7F2C78}" presName="sibTrans" presStyleCnt="0"/>
      <dgm:spPr/>
    </dgm:pt>
    <dgm:pt modelId="{A21E071A-4A84-475D-A4BE-81348BAB4A97}" type="pres">
      <dgm:prSet presAssocID="{646D24E7-CF5A-4DA4-83FF-31A8A933D91C}" presName="compNode" presStyleCnt="0"/>
      <dgm:spPr/>
    </dgm:pt>
    <dgm:pt modelId="{14268BE2-3583-4A73-B461-0827D5ECE453}" type="pres">
      <dgm:prSet presAssocID="{646D24E7-CF5A-4DA4-83FF-31A8A933D91C}" presName="iconBgRect" presStyleLbl="bgShp" presStyleIdx="1" presStyleCnt="4"/>
      <dgm:spPr>
        <a:solidFill>
          <a:srgbClr val="353638"/>
        </a:solidFill>
      </dgm:spPr>
    </dgm:pt>
    <dgm:pt modelId="{D79FE56A-B5FC-4FAB-AB22-721A967FFA55}" type="pres">
      <dgm:prSet presAssocID="{646D24E7-CF5A-4DA4-83FF-31A8A933D91C}" presName="iconRect" presStyleLbl="node1" presStyleIdx="1" presStyleCnt="4"/>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Cycle with people"/>
        </a:ext>
      </dgm:extLst>
    </dgm:pt>
    <dgm:pt modelId="{6C4AD4A5-62CC-468A-8812-061C1B8A7B95}" type="pres">
      <dgm:prSet presAssocID="{646D24E7-CF5A-4DA4-83FF-31A8A933D91C}" presName="spaceRect" presStyleCnt="0"/>
      <dgm:spPr/>
    </dgm:pt>
    <dgm:pt modelId="{6E77AE87-7CB9-4ADA-8566-691361CB7B39}" type="pres">
      <dgm:prSet presAssocID="{646D24E7-CF5A-4DA4-83FF-31A8A933D91C}" presName="textRect" presStyleLbl="revTx" presStyleIdx="1" presStyleCnt="4">
        <dgm:presLayoutVars>
          <dgm:chMax val="1"/>
          <dgm:chPref val="1"/>
        </dgm:presLayoutVars>
      </dgm:prSet>
      <dgm:spPr/>
    </dgm:pt>
    <dgm:pt modelId="{99027CCB-B6F3-43A6-BA9B-5DCD4B5F6656}" type="pres">
      <dgm:prSet presAssocID="{966AFC8D-508D-43E6-9321-F496D36A34A4}" presName="sibTrans" presStyleCnt="0"/>
      <dgm:spPr/>
    </dgm:pt>
    <dgm:pt modelId="{89359338-05FB-40BF-8E37-EB5E8D7584E7}" type="pres">
      <dgm:prSet presAssocID="{4C48D4CC-7200-4BA6-9BE8-4A19D9B4C54D}" presName="compNode" presStyleCnt="0"/>
      <dgm:spPr/>
    </dgm:pt>
    <dgm:pt modelId="{41CBCDB6-7137-4B87-B808-0F92A86DBEDB}" type="pres">
      <dgm:prSet presAssocID="{4C48D4CC-7200-4BA6-9BE8-4A19D9B4C54D}" presName="iconBgRect" presStyleLbl="bgShp" presStyleIdx="2" presStyleCnt="4" custScaleX="102163" custScaleY="96627"/>
      <dgm:spPr>
        <a:solidFill>
          <a:srgbClr val="78A22F"/>
        </a:solidFill>
      </dgm:spPr>
    </dgm:pt>
    <dgm:pt modelId="{6FE23433-8995-450D-AD23-39A54AA19EE4}" type="pres">
      <dgm:prSet presAssocID="{4C48D4CC-7200-4BA6-9BE8-4A19D9B4C54D}" presName="iconRect" presStyleLbl="node1" presStyleIdx="2" presStyleCnt="4"/>
      <dgm:spPr>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a:noFill/>
        </a:ln>
      </dgm:spPr>
      <dgm:extLst>
        <a:ext uri="{E40237B7-FDA0-4F09-8148-C483321AD2D9}">
          <dgm14:cNvPr xmlns:dgm14="http://schemas.microsoft.com/office/drawing/2010/diagram" id="0" name="" descr="Apple"/>
        </a:ext>
      </dgm:extLst>
    </dgm:pt>
    <dgm:pt modelId="{0B3FA937-CBDA-4C31-AF41-8EA3D8939304}" type="pres">
      <dgm:prSet presAssocID="{4C48D4CC-7200-4BA6-9BE8-4A19D9B4C54D}" presName="spaceRect" presStyleCnt="0"/>
      <dgm:spPr/>
    </dgm:pt>
    <dgm:pt modelId="{AD42F825-7E2F-4A72-A305-C4A3FE4D2324}" type="pres">
      <dgm:prSet presAssocID="{4C48D4CC-7200-4BA6-9BE8-4A19D9B4C54D}" presName="textRect" presStyleLbl="revTx" presStyleIdx="2" presStyleCnt="4">
        <dgm:presLayoutVars>
          <dgm:chMax val="1"/>
          <dgm:chPref val="1"/>
        </dgm:presLayoutVars>
      </dgm:prSet>
      <dgm:spPr/>
    </dgm:pt>
    <dgm:pt modelId="{8D87B807-D735-4A08-9068-AE9F67FA0F1C}" type="pres">
      <dgm:prSet presAssocID="{11975742-0B2E-487B-B0EC-8E636CE6B494}" presName="sibTrans" presStyleCnt="0"/>
      <dgm:spPr/>
    </dgm:pt>
    <dgm:pt modelId="{4BBB1DB3-2E43-462F-A8A9-E6E82F8AB5E3}" type="pres">
      <dgm:prSet presAssocID="{EB3810C0-4991-46FE-BEF3-C92009CB0716}" presName="compNode" presStyleCnt="0"/>
      <dgm:spPr/>
    </dgm:pt>
    <dgm:pt modelId="{DEB28AED-2225-4ADA-9FD6-A33F054D88FA}" type="pres">
      <dgm:prSet presAssocID="{EB3810C0-4991-46FE-BEF3-C92009CB0716}" presName="iconBgRect" presStyleLbl="bgShp" presStyleIdx="3" presStyleCnt="4"/>
      <dgm:spPr>
        <a:solidFill>
          <a:srgbClr val="003045"/>
        </a:solidFill>
      </dgm:spPr>
    </dgm:pt>
    <dgm:pt modelId="{BAFF14E3-24D1-489B-9E4A-EB22AA02AA09}" type="pres">
      <dgm:prSet presAssocID="{EB3810C0-4991-46FE-BEF3-C92009CB0716}" presName="iconRect" presStyleLbl="node1" presStyleIdx="3" presStyleCnt="4"/>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a:noFill/>
        </a:ln>
      </dgm:spPr>
      <dgm:extLst>
        <a:ext uri="{E40237B7-FDA0-4F09-8148-C483321AD2D9}">
          <dgm14:cNvPr xmlns:dgm14="http://schemas.microsoft.com/office/drawing/2010/diagram" id="0" name="" descr="Group brainstorm"/>
        </a:ext>
      </dgm:extLst>
    </dgm:pt>
    <dgm:pt modelId="{3AB1E181-1B36-4090-BA27-221EED2B6498}" type="pres">
      <dgm:prSet presAssocID="{EB3810C0-4991-46FE-BEF3-C92009CB0716}" presName="spaceRect" presStyleCnt="0"/>
      <dgm:spPr/>
    </dgm:pt>
    <dgm:pt modelId="{C56A805C-67CA-43B8-8EE4-BCD81BBFE745}" type="pres">
      <dgm:prSet presAssocID="{EB3810C0-4991-46FE-BEF3-C92009CB0716}" presName="textRect" presStyleLbl="revTx" presStyleIdx="3" presStyleCnt="4">
        <dgm:presLayoutVars>
          <dgm:chMax val="1"/>
          <dgm:chPref val="1"/>
        </dgm:presLayoutVars>
      </dgm:prSet>
      <dgm:spPr/>
    </dgm:pt>
  </dgm:ptLst>
  <dgm:cxnLst>
    <dgm:cxn modelId="{55865607-A3BA-484B-94E5-06592EC3BDC1}" type="presOf" srcId="{A96A71EF-59F4-4DA1-AF37-092917FCF1C5}" destId="{A4B1FEBF-0A9C-4D57-9C06-0C1510FCBAC6}" srcOrd="0" destOrd="0" presId="urn:microsoft.com/office/officeart/2018/5/layout/IconCircleLabelList"/>
    <dgm:cxn modelId="{B8E23C3C-A1B8-4D19-ADF8-AAF71ACED0FC}" type="presOf" srcId="{EB3810C0-4991-46FE-BEF3-C92009CB0716}" destId="{C56A805C-67CA-43B8-8EE4-BCD81BBFE745}" srcOrd="0" destOrd="0" presId="urn:microsoft.com/office/officeart/2018/5/layout/IconCircleLabelList"/>
    <dgm:cxn modelId="{32EE7E81-31C1-4083-8FFA-D37518DEC7B5}" type="presOf" srcId="{646D24E7-CF5A-4DA4-83FF-31A8A933D91C}" destId="{6E77AE87-7CB9-4ADA-8566-691361CB7B39}" srcOrd="0" destOrd="0" presId="urn:microsoft.com/office/officeart/2018/5/layout/IconCircleLabelList"/>
    <dgm:cxn modelId="{9FD7989A-FBBD-4DE3-AE0D-BA0B399B898E}" srcId="{8D033E91-B337-40EF-BB4A-1A441938FE59}" destId="{4C48D4CC-7200-4BA6-9BE8-4A19D9B4C54D}" srcOrd="2" destOrd="0" parTransId="{F0299619-CAA9-422E-965D-7CC72C6D3900}" sibTransId="{11975742-0B2E-487B-B0EC-8E636CE6B494}"/>
    <dgm:cxn modelId="{994B4FAF-4CC2-4533-B6FC-4C5F85E9B7D1}" type="presOf" srcId="{8D033E91-B337-40EF-BB4A-1A441938FE59}" destId="{AC4FB3A4-EC95-48DD-8C8A-F7FB45CB9DC4}" srcOrd="0" destOrd="0" presId="urn:microsoft.com/office/officeart/2018/5/layout/IconCircleLabelList"/>
    <dgm:cxn modelId="{EAB32EB4-9553-4507-AF11-12994F5B90F9}" srcId="{8D033E91-B337-40EF-BB4A-1A441938FE59}" destId="{A96A71EF-59F4-4DA1-AF37-092917FCF1C5}" srcOrd="0" destOrd="0" parTransId="{B21D3AC1-3499-4356-B1A1-425F6A6C39ED}" sibTransId="{005D39E9-D461-4D25-9EC3-E2BC7F7F2C78}"/>
    <dgm:cxn modelId="{87F0D1BB-2C08-42C7-BE17-702A3C0080BF}" type="presOf" srcId="{4C48D4CC-7200-4BA6-9BE8-4A19D9B4C54D}" destId="{AD42F825-7E2F-4A72-A305-C4A3FE4D2324}" srcOrd="0" destOrd="0" presId="urn:microsoft.com/office/officeart/2018/5/layout/IconCircleLabelList"/>
    <dgm:cxn modelId="{B24B97FA-C39F-4936-8B0A-F70CBB0B9C16}" srcId="{8D033E91-B337-40EF-BB4A-1A441938FE59}" destId="{EB3810C0-4991-46FE-BEF3-C92009CB0716}" srcOrd="3" destOrd="0" parTransId="{EE2000B7-2750-4F4B-98C3-2033C97A4058}" sibTransId="{C440ECDB-C2B4-4074-8F92-DBE4C44FC78D}"/>
    <dgm:cxn modelId="{2AFBA8FC-C045-4878-B7DB-4013B7E464F6}" srcId="{8D033E91-B337-40EF-BB4A-1A441938FE59}" destId="{646D24E7-CF5A-4DA4-83FF-31A8A933D91C}" srcOrd="1" destOrd="0" parTransId="{24153267-B33B-49C1-8033-B8511853CF9A}" sibTransId="{966AFC8D-508D-43E6-9321-F496D36A34A4}"/>
    <dgm:cxn modelId="{8C3DC6AF-F9AF-4D5D-9AFE-FA018A0F91F8}" type="presParOf" srcId="{AC4FB3A4-EC95-48DD-8C8A-F7FB45CB9DC4}" destId="{FB40FC31-C96E-4CEC-B82B-8FB665DC7AF5}" srcOrd="0" destOrd="0" presId="urn:microsoft.com/office/officeart/2018/5/layout/IconCircleLabelList"/>
    <dgm:cxn modelId="{91008234-B69E-43D0-B4DE-4EC9147CCD9B}" type="presParOf" srcId="{FB40FC31-C96E-4CEC-B82B-8FB665DC7AF5}" destId="{544AE985-771F-48D6-BE8A-64974AE4D25A}" srcOrd="0" destOrd="0" presId="urn:microsoft.com/office/officeart/2018/5/layout/IconCircleLabelList"/>
    <dgm:cxn modelId="{1A3E1F63-F6E0-42CB-8C14-AD1EAE9D7FA5}" type="presParOf" srcId="{FB40FC31-C96E-4CEC-B82B-8FB665DC7AF5}" destId="{02F25150-0926-4EC2-AE2D-889EC667F3B5}" srcOrd="1" destOrd="0" presId="urn:microsoft.com/office/officeart/2018/5/layout/IconCircleLabelList"/>
    <dgm:cxn modelId="{6BAB3A40-D3E7-4570-8221-A4C5CBF89E7D}" type="presParOf" srcId="{FB40FC31-C96E-4CEC-B82B-8FB665DC7AF5}" destId="{615B1C63-E111-461F-BBF3-BB652E8A03B6}" srcOrd="2" destOrd="0" presId="urn:microsoft.com/office/officeart/2018/5/layout/IconCircleLabelList"/>
    <dgm:cxn modelId="{76AC74A9-898E-4CC2-8E11-71A9C0690965}" type="presParOf" srcId="{FB40FC31-C96E-4CEC-B82B-8FB665DC7AF5}" destId="{A4B1FEBF-0A9C-4D57-9C06-0C1510FCBAC6}" srcOrd="3" destOrd="0" presId="urn:microsoft.com/office/officeart/2018/5/layout/IconCircleLabelList"/>
    <dgm:cxn modelId="{2C34234A-B20C-4559-A562-FD309FCDACB1}" type="presParOf" srcId="{AC4FB3A4-EC95-48DD-8C8A-F7FB45CB9DC4}" destId="{6ACBDEC8-7A94-4626-A34A-4D12483ED988}" srcOrd="1" destOrd="0" presId="urn:microsoft.com/office/officeart/2018/5/layout/IconCircleLabelList"/>
    <dgm:cxn modelId="{83C1CC72-FE37-40E8-A46E-44C979871EB1}" type="presParOf" srcId="{AC4FB3A4-EC95-48DD-8C8A-F7FB45CB9DC4}" destId="{A21E071A-4A84-475D-A4BE-81348BAB4A97}" srcOrd="2" destOrd="0" presId="urn:microsoft.com/office/officeart/2018/5/layout/IconCircleLabelList"/>
    <dgm:cxn modelId="{09A11124-1094-40B2-8E18-A234939A4ABE}" type="presParOf" srcId="{A21E071A-4A84-475D-A4BE-81348BAB4A97}" destId="{14268BE2-3583-4A73-B461-0827D5ECE453}" srcOrd="0" destOrd="0" presId="urn:microsoft.com/office/officeart/2018/5/layout/IconCircleLabelList"/>
    <dgm:cxn modelId="{A1E288EB-FEF2-4D4E-81CC-118640EA9821}" type="presParOf" srcId="{A21E071A-4A84-475D-A4BE-81348BAB4A97}" destId="{D79FE56A-B5FC-4FAB-AB22-721A967FFA55}" srcOrd="1" destOrd="0" presId="urn:microsoft.com/office/officeart/2018/5/layout/IconCircleLabelList"/>
    <dgm:cxn modelId="{098544D1-2C50-4055-9A78-572357EB4724}" type="presParOf" srcId="{A21E071A-4A84-475D-A4BE-81348BAB4A97}" destId="{6C4AD4A5-62CC-468A-8812-061C1B8A7B95}" srcOrd="2" destOrd="0" presId="urn:microsoft.com/office/officeart/2018/5/layout/IconCircleLabelList"/>
    <dgm:cxn modelId="{93651560-36A9-4B49-99DF-BA5C619A8643}" type="presParOf" srcId="{A21E071A-4A84-475D-A4BE-81348BAB4A97}" destId="{6E77AE87-7CB9-4ADA-8566-691361CB7B39}" srcOrd="3" destOrd="0" presId="urn:microsoft.com/office/officeart/2018/5/layout/IconCircleLabelList"/>
    <dgm:cxn modelId="{FC263F0E-6921-438B-9BFF-9065A3D2ECDB}" type="presParOf" srcId="{AC4FB3A4-EC95-48DD-8C8A-F7FB45CB9DC4}" destId="{99027CCB-B6F3-43A6-BA9B-5DCD4B5F6656}" srcOrd="3" destOrd="0" presId="urn:microsoft.com/office/officeart/2018/5/layout/IconCircleLabelList"/>
    <dgm:cxn modelId="{15884703-2A81-4D0B-91A3-D5CD60A037B6}" type="presParOf" srcId="{AC4FB3A4-EC95-48DD-8C8A-F7FB45CB9DC4}" destId="{89359338-05FB-40BF-8E37-EB5E8D7584E7}" srcOrd="4" destOrd="0" presId="urn:microsoft.com/office/officeart/2018/5/layout/IconCircleLabelList"/>
    <dgm:cxn modelId="{B02E2CA1-7721-44AE-B7B6-E23070BDE798}" type="presParOf" srcId="{89359338-05FB-40BF-8E37-EB5E8D7584E7}" destId="{41CBCDB6-7137-4B87-B808-0F92A86DBEDB}" srcOrd="0" destOrd="0" presId="urn:microsoft.com/office/officeart/2018/5/layout/IconCircleLabelList"/>
    <dgm:cxn modelId="{03BF02BC-2D2F-40B4-BBC8-9727129AE9E4}" type="presParOf" srcId="{89359338-05FB-40BF-8E37-EB5E8D7584E7}" destId="{6FE23433-8995-450D-AD23-39A54AA19EE4}" srcOrd="1" destOrd="0" presId="urn:microsoft.com/office/officeart/2018/5/layout/IconCircleLabelList"/>
    <dgm:cxn modelId="{60843F09-F2A1-4A0E-B72D-E8AA14E0F0DC}" type="presParOf" srcId="{89359338-05FB-40BF-8E37-EB5E8D7584E7}" destId="{0B3FA937-CBDA-4C31-AF41-8EA3D8939304}" srcOrd="2" destOrd="0" presId="urn:microsoft.com/office/officeart/2018/5/layout/IconCircleLabelList"/>
    <dgm:cxn modelId="{CC28589F-1062-482C-B3E6-748A2593D7C2}" type="presParOf" srcId="{89359338-05FB-40BF-8E37-EB5E8D7584E7}" destId="{AD42F825-7E2F-4A72-A305-C4A3FE4D2324}" srcOrd="3" destOrd="0" presId="urn:microsoft.com/office/officeart/2018/5/layout/IconCircleLabelList"/>
    <dgm:cxn modelId="{CA7BB85D-BAAC-43F3-B4F6-AC572DEE8B32}" type="presParOf" srcId="{AC4FB3A4-EC95-48DD-8C8A-F7FB45CB9DC4}" destId="{8D87B807-D735-4A08-9068-AE9F67FA0F1C}" srcOrd="5" destOrd="0" presId="urn:microsoft.com/office/officeart/2018/5/layout/IconCircleLabelList"/>
    <dgm:cxn modelId="{18DA6B34-10BC-47C6-A371-78F2ACB099D4}" type="presParOf" srcId="{AC4FB3A4-EC95-48DD-8C8A-F7FB45CB9DC4}" destId="{4BBB1DB3-2E43-462F-A8A9-E6E82F8AB5E3}" srcOrd="6" destOrd="0" presId="urn:microsoft.com/office/officeart/2018/5/layout/IconCircleLabelList"/>
    <dgm:cxn modelId="{5DA8D314-3CBE-466A-8599-9F5213384EEB}" type="presParOf" srcId="{4BBB1DB3-2E43-462F-A8A9-E6E82F8AB5E3}" destId="{DEB28AED-2225-4ADA-9FD6-A33F054D88FA}" srcOrd="0" destOrd="0" presId="urn:microsoft.com/office/officeart/2018/5/layout/IconCircleLabelList"/>
    <dgm:cxn modelId="{6B815F19-8EAF-41D3-B68F-F488D315FC92}" type="presParOf" srcId="{4BBB1DB3-2E43-462F-A8A9-E6E82F8AB5E3}" destId="{BAFF14E3-24D1-489B-9E4A-EB22AA02AA09}" srcOrd="1" destOrd="0" presId="urn:microsoft.com/office/officeart/2018/5/layout/IconCircleLabelList"/>
    <dgm:cxn modelId="{33118706-7825-41DC-995B-D6587E42607F}" type="presParOf" srcId="{4BBB1DB3-2E43-462F-A8A9-E6E82F8AB5E3}" destId="{3AB1E181-1B36-4090-BA27-221EED2B6498}" srcOrd="2" destOrd="0" presId="urn:microsoft.com/office/officeart/2018/5/layout/IconCircleLabelList"/>
    <dgm:cxn modelId="{4A1F0D01-1D2F-413F-B001-7DE45364B526}" type="presParOf" srcId="{4BBB1DB3-2E43-462F-A8A9-E6E82F8AB5E3}" destId="{C56A805C-67CA-43B8-8EE4-BCD81BBFE74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E753D75A-DAF5-4AE5-929D-9D1CBB6AF59D}" type="doc">
      <dgm:prSet loTypeId="urn:microsoft.com/office/officeart/2005/8/layout/process4" loCatId="process" qsTypeId="urn:microsoft.com/office/officeart/2005/8/quickstyle/simple1" qsCatId="simple" csTypeId="urn:microsoft.com/office/officeart/2005/8/colors/accent3_2" csCatId="accent3" phldr="1"/>
      <dgm:spPr/>
      <dgm:t>
        <a:bodyPr/>
        <a:lstStyle/>
        <a:p>
          <a:endParaRPr lang="en-US"/>
        </a:p>
      </dgm:t>
    </dgm:pt>
    <dgm:pt modelId="{B2DBBF0D-4C60-4FE0-A96C-B4138E5A2B98}">
      <dgm:prSet/>
      <dgm:spPr/>
      <dgm:t>
        <a:bodyPr/>
        <a:lstStyle/>
        <a:p>
          <a:r>
            <a:rPr lang="en-US" b="0" i="1" u="sng" dirty="0">
              <a:solidFill>
                <a:schemeClr val="tx1"/>
              </a:solidFill>
            </a:rPr>
            <a:t>Free, virtual</a:t>
          </a:r>
          <a:r>
            <a:rPr lang="en-US" b="0" i="1" dirty="0">
              <a:solidFill>
                <a:schemeClr val="tx1"/>
              </a:solidFill>
            </a:rPr>
            <a:t> </a:t>
          </a:r>
          <a:r>
            <a:rPr lang="en-US" b="0" i="0" dirty="0">
              <a:solidFill>
                <a:schemeClr val="tx1"/>
              </a:solidFill>
            </a:rPr>
            <a:t>consultation services and support to Indiana organizations that seek guidance in evolving their workplace mental health and overall well-being efforts. </a:t>
          </a:r>
          <a:endParaRPr lang="en-US" dirty="0">
            <a:solidFill>
              <a:schemeClr val="tx1"/>
            </a:solidFill>
          </a:endParaRPr>
        </a:p>
      </dgm:t>
    </dgm:pt>
    <dgm:pt modelId="{9293E0E4-9387-429E-8D37-FF89D6C8BAE7}" type="parTrans" cxnId="{CA8D6E19-2F20-476C-8556-A8940108DDDF}">
      <dgm:prSet/>
      <dgm:spPr/>
      <dgm:t>
        <a:bodyPr/>
        <a:lstStyle/>
        <a:p>
          <a:endParaRPr lang="en-US"/>
        </a:p>
      </dgm:t>
    </dgm:pt>
    <dgm:pt modelId="{22CA1407-9163-408C-90D5-4C007FCAAF11}" type="sibTrans" cxnId="{CA8D6E19-2F20-476C-8556-A8940108DDDF}">
      <dgm:prSet/>
      <dgm:spPr/>
      <dgm:t>
        <a:bodyPr/>
        <a:lstStyle/>
        <a:p>
          <a:endParaRPr lang="en-US"/>
        </a:p>
      </dgm:t>
    </dgm:pt>
    <dgm:pt modelId="{96E1151A-E3E9-4D7F-ABED-821D996A56D0}">
      <dgm:prSet/>
      <dgm:spPr/>
      <dgm:t>
        <a:bodyPr/>
        <a:lstStyle/>
        <a:p>
          <a:r>
            <a:rPr lang="en-US" b="0" i="0" dirty="0">
              <a:solidFill>
                <a:schemeClr val="tx1"/>
              </a:solidFill>
            </a:rPr>
            <a:t>A consultation can support your organization with:</a:t>
          </a:r>
          <a:endParaRPr lang="en-US" dirty="0">
            <a:solidFill>
              <a:schemeClr val="tx1"/>
            </a:solidFill>
          </a:endParaRPr>
        </a:p>
      </dgm:t>
    </dgm:pt>
    <dgm:pt modelId="{CAA9A008-5E09-4833-9772-527CAB7D32A3}" type="parTrans" cxnId="{F7FF5B87-B970-4CDD-BAD8-BC2AFECCA242}">
      <dgm:prSet/>
      <dgm:spPr/>
      <dgm:t>
        <a:bodyPr/>
        <a:lstStyle/>
        <a:p>
          <a:endParaRPr lang="en-US"/>
        </a:p>
      </dgm:t>
    </dgm:pt>
    <dgm:pt modelId="{E64B9A0A-58FE-487F-A0A0-0A66892BFAA5}" type="sibTrans" cxnId="{F7FF5B87-B970-4CDD-BAD8-BC2AFECCA242}">
      <dgm:prSet/>
      <dgm:spPr/>
      <dgm:t>
        <a:bodyPr/>
        <a:lstStyle/>
        <a:p>
          <a:endParaRPr lang="en-US"/>
        </a:p>
      </dgm:t>
    </dgm:pt>
    <dgm:pt modelId="{D8405FDB-0D4C-4D2E-8BCC-CBB6D3ACCD4A}">
      <dgm:prSet custT="1"/>
      <dgm:spPr/>
      <dgm:t>
        <a:bodyPr/>
        <a:lstStyle/>
        <a:p>
          <a:r>
            <a:rPr lang="en-US" sz="1100" b="0" i="0" dirty="0"/>
            <a:t>education on mental health in the workplace and the burden on health care costs;</a:t>
          </a:r>
          <a:endParaRPr lang="en-US" sz="1100" dirty="0"/>
        </a:p>
      </dgm:t>
    </dgm:pt>
    <dgm:pt modelId="{DC89EF15-6A42-4F05-A236-7BB1136ACB33}" type="parTrans" cxnId="{993CE321-4CEE-43E5-AF6E-732D6A97C45A}">
      <dgm:prSet/>
      <dgm:spPr/>
      <dgm:t>
        <a:bodyPr/>
        <a:lstStyle/>
        <a:p>
          <a:endParaRPr lang="en-US"/>
        </a:p>
      </dgm:t>
    </dgm:pt>
    <dgm:pt modelId="{6CCA426E-9BDC-4432-BCF6-EE845845FF6B}" type="sibTrans" cxnId="{993CE321-4CEE-43E5-AF6E-732D6A97C45A}">
      <dgm:prSet/>
      <dgm:spPr/>
      <dgm:t>
        <a:bodyPr/>
        <a:lstStyle/>
        <a:p>
          <a:endParaRPr lang="en-US"/>
        </a:p>
      </dgm:t>
    </dgm:pt>
    <dgm:pt modelId="{D95B9142-341C-497A-BB13-BABEA44412DE}">
      <dgm:prSet custT="1"/>
      <dgm:spPr/>
      <dgm:t>
        <a:bodyPr/>
        <a:lstStyle/>
        <a:p>
          <a:r>
            <a:rPr lang="en-US" sz="1100" b="0" i="0" dirty="0"/>
            <a:t>key strategies and best practices for supporting mental health and well-being in the workplace;</a:t>
          </a:r>
          <a:endParaRPr lang="en-US" sz="1100" dirty="0"/>
        </a:p>
      </dgm:t>
    </dgm:pt>
    <dgm:pt modelId="{C3252517-9A3C-425B-96D5-CDA73D4FE7E5}" type="sibTrans" cxnId="{308DF395-080D-4B04-B280-FA5293C50607}">
      <dgm:prSet/>
      <dgm:spPr/>
      <dgm:t>
        <a:bodyPr/>
        <a:lstStyle/>
        <a:p>
          <a:endParaRPr lang="en-US"/>
        </a:p>
      </dgm:t>
    </dgm:pt>
    <dgm:pt modelId="{27679EAF-C5B5-4083-B243-356E9241CD82}" type="parTrans" cxnId="{308DF395-080D-4B04-B280-FA5293C50607}">
      <dgm:prSet/>
      <dgm:spPr/>
      <dgm:t>
        <a:bodyPr/>
        <a:lstStyle/>
        <a:p>
          <a:endParaRPr lang="en-US"/>
        </a:p>
      </dgm:t>
    </dgm:pt>
    <dgm:pt modelId="{7B246541-1208-4748-84C3-1AF6E60C0C9B}">
      <dgm:prSet custT="1"/>
      <dgm:spPr/>
      <dgm:t>
        <a:bodyPr/>
        <a:lstStyle/>
        <a:p>
          <a:r>
            <a:rPr lang="en-US" sz="1100" b="0" i="0" dirty="0"/>
            <a:t>promoting mental health coverage and connecting employees with resources; and</a:t>
          </a:r>
          <a:endParaRPr lang="en-US" sz="1100" dirty="0"/>
        </a:p>
      </dgm:t>
    </dgm:pt>
    <dgm:pt modelId="{26FFC1FA-390C-42E4-91FA-5F34355C4429}" type="sibTrans" cxnId="{14EB8174-C440-401B-A8AC-4896A05AD18E}">
      <dgm:prSet/>
      <dgm:spPr/>
      <dgm:t>
        <a:bodyPr/>
        <a:lstStyle/>
        <a:p>
          <a:endParaRPr lang="en-US"/>
        </a:p>
      </dgm:t>
    </dgm:pt>
    <dgm:pt modelId="{B4058801-CF49-40EC-AC5A-6D69B373AB60}" type="parTrans" cxnId="{14EB8174-C440-401B-A8AC-4896A05AD18E}">
      <dgm:prSet/>
      <dgm:spPr/>
      <dgm:t>
        <a:bodyPr/>
        <a:lstStyle/>
        <a:p>
          <a:endParaRPr lang="en-US"/>
        </a:p>
      </dgm:t>
    </dgm:pt>
    <dgm:pt modelId="{08AF5C8F-FED6-47FE-96A0-A470E49740DF}">
      <dgm:prSet custT="1"/>
      <dgm:spPr/>
      <dgm:t>
        <a:bodyPr/>
        <a:lstStyle/>
        <a:p>
          <a:r>
            <a:rPr lang="en-US" sz="1100" b="0" i="0" dirty="0"/>
            <a:t>tools and resources for understanding the link between physical health conditions and mental health.</a:t>
          </a:r>
          <a:endParaRPr lang="en-US" sz="1100" dirty="0"/>
        </a:p>
      </dgm:t>
    </dgm:pt>
    <dgm:pt modelId="{8690A468-6960-48B8-B31C-933EB02E7B79}" type="sibTrans" cxnId="{F0552072-B5F6-4470-94C9-BAFDA121D460}">
      <dgm:prSet/>
      <dgm:spPr/>
      <dgm:t>
        <a:bodyPr/>
        <a:lstStyle/>
        <a:p>
          <a:endParaRPr lang="en-US"/>
        </a:p>
      </dgm:t>
    </dgm:pt>
    <dgm:pt modelId="{DA7EFB8E-A599-429F-A4A9-23666B95A379}" type="parTrans" cxnId="{F0552072-B5F6-4470-94C9-BAFDA121D460}">
      <dgm:prSet/>
      <dgm:spPr/>
      <dgm:t>
        <a:bodyPr/>
        <a:lstStyle/>
        <a:p>
          <a:endParaRPr lang="en-US"/>
        </a:p>
      </dgm:t>
    </dgm:pt>
    <dgm:pt modelId="{F938C912-320B-45AA-86B5-4DC6B4DB0E50}" type="pres">
      <dgm:prSet presAssocID="{E753D75A-DAF5-4AE5-929D-9D1CBB6AF59D}" presName="Name0" presStyleCnt="0">
        <dgm:presLayoutVars>
          <dgm:dir/>
          <dgm:animLvl val="lvl"/>
          <dgm:resizeHandles val="exact"/>
        </dgm:presLayoutVars>
      </dgm:prSet>
      <dgm:spPr/>
    </dgm:pt>
    <dgm:pt modelId="{24CD345A-B0CC-4075-95EE-536C0861B97A}" type="pres">
      <dgm:prSet presAssocID="{96E1151A-E3E9-4D7F-ABED-821D996A56D0}" presName="boxAndChildren" presStyleCnt="0"/>
      <dgm:spPr/>
    </dgm:pt>
    <dgm:pt modelId="{CE3F6685-6629-4101-813A-DFBCDF491CA7}" type="pres">
      <dgm:prSet presAssocID="{96E1151A-E3E9-4D7F-ABED-821D996A56D0}" presName="parentTextBox" presStyleLbl="node1" presStyleIdx="0" presStyleCnt="2"/>
      <dgm:spPr/>
    </dgm:pt>
    <dgm:pt modelId="{EE215A79-AEAB-46FD-AC07-3CE2691C0D22}" type="pres">
      <dgm:prSet presAssocID="{96E1151A-E3E9-4D7F-ABED-821D996A56D0}" presName="entireBox" presStyleLbl="node1" presStyleIdx="0" presStyleCnt="2"/>
      <dgm:spPr/>
    </dgm:pt>
    <dgm:pt modelId="{6700F23E-5FE2-45FA-845E-FF700712A3BC}" type="pres">
      <dgm:prSet presAssocID="{96E1151A-E3E9-4D7F-ABED-821D996A56D0}" presName="descendantBox" presStyleCnt="0"/>
      <dgm:spPr/>
    </dgm:pt>
    <dgm:pt modelId="{81CC1B30-EB44-45A4-BB9E-213615DFD460}" type="pres">
      <dgm:prSet presAssocID="{D8405FDB-0D4C-4D2E-8BCC-CBB6D3ACCD4A}" presName="childTextBox" presStyleLbl="fgAccFollowNode1" presStyleIdx="0" presStyleCnt="4">
        <dgm:presLayoutVars>
          <dgm:bulletEnabled val="1"/>
        </dgm:presLayoutVars>
      </dgm:prSet>
      <dgm:spPr/>
    </dgm:pt>
    <dgm:pt modelId="{9A8F3401-06BA-492E-89B3-904F4E84B389}" type="pres">
      <dgm:prSet presAssocID="{D95B9142-341C-497A-BB13-BABEA44412DE}" presName="childTextBox" presStyleLbl="fgAccFollowNode1" presStyleIdx="1" presStyleCnt="4">
        <dgm:presLayoutVars>
          <dgm:bulletEnabled val="1"/>
        </dgm:presLayoutVars>
      </dgm:prSet>
      <dgm:spPr/>
    </dgm:pt>
    <dgm:pt modelId="{BD85AAE5-F2B6-457C-AC6E-8759CE680017}" type="pres">
      <dgm:prSet presAssocID="{7B246541-1208-4748-84C3-1AF6E60C0C9B}" presName="childTextBox" presStyleLbl="fgAccFollowNode1" presStyleIdx="2" presStyleCnt="4">
        <dgm:presLayoutVars>
          <dgm:bulletEnabled val="1"/>
        </dgm:presLayoutVars>
      </dgm:prSet>
      <dgm:spPr/>
    </dgm:pt>
    <dgm:pt modelId="{336A251D-1922-4336-9E8F-8B8A85881A48}" type="pres">
      <dgm:prSet presAssocID="{08AF5C8F-FED6-47FE-96A0-A470E49740DF}" presName="childTextBox" presStyleLbl="fgAccFollowNode1" presStyleIdx="3" presStyleCnt="4">
        <dgm:presLayoutVars>
          <dgm:bulletEnabled val="1"/>
        </dgm:presLayoutVars>
      </dgm:prSet>
      <dgm:spPr/>
    </dgm:pt>
    <dgm:pt modelId="{4F9AF157-46C3-4FFA-A806-FC7234A5C1E6}" type="pres">
      <dgm:prSet presAssocID="{22CA1407-9163-408C-90D5-4C007FCAAF11}" presName="sp" presStyleCnt="0"/>
      <dgm:spPr/>
    </dgm:pt>
    <dgm:pt modelId="{0739131C-47B5-496C-8D82-A48FCFB8FFE2}" type="pres">
      <dgm:prSet presAssocID="{B2DBBF0D-4C60-4FE0-A96C-B4138E5A2B98}" presName="arrowAndChildren" presStyleCnt="0"/>
      <dgm:spPr/>
    </dgm:pt>
    <dgm:pt modelId="{B805AB5B-6AEA-4C37-887B-D239BF41A228}" type="pres">
      <dgm:prSet presAssocID="{B2DBBF0D-4C60-4FE0-A96C-B4138E5A2B98}" presName="parentTextArrow" presStyleLbl="node1" presStyleIdx="1" presStyleCnt="2"/>
      <dgm:spPr/>
    </dgm:pt>
  </dgm:ptLst>
  <dgm:cxnLst>
    <dgm:cxn modelId="{628CDE09-A077-4AC5-8AF2-038724E38B41}" type="presOf" srcId="{7B246541-1208-4748-84C3-1AF6E60C0C9B}" destId="{BD85AAE5-F2B6-457C-AC6E-8759CE680017}" srcOrd="0" destOrd="0" presId="urn:microsoft.com/office/officeart/2005/8/layout/process4"/>
    <dgm:cxn modelId="{CA8D6E19-2F20-476C-8556-A8940108DDDF}" srcId="{E753D75A-DAF5-4AE5-929D-9D1CBB6AF59D}" destId="{B2DBBF0D-4C60-4FE0-A96C-B4138E5A2B98}" srcOrd="0" destOrd="0" parTransId="{9293E0E4-9387-429E-8D37-FF89D6C8BAE7}" sibTransId="{22CA1407-9163-408C-90D5-4C007FCAAF11}"/>
    <dgm:cxn modelId="{993CE321-4CEE-43E5-AF6E-732D6A97C45A}" srcId="{96E1151A-E3E9-4D7F-ABED-821D996A56D0}" destId="{D8405FDB-0D4C-4D2E-8BCC-CBB6D3ACCD4A}" srcOrd="0" destOrd="0" parTransId="{DC89EF15-6A42-4F05-A236-7BB1136ACB33}" sibTransId="{6CCA426E-9BDC-4432-BCF6-EE845845FF6B}"/>
    <dgm:cxn modelId="{A5964A26-0A12-4E1A-A41B-9F7456B1CBC5}" type="presOf" srcId="{E753D75A-DAF5-4AE5-929D-9D1CBB6AF59D}" destId="{F938C912-320B-45AA-86B5-4DC6B4DB0E50}" srcOrd="0" destOrd="0" presId="urn:microsoft.com/office/officeart/2005/8/layout/process4"/>
    <dgm:cxn modelId="{81DB386B-F34D-4A2C-93F6-14258160039E}" type="presOf" srcId="{D8405FDB-0D4C-4D2E-8BCC-CBB6D3ACCD4A}" destId="{81CC1B30-EB44-45A4-BB9E-213615DFD460}" srcOrd="0" destOrd="0" presId="urn:microsoft.com/office/officeart/2005/8/layout/process4"/>
    <dgm:cxn modelId="{F0552072-B5F6-4470-94C9-BAFDA121D460}" srcId="{96E1151A-E3E9-4D7F-ABED-821D996A56D0}" destId="{08AF5C8F-FED6-47FE-96A0-A470E49740DF}" srcOrd="3" destOrd="0" parTransId="{DA7EFB8E-A599-429F-A4A9-23666B95A379}" sibTransId="{8690A468-6960-48B8-B31C-933EB02E7B79}"/>
    <dgm:cxn modelId="{14EB8174-C440-401B-A8AC-4896A05AD18E}" srcId="{96E1151A-E3E9-4D7F-ABED-821D996A56D0}" destId="{7B246541-1208-4748-84C3-1AF6E60C0C9B}" srcOrd="2" destOrd="0" parTransId="{B4058801-CF49-40EC-AC5A-6D69B373AB60}" sibTransId="{26FFC1FA-390C-42E4-91FA-5F34355C4429}"/>
    <dgm:cxn modelId="{F7FF5B87-B970-4CDD-BAD8-BC2AFECCA242}" srcId="{E753D75A-DAF5-4AE5-929D-9D1CBB6AF59D}" destId="{96E1151A-E3E9-4D7F-ABED-821D996A56D0}" srcOrd="1" destOrd="0" parTransId="{CAA9A008-5E09-4833-9772-527CAB7D32A3}" sibTransId="{E64B9A0A-58FE-487F-A0A0-0A66892BFAA5}"/>
    <dgm:cxn modelId="{308DF395-080D-4B04-B280-FA5293C50607}" srcId="{96E1151A-E3E9-4D7F-ABED-821D996A56D0}" destId="{D95B9142-341C-497A-BB13-BABEA44412DE}" srcOrd="1" destOrd="0" parTransId="{27679EAF-C5B5-4083-B243-356E9241CD82}" sibTransId="{C3252517-9A3C-425B-96D5-CDA73D4FE7E5}"/>
    <dgm:cxn modelId="{06C2F595-5801-49E1-B3D4-B943CBA2AF11}" type="presOf" srcId="{08AF5C8F-FED6-47FE-96A0-A470E49740DF}" destId="{336A251D-1922-4336-9E8F-8B8A85881A48}" srcOrd="0" destOrd="0" presId="urn:microsoft.com/office/officeart/2005/8/layout/process4"/>
    <dgm:cxn modelId="{11F4D19B-BD71-4ED8-AF95-1EC20E24694E}" type="presOf" srcId="{D95B9142-341C-497A-BB13-BABEA44412DE}" destId="{9A8F3401-06BA-492E-89B3-904F4E84B389}" srcOrd="0" destOrd="0" presId="urn:microsoft.com/office/officeart/2005/8/layout/process4"/>
    <dgm:cxn modelId="{984DEEC8-1466-4102-90F6-57EDB300B881}" type="presOf" srcId="{96E1151A-E3E9-4D7F-ABED-821D996A56D0}" destId="{CE3F6685-6629-4101-813A-DFBCDF491CA7}" srcOrd="0" destOrd="0" presId="urn:microsoft.com/office/officeart/2005/8/layout/process4"/>
    <dgm:cxn modelId="{CFFBD1D4-D8F4-4892-BD6A-6BEB76B37306}" type="presOf" srcId="{B2DBBF0D-4C60-4FE0-A96C-B4138E5A2B98}" destId="{B805AB5B-6AEA-4C37-887B-D239BF41A228}" srcOrd="0" destOrd="0" presId="urn:microsoft.com/office/officeart/2005/8/layout/process4"/>
    <dgm:cxn modelId="{8ED536F2-188D-4432-89CF-36FC298B2E2C}" type="presOf" srcId="{96E1151A-E3E9-4D7F-ABED-821D996A56D0}" destId="{EE215A79-AEAB-46FD-AC07-3CE2691C0D22}" srcOrd="1" destOrd="0" presId="urn:microsoft.com/office/officeart/2005/8/layout/process4"/>
    <dgm:cxn modelId="{243D3BA5-733F-4340-9DDF-EF5C372EC822}" type="presParOf" srcId="{F938C912-320B-45AA-86B5-4DC6B4DB0E50}" destId="{24CD345A-B0CC-4075-95EE-536C0861B97A}" srcOrd="0" destOrd="0" presId="urn:microsoft.com/office/officeart/2005/8/layout/process4"/>
    <dgm:cxn modelId="{E140EFBE-7763-44AD-97C9-4CAF4C02CE1E}" type="presParOf" srcId="{24CD345A-B0CC-4075-95EE-536C0861B97A}" destId="{CE3F6685-6629-4101-813A-DFBCDF491CA7}" srcOrd="0" destOrd="0" presId="urn:microsoft.com/office/officeart/2005/8/layout/process4"/>
    <dgm:cxn modelId="{74E13530-F0B6-438E-B75D-1FB0EEF4EE86}" type="presParOf" srcId="{24CD345A-B0CC-4075-95EE-536C0861B97A}" destId="{EE215A79-AEAB-46FD-AC07-3CE2691C0D22}" srcOrd="1" destOrd="0" presId="urn:microsoft.com/office/officeart/2005/8/layout/process4"/>
    <dgm:cxn modelId="{070A3B56-A0D5-434B-BBF2-D7B18EC96766}" type="presParOf" srcId="{24CD345A-B0CC-4075-95EE-536C0861B97A}" destId="{6700F23E-5FE2-45FA-845E-FF700712A3BC}" srcOrd="2" destOrd="0" presId="urn:microsoft.com/office/officeart/2005/8/layout/process4"/>
    <dgm:cxn modelId="{F2FED437-8078-4A65-8A15-A5197981B24C}" type="presParOf" srcId="{6700F23E-5FE2-45FA-845E-FF700712A3BC}" destId="{81CC1B30-EB44-45A4-BB9E-213615DFD460}" srcOrd="0" destOrd="0" presId="urn:microsoft.com/office/officeart/2005/8/layout/process4"/>
    <dgm:cxn modelId="{3125DA8B-AE3A-4FBB-B5E3-329AA21D6823}" type="presParOf" srcId="{6700F23E-5FE2-45FA-845E-FF700712A3BC}" destId="{9A8F3401-06BA-492E-89B3-904F4E84B389}" srcOrd="1" destOrd="0" presId="urn:microsoft.com/office/officeart/2005/8/layout/process4"/>
    <dgm:cxn modelId="{76604FC9-419C-4BA6-BFFB-0CF9C6783D75}" type="presParOf" srcId="{6700F23E-5FE2-45FA-845E-FF700712A3BC}" destId="{BD85AAE5-F2B6-457C-AC6E-8759CE680017}" srcOrd="2" destOrd="0" presId="urn:microsoft.com/office/officeart/2005/8/layout/process4"/>
    <dgm:cxn modelId="{B0C47E5A-45D8-463C-A0E1-A06DACC5A1C3}" type="presParOf" srcId="{6700F23E-5FE2-45FA-845E-FF700712A3BC}" destId="{336A251D-1922-4336-9E8F-8B8A85881A48}" srcOrd="3" destOrd="0" presId="urn:microsoft.com/office/officeart/2005/8/layout/process4"/>
    <dgm:cxn modelId="{C3C932C4-49F3-4196-A20F-CD0CCDAF4310}" type="presParOf" srcId="{F938C912-320B-45AA-86B5-4DC6B4DB0E50}" destId="{4F9AF157-46C3-4FFA-A806-FC7234A5C1E6}" srcOrd="1" destOrd="0" presId="urn:microsoft.com/office/officeart/2005/8/layout/process4"/>
    <dgm:cxn modelId="{4A69E1AC-9459-4B72-BDF6-DBAF5CD595AC}" type="presParOf" srcId="{F938C912-320B-45AA-86B5-4DC6B4DB0E50}" destId="{0739131C-47B5-496C-8D82-A48FCFB8FFE2}" srcOrd="2" destOrd="0" presId="urn:microsoft.com/office/officeart/2005/8/layout/process4"/>
    <dgm:cxn modelId="{5B1981EF-26B5-4894-A102-51C376B5E4AA}" type="presParOf" srcId="{0739131C-47B5-496C-8D82-A48FCFB8FFE2}" destId="{B805AB5B-6AEA-4C37-887B-D239BF41A228}" srcOrd="0" destOrd="0" presId="urn:microsoft.com/office/officeart/2005/8/layout/process4"/>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4AE985-771F-48D6-BE8A-64974AE4D25A}">
      <dsp:nvSpPr>
        <dsp:cNvPr id="0" name=""/>
        <dsp:cNvSpPr/>
      </dsp:nvSpPr>
      <dsp:spPr>
        <a:xfrm>
          <a:off x="973190" y="919223"/>
          <a:ext cx="1264141" cy="1264141"/>
        </a:xfrm>
        <a:prstGeom prst="ellipse">
          <a:avLst/>
        </a:prstGeom>
        <a:solidFill>
          <a:srgbClr val="3A6F8F"/>
        </a:solidFill>
        <a:ln>
          <a:noFill/>
        </a:ln>
        <a:effectLst/>
      </dsp:spPr>
      <dsp:style>
        <a:lnRef idx="0">
          <a:scrgbClr r="0" g="0" b="0"/>
        </a:lnRef>
        <a:fillRef idx="1">
          <a:scrgbClr r="0" g="0" b="0"/>
        </a:fillRef>
        <a:effectRef idx="0">
          <a:scrgbClr r="0" g="0" b="0"/>
        </a:effectRef>
        <a:fontRef idx="minor"/>
      </dsp:style>
    </dsp:sp>
    <dsp:sp modelId="{02F25150-0926-4EC2-AE2D-889EC667F3B5}">
      <dsp:nvSpPr>
        <dsp:cNvPr id="0" name=""/>
        <dsp:cNvSpPr/>
      </dsp:nvSpPr>
      <dsp:spPr>
        <a:xfrm>
          <a:off x="1242597" y="1188630"/>
          <a:ext cx="725326" cy="725326"/>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B1FEBF-0A9C-4D57-9C06-0C1510FCBAC6}">
      <dsp:nvSpPr>
        <dsp:cNvPr id="0" name=""/>
        <dsp:cNvSpPr/>
      </dsp:nvSpPr>
      <dsp:spPr>
        <a:xfrm>
          <a:off x="569079" y="2577113"/>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501(c)(3) Organization</a:t>
          </a:r>
        </a:p>
      </dsp:txBody>
      <dsp:txXfrm>
        <a:off x="569079" y="2577113"/>
        <a:ext cx="2072362" cy="855000"/>
      </dsp:txXfrm>
    </dsp:sp>
    <dsp:sp modelId="{14268BE2-3583-4A73-B461-0827D5ECE453}">
      <dsp:nvSpPr>
        <dsp:cNvPr id="0" name=""/>
        <dsp:cNvSpPr/>
      </dsp:nvSpPr>
      <dsp:spPr>
        <a:xfrm>
          <a:off x="3408216" y="919223"/>
          <a:ext cx="1264141" cy="1264141"/>
        </a:xfrm>
        <a:prstGeom prst="ellipse">
          <a:avLst/>
        </a:prstGeom>
        <a:solidFill>
          <a:srgbClr val="353638"/>
        </a:solidFill>
        <a:ln>
          <a:noFill/>
        </a:ln>
        <a:effectLst/>
      </dsp:spPr>
      <dsp:style>
        <a:lnRef idx="0">
          <a:scrgbClr r="0" g="0" b="0"/>
        </a:lnRef>
        <a:fillRef idx="1">
          <a:scrgbClr r="0" g="0" b="0"/>
        </a:fillRef>
        <a:effectRef idx="0">
          <a:scrgbClr r="0" g="0" b="0"/>
        </a:effectRef>
        <a:fontRef idx="minor"/>
      </dsp:style>
    </dsp:sp>
    <dsp:sp modelId="{D79FE56A-B5FC-4FAB-AB22-721A967FFA55}">
      <dsp:nvSpPr>
        <dsp:cNvPr id="0" name=""/>
        <dsp:cNvSpPr/>
      </dsp:nvSpPr>
      <dsp:spPr>
        <a:xfrm>
          <a:off x="3677623" y="1188630"/>
          <a:ext cx="725326" cy="725326"/>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77AE87-7CB9-4ADA-8566-691361CB7B39}">
      <dsp:nvSpPr>
        <dsp:cNvPr id="0" name=""/>
        <dsp:cNvSpPr/>
      </dsp:nvSpPr>
      <dsp:spPr>
        <a:xfrm>
          <a:off x="3004105" y="2577113"/>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Subsidiary of the Indiana Chamber of Commerce</a:t>
          </a:r>
        </a:p>
      </dsp:txBody>
      <dsp:txXfrm>
        <a:off x="3004105" y="2577113"/>
        <a:ext cx="2072362" cy="855000"/>
      </dsp:txXfrm>
    </dsp:sp>
    <dsp:sp modelId="{41CBCDB6-7137-4B87-B808-0F92A86DBEDB}">
      <dsp:nvSpPr>
        <dsp:cNvPr id="0" name=""/>
        <dsp:cNvSpPr/>
      </dsp:nvSpPr>
      <dsp:spPr>
        <a:xfrm>
          <a:off x="5829570" y="929883"/>
          <a:ext cx="1291484" cy="1221501"/>
        </a:xfrm>
        <a:prstGeom prst="ellipse">
          <a:avLst/>
        </a:prstGeom>
        <a:solidFill>
          <a:srgbClr val="78A22F"/>
        </a:solidFill>
        <a:ln>
          <a:noFill/>
        </a:ln>
        <a:effectLst/>
      </dsp:spPr>
      <dsp:style>
        <a:lnRef idx="0">
          <a:scrgbClr r="0" g="0" b="0"/>
        </a:lnRef>
        <a:fillRef idx="1">
          <a:scrgbClr r="0" g="0" b="0"/>
        </a:fillRef>
        <a:effectRef idx="0">
          <a:scrgbClr r="0" g="0" b="0"/>
        </a:effectRef>
        <a:fontRef idx="minor"/>
      </dsp:style>
    </dsp:sp>
    <dsp:sp modelId="{6FE23433-8995-450D-AD23-39A54AA19EE4}">
      <dsp:nvSpPr>
        <dsp:cNvPr id="0" name=""/>
        <dsp:cNvSpPr/>
      </dsp:nvSpPr>
      <dsp:spPr>
        <a:xfrm>
          <a:off x="6112649" y="1177970"/>
          <a:ext cx="725326" cy="725326"/>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42F825-7E2F-4A72-A305-C4A3FE4D2324}">
      <dsp:nvSpPr>
        <dsp:cNvPr id="0" name=""/>
        <dsp:cNvSpPr/>
      </dsp:nvSpPr>
      <dsp:spPr>
        <a:xfrm>
          <a:off x="5439131" y="2566453"/>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Workplace and Community Well-Being</a:t>
          </a:r>
        </a:p>
      </dsp:txBody>
      <dsp:txXfrm>
        <a:off x="5439131" y="2566453"/>
        <a:ext cx="2072362" cy="855000"/>
      </dsp:txXfrm>
    </dsp:sp>
    <dsp:sp modelId="{DEB28AED-2225-4ADA-9FD6-A33F054D88FA}">
      <dsp:nvSpPr>
        <dsp:cNvPr id="0" name=""/>
        <dsp:cNvSpPr/>
      </dsp:nvSpPr>
      <dsp:spPr>
        <a:xfrm>
          <a:off x="8278268" y="919223"/>
          <a:ext cx="1264141" cy="1264141"/>
        </a:xfrm>
        <a:prstGeom prst="ellipse">
          <a:avLst/>
        </a:prstGeom>
        <a:solidFill>
          <a:srgbClr val="003045"/>
        </a:solidFill>
        <a:ln>
          <a:noFill/>
        </a:ln>
        <a:effectLst/>
      </dsp:spPr>
      <dsp:style>
        <a:lnRef idx="0">
          <a:scrgbClr r="0" g="0" b="0"/>
        </a:lnRef>
        <a:fillRef idx="1">
          <a:scrgbClr r="0" g="0" b="0"/>
        </a:fillRef>
        <a:effectRef idx="0">
          <a:scrgbClr r="0" g="0" b="0"/>
        </a:effectRef>
        <a:fontRef idx="minor"/>
      </dsp:style>
    </dsp:sp>
    <dsp:sp modelId="{BAFF14E3-24D1-489B-9E4A-EB22AA02AA09}">
      <dsp:nvSpPr>
        <dsp:cNvPr id="0" name=""/>
        <dsp:cNvSpPr/>
      </dsp:nvSpPr>
      <dsp:spPr>
        <a:xfrm>
          <a:off x="8547675" y="1188630"/>
          <a:ext cx="725326" cy="725326"/>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56A805C-67CA-43B8-8EE4-BCD81BBFE745}">
      <dsp:nvSpPr>
        <dsp:cNvPr id="0" name=""/>
        <dsp:cNvSpPr/>
      </dsp:nvSpPr>
      <dsp:spPr>
        <a:xfrm>
          <a:off x="7874157" y="2577113"/>
          <a:ext cx="2072362" cy="855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800100">
            <a:lnSpc>
              <a:spcPct val="100000"/>
            </a:lnSpc>
            <a:spcBef>
              <a:spcPct val="0"/>
            </a:spcBef>
            <a:spcAft>
              <a:spcPct val="35000"/>
            </a:spcAft>
            <a:buNone/>
            <a:defRPr cap="all"/>
          </a:pPr>
          <a:r>
            <a:rPr lang="en-US" sz="1800" kern="1200" cap="none" dirty="0"/>
            <a:t>Member Organization</a:t>
          </a:r>
        </a:p>
      </dsp:txBody>
      <dsp:txXfrm>
        <a:off x="7874157" y="2577113"/>
        <a:ext cx="2072362" cy="855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215A79-AEAB-46FD-AC07-3CE2691C0D22}">
      <dsp:nvSpPr>
        <dsp:cNvPr id="0" name=""/>
        <dsp:cNvSpPr/>
      </dsp:nvSpPr>
      <dsp:spPr>
        <a:xfrm>
          <a:off x="0" y="2483966"/>
          <a:ext cx="6002110" cy="1629751"/>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0" kern="1200" dirty="0">
              <a:solidFill>
                <a:schemeClr val="tx1"/>
              </a:solidFill>
            </a:rPr>
            <a:t>A consultation can support your organization with:</a:t>
          </a:r>
          <a:endParaRPr lang="en-US" sz="2100" kern="1200" dirty="0">
            <a:solidFill>
              <a:schemeClr val="tx1"/>
            </a:solidFill>
          </a:endParaRPr>
        </a:p>
      </dsp:txBody>
      <dsp:txXfrm>
        <a:off x="0" y="2483966"/>
        <a:ext cx="6002110" cy="880065"/>
      </dsp:txXfrm>
    </dsp:sp>
    <dsp:sp modelId="{81CC1B30-EB44-45A4-BB9E-213615DFD460}">
      <dsp:nvSpPr>
        <dsp:cNvPr id="0" name=""/>
        <dsp:cNvSpPr/>
      </dsp:nvSpPr>
      <dsp:spPr>
        <a:xfrm>
          <a:off x="0" y="3331437"/>
          <a:ext cx="1500527" cy="74968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education on mental health in the workplace and the burden on health care costs;</a:t>
          </a:r>
          <a:endParaRPr lang="en-US" sz="1100" kern="1200" dirty="0"/>
        </a:p>
      </dsp:txBody>
      <dsp:txXfrm>
        <a:off x="0" y="3331437"/>
        <a:ext cx="1500527" cy="749685"/>
      </dsp:txXfrm>
    </dsp:sp>
    <dsp:sp modelId="{9A8F3401-06BA-492E-89B3-904F4E84B389}">
      <dsp:nvSpPr>
        <dsp:cNvPr id="0" name=""/>
        <dsp:cNvSpPr/>
      </dsp:nvSpPr>
      <dsp:spPr>
        <a:xfrm>
          <a:off x="1500527" y="3331437"/>
          <a:ext cx="1500527" cy="74968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key strategies and best practices for supporting mental health and well-being in the workplace;</a:t>
          </a:r>
          <a:endParaRPr lang="en-US" sz="1100" kern="1200" dirty="0"/>
        </a:p>
      </dsp:txBody>
      <dsp:txXfrm>
        <a:off x="1500527" y="3331437"/>
        <a:ext cx="1500527" cy="749685"/>
      </dsp:txXfrm>
    </dsp:sp>
    <dsp:sp modelId="{BD85AAE5-F2B6-457C-AC6E-8759CE680017}">
      <dsp:nvSpPr>
        <dsp:cNvPr id="0" name=""/>
        <dsp:cNvSpPr/>
      </dsp:nvSpPr>
      <dsp:spPr>
        <a:xfrm>
          <a:off x="3001055" y="3331437"/>
          <a:ext cx="1500527" cy="74968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promoting mental health coverage and connecting employees with resources; and</a:t>
          </a:r>
          <a:endParaRPr lang="en-US" sz="1100" kern="1200" dirty="0"/>
        </a:p>
      </dsp:txBody>
      <dsp:txXfrm>
        <a:off x="3001055" y="3331437"/>
        <a:ext cx="1500527" cy="749685"/>
      </dsp:txXfrm>
    </dsp:sp>
    <dsp:sp modelId="{336A251D-1922-4336-9E8F-8B8A85881A48}">
      <dsp:nvSpPr>
        <dsp:cNvPr id="0" name=""/>
        <dsp:cNvSpPr/>
      </dsp:nvSpPr>
      <dsp:spPr>
        <a:xfrm>
          <a:off x="4501582" y="3331437"/>
          <a:ext cx="1500527" cy="749685"/>
        </a:xfrm>
        <a:prstGeom prst="rect">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8232" tIns="13970" rIns="78232" bIns="13970" numCol="1" spcCol="1270" anchor="ctr" anchorCtr="0">
          <a:noAutofit/>
        </a:bodyPr>
        <a:lstStyle/>
        <a:p>
          <a:pPr marL="0" lvl="0" indent="0" algn="ctr" defTabSz="488950">
            <a:lnSpc>
              <a:spcPct val="90000"/>
            </a:lnSpc>
            <a:spcBef>
              <a:spcPct val="0"/>
            </a:spcBef>
            <a:spcAft>
              <a:spcPct val="35000"/>
            </a:spcAft>
            <a:buNone/>
          </a:pPr>
          <a:r>
            <a:rPr lang="en-US" sz="1100" b="0" i="0" kern="1200" dirty="0"/>
            <a:t>tools and resources for understanding the link between physical health conditions and mental health.</a:t>
          </a:r>
          <a:endParaRPr lang="en-US" sz="1100" kern="1200" dirty="0"/>
        </a:p>
      </dsp:txBody>
      <dsp:txXfrm>
        <a:off x="4501582" y="3331437"/>
        <a:ext cx="1500527" cy="749685"/>
      </dsp:txXfrm>
    </dsp:sp>
    <dsp:sp modelId="{B805AB5B-6AEA-4C37-887B-D239BF41A228}">
      <dsp:nvSpPr>
        <dsp:cNvPr id="0" name=""/>
        <dsp:cNvSpPr/>
      </dsp:nvSpPr>
      <dsp:spPr>
        <a:xfrm rot="10800000">
          <a:off x="0" y="1855"/>
          <a:ext cx="6002110" cy="2506557"/>
        </a:xfrm>
        <a:prstGeom prst="upArrowCallou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9352" tIns="149352" rIns="149352" bIns="149352" numCol="1" spcCol="1270" anchor="ctr" anchorCtr="0">
          <a:noAutofit/>
        </a:bodyPr>
        <a:lstStyle/>
        <a:p>
          <a:pPr marL="0" lvl="0" indent="0" algn="ctr" defTabSz="933450">
            <a:lnSpc>
              <a:spcPct val="90000"/>
            </a:lnSpc>
            <a:spcBef>
              <a:spcPct val="0"/>
            </a:spcBef>
            <a:spcAft>
              <a:spcPct val="35000"/>
            </a:spcAft>
            <a:buNone/>
          </a:pPr>
          <a:r>
            <a:rPr lang="en-US" sz="2100" b="0" i="1" u="sng" kern="1200" dirty="0">
              <a:solidFill>
                <a:schemeClr val="tx1"/>
              </a:solidFill>
            </a:rPr>
            <a:t>Free, virtual</a:t>
          </a:r>
          <a:r>
            <a:rPr lang="en-US" sz="2100" b="0" i="1" kern="1200" dirty="0">
              <a:solidFill>
                <a:schemeClr val="tx1"/>
              </a:solidFill>
            </a:rPr>
            <a:t> </a:t>
          </a:r>
          <a:r>
            <a:rPr lang="en-US" sz="2100" b="0" i="0" kern="1200" dirty="0">
              <a:solidFill>
                <a:schemeClr val="tx1"/>
              </a:solidFill>
            </a:rPr>
            <a:t>consultation services and support to Indiana organizations that seek guidance in evolving their workplace mental health and overall well-being efforts. </a:t>
          </a:r>
          <a:endParaRPr lang="en-US" sz="2100" kern="1200" dirty="0">
            <a:solidFill>
              <a:schemeClr val="tx1"/>
            </a:solidFill>
          </a:endParaRPr>
        </a:p>
      </dsp:txBody>
      <dsp:txXfrm rot="10800000">
        <a:off x="0" y="1855"/>
        <a:ext cx="6002110" cy="1628686"/>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6237A7-48C2-4FA2-9008-6E7E7072B811}" type="datetimeFigureOut">
              <a:rPr lang="en-US" smtClean="0"/>
              <a:t>6/20/2024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D00E749-5E83-40A5-A73C-F9920BBC7125}" type="slidenum">
              <a:rPr lang="en-US" smtClean="0"/>
              <a:t>‹#›</a:t>
            </a:fld>
            <a:endParaRPr lang="en-US"/>
          </a:p>
        </p:txBody>
      </p:sp>
    </p:spTree>
    <p:extLst>
      <p:ext uri="{BB962C8B-B14F-4D97-AF65-F5344CB8AC3E}">
        <p14:creationId xmlns:p14="http://schemas.microsoft.com/office/powerpoint/2010/main" val="16379972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2268C8-5E85-45A7-A2F1-1800CC0666C8}" type="slidenum">
              <a:rPr lang="en-US" smtClean="0"/>
              <a:t>17</a:t>
            </a:fld>
            <a:endParaRPr lang="en-US"/>
          </a:p>
        </p:txBody>
      </p:sp>
    </p:spTree>
    <p:extLst>
      <p:ext uri="{BB962C8B-B14F-4D97-AF65-F5344CB8AC3E}">
        <p14:creationId xmlns:p14="http://schemas.microsoft.com/office/powerpoint/2010/main" val="3958578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Module 1: Helping Individuals Address Their Own Stigma</a:t>
            </a:r>
          </a:p>
          <a:p>
            <a:r>
              <a:rPr lang="en-US" dirty="0"/>
              <a:t>-What advice do you have for individuals anxious of entering or reentering the workforce?</a:t>
            </a:r>
          </a:p>
          <a:p>
            <a:r>
              <a:rPr lang="en-US" dirty="0"/>
              <a:t>-How can individuals work through their own stigma or self-doubt?</a:t>
            </a:r>
          </a:p>
          <a:p>
            <a:r>
              <a:rPr lang="en-US" b="1" dirty="0"/>
              <a:t>Module 2: Resume Writing: Filling Out Employment Applications</a:t>
            </a:r>
          </a:p>
          <a:p>
            <a:r>
              <a:rPr lang="en-US" dirty="0"/>
              <a:t>-What is a skill-based resume? </a:t>
            </a:r>
          </a:p>
          <a:p>
            <a:r>
              <a:rPr lang="en-US" dirty="0"/>
              <a:t>-What advice would you give a candidate on filling out an employment application? </a:t>
            </a:r>
          </a:p>
          <a:p>
            <a:r>
              <a:rPr lang="en-US" b="1" dirty="0"/>
              <a:t>Module 3: Interviewing: With Integrity, Interviewing the Company</a:t>
            </a:r>
          </a:p>
          <a:p>
            <a:r>
              <a:rPr lang="en-US" dirty="0"/>
              <a:t>-Why is language important when sharing your story in an interview? </a:t>
            </a:r>
          </a:p>
          <a:p>
            <a:r>
              <a:rPr lang="en-US" dirty="0"/>
              <a:t>-What should you look for when “interviewing” the company? </a:t>
            </a:r>
          </a:p>
          <a:p>
            <a:r>
              <a:rPr lang="en-US" b="1" dirty="0"/>
              <a:t>Module 4: Recovery Ready Employers</a:t>
            </a:r>
          </a:p>
          <a:p>
            <a:r>
              <a:rPr lang="en-US" dirty="0"/>
              <a:t>-What do the most successful recovery-ready employers have in common?</a:t>
            </a:r>
          </a:p>
          <a:p>
            <a:endParaRPr lang="en-US" dirty="0"/>
          </a:p>
        </p:txBody>
      </p:sp>
      <p:sp>
        <p:nvSpPr>
          <p:cNvPr id="4" name="Slide Number Placeholder 3"/>
          <p:cNvSpPr>
            <a:spLocks noGrp="1"/>
          </p:cNvSpPr>
          <p:nvPr>
            <p:ph type="sldNum" sz="quarter" idx="5"/>
          </p:nvPr>
        </p:nvSpPr>
        <p:spPr/>
        <p:txBody>
          <a:bodyPr/>
          <a:lstStyle/>
          <a:p>
            <a:fld id="{625DF23E-150B-482A-8707-176120BD7A55}" type="slidenum">
              <a:rPr lang="en-US" smtClean="0"/>
              <a:t>42</a:t>
            </a:fld>
            <a:endParaRPr lang="en-US"/>
          </a:p>
        </p:txBody>
      </p:sp>
    </p:spTree>
    <p:extLst>
      <p:ext uri="{BB962C8B-B14F-4D97-AF65-F5344CB8AC3E}">
        <p14:creationId xmlns:p14="http://schemas.microsoft.com/office/powerpoint/2010/main" val="17084634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Share a couple of success stories from the video series. Or high-level what to expect.</a:t>
            </a:r>
          </a:p>
        </p:txBody>
      </p:sp>
      <p:sp>
        <p:nvSpPr>
          <p:cNvPr id="4" name="Slide Number Placeholder 3"/>
          <p:cNvSpPr>
            <a:spLocks noGrp="1"/>
          </p:cNvSpPr>
          <p:nvPr>
            <p:ph type="sldNum" sz="quarter" idx="5"/>
          </p:nvPr>
        </p:nvSpPr>
        <p:spPr/>
        <p:txBody>
          <a:bodyPr/>
          <a:lstStyle/>
          <a:p>
            <a:fld id="{625DF23E-150B-482A-8707-176120BD7A55}" type="slidenum">
              <a:rPr lang="en-US" smtClean="0"/>
              <a:t>43</a:t>
            </a:fld>
            <a:endParaRPr lang="en-US"/>
          </a:p>
        </p:txBody>
      </p:sp>
    </p:spTree>
    <p:extLst>
      <p:ext uri="{BB962C8B-B14F-4D97-AF65-F5344CB8AC3E}">
        <p14:creationId xmlns:p14="http://schemas.microsoft.com/office/powerpoint/2010/main" val="221335867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Jen: Add CTA?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488782B8-F2AA-49C0-B8F4-B17BD2D5E2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00999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7EC9C-68B5-4B52-88B3-DA518871A205}" type="slidenum">
              <a:rPr lang="en-US" smtClean="0"/>
              <a:t>48</a:t>
            </a:fld>
            <a:endParaRPr lang="en-US" dirty="0"/>
          </a:p>
        </p:txBody>
      </p:sp>
    </p:spTree>
    <p:extLst>
      <p:ext uri="{BB962C8B-B14F-4D97-AF65-F5344CB8AC3E}">
        <p14:creationId xmlns:p14="http://schemas.microsoft.com/office/powerpoint/2010/main" val="41236779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Wellness Council of Indiana is a 501(c)3 not-for-profit organization and subsidiary of the Indiana Chamber of Commerce. Through this partnership, we take a workforce and economic development-approach to employee health and well-being. We view strong well-being efforts as a strategic business practice to help recruit and retain top talent. </a:t>
            </a:r>
          </a:p>
          <a:p>
            <a:endParaRPr lang="en-US" dirty="0"/>
          </a:p>
          <a:p>
            <a:r>
              <a:rPr lang="en-US" dirty="0"/>
              <a:t>We work with workplaces and communities throughout the state to develop, maintain and evolve their strategic well-being strategies. </a:t>
            </a:r>
          </a:p>
          <a:p>
            <a:endParaRPr lang="en-US" dirty="0"/>
          </a:p>
          <a:p>
            <a:r>
              <a:rPr lang="en-US" dirty="0"/>
              <a:t>We meet our member organizations where they are and guide them in their own unique well-being journey. We are proud to work with over 400 member organizations throughout the state.</a:t>
            </a:r>
          </a:p>
          <a:p>
            <a:endParaRPr lang="en-US" dirty="0"/>
          </a:p>
        </p:txBody>
      </p:sp>
      <p:sp>
        <p:nvSpPr>
          <p:cNvPr id="4" name="Slide Number Placeholder 3"/>
          <p:cNvSpPr>
            <a:spLocks noGrp="1"/>
          </p:cNvSpPr>
          <p:nvPr>
            <p:ph type="sldNum" sz="quarter" idx="5"/>
          </p:nvPr>
        </p:nvSpPr>
        <p:spPr/>
        <p:txBody>
          <a:bodyPr/>
          <a:lstStyle/>
          <a:p>
            <a:fld id="{9187EC9C-68B5-4B52-88B3-DA518871A205}" type="slidenum">
              <a:rPr lang="en-US" smtClean="0"/>
              <a:t>24</a:t>
            </a:fld>
            <a:endParaRPr lang="en-US" dirty="0"/>
          </a:p>
        </p:txBody>
      </p:sp>
    </p:spTree>
    <p:extLst>
      <p:ext uri="{BB962C8B-B14F-4D97-AF65-F5344CB8AC3E}">
        <p14:creationId xmlns:p14="http://schemas.microsoft.com/office/powerpoint/2010/main" val="304380292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highlight>
                  <a:srgbClr val="FFFF00"/>
                </a:highlight>
                <a:latin typeface="Calibri" panose="020F0502020204030204" pitchFamily="34" charset="0"/>
                <a:ea typeface="Calibri" panose="020F0502020204030204" pitchFamily="34" charset="0"/>
                <a:cs typeface="Times New Roman" panose="02020603050405020304" pitchFamily="18" charset="0"/>
              </a:rPr>
              <a:t>We serve as a connecter (connect to other organizations, similar size/industry) and convener to help bring companies together to learn and share from one another. Thus, helping to strengthen wellness networks across Indiana/state. We try to meet organizations where they are and help companies think more strategically about health and wellness.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9187EC9C-68B5-4B52-88B3-DA518871A205}" type="slidenum">
              <a:rPr lang="en-US" smtClean="0"/>
              <a:t>25</a:t>
            </a:fld>
            <a:endParaRPr lang="en-US" dirty="0"/>
          </a:p>
        </p:txBody>
      </p:sp>
    </p:spTree>
    <p:extLst>
      <p:ext uri="{BB962C8B-B14F-4D97-AF65-F5344CB8AC3E}">
        <p14:creationId xmlns:p14="http://schemas.microsoft.com/office/powerpoint/2010/main" val="10676143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Challenges faced by individual: </a:t>
            </a:r>
          </a:p>
          <a:p>
            <a:endParaRPr lang="en-US" dirty="0"/>
          </a:p>
          <a:p>
            <a:r>
              <a:rPr lang="en-US" dirty="0">
                <a:highlight>
                  <a:srgbClr val="FFFF00"/>
                </a:highlight>
              </a:rPr>
              <a:t>Briefly discuss the challenges faced by individuals with justice involvement or substance use disorder in finding employment</a:t>
            </a:r>
          </a:p>
          <a:p>
            <a:r>
              <a:rPr lang="en-US" dirty="0">
                <a:highlight>
                  <a:srgbClr val="FFFF00"/>
                </a:highlight>
              </a:rPr>
              <a:t>Emphasize the need for tailored resources and support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highlight>
                <a:srgbClr val="FFFF00"/>
              </a:highligh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highlight>
                  <a:srgbClr val="FFFF00"/>
                </a:highlight>
              </a:rPr>
              <a:t>JENNIFER: (Question) How deep do we need to go? I pulled your data from chamber bod presentation.  I don’t know if this is appropriate.</a:t>
            </a:r>
          </a:p>
          <a:p>
            <a:endParaRPr lang="en-US" dirty="0">
              <a:highlight>
                <a:srgbClr val="FFFF00"/>
              </a:highlight>
            </a:endParaRPr>
          </a:p>
          <a:p>
            <a:endParaRPr lang="en-US" dirty="0"/>
          </a:p>
        </p:txBody>
      </p:sp>
      <p:sp>
        <p:nvSpPr>
          <p:cNvPr id="4" name="Slide Number Placeholder 3"/>
          <p:cNvSpPr>
            <a:spLocks noGrp="1"/>
          </p:cNvSpPr>
          <p:nvPr>
            <p:ph type="sldNum" sz="quarter" idx="5"/>
          </p:nvPr>
        </p:nvSpPr>
        <p:spPr/>
        <p:txBody>
          <a:bodyPr/>
          <a:lstStyle/>
          <a:p>
            <a:fld id="{625DF23E-150B-482A-8707-176120BD7A55}" type="slidenum">
              <a:rPr lang="en-US" smtClean="0"/>
              <a:t>26</a:t>
            </a:fld>
            <a:endParaRPr lang="en-US"/>
          </a:p>
        </p:txBody>
      </p:sp>
    </p:spTree>
    <p:extLst>
      <p:ext uri="{BB962C8B-B14F-4D97-AF65-F5344CB8AC3E}">
        <p14:creationId xmlns:p14="http://schemas.microsoft.com/office/powerpoint/2010/main" val="13074604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21B3DE0B-1D4D-4C51-9F39-9E6AE91D0C17}"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6012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187EC9C-68B5-4B52-88B3-DA518871A205}" type="slidenum">
              <a:rPr lang="en-US" smtClean="0"/>
              <a:t>34</a:t>
            </a:fld>
            <a:endParaRPr lang="en-US" dirty="0"/>
          </a:p>
        </p:txBody>
      </p:sp>
    </p:spTree>
    <p:extLst>
      <p:ext uri="{BB962C8B-B14F-4D97-AF65-F5344CB8AC3E}">
        <p14:creationId xmlns:p14="http://schemas.microsoft.com/office/powerpoint/2010/main" val="9565859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b="0" i="0" dirty="0">
                <a:solidFill>
                  <a:srgbClr val="666666"/>
                </a:solidFill>
                <a:effectLst/>
                <a:latin typeface="Nunito Sans" pitchFamily="2" charset="0"/>
              </a:rPr>
              <a:t>Mental Health First-Aid (MHFA) introduces participants to identify common signs and symptoms of mental health and substance use-related challenges, builds understanding on their impact and provides an overview of common supports. This eight-hour course utilizes role play, scenarios, and activities to demonstrate how to offer initial help in a mental health crisis and connect persons to the appropriate professional, peer, social and self-help care.</a:t>
            </a:r>
          </a:p>
          <a:p>
            <a:pPr algn="l"/>
            <a:endParaRPr lang="en-US" b="0" i="0" dirty="0">
              <a:solidFill>
                <a:srgbClr val="666666"/>
              </a:solidFill>
              <a:effectLst/>
              <a:latin typeface="Nunito Sans" pitchFamily="2" charset="0"/>
            </a:endParaRPr>
          </a:p>
          <a:p>
            <a:pPr algn="l"/>
            <a:r>
              <a:rPr lang="en-US" b="0" i="0" dirty="0">
                <a:solidFill>
                  <a:srgbClr val="666666"/>
                </a:solidFill>
                <a:effectLst/>
                <a:latin typeface="Nunito Sans" pitchFamily="2" charset="0"/>
              </a:rPr>
              <a:t>MHFA takes the fear and hesitation out of starting conversations about mental health and substance use problems by improving understanding and providing an action plan that teaches people to safely and responsibly identify and address a potential mental illness or substance use disorder.</a:t>
            </a:r>
          </a:p>
          <a:p>
            <a:pPr algn="l"/>
            <a:endParaRPr lang="en-US" b="0" i="0" dirty="0">
              <a:solidFill>
                <a:srgbClr val="666666"/>
              </a:solidFill>
              <a:effectLst/>
              <a:latin typeface="Nunito Sans" pitchFamily="2" charset="0"/>
            </a:endParaRPr>
          </a:p>
          <a:p>
            <a:pPr algn="l">
              <a:buFont typeface="Arial" panose="020B0604020202020204" pitchFamily="34" charset="0"/>
              <a:buChar char="•"/>
            </a:pPr>
            <a:r>
              <a:rPr lang="en-US" b="0" i="0" dirty="0">
                <a:solidFill>
                  <a:srgbClr val="666666"/>
                </a:solidFill>
                <a:effectLst/>
                <a:latin typeface="Nunito Sans" pitchFamily="2" charset="0"/>
              </a:rPr>
              <a:t>Training is intended for all employees of your organization who wish to learn and support mental health well-being efforts.</a:t>
            </a:r>
          </a:p>
          <a:p>
            <a:pPr algn="l">
              <a:buFont typeface="Arial" panose="020B0604020202020204" pitchFamily="34" charset="0"/>
              <a:buChar char="•"/>
            </a:pPr>
            <a:r>
              <a:rPr lang="en-US" b="0" i="0" dirty="0">
                <a:solidFill>
                  <a:srgbClr val="666666"/>
                </a:solidFill>
                <a:effectLst/>
                <a:latin typeface="Nunito Sans" pitchFamily="2" charset="0"/>
              </a:rPr>
              <a:t>Wellness Council of Indiana staff members are trained as Mental Health First Aid instructors to provide quality and timely training to your organization.</a:t>
            </a:r>
          </a:p>
          <a:p>
            <a:pPr algn="l">
              <a:buFont typeface="Arial" panose="020B0604020202020204" pitchFamily="34" charset="0"/>
              <a:buChar char="•"/>
            </a:pPr>
            <a:r>
              <a:rPr lang="en-US" b="0" i="0" dirty="0">
                <a:solidFill>
                  <a:srgbClr val="666666"/>
                </a:solidFill>
                <a:effectLst/>
                <a:latin typeface="Nunito Sans" pitchFamily="2" charset="0"/>
              </a:rPr>
              <a:t>You only need to attend one eight-hour training to become a certified Mental Health First Aider, a certification that lasts for three years.</a:t>
            </a:r>
          </a:p>
          <a:p>
            <a:endParaRPr lang="en-US" dirty="0"/>
          </a:p>
        </p:txBody>
      </p:sp>
      <p:sp>
        <p:nvSpPr>
          <p:cNvPr id="4" name="Slide Number Placeholder 3"/>
          <p:cNvSpPr>
            <a:spLocks noGrp="1"/>
          </p:cNvSpPr>
          <p:nvPr>
            <p:ph type="sldNum" sz="quarter" idx="5"/>
          </p:nvPr>
        </p:nvSpPr>
        <p:spPr/>
        <p:txBody>
          <a:bodyPr/>
          <a:lstStyle/>
          <a:p>
            <a:fld id="{9187EC9C-68B5-4B52-88B3-DA518871A205}" type="slidenum">
              <a:rPr lang="en-US" smtClean="0"/>
              <a:t>35</a:t>
            </a:fld>
            <a:endParaRPr lang="en-US" dirty="0"/>
          </a:p>
        </p:txBody>
      </p:sp>
    </p:spTree>
    <p:extLst>
      <p:ext uri="{BB962C8B-B14F-4D97-AF65-F5344CB8AC3E}">
        <p14:creationId xmlns:p14="http://schemas.microsoft.com/office/powerpoint/2010/main" val="33318526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GOAL OF VIDEO SERIES: </a:t>
            </a:r>
            <a:r>
              <a:rPr lang="en-US" dirty="0"/>
              <a:t>This video series supports individuals in recovery and/or with justice involvement to access employment resources. Employers learn to overcome stigma and become recovery-ready.</a:t>
            </a:r>
          </a:p>
          <a:p>
            <a:endParaRPr lang="en-US" dirty="0"/>
          </a:p>
          <a:p>
            <a:r>
              <a:rPr lang="en-US" b="1" dirty="0"/>
              <a:t>Note: </a:t>
            </a:r>
            <a:r>
              <a:rPr lang="en-US" dirty="0"/>
              <a:t>The specific content being addressed is a result of our findings from both the 2022 Employer MH &amp; Substance Misuse Survey, but also a statewide survey directed at local Recovery Hubs through partners at the Indiana Recovery Network.  </a:t>
            </a:r>
          </a:p>
        </p:txBody>
      </p:sp>
      <p:sp>
        <p:nvSpPr>
          <p:cNvPr id="4" name="Slide Number Placeholder 3"/>
          <p:cNvSpPr>
            <a:spLocks noGrp="1"/>
          </p:cNvSpPr>
          <p:nvPr>
            <p:ph type="sldNum" sz="quarter" idx="5"/>
          </p:nvPr>
        </p:nvSpPr>
        <p:spPr/>
        <p:txBody>
          <a:bodyPr/>
          <a:lstStyle/>
          <a:p>
            <a:fld id="{625DF23E-150B-482A-8707-176120BD7A55}" type="slidenum">
              <a:rPr lang="en-US" smtClean="0"/>
              <a:t>40</a:t>
            </a:fld>
            <a:endParaRPr lang="en-US"/>
          </a:p>
        </p:txBody>
      </p:sp>
    </p:spTree>
    <p:extLst>
      <p:ext uri="{BB962C8B-B14F-4D97-AF65-F5344CB8AC3E}">
        <p14:creationId xmlns:p14="http://schemas.microsoft.com/office/powerpoint/2010/main" val="13264484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Showcase the "Recovery at Work" video series</a:t>
            </a:r>
          </a:p>
          <a:p>
            <a:r>
              <a:rPr lang="en-US" dirty="0"/>
              <a:t>Highlight key features, such as real-life success stories, practical tips, and expert advice</a:t>
            </a:r>
          </a:p>
          <a:p>
            <a:endParaRPr lang="en-US" dirty="0"/>
          </a:p>
          <a:p>
            <a:r>
              <a:rPr lang="en-US" b="1" dirty="0"/>
              <a:t>Outline the specific benefits of the video series, such as:</a:t>
            </a:r>
          </a:p>
          <a:p>
            <a:r>
              <a:rPr lang="en-US" dirty="0"/>
              <a:t>-Skill-building for employment</a:t>
            </a:r>
          </a:p>
          <a:p>
            <a:r>
              <a:rPr lang="en-US" dirty="0"/>
              <a:t>-Motivational and inspirational content</a:t>
            </a:r>
          </a:p>
          <a:p>
            <a:r>
              <a:rPr lang="en-US" dirty="0"/>
              <a:t>-Expert insights on overcoming challenges</a:t>
            </a:r>
          </a:p>
        </p:txBody>
      </p:sp>
      <p:sp>
        <p:nvSpPr>
          <p:cNvPr id="4" name="Slide Number Placeholder 3"/>
          <p:cNvSpPr>
            <a:spLocks noGrp="1"/>
          </p:cNvSpPr>
          <p:nvPr>
            <p:ph type="sldNum" sz="quarter" idx="5"/>
          </p:nvPr>
        </p:nvSpPr>
        <p:spPr/>
        <p:txBody>
          <a:bodyPr/>
          <a:lstStyle/>
          <a:p>
            <a:fld id="{625DF23E-150B-482A-8707-176120BD7A55}" type="slidenum">
              <a:rPr lang="en-US" smtClean="0"/>
              <a:t>41</a:t>
            </a:fld>
            <a:endParaRPr lang="en-US"/>
          </a:p>
        </p:txBody>
      </p:sp>
    </p:spTree>
    <p:extLst>
      <p:ext uri="{BB962C8B-B14F-4D97-AF65-F5344CB8AC3E}">
        <p14:creationId xmlns:p14="http://schemas.microsoft.com/office/powerpoint/2010/main" val="9928793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80D82-1809-AA92-53AD-8A0360EBD8D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123B56E-C5B9-8059-2027-E43B439CEF5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3657E81-5891-2457-5326-6F10190B5E29}"/>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EA7A5295-2D07-AB76-F57E-A98F0CF4B8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48B4992-8ECC-12F1-D94B-BE31BAE04033}"/>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1174628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C37AB-2FDA-9CE2-B881-8E820E353FB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9FB8B7-1BE7-F23D-8D70-B70E2B2531C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4E1BE53-B325-04D1-1419-A627D3C11F78}"/>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9A016456-0C35-C8F5-6ED4-92921BC57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E2F06B-5B4F-E57B-1316-AE83623B3628}"/>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10774824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AA805CA-390F-820E-5B18-2E79A6DC6A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4D941C3-31B8-421D-C75F-064ACCAAFE0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81B9911-3B8C-9006-0D10-C422C92D911E}"/>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F649D4FA-E6A9-A916-309A-185EF47B9F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3C7A26-741D-198E-E74C-E16C40AE1E4D}"/>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58088947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6DF9690-74D7-4043-9630-F0F754643D1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3723B-3B13-4B86-B4F7-E56057A36396}" type="slidenum">
              <a:rPr lang="en-US" smtClean="0"/>
              <a:t>‹#›</a:t>
            </a:fld>
            <a:endParaRPr lang="en-US"/>
          </a:p>
        </p:txBody>
      </p:sp>
    </p:spTree>
    <p:extLst>
      <p:ext uri="{BB962C8B-B14F-4D97-AF65-F5344CB8AC3E}">
        <p14:creationId xmlns:p14="http://schemas.microsoft.com/office/powerpoint/2010/main" val="40471854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6DF9690-74D7-4043-9630-F0F754643D10}" type="datetimeFigureOut">
              <a:rPr lang="en-US" smtClean="0"/>
              <a:t>6/20/2024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673723B-3B13-4B86-B4F7-E56057A36396}" type="slidenum">
              <a:rPr lang="en-US" smtClean="0"/>
              <a:t>‹#›</a:t>
            </a:fld>
            <a:endParaRPr lang="en-US"/>
          </a:p>
        </p:txBody>
      </p:sp>
    </p:spTree>
    <p:extLst>
      <p:ext uri="{BB962C8B-B14F-4D97-AF65-F5344CB8AC3E}">
        <p14:creationId xmlns:p14="http://schemas.microsoft.com/office/powerpoint/2010/main" val="12461631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6DF9690-74D7-4043-9630-F0F754643D10}" type="datetimeFigureOut">
              <a:rPr lang="en-US" smtClean="0"/>
              <a:t>6/20/2024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73723B-3B13-4B86-B4F7-E56057A36396}" type="slidenum">
              <a:rPr lang="en-US" smtClean="0"/>
              <a:t>‹#›</a:t>
            </a:fld>
            <a:endParaRPr lang="en-US"/>
          </a:p>
        </p:txBody>
      </p:sp>
    </p:spTree>
    <p:extLst>
      <p:ext uri="{BB962C8B-B14F-4D97-AF65-F5344CB8AC3E}">
        <p14:creationId xmlns:p14="http://schemas.microsoft.com/office/powerpoint/2010/main" val="333793444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80090-157F-D19C-44AE-B2A37AD770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9148A1-992C-7B67-0DA8-8C724C3C419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0B5674-9B2C-6963-CC32-8B291687FB88}"/>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0FB8F5F5-3B91-388A-3FE6-80AC225B5D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82D40A-405C-CA21-9060-FF9A7D5F9E15}"/>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185615942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1B0CC-836F-9FB2-20FA-0D34522009E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23382C-A9C3-F571-4520-4C2A8548F43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EC6431D-920E-8A86-4386-A9359AAB0B03}"/>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569B86D5-39DA-EE5D-E8C6-BF81D3C093B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782475-D577-1862-E2F3-911335E8A288}"/>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170172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B5B74-8F26-9147-EBCA-9AAB76642C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B8EAF5B-67EE-2EA6-5047-868846E839E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CCEE292-E78E-9C24-DA73-84672285CB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AEFC31-98E5-1BFC-4355-B47ABB8442D6}"/>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6" name="Footer Placeholder 5">
            <a:extLst>
              <a:ext uri="{FF2B5EF4-FFF2-40B4-BE49-F238E27FC236}">
                <a16:creationId xmlns:a16="http://schemas.microsoft.com/office/drawing/2014/main" id="{0DB0AA31-7922-E0D8-4B31-F39DE183E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FA9CD9-AC0F-A918-DBAF-A6CD8D8C8447}"/>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31163033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A50BE-7A5E-2B1E-0B21-6FE3C23F5E3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758852D-659A-4149-DBEF-FEBFEEC228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037606D-6EE7-4977-B2D1-C32F0408D35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DC7731E-D31C-097C-CF2A-E1BBF2CA6F6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05A8D90-7D36-8A35-EB34-FEADECCDB4E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B25D566-30F6-8F04-D826-F375B06F6725}"/>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8" name="Footer Placeholder 7">
            <a:extLst>
              <a:ext uri="{FF2B5EF4-FFF2-40B4-BE49-F238E27FC236}">
                <a16:creationId xmlns:a16="http://schemas.microsoft.com/office/drawing/2014/main" id="{AE7DC675-2338-494B-6D97-EACCF3FBFC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DA23E26-614F-8CD2-F016-8A261CDB7451}"/>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13255476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C63C0-D7F0-375D-DD77-02316C1A5D4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F0020B6-DC58-7747-8A0C-42FA758C85E3}"/>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4" name="Footer Placeholder 3">
            <a:extLst>
              <a:ext uri="{FF2B5EF4-FFF2-40B4-BE49-F238E27FC236}">
                <a16:creationId xmlns:a16="http://schemas.microsoft.com/office/drawing/2014/main" id="{5AD68927-BA03-C9F8-B2E7-5F4DCA025A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6E3AC44-A47A-879B-C6AD-B080FA234127}"/>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39554864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CA0B211-E078-2DBA-5F8F-D7D7559034CF}"/>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3" name="Footer Placeholder 2">
            <a:extLst>
              <a:ext uri="{FF2B5EF4-FFF2-40B4-BE49-F238E27FC236}">
                <a16:creationId xmlns:a16="http://schemas.microsoft.com/office/drawing/2014/main" id="{FCA00199-6030-F364-17D8-2D844181B16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D09F48-FE05-3C47-0E44-3533F3D11C94}"/>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37382437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494386-09E5-378A-5F73-4AA6B65A6CF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9D4B6BA-512C-4F0D-5A07-0359A64D23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C69A50B-88A3-28C9-8827-1F386EE28C2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B97881-3961-DF14-3942-25EE893BB938}"/>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6" name="Footer Placeholder 5">
            <a:extLst>
              <a:ext uri="{FF2B5EF4-FFF2-40B4-BE49-F238E27FC236}">
                <a16:creationId xmlns:a16="http://schemas.microsoft.com/office/drawing/2014/main" id="{8AC6880C-DD20-4F89-8875-7A27847811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FE46ED1-5E85-8599-73B1-CE59E7DD5278}"/>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3519681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43D6E-5A13-DC57-A951-B1DF5DB2F4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63F0A2F-C95D-1C67-E3C1-83ECA8DD4A7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CFA56F-0387-8E33-8FCE-E61DD19CBB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8F5A4C-B927-E6C6-CC21-B1100F427E65}"/>
              </a:ext>
            </a:extLst>
          </p:cNvPr>
          <p:cNvSpPr>
            <a:spLocks noGrp="1"/>
          </p:cNvSpPr>
          <p:nvPr>
            <p:ph type="dt" sz="half" idx="10"/>
          </p:nvPr>
        </p:nvSpPr>
        <p:spPr/>
        <p:txBody>
          <a:bodyPr/>
          <a:lstStyle/>
          <a:p>
            <a:fld id="{4799A995-5AA0-4738-A596-35A659610918}" type="datetimeFigureOut">
              <a:rPr lang="en-US" smtClean="0"/>
              <a:t>6/20/2024</a:t>
            </a:fld>
            <a:endParaRPr lang="en-US"/>
          </a:p>
        </p:txBody>
      </p:sp>
      <p:sp>
        <p:nvSpPr>
          <p:cNvPr id="6" name="Footer Placeholder 5">
            <a:extLst>
              <a:ext uri="{FF2B5EF4-FFF2-40B4-BE49-F238E27FC236}">
                <a16:creationId xmlns:a16="http://schemas.microsoft.com/office/drawing/2014/main" id="{45071CA5-024C-EAC9-0236-C0CC6E11CD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4634138-86D7-2E6E-0C0C-E7884856CD9A}"/>
              </a:ext>
            </a:extLst>
          </p:cNvPr>
          <p:cNvSpPr>
            <a:spLocks noGrp="1"/>
          </p:cNvSpPr>
          <p:nvPr>
            <p:ph type="sldNum" sz="quarter" idx="12"/>
          </p:nvPr>
        </p:nvSpPr>
        <p:spPr/>
        <p:txBody>
          <a:bodyPr/>
          <a:lstStyle/>
          <a:p>
            <a:fld id="{AC323E08-056B-4A5C-A124-E448E6475EE6}" type="slidenum">
              <a:rPr lang="en-US" smtClean="0"/>
              <a:t>‹#›</a:t>
            </a:fld>
            <a:endParaRPr lang="en-US"/>
          </a:p>
        </p:txBody>
      </p:sp>
    </p:spTree>
    <p:extLst>
      <p:ext uri="{BB962C8B-B14F-4D97-AF65-F5344CB8AC3E}">
        <p14:creationId xmlns:p14="http://schemas.microsoft.com/office/powerpoint/2010/main" val="30262515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5" Type="http://schemas.openxmlformats.org/officeDocument/2006/relationships/image" Target="../media/image1.jp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7E5A6FB-02BD-3E12-B713-89939462571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1B78F92-503C-3F6F-2118-442F173749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1AEB59-D72B-20F3-D727-01F5FACAFDF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799A995-5AA0-4738-A596-35A659610918}" type="datetimeFigureOut">
              <a:rPr lang="en-US" smtClean="0"/>
              <a:t>6/20/2024</a:t>
            </a:fld>
            <a:endParaRPr lang="en-US"/>
          </a:p>
        </p:txBody>
      </p:sp>
      <p:sp>
        <p:nvSpPr>
          <p:cNvPr id="5" name="Footer Placeholder 4">
            <a:extLst>
              <a:ext uri="{FF2B5EF4-FFF2-40B4-BE49-F238E27FC236}">
                <a16:creationId xmlns:a16="http://schemas.microsoft.com/office/drawing/2014/main" id="{21B10052-4576-EFEA-E38F-07B86070AD6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CC551F1-A060-EAF2-1C4E-6C4900F92AB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C323E08-056B-4A5C-A124-E448E6475EE6}" type="slidenum">
              <a:rPr lang="en-US" smtClean="0"/>
              <a:t>‹#›</a:t>
            </a:fld>
            <a:endParaRPr lang="en-US"/>
          </a:p>
        </p:txBody>
      </p:sp>
    </p:spTree>
    <p:extLst>
      <p:ext uri="{BB962C8B-B14F-4D97-AF65-F5344CB8AC3E}">
        <p14:creationId xmlns:p14="http://schemas.microsoft.com/office/powerpoint/2010/main" val="386738400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F9690-74D7-4043-9630-F0F754643D10}" type="datetimeFigureOut">
              <a:rPr lang="en-US" smtClean="0"/>
              <a:t>6/20/2024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73723B-3B13-4B86-B4F7-E56057A36396}" type="slidenum">
              <a:rPr lang="en-US" smtClean="0"/>
              <a:t>‹#›</a:t>
            </a:fld>
            <a:endParaRPr lang="en-US"/>
          </a:p>
        </p:txBody>
      </p:sp>
    </p:spTree>
    <p:extLst>
      <p:ext uri="{BB962C8B-B14F-4D97-AF65-F5344CB8AC3E}">
        <p14:creationId xmlns:p14="http://schemas.microsoft.com/office/powerpoint/2010/main" val="75880616"/>
      </p:ext>
    </p:extLst>
  </p:cSld>
  <p:clrMap bg1="lt1" tx1="dk1" bg2="lt2" tx2="dk2" accent1="accent1" accent2="accent2" accent3="accent3" accent4="accent4" accent5="accent5" accent6="accent6" hlink="hlink" folHlink="folHlink"/>
  <p:sldLayoutIdLst>
    <p:sldLayoutId id="2147483661" r:id="rId1"/>
    <p:sldLayoutId id="2147483667" r:id="rId2"/>
    <p:sldLayoutId id="2147483662"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png"/></Relationships>
</file>

<file path=ppt/slides/_rels/slide1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7.svg"/></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28.pn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37.png"/><Relationship Id="rId4" Type="http://schemas.openxmlformats.org/officeDocument/2006/relationships/image" Target="../media/image36.png"/></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4.svg"/><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40.sv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62.jpg"/><Relationship Id="rId7" Type="http://schemas.openxmlformats.org/officeDocument/2006/relationships/diagramColors" Target="../diagrams/colors2.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35.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4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4.xml.rels><?xml version="1.0" encoding="UTF-8" standalone="yes"?>
<Relationships xmlns="http://schemas.openxmlformats.org/package/2006/relationships"><Relationship Id="rId3" Type="http://schemas.openxmlformats.org/officeDocument/2006/relationships/hyperlink" Target="https://www.wellnessindiana.org/programs/mhfa/" TargetMode="External"/><Relationship Id="rId2" Type="http://schemas.openxmlformats.org/officeDocument/2006/relationships/notesSlide" Target="../notesSlides/notesSlide12.xml"/><Relationship Id="rId1" Type="http://schemas.openxmlformats.org/officeDocument/2006/relationships/slideLayout" Target="../slideLayouts/slideLayout14.xml"/><Relationship Id="rId5" Type="http://schemas.openxmlformats.org/officeDocument/2006/relationships/hyperlink" Target="https://www.in.gov/recovery/files/Indiana_workforce_recovery_employer_guidelines.pdf" TargetMode="External"/><Relationship Id="rId4" Type="http://schemas.openxmlformats.org/officeDocument/2006/relationships/hyperlink" Target="https://www.wellnessindiana.org/recovery/the-right-dose/" TargetMode="Externa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hyperlink" Target="mailto:jpferrer@indianachamber.com"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5" Type="http://schemas.openxmlformats.org/officeDocument/2006/relationships/hyperlink" Target="https://www.linkedin.com/company/wellness-council-of-indiana" TargetMode="External"/><Relationship Id="rId4" Type="http://schemas.openxmlformats.org/officeDocument/2006/relationships/hyperlink" Target="https://www.wellnessindiana.org/" TargetMode="External"/></Relationships>
</file>

<file path=ppt/slides/_rels/slide4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4" Type="http://schemas.openxmlformats.org/officeDocument/2006/relationships/image" Target="../media/image4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7.sv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731695" y="1495132"/>
            <a:ext cx="6730260" cy="2387600"/>
          </a:xfrm>
        </p:spPr>
        <p:txBody>
          <a:bodyPr>
            <a:noAutofit/>
          </a:bodyPr>
          <a:lstStyle/>
          <a:p>
            <a:pPr algn="l"/>
            <a:r>
              <a:rPr lang="en-US" sz="48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Indiana’s Roadmap to Improving Mental Health and Substance Use Services</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731695" y="4097800"/>
            <a:ext cx="5436093" cy="996594"/>
          </a:xfrm>
        </p:spPr>
        <p:txBody>
          <a:bodyPr>
            <a:normAutofit lnSpcReduction="10000"/>
          </a:bodyPr>
          <a:lstStyle/>
          <a:p>
            <a:pPr algn="l"/>
            <a:r>
              <a:rPr lang="en-US" sz="32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Douglas Huntsinger</a:t>
            </a:r>
          </a:p>
          <a:p>
            <a:pPr algn="l"/>
            <a:r>
              <a:rPr lang="en-US" sz="2800" i="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Office of the Governor</a:t>
            </a:r>
          </a:p>
        </p:txBody>
      </p:sp>
      <p:sp>
        <p:nvSpPr>
          <p:cNvPr id="8" name="TextBox 7">
            <a:extLst>
              <a:ext uri="{FF2B5EF4-FFF2-40B4-BE49-F238E27FC236}">
                <a16:creationId xmlns:a16="http://schemas.microsoft.com/office/drawing/2014/main" id="{F43BB31C-3013-2C75-AE63-AA7B105C0374}"/>
              </a:ext>
            </a:extLst>
          </p:cNvPr>
          <p:cNvSpPr txBox="1"/>
          <p:nvPr/>
        </p:nvSpPr>
        <p:spPr>
          <a:xfrm>
            <a:off x="731695" y="5159640"/>
            <a:ext cx="6094520" cy="369332"/>
          </a:xfrm>
          <a:prstGeom prst="rect">
            <a:avLst/>
          </a:prstGeom>
          <a:noFill/>
        </p:spPr>
        <p:txBody>
          <a:bodyPr wrap="square">
            <a:spAutoFit/>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June 21, 2024</a:t>
            </a:r>
          </a:p>
        </p:txBody>
      </p:sp>
    </p:spTree>
    <p:extLst>
      <p:ext uri="{BB962C8B-B14F-4D97-AF65-F5344CB8AC3E}">
        <p14:creationId xmlns:p14="http://schemas.microsoft.com/office/powerpoint/2010/main" val="22514325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white square with blue and yellow stripes&#10;&#10;Description automatically generated">
            <a:extLst>
              <a:ext uri="{FF2B5EF4-FFF2-40B4-BE49-F238E27FC236}">
                <a16:creationId xmlns:a16="http://schemas.microsoft.com/office/drawing/2014/main" id="{F90DB3B0-C63D-6C70-6D5F-F3E73E40C0D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Future of Public Health</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normAutofit fontScale="77500" lnSpcReduction="20000"/>
          </a:bodyPr>
          <a:lstStyle/>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Now in implementation phase – Health First Indiana</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Historic, FIRST-of-its-kind investment in public health</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Investment in prevention leads to healthier communities and workforce, which attracts businesses and benefits economy</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Convenes local elected officials, public health, clinical health and community partners</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Partnerships allow communities to organize care, reduce duplication of services, be more efficient</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Benefits rural communities that often have fewer resources</a:t>
            </a:r>
          </a:p>
          <a:p>
            <a:pPr marL="285744" indent="-285744">
              <a:spcBef>
                <a:spcPts val="600"/>
              </a:spcBef>
              <a:buFont typeface="Arial" panose="020B0604020202020204" pitchFamily="34" charset="0"/>
              <a:buChar char="•"/>
            </a:pPr>
            <a:r>
              <a:rPr lang="en-US" sz="28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Allows counties to create innovative solutions tailored to address local health needs</a:t>
            </a:r>
          </a:p>
        </p:txBody>
      </p:sp>
    </p:spTree>
    <p:extLst>
      <p:ext uri="{BB962C8B-B14F-4D97-AF65-F5344CB8AC3E}">
        <p14:creationId xmlns:p14="http://schemas.microsoft.com/office/powerpoint/2010/main" val="17213895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Core Services</a:t>
            </a:r>
          </a:p>
        </p:txBody>
      </p:sp>
      <p:pic>
        <p:nvPicPr>
          <p:cNvPr id="6" name="Picture 5">
            <a:extLst>
              <a:ext uri="{FF2B5EF4-FFF2-40B4-BE49-F238E27FC236}">
                <a16:creationId xmlns:a16="http://schemas.microsoft.com/office/drawing/2014/main" id="{8461C12C-83E7-9846-1716-6F6BCE52AC7E}"/>
              </a:ext>
            </a:extLst>
          </p:cNvPr>
          <p:cNvPicPr>
            <a:picLocks noChangeAspect="1"/>
          </p:cNvPicPr>
          <p:nvPr/>
        </p:nvPicPr>
        <p:blipFill>
          <a:blip r:embed="rId3"/>
          <a:stretch>
            <a:fillRect/>
          </a:stretch>
        </p:blipFill>
        <p:spPr>
          <a:xfrm>
            <a:off x="2435402" y="1410975"/>
            <a:ext cx="7321194" cy="4820217"/>
          </a:xfrm>
          <a:prstGeom prst="rect">
            <a:avLst/>
          </a:prstGeom>
        </p:spPr>
      </p:pic>
    </p:spTree>
    <p:extLst>
      <p:ext uri="{BB962C8B-B14F-4D97-AF65-F5344CB8AC3E}">
        <p14:creationId xmlns:p14="http://schemas.microsoft.com/office/powerpoint/2010/main" val="1385448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Core Services</a:t>
            </a:r>
          </a:p>
        </p:txBody>
      </p:sp>
      <p:pic>
        <p:nvPicPr>
          <p:cNvPr id="6" name="Picture 5">
            <a:extLst>
              <a:ext uri="{FF2B5EF4-FFF2-40B4-BE49-F238E27FC236}">
                <a16:creationId xmlns:a16="http://schemas.microsoft.com/office/drawing/2014/main" id="{8461C12C-83E7-9846-1716-6F6BCE52AC7E}"/>
              </a:ext>
            </a:extLst>
          </p:cNvPr>
          <p:cNvPicPr>
            <a:picLocks noChangeAspect="1"/>
          </p:cNvPicPr>
          <p:nvPr/>
        </p:nvPicPr>
        <p:blipFill>
          <a:blip r:embed="rId3"/>
          <a:stretch>
            <a:fillRect/>
          </a:stretch>
        </p:blipFill>
        <p:spPr>
          <a:xfrm>
            <a:off x="2435402" y="1410975"/>
            <a:ext cx="7321194" cy="4820217"/>
          </a:xfrm>
          <a:prstGeom prst="rect">
            <a:avLst/>
          </a:prstGeom>
        </p:spPr>
      </p:pic>
      <p:sp>
        <p:nvSpPr>
          <p:cNvPr id="7" name="Oval 6">
            <a:extLst>
              <a:ext uri="{FF2B5EF4-FFF2-40B4-BE49-F238E27FC236}">
                <a16:creationId xmlns:a16="http://schemas.microsoft.com/office/drawing/2014/main" id="{2C40CC18-72B9-37EC-F529-021A3DFA8828}"/>
              </a:ext>
            </a:extLst>
          </p:cNvPr>
          <p:cNvSpPr/>
          <p:nvPr/>
        </p:nvSpPr>
        <p:spPr>
          <a:xfrm>
            <a:off x="4970666" y="5376584"/>
            <a:ext cx="2131846" cy="935316"/>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4D273B7-A2D3-F6B8-F27C-1524DA23D32E}"/>
              </a:ext>
            </a:extLst>
          </p:cNvPr>
          <p:cNvSpPr/>
          <p:nvPr/>
        </p:nvSpPr>
        <p:spPr>
          <a:xfrm>
            <a:off x="2291795" y="4816788"/>
            <a:ext cx="2380839" cy="115187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E3D341EE-76B0-E845-40D3-80574BAE9684}"/>
              </a:ext>
            </a:extLst>
          </p:cNvPr>
          <p:cNvSpPr/>
          <p:nvPr/>
        </p:nvSpPr>
        <p:spPr>
          <a:xfrm>
            <a:off x="7312247" y="2530396"/>
            <a:ext cx="2380839" cy="115187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3285AA08-2174-2A74-0B4F-AFFEECA0CB6B}"/>
              </a:ext>
            </a:extLst>
          </p:cNvPr>
          <p:cNvSpPr/>
          <p:nvPr/>
        </p:nvSpPr>
        <p:spPr>
          <a:xfrm>
            <a:off x="4854418" y="2530396"/>
            <a:ext cx="2380839" cy="115187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82508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2" name="Content Placeholder 5" descr="A green gears with symbols. Text is DMHA priorities. Build Infrastructure + Grow Workforce + Enhance Quality = Increased Access">
            <a:extLst>
              <a:ext uri="{FF2B5EF4-FFF2-40B4-BE49-F238E27FC236}">
                <a16:creationId xmlns:a16="http://schemas.microsoft.com/office/drawing/2014/main" id="{19BA092B-CF5D-85B1-0A34-66AAA57C58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3782" y="480755"/>
            <a:ext cx="9609512" cy="5414141"/>
          </a:xfrm>
          <a:prstGeom prst="rect">
            <a:avLst/>
          </a:prstGeom>
        </p:spPr>
      </p:pic>
    </p:spTree>
    <p:extLst>
      <p:ext uri="{BB962C8B-B14F-4D97-AF65-F5344CB8AC3E}">
        <p14:creationId xmlns:p14="http://schemas.microsoft.com/office/powerpoint/2010/main" val="18031510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Indiana’s Future Crisis Response System</a:t>
            </a:r>
          </a:p>
        </p:txBody>
      </p:sp>
      <p:sp>
        <p:nvSpPr>
          <p:cNvPr id="6" name="Google Shape;604;p44">
            <a:extLst>
              <a:ext uri="{FF2B5EF4-FFF2-40B4-BE49-F238E27FC236}">
                <a16:creationId xmlns:a16="http://schemas.microsoft.com/office/drawing/2014/main" id="{7072A3F0-AB01-5639-CFE1-1E7720199046}"/>
              </a:ext>
            </a:extLst>
          </p:cNvPr>
          <p:cNvSpPr/>
          <p:nvPr/>
        </p:nvSpPr>
        <p:spPr>
          <a:xfrm>
            <a:off x="503383" y="2010845"/>
            <a:ext cx="3295854" cy="2343233"/>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33" tIns="91433" rIns="91433" bIns="91433" anchor="t" anchorCtr="0">
            <a:noAutofit/>
          </a:bodyPr>
          <a:lstStyle/>
          <a:p>
            <a:pPr marL="457189" defTabSz="1219170">
              <a:buClr>
                <a:srgbClr val="000000"/>
              </a:buClr>
            </a:pPr>
            <a:endParaRPr sz="1067" kern="0" dirty="0">
              <a:solidFill>
                <a:srgbClr val="000000"/>
              </a:solidFill>
              <a:latin typeface="Arial"/>
              <a:cs typeface="Arial"/>
              <a:sym typeface="Arial"/>
            </a:endParaRPr>
          </a:p>
          <a:p>
            <a:pPr marL="457189" defTabSz="1219170">
              <a:buClr>
                <a:srgbClr val="000000"/>
              </a:buClr>
            </a:pPr>
            <a:endParaRPr sz="1067" kern="0" dirty="0">
              <a:solidFill>
                <a:srgbClr val="000000"/>
              </a:solidFill>
              <a:latin typeface="Arial"/>
              <a:cs typeface="Arial"/>
              <a:sym typeface="Arial"/>
            </a:endParaRPr>
          </a:p>
          <a:p>
            <a:pPr marL="457189" defTabSz="1219170">
              <a:buClr>
                <a:srgbClr val="000000"/>
              </a:buClr>
            </a:pPr>
            <a:endParaRPr sz="1067" kern="0" dirty="0">
              <a:solidFill>
                <a:srgbClr val="000000"/>
              </a:solidFill>
              <a:latin typeface="Arial"/>
              <a:cs typeface="Arial"/>
              <a:sym typeface="Arial"/>
            </a:endParaRPr>
          </a:p>
          <a:p>
            <a:pPr defTabSz="1219170">
              <a:buClr>
                <a:srgbClr val="000000"/>
              </a:buClr>
            </a:pPr>
            <a:endParaRPr sz="10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defTabSz="1219170">
              <a:buClr>
                <a:srgbClr val="000000"/>
              </a:buClr>
            </a:pPr>
            <a:endParaRPr sz="10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algn="ctr" defTabSz="1219170">
              <a:buClr>
                <a:srgbClr val="000000"/>
              </a:buClr>
            </a:pPr>
            <a:r>
              <a:rPr lang="en"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A collaborative network of 988 centers will respond to every call, chat, and text in a standardized and informed manner to resolve crises</a:t>
            </a:r>
            <a:endParaRPr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algn="ctr" defTabSz="1219170">
              <a:buClr>
                <a:srgbClr val="000000"/>
              </a:buClr>
            </a:pPr>
            <a:endParaRPr sz="1600" kern="0" dirty="0">
              <a:solidFill>
                <a:srgbClr val="000000"/>
              </a:solidFill>
              <a:latin typeface="Arial"/>
              <a:cs typeface="Arial"/>
              <a:sym typeface="Arial"/>
            </a:endParaRPr>
          </a:p>
        </p:txBody>
      </p:sp>
      <p:sp>
        <p:nvSpPr>
          <p:cNvPr id="7" name="Google Shape;605;p44">
            <a:extLst>
              <a:ext uri="{FF2B5EF4-FFF2-40B4-BE49-F238E27FC236}">
                <a16:creationId xmlns:a16="http://schemas.microsoft.com/office/drawing/2014/main" id="{9C0798FB-322D-322F-E1E7-FCC72E642D51}"/>
              </a:ext>
            </a:extLst>
          </p:cNvPr>
          <p:cNvSpPr/>
          <p:nvPr/>
        </p:nvSpPr>
        <p:spPr>
          <a:xfrm>
            <a:off x="593161" y="1792229"/>
            <a:ext cx="3110275" cy="414695"/>
          </a:xfrm>
          <a:prstGeom prst="roundRect">
            <a:avLst>
              <a:gd name="adj" fmla="val 50000"/>
            </a:avLst>
          </a:prstGeom>
          <a:solidFill>
            <a:srgbClr val="01426A"/>
          </a:solidFill>
          <a:ln>
            <a:noFill/>
          </a:ln>
        </p:spPr>
        <p:txBody>
          <a:bodyPr spcFirstLastPara="1" wrap="square" lIns="91433" tIns="91433" rIns="91433" bIns="91433" anchor="ctr" anchorCtr="0">
            <a:noAutofit/>
          </a:bodyPr>
          <a:lstStyle/>
          <a:p>
            <a:pPr algn="ctr" defTabSz="1219170">
              <a:buClr>
                <a:srgbClr val="000000"/>
              </a:buClr>
            </a:pPr>
            <a:r>
              <a:rPr lang="en"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Pillar 1: Someone to Contact</a:t>
            </a:r>
            <a:endParaRPr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0" name="Google Shape;607;p44">
            <a:extLst>
              <a:ext uri="{FF2B5EF4-FFF2-40B4-BE49-F238E27FC236}">
                <a16:creationId xmlns:a16="http://schemas.microsoft.com/office/drawing/2014/main" id="{F82371F3-E3CE-60B0-B8B1-487E17F4D69B}"/>
              </a:ext>
            </a:extLst>
          </p:cNvPr>
          <p:cNvSpPr/>
          <p:nvPr/>
        </p:nvSpPr>
        <p:spPr>
          <a:xfrm>
            <a:off x="990600" y="4528897"/>
            <a:ext cx="10121180" cy="1473247"/>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33" tIns="91433" rIns="91433" bIns="91433" anchor="t" anchorCtr="0">
            <a:noAutofit/>
          </a:bodyPr>
          <a:lstStyle/>
          <a:p>
            <a:pPr marL="457189" defTabSz="1219170">
              <a:buClr>
                <a:srgbClr val="000000"/>
              </a:buClr>
            </a:pPr>
            <a:endParaRPr sz="1067" kern="0">
              <a:solidFill>
                <a:srgbClr val="000000"/>
              </a:solidFill>
              <a:latin typeface="Roboto"/>
              <a:ea typeface="Roboto"/>
              <a:cs typeface="Roboto"/>
              <a:sym typeface="Roboto"/>
            </a:endParaRPr>
          </a:p>
          <a:p>
            <a:pPr defTabSz="1219170">
              <a:buClr>
                <a:srgbClr val="000000"/>
              </a:buClr>
            </a:pPr>
            <a:endParaRPr sz="1067" kern="0">
              <a:solidFill>
                <a:srgbClr val="000000"/>
              </a:solidFill>
              <a:latin typeface="Roboto"/>
              <a:ea typeface="Roboto"/>
              <a:cs typeface="Roboto"/>
              <a:sym typeface="Roboto"/>
            </a:endParaRPr>
          </a:p>
        </p:txBody>
      </p:sp>
      <p:sp>
        <p:nvSpPr>
          <p:cNvPr id="12" name="Google Shape;609;p44">
            <a:extLst>
              <a:ext uri="{FF2B5EF4-FFF2-40B4-BE49-F238E27FC236}">
                <a16:creationId xmlns:a16="http://schemas.microsoft.com/office/drawing/2014/main" id="{55726F8C-72E8-970D-3D2B-4F12DB403AB8}"/>
              </a:ext>
            </a:extLst>
          </p:cNvPr>
          <p:cNvSpPr txBox="1"/>
          <p:nvPr/>
        </p:nvSpPr>
        <p:spPr>
          <a:xfrm>
            <a:off x="1842112" y="4764800"/>
            <a:ext cx="8520326" cy="1043756"/>
          </a:xfrm>
          <a:prstGeom prst="roundRect">
            <a:avLst/>
          </a:prstGeom>
          <a:solidFill>
            <a:srgbClr val="FFC72C"/>
          </a:solidFill>
          <a:ln>
            <a:noFill/>
          </a:ln>
          <a:effectLst>
            <a:softEdge rad="12700"/>
          </a:effectLst>
        </p:spPr>
        <p:txBody>
          <a:bodyPr spcFirstLastPara="1" wrap="square" lIns="91433" tIns="91433" rIns="91433" bIns="91433" anchor="ctr" anchorCtr="0">
            <a:noAutofit/>
          </a:bodyPr>
          <a:lstStyle/>
          <a:p>
            <a:pPr algn="ctr" defTabSz="1219170">
              <a:buClr>
                <a:srgbClr val="000000"/>
              </a:buClr>
            </a:pPr>
            <a:r>
              <a:rPr lang="en"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The Crisis Response Pillars, an </a:t>
            </a:r>
            <a:r>
              <a:rPr lang="en" sz="1600" b="1"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integral part of the future state of CCBHC</a:t>
            </a:r>
            <a:r>
              <a:rPr lang="en"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 are the most costly and underdeveloped portion of CCBHC. They are in need of the most direct to provider funding support during the transition to CCBHC.</a:t>
            </a:r>
            <a:endParaRPr sz="1733" b="1" kern="0" dirty="0">
              <a:solidFill>
                <a:srgbClr val="0066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3" name="Google Shape;610;p44">
            <a:extLst>
              <a:ext uri="{FF2B5EF4-FFF2-40B4-BE49-F238E27FC236}">
                <a16:creationId xmlns:a16="http://schemas.microsoft.com/office/drawing/2014/main" id="{9EA22655-3FC0-19DF-9F70-079B28B37486}"/>
              </a:ext>
            </a:extLst>
          </p:cNvPr>
          <p:cNvSpPr/>
          <p:nvPr/>
        </p:nvSpPr>
        <p:spPr>
          <a:xfrm>
            <a:off x="4318850" y="2010845"/>
            <a:ext cx="3295854" cy="2343233"/>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33" tIns="91433" rIns="91433" bIns="91433" anchor="t" anchorCtr="0">
            <a:noAutofit/>
          </a:bodyPr>
          <a:lstStyle/>
          <a:p>
            <a:pPr marL="457189" defTabSz="1219170">
              <a:buClr>
                <a:srgbClr val="000000"/>
              </a:buClr>
              <a:buSzPts val="1100"/>
            </a:pPr>
            <a:endParaRPr sz="1067" kern="0" dirty="0">
              <a:solidFill>
                <a:srgbClr val="000000"/>
              </a:solidFill>
              <a:latin typeface="Arial"/>
              <a:cs typeface="Arial"/>
              <a:sym typeface="Arial"/>
            </a:endParaRPr>
          </a:p>
          <a:p>
            <a:pPr marL="457189" defTabSz="1219170">
              <a:buClr>
                <a:srgbClr val="000000"/>
              </a:buClr>
              <a:buSzPts val="1100"/>
            </a:pPr>
            <a:endParaRPr sz="1067" kern="0" dirty="0">
              <a:solidFill>
                <a:srgbClr val="000000"/>
              </a:solidFill>
              <a:latin typeface="Arial"/>
              <a:cs typeface="Arial"/>
              <a:sym typeface="Arial"/>
            </a:endParaRPr>
          </a:p>
          <a:p>
            <a:pPr defTabSz="1219170">
              <a:buClr>
                <a:srgbClr val="000000"/>
              </a:buClr>
              <a:buSzPts val="1100"/>
            </a:pPr>
            <a:endParaRPr sz="1067" kern="0" dirty="0">
              <a:solidFill>
                <a:srgbClr val="000000"/>
              </a:solidFill>
              <a:latin typeface="Arial"/>
              <a:cs typeface="Arial"/>
              <a:sym typeface="Arial"/>
            </a:endParaRPr>
          </a:p>
          <a:p>
            <a:pPr defTabSz="1219170">
              <a:buClr>
                <a:srgbClr val="000000"/>
              </a:buClr>
              <a:buSzPts val="1100"/>
            </a:pPr>
            <a:endParaRPr sz="1067" kern="0" dirty="0">
              <a:solidFill>
                <a:srgbClr val="000000"/>
              </a:solidFill>
              <a:latin typeface="Arial"/>
              <a:cs typeface="Arial"/>
              <a:sym typeface="Arial"/>
            </a:endParaRPr>
          </a:p>
          <a:p>
            <a:pPr defTabSz="1219170">
              <a:buClr>
                <a:srgbClr val="000000"/>
              </a:buClr>
              <a:buSzPts val="1100"/>
            </a:pPr>
            <a:endParaRPr sz="1067" kern="0" dirty="0">
              <a:solidFill>
                <a:srgbClr val="000000"/>
              </a:solidFill>
              <a:latin typeface="Arial"/>
              <a:cs typeface="Arial"/>
              <a:sym typeface="Arial"/>
            </a:endParaRPr>
          </a:p>
          <a:p>
            <a:pPr algn="ctr" defTabSz="1219170">
              <a:buClr>
                <a:srgbClr val="000000"/>
              </a:buClr>
            </a:pPr>
            <a:r>
              <a:rPr lang="en"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Mobile Crisis Teams (MCTs) will be stationed across Indiana, ready to be dispatched by 988 centers for individuals who need in-person support</a:t>
            </a:r>
            <a:endParaRPr sz="10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4" name="Google Shape;611;p44">
            <a:extLst>
              <a:ext uri="{FF2B5EF4-FFF2-40B4-BE49-F238E27FC236}">
                <a16:creationId xmlns:a16="http://schemas.microsoft.com/office/drawing/2014/main" id="{D92B9A72-0DC6-0C3F-13B5-721700716755}"/>
              </a:ext>
            </a:extLst>
          </p:cNvPr>
          <p:cNvSpPr/>
          <p:nvPr/>
        </p:nvSpPr>
        <p:spPr>
          <a:xfrm>
            <a:off x="4408628" y="1778529"/>
            <a:ext cx="3206076" cy="414695"/>
          </a:xfrm>
          <a:prstGeom prst="roundRect">
            <a:avLst>
              <a:gd name="adj" fmla="val 50000"/>
            </a:avLst>
          </a:prstGeom>
          <a:solidFill>
            <a:srgbClr val="01426A"/>
          </a:solidFill>
          <a:ln>
            <a:noFill/>
          </a:ln>
        </p:spPr>
        <p:txBody>
          <a:bodyPr spcFirstLastPara="1" wrap="square" lIns="91433" tIns="91433" rIns="91433" bIns="91433" anchor="ctr" anchorCtr="0">
            <a:noAutofit/>
          </a:bodyPr>
          <a:lstStyle/>
          <a:p>
            <a:pPr algn="ctr" defTabSz="1219170">
              <a:buClr>
                <a:srgbClr val="000000"/>
              </a:buClr>
            </a:pPr>
            <a:r>
              <a:rPr lang="en"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Pillar 2: Someone to Respond</a:t>
            </a:r>
            <a:endParaRPr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pic>
        <p:nvPicPr>
          <p:cNvPr id="15" name="Google Shape;612;p44">
            <a:extLst>
              <a:ext uri="{FF2B5EF4-FFF2-40B4-BE49-F238E27FC236}">
                <a16:creationId xmlns:a16="http://schemas.microsoft.com/office/drawing/2014/main" id="{A31DCC85-A25D-DEBC-5F2E-B32ACCBEE0F2}"/>
              </a:ext>
            </a:extLst>
          </p:cNvPr>
          <p:cNvPicPr preferRelativeResize="0"/>
          <p:nvPr/>
        </p:nvPicPr>
        <p:blipFill>
          <a:blip r:embed="rId3">
            <a:alphaModFix/>
            <a:duotone>
              <a:prstClr val="black"/>
              <a:srgbClr val="01426A">
                <a:tint val="45000"/>
                <a:satMod val="400000"/>
              </a:srgbClr>
            </a:duotone>
          </a:blip>
          <a:stretch>
            <a:fillRect/>
          </a:stretch>
        </p:blipFill>
        <p:spPr>
          <a:xfrm>
            <a:off x="5526371" y="2392636"/>
            <a:ext cx="799847" cy="747576"/>
          </a:xfrm>
          <a:prstGeom prst="rect">
            <a:avLst/>
          </a:prstGeom>
          <a:noFill/>
          <a:ln>
            <a:noFill/>
          </a:ln>
        </p:spPr>
      </p:pic>
      <p:sp>
        <p:nvSpPr>
          <p:cNvPr id="16" name="Google Shape;613;p44">
            <a:extLst>
              <a:ext uri="{FF2B5EF4-FFF2-40B4-BE49-F238E27FC236}">
                <a16:creationId xmlns:a16="http://schemas.microsoft.com/office/drawing/2014/main" id="{013B9F2D-7907-4510-8F2A-C9CEC884097B}"/>
              </a:ext>
            </a:extLst>
          </p:cNvPr>
          <p:cNvSpPr/>
          <p:nvPr/>
        </p:nvSpPr>
        <p:spPr>
          <a:xfrm>
            <a:off x="8134316" y="2010845"/>
            <a:ext cx="3375597" cy="2343233"/>
          </a:xfrm>
          <a:prstGeom prst="roundRect">
            <a:avLst>
              <a:gd name="adj" fmla="val 16667"/>
            </a:avLst>
          </a:prstGeom>
          <a:solidFill>
            <a:srgbClr val="FFFFFF"/>
          </a:solidFill>
          <a:ln w="9525" cap="flat" cmpd="sng">
            <a:solidFill>
              <a:srgbClr val="FFFFFF"/>
            </a:solidFill>
            <a:prstDash val="solid"/>
            <a:round/>
            <a:headEnd type="none" w="sm" len="sm"/>
            <a:tailEnd type="none" w="sm" len="sm"/>
          </a:ln>
        </p:spPr>
        <p:txBody>
          <a:bodyPr spcFirstLastPara="1" wrap="square" lIns="91433" tIns="91433" rIns="91433" bIns="91433" anchor="t" anchorCtr="0">
            <a:noAutofit/>
          </a:bodyPr>
          <a:lstStyle/>
          <a:p>
            <a:pPr marL="457189" defTabSz="1219170">
              <a:buClr>
                <a:srgbClr val="000000"/>
              </a:buClr>
            </a:pPr>
            <a:endParaRPr sz="1067" kern="0" dirty="0">
              <a:solidFill>
                <a:srgbClr val="000000"/>
              </a:solidFill>
              <a:latin typeface="Arial"/>
              <a:cs typeface="Arial"/>
              <a:sym typeface="Arial"/>
            </a:endParaRPr>
          </a:p>
          <a:p>
            <a:pPr marL="457189" defTabSz="1219170">
              <a:buClr>
                <a:srgbClr val="000000"/>
              </a:buClr>
            </a:pPr>
            <a:endParaRPr sz="1067" kern="0" dirty="0">
              <a:solidFill>
                <a:srgbClr val="000000"/>
              </a:solidFill>
              <a:latin typeface="Arial"/>
              <a:cs typeface="Arial"/>
              <a:sym typeface="Arial"/>
            </a:endParaRPr>
          </a:p>
          <a:p>
            <a:pPr marL="457189" defTabSz="1219170">
              <a:buClr>
                <a:srgbClr val="000000"/>
              </a:buClr>
            </a:pPr>
            <a:endParaRPr sz="1067" kern="0" dirty="0">
              <a:solidFill>
                <a:srgbClr val="000000"/>
              </a:solidFill>
              <a:latin typeface="Arial"/>
              <a:cs typeface="Arial"/>
              <a:sym typeface="Arial"/>
            </a:endParaRPr>
          </a:p>
          <a:p>
            <a:pPr marL="457189" defTabSz="1219170">
              <a:buClr>
                <a:srgbClr val="000000"/>
              </a:buClr>
            </a:pPr>
            <a:endParaRPr sz="1067" kern="0" dirty="0">
              <a:solidFill>
                <a:srgbClr val="000000"/>
              </a:solidFill>
              <a:latin typeface="Arial"/>
              <a:cs typeface="Arial"/>
              <a:sym typeface="Arial"/>
            </a:endParaRPr>
          </a:p>
          <a:p>
            <a:pPr defTabSz="1219170">
              <a:buClr>
                <a:srgbClr val="000000"/>
              </a:buClr>
            </a:pPr>
            <a:endParaRPr sz="1067"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algn="ctr" defTabSz="1219170">
              <a:buClr>
                <a:srgbClr val="000000"/>
              </a:buClr>
            </a:pPr>
            <a:r>
              <a:rPr lang="en" sz="16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Crisis Stabilization Units (CSUs) across the State will be open to receive individuals whose crises cannot be resolved over the phone or by an MCT</a:t>
            </a:r>
            <a:endParaRPr sz="2000" kern="0" dirty="0">
              <a:solidFill>
                <a:srgbClr val="000000"/>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algn="ctr" defTabSz="1219170">
              <a:buClr>
                <a:srgbClr val="000000"/>
              </a:buClr>
            </a:pPr>
            <a:endParaRPr sz="1067" kern="0" dirty="0">
              <a:solidFill>
                <a:srgbClr val="000000"/>
              </a:solidFill>
              <a:latin typeface="Arial"/>
              <a:cs typeface="Arial"/>
              <a:sym typeface="Arial"/>
            </a:endParaRPr>
          </a:p>
          <a:p>
            <a:pPr algn="ctr" defTabSz="1219170">
              <a:buClr>
                <a:srgbClr val="000000"/>
              </a:buClr>
            </a:pPr>
            <a:endParaRPr sz="1067" kern="0" dirty="0">
              <a:solidFill>
                <a:srgbClr val="000000"/>
              </a:solidFill>
              <a:latin typeface="Arial"/>
              <a:cs typeface="Arial"/>
              <a:sym typeface="Arial"/>
            </a:endParaRPr>
          </a:p>
        </p:txBody>
      </p:sp>
      <p:sp>
        <p:nvSpPr>
          <p:cNvPr id="17" name="Google Shape;614;p44">
            <a:extLst>
              <a:ext uri="{FF2B5EF4-FFF2-40B4-BE49-F238E27FC236}">
                <a16:creationId xmlns:a16="http://schemas.microsoft.com/office/drawing/2014/main" id="{5D9DE40A-B706-1FFC-ADA0-6969BB273BE7}"/>
              </a:ext>
            </a:extLst>
          </p:cNvPr>
          <p:cNvSpPr/>
          <p:nvPr/>
        </p:nvSpPr>
        <p:spPr>
          <a:xfrm>
            <a:off x="8224095" y="1792229"/>
            <a:ext cx="3110275" cy="414695"/>
          </a:xfrm>
          <a:prstGeom prst="roundRect">
            <a:avLst>
              <a:gd name="adj" fmla="val 50000"/>
            </a:avLst>
          </a:prstGeom>
          <a:solidFill>
            <a:srgbClr val="01426A"/>
          </a:solidFill>
          <a:ln>
            <a:noFill/>
          </a:ln>
        </p:spPr>
        <p:txBody>
          <a:bodyPr spcFirstLastPara="1" wrap="square" lIns="91433" tIns="91433" rIns="91433" bIns="91433" anchor="ctr" anchorCtr="0">
            <a:noAutofit/>
          </a:bodyPr>
          <a:lstStyle/>
          <a:p>
            <a:pPr algn="ctr" defTabSz="1219170">
              <a:buClr>
                <a:srgbClr val="000000"/>
              </a:buClr>
            </a:pPr>
            <a:r>
              <a:rPr lang="en"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Pillar 3: Somewhere to Go</a:t>
            </a:r>
            <a:endParaRPr sz="1600" b="1" kern="0" dirty="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pic>
        <p:nvPicPr>
          <p:cNvPr id="18" name="Google Shape;615;p44">
            <a:extLst>
              <a:ext uri="{FF2B5EF4-FFF2-40B4-BE49-F238E27FC236}">
                <a16:creationId xmlns:a16="http://schemas.microsoft.com/office/drawing/2014/main" id="{5CED51F6-8786-3FAF-6E3C-0045A3FAEB6D}"/>
              </a:ext>
            </a:extLst>
          </p:cNvPr>
          <p:cNvPicPr preferRelativeResize="0"/>
          <p:nvPr/>
        </p:nvPicPr>
        <p:blipFill>
          <a:blip r:embed="rId4">
            <a:alphaModFix/>
            <a:duotone>
              <a:prstClr val="black"/>
              <a:srgbClr val="01426A">
                <a:tint val="45000"/>
                <a:satMod val="400000"/>
              </a:srgbClr>
            </a:duotone>
          </a:blip>
          <a:stretch>
            <a:fillRect/>
          </a:stretch>
        </p:blipFill>
        <p:spPr>
          <a:xfrm>
            <a:off x="9486064" y="2335122"/>
            <a:ext cx="590304" cy="551727"/>
          </a:xfrm>
          <a:prstGeom prst="rect">
            <a:avLst/>
          </a:prstGeom>
          <a:noFill/>
          <a:ln>
            <a:noFill/>
          </a:ln>
        </p:spPr>
      </p:pic>
      <p:sp>
        <p:nvSpPr>
          <p:cNvPr id="19" name="Google Shape;616;p44">
            <a:extLst>
              <a:ext uri="{FF2B5EF4-FFF2-40B4-BE49-F238E27FC236}">
                <a16:creationId xmlns:a16="http://schemas.microsoft.com/office/drawing/2014/main" id="{7F09C13E-C94D-4B42-97F5-0CCC3FEB91DE}"/>
              </a:ext>
            </a:extLst>
          </p:cNvPr>
          <p:cNvSpPr/>
          <p:nvPr/>
        </p:nvSpPr>
        <p:spPr>
          <a:xfrm>
            <a:off x="7533739" y="2419907"/>
            <a:ext cx="708607" cy="667002"/>
          </a:xfrm>
          <a:prstGeom prst="mathPlus">
            <a:avLst>
              <a:gd name="adj1" fmla="val 23520"/>
            </a:avLst>
          </a:prstGeom>
          <a:solidFill>
            <a:srgbClr val="01426A"/>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0" name="Google Shape;617;p44">
            <a:extLst>
              <a:ext uri="{FF2B5EF4-FFF2-40B4-BE49-F238E27FC236}">
                <a16:creationId xmlns:a16="http://schemas.microsoft.com/office/drawing/2014/main" id="{182364EF-B9F8-19E2-1377-BAFC9DDFD504}"/>
              </a:ext>
            </a:extLst>
          </p:cNvPr>
          <p:cNvSpPr/>
          <p:nvPr/>
        </p:nvSpPr>
        <p:spPr>
          <a:xfrm>
            <a:off x="3700021" y="2476357"/>
            <a:ext cx="708607" cy="667002"/>
          </a:xfrm>
          <a:prstGeom prst="mathPlus">
            <a:avLst>
              <a:gd name="adj1" fmla="val 23520"/>
            </a:avLst>
          </a:prstGeom>
          <a:solidFill>
            <a:srgbClr val="01426A"/>
          </a:solidFill>
          <a:ln>
            <a:noFill/>
          </a:ln>
        </p:spPr>
        <p:txBody>
          <a:bodyPr spcFirstLastPara="1" wrap="square" lIns="91433" tIns="91433" rIns="91433" bIns="91433"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22" name="Graphic 21" descr="Receiver outline">
            <a:extLst>
              <a:ext uri="{FF2B5EF4-FFF2-40B4-BE49-F238E27FC236}">
                <a16:creationId xmlns:a16="http://schemas.microsoft.com/office/drawing/2014/main" id="{52369245-5A27-81BF-6CF9-67A99218DA0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93994" y="2256681"/>
            <a:ext cx="708607" cy="708607"/>
          </a:xfrm>
          <a:prstGeom prst="rect">
            <a:avLst/>
          </a:prstGeom>
        </p:spPr>
      </p:pic>
    </p:spTree>
    <p:extLst>
      <p:ext uri="{BB962C8B-B14F-4D97-AF65-F5344CB8AC3E}">
        <p14:creationId xmlns:p14="http://schemas.microsoft.com/office/powerpoint/2010/main" val="2791741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988 Suicide and Crisis Lifeline</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543558"/>
            <a:ext cx="6409268"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buFont typeface="Arial" panose="020B0604020202020204" pitchFamily="34" charset="0"/>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24/7 line for those currently experiencing a mental health or substance use crisis. </a:t>
            </a:r>
          </a:p>
          <a:p>
            <a:pPr marL="457189" indent="-457189">
              <a:lnSpc>
                <a:spcPct val="110000"/>
              </a:lnSpc>
              <a:buFont typeface="Arial" panose="020B0604020202020204" pitchFamily="34" charset="0"/>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July 2022 – December 2023</a:t>
            </a:r>
          </a:p>
          <a:p>
            <a:pPr marL="687382" lvl="1" indent="-457200">
              <a:lnSpc>
                <a:spcPct val="110000"/>
              </a:lnSpc>
              <a:buFont typeface="Courier New" panose="02070309020205020404" pitchFamily="49" charset="0"/>
              <a:buChar char="o"/>
            </a:pPr>
            <a:r>
              <a:rPr lang="en-US" sz="28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68,803 calls routed to IN</a:t>
            </a:r>
          </a:p>
          <a:p>
            <a:pPr marL="687382" lvl="1" indent="-457200">
              <a:lnSpc>
                <a:spcPct val="110000"/>
              </a:lnSpc>
              <a:buFont typeface="Courier New" panose="02070309020205020404" pitchFamily="49" charset="0"/>
              <a:buChar char="o"/>
            </a:pPr>
            <a:r>
              <a:rPr lang="en-US" sz="28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63,527 calls answered in-state</a:t>
            </a:r>
          </a:p>
          <a:p>
            <a:pPr marL="687382" lvl="1" indent="-457200">
              <a:lnSpc>
                <a:spcPct val="110000"/>
              </a:lnSpc>
              <a:buFont typeface="Courier New" panose="02070309020205020404" pitchFamily="49" charset="0"/>
              <a:buChar char="o"/>
            </a:pPr>
            <a:r>
              <a:rPr lang="en-US" sz="28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92% in-state answer rate</a:t>
            </a:r>
          </a:p>
        </p:txBody>
      </p:sp>
      <p:sp>
        <p:nvSpPr>
          <p:cNvPr id="5" name="Title 1">
            <a:extLst>
              <a:ext uri="{FF2B5EF4-FFF2-40B4-BE49-F238E27FC236}">
                <a16:creationId xmlns:a16="http://schemas.microsoft.com/office/drawing/2014/main" id="{51800D05-CB95-A2FA-F4D7-60D237E24808}"/>
              </a:ext>
            </a:extLst>
          </p:cNvPr>
          <p:cNvSpPr txBox="1">
            <a:spLocks/>
          </p:cNvSpPr>
          <p:nvPr/>
        </p:nvSpPr>
        <p:spPr>
          <a:xfrm>
            <a:off x="7461506" y="2534718"/>
            <a:ext cx="3892294"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988Indiana.org</a:t>
            </a:r>
          </a:p>
        </p:txBody>
      </p:sp>
      <p:pic>
        <p:nvPicPr>
          <p:cNvPr id="6" name="Graphic 5" descr="Cursor with solid fill">
            <a:extLst>
              <a:ext uri="{FF2B5EF4-FFF2-40B4-BE49-F238E27FC236}">
                <a16:creationId xmlns:a16="http://schemas.microsoft.com/office/drawing/2014/main" id="{E3030A73-921A-9678-F5E0-2E448D5D2B8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884244" y="2863159"/>
            <a:ext cx="639146" cy="639146"/>
          </a:xfrm>
          <a:prstGeom prst="rect">
            <a:avLst/>
          </a:prstGeom>
        </p:spPr>
      </p:pic>
    </p:spTree>
    <p:extLst>
      <p:ext uri="{BB962C8B-B14F-4D97-AF65-F5344CB8AC3E}">
        <p14:creationId xmlns:p14="http://schemas.microsoft.com/office/powerpoint/2010/main" val="28305270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Progress Update for Year 1 CMH Funds</a:t>
            </a:r>
          </a:p>
        </p:txBody>
      </p:sp>
      <p:cxnSp>
        <p:nvCxnSpPr>
          <p:cNvPr id="5" name="Connector: Elbow 4">
            <a:extLst>
              <a:ext uri="{FF2B5EF4-FFF2-40B4-BE49-F238E27FC236}">
                <a16:creationId xmlns:a16="http://schemas.microsoft.com/office/drawing/2014/main" id="{F0EAA8E0-9262-F6E6-B161-F600C1C3C057}"/>
              </a:ext>
            </a:extLst>
          </p:cNvPr>
          <p:cNvCxnSpPr>
            <a:cxnSpLocks/>
          </p:cNvCxnSpPr>
          <p:nvPr/>
        </p:nvCxnSpPr>
        <p:spPr>
          <a:xfrm flipH="1" flipV="1">
            <a:off x="2745415" y="5316623"/>
            <a:ext cx="1208371" cy="282983"/>
          </a:xfrm>
          <a:prstGeom prst="bentConnector3">
            <a:avLst/>
          </a:prstGeom>
          <a:ln w="19050">
            <a:solidFill>
              <a:srgbClr val="01426A"/>
            </a:solidFill>
            <a:tailEnd type="triangle"/>
          </a:ln>
        </p:spPr>
        <p:style>
          <a:lnRef idx="1">
            <a:schemeClr val="accent1"/>
          </a:lnRef>
          <a:fillRef idx="0">
            <a:schemeClr val="accent1"/>
          </a:fillRef>
          <a:effectRef idx="0">
            <a:schemeClr val="accent1"/>
          </a:effectRef>
          <a:fontRef idx="minor">
            <a:schemeClr val="tx1"/>
          </a:fontRef>
        </p:style>
      </p:cxnSp>
      <p:cxnSp>
        <p:nvCxnSpPr>
          <p:cNvPr id="6" name="Connector: Elbow 5">
            <a:extLst>
              <a:ext uri="{FF2B5EF4-FFF2-40B4-BE49-F238E27FC236}">
                <a16:creationId xmlns:a16="http://schemas.microsoft.com/office/drawing/2014/main" id="{5134EBDC-3422-A46D-AC2B-CEAEBF68732C}"/>
              </a:ext>
            </a:extLst>
          </p:cNvPr>
          <p:cNvCxnSpPr>
            <a:cxnSpLocks/>
          </p:cNvCxnSpPr>
          <p:nvPr/>
        </p:nvCxnSpPr>
        <p:spPr>
          <a:xfrm flipH="1">
            <a:off x="2738496" y="4728822"/>
            <a:ext cx="1223307" cy="587807"/>
          </a:xfrm>
          <a:prstGeom prst="bentConnector3">
            <a:avLst/>
          </a:prstGeom>
          <a:ln w="19050">
            <a:solidFill>
              <a:srgbClr val="01426A"/>
            </a:solidFill>
            <a:tailEnd type="triangle"/>
          </a:ln>
        </p:spPr>
        <p:style>
          <a:lnRef idx="1">
            <a:schemeClr val="accent1"/>
          </a:lnRef>
          <a:fillRef idx="0">
            <a:schemeClr val="accent1"/>
          </a:fillRef>
          <a:effectRef idx="0">
            <a:schemeClr val="accent1"/>
          </a:effectRef>
          <a:fontRef idx="minor">
            <a:schemeClr val="tx1"/>
          </a:fontRef>
        </p:style>
      </p:cxnSp>
      <p:cxnSp>
        <p:nvCxnSpPr>
          <p:cNvPr id="7" name="Connector: Elbow 6">
            <a:extLst>
              <a:ext uri="{FF2B5EF4-FFF2-40B4-BE49-F238E27FC236}">
                <a16:creationId xmlns:a16="http://schemas.microsoft.com/office/drawing/2014/main" id="{A9E76E23-27B0-C75E-182F-DD4584D80D2C}"/>
              </a:ext>
            </a:extLst>
          </p:cNvPr>
          <p:cNvCxnSpPr>
            <a:cxnSpLocks/>
            <a:endCxn id="17" idx="3"/>
          </p:cNvCxnSpPr>
          <p:nvPr/>
        </p:nvCxnSpPr>
        <p:spPr>
          <a:xfrm rot="10800000" flipV="1">
            <a:off x="2738496" y="3630262"/>
            <a:ext cx="1207504" cy="785485"/>
          </a:xfrm>
          <a:prstGeom prst="bentConnector3">
            <a:avLst/>
          </a:prstGeom>
          <a:ln w="19050">
            <a:solidFill>
              <a:srgbClr val="01426A"/>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Elbow 10">
            <a:extLst>
              <a:ext uri="{FF2B5EF4-FFF2-40B4-BE49-F238E27FC236}">
                <a16:creationId xmlns:a16="http://schemas.microsoft.com/office/drawing/2014/main" id="{829F6190-904E-7316-9A6C-23DD57A1FFB8}"/>
              </a:ext>
            </a:extLst>
          </p:cNvPr>
          <p:cNvCxnSpPr>
            <a:cxnSpLocks/>
          </p:cNvCxnSpPr>
          <p:nvPr/>
        </p:nvCxnSpPr>
        <p:spPr>
          <a:xfrm flipH="1">
            <a:off x="2745415" y="2537893"/>
            <a:ext cx="1207504" cy="825717"/>
          </a:xfrm>
          <a:prstGeom prst="bentConnector3">
            <a:avLst/>
          </a:prstGeom>
          <a:ln w="19050">
            <a:solidFill>
              <a:srgbClr val="01426A"/>
            </a:solidFill>
            <a:tailEnd type="triangle"/>
          </a:ln>
        </p:spPr>
        <p:style>
          <a:lnRef idx="1">
            <a:schemeClr val="accent1"/>
          </a:lnRef>
          <a:fillRef idx="0">
            <a:schemeClr val="accent1"/>
          </a:fillRef>
          <a:effectRef idx="0">
            <a:schemeClr val="accent1"/>
          </a:effectRef>
          <a:fontRef idx="minor">
            <a:schemeClr val="tx1"/>
          </a:fontRef>
        </p:style>
      </p:cxnSp>
      <p:sp>
        <p:nvSpPr>
          <p:cNvPr id="12" name="Google Shape;117;p27">
            <a:extLst>
              <a:ext uri="{FF2B5EF4-FFF2-40B4-BE49-F238E27FC236}">
                <a16:creationId xmlns:a16="http://schemas.microsoft.com/office/drawing/2014/main" id="{86D6E686-DD8D-FBC7-CBF5-B57A325C0D37}"/>
              </a:ext>
            </a:extLst>
          </p:cNvPr>
          <p:cNvSpPr txBox="1"/>
          <p:nvPr/>
        </p:nvSpPr>
        <p:spPr>
          <a:xfrm>
            <a:off x="3919421" y="2230462"/>
            <a:ext cx="7704172" cy="3872800"/>
          </a:xfrm>
          <a:prstGeom prst="rect">
            <a:avLst/>
          </a:prstGeom>
          <a:noFill/>
          <a:ln>
            <a:noFill/>
          </a:ln>
        </p:spPr>
        <p:txBody>
          <a:bodyPr spcFirstLastPara="1" wrap="square" lIns="121900" tIns="121900" rIns="121900" bIns="121900" anchor="t" anchorCtr="0">
            <a:noAutofit/>
          </a:bodyPr>
          <a:lstStyle/>
          <a:p>
            <a:pPr marL="609585" indent="-423323" defTabSz="1219170">
              <a:buClr>
                <a:srgbClr val="000000"/>
              </a:buClr>
              <a:buSzPts val="1400"/>
              <a:buFont typeface="Arial"/>
              <a:buChar char="●"/>
            </a:pPr>
            <a:r>
              <a:rPr lang="en"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DMHA has obligated $28M in 15 contracts with CCBHC-eligible organizations to provide key crisis services as part of pillars 2 and 3 of the 988 Crisis Response System</a:t>
            </a: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defTabSz="1219170">
              <a:buClr>
                <a:srgbClr val="000000"/>
              </a:buClr>
            </a:pP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indent="-423323" defTabSz="1219170">
              <a:buClr>
                <a:srgbClr val="000000"/>
              </a:buClr>
              <a:buSzPts val="1400"/>
              <a:buFont typeface="Arial"/>
              <a:buChar char="●"/>
            </a:pPr>
            <a:r>
              <a:rPr lang="en"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DMHA is working with community partners to stand up a $10M MCT Accelerator Program that would expand mobile crisis services to underserved populations</a:t>
            </a: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defTabSz="1219170">
              <a:buClr>
                <a:srgbClr val="000000"/>
              </a:buClr>
            </a:pP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indent="-423323" defTabSz="1219170">
              <a:buClr>
                <a:srgbClr val="000000"/>
              </a:buClr>
              <a:buSzPts val="1400"/>
              <a:buFont typeface="Arial"/>
              <a:buChar char="●"/>
            </a:pPr>
            <a:r>
              <a:rPr lang="en"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DMHA is meeting with regional leaders to discuss  how to close the geographic gaps in Crisis Services </a:t>
            </a: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defTabSz="1219170">
              <a:buClr>
                <a:srgbClr val="000000"/>
              </a:buClr>
            </a:pP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marL="609585" indent="-423323" defTabSz="1219170">
              <a:buClr>
                <a:srgbClr val="000000"/>
              </a:buClr>
              <a:buSzPts val="1400"/>
              <a:buFont typeface="Arial"/>
              <a:buChar char="●"/>
            </a:pPr>
            <a:r>
              <a:rPr lang="en"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Less than 1% of funding planned for administrative costs such as hiring Grant Coordinators</a:t>
            </a:r>
            <a:endParaRPr sz="1867"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defTabSz="1219170">
              <a:buClr>
                <a:srgbClr val="000000"/>
              </a:buClr>
            </a:pPr>
            <a:endParaRPr sz="1867" kern="0" dirty="0">
              <a:solidFill>
                <a:srgbClr val="01426A"/>
              </a:solidFill>
              <a:latin typeface="Gotham" panose="02000504050000020004" pitchFamily="2" charset="0"/>
              <a:cs typeface="Arial" panose="020B0604020202020204" pitchFamily="34" charset="0"/>
              <a:sym typeface="Arial"/>
            </a:endParaRPr>
          </a:p>
        </p:txBody>
      </p:sp>
      <p:sp>
        <p:nvSpPr>
          <p:cNvPr id="14" name="Google Shape;118;p27">
            <a:extLst>
              <a:ext uri="{FF2B5EF4-FFF2-40B4-BE49-F238E27FC236}">
                <a16:creationId xmlns:a16="http://schemas.microsoft.com/office/drawing/2014/main" id="{6F7A0B20-64ED-6D56-36A6-11C52B438025}"/>
              </a:ext>
            </a:extLst>
          </p:cNvPr>
          <p:cNvSpPr txBox="1"/>
          <p:nvPr/>
        </p:nvSpPr>
        <p:spPr>
          <a:xfrm>
            <a:off x="0" y="1917193"/>
            <a:ext cx="3493589" cy="3744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1867" b="1"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$50M Year 1 Breakdown</a:t>
            </a:r>
            <a:endParaRPr sz="1867" b="1"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15" name="Google Shape;119;p27">
            <a:extLst>
              <a:ext uri="{FF2B5EF4-FFF2-40B4-BE49-F238E27FC236}">
                <a16:creationId xmlns:a16="http://schemas.microsoft.com/office/drawing/2014/main" id="{50AEE46F-CB97-64AE-0C5C-C2A38DB94395}"/>
              </a:ext>
            </a:extLst>
          </p:cNvPr>
          <p:cNvSpPr/>
          <p:nvPr/>
        </p:nvSpPr>
        <p:spPr>
          <a:xfrm rot="5400000">
            <a:off x="858223" y="4137714"/>
            <a:ext cx="1780660" cy="1981157"/>
          </a:xfrm>
          <a:prstGeom prst="roundRect">
            <a:avLst>
              <a:gd name="adj" fmla="val 16667"/>
            </a:avLst>
          </a:prstGeom>
          <a:solidFill>
            <a:schemeClr val="bg1"/>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6" name="Google Shape;120;p27">
            <a:extLst>
              <a:ext uri="{FF2B5EF4-FFF2-40B4-BE49-F238E27FC236}">
                <a16:creationId xmlns:a16="http://schemas.microsoft.com/office/drawing/2014/main" id="{D1B5A196-383E-622A-39EE-E0DB88B60912}"/>
              </a:ext>
            </a:extLst>
          </p:cNvPr>
          <p:cNvSpPr/>
          <p:nvPr/>
        </p:nvSpPr>
        <p:spPr>
          <a:xfrm rot="5400000" flipH="1">
            <a:off x="820874" y="2352620"/>
            <a:ext cx="1853654" cy="1983350"/>
          </a:xfrm>
          <a:prstGeom prst="roundRect">
            <a:avLst>
              <a:gd name="adj" fmla="val 16667"/>
            </a:avLst>
          </a:prstGeom>
          <a:solidFill>
            <a:srgbClr val="01426A"/>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7" name="Google Shape;121;p27">
            <a:extLst>
              <a:ext uri="{FF2B5EF4-FFF2-40B4-BE49-F238E27FC236}">
                <a16:creationId xmlns:a16="http://schemas.microsoft.com/office/drawing/2014/main" id="{2F94F7CD-1543-29C3-E66E-2AFDEC0FDD0E}"/>
              </a:ext>
            </a:extLst>
          </p:cNvPr>
          <p:cNvSpPr/>
          <p:nvPr/>
        </p:nvSpPr>
        <p:spPr>
          <a:xfrm rot="10800000" flipH="1">
            <a:off x="755094" y="3969330"/>
            <a:ext cx="1983402" cy="892836"/>
          </a:xfrm>
          <a:prstGeom prst="flowChartProcess">
            <a:avLst/>
          </a:prstGeom>
          <a:solidFill>
            <a:srgbClr val="FFC72C"/>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1867" kern="0">
              <a:solidFill>
                <a:srgbClr val="000000"/>
              </a:solidFill>
              <a:latin typeface="Arial"/>
              <a:cs typeface="Arial"/>
              <a:sym typeface="Arial"/>
            </a:endParaRPr>
          </a:p>
        </p:txBody>
      </p:sp>
      <p:sp>
        <p:nvSpPr>
          <p:cNvPr id="18" name="Google Shape;122;p27">
            <a:extLst>
              <a:ext uri="{FF2B5EF4-FFF2-40B4-BE49-F238E27FC236}">
                <a16:creationId xmlns:a16="http://schemas.microsoft.com/office/drawing/2014/main" id="{F3FA7A54-17C8-8778-315F-68E5D6EA9825}"/>
              </a:ext>
            </a:extLst>
          </p:cNvPr>
          <p:cNvSpPr txBox="1"/>
          <p:nvPr/>
        </p:nvSpPr>
        <p:spPr>
          <a:xfrm flipH="1">
            <a:off x="613995" y="2850914"/>
            <a:ext cx="2265600" cy="7500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kern="0" dirty="0">
                <a:solidFill>
                  <a:schemeClr val="bg1"/>
                </a:solidFill>
                <a:latin typeface="Gotham Medium" panose="02000604030000020004" pitchFamily="50" charset="0"/>
                <a:cs typeface="Arial"/>
                <a:sym typeface="Arial"/>
              </a:rPr>
              <a:t>$28M</a:t>
            </a:r>
            <a:endParaRPr sz="3200" kern="0" dirty="0">
              <a:solidFill>
                <a:schemeClr val="bg1"/>
              </a:solidFill>
              <a:latin typeface="Gotham Medium" panose="02000604030000020004" pitchFamily="50" charset="0"/>
              <a:cs typeface="Arial"/>
              <a:sym typeface="Arial"/>
            </a:endParaRPr>
          </a:p>
        </p:txBody>
      </p:sp>
      <p:sp>
        <p:nvSpPr>
          <p:cNvPr id="19" name="Google Shape;123;p27">
            <a:extLst>
              <a:ext uri="{FF2B5EF4-FFF2-40B4-BE49-F238E27FC236}">
                <a16:creationId xmlns:a16="http://schemas.microsoft.com/office/drawing/2014/main" id="{EE76E89E-B5A3-F065-157B-52A2DA8E4EB8}"/>
              </a:ext>
            </a:extLst>
          </p:cNvPr>
          <p:cNvSpPr txBox="1"/>
          <p:nvPr/>
        </p:nvSpPr>
        <p:spPr>
          <a:xfrm>
            <a:off x="613995" y="4087835"/>
            <a:ext cx="2265600" cy="511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kern="0" dirty="0">
                <a:solidFill>
                  <a:srgbClr val="01426A"/>
                </a:solidFill>
                <a:latin typeface="Gotham Medium" panose="02000604030000020004" pitchFamily="50" charset="0"/>
                <a:cs typeface="Arial"/>
                <a:sym typeface="Arial"/>
              </a:rPr>
              <a:t>$10M </a:t>
            </a:r>
            <a:endParaRPr sz="3200" kern="0" dirty="0">
              <a:solidFill>
                <a:srgbClr val="01426A"/>
              </a:solidFill>
              <a:latin typeface="Gotham Medium" panose="02000604030000020004" pitchFamily="50" charset="0"/>
              <a:cs typeface="Arial"/>
              <a:sym typeface="Arial"/>
            </a:endParaRPr>
          </a:p>
        </p:txBody>
      </p:sp>
      <p:sp>
        <p:nvSpPr>
          <p:cNvPr id="20" name="Google Shape;124;p27">
            <a:extLst>
              <a:ext uri="{FF2B5EF4-FFF2-40B4-BE49-F238E27FC236}">
                <a16:creationId xmlns:a16="http://schemas.microsoft.com/office/drawing/2014/main" id="{4B703359-ED83-9F5C-4401-39DB603CB048}"/>
              </a:ext>
            </a:extLst>
          </p:cNvPr>
          <p:cNvSpPr txBox="1"/>
          <p:nvPr/>
        </p:nvSpPr>
        <p:spPr>
          <a:xfrm>
            <a:off x="613995" y="5087404"/>
            <a:ext cx="2265600" cy="685200"/>
          </a:xfrm>
          <a:prstGeom prst="rect">
            <a:avLst/>
          </a:prstGeom>
          <a:noFill/>
          <a:ln>
            <a:noFill/>
          </a:ln>
        </p:spPr>
        <p:txBody>
          <a:bodyPr spcFirstLastPara="1" wrap="square" lIns="121900" tIns="121900" rIns="121900" bIns="121900" anchor="t" anchorCtr="0">
            <a:noAutofit/>
          </a:bodyPr>
          <a:lstStyle/>
          <a:p>
            <a:pPr algn="ctr" defTabSz="1219170">
              <a:buClr>
                <a:srgbClr val="000000"/>
              </a:buClr>
            </a:pPr>
            <a:r>
              <a:rPr lang="en" sz="3200" kern="0" dirty="0">
                <a:solidFill>
                  <a:srgbClr val="01426A"/>
                </a:solidFill>
                <a:latin typeface="Gotham Medium" panose="02000604030000020004" pitchFamily="50" charset="0"/>
                <a:cs typeface="Arial"/>
                <a:sym typeface="Arial"/>
              </a:rPr>
              <a:t>$12M</a:t>
            </a:r>
            <a:endParaRPr sz="3200" kern="0" dirty="0">
              <a:solidFill>
                <a:srgbClr val="01426A"/>
              </a:solidFill>
              <a:latin typeface="Gotham Medium" panose="02000604030000020004" pitchFamily="50" charset="0"/>
              <a:cs typeface="Arial"/>
              <a:sym typeface="Arial"/>
            </a:endParaRPr>
          </a:p>
        </p:txBody>
      </p:sp>
    </p:spTree>
    <p:extLst>
      <p:ext uri="{BB962C8B-B14F-4D97-AF65-F5344CB8AC3E}">
        <p14:creationId xmlns:p14="http://schemas.microsoft.com/office/powerpoint/2010/main" val="17959224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24243" y="4654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CCBHC Pilot Sites</a:t>
            </a:r>
          </a:p>
        </p:txBody>
      </p:sp>
      <p:pic>
        <p:nvPicPr>
          <p:cNvPr id="7" name="Picture 6" descr="A map of different colored squares&#10;&#10;Description automatically generated">
            <a:extLst>
              <a:ext uri="{FF2B5EF4-FFF2-40B4-BE49-F238E27FC236}">
                <a16:creationId xmlns:a16="http://schemas.microsoft.com/office/drawing/2014/main" id="{303A018E-507E-4064-64EE-E72C7B500F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94720" y="869503"/>
            <a:ext cx="3235288" cy="5111010"/>
          </a:xfrm>
          <a:prstGeom prst="rect">
            <a:avLst/>
          </a:prstGeom>
        </p:spPr>
      </p:pic>
      <p:sp>
        <p:nvSpPr>
          <p:cNvPr id="12" name="Rectangle 11">
            <a:extLst>
              <a:ext uri="{FF2B5EF4-FFF2-40B4-BE49-F238E27FC236}">
                <a16:creationId xmlns:a16="http://schemas.microsoft.com/office/drawing/2014/main" id="{D21DF905-DA5E-21F4-63A8-0ECFB7439707}"/>
              </a:ext>
            </a:extLst>
          </p:cNvPr>
          <p:cNvSpPr/>
          <p:nvPr/>
        </p:nvSpPr>
        <p:spPr>
          <a:xfrm>
            <a:off x="1038684" y="1641091"/>
            <a:ext cx="426129" cy="426129"/>
          </a:xfrm>
          <a:prstGeom prst="rect">
            <a:avLst/>
          </a:prstGeom>
          <a:solidFill>
            <a:srgbClr val="FFC72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highlight>
                <a:srgbClr val="FFC72C"/>
              </a:highlight>
            </a:endParaRPr>
          </a:p>
        </p:txBody>
      </p:sp>
      <p:sp>
        <p:nvSpPr>
          <p:cNvPr id="13" name="Rectangle 12">
            <a:extLst>
              <a:ext uri="{FF2B5EF4-FFF2-40B4-BE49-F238E27FC236}">
                <a16:creationId xmlns:a16="http://schemas.microsoft.com/office/drawing/2014/main" id="{8DE86A36-D655-7C00-31C4-168CEDB1AA4F}"/>
              </a:ext>
            </a:extLst>
          </p:cNvPr>
          <p:cNvSpPr/>
          <p:nvPr/>
        </p:nvSpPr>
        <p:spPr>
          <a:xfrm>
            <a:off x="1038685" y="2240658"/>
            <a:ext cx="426129" cy="426129"/>
          </a:xfrm>
          <a:prstGeom prst="rect">
            <a:avLst/>
          </a:prstGeom>
          <a:solidFill>
            <a:srgbClr val="5FA012"/>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C39EFEFB-9B83-E000-050D-90625A420E2C}"/>
              </a:ext>
            </a:extLst>
          </p:cNvPr>
          <p:cNvSpPr/>
          <p:nvPr/>
        </p:nvSpPr>
        <p:spPr>
          <a:xfrm>
            <a:off x="1038686" y="2840225"/>
            <a:ext cx="426129" cy="426129"/>
          </a:xfrm>
          <a:prstGeom prst="rect">
            <a:avLst/>
          </a:prstGeom>
          <a:solidFill>
            <a:srgbClr val="67B2E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65A6BB2-35E2-A7B1-C3A9-C616845EF11D}"/>
              </a:ext>
            </a:extLst>
          </p:cNvPr>
          <p:cNvSpPr/>
          <p:nvPr/>
        </p:nvSpPr>
        <p:spPr>
          <a:xfrm>
            <a:off x="1038686" y="3439792"/>
            <a:ext cx="426129" cy="426129"/>
          </a:xfrm>
          <a:prstGeom prst="rect">
            <a:avLst/>
          </a:prstGeom>
          <a:solidFill>
            <a:srgbClr val="79568A"/>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0F40ACB-0200-4367-FB31-71ED4262BB1D}"/>
              </a:ext>
            </a:extLst>
          </p:cNvPr>
          <p:cNvSpPr/>
          <p:nvPr/>
        </p:nvSpPr>
        <p:spPr>
          <a:xfrm>
            <a:off x="1038685" y="4039359"/>
            <a:ext cx="426129" cy="426129"/>
          </a:xfrm>
          <a:prstGeom prst="rect">
            <a:avLst/>
          </a:prstGeom>
          <a:solidFill>
            <a:srgbClr val="BB1C2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B2F8991D-87F4-1758-B198-E0BDE8451A6A}"/>
              </a:ext>
            </a:extLst>
          </p:cNvPr>
          <p:cNvSpPr/>
          <p:nvPr/>
        </p:nvSpPr>
        <p:spPr>
          <a:xfrm>
            <a:off x="1038684" y="4638926"/>
            <a:ext cx="426129" cy="42612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32B11DA4-5A34-6CE3-3796-55D08E286199}"/>
              </a:ext>
            </a:extLst>
          </p:cNvPr>
          <p:cNvSpPr txBox="1"/>
          <p:nvPr/>
        </p:nvSpPr>
        <p:spPr>
          <a:xfrm>
            <a:off x="1582446" y="1652497"/>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Adult and Child Mental Health Center</a:t>
            </a:r>
          </a:p>
        </p:txBody>
      </p:sp>
      <p:sp>
        <p:nvSpPr>
          <p:cNvPr id="20" name="TextBox 19">
            <a:extLst>
              <a:ext uri="{FF2B5EF4-FFF2-40B4-BE49-F238E27FC236}">
                <a16:creationId xmlns:a16="http://schemas.microsoft.com/office/drawing/2014/main" id="{A45B4097-7DAC-1A3B-29E8-82F94C33EEA0}"/>
              </a:ext>
            </a:extLst>
          </p:cNvPr>
          <p:cNvSpPr txBox="1"/>
          <p:nvPr/>
        </p:nvSpPr>
        <p:spPr>
          <a:xfrm>
            <a:off x="1582446" y="2252064"/>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Centerstone</a:t>
            </a:r>
          </a:p>
        </p:txBody>
      </p:sp>
      <p:sp>
        <p:nvSpPr>
          <p:cNvPr id="21" name="TextBox 20">
            <a:extLst>
              <a:ext uri="{FF2B5EF4-FFF2-40B4-BE49-F238E27FC236}">
                <a16:creationId xmlns:a16="http://schemas.microsoft.com/office/drawing/2014/main" id="{212D42FB-5F78-EC6E-17E8-A077B0390C81}"/>
              </a:ext>
            </a:extLst>
          </p:cNvPr>
          <p:cNvSpPr txBox="1"/>
          <p:nvPr/>
        </p:nvSpPr>
        <p:spPr>
          <a:xfrm>
            <a:off x="1582446" y="2847640"/>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4C Health</a:t>
            </a:r>
          </a:p>
        </p:txBody>
      </p:sp>
      <p:sp>
        <p:nvSpPr>
          <p:cNvPr id="22" name="TextBox 21">
            <a:extLst>
              <a:ext uri="{FF2B5EF4-FFF2-40B4-BE49-F238E27FC236}">
                <a16:creationId xmlns:a16="http://schemas.microsoft.com/office/drawing/2014/main" id="{94A928FE-70F0-C762-7F33-EC7752BBE953}"/>
              </a:ext>
            </a:extLst>
          </p:cNvPr>
          <p:cNvSpPr txBox="1"/>
          <p:nvPr/>
        </p:nvSpPr>
        <p:spPr>
          <a:xfrm>
            <a:off x="1582446" y="3451340"/>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Radiant Health Services</a:t>
            </a:r>
          </a:p>
        </p:txBody>
      </p:sp>
      <p:sp>
        <p:nvSpPr>
          <p:cNvPr id="23" name="TextBox 22">
            <a:extLst>
              <a:ext uri="{FF2B5EF4-FFF2-40B4-BE49-F238E27FC236}">
                <a16:creationId xmlns:a16="http://schemas.microsoft.com/office/drawing/2014/main" id="{13D438DD-E15E-09EB-BD00-627EDF9D7F7C}"/>
              </a:ext>
            </a:extLst>
          </p:cNvPr>
          <p:cNvSpPr txBox="1"/>
          <p:nvPr/>
        </p:nvSpPr>
        <p:spPr>
          <a:xfrm>
            <a:off x="1582446" y="4050765"/>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Hamilton Center</a:t>
            </a:r>
          </a:p>
        </p:txBody>
      </p:sp>
      <p:sp>
        <p:nvSpPr>
          <p:cNvPr id="24" name="TextBox 23">
            <a:extLst>
              <a:ext uri="{FF2B5EF4-FFF2-40B4-BE49-F238E27FC236}">
                <a16:creationId xmlns:a16="http://schemas.microsoft.com/office/drawing/2014/main" id="{E3527A4A-A7A4-FBBB-E99E-5901F85897C2}"/>
              </a:ext>
            </a:extLst>
          </p:cNvPr>
          <p:cNvSpPr txBox="1"/>
          <p:nvPr/>
        </p:nvSpPr>
        <p:spPr>
          <a:xfrm>
            <a:off x="1582446" y="4655256"/>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Sandra </a:t>
            </a:r>
            <a:r>
              <a:rPr lang="en-US" sz="2000" dirty="0" err="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Eskenazi</a:t>
            </a: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Mental Health Center</a:t>
            </a:r>
          </a:p>
        </p:txBody>
      </p:sp>
      <p:sp>
        <p:nvSpPr>
          <p:cNvPr id="25" name="Rectangle 24">
            <a:extLst>
              <a:ext uri="{FF2B5EF4-FFF2-40B4-BE49-F238E27FC236}">
                <a16:creationId xmlns:a16="http://schemas.microsoft.com/office/drawing/2014/main" id="{7C119C7A-2E17-4357-4641-B4EFD03AE00C}"/>
              </a:ext>
            </a:extLst>
          </p:cNvPr>
          <p:cNvSpPr/>
          <p:nvPr/>
        </p:nvSpPr>
        <p:spPr>
          <a:xfrm>
            <a:off x="1038685" y="5286508"/>
            <a:ext cx="426129" cy="426129"/>
          </a:xfrm>
          <a:prstGeom prst="rect">
            <a:avLst/>
          </a:prstGeom>
          <a:solidFill>
            <a:srgbClr val="F47A2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F5A9739D-C1CC-5156-169A-92F0ABCB98C6}"/>
              </a:ext>
            </a:extLst>
          </p:cNvPr>
          <p:cNvSpPr/>
          <p:nvPr/>
        </p:nvSpPr>
        <p:spPr>
          <a:xfrm>
            <a:off x="1038684" y="5886075"/>
            <a:ext cx="426129" cy="426129"/>
          </a:xfrm>
          <a:prstGeom prst="rect">
            <a:avLst/>
          </a:prstGeom>
          <a:solidFill>
            <a:srgbClr val="ED217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FFE11552-1180-B522-888E-B7A29EC13C14}"/>
              </a:ext>
            </a:extLst>
          </p:cNvPr>
          <p:cNvSpPr txBox="1"/>
          <p:nvPr/>
        </p:nvSpPr>
        <p:spPr>
          <a:xfrm>
            <a:off x="1582446" y="5297914"/>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Oaklawn Psychiatric Center</a:t>
            </a:r>
          </a:p>
        </p:txBody>
      </p:sp>
      <p:sp>
        <p:nvSpPr>
          <p:cNvPr id="28" name="TextBox 27">
            <a:extLst>
              <a:ext uri="{FF2B5EF4-FFF2-40B4-BE49-F238E27FC236}">
                <a16:creationId xmlns:a16="http://schemas.microsoft.com/office/drawing/2014/main" id="{1420822F-185C-4C43-0438-94A2570B3A1A}"/>
              </a:ext>
            </a:extLst>
          </p:cNvPr>
          <p:cNvSpPr txBox="1"/>
          <p:nvPr/>
        </p:nvSpPr>
        <p:spPr>
          <a:xfrm>
            <a:off x="1582446" y="5902405"/>
            <a:ext cx="6112274" cy="403316"/>
          </a:xfrm>
          <a:prstGeom prst="rect">
            <a:avLst/>
          </a:prstGeom>
          <a:noFill/>
        </p:spPr>
        <p:txBody>
          <a:bodyPr wrap="square">
            <a:spAutoFit/>
          </a:bodyPr>
          <a:lstStyle/>
          <a:p>
            <a:pPr>
              <a:lnSpc>
                <a:spcPct val="110000"/>
              </a:lnSpc>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Southwestern Behavioral Healthcare</a:t>
            </a:r>
          </a:p>
        </p:txBody>
      </p:sp>
    </p:spTree>
    <p:extLst>
      <p:ext uri="{BB962C8B-B14F-4D97-AF65-F5344CB8AC3E}">
        <p14:creationId xmlns:p14="http://schemas.microsoft.com/office/powerpoint/2010/main" val="145901244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24243" y="465431"/>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Current BH System to Future CCBHC State</a:t>
            </a:r>
          </a:p>
        </p:txBody>
      </p:sp>
      <p:grpSp>
        <p:nvGrpSpPr>
          <p:cNvPr id="83" name="Google Shape;406;p37">
            <a:extLst>
              <a:ext uri="{FF2B5EF4-FFF2-40B4-BE49-F238E27FC236}">
                <a16:creationId xmlns:a16="http://schemas.microsoft.com/office/drawing/2014/main" id="{49E18FE2-4CBF-36E1-6E5B-B1D304578574}"/>
              </a:ext>
            </a:extLst>
          </p:cNvPr>
          <p:cNvGrpSpPr/>
          <p:nvPr/>
        </p:nvGrpSpPr>
        <p:grpSpPr>
          <a:xfrm>
            <a:off x="973522" y="1967688"/>
            <a:ext cx="9828733" cy="1075868"/>
            <a:chOff x="880700" y="1140374"/>
            <a:chExt cx="7371550" cy="806901"/>
          </a:xfrm>
          <a:solidFill>
            <a:srgbClr val="FFC72C">
              <a:alpha val="50000"/>
            </a:srgbClr>
          </a:solidFill>
        </p:grpSpPr>
        <p:sp>
          <p:nvSpPr>
            <p:cNvPr id="84" name="Google Shape;407;p37">
              <a:extLst>
                <a:ext uri="{FF2B5EF4-FFF2-40B4-BE49-F238E27FC236}">
                  <a16:creationId xmlns:a16="http://schemas.microsoft.com/office/drawing/2014/main" id="{7E5EFD66-2665-E34F-7BFF-C7B639EC84D6}"/>
                </a:ext>
              </a:extLst>
            </p:cNvPr>
            <p:cNvSpPr/>
            <p:nvPr/>
          </p:nvSpPr>
          <p:spPr>
            <a:xfrm>
              <a:off x="3664650" y="1142975"/>
              <a:ext cx="4587600" cy="804300"/>
            </a:xfrm>
            <a:prstGeom prst="roundRect">
              <a:avLst>
                <a:gd name="adj" fmla="val 16667"/>
              </a:avLst>
            </a:prstGeom>
            <a:solidFill>
              <a:srgbClr val="FFC72C"/>
            </a:solidFill>
            <a:ln>
              <a:noFill/>
            </a:ln>
          </p:spPr>
          <p:txBody>
            <a:bodyPr spcFirstLastPara="1" wrap="square" lIns="121900" tIns="121900" rIns="121900" bIns="121900" anchor="ctr" anchorCtr="0">
              <a:noAutofit/>
            </a:bodyPr>
            <a:lstStyle/>
            <a:p>
              <a:pPr defTabSz="1219170">
                <a:buClr>
                  <a:srgbClr val="000000"/>
                </a:buClr>
                <a:buSzPts val="1200"/>
              </a:pPr>
              <a:endParaRPr sz="1600" kern="0">
                <a:solidFill>
                  <a:srgbClr val="FFFFFF"/>
                </a:solidFill>
                <a:latin typeface="Arial"/>
                <a:ea typeface="Arial"/>
                <a:cs typeface="Arial"/>
                <a:sym typeface="Arial"/>
              </a:endParaRPr>
            </a:p>
          </p:txBody>
        </p:sp>
        <p:sp>
          <p:nvSpPr>
            <p:cNvPr id="85" name="Google Shape;408;p37">
              <a:extLst>
                <a:ext uri="{FF2B5EF4-FFF2-40B4-BE49-F238E27FC236}">
                  <a16:creationId xmlns:a16="http://schemas.microsoft.com/office/drawing/2014/main" id="{BF7E9072-8071-E427-D483-31C63204977D}"/>
                </a:ext>
              </a:extLst>
            </p:cNvPr>
            <p:cNvSpPr/>
            <p:nvPr/>
          </p:nvSpPr>
          <p:spPr>
            <a:xfrm>
              <a:off x="880700" y="1140374"/>
              <a:ext cx="3831391" cy="804327"/>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solidFill>
              <a:srgbClr val="FFC72C"/>
            </a:solid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dirty="0">
                <a:solidFill>
                  <a:srgbClr val="000000"/>
                </a:solidFill>
                <a:latin typeface="Arial"/>
                <a:ea typeface="Arial"/>
                <a:cs typeface="Arial"/>
                <a:sym typeface="Arial"/>
              </a:endParaRPr>
            </a:p>
          </p:txBody>
        </p:sp>
        <p:sp>
          <p:nvSpPr>
            <p:cNvPr id="86" name="Google Shape;409;p37">
              <a:extLst>
                <a:ext uri="{FF2B5EF4-FFF2-40B4-BE49-F238E27FC236}">
                  <a16:creationId xmlns:a16="http://schemas.microsoft.com/office/drawing/2014/main" id="{793DD176-5A56-EB8C-EB46-47FF6BB7C4A1}"/>
                </a:ext>
              </a:extLst>
            </p:cNvPr>
            <p:cNvSpPr txBox="1"/>
            <p:nvPr/>
          </p:nvSpPr>
          <p:spPr>
            <a:xfrm>
              <a:off x="1006875" y="1233838"/>
              <a:ext cx="2620200" cy="6174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Structural barriers and practices keep care siloed and leads to disparate service provision</a:t>
              </a:r>
              <a:endParaRPr sz="1600" kern="0" dirty="0">
                <a:solidFill>
                  <a:srgbClr val="01426A"/>
                </a:solidFill>
                <a:latin typeface="Gotham Medium" panose="02000604030000020004" pitchFamily="50" charset="0"/>
                <a:ea typeface="Arial"/>
                <a:cs typeface="Arial"/>
                <a:sym typeface="Arial"/>
              </a:endParaRPr>
            </a:p>
          </p:txBody>
        </p:sp>
        <p:grpSp>
          <p:nvGrpSpPr>
            <p:cNvPr id="87" name="Google Shape;410;p37">
              <a:extLst>
                <a:ext uri="{FF2B5EF4-FFF2-40B4-BE49-F238E27FC236}">
                  <a16:creationId xmlns:a16="http://schemas.microsoft.com/office/drawing/2014/main" id="{1F2636EE-10A2-BF88-6D11-77BDAF3B8E9A}"/>
                </a:ext>
              </a:extLst>
            </p:cNvPr>
            <p:cNvGrpSpPr/>
            <p:nvPr/>
          </p:nvGrpSpPr>
          <p:grpSpPr>
            <a:xfrm>
              <a:off x="3791621" y="1250854"/>
              <a:ext cx="583367" cy="583367"/>
              <a:chOff x="3528640" y="2487437"/>
              <a:chExt cx="583367" cy="583367"/>
            </a:xfrm>
            <a:grpFill/>
          </p:grpSpPr>
          <p:sp>
            <p:nvSpPr>
              <p:cNvPr id="100" name="Google Shape;411;p37">
                <a:extLst>
                  <a:ext uri="{FF2B5EF4-FFF2-40B4-BE49-F238E27FC236}">
                    <a16:creationId xmlns:a16="http://schemas.microsoft.com/office/drawing/2014/main" id="{EC3968DB-FE2B-7C72-2289-AA83A8A440A9}"/>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101" name="Google Shape;412;p37">
                <a:extLst>
                  <a:ext uri="{FF2B5EF4-FFF2-40B4-BE49-F238E27FC236}">
                    <a16:creationId xmlns:a16="http://schemas.microsoft.com/office/drawing/2014/main" id="{1F6D68A5-F15A-8133-9991-CE940C633388}"/>
                  </a:ext>
                </a:extLst>
              </p:cNvPr>
              <p:cNvGrpSpPr/>
              <p:nvPr/>
            </p:nvGrpSpPr>
            <p:grpSpPr>
              <a:xfrm>
                <a:off x="3595679" y="2642524"/>
                <a:ext cx="470473" cy="364566"/>
                <a:chOff x="5364600" y="2141509"/>
                <a:chExt cx="470473" cy="364566"/>
              </a:xfrm>
              <a:grpFill/>
            </p:grpSpPr>
            <p:sp>
              <p:nvSpPr>
                <p:cNvPr id="102" name="Google Shape;413;p37">
                  <a:extLst>
                    <a:ext uri="{FF2B5EF4-FFF2-40B4-BE49-F238E27FC236}">
                      <a16:creationId xmlns:a16="http://schemas.microsoft.com/office/drawing/2014/main" id="{7A0702D8-F6EB-5D3C-39A1-32524A119705}"/>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3" name="Google Shape;414;p37">
                  <a:extLst>
                    <a:ext uri="{FF2B5EF4-FFF2-40B4-BE49-F238E27FC236}">
                      <a16:creationId xmlns:a16="http://schemas.microsoft.com/office/drawing/2014/main" id="{81CB25CB-40D7-3B33-46DC-30F417E1F800}"/>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4" name="Google Shape;415;p37">
                  <a:extLst>
                    <a:ext uri="{FF2B5EF4-FFF2-40B4-BE49-F238E27FC236}">
                      <a16:creationId xmlns:a16="http://schemas.microsoft.com/office/drawing/2014/main" id="{E255764D-88FA-1851-2916-1644737317D2}"/>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5" name="Google Shape;416;p37">
                  <a:extLst>
                    <a:ext uri="{FF2B5EF4-FFF2-40B4-BE49-F238E27FC236}">
                      <a16:creationId xmlns:a16="http://schemas.microsoft.com/office/drawing/2014/main" id="{4C4E47B8-7F6A-A476-8D4F-2F514F8B67A0}"/>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6" name="Google Shape;417;p37">
                  <a:extLst>
                    <a:ext uri="{FF2B5EF4-FFF2-40B4-BE49-F238E27FC236}">
                      <a16:creationId xmlns:a16="http://schemas.microsoft.com/office/drawing/2014/main" id="{EC69F714-24E1-977C-9812-6654AB09E363}"/>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07" name="Google Shape;418;p37">
                  <a:extLst>
                    <a:ext uri="{FF2B5EF4-FFF2-40B4-BE49-F238E27FC236}">
                      <a16:creationId xmlns:a16="http://schemas.microsoft.com/office/drawing/2014/main" id="{03D779D8-EC73-E576-F85B-C22BF4EA68E1}"/>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pic>
          <p:nvPicPr>
            <p:cNvPr id="88" name="Google Shape;419;p37">
              <a:extLst>
                <a:ext uri="{FF2B5EF4-FFF2-40B4-BE49-F238E27FC236}">
                  <a16:creationId xmlns:a16="http://schemas.microsoft.com/office/drawing/2014/main" id="{6B449D0B-3D58-A0C6-3282-7DB4431E5116}"/>
                </a:ext>
              </a:extLst>
            </p:cNvPr>
            <p:cNvPicPr preferRelativeResize="0"/>
            <p:nvPr/>
          </p:nvPicPr>
          <p:blipFill rotWithShape="1">
            <a:blip r:embed="rId3">
              <a:alphaModFix/>
            </a:blip>
            <a:srcRect/>
            <a:stretch/>
          </p:blipFill>
          <p:spPr>
            <a:xfrm>
              <a:off x="3855288" y="1327611"/>
              <a:ext cx="456050" cy="456050"/>
            </a:xfrm>
            <a:prstGeom prst="rect">
              <a:avLst/>
            </a:prstGeom>
            <a:grpFill/>
            <a:ln>
              <a:noFill/>
            </a:ln>
          </p:spPr>
        </p:pic>
        <p:grpSp>
          <p:nvGrpSpPr>
            <p:cNvPr id="89" name="Google Shape;420;p37">
              <a:extLst>
                <a:ext uri="{FF2B5EF4-FFF2-40B4-BE49-F238E27FC236}">
                  <a16:creationId xmlns:a16="http://schemas.microsoft.com/office/drawing/2014/main" id="{579D74B8-7EFD-3558-76F6-AC32B7DC5A82}"/>
                </a:ext>
              </a:extLst>
            </p:cNvPr>
            <p:cNvGrpSpPr/>
            <p:nvPr/>
          </p:nvGrpSpPr>
          <p:grpSpPr>
            <a:xfrm>
              <a:off x="7436321" y="1250860"/>
              <a:ext cx="583367" cy="583367"/>
              <a:chOff x="3528640" y="2487437"/>
              <a:chExt cx="583367" cy="583367"/>
            </a:xfrm>
            <a:grpFill/>
          </p:grpSpPr>
          <p:sp>
            <p:nvSpPr>
              <p:cNvPr id="92" name="Google Shape;421;p37">
                <a:extLst>
                  <a:ext uri="{FF2B5EF4-FFF2-40B4-BE49-F238E27FC236}">
                    <a16:creationId xmlns:a16="http://schemas.microsoft.com/office/drawing/2014/main" id="{8B98E649-BCE8-B7AA-6ABB-2C21B3D0EB94}"/>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93" name="Google Shape;422;p37">
                <a:extLst>
                  <a:ext uri="{FF2B5EF4-FFF2-40B4-BE49-F238E27FC236}">
                    <a16:creationId xmlns:a16="http://schemas.microsoft.com/office/drawing/2014/main" id="{3064EB5C-B683-ED9C-EF6A-2DC49D58FC15}"/>
                  </a:ext>
                </a:extLst>
              </p:cNvPr>
              <p:cNvGrpSpPr/>
              <p:nvPr/>
            </p:nvGrpSpPr>
            <p:grpSpPr>
              <a:xfrm>
                <a:off x="3595679" y="2642524"/>
                <a:ext cx="470473" cy="364566"/>
                <a:chOff x="5364600" y="2141509"/>
                <a:chExt cx="470473" cy="364566"/>
              </a:xfrm>
              <a:grpFill/>
            </p:grpSpPr>
            <p:sp>
              <p:nvSpPr>
                <p:cNvPr id="94" name="Google Shape;423;p37">
                  <a:extLst>
                    <a:ext uri="{FF2B5EF4-FFF2-40B4-BE49-F238E27FC236}">
                      <a16:creationId xmlns:a16="http://schemas.microsoft.com/office/drawing/2014/main" id="{A39B56FE-E702-4BD8-010A-01F46AE40B57}"/>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5" name="Google Shape;424;p37">
                  <a:extLst>
                    <a:ext uri="{FF2B5EF4-FFF2-40B4-BE49-F238E27FC236}">
                      <a16:creationId xmlns:a16="http://schemas.microsoft.com/office/drawing/2014/main" id="{13E4909D-F17D-9B81-F3CB-792258C3CA38}"/>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6" name="Google Shape;425;p37">
                  <a:extLst>
                    <a:ext uri="{FF2B5EF4-FFF2-40B4-BE49-F238E27FC236}">
                      <a16:creationId xmlns:a16="http://schemas.microsoft.com/office/drawing/2014/main" id="{AB050C0D-5242-4B3B-B9AF-D4C6960A8CB3}"/>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7" name="Google Shape;426;p37">
                  <a:extLst>
                    <a:ext uri="{FF2B5EF4-FFF2-40B4-BE49-F238E27FC236}">
                      <a16:creationId xmlns:a16="http://schemas.microsoft.com/office/drawing/2014/main" id="{5D7B5A14-C4FC-27CB-1FC1-8E59FD422777}"/>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8" name="Google Shape;427;p37">
                  <a:extLst>
                    <a:ext uri="{FF2B5EF4-FFF2-40B4-BE49-F238E27FC236}">
                      <a16:creationId xmlns:a16="http://schemas.microsoft.com/office/drawing/2014/main" id="{2A8FC76F-08CF-18E5-DAE0-B106023CE303}"/>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99" name="Google Shape;428;p37">
                  <a:extLst>
                    <a:ext uri="{FF2B5EF4-FFF2-40B4-BE49-F238E27FC236}">
                      <a16:creationId xmlns:a16="http://schemas.microsoft.com/office/drawing/2014/main" id="{4E2DEA2C-6997-023F-E969-01F03E57B13E}"/>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pic>
          <p:nvPicPr>
            <p:cNvPr id="90" name="Google Shape;429;p37">
              <a:extLst>
                <a:ext uri="{FF2B5EF4-FFF2-40B4-BE49-F238E27FC236}">
                  <a16:creationId xmlns:a16="http://schemas.microsoft.com/office/drawing/2014/main" id="{4B0F7401-88DE-68C3-7035-804EA78D734F}"/>
                </a:ext>
              </a:extLst>
            </p:cNvPr>
            <p:cNvPicPr preferRelativeResize="0"/>
            <p:nvPr/>
          </p:nvPicPr>
          <p:blipFill rotWithShape="1">
            <a:blip r:embed="rId4">
              <a:alphaModFix/>
            </a:blip>
            <a:srcRect/>
            <a:stretch/>
          </p:blipFill>
          <p:spPr>
            <a:xfrm>
              <a:off x="7532105" y="1359700"/>
              <a:ext cx="391820" cy="391850"/>
            </a:xfrm>
            <a:prstGeom prst="rect">
              <a:avLst/>
            </a:prstGeom>
            <a:grpFill/>
            <a:ln>
              <a:noFill/>
            </a:ln>
          </p:spPr>
        </p:pic>
        <p:sp>
          <p:nvSpPr>
            <p:cNvPr id="91" name="Google Shape;430;p37">
              <a:extLst>
                <a:ext uri="{FF2B5EF4-FFF2-40B4-BE49-F238E27FC236}">
                  <a16:creationId xmlns:a16="http://schemas.microsoft.com/office/drawing/2014/main" id="{E50EE81F-A876-32EB-5B3F-D7CE0D81D187}"/>
                </a:ext>
              </a:extLst>
            </p:cNvPr>
            <p:cNvSpPr txBox="1"/>
            <p:nvPr/>
          </p:nvSpPr>
          <p:spPr>
            <a:xfrm>
              <a:off x="4816875" y="1233838"/>
              <a:ext cx="2620200" cy="617400"/>
            </a:xfrm>
            <a:prstGeom prst="rect">
              <a:avLst/>
            </a:prstGeom>
            <a:solidFill>
              <a:srgbClr val="FFC72C">
                <a:alpha val="50000"/>
              </a:srgbClr>
            </a:solid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Established standards for integrated and coordinated care</a:t>
              </a:r>
              <a:endParaRPr sz="1600" kern="0" dirty="0">
                <a:solidFill>
                  <a:srgbClr val="01426A"/>
                </a:solidFill>
                <a:latin typeface="Gotham Medium" panose="02000604030000020004" pitchFamily="50" charset="0"/>
                <a:ea typeface="Arial"/>
                <a:cs typeface="Arial"/>
                <a:sym typeface="Arial"/>
              </a:endParaRPr>
            </a:p>
          </p:txBody>
        </p:sp>
      </p:grpSp>
      <p:grpSp>
        <p:nvGrpSpPr>
          <p:cNvPr id="108" name="Google Shape;431;p37">
            <a:extLst>
              <a:ext uri="{FF2B5EF4-FFF2-40B4-BE49-F238E27FC236}">
                <a16:creationId xmlns:a16="http://schemas.microsoft.com/office/drawing/2014/main" id="{91BF7F02-089F-FCA5-D53B-594D1076E5E2}"/>
              </a:ext>
            </a:extLst>
          </p:cNvPr>
          <p:cNvGrpSpPr/>
          <p:nvPr/>
        </p:nvGrpSpPr>
        <p:grpSpPr>
          <a:xfrm>
            <a:off x="973622" y="3320054"/>
            <a:ext cx="9828633" cy="1075868"/>
            <a:chOff x="880700" y="2435774"/>
            <a:chExt cx="7371475" cy="806901"/>
          </a:xfrm>
          <a:solidFill>
            <a:srgbClr val="FFC72C"/>
          </a:solidFill>
        </p:grpSpPr>
        <p:sp>
          <p:nvSpPr>
            <p:cNvPr id="109" name="Google Shape;432;p37">
              <a:extLst>
                <a:ext uri="{FF2B5EF4-FFF2-40B4-BE49-F238E27FC236}">
                  <a16:creationId xmlns:a16="http://schemas.microsoft.com/office/drawing/2014/main" id="{DA09ECF9-5FDD-1F1A-B333-1D9B2016359B}"/>
                </a:ext>
              </a:extLst>
            </p:cNvPr>
            <p:cNvSpPr/>
            <p:nvPr/>
          </p:nvSpPr>
          <p:spPr>
            <a:xfrm>
              <a:off x="3627075" y="2438375"/>
              <a:ext cx="4625100" cy="804300"/>
            </a:xfrm>
            <a:prstGeom prst="roundRect">
              <a:avLst>
                <a:gd name="adj" fmla="val 16667"/>
              </a:avLst>
            </a:prstGeom>
            <a:grpFill/>
            <a:ln>
              <a:noFill/>
            </a:ln>
          </p:spPr>
          <p:txBody>
            <a:bodyPr spcFirstLastPara="1" wrap="square" lIns="121900" tIns="121900" rIns="121900" bIns="121900" anchor="ctr" anchorCtr="0">
              <a:noAutofit/>
            </a:bodyPr>
            <a:lstStyle/>
            <a:p>
              <a:pPr defTabSz="1219170">
                <a:buClr>
                  <a:srgbClr val="000000"/>
                </a:buClr>
                <a:buSzPts val="1200"/>
              </a:pPr>
              <a:endParaRPr sz="1600" kern="0">
                <a:solidFill>
                  <a:srgbClr val="FFFFFF"/>
                </a:solidFill>
                <a:latin typeface="Arial"/>
                <a:ea typeface="Arial"/>
                <a:cs typeface="Arial"/>
                <a:sym typeface="Arial"/>
              </a:endParaRPr>
            </a:p>
          </p:txBody>
        </p:sp>
        <p:sp>
          <p:nvSpPr>
            <p:cNvPr id="110" name="Google Shape;433;p37">
              <a:extLst>
                <a:ext uri="{FF2B5EF4-FFF2-40B4-BE49-F238E27FC236}">
                  <a16:creationId xmlns:a16="http://schemas.microsoft.com/office/drawing/2014/main" id="{27B812A3-EF0A-A7D1-6D09-34C2FFCB00AA}"/>
                </a:ext>
              </a:extLst>
            </p:cNvPr>
            <p:cNvSpPr/>
            <p:nvPr/>
          </p:nvSpPr>
          <p:spPr>
            <a:xfrm>
              <a:off x="880700" y="2435774"/>
              <a:ext cx="3831391" cy="804327"/>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1" name="Google Shape;434;p37">
              <a:extLst>
                <a:ext uri="{FF2B5EF4-FFF2-40B4-BE49-F238E27FC236}">
                  <a16:creationId xmlns:a16="http://schemas.microsoft.com/office/drawing/2014/main" id="{8E636D56-B60F-74EF-162B-7505FCD1802A}"/>
                </a:ext>
              </a:extLst>
            </p:cNvPr>
            <p:cNvSpPr txBox="1"/>
            <p:nvPr/>
          </p:nvSpPr>
          <p:spPr>
            <a:xfrm>
              <a:off x="1006875" y="2529238"/>
              <a:ext cx="2620200" cy="6174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Fee-for service drives quantity, so programs are designed by what is billable</a:t>
              </a:r>
              <a:endParaRPr sz="1600" kern="0" dirty="0">
                <a:solidFill>
                  <a:srgbClr val="01426A"/>
                </a:solidFill>
                <a:latin typeface="Gotham Medium" panose="02000604030000020004" pitchFamily="50" charset="0"/>
                <a:ea typeface="Arial"/>
                <a:cs typeface="Arial"/>
                <a:sym typeface="Arial"/>
              </a:endParaRPr>
            </a:p>
          </p:txBody>
        </p:sp>
        <p:grpSp>
          <p:nvGrpSpPr>
            <p:cNvPr id="112" name="Google Shape;435;p37">
              <a:extLst>
                <a:ext uri="{FF2B5EF4-FFF2-40B4-BE49-F238E27FC236}">
                  <a16:creationId xmlns:a16="http://schemas.microsoft.com/office/drawing/2014/main" id="{EA3A4C36-E8E8-4FA9-0D1F-5B2E08EBF568}"/>
                </a:ext>
              </a:extLst>
            </p:cNvPr>
            <p:cNvGrpSpPr/>
            <p:nvPr/>
          </p:nvGrpSpPr>
          <p:grpSpPr>
            <a:xfrm>
              <a:off x="3791621" y="2546254"/>
              <a:ext cx="583367" cy="583367"/>
              <a:chOff x="3528640" y="2487437"/>
              <a:chExt cx="583367" cy="583367"/>
            </a:xfrm>
            <a:grpFill/>
          </p:grpSpPr>
          <p:sp>
            <p:nvSpPr>
              <p:cNvPr id="123" name="Google Shape;436;p37">
                <a:extLst>
                  <a:ext uri="{FF2B5EF4-FFF2-40B4-BE49-F238E27FC236}">
                    <a16:creationId xmlns:a16="http://schemas.microsoft.com/office/drawing/2014/main" id="{81346EC6-954B-CD7B-302C-864007FD30FB}"/>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124" name="Google Shape;437;p37">
                <a:extLst>
                  <a:ext uri="{FF2B5EF4-FFF2-40B4-BE49-F238E27FC236}">
                    <a16:creationId xmlns:a16="http://schemas.microsoft.com/office/drawing/2014/main" id="{A8225935-8D9C-679E-7C35-3B7A6B8E2056}"/>
                  </a:ext>
                </a:extLst>
              </p:cNvPr>
              <p:cNvGrpSpPr/>
              <p:nvPr/>
            </p:nvGrpSpPr>
            <p:grpSpPr>
              <a:xfrm>
                <a:off x="3595679" y="2642524"/>
                <a:ext cx="470473" cy="364566"/>
                <a:chOff x="5364600" y="2141509"/>
                <a:chExt cx="470473" cy="364566"/>
              </a:xfrm>
              <a:grpFill/>
            </p:grpSpPr>
            <p:sp>
              <p:nvSpPr>
                <p:cNvPr id="125" name="Google Shape;438;p37">
                  <a:extLst>
                    <a:ext uri="{FF2B5EF4-FFF2-40B4-BE49-F238E27FC236}">
                      <a16:creationId xmlns:a16="http://schemas.microsoft.com/office/drawing/2014/main" id="{99ECD0CB-6D5B-D3CC-3F8E-0E8380E6AA61}"/>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6" name="Google Shape;439;p37">
                  <a:extLst>
                    <a:ext uri="{FF2B5EF4-FFF2-40B4-BE49-F238E27FC236}">
                      <a16:creationId xmlns:a16="http://schemas.microsoft.com/office/drawing/2014/main" id="{33273F28-1FF2-163F-0144-B0017C8115A6}"/>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7" name="Google Shape;440;p37">
                  <a:extLst>
                    <a:ext uri="{FF2B5EF4-FFF2-40B4-BE49-F238E27FC236}">
                      <a16:creationId xmlns:a16="http://schemas.microsoft.com/office/drawing/2014/main" id="{D0D13542-8462-0432-5E8D-9450F69E1703}"/>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8" name="Google Shape;441;p37">
                  <a:extLst>
                    <a:ext uri="{FF2B5EF4-FFF2-40B4-BE49-F238E27FC236}">
                      <a16:creationId xmlns:a16="http://schemas.microsoft.com/office/drawing/2014/main" id="{79037605-49E2-111E-7804-BC6FDD16AF83}"/>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9" name="Google Shape;442;p37">
                  <a:extLst>
                    <a:ext uri="{FF2B5EF4-FFF2-40B4-BE49-F238E27FC236}">
                      <a16:creationId xmlns:a16="http://schemas.microsoft.com/office/drawing/2014/main" id="{45C7012F-9F06-94E8-E69E-A6C506E1AAFD}"/>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30" name="Google Shape;443;p37">
                  <a:extLst>
                    <a:ext uri="{FF2B5EF4-FFF2-40B4-BE49-F238E27FC236}">
                      <a16:creationId xmlns:a16="http://schemas.microsoft.com/office/drawing/2014/main" id="{2C796489-F53F-79A3-BD63-BF167F43D892}"/>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grpSp>
          <p:nvGrpSpPr>
            <p:cNvPr id="113" name="Google Shape;444;p37">
              <a:extLst>
                <a:ext uri="{FF2B5EF4-FFF2-40B4-BE49-F238E27FC236}">
                  <a16:creationId xmlns:a16="http://schemas.microsoft.com/office/drawing/2014/main" id="{A94E95D0-EE07-BBCF-AE7D-DFBE6536D054}"/>
                </a:ext>
              </a:extLst>
            </p:cNvPr>
            <p:cNvGrpSpPr/>
            <p:nvPr/>
          </p:nvGrpSpPr>
          <p:grpSpPr>
            <a:xfrm>
              <a:off x="7436321" y="2546260"/>
              <a:ext cx="583367" cy="583367"/>
              <a:chOff x="3528640" y="2487437"/>
              <a:chExt cx="583367" cy="583367"/>
            </a:xfrm>
            <a:grpFill/>
          </p:grpSpPr>
          <p:sp>
            <p:nvSpPr>
              <p:cNvPr id="115" name="Google Shape;445;p37">
                <a:extLst>
                  <a:ext uri="{FF2B5EF4-FFF2-40B4-BE49-F238E27FC236}">
                    <a16:creationId xmlns:a16="http://schemas.microsoft.com/office/drawing/2014/main" id="{119F1281-A0FD-BD12-AE97-4BBAD91B670E}"/>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116" name="Google Shape;446;p37">
                <a:extLst>
                  <a:ext uri="{FF2B5EF4-FFF2-40B4-BE49-F238E27FC236}">
                    <a16:creationId xmlns:a16="http://schemas.microsoft.com/office/drawing/2014/main" id="{EBC1AA6D-C89C-D043-EC41-0203AD5738F0}"/>
                  </a:ext>
                </a:extLst>
              </p:cNvPr>
              <p:cNvGrpSpPr/>
              <p:nvPr/>
            </p:nvGrpSpPr>
            <p:grpSpPr>
              <a:xfrm>
                <a:off x="3595679" y="2642524"/>
                <a:ext cx="470473" cy="364566"/>
                <a:chOff x="5364600" y="2141509"/>
                <a:chExt cx="470473" cy="364566"/>
              </a:xfrm>
              <a:grpFill/>
            </p:grpSpPr>
            <p:sp>
              <p:nvSpPr>
                <p:cNvPr id="117" name="Google Shape;447;p37">
                  <a:extLst>
                    <a:ext uri="{FF2B5EF4-FFF2-40B4-BE49-F238E27FC236}">
                      <a16:creationId xmlns:a16="http://schemas.microsoft.com/office/drawing/2014/main" id="{6979EB94-2264-36E9-04D8-39664B1BDCB1}"/>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8" name="Google Shape;448;p37">
                  <a:extLst>
                    <a:ext uri="{FF2B5EF4-FFF2-40B4-BE49-F238E27FC236}">
                      <a16:creationId xmlns:a16="http://schemas.microsoft.com/office/drawing/2014/main" id="{300A2C49-E6B7-CDF8-6554-4D06181B9C02}"/>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19" name="Google Shape;449;p37">
                  <a:extLst>
                    <a:ext uri="{FF2B5EF4-FFF2-40B4-BE49-F238E27FC236}">
                      <a16:creationId xmlns:a16="http://schemas.microsoft.com/office/drawing/2014/main" id="{CE1B57BC-32C3-D79B-45B2-8689F7154A87}"/>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0" name="Google Shape;450;p37">
                  <a:extLst>
                    <a:ext uri="{FF2B5EF4-FFF2-40B4-BE49-F238E27FC236}">
                      <a16:creationId xmlns:a16="http://schemas.microsoft.com/office/drawing/2014/main" id="{C950AB7F-8BEC-2BB2-4FD6-2752DD88560D}"/>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1" name="Google Shape;451;p37">
                  <a:extLst>
                    <a:ext uri="{FF2B5EF4-FFF2-40B4-BE49-F238E27FC236}">
                      <a16:creationId xmlns:a16="http://schemas.microsoft.com/office/drawing/2014/main" id="{D950C9C3-5089-7384-E4B7-E96C189A7CE9}"/>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22" name="Google Shape;452;p37">
                  <a:extLst>
                    <a:ext uri="{FF2B5EF4-FFF2-40B4-BE49-F238E27FC236}">
                      <a16:creationId xmlns:a16="http://schemas.microsoft.com/office/drawing/2014/main" id="{44DA7E48-6D0A-B618-A2CC-C0F25AFFC99A}"/>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sp>
          <p:nvSpPr>
            <p:cNvPr id="114" name="Google Shape;453;p37">
              <a:extLst>
                <a:ext uri="{FF2B5EF4-FFF2-40B4-BE49-F238E27FC236}">
                  <a16:creationId xmlns:a16="http://schemas.microsoft.com/office/drawing/2014/main" id="{4F4C1F3F-00F1-7F1E-5538-98E365BCE09E}"/>
                </a:ext>
              </a:extLst>
            </p:cNvPr>
            <p:cNvSpPr txBox="1"/>
            <p:nvPr/>
          </p:nvSpPr>
          <p:spPr>
            <a:xfrm>
              <a:off x="4816875" y="2529238"/>
              <a:ext cx="2620200" cy="6174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Prospective payments can be tied to outcomes &amp; quality, so programs are designed to meet needs</a:t>
              </a:r>
              <a:endParaRPr sz="1600" kern="0" dirty="0">
                <a:solidFill>
                  <a:srgbClr val="01426A"/>
                </a:solidFill>
                <a:latin typeface="Gotham Medium" panose="02000604030000020004" pitchFamily="50" charset="0"/>
                <a:ea typeface="Arial"/>
                <a:cs typeface="Arial"/>
                <a:sym typeface="Arial"/>
              </a:endParaRPr>
            </a:p>
          </p:txBody>
        </p:sp>
      </p:grpSp>
      <p:grpSp>
        <p:nvGrpSpPr>
          <p:cNvPr id="131" name="Google Shape;454;p37">
            <a:extLst>
              <a:ext uri="{FF2B5EF4-FFF2-40B4-BE49-F238E27FC236}">
                <a16:creationId xmlns:a16="http://schemas.microsoft.com/office/drawing/2014/main" id="{66B6B079-6931-A1EF-217B-E6635F956BB4}"/>
              </a:ext>
            </a:extLst>
          </p:cNvPr>
          <p:cNvGrpSpPr/>
          <p:nvPr/>
        </p:nvGrpSpPr>
        <p:grpSpPr>
          <a:xfrm>
            <a:off x="973622" y="4651320"/>
            <a:ext cx="9828833" cy="1075868"/>
            <a:chOff x="880700" y="3807374"/>
            <a:chExt cx="7371625" cy="806901"/>
          </a:xfrm>
          <a:solidFill>
            <a:srgbClr val="FFC72C"/>
          </a:solidFill>
        </p:grpSpPr>
        <p:sp>
          <p:nvSpPr>
            <p:cNvPr id="132" name="Google Shape;455;p37">
              <a:extLst>
                <a:ext uri="{FF2B5EF4-FFF2-40B4-BE49-F238E27FC236}">
                  <a16:creationId xmlns:a16="http://schemas.microsoft.com/office/drawing/2014/main" id="{ECE034F6-C79E-174A-1156-43FF038D77DB}"/>
                </a:ext>
              </a:extLst>
            </p:cNvPr>
            <p:cNvSpPr/>
            <p:nvPr/>
          </p:nvSpPr>
          <p:spPr>
            <a:xfrm>
              <a:off x="3791625" y="3809975"/>
              <a:ext cx="4460700" cy="804300"/>
            </a:xfrm>
            <a:prstGeom prst="roundRect">
              <a:avLst>
                <a:gd name="adj" fmla="val 16667"/>
              </a:avLst>
            </a:prstGeom>
            <a:grpFill/>
            <a:ln>
              <a:noFill/>
            </a:ln>
          </p:spPr>
          <p:txBody>
            <a:bodyPr spcFirstLastPara="1" wrap="square" lIns="121900" tIns="121900" rIns="121900" bIns="121900" anchor="ctr" anchorCtr="0">
              <a:noAutofit/>
            </a:bodyPr>
            <a:lstStyle/>
            <a:p>
              <a:pPr defTabSz="1219170">
                <a:buClr>
                  <a:srgbClr val="000000"/>
                </a:buClr>
                <a:buSzPts val="1200"/>
              </a:pPr>
              <a:endParaRPr sz="1600" kern="0">
                <a:solidFill>
                  <a:srgbClr val="FFFFFF"/>
                </a:solidFill>
                <a:latin typeface="Arial"/>
                <a:ea typeface="Arial"/>
                <a:cs typeface="Arial"/>
                <a:sym typeface="Arial"/>
              </a:endParaRPr>
            </a:p>
          </p:txBody>
        </p:sp>
        <p:sp>
          <p:nvSpPr>
            <p:cNvPr id="133" name="Google Shape;456;p37">
              <a:extLst>
                <a:ext uri="{FF2B5EF4-FFF2-40B4-BE49-F238E27FC236}">
                  <a16:creationId xmlns:a16="http://schemas.microsoft.com/office/drawing/2014/main" id="{C3581EDB-9E34-11F3-8F41-9AED6E21AA06}"/>
                </a:ext>
              </a:extLst>
            </p:cNvPr>
            <p:cNvSpPr/>
            <p:nvPr/>
          </p:nvSpPr>
          <p:spPr>
            <a:xfrm>
              <a:off x="880700" y="3807374"/>
              <a:ext cx="3831391" cy="804327"/>
            </a:xfrm>
            <a:custGeom>
              <a:avLst/>
              <a:gdLst/>
              <a:ahLst/>
              <a:cxnLst/>
              <a:rect l="l" t="t" r="r" b="b"/>
              <a:pathLst>
                <a:path w="102014" h="26469" extrusionOk="0">
                  <a:moveTo>
                    <a:pt x="3311" y="1"/>
                  </a:moveTo>
                  <a:cubicBezTo>
                    <a:pt x="1477" y="1"/>
                    <a:pt x="1" y="1489"/>
                    <a:pt x="1" y="3311"/>
                  </a:cubicBezTo>
                  <a:lnTo>
                    <a:pt x="1" y="23159"/>
                  </a:lnTo>
                  <a:cubicBezTo>
                    <a:pt x="1" y="24980"/>
                    <a:pt x="1477" y="26469"/>
                    <a:pt x="3311" y="26469"/>
                  </a:cubicBezTo>
                  <a:lnTo>
                    <a:pt x="91000" y="26469"/>
                  </a:lnTo>
                  <a:cubicBezTo>
                    <a:pt x="92036" y="26469"/>
                    <a:pt x="93012" y="25980"/>
                    <a:pt x="93643" y="25147"/>
                  </a:cubicBezTo>
                  <a:lnTo>
                    <a:pt x="101132" y="15229"/>
                  </a:lnTo>
                  <a:cubicBezTo>
                    <a:pt x="102013" y="14050"/>
                    <a:pt x="102013" y="12419"/>
                    <a:pt x="101132" y="11240"/>
                  </a:cubicBezTo>
                  <a:lnTo>
                    <a:pt x="93643" y="1323"/>
                  </a:lnTo>
                  <a:cubicBezTo>
                    <a:pt x="93012" y="489"/>
                    <a:pt x="92036" y="1"/>
                    <a:pt x="91000" y="1"/>
                  </a:cubicBezTo>
                  <a:close/>
                </a:path>
              </a:pathLst>
            </a:cu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34" name="Google Shape;457;p37">
              <a:extLst>
                <a:ext uri="{FF2B5EF4-FFF2-40B4-BE49-F238E27FC236}">
                  <a16:creationId xmlns:a16="http://schemas.microsoft.com/office/drawing/2014/main" id="{4A32DAAE-782B-6F5D-E3BA-5AA24DC994D4}"/>
                </a:ext>
              </a:extLst>
            </p:cNvPr>
            <p:cNvSpPr txBox="1"/>
            <p:nvPr/>
          </p:nvSpPr>
          <p:spPr>
            <a:xfrm>
              <a:off x="1006875" y="3900838"/>
              <a:ext cx="2620200" cy="6174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Staff turnover is high due to low pay</a:t>
              </a:r>
              <a:endParaRPr sz="1600" kern="0" dirty="0">
                <a:solidFill>
                  <a:srgbClr val="01426A"/>
                </a:solidFill>
                <a:latin typeface="Gotham Medium" panose="02000604030000020004" pitchFamily="50" charset="0"/>
                <a:ea typeface="Arial"/>
                <a:cs typeface="Arial"/>
                <a:sym typeface="Arial"/>
              </a:endParaRPr>
            </a:p>
          </p:txBody>
        </p:sp>
        <p:grpSp>
          <p:nvGrpSpPr>
            <p:cNvPr id="135" name="Google Shape;458;p37">
              <a:extLst>
                <a:ext uri="{FF2B5EF4-FFF2-40B4-BE49-F238E27FC236}">
                  <a16:creationId xmlns:a16="http://schemas.microsoft.com/office/drawing/2014/main" id="{17070A3F-9C25-6BB4-117C-93E30F1AB6D0}"/>
                </a:ext>
              </a:extLst>
            </p:cNvPr>
            <p:cNvGrpSpPr/>
            <p:nvPr/>
          </p:nvGrpSpPr>
          <p:grpSpPr>
            <a:xfrm>
              <a:off x="3791621" y="3917854"/>
              <a:ext cx="583367" cy="583367"/>
              <a:chOff x="3528640" y="2487437"/>
              <a:chExt cx="583367" cy="583367"/>
            </a:xfrm>
            <a:grpFill/>
          </p:grpSpPr>
          <p:sp>
            <p:nvSpPr>
              <p:cNvPr id="148" name="Google Shape;459;p37">
                <a:extLst>
                  <a:ext uri="{FF2B5EF4-FFF2-40B4-BE49-F238E27FC236}">
                    <a16:creationId xmlns:a16="http://schemas.microsoft.com/office/drawing/2014/main" id="{BA04DF7D-5399-B2F4-BB47-CF6C632091A1}"/>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149" name="Google Shape;460;p37">
                <a:extLst>
                  <a:ext uri="{FF2B5EF4-FFF2-40B4-BE49-F238E27FC236}">
                    <a16:creationId xmlns:a16="http://schemas.microsoft.com/office/drawing/2014/main" id="{80ABCEBD-04B8-EA4B-4EEA-A891810ACF7E}"/>
                  </a:ext>
                </a:extLst>
              </p:cNvPr>
              <p:cNvGrpSpPr/>
              <p:nvPr/>
            </p:nvGrpSpPr>
            <p:grpSpPr>
              <a:xfrm>
                <a:off x="3595679" y="2642524"/>
                <a:ext cx="470473" cy="364566"/>
                <a:chOff x="5364600" y="2141509"/>
                <a:chExt cx="470473" cy="364566"/>
              </a:xfrm>
              <a:grpFill/>
            </p:grpSpPr>
            <p:sp>
              <p:nvSpPr>
                <p:cNvPr id="150" name="Google Shape;461;p37">
                  <a:extLst>
                    <a:ext uri="{FF2B5EF4-FFF2-40B4-BE49-F238E27FC236}">
                      <a16:creationId xmlns:a16="http://schemas.microsoft.com/office/drawing/2014/main" id="{E67DE386-3839-E3D7-5A70-E124E4060C55}"/>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1" name="Google Shape;462;p37">
                  <a:extLst>
                    <a:ext uri="{FF2B5EF4-FFF2-40B4-BE49-F238E27FC236}">
                      <a16:creationId xmlns:a16="http://schemas.microsoft.com/office/drawing/2014/main" id="{8CE8CE68-B521-CD4D-793A-B49E876D9668}"/>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2" name="Google Shape;463;p37">
                  <a:extLst>
                    <a:ext uri="{FF2B5EF4-FFF2-40B4-BE49-F238E27FC236}">
                      <a16:creationId xmlns:a16="http://schemas.microsoft.com/office/drawing/2014/main" id="{E0D8ABC7-D3FB-A797-BB2F-5ED4425F5655}"/>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3" name="Google Shape;464;p37">
                  <a:extLst>
                    <a:ext uri="{FF2B5EF4-FFF2-40B4-BE49-F238E27FC236}">
                      <a16:creationId xmlns:a16="http://schemas.microsoft.com/office/drawing/2014/main" id="{25792508-FC70-40FC-83F1-9061038E2E4E}"/>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4" name="Google Shape;465;p37">
                  <a:extLst>
                    <a:ext uri="{FF2B5EF4-FFF2-40B4-BE49-F238E27FC236}">
                      <a16:creationId xmlns:a16="http://schemas.microsoft.com/office/drawing/2014/main" id="{E3F208FD-0A38-7A42-A286-534628EF6478}"/>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55" name="Google Shape;466;p37">
                  <a:extLst>
                    <a:ext uri="{FF2B5EF4-FFF2-40B4-BE49-F238E27FC236}">
                      <a16:creationId xmlns:a16="http://schemas.microsoft.com/office/drawing/2014/main" id="{84FEE8B9-C417-0074-3F11-6AD59F733885}"/>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grpSp>
          <p:nvGrpSpPr>
            <p:cNvPr id="136" name="Google Shape;467;p37">
              <a:extLst>
                <a:ext uri="{FF2B5EF4-FFF2-40B4-BE49-F238E27FC236}">
                  <a16:creationId xmlns:a16="http://schemas.microsoft.com/office/drawing/2014/main" id="{8F9F0FD7-EE04-AED8-52EB-83DA7DD6A97D}"/>
                </a:ext>
              </a:extLst>
            </p:cNvPr>
            <p:cNvGrpSpPr/>
            <p:nvPr/>
          </p:nvGrpSpPr>
          <p:grpSpPr>
            <a:xfrm>
              <a:off x="7436321" y="3917860"/>
              <a:ext cx="583367" cy="583367"/>
              <a:chOff x="3528640" y="2487437"/>
              <a:chExt cx="583367" cy="583367"/>
            </a:xfrm>
            <a:grpFill/>
          </p:grpSpPr>
          <p:sp>
            <p:nvSpPr>
              <p:cNvPr id="140" name="Google Shape;468;p37">
                <a:extLst>
                  <a:ext uri="{FF2B5EF4-FFF2-40B4-BE49-F238E27FC236}">
                    <a16:creationId xmlns:a16="http://schemas.microsoft.com/office/drawing/2014/main" id="{B4CED0B0-C4D2-C82B-8D9D-6C97D9FBACC5}"/>
                  </a:ext>
                </a:extLst>
              </p:cNvPr>
              <p:cNvSpPr/>
              <p:nvPr/>
            </p:nvSpPr>
            <p:spPr>
              <a:xfrm>
                <a:off x="3528640" y="2487437"/>
                <a:ext cx="583367" cy="583367"/>
              </a:xfrm>
              <a:custGeom>
                <a:avLst/>
                <a:gdLst/>
                <a:ahLst/>
                <a:cxnLst/>
                <a:rect l="l" t="t" r="r" b="b"/>
                <a:pathLst>
                  <a:path w="13967" h="13967" extrusionOk="0">
                    <a:moveTo>
                      <a:pt x="6990" y="0"/>
                    </a:moveTo>
                    <a:cubicBezTo>
                      <a:pt x="3132" y="0"/>
                      <a:pt x="1" y="3120"/>
                      <a:pt x="1" y="6977"/>
                    </a:cubicBezTo>
                    <a:cubicBezTo>
                      <a:pt x="1" y="10835"/>
                      <a:pt x="3132" y="13966"/>
                      <a:pt x="6990" y="13966"/>
                    </a:cubicBezTo>
                    <a:cubicBezTo>
                      <a:pt x="10847" y="13966"/>
                      <a:pt x="13967" y="10835"/>
                      <a:pt x="13967" y="6977"/>
                    </a:cubicBezTo>
                    <a:cubicBezTo>
                      <a:pt x="13967" y="3120"/>
                      <a:pt x="10847" y="0"/>
                      <a:pt x="6990" y="0"/>
                    </a:cubicBezTo>
                    <a:close/>
                  </a:path>
                </a:pathLst>
              </a:custGeom>
              <a:grpFill/>
              <a:ln>
                <a:noFill/>
              </a:ln>
            </p:spPr>
            <p:txBody>
              <a:bodyPr spcFirstLastPara="1" wrap="square" lIns="0" tIns="121900" rIns="0" bIns="121900" anchor="ctr" anchorCtr="0">
                <a:noAutofit/>
              </a:bodyPr>
              <a:lstStyle/>
              <a:p>
                <a:pPr algn="ctr" defTabSz="1219170">
                  <a:buClr>
                    <a:srgbClr val="000000"/>
                  </a:buClr>
                  <a:buSzPts val="1100"/>
                </a:pPr>
                <a:endParaRPr sz="3333" kern="0">
                  <a:solidFill>
                    <a:srgbClr val="000000"/>
                  </a:solidFill>
                  <a:latin typeface="Arial"/>
                  <a:ea typeface="Arial"/>
                  <a:cs typeface="Arial"/>
                  <a:sym typeface="Arial"/>
                </a:endParaRPr>
              </a:p>
            </p:txBody>
          </p:sp>
          <p:grpSp>
            <p:nvGrpSpPr>
              <p:cNvPr id="141" name="Google Shape;469;p37">
                <a:extLst>
                  <a:ext uri="{FF2B5EF4-FFF2-40B4-BE49-F238E27FC236}">
                    <a16:creationId xmlns:a16="http://schemas.microsoft.com/office/drawing/2014/main" id="{68F42ED2-09DE-0919-6648-83500D256402}"/>
                  </a:ext>
                </a:extLst>
              </p:cNvPr>
              <p:cNvGrpSpPr/>
              <p:nvPr/>
            </p:nvGrpSpPr>
            <p:grpSpPr>
              <a:xfrm>
                <a:off x="3595679" y="2642524"/>
                <a:ext cx="470473" cy="364566"/>
                <a:chOff x="5364600" y="2141509"/>
                <a:chExt cx="470473" cy="364566"/>
              </a:xfrm>
              <a:grpFill/>
            </p:grpSpPr>
            <p:sp>
              <p:nvSpPr>
                <p:cNvPr id="142" name="Google Shape;470;p37">
                  <a:extLst>
                    <a:ext uri="{FF2B5EF4-FFF2-40B4-BE49-F238E27FC236}">
                      <a16:creationId xmlns:a16="http://schemas.microsoft.com/office/drawing/2014/main" id="{EED54C49-AE7A-0DE5-CB2C-FCA1A8CAEB82}"/>
                    </a:ext>
                  </a:extLst>
                </p:cNvPr>
                <p:cNvSpPr/>
                <p:nvPr/>
              </p:nvSpPr>
              <p:spPr>
                <a:xfrm>
                  <a:off x="5413550" y="2189275"/>
                  <a:ext cx="128400" cy="3168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3" name="Google Shape;471;p37">
                  <a:extLst>
                    <a:ext uri="{FF2B5EF4-FFF2-40B4-BE49-F238E27FC236}">
                      <a16:creationId xmlns:a16="http://schemas.microsoft.com/office/drawing/2014/main" id="{CC174B34-4221-D78C-9011-ABD1101FC018}"/>
                    </a:ext>
                  </a:extLst>
                </p:cNvPr>
                <p:cNvSpPr/>
                <p:nvPr/>
              </p:nvSpPr>
              <p:spPr>
                <a:xfrm>
                  <a:off x="5601475" y="2189275"/>
                  <a:ext cx="183000" cy="2919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4" name="Google Shape;472;p37">
                  <a:extLst>
                    <a:ext uri="{FF2B5EF4-FFF2-40B4-BE49-F238E27FC236}">
                      <a16:creationId xmlns:a16="http://schemas.microsoft.com/office/drawing/2014/main" id="{789EF8B8-F07B-741C-F174-26BBF813FCA8}"/>
                    </a:ext>
                  </a:extLst>
                </p:cNvPr>
                <p:cNvSpPr/>
                <p:nvPr/>
              </p:nvSpPr>
              <p:spPr>
                <a:xfrm>
                  <a:off x="5652073" y="2141509"/>
                  <a:ext cx="183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5" name="Google Shape;473;p37">
                  <a:extLst>
                    <a:ext uri="{FF2B5EF4-FFF2-40B4-BE49-F238E27FC236}">
                      <a16:creationId xmlns:a16="http://schemas.microsoft.com/office/drawing/2014/main" id="{F29CF126-57C2-3D40-054B-C8B006D81870}"/>
                    </a:ext>
                  </a:extLst>
                </p:cNvPr>
                <p:cNvSpPr/>
                <p:nvPr/>
              </p:nvSpPr>
              <p:spPr>
                <a:xfrm>
                  <a:off x="5684975" y="2174400"/>
                  <a:ext cx="1500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6" name="Google Shape;474;p37">
                  <a:extLst>
                    <a:ext uri="{FF2B5EF4-FFF2-40B4-BE49-F238E27FC236}">
                      <a16:creationId xmlns:a16="http://schemas.microsoft.com/office/drawing/2014/main" id="{B8285998-7700-541F-5356-ACBB7011107E}"/>
                    </a:ext>
                  </a:extLst>
                </p:cNvPr>
                <p:cNvSpPr/>
                <p:nvPr/>
              </p:nvSpPr>
              <p:spPr>
                <a:xfrm>
                  <a:off x="5364600" y="2146550"/>
                  <a:ext cx="128400" cy="621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sp>
              <p:nvSpPr>
                <p:cNvPr id="147" name="Google Shape;475;p37">
                  <a:extLst>
                    <a:ext uri="{FF2B5EF4-FFF2-40B4-BE49-F238E27FC236}">
                      <a16:creationId xmlns:a16="http://schemas.microsoft.com/office/drawing/2014/main" id="{76AA5E35-416A-B31E-BE23-32F8D5700DA1}"/>
                    </a:ext>
                  </a:extLst>
                </p:cNvPr>
                <p:cNvSpPr/>
                <p:nvPr/>
              </p:nvSpPr>
              <p:spPr>
                <a:xfrm>
                  <a:off x="5364600" y="2189275"/>
                  <a:ext cx="128400" cy="1437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grpSp>
        </p:grpSp>
        <p:sp>
          <p:nvSpPr>
            <p:cNvPr id="137" name="Google Shape;476;p37">
              <a:extLst>
                <a:ext uri="{FF2B5EF4-FFF2-40B4-BE49-F238E27FC236}">
                  <a16:creationId xmlns:a16="http://schemas.microsoft.com/office/drawing/2014/main" id="{AD2181D0-D859-D3BE-D5F2-40F38EC589C8}"/>
                </a:ext>
              </a:extLst>
            </p:cNvPr>
            <p:cNvSpPr txBox="1"/>
            <p:nvPr/>
          </p:nvSpPr>
          <p:spPr>
            <a:xfrm>
              <a:off x="4816875" y="3900838"/>
              <a:ext cx="2620200" cy="617400"/>
            </a:xfrm>
            <a:prstGeom prst="rect">
              <a:avLst/>
            </a:prstGeom>
            <a:grpFill/>
            <a:ln>
              <a:noFill/>
            </a:ln>
          </p:spPr>
          <p:txBody>
            <a:bodyPr spcFirstLastPara="1" wrap="square" lIns="121900" tIns="121900" rIns="121900" bIns="121900" anchor="ctr" anchorCtr="0">
              <a:noAutofit/>
            </a:bodyPr>
            <a:lstStyle/>
            <a:p>
              <a:pPr defTabSz="1219170">
                <a:buClr>
                  <a:srgbClr val="000000"/>
                </a:buClr>
                <a:buSzPts val="1200"/>
              </a:pPr>
              <a:r>
                <a:rPr lang="en" sz="1600" kern="0" dirty="0">
                  <a:solidFill>
                    <a:srgbClr val="01426A"/>
                  </a:solidFill>
                  <a:latin typeface="Gotham Medium" panose="02000604030000020004" pitchFamily="50" charset="0"/>
                  <a:ea typeface="Arial"/>
                  <a:cs typeface="Arial"/>
                  <a:sym typeface="Arial"/>
                </a:rPr>
                <a:t>Better salaries achievable through prospective payment system (PPS)</a:t>
              </a:r>
              <a:endParaRPr sz="1600" kern="0" dirty="0">
                <a:solidFill>
                  <a:srgbClr val="01426A"/>
                </a:solidFill>
                <a:latin typeface="Gotham Medium" panose="02000604030000020004" pitchFamily="50" charset="0"/>
                <a:ea typeface="Arial"/>
                <a:cs typeface="Arial"/>
                <a:sym typeface="Arial"/>
              </a:endParaRPr>
            </a:p>
          </p:txBody>
        </p:sp>
        <p:pic>
          <p:nvPicPr>
            <p:cNvPr id="138" name="Google Shape;477;p37">
              <a:extLst>
                <a:ext uri="{FF2B5EF4-FFF2-40B4-BE49-F238E27FC236}">
                  <a16:creationId xmlns:a16="http://schemas.microsoft.com/office/drawing/2014/main" id="{5F73EAEE-8E45-27D1-A355-97589B32D964}"/>
                </a:ext>
              </a:extLst>
            </p:cNvPr>
            <p:cNvPicPr preferRelativeResize="0"/>
            <p:nvPr/>
          </p:nvPicPr>
          <p:blipFill rotWithShape="1">
            <a:blip r:embed="rId5">
              <a:alphaModFix/>
            </a:blip>
            <a:srcRect/>
            <a:stretch/>
          </p:blipFill>
          <p:spPr>
            <a:xfrm>
              <a:off x="7502775" y="3984287"/>
              <a:ext cx="450488" cy="450488"/>
            </a:xfrm>
            <a:prstGeom prst="rect">
              <a:avLst/>
            </a:prstGeom>
            <a:grpFill/>
            <a:ln>
              <a:noFill/>
            </a:ln>
          </p:spPr>
        </p:pic>
        <p:pic>
          <p:nvPicPr>
            <p:cNvPr id="139" name="Google Shape;478;p37">
              <a:extLst>
                <a:ext uri="{FF2B5EF4-FFF2-40B4-BE49-F238E27FC236}">
                  <a16:creationId xmlns:a16="http://schemas.microsoft.com/office/drawing/2014/main" id="{4DE5AC35-1A80-597D-7BE1-9D436F89E69D}"/>
                </a:ext>
              </a:extLst>
            </p:cNvPr>
            <p:cNvPicPr preferRelativeResize="0"/>
            <p:nvPr/>
          </p:nvPicPr>
          <p:blipFill rotWithShape="1">
            <a:blip r:embed="rId6">
              <a:alphaModFix/>
            </a:blip>
            <a:srcRect/>
            <a:stretch/>
          </p:blipFill>
          <p:spPr>
            <a:xfrm>
              <a:off x="3858063" y="3984286"/>
              <a:ext cx="450488" cy="450488"/>
            </a:xfrm>
            <a:prstGeom prst="rect">
              <a:avLst/>
            </a:prstGeom>
            <a:grpFill/>
            <a:ln>
              <a:noFill/>
            </a:ln>
          </p:spPr>
        </p:pic>
      </p:grpSp>
      <p:pic>
        <p:nvPicPr>
          <p:cNvPr id="156" name="Google Shape;479;p37">
            <a:extLst>
              <a:ext uri="{FF2B5EF4-FFF2-40B4-BE49-F238E27FC236}">
                <a16:creationId xmlns:a16="http://schemas.microsoft.com/office/drawing/2014/main" id="{DB3CB41D-636F-2F51-9E4A-7A56EB3C588C}"/>
              </a:ext>
            </a:extLst>
          </p:cNvPr>
          <p:cNvPicPr preferRelativeResize="0"/>
          <p:nvPr/>
        </p:nvPicPr>
        <p:blipFill rotWithShape="1">
          <a:blip r:embed="rId7">
            <a:alphaModFix/>
          </a:blip>
          <a:srcRect/>
          <a:stretch/>
        </p:blipFill>
        <p:spPr>
          <a:xfrm>
            <a:off x="4982988" y="3627342"/>
            <a:ext cx="530293" cy="530296"/>
          </a:xfrm>
          <a:prstGeom prst="rect">
            <a:avLst/>
          </a:prstGeom>
          <a:noFill/>
          <a:ln>
            <a:noFill/>
          </a:ln>
        </p:spPr>
      </p:pic>
      <p:pic>
        <p:nvPicPr>
          <p:cNvPr id="157" name="Google Shape;480;p37">
            <a:extLst>
              <a:ext uri="{FF2B5EF4-FFF2-40B4-BE49-F238E27FC236}">
                <a16:creationId xmlns:a16="http://schemas.microsoft.com/office/drawing/2014/main" id="{353D11AA-F5B5-AC1C-129F-3E01ACC2B5F8}"/>
              </a:ext>
            </a:extLst>
          </p:cNvPr>
          <p:cNvPicPr preferRelativeResize="0"/>
          <p:nvPr/>
        </p:nvPicPr>
        <p:blipFill rotWithShape="1">
          <a:blip r:embed="rId8">
            <a:alphaModFix/>
          </a:blip>
          <a:srcRect/>
          <a:stretch/>
        </p:blipFill>
        <p:spPr>
          <a:xfrm>
            <a:off x="9842561" y="3592838"/>
            <a:ext cx="530293" cy="530296"/>
          </a:xfrm>
          <a:prstGeom prst="rect">
            <a:avLst/>
          </a:prstGeom>
          <a:noFill/>
          <a:ln>
            <a:noFill/>
          </a:ln>
        </p:spPr>
      </p:pic>
    </p:spTree>
    <p:extLst>
      <p:ext uri="{BB962C8B-B14F-4D97-AF65-F5344CB8AC3E}">
        <p14:creationId xmlns:p14="http://schemas.microsoft.com/office/powerpoint/2010/main" val="399401733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Who Can Access CCBHC Services?</a:t>
            </a:r>
          </a:p>
        </p:txBody>
      </p:sp>
      <p:sp>
        <p:nvSpPr>
          <p:cNvPr id="5" name="Content Placeholder 2">
            <a:extLst>
              <a:ext uri="{FF2B5EF4-FFF2-40B4-BE49-F238E27FC236}">
                <a16:creationId xmlns:a16="http://schemas.microsoft.com/office/drawing/2014/main" id="{D1245D10-6FA7-A423-CFEA-672C1F7083ED}"/>
              </a:ext>
            </a:extLst>
          </p:cNvPr>
          <p:cNvSpPr txBox="1">
            <a:spLocks/>
          </p:cNvSpPr>
          <p:nvPr/>
        </p:nvSpPr>
        <p:spPr>
          <a:xfrm>
            <a:off x="838200" y="1825625"/>
            <a:ext cx="5257800" cy="435133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585" indent="-457189" defTabSz="1219170">
              <a:spcBef>
                <a:spcPts val="600"/>
              </a:spcBef>
              <a:buClr>
                <a:srgbClr val="000000"/>
              </a:buClr>
              <a:buSzPts val="1800"/>
              <a:buFont typeface="Arial"/>
              <a:buChar char="●"/>
            </a:pPr>
            <a:r>
              <a:rPr lang="en-US"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Anyone who requests care for mental health or substance use</a:t>
            </a:r>
          </a:p>
          <a:p>
            <a:pPr marL="609585" indent="-457189" defTabSz="1219170">
              <a:spcBef>
                <a:spcPts val="600"/>
              </a:spcBef>
              <a:buClr>
                <a:srgbClr val="000000"/>
              </a:buClr>
              <a:buSzPts val="1800"/>
              <a:buFont typeface="Arial"/>
              <a:buChar char="●"/>
            </a:pPr>
            <a:r>
              <a:rPr lang="en-US"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Accessible regardless of one’s ability to pay, place of residence, or age</a:t>
            </a:r>
          </a:p>
          <a:p>
            <a:pPr marL="1219170" lvl="1" indent="-457189" defTabSz="1219170">
              <a:spcBef>
                <a:spcPts val="600"/>
              </a:spcBef>
              <a:buClr>
                <a:srgbClr val="000000"/>
              </a:buClr>
              <a:buSzPts val="1800"/>
              <a:buFont typeface="Arial"/>
              <a:buChar char="○"/>
            </a:pPr>
            <a:r>
              <a:rPr lang="en-US" sz="28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Includes developmentally appropriate care for children and youth</a:t>
            </a:r>
          </a:p>
        </p:txBody>
      </p:sp>
      <p:sp>
        <p:nvSpPr>
          <p:cNvPr id="45" name="Google Shape;358;p36">
            <a:extLst>
              <a:ext uri="{FF2B5EF4-FFF2-40B4-BE49-F238E27FC236}">
                <a16:creationId xmlns:a16="http://schemas.microsoft.com/office/drawing/2014/main" id="{2156E026-15D8-1782-FEF0-B2B9D9E8C7A1}"/>
              </a:ext>
            </a:extLst>
          </p:cNvPr>
          <p:cNvSpPr txBox="1"/>
          <p:nvPr/>
        </p:nvSpPr>
        <p:spPr>
          <a:xfrm>
            <a:off x="7040237" y="1345261"/>
            <a:ext cx="2770522" cy="4924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Crisis Services</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46" name="Google Shape;359;p36">
            <a:extLst>
              <a:ext uri="{FF2B5EF4-FFF2-40B4-BE49-F238E27FC236}">
                <a16:creationId xmlns:a16="http://schemas.microsoft.com/office/drawing/2014/main" id="{4729F7F6-3EF5-1831-6D73-CA8D38EF516C}"/>
              </a:ext>
            </a:extLst>
          </p:cNvPr>
          <p:cNvSpPr txBox="1"/>
          <p:nvPr/>
        </p:nvSpPr>
        <p:spPr>
          <a:xfrm>
            <a:off x="7040237" y="1796849"/>
            <a:ext cx="3702927"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Screening, Diagnosis, &amp; Risk Assessment</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47" name="Google Shape;360;p36">
            <a:extLst>
              <a:ext uri="{FF2B5EF4-FFF2-40B4-BE49-F238E27FC236}">
                <a16:creationId xmlns:a16="http://schemas.microsoft.com/office/drawing/2014/main" id="{C4BE4DC5-B838-A49B-610A-A55E04F79A3E}"/>
              </a:ext>
            </a:extLst>
          </p:cNvPr>
          <p:cNvSpPr txBox="1"/>
          <p:nvPr/>
        </p:nvSpPr>
        <p:spPr>
          <a:xfrm>
            <a:off x="7040237" y="2478175"/>
            <a:ext cx="3702927" cy="4924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Psychiatric Rehabilitation Services</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48" name="Google Shape;361;p36">
            <a:extLst>
              <a:ext uri="{FF2B5EF4-FFF2-40B4-BE49-F238E27FC236}">
                <a16:creationId xmlns:a16="http://schemas.microsoft.com/office/drawing/2014/main" id="{1F2A22E8-0A39-80F8-DCB5-A1E9AA365F74}"/>
              </a:ext>
            </a:extLst>
          </p:cNvPr>
          <p:cNvSpPr txBox="1"/>
          <p:nvPr/>
        </p:nvSpPr>
        <p:spPr>
          <a:xfrm>
            <a:off x="7040237" y="2921564"/>
            <a:ext cx="3691958"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Outpatient Primary Care Screening &amp; Monitoring</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49" name="Google Shape;362;p36">
            <a:extLst>
              <a:ext uri="{FF2B5EF4-FFF2-40B4-BE49-F238E27FC236}">
                <a16:creationId xmlns:a16="http://schemas.microsoft.com/office/drawing/2014/main" id="{2B951C3B-58CD-C2B5-F1BB-82D12E425C1A}"/>
              </a:ext>
            </a:extLst>
          </p:cNvPr>
          <p:cNvSpPr txBox="1"/>
          <p:nvPr/>
        </p:nvSpPr>
        <p:spPr>
          <a:xfrm>
            <a:off x="7040237" y="3611318"/>
            <a:ext cx="3702927" cy="492402"/>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Targeted Case Management</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50" name="Google Shape;363;p36">
            <a:extLst>
              <a:ext uri="{FF2B5EF4-FFF2-40B4-BE49-F238E27FC236}">
                <a16:creationId xmlns:a16="http://schemas.microsoft.com/office/drawing/2014/main" id="{EE075861-0BA2-B3D8-B784-BC7130E6AAB3}"/>
              </a:ext>
            </a:extLst>
          </p:cNvPr>
          <p:cNvSpPr txBox="1"/>
          <p:nvPr/>
        </p:nvSpPr>
        <p:spPr>
          <a:xfrm>
            <a:off x="7040237" y="4005591"/>
            <a:ext cx="3702927"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Peer, Family Support, &amp; Counselor Services</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51" name="Google Shape;364;p36">
            <a:extLst>
              <a:ext uri="{FF2B5EF4-FFF2-40B4-BE49-F238E27FC236}">
                <a16:creationId xmlns:a16="http://schemas.microsoft.com/office/drawing/2014/main" id="{58DD576C-F4C7-B0FE-CD2F-8FD3666353FF}"/>
              </a:ext>
            </a:extLst>
          </p:cNvPr>
          <p:cNvSpPr txBox="1"/>
          <p:nvPr/>
        </p:nvSpPr>
        <p:spPr>
          <a:xfrm>
            <a:off x="7040237" y="4621177"/>
            <a:ext cx="3702927"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Community-Based Mental Health Care for Veterans</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52" name="Google Shape;365;p36">
            <a:extLst>
              <a:ext uri="{FF2B5EF4-FFF2-40B4-BE49-F238E27FC236}">
                <a16:creationId xmlns:a16="http://schemas.microsoft.com/office/drawing/2014/main" id="{E1AC62F9-F0E7-4E5E-A905-B291B7999726}"/>
              </a:ext>
            </a:extLst>
          </p:cNvPr>
          <p:cNvSpPr txBox="1"/>
          <p:nvPr/>
        </p:nvSpPr>
        <p:spPr>
          <a:xfrm>
            <a:off x="7040237" y="5187732"/>
            <a:ext cx="3702927"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Person- &amp; Family- Centered Treatment Planning</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sp>
        <p:nvSpPr>
          <p:cNvPr id="53" name="Google Shape;366;p36">
            <a:extLst>
              <a:ext uri="{FF2B5EF4-FFF2-40B4-BE49-F238E27FC236}">
                <a16:creationId xmlns:a16="http://schemas.microsoft.com/office/drawing/2014/main" id="{A4FF0643-7C9E-D4EF-2AB1-0C7088ED9189}"/>
              </a:ext>
            </a:extLst>
          </p:cNvPr>
          <p:cNvSpPr txBox="1"/>
          <p:nvPr/>
        </p:nvSpPr>
        <p:spPr>
          <a:xfrm>
            <a:off x="7040237" y="5754252"/>
            <a:ext cx="3702927" cy="738623"/>
          </a:xfrm>
          <a:prstGeom prst="rect">
            <a:avLst/>
          </a:prstGeom>
          <a:noFill/>
          <a:ln>
            <a:noFill/>
          </a:ln>
        </p:spPr>
        <p:txBody>
          <a:bodyPr spcFirstLastPara="1" wrap="square" lIns="121900" tIns="121900" rIns="121900" bIns="121900" anchor="t" anchorCtr="0">
            <a:spAutoFit/>
          </a:bodyPr>
          <a:lstStyle/>
          <a:p>
            <a:pPr defTabSz="1219170">
              <a:buClr>
                <a:srgbClr val="000000"/>
              </a:buClr>
              <a:buSzPts val="1200"/>
            </a:pPr>
            <a:r>
              <a:rPr lang="en"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Outpatient Mental Health &amp; Substance Use Services</a:t>
            </a:r>
            <a:endParaRPr sz="1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grpSp>
        <p:nvGrpSpPr>
          <p:cNvPr id="54" name="Google Shape;367;p36">
            <a:extLst>
              <a:ext uri="{FF2B5EF4-FFF2-40B4-BE49-F238E27FC236}">
                <a16:creationId xmlns:a16="http://schemas.microsoft.com/office/drawing/2014/main" id="{3E00DE61-6CB7-B2A7-82D7-1D4EAE2E3DC4}"/>
              </a:ext>
            </a:extLst>
          </p:cNvPr>
          <p:cNvGrpSpPr/>
          <p:nvPr/>
        </p:nvGrpSpPr>
        <p:grpSpPr>
          <a:xfrm>
            <a:off x="6358069" y="1335530"/>
            <a:ext cx="467906" cy="479162"/>
            <a:chOff x="8144000" y="355975"/>
            <a:chExt cx="756300" cy="756300"/>
          </a:xfrm>
          <a:solidFill>
            <a:srgbClr val="FFC72C"/>
          </a:solidFill>
        </p:grpSpPr>
        <p:sp>
          <p:nvSpPr>
            <p:cNvPr id="55" name="Google Shape;368;p36">
              <a:extLst>
                <a:ext uri="{FF2B5EF4-FFF2-40B4-BE49-F238E27FC236}">
                  <a16:creationId xmlns:a16="http://schemas.microsoft.com/office/drawing/2014/main" id="{855A3CB0-81EA-985F-DD3D-424730A2AEF4}"/>
                </a:ext>
              </a:extLst>
            </p:cNvPr>
            <p:cNvSpPr/>
            <p:nvPr/>
          </p:nvSpPr>
          <p:spPr>
            <a:xfrm>
              <a:off x="8144000" y="355975"/>
              <a:ext cx="756300" cy="7563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56" name="Google Shape;369;p36">
              <a:extLst>
                <a:ext uri="{FF2B5EF4-FFF2-40B4-BE49-F238E27FC236}">
                  <a16:creationId xmlns:a16="http://schemas.microsoft.com/office/drawing/2014/main" id="{4A37410D-3386-9A44-E4E4-E3F2733BEE7B}"/>
                </a:ext>
              </a:extLst>
            </p:cNvPr>
            <p:cNvPicPr preferRelativeResize="0"/>
            <p:nvPr/>
          </p:nvPicPr>
          <p:blipFill rotWithShape="1">
            <a:blip r:embed="rId3">
              <a:alphaModFix/>
            </a:blip>
            <a:srcRect/>
            <a:stretch/>
          </p:blipFill>
          <p:spPr>
            <a:xfrm>
              <a:off x="8271137" y="483127"/>
              <a:ext cx="502025" cy="501999"/>
            </a:xfrm>
            <a:prstGeom prst="rect">
              <a:avLst/>
            </a:prstGeom>
            <a:grpFill/>
            <a:ln>
              <a:noFill/>
            </a:ln>
          </p:spPr>
        </p:pic>
      </p:grpSp>
      <p:grpSp>
        <p:nvGrpSpPr>
          <p:cNvPr id="57" name="Google Shape;370;p36">
            <a:extLst>
              <a:ext uri="{FF2B5EF4-FFF2-40B4-BE49-F238E27FC236}">
                <a16:creationId xmlns:a16="http://schemas.microsoft.com/office/drawing/2014/main" id="{0B3AAD90-2206-F955-A0AB-2773AD736197}"/>
              </a:ext>
            </a:extLst>
          </p:cNvPr>
          <p:cNvGrpSpPr/>
          <p:nvPr/>
        </p:nvGrpSpPr>
        <p:grpSpPr>
          <a:xfrm>
            <a:off x="6358070" y="1901969"/>
            <a:ext cx="468002" cy="479260"/>
            <a:chOff x="4760342" y="3073845"/>
            <a:chExt cx="500100" cy="500100"/>
          </a:xfrm>
          <a:solidFill>
            <a:srgbClr val="FFC72C"/>
          </a:solidFill>
        </p:grpSpPr>
        <p:sp>
          <p:nvSpPr>
            <p:cNvPr id="58" name="Google Shape;371;p36">
              <a:extLst>
                <a:ext uri="{FF2B5EF4-FFF2-40B4-BE49-F238E27FC236}">
                  <a16:creationId xmlns:a16="http://schemas.microsoft.com/office/drawing/2014/main" id="{6D7B18ED-36A7-ACAD-CE28-3048A25E723B}"/>
                </a:ext>
              </a:extLst>
            </p:cNvPr>
            <p:cNvSpPr/>
            <p:nvPr/>
          </p:nvSpPr>
          <p:spPr>
            <a:xfrm>
              <a:off x="4760342" y="3073845"/>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59" name="Google Shape;372;p36">
              <a:extLst>
                <a:ext uri="{FF2B5EF4-FFF2-40B4-BE49-F238E27FC236}">
                  <a16:creationId xmlns:a16="http://schemas.microsoft.com/office/drawing/2014/main" id="{FDE4AC67-5B99-D545-0A0A-DBB1FB4ACA07}"/>
                </a:ext>
              </a:extLst>
            </p:cNvPr>
            <p:cNvPicPr preferRelativeResize="0"/>
            <p:nvPr/>
          </p:nvPicPr>
          <p:blipFill rotWithShape="1">
            <a:blip r:embed="rId4">
              <a:alphaModFix/>
            </a:blip>
            <a:srcRect/>
            <a:stretch/>
          </p:blipFill>
          <p:spPr>
            <a:xfrm>
              <a:off x="4837238" y="3150738"/>
              <a:ext cx="346200" cy="346200"/>
            </a:xfrm>
            <a:prstGeom prst="rect">
              <a:avLst/>
            </a:prstGeom>
            <a:grpFill/>
            <a:ln>
              <a:noFill/>
            </a:ln>
          </p:spPr>
        </p:pic>
      </p:grpSp>
      <p:grpSp>
        <p:nvGrpSpPr>
          <p:cNvPr id="60" name="Google Shape;373;p36">
            <a:extLst>
              <a:ext uri="{FF2B5EF4-FFF2-40B4-BE49-F238E27FC236}">
                <a16:creationId xmlns:a16="http://schemas.microsoft.com/office/drawing/2014/main" id="{1C8E118D-AC77-B50A-49C0-FBF981551B8C}"/>
              </a:ext>
            </a:extLst>
          </p:cNvPr>
          <p:cNvGrpSpPr/>
          <p:nvPr/>
        </p:nvGrpSpPr>
        <p:grpSpPr>
          <a:xfrm>
            <a:off x="6358070" y="2468400"/>
            <a:ext cx="468002" cy="479260"/>
            <a:chOff x="4041617" y="4210745"/>
            <a:chExt cx="500100" cy="500100"/>
          </a:xfrm>
          <a:solidFill>
            <a:srgbClr val="FFC72C"/>
          </a:solidFill>
        </p:grpSpPr>
        <p:sp>
          <p:nvSpPr>
            <p:cNvPr id="61" name="Google Shape;374;p36">
              <a:extLst>
                <a:ext uri="{FF2B5EF4-FFF2-40B4-BE49-F238E27FC236}">
                  <a16:creationId xmlns:a16="http://schemas.microsoft.com/office/drawing/2014/main" id="{A9680352-6405-BBBF-A23C-83B553344BC8}"/>
                </a:ext>
              </a:extLst>
            </p:cNvPr>
            <p:cNvSpPr/>
            <p:nvPr/>
          </p:nvSpPr>
          <p:spPr>
            <a:xfrm>
              <a:off x="4041617" y="4210745"/>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62" name="Google Shape;375;p36">
              <a:extLst>
                <a:ext uri="{FF2B5EF4-FFF2-40B4-BE49-F238E27FC236}">
                  <a16:creationId xmlns:a16="http://schemas.microsoft.com/office/drawing/2014/main" id="{DA7D1BB0-8D51-DFD9-BDAC-E425E59A8ECE}"/>
                </a:ext>
              </a:extLst>
            </p:cNvPr>
            <p:cNvPicPr preferRelativeResize="0"/>
            <p:nvPr/>
          </p:nvPicPr>
          <p:blipFill rotWithShape="1">
            <a:blip r:embed="rId5">
              <a:alphaModFix/>
            </a:blip>
            <a:srcRect/>
            <a:stretch/>
          </p:blipFill>
          <p:spPr>
            <a:xfrm>
              <a:off x="4135341" y="4304470"/>
              <a:ext cx="312650" cy="312650"/>
            </a:xfrm>
            <a:prstGeom prst="rect">
              <a:avLst/>
            </a:prstGeom>
            <a:grpFill/>
            <a:ln>
              <a:noFill/>
            </a:ln>
          </p:spPr>
        </p:pic>
      </p:grpSp>
      <p:grpSp>
        <p:nvGrpSpPr>
          <p:cNvPr id="63" name="Google Shape;376;p36">
            <a:extLst>
              <a:ext uri="{FF2B5EF4-FFF2-40B4-BE49-F238E27FC236}">
                <a16:creationId xmlns:a16="http://schemas.microsoft.com/office/drawing/2014/main" id="{BF417799-28DF-F185-1943-67562AF96DB2}"/>
              </a:ext>
            </a:extLst>
          </p:cNvPr>
          <p:cNvGrpSpPr/>
          <p:nvPr/>
        </p:nvGrpSpPr>
        <p:grpSpPr>
          <a:xfrm>
            <a:off x="6358070" y="3601488"/>
            <a:ext cx="468002" cy="479260"/>
            <a:chOff x="4951322" y="4488345"/>
            <a:chExt cx="500100" cy="500100"/>
          </a:xfrm>
          <a:solidFill>
            <a:srgbClr val="FFC72C"/>
          </a:solidFill>
        </p:grpSpPr>
        <p:grpSp>
          <p:nvGrpSpPr>
            <p:cNvPr id="64" name="Google Shape;377;p36">
              <a:extLst>
                <a:ext uri="{FF2B5EF4-FFF2-40B4-BE49-F238E27FC236}">
                  <a16:creationId xmlns:a16="http://schemas.microsoft.com/office/drawing/2014/main" id="{924D16F0-C0D5-4198-A807-4B70FC83B583}"/>
                </a:ext>
              </a:extLst>
            </p:cNvPr>
            <p:cNvGrpSpPr/>
            <p:nvPr/>
          </p:nvGrpSpPr>
          <p:grpSpPr>
            <a:xfrm>
              <a:off x="4951322" y="4488345"/>
              <a:ext cx="500100" cy="500100"/>
              <a:chOff x="4951322" y="4560795"/>
              <a:chExt cx="500100" cy="500100"/>
            </a:xfrm>
            <a:grpFill/>
          </p:grpSpPr>
          <p:sp>
            <p:nvSpPr>
              <p:cNvPr id="68" name="Google Shape;378;p36">
                <a:extLst>
                  <a:ext uri="{FF2B5EF4-FFF2-40B4-BE49-F238E27FC236}">
                    <a16:creationId xmlns:a16="http://schemas.microsoft.com/office/drawing/2014/main" id="{83CB7EF3-4F97-7146-1CEA-22780E4AF22A}"/>
                  </a:ext>
                </a:extLst>
              </p:cNvPr>
              <p:cNvSpPr/>
              <p:nvPr/>
            </p:nvSpPr>
            <p:spPr>
              <a:xfrm>
                <a:off x="4951322" y="4560795"/>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69" name="Google Shape;379;p36">
                <a:extLst>
                  <a:ext uri="{FF2B5EF4-FFF2-40B4-BE49-F238E27FC236}">
                    <a16:creationId xmlns:a16="http://schemas.microsoft.com/office/drawing/2014/main" id="{CA3C51E7-59FC-B4FE-0B16-AE891B99C8AC}"/>
                  </a:ext>
                </a:extLst>
              </p:cNvPr>
              <p:cNvPicPr preferRelativeResize="0"/>
              <p:nvPr/>
            </p:nvPicPr>
            <p:blipFill rotWithShape="1">
              <a:blip r:embed="rId6">
                <a:alphaModFix/>
              </a:blip>
              <a:srcRect/>
              <a:stretch/>
            </p:blipFill>
            <p:spPr>
              <a:xfrm>
                <a:off x="5028275" y="4637750"/>
                <a:ext cx="346200" cy="346200"/>
              </a:xfrm>
              <a:prstGeom prst="rect">
                <a:avLst/>
              </a:prstGeom>
              <a:grpFill/>
              <a:ln>
                <a:noFill/>
              </a:ln>
            </p:spPr>
          </p:pic>
        </p:grpSp>
        <p:grpSp>
          <p:nvGrpSpPr>
            <p:cNvPr id="65" name="Google Shape;380;p36">
              <a:extLst>
                <a:ext uri="{FF2B5EF4-FFF2-40B4-BE49-F238E27FC236}">
                  <a16:creationId xmlns:a16="http://schemas.microsoft.com/office/drawing/2014/main" id="{BBAE378C-A202-6500-4EB4-3C79C326B636}"/>
                </a:ext>
              </a:extLst>
            </p:cNvPr>
            <p:cNvGrpSpPr/>
            <p:nvPr/>
          </p:nvGrpSpPr>
          <p:grpSpPr>
            <a:xfrm>
              <a:off x="5260089" y="4792708"/>
              <a:ext cx="136627" cy="136627"/>
              <a:chOff x="5277392" y="4327770"/>
              <a:chExt cx="500100" cy="500100"/>
            </a:xfrm>
            <a:grpFill/>
          </p:grpSpPr>
          <p:sp>
            <p:nvSpPr>
              <p:cNvPr id="66" name="Google Shape;381;p36">
                <a:extLst>
                  <a:ext uri="{FF2B5EF4-FFF2-40B4-BE49-F238E27FC236}">
                    <a16:creationId xmlns:a16="http://schemas.microsoft.com/office/drawing/2014/main" id="{148C9439-D3DA-8DED-1F67-CE56127B8022}"/>
                  </a:ext>
                </a:extLst>
              </p:cNvPr>
              <p:cNvSpPr/>
              <p:nvPr/>
            </p:nvSpPr>
            <p:spPr>
              <a:xfrm>
                <a:off x="5277392" y="4327770"/>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67" name="Google Shape;382;p36">
                <a:extLst>
                  <a:ext uri="{FF2B5EF4-FFF2-40B4-BE49-F238E27FC236}">
                    <a16:creationId xmlns:a16="http://schemas.microsoft.com/office/drawing/2014/main" id="{09D0014D-8C5A-6BE7-B43E-3EA975E2B811}"/>
                  </a:ext>
                </a:extLst>
              </p:cNvPr>
              <p:cNvPicPr preferRelativeResize="0"/>
              <p:nvPr/>
            </p:nvPicPr>
            <p:blipFill rotWithShape="1">
              <a:blip r:embed="rId7">
                <a:alphaModFix/>
              </a:blip>
              <a:srcRect/>
              <a:stretch/>
            </p:blipFill>
            <p:spPr>
              <a:xfrm>
                <a:off x="5337260" y="4387648"/>
                <a:ext cx="380375" cy="380355"/>
              </a:xfrm>
              <a:prstGeom prst="rect">
                <a:avLst/>
              </a:prstGeom>
              <a:grpFill/>
              <a:ln>
                <a:noFill/>
              </a:ln>
            </p:spPr>
          </p:pic>
        </p:grpSp>
      </p:grpSp>
      <p:grpSp>
        <p:nvGrpSpPr>
          <p:cNvPr id="70" name="Google Shape;383;p36">
            <a:extLst>
              <a:ext uri="{FF2B5EF4-FFF2-40B4-BE49-F238E27FC236}">
                <a16:creationId xmlns:a16="http://schemas.microsoft.com/office/drawing/2014/main" id="{BCB80668-9699-7B69-EB43-BD47C886C0A0}"/>
              </a:ext>
            </a:extLst>
          </p:cNvPr>
          <p:cNvGrpSpPr/>
          <p:nvPr/>
        </p:nvGrpSpPr>
        <p:grpSpPr>
          <a:xfrm>
            <a:off x="6358070" y="4168033"/>
            <a:ext cx="468002" cy="479260"/>
            <a:chOff x="4659279" y="4033958"/>
            <a:chExt cx="500100" cy="500100"/>
          </a:xfrm>
          <a:solidFill>
            <a:srgbClr val="FFC72C"/>
          </a:solidFill>
        </p:grpSpPr>
        <p:sp>
          <p:nvSpPr>
            <p:cNvPr id="71" name="Google Shape;384;p36">
              <a:extLst>
                <a:ext uri="{FF2B5EF4-FFF2-40B4-BE49-F238E27FC236}">
                  <a16:creationId xmlns:a16="http://schemas.microsoft.com/office/drawing/2014/main" id="{E772873D-6034-DEA5-81E2-C3388C736E1D}"/>
                </a:ext>
              </a:extLst>
            </p:cNvPr>
            <p:cNvSpPr/>
            <p:nvPr/>
          </p:nvSpPr>
          <p:spPr>
            <a:xfrm>
              <a:off x="4659279" y="4033958"/>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72" name="Google Shape;385;p36">
              <a:extLst>
                <a:ext uri="{FF2B5EF4-FFF2-40B4-BE49-F238E27FC236}">
                  <a16:creationId xmlns:a16="http://schemas.microsoft.com/office/drawing/2014/main" id="{4E096B72-DD51-1A6E-5BDD-FE3C4EAFAB22}"/>
                </a:ext>
              </a:extLst>
            </p:cNvPr>
            <p:cNvPicPr preferRelativeResize="0"/>
            <p:nvPr/>
          </p:nvPicPr>
          <p:blipFill rotWithShape="1">
            <a:blip r:embed="rId8">
              <a:alphaModFix/>
            </a:blip>
            <a:srcRect/>
            <a:stretch/>
          </p:blipFill>
          <p:spPr>
            <a:xfrm>
              <a:off x="4736229" y="4110908"/>
              <a:ext cx="346200" cy="346200"/>
            </a:xfrm>
            <a:prstGeom prst="rect">
              <a:avLst/>
            </a:prstGeom>
            <a:grpFill/>
            <a:ln>
              <a:noFill/>
            </a:ln>
          </p:spPr>
        </p:pic>
      </p:grpSp>
      <p:grpSp>
        <p:nvGrpSpPr>
          <p:cNvPr id="73" name="Google Shape;387;p36">
            <a:extLst>
              <a:ext uri="{FF2B5EF4-FFF2-40B4-BE49-F238E27FC236}">
                <a16:creationId xmlns:a16="http://schemas.microsoft.com/office/drawing/2014/main" id="{94D5581D-5B12-8A16-462E-389369DC9B43}"/>
              </a:ext>
            </a:extLst>
          </p:cNvPr>
          <p:cNvGrpSpPr/>
          <p:nvPr/>
        </p:nvGrpSpPr>
        <p:grpSpPr>
          <a:xfrm>
            <a:off x="6358070" y="5867668"/>
            <a:ext cx="468002" cy="479260"/>
            <a:chOff x="4072117" y="2573745"/>
            <a:chExt cx="500100" cy="500100"/>
          </a:xfrm>
          <a:solidFill>
            <a:srgbClr val="FFC72C"/>
          </a:solidFill>
        </p:grpSpPr>
        <p:sp>
          <p:nvSpPr>
            <p:cNvPr id="74" name="Google Shape;388;p36">
              <a:extLst>
                <a:ext uri="{FF2B5EF4-FFF2-40B4-BE49-F238E27FC236}">
                  <a16:creationId xmlns:a16="http://schemas.microsoft.com/office/drawing/2014/main" id="{8A8F2469-F506-C6E9-20F6-463EEBABC47C}"/>
                </a:ext>
              </a:extLst>
            </p:cNvPr>
            <p:cNvSpPr/>
            <p:nvPr/>
          </p:nvSpPr>
          <p:spPr>
            <a:xfrm>
              <a:off x="4072117" y="2573745"/>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75" name="Google Shape;390;p36">
              <a:extLst>
                <a:ext uri="{FF2B5EF4-FFF2-40B4-BE49-F238E27FC236}">
                  <a16:creationId xmlns:a16="http://schemas.microsoft.com/office/drawing/2014/main" id="{29D6131E-718A-C58E-EE0D-1B7D83B47811}"/>
                </a:ext>
              </a:extLst>
            </p:cNvPr>
            <p:cNvPicPr preferRelativeResize="0"/>
            <p:nvPr/>
          </p:nvPicPr>
          <p:blipFill rotWithShape="1">
            <a:blip r:embed="rId9">
              <a:alphaModFix/>
            </a:blip>
            <a:srcRect/>
            <a:stretch/>
          </p:blipFill>
          <p:spPr>
            <a:xfrm>
              <a:off x="4149066" y="2650695"/>
              <a:ext cx="346200" cy="346200"/>
            </a:xfrm>
            <a:prstGeom prst="rect">
              <a:avLst/>
            </a:prstGeom>
            <a:grpFill/>
            <a:ln>
              <a:noFill/>
            </a:ln>
          </p:spPr>
        </p:pic>
      </p:grpSp>
      <p:grpSp>
        <p:nvGrpSpPr>
          <p:cNvPr id="76" name="Google Shape;392;p36">
            <a:extLst>
              <a:ext uri="{FF2B5EF4-FFF2-40B4-BE49-F238E27FC236}">
                <a16:creationId xmlns:a16="http://schemas.microsoft.com/office/drawing/2014/main" id="{ADEE2AB7-D427-1009-843A-B94E85872CC2}"/>
              </a:ext>
            </a:extLst>
          </p:cNvPr>
          <p:cNvGrpSpPr/>
          <p:nvPr/>
        </p:nvGrpSpPr>
        <p:grpSpPr>
          <a:xfrm>
            <a:off x="6358071" y="4734578"/>
            <a:ext cx="468031" cy="479289"/>
            <a:chOff x="4959953" y="3505415"/>
            <a:chExt cx="384000" cy="384000"/>
          </a:xfrm>
          <a:solidFill>
            <a:srgbClr val="FFC72C"/>
          </a:solidFill>
        </p:grpSpPr>
        <p:sp>
          <p:nvSpPr>
            <p:cNvPr id="77" name="Google Shape;393;p36">
              <a:extLst>
                <a:ext uri="{FF2B5EF4-FFF2-40B4-BE49-F238E27FC236}">
                  <a16:creationId xmlns:a16="http://schemas.microsoft.com/office/drawing/2014/main" id="{317377A9-3DDA-E028-EBEB-D1E4EE5DBF8C}"/>
                </a:ext>
              </a:extLst>
            </p:cNvPr>
            <p:cNvSpPr/>
            <p:nvPr/>
          </p:nvSpPr>
          <p:spPr>
            <a:xfrm>
              <a:off x="4959953" y="3505415"/>
              <a:ext cx="384000" cy="3840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78" name="Google Shape;395;p36">
              <a:extLst>
                <a:ext uri="{FF2B5EF4-FFF2-40B4-BE49-F238E27FC236}">
                  <a16:creationId xmlns:a16="http://schemas.microsoft.com/office/drawing/2014/main" id="{92927521-CE59-A56D-E156-4DD733775EC8}"/>
                </a:ext>
              </a:extLst>
            </p:cNvPr>
            <p:cNvPicPr preferRelativeResize="0"/>
            <p:nvPr/>
          </p:nvPicPr>
          <p:blipFill rotWithShape="1">
            <a:blip r:embed="rId10">
              <a:alphaModFix/>
            </a:blip>
            <a:srcRect/>
            <a:stretch/>
          </p:blipFill>
          <p:spPr>
            <a:xfrm flipH="1">
              <a:off x="5005921" y="3551374"/>
              <a:ext cx="292052" cy="292052"/>
            </a:xfrm>
            <a:prstGeom prst="rect">
              <a:avLst/>
            </a:prstGeom>
            <a:grpFill/>
            <a:ln>
              <a:noFill/>
            </a:ln>
          </p:spPr>
        </p:pic>
      </p:grpSp>
      <p:pic>
        <p:nvPicPr>
          <p:cNvPr id="79" name="Google Shape;397;p36">
            <a:extLst>
              <a:ext uri="{FF2B5EF4-FFF2-40B4-BE49-F238E27FC236}">
                <a16:creationId xmlns:a16="http://schemas.microsoft.com/office/drawing/2014/main" id="{4F464AC6-CA83-1804-43F7-6F2EAF4B98CA}"/>
              </a:ext>
            </a:extLst>
          </p:cNvPr>
          <p:cNvPicPr preferRelativeResize="0"/>
          <p:nvPr/>
        </p:nvPicPr>
        <p:blipFill rotWithShape="1">
          <a:blip r:embed="rId11">
            <a:alphaModFix/>
          </a:blip>
          <a:srcRect/>
          <a:stretch/>
        </p:blipFill>
        <p:spPr>
          <a:xfrm>
            <a:off x="6419360" y="5331747"/>
            <a:ext cx="355984" cy="364547"/>
          </a:xfrm>
          <a:prstGeom prst="rect">
            <a:avLst/>
          </a:prstGeom>
          <a:noFill/>
          <a:ln>
            <a:noFill/>
          </a:ln>
        </p:spPr>
      </p:pic>
      <p:pic>
        <p:nvPicPr>
          <p:cNvPr id="80" name="Google Shape;399;p36">
            <a:extLst>
              <a:ext uri="{FF2B5EF4-FFF2-40B4-BE49-F238E27FC236}">
                <a16:creationId xmlns:a16="http://schemas.microsoft.com/office/drawing/2014/main" id="{875BBB34-4A68-C3DE-C68B-737778D43EFC}"/>
              </a:ext>
            </a:extLst>
          </p:cNvPr>
          <p:cNvPicPr preferRelativeResize="0"/>
          <p:nvPr/>
        </p:nvPicPr>
        <p:blipFill rotWithShape="1">
          <a:blip r:embed="rId12">
            <a:alphaModFix/>
          </a:blip>
          <a:srcRect/>
          <a:stretch/>
        </p:blipFill>
        <p:spPr>
          <a:xfrm>
            <a:off x="6424176" y="3096234"/>
            <a:ext cx="347152" cy="364525"/>
          </a:xfrm>
          <a:prstGeom prst="rect">
            <a:avLst/>
          </a:prstGeom>
          <a:noFill/>
          <a:ln>
            <a:noFill/>
          </a:ln>
        </p:spPr>
      </p:pic>
      <p:grpSp>
        <p:nvGrpSpPr>
          <p:cNvPr id="82" name="Google Shape;392;p36">
            <a:extLst>
              <a:ext uri="{FF2B5EF4-FFF2-40B4-BE49-F238E27FC236}">
                <a16:creationId xmlns:a16="http://schemas.microsoft.com/office/drawing/2014/main" id="{362E44FE-9892-8B6B-FA03-C510D8D1B302}"/>
              </a:ext>
            </a:extLst>
          </p:cNvPr>
          <p:cNvGrpSpPr/>
          <p:nvPr/>
        </p:nvGrpSpPr>
        <p:grpSpPr>
          <a:xfrm>
            <a:off x="6358069" y="3007707"/>
            <a:ext cx="468031" cy="479289"/>
            <a:chOff x="4959953" y="3505415"/>
            <a:chExt cx="384000" cy="384000"/>
          </a:xfrm>
          <a:solidFill>
            <a:srgbClr val="FFC72C"/>
          </a:solidFill>
        </p:grpSpPr>
        <p:sp>
          <p:nvSpPr>
            <p:cNvPr id="83" name="Google Shape;393;p36">
              <a:extLst>
                <a:ext uri="{FF2B5EF4-FFF2-40B4-BE49-F238E27FC236}">
                  <a16:creationId xmlns:a16="http://schemas.microsoft.com/office/drawing/2014/main" id="{8BBE626E-55CF-4039-2D37-218367956493}"/>
                </a:ext>
              </a:extLst>
            </p:cNvPr>
            <p:cNvSpPr/>
            <p:nvPr/>
          </p:nvSpPr>
          <p:spPr>
            <a:xfrm>
              <a:off x="4959953" y="3505415"/>
              <a:ext cx="384000" cy="3840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84" name="Google Shape;395;p36">
              <a:extLst>
                <a:ext uri="{FF2B5EF4-FFF2-40B4-BE49-F238E27FC236}">
                  <a16:creationId xmlns:a16="http://schemas.microsoft.com/office/drawing/2014/main" id="{C616D5BF-22AD-7EED-533A-30E3446D4FDE}"/>
                </a:ext>
              </a:extLst>
            </p:cNvPr>
            <p:cNvPicPr preferRelativeResize="0"/>
            <p:nvPr/>
          </p:nvPicPr>
          <p:blipFill rotWithShape="1">
            <a:blip r:embed="rId10">
              <a:alphaModFix/>
            </a:blip>
            <a:srcRect/>
            <a:stretch/>
          </p:blipFill>
          <p:spPr>
            <a:xfrm flipH="1">
              <a:off x="5005921" y="3551374"/>
              <a:ext cx="292052" cy="292052"/>
            </a:xfrm>
            <a:prstGeom prst="rect">
              <a:avLst/>
            </a:prstGeom>
            <a:grpFill/>
            <a:ln>
              <a:noFill/>
            </a:ln>
          </p:spPr>
        </p:pic>
      </p:grpSp>
      <p:grpSp>
        <p:nvGrpSpPr>
          <p:cNvPr id="85" name="Google Shape;383;p36">
            <a:extLst>
              <a:ext uri="{FF2B5EF4-FFF2-40B4-BE49-F238E27FC236}">
                <a16:creationId xmlns:a16="http://schemas.microsoft.com/office/drawing/2014/main" id="{A51E3171-802F-F223-894D-05FD80CB4077}"/>
              </a:ext>
            </a:extLst>
          </p:cNvPr>
          <p:cNvGrpSpPr/>
          <p:nvPr/>
        </p:nvGrpSpPr>
        <p:grpSpPr>
          <a:xfrm>
            <a:off x="6336036" y="5281955"/>
            <a:ext cx="511969" cy="511969"/>
            <a:chOff x="4659279" y="4033958"/>
            <a:chExt cx="500100" cy="500100"/>
          </a:xfrm>
          <a:solidFill>
            <a:srgbClr val="FFC72C"/>
          </a:solidFill>
        </p:grpSpPr>
        <p:sp>
          <p:nvSpPr>
            <p:cNvPr id="86" name="Google Shape;384;p36">
              <a:extLst>
                <a:ext uri="{FF2B5EF4-FFF2-40B4-BE49-F238E27FC236}">
                  <a16:creationId xmlns:a16="http://schemas.microsoft.com/office/drawing/2014/main" id="{C1E8F2B9-2E19-7609-B517-3565DF73E40F}"/>
                </a:ext>
              </a:extLst>
            </p:cNvPr>
            <p:cNvSpPr/>
            <p:nvPr/>
          </p:nvSpPr>
          <p:spPr>
            <a:xfrm>
              <a:off x="4659279" y="4033958"/>
              <a:ext cx="500100" cy="500100"/>
            </a:xfrm>
            <a:prstGeom prst="ellipse">
              <a:avLst/>
            </a:prstGeom>
            <a:grpFill/>
            <a:ln w="9525" cap="flat" cmpd="sng">
              <a:no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buSzPts val="1400"/>
              </a:pPr>
              <a:endParaRPr sz="1867" kern="0">
                <a:solidFill>
                  <a:srgbClr val="000000"/>
                </a:solidFill>
                <a:latin typeface="Arial"/>
                <a:ea typeface="Arial"/>
                <a:cs typeface="Arial"/>
                <a:sym typeface="Arial"/>
              </a:endParaRPr>
            </a:p>
          </p:txBody>
        </p:sp>
        <p:pic>
          <p:nvPicPr>
            <p:cNvPr id="87" name="Google Shape;385;p36">
              <a:extLst>
                <a:ext uri="{FF2B5EF4-FFF2-40B4-BE49-F238E27FC236}">
                  <a16:creationId xmlns:a16="http://schemas.microsoft.com/office/drawing/2014/main" id="{2F216FCD-DAA1-7ED5-05B1-C35CCA05D3B3}"/>
                </a:ext>
              </a:extLst>
            </p:cNvPr>
            <p:cNvPicPr preferRelativeResize="0"/>
            <p:nvPr/>
          </p:nvPicPr>
          <p:blipFill rotWithShape="1">
            <a:blip r:embed="rId8">
              <a:alphaModFix/>
            </a:blip>
            <a:srcRect/>
            <a:stretch/>
          </p:blipFill>
          <p:spPr>
            <a:xfrm>
              <a:off x="4736229" y="4110908"/>
              <a:ext cx="346200" cy="346200"/>
            </a:xfrm>
            <a:prstGeom prst="rect">
              <a:avLst/>
            </a:prstGeom>
            <a:grpFill/>
            <a:ln>
              <a:noFill/>
            </a:ln>
          </p:spPr>
        </p:pic>
      </p:grpSp>
    </p:spTree>
    <p:extLst>
      <p:ext uri="{BB962C8B-B14F-4D97-AF65-F5344CB8AC3E}">
        <p14:creationId xmlns:p14="http://schemas.microsoft.com/office/powerpoint/2010/main" val="2565965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Naloxone Distribution</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489329"/>
            <a:ext cx="578598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 partnership with Overdose Lifeline, Indiana has distributed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over 578,000 doses</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of naloxone since 2020.</a:t>
            </a:r>
          </a:p>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 2023, Overdose Lifeline distributed on average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24,000 doses of naloxone each month</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Through the State Opioid Response grant, Indiana has funded the placement of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430 </a:t>
            </a:r>
            <a:r>
              <a:rPr lang="en-US" sz="2400" b="1" dirty="0" err="1">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NaloxBoxes</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and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18 naloxone vending machines</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2400" dirty="0">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2" name="Picture 1" descr="Map&#10;&#10;Description automatically generated">
            <a:extLst>
              <a:ext uri="{FF2B5EF4-FFF2-40B4-BE49-F238E27FC236}">
                <a16:creationId xmlns:a16="http://schemas.microsoft.com/office/drawing/2014/main" id="{79D020FD-375B-653F-E4A9-6C3BC90535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5786" y="739802"/>
            <a:ext cx="3724780" cy="5155094"/>
          </a:xfrm>
          <a:prstGeom prst="rect">
            <a:avLst/>
          </a:prstGeom>
        </p:spPr>
      </p:pic>
    </p:spTree>
    <p:extLst>
      <p:ext uri="{BB962C8B-B14F-4D97-AF65-F5344CB8AC3E}">
        <p14:creationId xmlns:p14="http://schemas.microsoft.com/office/powerpoint/2010/main" val="40424976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Key Benefits of CCBHC</a:t>
            </a:r>
          </a:p>
        </p:txBody>
      </p:sp>
      <p:grpSp>
        <p:nvGrpSpPr>
          <p:cNvPr id="16" name="Google Shape;516;p39">
            <a:extLst>
              <a:ext uri="{FF2B5EF4-FFF2-40B4-BE49-F238E27FC236}">
                <a16:creationId xmlns:a16="http://schemas.microsoft.com/office/drawing/2014/main" id="{40C5D8DD-E241-81CA-C123-96B7B5202733}"/>
              </a:ext>
            </a:extLst>
          </p:cNvPr>
          <p:cNvGrpSpPr/>
          <p:nvPr/>
        </p:nvGrpSpPr>
        <p:grpSpPr>
          <a:xfrm>
            <a:off x="627523" y="1479529"/>
            <a:ext cx="11040652" cy="1414800"/>
            <a:chOff x="928475" y="1149550"/>
            <a:chExt cx="7764900" cy="1061100"/>
          </a:xfrm>
        </p:grpSpPr>
        <p:sp>
          <p:nvSpPr>
            <p:cNvPr id="17" name="Google Shape;517;p39">
              <a:extLst>
                <a:ext uri="{FF2B5EF4-FFF2-40B4-BE49-F238E27FC236}">
                  <a16:creationId xmlns:a16="http://schemas.microsoft.com/office/drawing/2014/main" id="{C6123B51-5460-C07E-1D05-3CE9F07E140E}"/>
                </a:ext>
              </a:extLst>
            </p:cNvPr>
            <p:cNvSpPr/>
            <p:nvPr/>
          </p:nvSpPr>
          <p:spPr>
            <a:xfrm>
              <a:off x="928475" y="1149550"/>
              <a:ext cx="7764900" cy="1061100"/>
            </a:xfrm>
            <a:prstGeom prst="roundRect">
              <a:avLst>
                <a:gd name="adj" fmla="val 16667"/>
              </a:avLst>
            </a:prstGeom>
            <a:solidFill>
              <a:srgbClr val="FFC72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 name="Google Shape;518;p39">
              <a:extLst>
                <a:ext uri="{FF2B5EF4-FFF2-40B4-BE49-F238E27FC236}">
                  <a16:creationId xmlns:a16="http://schemas.microsoft.com/office/drawing/2014/main" id="{94B2E8CA-FE6A-2D8D-7D08-549D2C63D4A0}"/>
                </a:ext>
              </a:extLst>
            </p:cNvPr>
            <p:cNvSpPr txBox="1"/>
            <p:nvPr/>
          </p:nvSpPr>
          <p:spPr>
            <a:xfrm>
              <a:off x="2178789" y="1324076"/>
              <a:ext cx="6233400" cy="715200"/>
            </a:xfrm>
            <a:prstGeom prst="rect">
              <a:avLst/>
            </a:prstGeom>
            <a:noFill/>
            <a:ln>
              <a:noFill/>
            </a:ln>
          </p:spPr>
          <p:txBody>
            <a:bodyPr spcFirstLastPara="1" wrap="square" lIns="121900" tIns="60933" rIns="121900" bIns="60933" anchor="t" anchorCtr="0">
              <a:normAutofit fontScale="25000" lnSpcReduction="20000"/>
            </a:bodyPr>
            <a:lstStyle/>
            <a:p>
              <a:pPr defTabSz="1219170">
                <a:buClr>
                  <a:srgbClr val="000000"/>
                </a:buClr>
              </a:pPr>
              <a:endParaRPr sz="24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defTabSz="1219170">
                <a:spcBef>
                  <a:spcPts val="533"/>
                </a:spcBef>
                <a:buClr>
                  <a:srgbClr val="000000"/>
                </a:buClr>
              </a:pPr>
              <a:r>
                <a:rPr lang="en" sz="9600" b="1"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Ensure complete transparency</a:t>
              </a:r>
              <a:r>
                <a:rPr lang="en" sz="9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 into the effectiveness of the behavioral health system.</a:t>
              </a:r>
              <a:endParaRPr sz="96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a:p>
              <a:pPr defTabSz="1219170">
                <a:spcBef>
                  <a:spcPts val="533"/>
                </a:spcBef>
                <a:buClr>
                  <a:srgbClr val="000000"/>
                </a:buClr>
              </a:pPr>
              <a:endParaRPr sz="4267" kern="0" dirty="0">
                <a:solidFill>
                  <a:srgbClr val="01426A"/>
                </a:solidFill>
                <a:latin typeface="Gotham" panose="02000504050000020004" pitchFamily="2" charset="0"/>
                <a:ea typeface="Trebuchet MS"/>
                <a:cs typeface="Trebuchet MS"/>
                <a:sym typeface="Trebuchet MS"/>
              </a:endParaRPr>
            </a:p>
            <a:p>
              <a:pPr defTabSz="1219170">
                <a:spcBef>
                  <a:spcPts val="480"/>
                </a:spcBef>
                <a:buClr>
                  <a:srgbClr val="000000"/>
                </a:buClr>
              </a:pPr>
              <a:endParaRPr sz="2400" kern="0" dirty="0">
                <a:solidFill>
                  <a:srgbClr val="01426A"/>
                </a:solidFill>
                <a:latin typeface="Gotham" panose="02000504050000020004" pitchFamily="2" charset="0"/>
                <a:ea typeface="Trebuchet MS"/>
                <a:cs typeface="Trebuchet MS"/>
                <a:sym typeface="Trebuchet MS"/>
              </a:endParaRPr>
            </a:p>
            <a:p>
              <a:pPr defTabSz="1219170">
                <a:spcBef>
                  <a:spcPts val="480"/>
                </a:spcBef>
                <a:buClr>
                  <a:srgbClr val="000000"/>
                </a:buClr>
              </a:pPr>
              <a:endParaRPr sz="2400" kern="0" dirty="0">
                <a:solidFill>
                  <a:srgbClr val="01426A"/>
                </a:solidFill>
                <a:latin typeface="Gotham" panose="02000504050000020004" pitchFamily="2" charset="0"/>
                <a:ea typeface="Trebuchet MS"/>
                <a:cs typeface="Trebuchet MS"/>
                <a:sym typeface="Trebuchet MS"/>
              </a:endParaRPr>
            </a:p>
          </p:txBody>
        </p:sp>
      </p:grpSp>
      <p:grpSp>
        <p:nvGrpSpPr>
          <p:cNvPr id="19" name="Google Shape;519;p39">
            <a:extLst>
              <a:ext uri="{FF2B5EF4-FFF2-40B4-BE49-F238E27FC236}">
                <a16:creationId xmlns:a16="http://schemas.microsoft.com/office/drawing/2014/main" id="{1DFC4F7E-722E-5B30-1567-35546C1D5536}"/>
              </a:ext>
            </a:extLst>
          </p:cNvPr>
          <p:cNvGrpSpPr/>
          <p:nvPr/>
        </p:nvGrpSpPr>
        <p:grpSpPr>
          <a:xfrm>
            <a:off x="627850" y="3106449"/>
            <a:ext cx="11040557" cy="1414800"/>
            <a:chOff x="928475" y="2339625"/>
            <a:chExt cx="7302600" cy="1061100"/>
          </a:xfrm>
          <a:solidFill>
            <a:srgbClr val="FFC72C"/>
          </a:solidFill>
        </p:grpSpPr>
        <p:sp>
          <p:nvSpPr>
            <p:cNvPr id="20" name="Google Shape;520;p39">
              <a:extLst>
                <a:ext uri="{FF2B5EF4-FFF2-40B4-BE49-F238E27FC236}">
                  <a16:creationId xmlns:a16="http://schemas.microsoft.com/office/drawing/2014/main" id="{7E179315-0F8C-832E-A910-4ED5F4040472}"/>
                </a:ext>
              </a:extLst>
            </p:cNvPr>
            <p:cNvSpPr/>
            <p:nvPr/>
          </p:nvSpPr>
          <p:spPr>
            <a:xfrm>
              <a:off x="928475" y="2339625"/>
              <a:ext cx="7302600" cy="1061100"/>
            </a:xfrm>
            <a:prstGeom prst="roundRect">
              <a:avLst>
                <a:gd name="adj" fmla="val 16667"/>
              </a:avLst>
            </a:pr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1" name="Google Shape;521;p39">
              <a:extLst>
                <a:ext uri="{FF2B5EF4-FFF2-40B4-BE49-F238E27FC236}">
                  <a16:creationId xmlns:a16="http://schemas.microsoft.com/office/drawing/2014/main" id="{BA1C1079-091F-9007-19D1-0D5FA7491EE1}"/>
                </a:ext>
              </a:extLst>
            </p:cNvPr>
            <p:cNvSpPr txBox="1"/>
            <p:nvPr/>
          </p:nvSpPr>
          <p:spPr>
            <a:xfrm>
              <a:off x="2104143" y="2355061"/>
              <a:ext cx="5972700" cy="1023000"/>
            </a:xfrm>
            <a:prstGeom prst="rect">
              <a:avLst/>
            </a:prstGeom>
            <a:noFill/>
            <a:ln>
              <a:noFill/>
            </a:ln>
          </p:spPr>
          <p:txBody>
            <a:bodyPr spcFirstLastPara="1" wrap="square" lIns="121900" tIns="121900" rIns="121900" bIns="121900" anchor="t" anchorCtr="0">
              <a:noAutofit/>
            </a:bodyPr>
            <a:lstStyle/>
            <a:p>
              <a:pPr defTabSz="1219170">
                <a:spcBef>
                  <a:spcPts val="533"/>
                </a:spcBef>
                <a:buClr>
                  <a:srgbClr val="000000"/>
                </a:buClr>
              </a:pPr>
              <a:r>
                <a:rPr lang="en" sz="2400" b="1"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Strengthen the whole ecosystem</a:t>
              </a:r>
              <a:r>
                <a:rPr lang="en" sz="24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 by linking behavioral health care with other community pillars such as education, justice, and housing systems.</a:t>
              </a:r>
              <a:endParaRPr sz="24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grpSp>
      <p:grpSp>
        <p:nvGrpSpPr>
          <p:cNvPr id="22" name="Google Shape;522;p39">
            <a:extLst>
              <a:ext uri="{FF2B5EF4-FFF2-40B4-BE49-F238E27FC236}">
                <a16:creationId xmlns:a16="http://schemas.microsoft.com/office/drawing/2014/main" id="{5D102658-26A5-A77E-83BF-57924A1CDED1}"/>
              </a:ext>
            </a:extLst>
          </p:cNvPr>
          <p:cNvGrpSpPr/>
          <p:nvPr/>
        </p:nvGrpSpPr>
        <p:grpSpPr>
          <a:xfrm>
            <a:off x="627530" y="4655328"/>
            <a:ext cx="11040557" cy="1441833"/>
            <a:chOff x="928475" y="3531400"/>
            <a:chExt cx="7302600" cy="1081375"/>
          </a:xfrm>
          <a:solidFill>
            <a:srgbClr val="FFC72C"/>
          </a:solidFill>
        </p:grpSpPr>
        <p:sp>
          <p:nvSpPr>
            <p:cNvPr id="23" name="Google Shape;523;p39">
              <a:extLst>
                <a:ext uri="{FF2B5EF4-FFF2-40B4-BE49-F238E27FC236}">
                  <a16:creationId xmlns:a16="http://schemas.microsoft.com/office/drawing/2014/main" id="{B3DD8C4D-7D91-00BF-C8A3-022FD3534C0D}"/>
                </a:ext>
              </a:extLst>
            </p:cNvPr>
            <p:cNvSpPr/>
            <p:nvPr/>
          </p:nvSpPr>
          <p:spPr>
            <a:xfrm>
              <a:off x="928475" y="3551675"/>
              <a:ext cx="7302600" cy="1061100"/>
            </a:xfrm>
            <a:prstGeom prst="roundRect">
              <a:avLst>
                <a:gd name="adj" fmla="val 16667"/>
              </a:avLst>
            </a:prstGeom>
            <a:grp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4" name="Google Shape;524;p39">
              <a:extLst>
                <a:ext uri="{FF2B5EF4-FFF2-40B4-BE49-F238E27FC236}">
                  <a16:creationId xmlns:a16="http://schemas.microsoft.com/office/drawing/2014/main" id="{C7A45986-FB48-62E7-5CC6-7EF45DB07630}"/>
                </a:ext>
              </a:extLst>
            </p:cNvPr>
            <p:cNvSpPr txBox="1"/>
            <p:nvPr/>
          </p:nvSpPr>
          <p:spPr>
            <a:xfrm>
              <a:off x="2056088" y="3531400"/>
              <a:ext cx="6052200" cy="1043275"/>
            </a:xfrm>
            <a:prstGeom prst="rect">
              <a:avLst/>
            </a:prstGeom>
            <a:noFill/>
            <a:ln>
              <a:noFill/>
            </a:ln>
          </p:spPr>
          <p:txBody>
            <a:bodyPr spcFirstLastPara="1" wrap="square" lIns="121900" tIns="121900" rIns="121900" bIns="121900" anchor="t" anchorCtr="0">
              <a:noAutofit/>
            </a:bodyPr>
            <a:lstStyle/>
            <a:p>
              <a:pPr defTabSz="1219170">
                <a:spcBef>
                  <a:spcPts val="533"/>
                </a:spcBef>
                <a:buClr>
                  <a:srgbClr val="000000"/>
                </a:buClr>
              </a:pPr>
              <a:r>
                <a:rPr lang="en" sz="2400" b="1"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Build tailored treatment pathways for individuals</a:t>
              </a:r>
              <a:r>
                <a:rPr lang="en" sz="24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rPr>
                <a:t>, rather than fit complex individuals into a one-size fits all approach.</a:t>
              </a:r>
              <a:endParaRPr sz="2400" kern="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sym typeface="Arial"/>
              </a:endParaRPr>
            </a:p>
          </p:txBody>
        </p:sp>
      </p:grpSp>
      <p:sp>
        <p:nvSpPr>
          <p:cNvPr id="25" name="Google Shape;525;p39">
            <a:extLst>
              <a:ext uri="{FF2B5EF4-FFF2-40B4-BE49-F238E27FC236}">
                <a16:creationId xmlns:a16="http://schemas.microsoft.com/office/drawing/2014/main" id="{78393654-9132-32F5-A0B5-F579961C446A}"/>
              </a:ext>
            </a:extLst>
          </p:cNvPr>
          <p:cNvSpPr txBox="1"/>
          <p:nvPr/>
        </p:nvSpPr>
        <p:spPr>
          <a:xfrm>
            <a:off x="709551" y="1744796"/>
            <a:ext cx="520800" cy="88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800" b="1" kern="0" dirty="0">
                <a:solidFill>
                  <a:srgbClr val="01426A"/>
                </a:solidFill>
                <a:latin typeface="Arial"/>
                <a:cs typeface="Arial"/>
                <a:sym typeface="Arial"/>
              </a:rPr>
              <a:t>1</a:t>
            </a:r>
            <a:endParaRPr sz="7733" b="1" kern="0" dirty="0">
              <a:solidFill>
                <a:srgbClr val="01426A"/>
              </a:solidFill>
              <a:latin typeface="Arial"/>
              <a:cs typeface="Arial"/>
              <a:sym typeface="Arial"/>
            </a:endParaRPr>
          </a:p>
        </p:txBody>
      </p:sp>
      <p:sp>
        <p:nvSpPr>
          <p:cNvPr id="26" name="Google Shape;526;p39">
            <a:extLst>
              <a:ext uri="{FF2B5EF4-FFF2-40B4-BE49-F238E27FC236}">
                <a16:creationId xmlns:a16="http://schemas.microsoft.com/office/drawing/2014/main" id="{34165E21-CEF5-2247-4242-D95129F3FA81}"/>
              </a:ext>
            </a:extLst>
          </p:cNvPr>
          <p:cNvSpPr txBox="1"/>
          <p:nvPr/>
        </p:nvSpPr>
        <p:spPr>
          <a:xfrm>
            <a:off x="709551" y="3370397"/>
            <a:ext cx="520800" cy="88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800" b="1" kern="0" dirty="0">
                <a:solidFill>
                  <a:srgbClr val="01426A"/>
                </a:solidFill>
                <a:latin typeface="Arial"/>
                <a:cs typeface="Arial"/>
                <a:sym typeface="Arial"/>
              </a:rPr>
              <a:t>2</a:t>
            </a:r>
            <a:endParaRPr sz="4800" b="1" kern="0" dirty="0">
              <a:solidFill>
                <a:srgbClr val="01426A"/>
              </a:solidFill>
              <a:latin typeface="Arial"/>
              <a:cs typeface="Arial"/>
              <a:sym typeface="Arial"/>
            </a:endParaRPr>
          </a:p>
        </p:txBody>
      </p:sp>
      <p:sp>
        <p:nvSpPr>
          <p:cNvPr id="27" name="Google Shape;527;p39">
            <a:extLst>
              <a:ext uri="{FF2B5EF4-FFF2-40B4-BE49-F238E27FC236}">
                <a16:creationId xmlns:a16="http://schemas.microsoft.com/office/drawing/2014/main" id="{B96859FD-309D-3210-F97C-AC51EDE6CC53}"/>
              </a:ext>
            </a:extLst>
          </p:cNvPr>
          <p:cNvSpPr txBox="1"/>
          <p:nvPr/>
        </p:nvSpPr>
        <p:spPr>
          <a:xfrm>
            <a:off x="709551" y="4945761"/>
            <a:ext cx="520800" cy="888000"/>
          </a:xfrm>
          <a:prstGeom prst="rect">
            <a:avLst/>
          </a:prstGeom>
          <a:noFill/>
          <a:ln>
            <a:noFill/>
          </a:ln>
        </p:spPr>
        <p:txBody>
          <a:bodyPr spcFirstLastPara="1" wrap="square" lIns="121900" tIns="121900" rIns="121900" bIns="121900" anchor="t" anchorCtr="0">
            <a:noAutofit/>
          </a:bodyPr>
          <a:lstStyle/>
          <a:p>
            <a:pPr defTabSz="1219170">
              <a:buClr>
                <a:srgbClr val="000000"/>
              </a:buClr>
            </a:pPr>
            <a:r>
              <a:rPr lang="en" sz="4800" b="1" kern="0" dirty="0">
                <a:solidFill>
                  <a:srgbClr val="01426A"/>
                </a:solidFill>
                <a:latin typeface="Arial"/>
                <a:cs typeface="Arial"/>
                <a:sym typeface="Arial"/>
              </a:rPr>
              <a:t>3</a:t>
            </a:r>
            <a:endParaRPr sz="4800" b="1" kern="0" dirty="0">
              <a:solidFill>
                <a:srgbClr val="01426A"/>
              </a:solidFill>
              <a:latin typeface="Arial"/>
              <a:cs typeface="Arial"/>
              <a:sym typeface="Arial"/>
            </a:endParaRPr>
          </a:p>
        </p:txBody>
      </p:sp>
      <p:pic>
        <p:nvPicPr>
          <p:cNvPr id="28" name="Google Shape;528;p39">
            <a:extLst>
              <a:ext uri="{FF2B5EF4-FFF2-40B4-BE49-F238E27FC236}">
                <a16:creationId xmlns:a16="http://schemas.microsoft.com/office/drawing/2014/main" id="{BD3F44D9-AF0E-B313-FC81-1D79A7B840DC}"/>
              </a:ext>
            </a:extLst>
          </p:cNvPr>
          <p:cNvPicPr preferRelativeResize="0"/>
          <p:nvPr/>
        </p:nvPicPr>
        <p:blipFill>
          <a:blip r:embed="rId3">
            <a:alphaModFix/>
          </a:blip>
          <a:stretch>
            <a:fillRect/>
          </a:stretch>
        </p:blipFill>
        <p:spPr>
          <a:xfrm>
            <a:off x="1332831" y="1744796"/>
            <a:ext cx="888001" cy="888001"/>
          </a:xfrm>
          <a:prstGeom prst="rect">
            <a:avLst/>
          </a:prstGeom>
          <a:noFill/>
          <a:ln>
            <a:noFill/>
          </a:ln>
        </p:spPr>
      </p:pic>
      <p:pic>
        <p:nvPicPr>
          <p:cNvPr id="29" name="Google Shape;529;p39">
            <a:extLst>
              <a:ext uri="{FF2B5EF4-FFF2-40B4-BE49-F238E27FC236}">
                <a16:creationId xmlns:a16="http://schemas.microsoft.com/office/drawing/2014/main" id="{2962B2C5-0C40-46B9-6288-8F141D8D037A}"/>
              </a:ext>
            </a:extLst>
          </p:cNvPr>
          <p:cNvPicPr preferRelativeResize="0"/>
          <p:nvPr/>
        </p:nvPicPr>
        <p:blipFill>
          <a:blip r:embed="rId4">
            <a:alphaModFix/>
          </a:blip>
          <a:stretch>
            <a:fillRect/>
          </a:stretch>
        </p:blipFill>
        <p:spPr>
          <a:xfrm>
            <a:off x="1332831" y="4906843"/>
            <a:ext cx="888001" cy="888001"/>
          </a:xfrm>
          <a:prstGeom prst="rect">
            <a:avLst/>
          </a:prstGeom>
          <a:noFill/>
          <a:ln>
            <a:noFill/>
          </a:ln>
        </p:spPr>
      </p:pic>
      <p:pic>
        <p:nvPicPr>
          <p:cNvPr id="30" name="Google Shape;530;p39">
            <a:extLst>
              <a:ext uri="{FF2B5EF4-FFF2-40B4-BE49-F238E27FC236}">
                <a16:creationId xmlns:a16="http://schemas.microsoft.com/office/drawing/2014/main" id="{55D4BE65-8132-7F87-FD98-2D3F776020ED}"/>
              </a:ext>
            </a:extLst>
          </p:cNvPr>
          <p:cNvPicPr preferRelativeResize="0"/>
          <p:nvPr/>
        </p:nvPicPr>
        <p:blipFill>
          <a:blip r:embed="rId5">
            <a:alphaModFix/>
          </a:blip>
          <a:stretch>
            <a:fillRect/>
          </a:stretch>
        </p:blipFill>
        <p:spPr>
          <a:xfrm>
            <a:off x="1332831" y="3370396"/>
            <a:ext cx="888001" cy="888001"/>
          </a:xfrm>
          <a:prstGeom prst="rect">
            <a:avLst/>
          </a:prstGeom>
          <a:noFill/>
          <a:ln>
            <a:noFill/>
          </a:ln>
        </p:spPr>
      </p:pic>
    </p:spTree>
    <p:extLst>
      <p:ext uri="{BB962C8B-B14F-4D97-AF65-F5344CB8AC3E}">
        <p14:creationId xmlns:p14="http://schemas.microsoft.com/office/powerpoint/2010/main" val="38739848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Progress Report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5280356" y="1554480"/>
            <a:ext cx="578804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The 2023 Next Level Recovery Progress report details the collective efforts of the state toward reducing overdose deaths and improving Hoosier behavioral health. </a:t>
            </a:r>
          </a:p>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Indiana reports an 18% decline in overdose deaths in 2023. </a:t>
            </a:r>
          </a:p>
          <a:p>
            <a:pPr marL="457189" indent="-457189">
              <a:lnSpc>
                <a:spcPct val="110000"/>
              </a:lnSpc>
              <a:buFont typeface="Arial" panose="020B0604020202020204" pitchFamily="34" charset="0"/>
              <a:buChar char="•"/>
            </a:pP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Read more at: </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in.gov/recovery/progress-report</a:t>
            </a:r>
          </a:p>
        </p:txBody>
      </p:sp>
      <p:pic>
        <p:nvPicPr>
          <p:cNvPr id="5" name="Picture 4" descr="A white and blue cover with yellow and blue lines&#10;&#10;Description automatically generated">
            <a:extLst>
              <a:ext uri="{FF2B5EF4-FFF2-40B4-BE49-F238E27FC236}">
                <a16:creationId xmlns:a16="http://schemas.microsoft.com/office/drawing/2014/main" id="{EB7791CD-7559-AB2B-B82C-BEFB2A2A179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0600" y="1547408"/>
            <a:ext cx="3548149" cy="4552151"/>
          </a:xfrm>
          <a:prstGeom prst="rect">
            <a:avLst/>
          </a:prstGeom>
        </p:spPr>
      </p:pic>
    </p:spTree>
    <p:extLst>
      <p:ext uri="{BB962C8B-B14F-4D97-AF65-F5344CB8AC3E}">
        <p14:creationId xmlns:p14="http://schemas.microsoft.com/office/powerpoint/2010/main" val="4057756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yellow square with blue stripes&#10;&#10;Description automatically generated">
            <a:extLst>
              <a:ext uri="{FF2B5EF4-FFF2-40B4-BE49-F238E27FC236}">
                <a16:creationId xmlns:a16="http://schemas.microsoft.com/office/drawing/2014/main" id="{804A4C1F-0511-085A-1267-708E63B486BF}"/>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6" name="Title 1">
            <a:extLst>
              <a:ext uri="{FF2B5EF4-FFF2-40B4-BE49-F238E27FC236}">
                <a16:creationId xmlns:a16="http://schemas.microsoft.com/office/drawing/2014/main" id="{FEB07094-C9F7-2AA7-0BED-B6797319392C}"/>
              </a:ext>
            </a:extLst>
          </p:cNvPr>
          <p:cNvSpPr>
            <a:spLocks noGrp="1"/>
          </p:cNvSpPr>
          <p:nvPr>
            <p:ph type="ctrTitle"/>
          </p:nvPr>
        </p:nvSpPr>
        <p:spPr>
          <a:xfrm>
            <a:off x="991340" y="-586581"/>
            <a:ext cx="9144000" cy="2387600"/>
          </a:xfrm>
        </p:spPr>
        <p:txBody>
          <a:bodyPr/>
          <a:lstStyle/>
          <a:p>
            <a:pPr algn="l"/>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Thank you!</a:t>
            </a:r>
          </a:p>
        </p:txBody>
      </p:sp>
      <p:sp>
        <p:nvSpPr>
          <p:cNvPr id="7" name="Subtitle 2">
            <a:extLst>
              <a:ext uri="{FF2B5EF4-FFF2-40B4-BE49-F238E27FC236}">
                <a16:creationId xmlns:a16="http://schemas.microsoft.com/office/drawing/2014/main" id="{2A98B9BE-50D3-A3C7-FA68-A4205FFE3BE1}"/>
              </a:ext>
            </a:extLst>
          </p:cNvPr>
          <p:cNvSpPr>
            <a:spLocks noGrp="1"/>
          </p:cNvSpPr>
          <p:nvPr>
            <p:ph type="subTitle" idx="1"/>
          </p:nvPr>
        </p:nvSpPr>
        <p:spPr>
          <a:xfrm>
            <a:off x="1806223" y="1950792"/>
            <a:ext cx="5999531" cy="3106190"/>
          </a:xfrm>
        </p:spPr>
        <p:txBody>
          <a:bodyPr>
            <a:noAutofit/>
          </a:bodyPr>
          <a:lstStyle/>
          <a:p>
            <a:pPr algn="l">
              <a:spcBef>
                <a:spcPts val="0"/>
              </a:spcBef>
              <a:spcAft>
                <a:spcPts val="1800"/>
              </a:spcAft>
            </a:pPr>
            <a:r>
              <a:rPr lang="en-US" sz="3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dhuntsinger@gov.in.gov</a:t>
            </a:r>
          </a:p>
          <a:p>
            <a:pPr algn="l">
              <a:spcBef>
                <a:spcPts val="0"/>
              </a:spcBef>
              <a:spcAft>
                <a:spcPts val="1800"/>
              </a:spcAft>
            </a:pPr>
            <a:r>
              <a:rPr lang="en-US" sz="3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317-232-4574</a:t>
            </a:r>
          </a:p>
          <a:p>
            <a:pPr algn="l">
              <a:spcBef>
                <a:spcPts val="0"/>
              </a:spcBef>
              <a:spcAft>
                <a:spcPts val="1800"/>
              </a:spcAft>
            </a:pPr>
            <a:r>
              <a:rPr lang="en-US" sz="3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in.gov/recovery</a:t>
            </a:r>
          </a:p>
          <a:p>
            <a:pPr algn="l"/>
            <a:endParaRPr lang="en-US" sz="36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pic>
        <p:nvPicPr>
          <p:cNvPr id="3" name="Graphic 2" descr="Envelope outline">
            <a:extLst>
              <a:ext uri="{FF2B5EF4-FFF2-40B4-BE49-F238E27FC236}">
                <a16:creationId xmlns:a16="http://schemas.microsoft.com/office/drawing/2014/main" id="{CC991D80-F408-20B1-01EB-A025066F6A4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7785" y="1883058"/>
            <a:ext cx="656838" cy="656838"/>
          </a:xfrm>
          <a:prstGeom prst="rect">
            <a:avLst/>
          </a:prstGeom>
        </p:spPr>
      </p:pic>
      <p:pic>
        <p:nvPicPr>
          <p:cNvPr id="8" name="Graphic 7" descr="Receiver outline">
            <a:extLst>
              <a:ext uri="{FF2B5EF4-FFF2-40B4-BE49-F238E27FC236}">
                <a16:creationId xmlns:a16="http://schemas.microsoft.com/office/drawing/2014/main" id="{D601A212-5A43-251A-0339-934982BD3AF7}"/>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21243" y="2539896"/>
            <a:ext cx="572090" cy="572090"/>
          </a:xfrm>
          <a:prstGeom prst="rect">
            <a:avLst/>
          </a:prstGeom>
        </p:spPr>
      </p:pic>
      <p:pic>
        <p:nvPicPr>
          <p:cNvPr id="10" name="Graphic 9" descr="Cursor outline">
            <a:extLst>
              <a:ext uri="{FF2B5EF4-FFF2-40B4-BE49-F238E27FC236}">
                <a16:creationId xmlns:a16="http://schemas.microsoft.com/office/drawing/2014/main" id="{F9AC26E3-14CD-0835-7C20-8F97873A1D2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25768" y="3196734"/>
            <a:ext cx="700871" cy="700871"/>
          </a:xfrm>
          <a:prstGeom prst="rect">
            <a:avLst/>
          </a:prstGeom>
        </p:spPr>
      </p:pic>
    </p:spTree>
    <p:extLst>
      <p:ext uri="{BB962C8B-B14F-4D97-AF65-F5344CB8AC3E}">
        <p14:creationId xmlns:p14="http://schemas.microsoft.com/office/powerpoint/2010/main" val="6694314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6D0C0B-1198-2FD4-EDAB-CCC90F2863D1}"/>
              </a:ext>
            </a:extLst>
          </p:cNvPr>
          <p:cNvPicPr>
            <a:picLocks noChangeAspect="1"/>
          </p:cNvPicPr>
          <p:nvPr/>
        </p:nvPicPr>
        <p:blipFill rotWithShape="1">
          <a:blip r:embed="rId2"/>
          <a:srcRect/>
          <a:stretch/>
        </p:blipFill>
        <p:spPr>
          <a:xfrm>
            <a:off x="20" y="-397556"/>
            <a:ext cx="12191980" cy="7255555"/>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 name="Picture 4">
            <a:extLst>
              <a:ext uri="{FF2B5EF4-FFF2-40B4-BE49-F238E27FC236}">
                <a16:creationId xmlns:a16="http://schemas.microsoft.com/office/drawing/2014/main" id="{0A1DC9AC-E508-F1BA-6728-B783E02E0A59}"/>
              </a:ext>
            </a:extLst>
          </p:cNvPr>
          <p:cNvPicPr>
            <a:picLocks noChangeAspect="1"/>
          </p:cNvPicPr>
          <p:nvPr/>
        </p:nvPicPr>
        <p:blipFill>
          <a:blip r:embed="rId3"/>
          <a:stretch>
            <a:fillRect/>
          </a:stretch>
        </p:blipFill>
        <p:spPr>
          <a:xfrm>
            <a:off x="2296643" y="1345006"/>
            <a:ext cx="7815749" cy="2444708"/>
          </a:xfrm>
          <a:prstGeom prst="rect">
            <a:avLst/>
          </a:prstGeom>
        </p:spPr>
      </p:pic>
      <p:pic>
        <p:nvPicPr>
          <p:cNvPr id="6" name="Picture 5">
            <a:extLst>
              <a:ext uri="{FF2B5EF4-FFF2-40B4-BE49-F238E27FC236}">
                <a16:creationId xmlns:a16="http://schemas.microsoft.com/office/drawing/2014/main" id="{78E489CB-0FF1-D03C-D1E4-53FA9657693B}"/>
              </a:ext>
            </a:extLst>
          </p:cNvPr>
          <p:cNvPicPr>
            <a:picLocks noChangeAspect="1"/>
          </p:cNvPicPr>
          <p:nvPr/>
        </p:nvPicPr>
        <p:blipFill>
          <a:blip r:embed="rId4"/>
          <a:stretch>
            <a:fillRect/>
          </a:stretch>
        </p:blipFill>
        <p:spPr>
          <a:xfrm>
            <a:off x="2652390" y="3958379"/>
            <a:ext cx="6950042" cy="1554615"/>
          </a:xfrm>
          <a:prstGeom prst="rect">
            <a:avLst/>
          </a:prstGeom>
        </p:spPr>
      </p:pic>
    </p:spTree>
    <p:extLst>
      <p:ext uri="{BB962C8B-B14F-4D97-AF65-F5344CB8AC3E}">
        <p14:creationId xmlns:p14="http://schemas.microsoft.com/office/powerpoint/2010/main" val="2239631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F3270-7318-41F7-81E5-679FE8CA2468}"/>
              </a:ext>
            </a:extLst>
          </p:cNvPr>
          <p:cNvSpPr>
            <a:spLocks noGrp="1"/>
          </p:cNvSpPr>
          <p:nvPr>
            <p:ph type="title" idx="4294967295"/>
          </p:nvPr>
        </p:nvSpPr>
        <p:spPr>
          <a:xfrm>
            <a:off x="0" y="365125"/>
            <a:ext cx="10515600" cy="1325563"/>
          </a:xfrm>
        </p:spPr>
        <p:txBody>
          <a:bodyPr/>
          <a:lstStyle/>
          <a:p>
            <a:r>
              <a:rPr lang="en-US" dirty="0"/>
              <a:t>About Us</a:t>
            </a:r>
          </a:p>
        </p:txBody>
      </p:sp>
      <p:graphicFrame>
        <p:nvGraphicFramePr>
          <p:cNvPr id="4" name="Content Placeholder 2">
            <a:extLst>
              <a:ext uri="{FF2B5EF4-FFF2-40B4-BE49-F238E27FC236}">
                <a16:creationId xmlns:a16="http://schemas.microsoft.com/office/drawing/2014/main" id="{FFAFF838-F75B-452B-ABF5-01A802E162A5}"/>
              </a:ext>
            </a:extLst>
          </p:cNvPr>
          <p:cNvGraphicFramePr>
            <a:graphicFrameLocks noGrp="1"/>
          </p:cNvGraphicFramePr>
          <p:nvPr>
            <p:ph idx="4294967295"/>
            <p:extLst>
              <p:ext uri="{D42A27DB-BD31-4B8C-83A1-F6EECF244321}">
                <p14:modId xmlns:p14="http://schemas.microsoft.com/office/powerpoint/2010/main" val="190005573"/>
              </p:ext>
            </p:extLst>
          </p:nvPr>
        </p:nvGraphicFramePr>
        <p:xfrm>
          <a:off x="0" y="1300163"/>
          <a:ext cx="10515600" cy="4351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957172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43BAD-2D8A-4BC8-B70B-EF000C0DF351}"/>
              </a:ext>
            </a:extLst>
          </p:cNvPr>
          <p:cNvSpPr>
            <a:spLocks noGrp="1"/>
          </p:cNvSpPr>
          <p:nvPr>
            <p:ph type="title" idx="4294967295"/>
          </p:nvPr>
        </p:nvSpPr>
        <p:spPr>
          <a:xfrm>
            <a:off x="838200" y="375174"/>
            <a:ext cx="10515600" cy="1325563"/>
          </a:xfrm>
        </p:spPr>
        <p:txBody>
          <a:bodyPr>
            <a:normAutofit/>
          </a:bodyPr>
          <a:lstStyle/>
          <a:p>
            <a:r>
              <a:rPr lang="en-US" dirty="0"/>
              <a:t>Wellness Council of Indiana Goal</a:t>
            </a:r>
          </a:p>
        </p:txBody>
      </p:sp>
      <p:sp>
        <p:nvSpPr>
          <p:cNvPr id="3" name="Content Placeholder 2">
            <a:extLst>
              <a:ext uri="{FF2B5EF4-FFF2-40B4-BE49-F238E27FC236}">
                <a16:creationId xmlns:a16="http://schemas.microsoft.com/office/drawing/2014/main" id="{0C5E31BF-032E-4596-B929-2119A46C1F0A}"/>
              </a:ext>
            </a:extLst>
          </p:cNvPr>
          <p:cNvSpPr>
            <a:spLocks noGrp="1"/>
          </p:cNvSpPr>
          <p:nvPr>
            <p:ph idx="4294967295"/>
          </p:nvPr>
        </p:nvSpPr>
        <p:spPr>
          <a:xfrm>
            <a:off x="838200" y="1835251"/>
            <a:ext cx="10515600" cy="4351338"/>
          </a:xfrm>
        </p:spPr>
        <p:txBody>
          <a:bodyPr/>
          <a:lstStyle/>
          <a:p>
            <a:pPr marL="0" indent="0">
              <a:buNone/>
            </a:pPr>
            <a:r>
              <a:rPr lang="en-US" dirty="0"/>
              <a:t>To improve the quality of life for Indiana residents by empowering employers and communities to create thriving places to live, work, learn and play through connection, collaboration, education and evaluation.</a:t>
            </a:r>
          </a:p>
          <a:p>
            <a:pPr marL="0" indent="0">
              <a:buNone/>
            </a:pPr>
            <a:endParaRPr lang="en-US" dirty="0"/>
          </a:p>
        </p:txBody>
      </p:sp>
    </p:spTree>
    <p:extLst>
      <p:ext uri="{BB962C8B-B14F-4D97-AF65-F5344CB8AC3E}">
        <p14:creationId xmlns:p14="http://schemas.microsoft.com/office/powerpoint/2010/main" val="48479043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C643AF8-5027-B05B-251B-99426B1C026A}"/>
              </a:ext>
            </a:extLst>
          </p:cNvPr>
          <p:cNvPicPr>
            <a:picLocks noChangeAspect="1"/>
          </p:cNvPicPr>
          <p:nvPr/>
        </p:nvPicPr>
        <p:blipFill>
          <a:blip r:embed="rId3"/>
          <a:stretch>
            <a:fillRect/>
          </a:stretch>
        </p:blipFill>
        <p:spPr>
          <a:xfrm>
            <a:off x="755777" y="1383603"/>
            <a:ext cx="10906689" cy="2127688"/>
          </a:xfrm>
          <a:prstGeom prst="rect">
            <a:avLst/>
          </a:prstGeom>
        </p:spPr>
      </p:pic>
    </p:spTree>
    <p:extLst>
      <p:ext uri="{BB962C8B-B14F-4D97-AF65-F5344CB8AC3E}">
        <p14:creationId xmlns:p14="http://schemas.microsoft.com/office/powerpoint/2010/main" val="1579134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0F3613-3397-AF65-8345-0C2794F603EA}"/>
              </a:ext>
            </a:extLst>
          </p:cNvPr>
          <p:cNvPicPr>
            <a:picLocks noChangeAspect="1"/>
          </p:cNvPicPr>
          <p:nvPr/>
        </p:nvPicPr>
        <p:blipFill>
          <a:blip r:embed="rId3"/>
          <a:stretch>
            <a:fillRect/>
          </a:stretch>
        </p:blipFill>
        <p:spPr>
          <a:xfrm>
            <a:off x="340877" y="1506739"/>
            <a:ext cx="11510246" cy="3109229"/>
          </a:xfrm>
          <a:prstGeom prst="rect">
            <a:avLst/>
          </a:prstGeom>
        </p:spPr>
      </p:pic>
    </p:spTree>
    <p:extLst>
      <p:ext uri="{BB962C8B-B14F-4D97-AF65-F5344CB8AC3E}">
        <p14:creationId xmlns:p14="http://schemas.microsoft.com/office/powerpoint/2010/main" val="346223236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3B8DE6-468F-FD67-0EEA-B5F0E26CCFEC}"/>
              </a:ext>
            </a:extLst>
          </p:cNvPr>
          <p:cNvPicPr>
            <a:picLocks noGrp="1" noChangeAspect="1"/>
          </p:cNvPicPr>
          <p:nvPr>
            <p:ph idx="1"/>
          </p:nvPr>
        </p:nvPicPr>
        <p:blipFill rotWithShape="1">
          <a:blip r:embed="rId2"/>
          <a:srcRect b="50109"/>
          <a:stretch/>
        </p:blipFill>
        <p:spPr>
          <a:xfrm>
            <a:off x="1086321" y="1741181"/>
            <a:ext cx="10170186" cy="2170943"/>
          </a:xfrm>
          <a:prstGeom prst="rect">
            <a:avLst/>
          </a:prstGeom>
        </p:spPr>
      </p:pic>
    </p:spTree>
    <p:extLst>
      <p:ext uri="{BB962C8B-B14F-4D97-AF65-F5344CB8AC3E}">
        <p14:creationId xmlns:p14="http://schemas.microsoft.com/office/powerpoint/2010/main" val="139910374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3B8DE6-468F-FD67-0EEA-B5F0E26CCFEC}"/>
              </a:ext>
            </a:extLst>
          </p:cNvPr>
          <p:cNvPicPr>
            <a:picLocks noGrp="1" noChangeAspect="1"/>
          </p:cNvPicPr>
          <p:nvPr>
            <p:ph idx="1"/>
          </p:nvPr>
        </p:nvPicPr>
        <p:blipFill rotWithShape="1">
          <a:blip r:embed="rId2"/>
          <a:srcRect t="50108"/>
          <a:stretch/>
        </p:blipFill>
        <p:spPr>
          <a:xfrm>
            <a:off x="1010907" y="1828799"/>
            <a:ext cx="10170186" cy="2170969"/>
          </a:xfrm>
          <a:prstGeom prst="rect">
            <a:avLst/>
          </a:prstGeom>
        </p:spPr>
      </p:pic>
    </p:spTree>
    <p:extLst>
      <p:ext uri="{BB962C8B-B14F-4D97-AF65-F5344CB8AC3E}">
        <p14:creationId xmlns:p14="http://schemas.microsoft.com/office/powerpoint/2010/main" val="161591446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Treatment Atlas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5565760" y="1636367"/>
            <a:ext cx="578804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buFont typeface="Arial" panose="020B0604020202020204" pitchFamily="34" charset="0"/>
              <a:buChar char="•"/>
            </a:pP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First-of-its-kind online tool to connect Hoosiers with SUD to high quality treatment</a:t>
            </a:r>
          </a:p>
          <a:p>
            <a:pPr marL="457189" indent="-457189">
              <a:lnSpc>
                <a:spcPct val="110000"/>
              </a:lnSpc>
              <a:buFont typeface="Arial" panose="020B0604020202020204" pitchFamily="34" charset="0"/>
              <a:buChar char="•"/>
            </a:pP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Over 600 DMHA-certified treatment facilities listed</a:t>
            </a:r>
          </a:p>
          <a:p>
            <a:pPr marL="457189" indent="-457189">
              <a:lnSpc>
                <a:spcPct val="110000"/>
              </a:lnSpc>
              <a:buFont typeface="Arial" panose="020B0604020202020204" pitchFamily="34" charset="0"/>
              <a:buChar char="•"/>
            </a:pPr>
            <a:r>
              <a:rPr lang="en-US" sz="22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More than 42,000 Hoosiers </a:t>
            </a: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have accessed the site since September 2023 launch</a:t>
            </a:r>
          </a:p>
        </p:txBody>
      </p:sp>
      <p:pic>
        <p:nvPicPr>
          <p:cNvPr id="2" name="Picture 1" descr="A person typing on a computer&#10;&#10;Description automatically generated">
            <a:extLst>
              <a:ext uri="{FF2B5EF4-FFF2-40B4-BE49-F238E27FC236}">
                <a16:creationId xmlns:a16="http://schemas.microsoft.com/office/drawing/2014/main" id="{A3E1DB2D-AF20-2848-2C8E-45206DCED9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90600" y="1636367"/>
            <a:ext cx="4351338" cy="4351338"/>
          </a:xfrm>
          <a:prstGeom prst="rect">
            <a:avLst/>
          </a:prstGeom>
        </p:spPr>
      </p:pic>
      <p:sp>
        <p:nvSpPr>
          <p:cNvPr id="5" name="Title 1">
            <a:extLst>
              <a:ext uri="{FF2B5EF4-FFF2-40B4-BE49-F238E27FC236}">
                <a16:creationId xmlns:a16="http://schemas.microsoft.com/office/drawing/2014/main" id="{A8423168-AEA4-F474-B091-8F320A8FACB7}"/>
              </a:ext>
            </a:extLst>
          </p:cNvPr>
          <p:cNvSpPr txBox="1">
            <a:spLocks/>
          </p:cNvSpPr>
          <p:nvPr/>
        </p:nvSpPr>
        <p:spPr>
          <a:xfrm>
            <a:off x="6514651" y="4795174"/>
            <a:ext cx="5292116"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TreatmentAtlas.org</a:t>
            </a:r>
          </a:p>
        </p:txBody>
      </p:sp>
      <p:pic>
        <p:nvPicPr>
          <p:cNvPr id="6" name="Graphic 5" descr="Cursor with solid fill">
            <a:extLst>
              <a:ext uri="{FF2B5EF4-FFF2-40B4-BE49-F238E27FC236}">
                <a16:creationId xmlns:a16="http://schemas.microsoft.com/office/drawing/2014/main" id="{4D8DAF81-5AED-E24B-D812-122F31D30AD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37389" y="5123615"/>
            <a:ext cx="639146" cy="639146"/>
          </a:xfrm>
          <a:prstGeom prst="rect">
            <a:avLst/>
          </a:prstGeom>
        </p:spPr>
      </p:pic>
    </p:spTree>
    <p:extLst>
      <p:ext uri="{BB962C8B-B14F-4D97-AF65-F5344CB8AC3E}">
        <p14:creationId xmlns:p14="http://schemas.microsoft.com/office/powerpoint/2010/main" val="42009461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483B1749-7F74-BB99-A052-17C97FF29C81}"/>
              </a:ext>
            </a:extLst>
          </p:cNvPr>
          <p:cNvPicPr>
            <a:picLocks noGrp="1" noChangeAspect="1"/>
          </p:cNvPicPr>
          <p:nvPr>
            <p:ph idx="1"/>
          </p:nvPr>
        </p:nvPicPr>
        <p:blipFill>
          <a:blip r:embed="rId2"/>
          <a:stretch>
            <a:fillRect/>
          </a:stretch>
        </p:blipFill>
        <p:spPr>
          <a:xfrm>
            <a:off x="838200" y="1667642"/>
            <a:ext cx="10515600" cy="2722999"/>
          </a:xfrm>
          <a:prstGeom prst="rect">
            <a:avLst/>
          </a:prstGeom>
        </p:spPr>
      </p:pic>
    </p:spTree>
    <p:extLst>
      <p:ext uri="{BB962C8B-B14F-4D97-AF65-F5344CB8AC3E}">
        <p14:creationId xmlns:p14="http://schemas.microsoft.com/office/powerpoint/2010/main" val="275627786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F33CA19-C5A6-D4ED-0E5B-9C24F4F260CD}"/>
              </a:ext>
            </a:extLst>
          </p:cNvPr>
          <p:cNvPicPr>
            <a:picLocks noChangeAspect="1"/>
          </p:cNvPicPr>
          <p:nvPr/>
        </p:nvPicPr>
        <p:blipFill>
          <a:blip r:embed="rId2"/>
          <a:stretch>
            <a:fillRect/>
          </a:stretch>
        </p:blipFill>
        <p:spPr>
          <a:xfrm>
            <a:off x="669298" y="1356931"/>
            <a:ext cx="11004234" cy="2767824"/>
          </a:xfrm>
          <a:prstGeom prst="rect">
            <a:avLst/>
          </a:prstGeom>
        </p:spPr>
      </p:pic>
    </p:spTree>
    <p:extLst>
      <p:ext uri="{BB962C8B-B14F-4D97-AF65-F5344CB8AC3E}">
        <p14:creationId xmlns:p14="http://schemas.microsoft.com/office/powerpoint/2010/main" val="8200721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E13280-D993-D1DB-499E-168EF17283E2}"/>
              </a:ext>
            </a:extLst>
          </p:cNvPr>
          <p:cNvPicPr>
            <a:picLocks noChangeAspect="1"/>
          </p:cNvPicPr>
          <p:nvPr/>
        </p:nvPicPr>
        <p:blipFill>
          <a:blip r:embed="rId2"/>
          <a:stretch>
            <a:fillRect/>
          </a:stretch>
        </p:blipFill>
        <p:spPr>
          <a:xfrm>
            <a:off x="1980843" y="948625"/>
            <a:ext cx="8230313" cy="4206605"/>
          </a:xfrm>
          <a:prstGeom prst="rect">
            <a:avLst/>
          </a:prstGeom>
        </p:spPr>
      </p:pic>
    </p:spTree>
    <p:extLst>
      <p:ext uri="{BB962C8B-B14F-4D97-AF65-F5344CB8AC3E}">
        <p14:creationId xmlns:p14="http://schemas.microsoft.com/office/powerpoint/2010/main" val="34710521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05139B-6BF2-F726-F74D-FA76C85A1F8B}"/>
              </a:ext>
            </a:extLst>
          </p:cNvPr>
          <p:cNvSpPr>
            <a:spLocks noGrp="1"/>
          </p:cNvSpPr>
          <p:nvPr>
            <p:ph type="title"/>
          </p:nvPr>
        </p:nvSpPr>
        <p:spPr/>
        <p:txBody>
          <a:bodyPr/>
          <a:lstStyle/>
          <a:p>
            <a:r>
              <a:rPr lang="en-US" dirty="0"/>
              <a:t>Employer Resources</a:t>
            </a:r>
          </a:p>
        </p:txBody>
      </p:sp>
      <p:sp>
        <p:nvSpPr>
          <p:cNvPr id="6" name="Content Placeholder 5">
            <a:extLst>
              <a:ext uri="{FF2B5EF4-FFF2-40B4-BE49-F238E27FC236}">
                <a16:creationId xmlns:a16="http://schemas.microsoft.com/office/drawing/2014/main" id="{53B8BC3A-8458-5F1B-9757-B085528A043D}"/>
              </a:ext>
            </a:extLst>
          </p:cNvPr>
          <p:cNvSpPr>
            <a:spLocks noGrp="1"/>
          </p:cNvSpPr>
          <p:nvPr>
            <p:ph idx="1"/>
          </p:nvPr>
        </p:nvSpPr>
        <p:spPr/>
        <p:txBody>
          <a:bodyPr/>
          <a:lstStyle/>
          <a:p>
            <a:r>
              <a:rPr lang="en-US" dirty="0"/>
              <a:t>Individualized Mental Health Consultation</a:t>
            </a:r>
          </a:p>
          <a:p>
            <a:r>
              <a:rPr lang="en-US" dirty="0"/>
              <a:t>Mental Health First Aid Training</a:t>
            </a:r>
          </a:p>
          <a:p>
            <a:r>
              <a:rPr lang="en-US" dirty="0"/>
              <a:t>Best Practice Second Chance Policy</a:t>
            </a:r>
          </a:p>
          <a:p>
            <a:r>
              <a:rPr lang="en-US" dirty="0"/>
              <a:t>Stigma Free Toolkit</a:t>
            </a:r>
          </a:p>
          <a:p>
            <a:r>
              <a:rPr lang="en-US" dirty="0"/>
              <a:t>Recovery at Work </a:t>
            </a:r>
          </a:p>
        </p:txBody>
      </p:sp>
    </p:spTree>
    <p:extLst>
      <p:ext uri="{BB962C8B-B14F-4D97-AF65-F5344CB8AC3E}">
        <p14:creationId xmlns:p14="http://schemas.microsoft.com/office/powerpoint/2010/main" val="1780843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112A30-E11E-6BFC-5F70-B5AF75245AA5}"/>
              </a:ext>
            </a:extLst>
          </p:cNvPr>
          <p:cNvSpPr>
            <a:spLocks noGrp="1"/>
          </p:cNvSpPr>
          <p:nvPr>
            <p:ph type="title"/>
          </p:nvPr>
        </p:nvSpPr>
        <p:spPr>
          <a:xfrm>
            <a:off x="367123" y="361949"/>
            <a:ext cx="6002110" cy="1495425"/>
          </a:xfrm>
        </p:spPr>
        <p:txBody>
          <a:bodyPr>
            <a:normAutofit/>
          </a:bodyPr>
          <a:lstStyle/>
          <a:p>
            <a:r>
              <a:rPr lang="en-US" sz="4000" b="1" dirty="0"/>
              <a:t>Strategic Mental Health Consultation</a:t>
            </a:r>
            <a:endParaRPr lang="en-US" sz="4000" dirty="0"/>
          </a:p>
        </p:txBody>
      </p:sp>
      <p:pic>
        <p:nvPicPr>
          <p:cNvPr id="7" name="Picture 6" descr="People in a video call">
            <a:extLst>
              <a:ext uri="{FF2B5EF4-FFF2-40B4-BE49-F238E27FC236}">
                <a16:creationId xmlns:a16="http://schemas.microsoft.com/office/drawing/2014/main" id="{779FB27E-9C6C-7C45-18B9-3E73F50F70D3}"/>
              </a:ext>
            </a:extLst>
          </p:cNvPr>
          <p:cNvPicPr>
            <a:picLocks noChangeAspect="1"/>
          </p:cNvPicPr>
          <p:nvPr/>
        </p:nvPicPr>
        <p:blipFill rotWithShape="1">
          <a:blip r:embed="rId3">
            <a:extLst>
              <a:ext uri="{28A0092B-C50C-407E-A947-70E740481C1C}">
                <a14:useLocalDpi xmlns:a14="http://schemas.microsoft.com/office/drawing/2010/main" val="0"/>
              </a:ext>
            </a:extLst>
          </a:blip>
          <a:srcRect l="27728" r="23678" b="-1"/>
          <a:stretch/>
        </p:blipFill>
        <p:spPr>
          <a:xfrm>
            <a:off x="7199440" y="10"/>
            <a:ext cx="4992560" cy="6857990"/>
          </a:xfrm>
          <a:prstGeom prst="rect">
            <a:avLst/>
          </a:prstGeom>
          <a:effectLst/>
        </p:spPr>
      </p:pic>
      <p:graphicFrame>
        <p:nvGraphicFramePr>
          <p:cNvPr id="6" name="Content Placeholder 2">
            <a:extLst>
              <a:ext uri="{FF2B5EF4-FFF2-40B4-BE49-F238E27FC236}">
                <a16:creationId xmlns:a16="http://schemas.microsoft.com/office/drawing/2014/main" id="{47F196E6-7CE8-3BE4-DF68-B48B8D087832}"/>
              </a:ext>
            </a:extLst>
          </p:cNvPr>
          <p:cNvGraphicFramePr>
            <a:graphicFrameLocks noGrp="1"/>
          </p:cNvGraphicFramePr>
          <p:nvPr>
            <p:ph idx="1"/>
          </p:nvPr>
        </p:nvGraphicFramePr>
        <p:xfrm>
          <a:off x="449501" y="2095755"/>
          <a:ext cx="6002110" cy="411557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49304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820DD-E308-93F2-7311-526264EC54A6}"/>
              </a:ext>
            </a:extLst>
          </p:cNvPr>
          <p:cNvSpPr>
            <a:spLocks noGrp="1"/>
          </p:cNvSpPr>
          <p:nvPr>
            <p:ph type="title"/>
          </p:nvPr>
        </p:nvSpPr>
        <p:spPr>
          <a:xfrm>
            <a:off x="1210963" y="336421"/>
            <a:ext cx="10061521" cy="1325563"/>
          </a:xfrm>
        </p:spPr>
        <p:txBody>
          <a:bodyPr/>
          <a:lstStyle/>
          <a:p>
            <a:r>
              <a:rPr lang="en-US" dirty="0"/>
              <a:t>Mental Health First Aid Training</a:t>
            </a:r>
          </a:p>
        </p:txBody>
      </p:sp>
      <p:sp>
        <p:nvSpPr>
          <p:cNvPr id="3" name="Content Placeholder 2">
            <a:extLst>
              <a:ext uri="{FF2B5EF4-FFF2-40B4-BE49-F238E27FC236}">
                <a16:creationId xmlns:a16="http://schemas.microsoft.com/office/drawing/2014/main" id="{9976CF7F-1AEF-676F-2C89-3A2E801CA0A2}"/>
              </a:ext>
            </a:extLst>
          </p:cNvPr>
          <p:cNvSpPr>
            <a:spLocks noGrp="1"/>
          </p:cNvSpPr>
          <p:nvPr>
            <p:ph idx="1"/>
          </p:nvPr>
        </p:nvSpPr>
        <p:spPr>
          <a:xfrm>
            <a:off x="4803189" y="2133084"/>
            <a:ext cx="7047272" cy="2933187"/>
          </a:xfrm>
        </p:spPr>
        <p:txBody>
          <a:bodyPr/>
          <a:lstStyle/>
          <a:p>
            <a:r>
              <a:rPr lang="en-US" dirty="0"/>
              <a:t>An evidence-based training that teaches employees how to identify, understand and respond to signs of mental illnesses and substance use concerns or crisis in a work environment and how to guide a person toward appropriate care if necessary.</a:t>
            </a:r>
          </a:p>
        </p:txBody>
      </p:sp>
      <p:pic>
        <p:nvPicPr>
          <p:cNvPr id="5" name="Picture 4" descr="A logo for a health care company&#10;&#10;Description automatically generated">
            <a:extLst>
              <a:ext uri="{FF2B5EF4-FFF2-40B4-BE49-F238E27FC236}">
                <a16:creationId xmlns:a16="http://schemas.microsoft.com/office/drawing/2014/main" id="{E225D96E-7A50-A9E5-27BA-3E960EF06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716" y="1661984"/>
            <a:ext cx="3740186" cy="3534032"/>
          </a:xfrm>
          <a:prstGeom prst="rect">
            <a:avLst/>
          </a:prstGeom>
        </p:spPr>
      </p:pic>
    </p:spTree>
    <p:extLst>
      <p:ext uri="{BB962C8B-B14F-4D97-AF65-F5344CB8AC3E}">
        <p14:creationId xmlns:p14="http://schemas.microsoft.com/office/powerpoint/2010/main" val="233119346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28F5B20-70A1-D8E5-077A-8455976D8DD9}"/>
              </a:ext>
            </a:extLst>
          </p:cNvPr>
          <p:cNvPicPr>
            <a:picLocks noGrp="1" noChangeAspect="1"/>
          </p:cNvPicPr>
          <p:nvPr>
            <p:ph idx="1"/>
          </p:nvPr>
        </p:nvPicPr>
        <p:blipFill>
          <a:blip r:embed="rId2"/>
          <a:stretch>
            <a:fillRect/>
          </a:stretch>
        </p:blipFill>
        <p:spPr>
          <a:xfrm>
            <a:off x="3005527" y="326571"/>
            <a:ext cx="4920230" cy="5638800"/>
          </a:xfrm>
          <a:prstGeom prst="rect">
            <a:avLst/>
          </a:prstGeom>
        </p:spPr>
      </p:pic>
    </p:spTree>
    <p:extLst>
      <p:ext uri="{BB962C8B-B14F-4D97-AF65-F5344CB8AC3E}">
        <p14:creationId xmlns:p14="http://schemas.microsoft.com/office/powerpoint/2010/main" val="1782154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15A873-DDCA-65E0-6917-B679873828B3}"/>
              </a:ext>
            </a:extLst>
          </p:cNvPr>
          <p:cNvSpPr>
            <a:spLocks noGrp="1"/>
          </p:cNvSpPr>
          <p:nvPr>
            <p:ph type="title"/>
          </p:nvPr>
        </p:nvSpPr>
        <p:spPr/>
        <p:txBody>
          <a:bodyPr/>
          <a:lstStyle/>
          <a:p>
            <a:r>
              <a:rPr lang="en-US" dirty="0"/>
              <a:t>Mental Health Stigma Free</a:t>
            </a:r>
            <a:br>
              <a:rPr lang="en-US" dirty="0"/>
            </a:br>
            <a:r>
              <a:rPr lang="en-US" dirty="0"/>
              <a:t>Workplace Culture Toolkit</a:t>
            </a:r>
          </a:p>
        </p:txBody>
      </p:sp>
      <p:pic>
        <p:nvPicPr>
          <p:cNvPr id="4" name="Content Placeholder 3">
            <a:extLst>
              <a:ext uri="{FF2B5EF4-FFF2-40B4-BE49-F238E27FC236}">
                <a16:creationId xmlns:a16="http://schemas.microsoft.com/office/drawing/2014/main" id="{8AC8FFAF-D249-D75D-CCEF-7B345B41E9D7}"/>
              </a:ext>
            </a:extLst>
          </p:cNvPr>
          <p:cNvPicPr>
            <a:picLocks noGrp="1" noChangeAspect="1"/>
          </p:cNvPicPr>
          <p:nvPr>
            <p:ph idx="1"/>
          </p:nvPr>
        </p:nvPicPr>
        <p:blipFill>
          <a:blip r:embed="rId2"/>
          <a:stretch>
            <a:fillRect/>
          </a:stretch>
        </p:blipFill>
        <p:spPr>
          <a:xfrm>
            <a:off x="685799" y="1792505"/>
            <a:ext cx="8393495" cy="4065370"/>
          </a:xfrm>
          <a:prstGeom prst="rect">
            <a:avLst/>
          </a:prstGeom>
        </p:spPr>
      </p:pic>
    </p:spTree>
    <p:extLst>
      <p:ext uri="{BB962C8B-B14F-4D97-AF65-F5344CB8AC3E}">
        <p14:creationId xmlns:p14="http://schemas.microsoft.com/office/powerpoint/2010/main" val="47408914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E279E-8DF2-4E4D-B196-09397D97DC43}"/>
              </a:ext>
            </a:extLst>
          </p:cNvPr>
          <p:cNvSpPr>
            <a:spLocks noGrp="1"/>
          </p:cNvSpPr>
          <p:nvPr>
            <p:ph type="title"/>
          </p:nvPr>
        </p:nvSpPr>
        <p:spPr>
          <a:xfrm>
            <a:off x="1172155" y="1812262"/>
            <a:ext cx="10515600" cy="1325563"/>
          </a:xfrm>
        </p:spPr>
        <p:txBody>
          <a:bodyPr/>
          <a:lstStyle/>
          <a:p>
            <a:r>
              <a:rPr lang="en-US" dirty="0"/>
              <a:t>Indiana Substance Use </a:t>
            </a:r>
            <a:br>
              <a:rPr lang="en-US" dirty="0"/>
            </a:br>
            <a:r>
              <a:rPr lang="en-US" dirty="0"/>
              <a:t>Treatment Law </a:t>
            </a:r>
            <a:r>
              <a:rPr lang="en-US" dirty="0" err="1"/>
              <a:t>lHEA</a:t>
            </a:r>
            <a:r>
              <a:rPr lang="en-US" dirty="0"/>
              <a:t> 1007</a:t>
            </a:r>
          </a:p>
        </p:txBody>
      </p:sp>
    </p:spTree>
    <p:extLst>
      <p:ext uri="{BB962C8B-B14F-4D97-AF65-F5344CB8AC3E}">
        <p14:creationId xmlns:p14="http://schemas.microsoft.com/office/powerpoint/2010/main" val="200622215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3E4907-63D4-94CA-ABBA-C0CD3FAD32A8}"/>
              </a:ext>
            </a:extLst>
          </p:cNvPr>
          <p:cNvSpPr>
            <a:spLocks noGrp="1"/>
          </p:cNvSpPr>
          <p:nvPr>
            <p:ph type="title"/>
          </p:nvPr>
        </p:nvSpPr>
        <p:spPr/>
        <p:txBody>
          <a:bodyPr/>
          <a:lstStyle/>
          <a:p>
            <a:r>
              <a:rPr lang="en-US" dirty="0"/>
              <a:t>Best Practice Second Chance	</a:t>
            </a:r>
          </a:p>
        </p:txBody>
      </p:sp>
      <p:sp>
        <p:nvSpPr>
          <p:cNvPr id="6" name="Content Placeholder 5">
            <a:extLst>
              <a:ext uri="{FF2B5EF4-FFF2-40B4-BE49-F238E27FC236}">
                <a16:creationId xmlns:a16="http://schemas.microsoft.com/office/drawing/2014/main" id="{1C165568-CDC9-A2E6-507A-106F01EB1781}"/>
              </a:ext>
            </a:extLst>
          </p:cNvPr>
          <p:cNvSpPr>
            <a:spLocks noGrp="1"/>
          </p:cNvSpPr>
          <p:nvPr>
            <p:ph idx="1"/>
          </p:nvPr>
        </p:nvSpPr>
        <p:spPr/>
        <p:txBody>
          <a:bodyPr/>
          <a:lstStyle/>
          <a:p>
            <a:r>
              <a:rPr lang="en-US" dirty="0"/>
              <a:t>Employer Guidelines</a:t>
            </a:r>
          </a:p>
          <a:p>
            <a:r>
              <a:rPr lang="en-US" dirty="0"/>
              <a:t>Testing within a Second-Chance System</a:t>
            </a:r>
          </a:p>
          <a:p>
            <a:r>
              <a:rPr lang="en-US" dirty="0"/>
              <a:t>Assessment and Referral</a:t>
            </a:r>
          </a:p>
          <a:p>
            <a:r>
              <a:rPr lang="en-US" dirty="0"/>
              <a:t>Administrative Guidance</a:t>
            </a:r>
          </a:p>
          <a:p>
            <a:r>
              <a:rPr lang="en-US" dirty="0"/>
              <a:t>Paying for Services</a:t>
            </a:r>
          </a:p>
          <a:p>
            <a:r>
              <a:rPr lang="en-US" dirty="0"/>
              <a:t>Identifying an Assistance Provider and plan</a:t>
            </a:r>
          </a:p>
          <a:p>
            <a:r>
              <a:rPr lang="en-US" dirty="0"/>
              <a:t>Accountability</a:t>
            </a:r>
          </a:p>
          <a:p>
            <a:endParaRPr lang="en-US" dirty="0"/>
          </a:p>
        </p:txBody>
      </p:sp>
    </p:spTree>
    <p:extLst>
      <p:ext uri="{BB962C8B-B14F-4D97-AF65-F5344CB8AC3E}">
        <p14:creationId xmlns:p14="http://schemas.microsoft.com/office/powerpoint/2010/main" val="2602956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Regional Recovery Hubs</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557242"/>
            <a:ext cx="4523113"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buFont typeface="Arial" panose="020B0604020202020204" pitchFamily="34" charset="0"/>
              <a:buChar char="•"/>
            </a:pP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The state’s regional recovery hub network launched in 2020 as a partnership with Indiana Recovery Network.</a:t>
            </a:r>
          </a:p>
          <a:p>
            <a:pPr marL="457189" indent="-457189">
              <a:lnSpc>
                <a:spcPct val="110000"/>
              </a:lnSpc>
              <a:buFont typeface="Arial" panose="020B0604020202020204" pitchFamily="34" charset="0"/>
              <a:buChar char="•"/>
            </a:pP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Since 2020, </a:t>
            </a:r>
            <a:r>
              <a:rPr lang="en-US" sz="22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over 186,900 services</a:t>
            </a:r>
            <a:r>
              <a:rPr lang="en-US" sz="22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have been provided by Indiana’s 21 hubs.</a:t>
            </a:r>
          </a:p>
        </p:txBody>
      </p:sp>
      <p:graphicFrame>
        <p:nvGraphicFramePr>
          <p:cNvPr id="5" name="Chart 4">
            <a:extLst>
              <a:ext uri="{FF2B5EF4-FFF2-40B4-BE49-F238E27FC236}">
                <a16:creationId xmlns:a16="http://schemas.microsoft.com/office/drawing/2014/main" id="{7FE9419F-2F69-2855-F7CE-A70EBA8513F4}"/>
              </a:ext>
            </a:extLst>
          </p:cNvPr>
          <p:cNvGraphicFramePr/>
          <p:nvPr/>
        </p:nvGraphicFramePr>
        <p:xfrm>
          <a:off x="5409774" y="1528743"/>
          <a:ext cx="6363126" cy="422910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7495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birds flying over a barbed wire fence&#10;&#10;Description automatically generated">
            <a:extLst>
              <a:ext uri="{FF2B5EF4-FFF2-40B4-BE49-F238E27FC236}">
                <a16:creationId xmlns:a16="http://schemas.microsoft.com/office/drawing/2014/main" id="{B6E3C323-5140-00CB-61F3-5B046B6A15EF}"/>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19"/>
          <a:stretch/>
        </p:blipFill>
        <p:spPr>
          <a:xfrm>
            <a:off x="20" y="1282"/>
            <a:ext cx="12191980" cy="6856718"/>
          </a:xfrm>
          <a:prstGeom prst="rect">
            <a:avLst/>
          </a:prstGeom>
        </p:spPr>
      </p:pic>
    </p:spTree>
    <p:extLst>
      <p:ext uri="{BB962C8B-B14F-4D97-AF65-F5344CB8AC3E}">
        <p14:creationId xmlns:p14="http://schemas.microsoft.com/office/powerpoint/2010/main" val="284781478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23DEE856-CED4-E0A5-2169-11E3141A683E}"/>
              </a:ext>
            </a:extLst>
          </p:cNvPr>
          <p:cNvPicPr>
            <a:picLocks noGrp="1" noChangeAspect="1"/>
          </p:cNvPicPr>
          <p:nvPr>
            <p:ph idx="1"/>
          </p:nvPr>
        </p:nvPicPr>
        <p:blipFill rotWithShape="1">
          <a:blip r:embed="rId3"/>
          <a:srcRect b="1225"/>
          <a:stretch/>
        </p:blipFill>
        <p:spPr>
          <a:xfrm>
            <a:off x="2095298" y="346682"/>
            <a:ext cx="8001403" cy="5517188"/>
          </a:xfrm>
        </p:spPr>
      </p:pic>
    </p:spTree>
    <p:extLst>
      <p:ext uri="{BB962C8B-B14F-4D97-AF65-F5344CB8AC3E}">
        <p14:creationId xmlns:p14="http://schemas.microsoft.com/office/powerpoint/2010/main" val="6592931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2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881D7A-C4E1-3F63-C5DA-431EEADC1C19}"/>
              </a:ext>
            </a:extLst>
          </p:cNvPr>
          <p:cNvPicPr>
            <a:picLocks noChangeAspect="1"/>
          </p:cNvPicPr>
          <p:nvPr/>
        </p:nvPicPr>
        <p:blipFill rotWithShape="1">
          <a:blip r:embed="rId3"/>
          <a:srcRect l="20336"/>
          <a:stretch/>
        </p:blipFill>
        <p:spPr>
          <a:xfrm>
            <a:off x="2522356" y="10"/>
            <a:ext cx="9669642" cy="6857990"/>
          </a:xfrm>
          <a:prstGeom prst="rect">
            <a:avLst/>
          </a:prstGeom>
        </p:spPr>
      </p:pic>
      <p:sp>
        <p:nvSpPr>
          <p:cNvPr id="30" name="Rectangle 29">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7BFFB5D8-9126-9775-559D-46BEE27E0790}"/>
              </a:ext>
            </a:extLst>
          </p:cNvPr>
          <p:cNvSpPr>
            <a:spLocks noGrp="1"/>
          </p:cNvSpPr>
          <p:nvPr>
            <p:ph type="title"/>
          </p:nvPr>
        </p:nvSpPr>
        <p:spPr>
          <a:xfrm>
            <a:off x="838200" y="365125"/>
            <a:ext cx="3822189" cy="1899912"/>
          </a:xfrm>
        </p:spPr>
        <p:txBody>
          <a:bodyPr>
            <a:normAutofit/>
          </a:bodyPr>
          <a:lstStyle/>
          <a:p>
            <a:r>
              <a:rPr lang="en-US" sz="3100"/>
              <a:t>Recovery at Work: </a:t>
            </a:r>
            <a:br>
              <a:rPr lang="en-US" sz="3100"/>
            </a:br>
            <a:r>
              <a:rPr lang="en-US" sz="3100"/>
              <a:t>Insights for Job Seekers</a:t>
            </a:r>
          </a:p>
        </p:txBody>
      </p:sp>
      <p:sp>
        <p:nvSpPr>
          <p:cNvPr id="3" name="Content Placeholder 2">
            <a:extLst>
              <a:ext uri="{FF2B5EF4-FFF2-40B4-BE49-F238E27FC236}">
                <a16:creationId xmlns:a16="http://schemas.microsoft.com/office/drawing/2014/main" id="{4772A1FD-11CC-4504-B1F9-E7C160A90642}"/>
              </a:ext>
            </a:extLst>
          </p:cNvPr>
          <p:cNvSpPr>
            <a:spLocks noGrp="1"/>
          </p:cNvSpPr>
          <p:nvPr>
            <p:ph idx="1"/>
          </p:nvPr>
        </p:nvSpPr>
        <p:spPr>
          <a:xfrm>
            <a:off x="838200" y="2434201"/>
            <a:ext cx="3822189" cy="3742762"/>
          </a:xfrm>
        </p:spPr>
        <p:txBody>
          <a:bodyPr>
            <a:normAutofit/>
          </a:bodyPr>
          <a:lstStyle/>
          <a:p>
            <a:r>
              <a:rPr lang="en-US" sz="2000"/>
              <a:t>Module 1: Helping Individuals Address Their Own Stigma</a:t>
            </a:r>
          </a:p>
          <a:p>
            <a:r>
              <a:rPr lang="en-US" sz="2000"/>
              <a:t>Module 2: Resume Writing: Filling Out Employment Applications</a:t>
            </a:r>
          </a:p>
          <a:p>
            <a:r>
              <a:rPr lang="en-US" sz="2000"/>
              <a:t>Module 3: Interviewing: With Integrity, Interviewing the Company</a:t>
            </a:r>
          </a:p>
          <a:p>
            <a:r>
              <a:rPr lang="en-US" sz="2000"/>
              <a:t>Module 4: Recovery Ready Employers</a:t>
            </a:r>
          </a:p>
        </p:txBody>
      </p:sp>
    </p:spTree>
    <p:extLst>
      <p:ext uri="{BB962C8B-B14F-4D97-AF65-F5344CB8AC3E}">
        <p14:creationId xmlns:p14="http://schemas.microsoft.com/office/powerpoint/2010/main" val="33968599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C0A1ED06-4733-4020-9C60-81D4D80140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B0CA3509-3AF9-45FE-93ED-57BB5D5E8E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7388" y="181576"/>
            <a:ext cx="11823637" cy="6501088"/>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F5F62CE-126C-A768-C623-85669B16F688}"/>
              </a:ext>
            </a:extLst>
          </p:cNvPr>
          <p:cNvPicPr>
            <a:picLocks noChangeAspect="1"/>
          </p:cNvPicPr>
          <p:nvPr/>
        </p:nvPicPr>
        <p:blipFill rotWithShape="1">
          <a:blip r:embed="rId3">
            <a:alphaModFix amt="60000"/>
          </a:blip>
          <a:srcRect b="17022"/>
          <a:stretch/>
        </p:blipFill>
        <p:spPr>
          <a:xfrm>
            <a:off x="180975" y="182880"/>
            <a:ext cx="11823637" cy="6499784"/>
          </a:xfrm>
          <a:prstGeom prst="rect">
            <a:avLst/>
          </a:prstGeom>
        </p:spPr>
      </p:pic>
      <p:sp>
        <p:nvSpPr>
          <p:cNvPr id="2" name="Title 1">
            <a:extLst>
              <a:ext uri="{FF2B5EF4-FFF2-40B4-BE49-F238E27FC236}">
                <a16:creationId xmlns:a16="http://schemas.microsoft.com/office/drawing/2014/main" id="{09726E2F-E782-610A-16BB-1BCA6578104A}"/>
              </a:ext>
            </a:extLst>
          </p:cNvPr>
          <p:cNvSpPr>
            <a:spLocks noGrp="1"/>
          </p:cNvSpPr>
          <p:nvPr>
            <p:ph type="title"/>
          </p:nvPr>
        </p:nvSpPr>
        <p:spPr>
          <a:xfrm>
            <a:off x="187388" y="5004868"/>
            <a:ext cx="10165218" cy="699819"/>
          </a:xfrm>
        </p:spPr>
        <p:txBody>
          <a:bodyPr anchor="b">
            <a:normAutofit/>
          </a:bodyPr>
          <a:lstStyle/>
          <a:p>
            <a:r>
              <a:rPr lang="en-US" dirty="0">
                <a:solidFill>
                  <a:srgbClr val="FFFFFF"/>
                </a:solidFill>
              </a:rPr>
              <a:t>Stories of Recovery</a:t>
            </a:r>
          </a:p>
        </p:txBody>
      </p:sp>
      <p:sp>
        <p:nvSpPr>
          <p:cNvPr id="3" name="Content Placeholder 2">
            <a:extLst>
              <a:ext uri="{FF2B5EF4-FFF2-40B4-BE49-F238E27FC236}">
                <a16:creationId xmlns:a16="http://schemas.microsoft.com/office/drawing/2014/main" id="{838E6DCA-15A2-4B77-5029-5A9E8D217C34}"/>
              </a:ext>
            </a:extLst>
          </p:cNvPr>
          <p:cNvSpPr>
            <a:spLocks noGrp="1"/>
          </p:cNvSpPr>
          <p:nvPr>
            <p:ph idx="1"/>
          </p:nvPr>
        </p:nvSpPr>
        <p:spPr>
          <a:xfrm>
            <a:off x="215963" y="5654871"/>
            <a:ext cx="10165218" cy="377790"/>
          </a:xfrm>
        </p:spPr>
        <p:txBody>
          <a:bodyPr>
            <a:normAutofit/>
          </a:bodyPr>
          <a:lstStyle/>
          <a:p>
            <a:pPr marL="0" indent="0">
              <a:buNone/>
            </a:pPr>
            <a:r>
              <a:rPr lang="en-US" sz="2000" b="1" i="0" dirty="0">
                <a:solidFill>
                  <a:srgbClr val="FFFFFF"/>
                </a:solidFill>
                <a:effectLst/>
                <a:latin typeface="Nunito Sans" pitchFamily="2" charset="0"/>
              </a:rPr>
              <a:t>Individuals find success in recovery with the assistance of their employers.</a:t>
            </a:r>
          </a:p>
          <a:p>
            <a:endParaRPr lang="en-US" sz="2000" dirty="0">
              <a:solidFill>
                <a:srgbClr val="FFFFFF"/>
              </a:solidFill>
            </a:endParaRPr>
          </a:p>
        </p:txBody>
      </p:sp>
    </p:spTree>
    <p:extLst>
      <p:ext uri="{BB962C8B-B14F-4D97-AF65-F5344CB8AC3E}">
        <p14:creationId xmlns:p14="http://schemas.microsoft.com/office/powerpoint/2010/main" val="31589371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E7E2C-993E-406E-9F5F-3E8C31299ECB}"/>
              </a:ext>
            </a:extLst>
          </p:cNvPr>
          <p:cNvSpPr>
            <a:spLocks noGrp="1"/>
          </p:cNvSpPr>
          <p:nvPr>
            <p:ph type="title"/>
          </p:nvPr>
        </p:nvSpPr>
        <p:spPr/>
        <p:txBody>
          <a:bodyPr/>
          <a:lstStyle/>
          <a:p>
            <a:r>
              <a:rPr lang="en-US" dirty="0"/>
              <a:t>Additional Resources:</a:t>
            </a:r>
          </a:p>
        </p:txBody>
      </p:sp>
      <p:sp>
        <p:nvSpPr>
          <p:cNvPr id="3" name="Content Placeholder 2">
            <a:extLst>
              <a:ext uri="{FF2B5EF4-FFF2-40B4-BE49-F238E27FC236}">
                <a16:creationId xmlns:a16="http://schemas.microsoft.com/office/drawing/2014/main" id="{013B5A66-2B79-462E-82B1-F74E7FF144F2}"/>
              </a:ext>
            </a:extLst>
          </p:cNvPr>
          <p:cNvSpPr>
            <a:spLocks noGrp="1"/>
          </p:cNvSpPr>
          <p:nvPr>
            <p:ph idx="1"/>
          </p:nvPr>
        </p:nvSpPr>
        <p:spPr/>
        <p:txBody>
          <a:bodyPr/>
          <a:lstStyle/>
          <a:p>
            <a:r>
              <a:rPr lang="en-US" dirty="0">
                <a:hlinkClick r:id="" action="ppaction://noaction"/>
              </a:rPr>
              <a:t>www.wellnessindiana.org/recovery. </a:t>
            </a:r>
          </a:p>
          <a:p>
            <a:r>
              <a:rPr lang="en-US" dirty="0">
                <a:hlinkClick r:id="" action="ppaction://noaction"/>
              </a:rPr>
              <a:t>Mental Health Consultations</a:t>
            </a:r>
            <a:endParaRPr lang="en-US" dirty="0"/>
          </a:p>
          <a:p>
            <a:r>
              <a:rPr lang="en-US" dirty="0">
                <a:hlinkClick r:id="rId3"/>
              </a:rPr>
              <a:t>Mental Health First Aid Certification</a:t>
            </a:r>
            <a:endParaRPr lang="en-US" dirty="0"/>
          </a:p>
          <a:p>
            <a:r>
              <a:rPr lang="en-US" dirty="0">
                <a:hlinkClick r:id="rId4"/>
              </a:rPr>
              <a:t>The Right Dose Video Toolkit</a:t>
            </a:r>
            <a:endParaRPr lang="en-US" dirty="0"/>
          </a:p>
          <a:p>
            <a:r>
              <a:rPr lang="en-US" dirty="0">
                <a:hlinkClick r:id="rId5"/>
              </a:rPr>
              <a:t>Second Chance Guidelines</a:t>
            </a:r>
            <a:endParaRPr lang="en-US" dirty="0"/>
          </a:p>
          <a:p>
            <a:pPr marL="0" indent="0">
              <a:buNone/>
            </a:pPr>
            <a:endParaRPr lang="en-US" dirty="0"/>
          </a:p>
        </p:txBody>
      </p:sp>
    </p:spTree>
    <p:extLst>
      <p:ext uri="{BB962C8B-B14F-4D97-AF65-F5344CB8AC3E}">
        <p14:creationId xmlns:p14="http://schemas.microsoft.com/office/powerpoint/2010/main" val="143217898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6D0C0B-1198-2FD4-EDAB-CCC90F2863D1}"/>
              </a:ext>
            </a:extLst>
          </p:cNvPr>
          <p:cNvPicPr>
            <a:picLocks noChangeAspect="1"/>
          </p:cNvPicPr>
          <p:nvPr/>
        </p:nvPicPr>
        <p:blipFill rotWithShape="1">
          <a:blip r:embed="rId2"/>
          <a:srcRect/>
          <a:stretch/>
        </p:blipFill>
        <p:spPr>
          <a:xfrm>
            <a:off x="-221320" y="10"/>
            <a:ext cx="12191980" cy="68579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162CC495-6ED1-4639-ECDB-767F875726DF}"/>
              </a:ext>
            </a:extLst>
          </p:cNvPr>
          <p:cNvSpPr>
            <a:spLocks noGrp="1"/>
          </p:cNvSpPr>
          <p:nvPr>
            <p:ph type="ctrTitle"/>
          </p:nvPr>
        </p:nvSpPr>
        <p:spPr>
          <a:xfrm>
            <a:off x="921321" y="424593"/>
            <a:ext cx="10775048" cy="871470"/>
          </a:xfrm>
        </p:spPr>
        <p:txBody>
          <a:bodyPr>
            <a:normAutofit/>
          </a:bodyPr>
          <a:lstStyle/>
          <a:p>
            <a:r>
              <a:rPr lang="en-US" sz="5400" b="1" dirty="0"/>
              <a:t>Emerging Themes</a:t>
            </a:r>
          </a:p>
        </p:txBody>
      </p:sp>
      <p:sp>
        <p:nvSpPr>
          <p:cNvPr id="3" name="Subtitle 2">
            <a:extLst>
              <a:ext uri="{FF2B5EF4-FFF2-40B4-BE49-F238E27FC236}">
                <a16:creationId xmlns:a16="http://schemas.microsoft.com/office/drawing/2014/main" id="{E19CD658-6D84-F4D4-DE94-308F18B7759D}"/>
              </a:ext>
            </a:extLst>
          </p:cNvPr>
          <p:cNvSpPr>
            <a:spLocks noGrp="1"/>
          </p:cNvSpPr>
          <p:nvPr>
            <p:ph type="subTitle" idx="1"/>
          </p:nvPr>
        </p:nvSpPr>
        <p:spPr>
          <a:xfrm>
            <a:off x="1773356" y="1774759"/>
            <a:ext cx="6856936" cy="3744298"/>
          </a:xfrm>
        </p:spPr>
        <p:txBody>
          <a:bodyPr>
            <a:normAutofit/>
          </a:bodyPr>
          <a:lstStyle/>
          <a:p>
            <a:pPr algn="l"/>
            <a:endParaRPr lang="en-US" sz="2400" dirty="0"/>
          </a:p>
          <a:p>
            <a:pPr marL="800100" lvl="1" indent="-342900" algn="l">
              <a:buFont typeface="Arial" panose="020B0604020202020204" pitchFamily="34" charset="0"/>
              <a:buChar char="•"/>
            </a:pPr>
            <a:endParaRPr lang="en-US" sz="2400"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a:p>
            <a:pPr marL="800100" lvl="1" indent="-342900" algn="l">
              <a:buFont typeface="Arial" panose="020B0604020202020204" pitchFamily="34" charset="0"/>
              <a:buChar char="•"/>
            </a:pPr>
            <a:endParaRPr lang="en-US" sz="2400" dirty="0"/>
          </a:p>
          <a:p>
            <a:pPr algn="l"/>
            <a:endParaRPr lang="en-US" dirty="0"/>
          </a:p>
        </p:txBody>
      </p:sp>
      <p:sp>
        <p:nvSpPr>
          <p:cNvPr id="5" name="TextBox 4">
            <a:extLst>
              <a:ext uri="{FF2B5EF4-FFF2-40B4-BE49-F238E27FC236}">
                <a16:creationId xmlns:a16="http://schemas.microsoft.com/office/drawing/2014/main" id="{EFD80F10-FA9D-C627-A2B4-C7062F5B3F19}"/>
              </a:ext>
            </a:extLst>
          </p:cNvPr>
          <p:cNvSpPr txBox="1"/>
          <p:nvPr/>
        </p:nvSpPr>
        <p:spPr>
          <a:xfrm>
            <a:off x="1419431" y="1917999"/>
            <a:ext cx="8910478" cy="4524315"/>
          </a:xfrm>
          <a:prstGeom prst="rect">
            <a:avLst/>
          </a:prstGeom>
          <a:noFill/>
        </p:spPr>
        <p:txBody>
          <a:bodyPr wrap="square" rtlCol="0">
            <a:spAutoFit/>
          </a:bodyPr>
          <a:lstStyle/>
          <a:p>
            <a:r>
              <a:rPr lang="en-US" sz="3600" dirty="0"/>
              <a:t>Upstream prevention</a:t>
            </a:r>
          </a:p>
          <a:p>
            <a:r>
              <a:rPr lang="en-US" sz="3600" dirty="0"/>
              <a:t>Social Determinants of Health</a:t>
            </a:r>
          </a:p>
          <a:p>
            <a:r>
              <a:rPr lang="en-US" sz="3600" dirty="0"/>
              <a:t>Community Wellbeing</a:t>
            </a:r>
          </a:p>
          <a:p>
            <a:r>
              <a:rPr lang="en-US" sz="3600" dirty="0"/>
              <a:t>Employee centric </a:t>
            </a:r>
          </a:p>
          <a:p>
            <a:r>
              <a:rPr lang="en-US" sz="3600" dirty="0"/>
              <a:t>Artificial Intelligence</a:t>
            </a:r>
          </a:p>
          <a:p>
            <a:r>
              <a:rPr lang="en-US" sz="3600" dirty="0"/>
              <a:t>Digital Health</a:t>
            </a:r>
          </a:p>
          <a:p>
            <a:endParaRPr lang="en-US" sz="3600" dirty="0"/>
          </a:p>
          <a:p>
            <a:endParaRPr lang="en-US" sz="3600" dirty="0"/>
          </a:p>
        </p:txBody>
      </p:sp>
    </p:spTree>
    <p:extLst>
      <p:ext uri="{BB962C8B-B14F-4D97-AF65-F5344CB8AC3E}">
        <p14:creationId xmlns:p14="http://schemas.microsoft.com/office/powerpoint/2010/main" val="396303974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6D0C0B-1198-2FD4-EDAB-CCC90F2863D1}"/>
              </a:ext>
            </a:extLst>
          </p:cNvPr>
          <p:cNvPicPr>
            <a:picLocks noChangeAspect="1"/>
          </p:cNvPicPr>
          <p:nvPr/>
        </p:nvPicPr>
        <p:blipFill rotWithShape="1">
          <a:blip r:embed="rId2"/>
          <a:srcRect/>
          <a:stretch/>
        </p:blipFill>
        <p:spPr>
          <a:xfrm>
            <a:off x="-3028" y="-166245"/>
            <a:ext cx="12191980" cy="6857990"/>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2" name="Title 1">
            <a:extLst>
              <a:ext uri="{FF2B5EF4-FFF2-40B4-BE49-F238E27FC236}">
                <a16:creationId xmlns:a16="http://schemas.microsoft.com/office/drawing/2014/main" id="{162CC495-6ED1-4639-ECDB-767F875726DF}"/>
              </a:ext>
            </a:extLst>
          </p:cNvPr>
          <p:cNvSpPr>
            <a:spLocks noGrp="1"/>
          </p:cNvSpPr>
          <p:nvPr>
            <p:ph type="ctrTitle"/>
          </p:nvPr>
        </p:nvSpPr>
        <p:spPr>
          <a:xfrm>
            <a:off x="921321" y="424593"/>
            <a:ext cx="10775048" cy="871470"/>
          </a:xfrm>
        </p:spPr>
        <p:txBody>
          <a:bodyPr>
            <a:normAutofit/>
          </a:bodyPr>
          <a:lstStyle/>
          <a:p>
            <a:r>
              <a:rPr lang="en-US" sz="5400" b="1" dirty="0"/>
              <a:t>Emerging Themes</a:t>
            </a:r>
          </a:p>
        </p:txBody>
      </p:sp>
      <p:sp>
        <p:nvSpPr>
          <p:cNvPr id="3" name="Subtitle 2">
            <a:extLst>
              <a:ext uri="{FF2B5EF4-FFF2-40B4-BE49-F238E27FC236}">
                <a16:creationId xmlns:a16="http://schemas.microsoft.com/office/drawing/2014/main" id="{E19CD658-6D84-F4D4-DE94-308F18B7759D}"/>
              </a:ext>
            </a:extLst>
          </p:cNvPr>
          <p:cNvSpPr>
            <a:spLocks noGrp="1"/>
          </p:cNvSpPr>
          <p:nvPr>
            <p:ph type="subTitle" idx="1"/>
          </p:nvPr>
        </p:nvSpPr>
        <p:spPr>
          <a:xfrm>
            <a:off x="1773356" y="1774759"/>
            <a:ext cx="6856936" cy="3744298"/>
          </a:xfrm>
        </p:spPr>
        <p:txBody>
          <a:bodyPr>
            <a:normAutofit/>
          </a:bodyPr>
          <a:lstStyle/>
          <a:p>
            <a:pPr algn="l"/>
            <a:endParaRPr lang="en-US" sz="2400" dirty="0"/>
          </a:p>
          <a:p>
            <a:pPr marL="800100" lvl="1" indent="-342900" algn="l">
              <a:buFont typeface="Arial" panose="020B0604020202020204" pitchFamily="34" charset="0"/>
              <a:buChar char="•"/>
            </a:pPr>
            <a:endParaRPr lang="en-US" sz="2400" dirty="0"/>
          </a:p>
          <a:p>
            <a:pPr marL="342900" indent="-342900" algn="l">
              <a:buFont typeface="Arial" panose="020B0604020202020204" pitchFamily="34" charset="0"/>
              <a:buChar char="•"/>
            </a:pPr>
            <a:endParaRPr lang="en-US" sz="2800" dirty="0"/>
          </a:p>
          <a:p>
            <a:pPr marL="342900" indent="-342900" algn="l">
              <a:buFont typeface="Arial" panose="020B0604020202020204" pitchFamily="34" charset="0"/>
              <a:buChar char="•"/>
            </a:pPr>
            <a:endParaRPr lang="en-US" sz="2800" dirty="0"/>
          </a:p>
          <a:p>
            <a:pPr marL="800100" lvl="1" indent="-342900" algn="l">
              <a:buFont typeface="Arial" panose="020B0604020202020204" pitchFamily="34" charset="0"/>
              <a:buChar char="•"/>
            </a:pPr>
            <a:endParaRPr lang="en-US" sz="2400" dirty="0"/>
          </a:p>
          <a:p>
            <a:pPr algn="l"/>
            <a:endParaRPr lang="en-US" dirty="0"/>
          </a:p>
        </p:txBody>
      </p:sp>
      <p:sp>
        <p:nvSpPr>
          <p:cNvPr id="5" name="TextBox 4">
            <a:extLst>
              <a:ext uri="{FF2B5EF4-FFF2-40B4-BE49-F238E27FC236}">
                <a16:creationId xmlns:a16="http://schemas.microsoft.com/office/drawing/2014/main" id="{EFD80F10-FA9D-C627-A2B4-C7062F5B3F19}"/>
              </a:ext>
            </a:extLst>
          </p:cNvPr>
          <p:cNvSpPr txBox="1"/>
          <p:nvPr/>
        </p:nvSpPr>
        <p:spPr>
          <a:xfrm>
            <a:off x="1508166" y="1667002"/>
            <a:ext cx="8910478" cy="3416320"/>
          </a:xfrm>
          <a:prstGeom prst="rect">
            <a:avLst/>
          </a:prstGeom>
          <a:noFill/>
        </p:spPr>
        <p:txBody>
          <a:bodyPr wrap="square" rtlCol="0">
            <a:spAutoFit/>
          </a:bodyPr>
          <a:lstStyle/>
          <a:p>
            <a:r>
              <a:rPr lang="en-US" sz="3600" dirty="0"/>
              <a:t>Direct Primary Care/Surgery</a:t>
            </a:r>
          </a:p>
          <a:p>
            <a:r>
              <a:rPr lang="en-US" sz="3600" dirty="0"/>
              <a:t>Family forming policies</a:t>
            </a:r>
          </a:p>
          <a:p>
            <a:r>
              <a:rPr lang="en-US" sz="3600" dirty="0"/>
              <a:t>Flexible work environment</a:t>
            </a:r>
          </a:p>
          <a:p>
            <a:r>
              <a:rPr lang="en-US" sz="3600" dirty="0"/>
              <a:t>Pharmacy/biosimilars</a:t>
            </a:r>
          </a:p>
          <a:p>
            <a:endParaRPr lang="en-US" sz="3600" dirty="0"/>
          </a:p>
          <a:p>
            <a:endParaRPr lang="en-US" sz="3600" dirty="0"/>
          </a:p>
        </p:txBody>
      </p:sp>
    </p:spTree>
    <p:extLst>
      <p:ext uri="{BB962C8B-B14F-4D97-AF65-F5344CB8AC3E}">
        <p14:creationId xmlns:p14="http://schemas.microsoft.com/office/powerpoint/2010/main" val="22007381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6D0C0B-1198-2FD4-EDAB-CCC90F2863D1}"/>
              </a:ext>
            </a:extLst>
          </p:cNvPr>
          <p:cNvPicPr>
            <a:picLocks noChangeAspect="1"/>
          </p:cNvPicPr>
          <p:nvPr/>
        </p:nvPicPr>
        <p:blipFill rotWithShape="1">
          <a:blip r:embed="rId2"/>
          <a:srcRect/>
          <a:stretch/>
        </p:blipFill>
        <p:spPr>
          <a:xfrm>
            <a:off x="20" y="-397555"/>
            <a:ext cx="12191980" cy="7255555"/>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sp>
        <p:nvSpPr>
          <p:cNvPr id="3" name="TextBox 2">
            <a:extLst>
              <a:ext uri="{FF2B5EF4-FFF2-40B4-BE49-F238E27FC236}">
                <a16:creationId xmlns:a16="http://schemas.microsoft.com/office/drawing/2014/main" id="{51ABB968-1875-BB25-081B-46471D4CDFD1}"/>
              </a:ext>
            </a:extLst>
          </p:cNvPr>
          <p:cNvSpPr txBox="1"/>
          <p:nvPr/>
        </p:nvSpPr>
        <p:spPr>
          <a:xfrm>
            <a:off x="1379972" y="1531516"/>
            <a:ext cx="9429007" cy="1446550"/>
          </a:xfrm>
          <a:prstGeom prst="rect">
            <a:avLst/>
          </a:prstGeom>
          <a:noFill/>
        </p:spPr>
        <p:txBody>
          <a:bodyPr wrap="square" rtlCol="0">
            <a:spAutoFit/>
          </a:bodyPr>
          <a:lstStyle/>
          <a:p>
            <a:r>
              <a:rPr lang="en-US" sz="4400" i="1" dirty="0"/>
              <a:t>Strive to allow employees to show up to be their best authentic self every day.</a:t>
            </a:r>
          </a:p>
        </p:txBody>
      </p:sp>
    </p:spTree>
    <p:extLst>
      <p:ext uri="{BB962C8B-B14F-4D97-AF65-F5344CB8AC3E}">
        <p14:creationId xmlns:p14="http://schemas.microsoft.com/office/powerpoint/2010/main" val="150057585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913F1B-3374-4DF9-BC43-FFCB34BA7D44}"/>
              </a:ext>
            </a:extLst>
          </p:cNvPr>
          <p:cNvSpPr>
            <a:spLocks noGrp="1"/>
          </p:cNvSpPr>
          <p:nvPr>
            <p:ph type="title" idx="4294967295"/>
          </p:nvPr>
        </p:nvSpPr>
        <p:spPr>
          <a:xfrm>
            <a:off x="0" y="277813"/>
            <a:ext cx="10515600" cy="1325562"/>
          </a:xfrm>
        </p:spPr>
        <p:txBody>
          <a:bodyPr/>
          <a:lstStyle/>
          <a:p>
            <a:r>
              <a:rPr lang="en-US" dirty="0">
                <a:solidFill>
                  <a:schemeClr val="bg1"/>
                </a:solidFill>
              </a:rPr>
              <a:t>Contact Information</a:t>
            </a:r>
          </a:p>
        </p:txBody>
      </p:sp>
      <p:sp>
        <p:nvSpPr>
          <p:cNvPr id="3" name="Content Placeholder 2">
            <a:extLst>
              <a:ext uri="{FF2B5EF4-FFF2-40B4-BE49-F238E27FC236}">
                <a16:creationId xmlns:a16="http://schemas.microsoft.com/office/drawing/2014/main" id="{9DE2BFC9-B029-4AB0-9C99-ADFA31FDA5D3}"/>
              </a:ext>
            </a:extLst>
          </p:cNvPr>
          <p:cNvSpPr>
            <a:spLocks noGrp="1"/>
          </p:cNvSpPr>
          <p:nvPr>
            <p:ph idx="4294967295"/>
          </p:nvPr>
        </p:nvSpPr>
        <p:spPr>
          <a:xfrm>
            <a:off x="281354" y="1351014"/>
            <a:ext cx="10515600" cy="4351338"/>
          </a:xfrm>
        </p:spPr>
        <p:txBody>
          <a:bodyPr numCol="2">
            <a:normAutofit/>
          </a:bodyPr>
          <a:lstStyle/>
          <a:p>
            <a:pPr marL="0" indent="0">
              <a:buNone/>
            </a:pPr>
            <a:r>
              <a:rPr lang="en-US" dirty="0">
                <a:solidFill>
                  <a:srgbClr val="78A22F"/>
                </a:solidFill>
                <a:latin typeface="+mj-lt"/>
              </a:rPr>
              <a:t>Jennifer Pferrer	</a:t>
            </a:r>
            <a:endParaRPr lang="en-US" dirty="0"/>
          </a:p>
          <a:p>
            <a:pPr marL="0" indent="0">
              <a:buNone/>
            </a:pPr>
            <a:r>
              <a:rPr lang="en-US" sz="2200" dirty="0">
                <a:hlinkClick r:id="rId3"/>
              </a:rPr>
              <a:t>jpferrer@indianachamber.com</a:t>
            </a:r>
            <a:endParaRPr lang="en-US" sz="2200" dirty="0"/>
          </a:p>
          <a:p>
            <a:pPr marL="0" indent="0">
              <a:buNone/>
            </a:pPr>
            <a:r>
              <a:rPr lang="en-US" sz="2200" dirty="0"/>
              <a:t>Office Phone: 317-264-2168</a:t>
            </a:r>
          </a:p>
          <a:p>
            <a:pPr marL="0" indent="0">
              <a:buNone/>
            </a:pPr>
            <a:r>
              <a:rPr lang="en-US" sz="2200" dirty="0"/>
              <a:t>Mobile Phone: 317-910-2484</a:t>
            </a:r>
          </a:p>
          <a:p>
            <a:pPr marL="0" indent="0">
              <a:buNone/>
            </a:pPr>
            <a:endParaRPr lang="en-US" sz="1200" dirty="0">
              <a:solidFill>
                <a:srgbClr val="78A22F"/>
              </a:solidFill>
              <a:latin typeface="+mj-lt"/>
            </a:endParaRPr>
          </a:p>
          <a:p>
            <a:pPr marL="0" indent="0">
              <a:buNone/>
            </a:pPr>
            <a:r>
              <a:rPr lang="en-US" dirty="0">
                <a:solidFill>
                  <a:srgbClr val="78A22F"/>
                </a:solidFill>
                <a:latin typeface="+mj-lt"/>
              </a:rPr>
              <a:t>LEARN MORE	</a:t>
            </a:r>
            <a:endParaRPr lang="en-US" sz="2200" dirty="0">
              <a:hlinkClick r:id="rId4"/>
            </a:endParaRPr>
          </a:p>
          <a:p>
            <a:r>
              <a:rPr lang="en-US" sz="2200" dirty="0"/>
              <a:t>Website: </a:t>
            </a:r>
            <a:r>
              <a:rPr lang="en-US" sz="2200" dirty="0">
                <a:hlinkClick r:id="rId4"/>
              </a:rPr>
              <a:t>https://www.wellnessindiana.org/</a:t>
            </a:r>
            <a:r>
              <a:rPr lang="en-US" sz="2200" dirty="0"/>
              <a:t> </a:t>
            </a:r>
          </a:p>
          <a:p>
            <a:r>
              <a:rPr lang="en-US" sz="2200" dirty="0"/>
              <a:t>LinkedIn: </a:t>
            </a:r>
            <a:r>
              <a:rPr lang="en-US" sz="2200" dirty="0">
                <a:hlinkClick r:id="rId5"/>
              </a:rPr>
              <a:t>Wellness Council of Indiana | LinkedIn</a:t>
            </a:r>
            <a:endParaRPr lang="en-US" sz="2200" dirty="0"/>
          </a:p>
          <a:p>
            <a:pPr marL="0" indent="0">
              <a:buNone/>
            </a:pPr>
            <a:endParaRPr lang="en-US" sz="1200" dirty="0"/>
          </a:p>
          <a:p>
            <a:pPr marL="0" indent="0">
              <a:buNone/>
            </a:pPr>
            <a:endParaRPr lang="en-US" sz="2200" dirty="0">
              <a:latin typeface="+mj-lt"/>
            </a:endParaRPr>
          </a:p>
        </p:txBody>
      </p:sp>
    </p:spTree>
    <p:extLst>
      <p:ext uri="{BB962C8B-B14F-4D97-AF65-F5344CB8AC3E}">
        <p14:creationId xmlns:p14="http://schemas.microsoft.com/office/powerpoint/2010/main" val="134524872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47766EE-4192-4B2D-A5A0-F60F9A5F743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4C6D0C0B-1198-2FD4-EDAB-CCC90F2863D1}"/>
              </a:ext>
            </a:extLst>
          </p:cNvPr>
          <p:cNvPicPr>
            <a:picLocks noChangeAspect="1"/>
          </p:cNvPicPr>
          <p:nvPr/>
        </p:nvPicPr>
        <p:blipFill rotWithShape="1">
          <a:blip r:embed="rId2"/>
          <a:srcRect/>
          <a:stretch/>
        </p:blipFill>
        <p:spPr>
          <a:xfrm>
            <a:off x="20" y="-397556"/>
            <a:ext cx="12191980" cy="7255555"/>
          </a:xfrm>
          <a:prstGeom prst="rect">
            <a:avLst/>
          </a:prstGeom>
        </p:spPr>
      </p:pic>
      <p:sp>
        <p:nvSpPr>
          <p:cNvPr id="11" name="Graphic 1">
            <a:extLst>
              <a:ext uri="{FF2B5EF4-FFF2-40B4-BE49-F238E27FC236}">
                <a16:creationId xmlns:a16="http://schemas.microsoft.com/office/drawing/2014/main" id="{D6705569-F545-4F47-A260-A9202826EA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V="1">
            <a:off x="2655438" y="838201"/>
            <a:ext cx="7098161" cy="4549051"/>
          </a:xfrm>
          <a:custGeom>
            <a:avLst/>
            <a:gdLst>
              <a:gd name="connsiteX0" fmla="*/ 5458905 w 6886274"/>
              <a:gd name="connsiteY0" fmla="*/ 754119 h 5025119"/>
              <a:gd name="connsiteX1" fmla="*/ 3455557 w 6886274"/>
              <a:gd name="connsiteY1" fmla="*/ 1027709 h 5025119"/>
              <a:gd name="connsiteX2" fmla="*/ 3338677 w 6886274"/>
              <a:gd name="connsiteY2" fmla="*/ 1021381 h 5025119"/>
              <a:gd name="connsiteX3" fmla="*/ 2518280 w 6886274"/>
              <a:gd name="connsiteY3" fmla="*/ 980435 h 5025119"/>
              <a:gd name="connsiteX4" fmla="*/ 1673687 w 6886274"/>
              <a:gd name="connsiteY4" fmla="*/ 739229 h 5025119"/>
              <a:gd name="connsiteX5" fmla="*/ 1183459 w 6886274"/>
              <a:gd name="connsiteY5" fmla="*/ 397149 h 5025119"/>
              <a:gd name="connsiteX6" fmla="*/ 977987 w 6886274"/>
              <a:gd name="connsiteY6" fmla="*/ 241184 h 5025119"/>
              <a:gd name="connsiteX7" fmla="*/ 788150 w 6886274"/>
              <a:gd name="connsiteY7" fmla="*/ 66980 h 5025119"/>
              <a:gd name="connsiteX8" fmla="*/ 721148 w 6886274"/>
              <a:gd name="connsiteY8" fmla="*/ 31990 h 5025119"/>
              <a:gd name="connsiteX9" fmla="*/ 701792 w 6886274"/>
              <a:gd name="connsiteY9" fmla="*/ 32362 h 5025119"/>
              <a:gd name="connsiteX10" fmla="*/ 686530 w 6886274"/>
              <a:gd name="connsiteY10" fmla="*/ 43157 h 5025119"/>
              <a:gd name="connsiteX11" fmla="*/ 693603 w 6886274"/>
              <a:gd name="connsiteY11" fmla="*/ 58046 h 5025119"/>
              <a:gd name="connsiteX12" fmla="*/ 705886 w 6886274"/>
              <a:gd name="connsiteY12" fmla="*/ 65491 h 5025119"/>
              <a:gd name="connsiteX13" fmla="*/ 762838 w 6886274"/>
              <a:gd name="connsiteY13" fmla="*/ 112764 h 5025119"/>
              <a:gd name="connsiteX14" fmla="*/ 764327 w 6886274"/>
              <a:gd name="connsiteY14" fmla="*/ 140309 h 5025119"/>
              <a:gd name="connsiteX15" fmla="*/ 775121 w 6886274"/>
              <a:gd name="connsiteY15" fmla="*/ 159666 h 5025119"/>
              <a:gd name="connsiteX16" fmla="*/ 823139 w 6886274"/>
              <a:gd name="connsiteY16" fmla="*/ 176416 h 5025119"/>
              <a:gd name="connsiteX17" fmla="*/ 707748 w 6886274"/>
              <a:gd name="connsiteY17" fmla="*/ 109414 h 5025119"/>
              <a:gd name="connsiteX18" fmla="*/ 681319 w 6886274"/>
              <a:gd name="connsiteY18" fmla="*/ 69958 h 5025119"/>
              <a:gd name="connsiteX19" fmla="*/ 640746 w 6886274"/>
              <a:gd name="connsiteY19" fmla="*/ 67352 h 5025119"/>
              <a:gd name="connsiteX20" fmla="*/ 614318 w 6886274"/>
              <a:gd name="connsiteY20" fmla="*/ 61396 h 5025119"/>
              <a:gd name="connsiteX21" fmla="*/ 560716 w 6886274"/>
              <a:gd name="connsiteY21" fmla="*/ 3701 h 5025119"/>
              <a:gd name="connsiteX22" fmla="*/ 540616 w 6886274"/>
              <a:gd name="connsiteY22" fmla="*/ 3701 h 5025119"/>
              <a:gd name="connsiteX23" fmla="*/ 543594 w 6886274"/>
              <a:gd name="connsiteY23" fmla="*/ 21940 h 5025119"/>
              <a:gd name="connsiteX24" fmla="*/ 558855 w 6886274"/>
              <a:gd name="connsiteY24" fmla="*/ 51346 h 5025119"/>
              <a:gd name="connsiteX25" fmla="*/ 557366 w 6886274"/>
              <a:gd name="connsiteY25" fmla="*/ 72563 h 5025119"/>
              <a:gd name="connsiteX26" fmla="*/ 570022 w 6886274"/>
              <a:gd name="connsiteY26" fmla="*/ 120209 h 5025119"/>
              <a:gd name="connsiteX27" fmla="*/ 599801 w 6886274"/>
              <a:gd name="connsiteY27" fmla="*/ 192794 h 5025119"/>
              <a:gd name="connsiteX28" fmla="*/ 614318 w 6886274"/>
              <a:gd name="connsiteY28" fmla="*/ 212150 h 5025119"/>
              <a:gd name="connsiteX29" fmla="*/ 623996 w 6886274"/>
              <a:gd name="connsiteY29" fmla="*/ 220711 h 5025119"/>
              <a:gd name="connsiteX30" fmla="*/ 821278 w 6886274"/>
              <a:gd name="connsiteY30" fmla="*/ 503235 h 5025119"/>
              <a:gd name="connsiteX31" fmla="*/ 1033822 w 6886274"/>
              <a:gd name="connsiteY31" fmla="*/ 694562 h 5025119"/>
              <a:gd name="connsiteX32" fmla="*/ 1039406 w 6886274"/>
              <a:gd name="connsiteY32" fmla="*/ 702378 h 5025119"/>
              <a:gd name="connsiteX33" fmla="*/ 944114 w 6886274"/>
              <a:gd name="connsiteY33" fmla="*/ 662550 h 5025119"/>
              <a:gd name="connsiteX34" fmla="*/ 733432 w 6886274"/>
              <a:gd name="connsiteY34" fmla="*/ 500629 h 5025119"/>
              <a:gd name="connsiteX35" fmla="*/ 606501 w 6886274"/>
              <a:gd name="connsiteY35" fmla="*/ 399755 h 5025119"/>
              <a:gd name="connsiteX36" fmla="*/ 588634 w 6886274"/>
              <a:gd name="connsiteY36" fmla="*/ 381143 h 5025119"/>
              <a:gd name="connsiteX37" fmla="*/ 575978 w 6886274"/>
              <a:gd name="connsiteY37" fmla="*/ 375560 h 5025119"/>
              <a:gd name="connsiteX38" fmla="*/ 567044 w 6886274"/>
              <a:gd name="connsiteY38" fmla="*/ 388588 h 5025119"/>
              <a:gd name="connsiteX39" fmla="*/ 578956 w 6886274"/>
              <a:gd name="connsiteY39" fmla="*/ 437722 h 5025119"/>
              <a:gd name="connsiteX40" fmla="*/ 675736 w 6886274"/>
              <a:gd name="connsiteY40" fmla="*/ 535619 h 5025119"/>
              <a:gd name="connsiteX41" fmla="*/ 811600 w 6886274"/>
              <a:gd name="connsiteY41" fmla="*/ 652872 h 5025119"/>
              <a:gd name="connsiteX42" fmla="*/ 818300 w 6886274"/>
              <a:gd name="connsiteY42" fmla="*/ 666272 h 5025119"/>
              <a:gd name="connsiteX43" fmla="*/ 741621 w 6886274"/>
              <a:gd name="connsiteY43" fmla="*/ 608576 h 5025119"/>
              <a:gd name="connsiteX44" fmla="*/ 666430 w 6886274"/>
              <a:gd name="connsiteY44" fmla="*/ 553114 h 5025119"/>
              <a:gd name="connsiteX45" fmla="*/ 645585 w 6886274"/>
              <a:gd name="connsiteY45" fmla="*/ 547903 h 5025119"/>
              <a:gd name="connsiteX46" fmla="*/ 640002 w 6886274"/>
              <a:gd name="connsiteY46" fmla="*/ 570236 h 5025119"/>
              <a:gd name="connsiteX47" fmla="*/ 675736 w 6886274"/>
              <a:gd name="connsiteY47" fmla="*/ 628677 h 5025119"/>
              <a:gd name="connsiteX48" fmla="*/ 855896 w 6886274"/>
              <a:gd name="connsiteY48" fmla="*/ 786875 h 5025119"/>
              <a:gd name="connsiteX49" fmla="*/ 946348 w 6886274"/>
              <a:gd name="connsiteY49" fmla="*/ 877699 h 5025119"/>
              <a:gd name="connsiteX50" fmla="*/ 950442 w 6886274"/>
              <a:gd name="connsiteY50" fmla="*/ 899661 h 5025119"/>
              <a:gd name="connsiteX51" fmla="*/ 991760 w 6886274"/>
              <a:gd name="connsiteY51" fmla="*/ 937629 h 5025119"/>
              <a:gd name="connsiteX52" fmla="*/ 1018188 w 6886274"/>
              <a:gd name="connsiteY52" fmla="*/ 945445 h 5025119"/>
              <a:gd name="connsiteX53" fmla="*/ 1315601 w 6886274"/>
              <a:gd name="connsiteY53" fmla="*/ 1196329 h 5025119"/>
              <a:gd name="connsiteX54" fmla="*/ 1454443 w 6886274"/>
              <a:gd name="connsiteY54" fmla="*/ 1279709 h 5025119"/>
              <a:gd name="connsiteX55" fmla="*/ 1454443 w 6886274"/>
              <a:gd name="connsiteY55" fmla="*/ 1285665 h 5025119"/>
              <a:gd name="connsiteX56" fmla="*/ 1453327 w 6886274"/>
              <a:gd name="connsiteY56" fmla="*/ 1291993 h 5025119"/>
              <a:gd name="connsiteX57" fmla="*/ 1256416 w 6886274"/>
              <a:gd name="connsiteY57" fmla="*/ 1166923 h 5025119"/>
              <a:gd name="connsiteX58" fmla="*/ 745715 w 6886274"/>
              <a:gd name="connsiteY58" fmla="*/ 798786 h 5025119"/>
              <a:gd name="connsiteX59" fmla="*/ 592356 w 6886274"/>
              <a:gd name="connsiteY59" fmla="*/ 656966 h 5025119"/>
              <a:gd name="connsiteX60" fmla="*/ 485526 w 6886274"/>
              <a:gd name="connsiteY60" fmla="*/ 567259 h 5025119"/>
              <a:gd name="connsiteX61" fmla="*/ 430063 w 6886274"/>
              <a:gd name="connsiteY61" fmla="*/ 550136 h 5025119"/>
              <a:gd name="connsiteX62" fmla="*/ 408846 w 6886274"/>
              <a:gd name="connsiteY62" fmla="*/ 563164 h 5025119"/>
              <a:gd name="connsiteX63" fmla="*/ 421130 w 6886274"/>
              <a:gd name="connsiteY63" fmla="*/ 581403 h 5025119"/>
              <a:gd name="connsiteX64" fmla="*/ 426713 w 6886274"/>
              <a:gd name="connsiteY64" fmla="*/ 584009 h 5025119"/>
              <a:gd name="connsiteX65" fmla="*/ 487015 w 6886274"/>
              <a:gd name="connsiteY65" fmla="*/ 635005 h 5025119"/>
              <a:gd name="connsiteX66" fmla="*/ 487015 w 6886274"/>
              <a:gd name="connsiteY66" fmla="*/ 655105 h 5025119"/>
              <a:gd name="connsiteX67" fmla="*/ 497437 w 6886274"/>
              <a:gd name="connsiteY67" fmla="*/ 678183 h 5025119"/>
              <a:gd name="connsiteX68" fmla="*/ 539871 w 6886274"/>
              <a:gd name="connsiteY68" fmla="*/ 691584 h 5025119"/>
              <a:gd name="connsiteX69" fmla="*/ 485898 w 6886274"/>
              <a:gd name="connsiteY69" fmla="*/ 681906 h 5025119"/>
              <a:gd name="connsiteX70" fmla="*/ 410335 w 6886274"/>
              <a:gd name="connsiteY70" fmla="*/ 600387 h 5025119"/>
              <a:gd name="connsiteX71" fmla="*/ 397307 w 6886274"/>
              <a:gd name="connsiteY71" fmla="*/ 582892 h 5025119"/>
              <a:gd name="connsiteX72" fmla="*/ 363062 w 6886274"/>
              <a:gd name="connsiteY72" fmla="*/ 584009 h 5025119"/>
              <a:gd name="connsiteX73" fmla="*/ 334772 w 6886274"/>
              <a:gd name="connsiteY73" fmla="*/ 578426 h 5025119"/>
              <a:gd name="connsiteX74" fmla="*/ 281915 w 6886274"/>
              <a:gd name="connsiteY74" fmla="*/ 522219 h 5025119"/>
              <a:gd name="connsiteX75" fmla="*/ 263304 w 6886274"/>
              <a:gd name="connsiteY75" fmla="*/ 521846 h 5025119"/>
              <a:gd name="connsiteX76" fmla="*/ 263676 w 6886274"/>
              <a:gd name="connsiteY76" fmla="*/ 538225 h 5025119"/>
              <a:gd name="connsiteX77" fmla="*/ 275215 w 6886274"/>
              <a:gd name="connsiteY77" fmla="*/ 563164 h 5025119"/>
              <a:gd name="connsiteX78" fmla="*/ 271121 w 6886274"/>
              <a:gd name="connsiteY78" fmla="*/ 604854 h 5025119"/>
              <a:gd name="connsiteX79" fmla="*/ 274471 w 6886274"/>
              <a:gd name="connsiteY79" fmla="*/ 627560 h 5025119"/>
              <a:gd name="connsiteX80" fmla="*/ 319138 w 6886274"/>
              <a:gd name="connsiteY80" fmla="*/ 718012 h 5025119"/>
              <a:gd name="connsiteX81" fmla="*/ 326583 w 6886274"/>
              <a:gd name="connsiteY81" fmla="*/ 729551 h 5025119"/>
              <a:gd name="connsiteX82" fmla="*/ 349289 w 6886274"/>
              <a:gd name="connsiteY82" fmla="*/ 748163 h 5025119"/>
              <a:gd name="connsiteX83" fmla="*/ 528332 w 6886274"/>
              <a:gd name="connsiteY83" fmla="*/ 1007608 h 5025119"/>
              <a:gd name="connsiteX84" fmla="*/ 766932 w 6886274"/>
              <a:gd name="connsiteY84" fmla="*/ 1222758 h 5025119"/>
              <a:gd name="connsiteX85" fmla="*/ 681319 w 6886274"/>
              <a:gd name="connsiteY85" fmla="*/ 1190746 h 5025119"/>
              <a:gd name="connsiteX86" fmla="*/ 469520 w 6886274"/>
              <a:gd name="connsiteY86" fmla="*/ 1032920 h 5025119"/>
              <a:gd name="connsiteX87" fmla="*/ 325466 w 6886274"/>
              <a:gd name="connsiteY87" fmla="*/ 917900 h 5025119"/>
              <a:gd name="connsiteX88" fmla="*/ 312066 w 6886274"/>
              <a:gd name="connsiteY88" fmla="*/ 903383 h 5025119"/>
              <a:gd name="connsiteX89" fmla="*/ 296805 w 6886274"/>
              <a:gd name="connsiteY89" fmla="*/ 895566 h 5025119"/>
              <a:gd name="connsiteX90" fmla="*/ 288243 w 6886274"/>
              <a:gd name="connsiteY90" fmla="*/ 910828 h 5025119"/>
              <a:gd name="connsiteX91" fmla="*/ 309460 w 6886274"/>
              <a:gd name="connsiteY91" fmla="*/ 971129 h 5025119"/>
              <a:gd name="connsiteX92" fmla="*/ 407729 w 6886274"/>
              <a:gd name="connsiteY92" fmla="*/ 1062698 h 5025119"/>
              <a:gd name="connsiteX93" fmla="*/ 544338 w 6886274"/>
              <a:gd name="connsiteY93" fmla="*/ 1189257 h 5025119"/>
              <a:gd name="connsiteX94" fmla="*/ 454630 w 6886274"/>
              <a:gd name="connsiteY94" fmla="*/ 1120766 h 5025119"/>
              <a:gd name="connsiteX95" fmla="*/ 385396 w 6886274"/>
              <a:gd name="connsiteY95" fmla="*/ 1070515 h 5025119"/>
              <a:gd name="connsiteX96" fmla="*/ 366040 w 6886274"/>
              <a:gd name="connsiteY96" fmla="*/ 1067537 h 5025119"/>
              <a:gd name="connsiteX97" fmla="*/ 361573 w 6886274"/>
              <a:gd name="connsiteY97" fmla="*/ 1086149 h 5025119"/>
              <a:gd name="connsiteX98" fmla="*/ 402146 w 6886274"/>
              <a:gd name="connsiteY98" fmla="*/ 1152778 h 5025119"/>
              <a:gd name="connsiteX99" fmla="*/ 475475 w 6886274"/>
              <a:gd name="connsiteY99" fmla="*/ 1218663 h 5025119"/>
              <a:gd name="connsiteX100" fmla="*/ 393957 w 6886274"/>
              <a:gd name="connsiteY100" fmla="*/ 1201913 h 5025119"/>
              <a:gd name="connsiteX101" fmla="*/ 460586 w 6886274"/>
              <a:gd name="connsiteY101" fmla="*/ 1260353 h 5025119"/>
              <a:gd name="connsiteX102" fmla="*/ 561089 w 6886274"/>
              <a:gd name="connsiteY102" fmla="*/ 1291993 h 5025119"/>
              <a:gd name="connsiteX103" fmla="*/ 602034 w 6886274"/>
              <a:gd name="connsiteY103" fmla="*/ 1328843 h 5025119"/>
              <a:gd name="connsiteX104" fmla="*/ 641863 w 6886274"/>
              <a:gd name="connsiteY104" fmla="*/ 1368672 h 5025119"/>
              <a:gd name="connsiteX105" fmla="*/ 651541 w 6886274"/>
              <a:gd name="connsiteY105" fmla="*/ 1404406 h 5025119"/>
              <a:gd name="connsiteX106" fmla="*/ 688392 w 6886274"/>
              <a:gd name="connsiteY106" fmla="*/ 1457263 h 5025119"/>
              <a:gd name="connsiteX107" fmla="*/ 692486 w 6886274"/>
              <a:gd name="connsiteY107" fmla="*/ 1458008 h 5025119"/>
              <a:gd name="connsiteX108" fmla="*/ 719287 w 6886274"/>
              <a:gd name="connsiteY108" fmla="*/ 1485181 h 5025119"/>
              <a:gd name="connsiteX109" fmla="*/ 745343 w 6886274"/>
              <a:gd name="connsiteY109" fmla="*/ 1512353 h 5025119"/>
              <a:gd name="connsiteX110" fmla="*/ 750926 w 6886274"/>
              <a:gd name="connsiteY110" fmla="*/ 1516448 h 5025119"/>
              <a:gd name="connsiteX111" fmla="*/ 890141 w 6886274"/>
              <a:gd name="connsiteY111" fmla="*/ 1685813 h 5025119"/>
              <a:gd name="connsiteX112" fmla="*/ 899074 w 6886274"/>
              <a:gd name="connsiteY112" fmla="*/ 1693630 h 5025119"/>
              <a:gd name="connsiteX113" fmla="*/ 605012 w 6886274"/>
              <a:gd name="connsiteY113" fmla="*/ 1669435 h 5025119"/>
              <a:gd name="connsiteX114" fmla="*/ 229431 w 6886274"/>
              <a:gd name="connsiteY114" fmla="*/ 1545110 h 5025119"/>
              <a:gd name="connsiteX115" fmla="*/ 251765 w 6886274"/>
              <a:gd name="connsiteY115" fmla="*/ 1614717 h 5025119"/>
              <a:gd name="connsiteX116" fmla="*/ 237992 w 6886274"/>
              <a:gd name="connsiteY116" fmla="*/ 1675391 h 5025119"/>
              <a:gd name="connsiteX117" fmla="*/ 232781 w 6886274"/>
              <a:gd name="connsiteY117" fmla="*/ 1807160 h 5025119"/>
              <a:gd name="connsiteX118" fmla="*/ 236131 w 6886274"/>
              <a:gd name="connsiteY118" fmla="*/ 1828750 h 5025119"/>
              <a:gd name="connsiteX119" fmla="*/ 152007 w 6886274"/>
              <a:gd name="connsiteY119" fmla="*/ 1842150 h 5025119"/>
              <a:gd name="connsiteX120" fmla="*/ 653030 w 6886274"/>
              <a:gd name="connsiteY120" fmla="*/ 2213265 h 5025119"/>
              <a:gd name="connsiteX121" fmla="*/ 318394 w 6886274"/>
              <a:gd name="connsiteY121" fmla="*/ 2143285 h 5025119"/>
              <a:gd name="connsiteX122" fmla="*/ 272982 w 6886274"/>
              <a:gd name="connsiteY122" fmla="*/ 2258305 h 5025119"/>
              <a:gd name="connsiteX123" fmla="*/ 430435 w 6886274"/>
              <a:gd name="connsiteY123" fmla="*/ 2360668 h 5025119"/>
              <a:gd name="connsiteX124" fmla="*/ 488876 w 6886274"/>
              <a:gd name="connsiteY124" fmla="*/ 2563162 h 5025119"/>
              <a:gd name="connsiteX125" fmla="*/ 460586 w 6886274"/>
              <a:gd name="connsiteY125" fmla="*/ 2748533 h 5025119"/>
              <a:gd name="connsiteX126" fmla="*/ 393212 w 6886274"/>
              <a:gd name="connsiteY126" fmla="*/ 2807345 h 5025119"/>
              <a:gd name="connsiteX127" fmla="*/ 295688 w 6886274"/>
              <a:gd name="connsiteY127" fmla="*/ 2913059 h 5025119"/>
              <a:gd name="connsiteX128" fmla="*/ 235386 w 6886274"/>
              <a:gd name="connsiteY128" fmla="*/ 2978572 h 5025119"/>
              <a:gd name="connsiteX129" fmla="*/ 25448 w 6886274"/>
              <a:gd name="connsiteY129" fmla="*/ 2952888 h 5025119"/>
              <a:gd name="connsiteX130" fmla="*/ 305738 w 6886274"/>
              <a:gd name="connsiteY130" fmla="*/ 3119275 h 5025119"/>
              <a:gd name="connsiteX131" fmla="*/ 79049 w 6886274"/>
              <a:gd name="connsiteY131" fmla="*/ 3098430 h 5025119"/>
              <a:gd name="connsiteX132" fmla="*/ 4975 w 6886274"/>
              <a:gd name="connsiteY132" fmla="*/ 3109969 h 5025119"/>
              <a:gd name="connsiteX133" fmla="*/ 47037 w 6886274"/>
              <a:gd name="connsiteY133" fmla="*/ 3163943 h 5025119"/>
              <a:gd name="connsiteX134" fmla="*/ 213425 w 6886274"/>
              <a:gd name="connsiteY134" fmla="*/ 3255139 h 5025119"/>
              <a:gd name="connsiteX135" fmla="*/ 556622 w 6886274"/>
              <a:gd name="connsiteY135" fmla="*/ 3502301 h 5025119"/>
              <a:gd name="connsiteX136" fmla="*/ 224592 w 6886274"/>
              <a:gd name="connsiteY136" fmla="*/ 3388771 h 5025119"/>
              <a:gd name="connsiteX137" fmla="*/ 574861 w 6886274"/>
              <a:gd name="connsiteY137" fmla="*/ 3643004 h 5025119"/>
              <a:gd name="connsiteX138" fmla="*/ 652657 w 6886274"/>
              <a:gd name="connsiteY138" fmla="*/ 3727501 h 5025119"/>
              <a:gd name="connsiteX139" fmla="*/ 810111 w 6886274"/>
              <a:gd name="connsiteY139" fmla="*/ 3937067 h 5025119"/>
              <a:gd name="connsiteX140" fmla="*/ 802294 w 6886274"/>
              <a:gd name="connsiteY140" fmla="*/ 3960890 h 5025119"/>
              <a:gd name="connsiteX141" fmla="*/ 620646 w 6886274"/>
              <a:gd name="connsiteY141" fmla="*/ 3927017 h 5025119"/>
              <a:gd name="connsiteX142" fmla="*/ 856268 w 6886274"/>
              <a:gd name="connsiteY142" fmla="*/ 4103082 h 5025119"/>
              <a:gd name="connsiteX143" fmla="*/ 1099707 w 6886274"/>
              <a:gd name="connsiteY143" fmla="*/ 4238574 h 5025119"/>
              <a:gd name="connsiteX144" fmla="*/ 926992 w 6886274"/>
              <a:gd name="connsiteY144" fmla="*/ 4218102 h 5025119"/>
              <a:gd name="connsiteX145" fmla="*/ 689508 w 6886274"/>
              <a:gd name="connsiteY145" fmla="*/ 4140677 h 5025119"/>
              <a:gd name="connsiteX146" fmla="*/ 606873 w 6886274"/>
              <a:gd name="connsiteY146" fmla="*/ 4169711 h 5025119"/>
              <a:gd name="connsiteX147" fmla="*/ 831701 w 6886274"/>
              <a:gd name="connsiteY147" fmla="*/ 4297759 h 5025119"/>
              <a:gd name="connsiteX148" fmla="*/ 960493 w 6886274"/>
              <a:gd name="connsiteY148" fmla="*/ 4356944 h 5025119"/>
              <a:gd name="connsiteX149" fmla="*/ 1012233 w 6886274"/>
              <a:gd name="connsiteY149" fmla="*/ 4402356 h 5025119"/>
              <a:gd name="connsiteX150" fmla="*/ 1159636 w 6886274"/>
              <a:gd name="connsiteY150" fmla="*/ 4564276 h 5025119"/>
              <a:gd name="connsiteX151" fmla="*/ 1592169 w 6886274"/>
              <a:gd name="connsiteY151" fmla="*/ 4741458 h 5025119"/>
              <a:gd name="connsiteX152" fmla="*/ 3110499 w 6886274"/>
              <a:gd name="connsiteY152" fmla="*/ 5032171 h 5025119"/>
              <a:gd name="connsiteX153" fmla="*/ 6033630 w 6886274"/>
              <a:gd name="connsiteY153" fmla="*/ 4091915 h 5025119"/>
              <a:gd name="connsiteX154" fmla="*/ 6180661 w 6886274"/>
              <a:gd name="connsiteY154" fmla="*/ 3957912 h 5025119"/>
              <a:gd name="connsiteX155" fmla="*/ 6305359 w 6886274"/>
              <a:gd name="connsiteY155" fmla="*/ 3837309 h 5025119"/>
              <a:gd name="connsiteX156" fmla="*/ 6240218 w 6886274"/>
              <a:gd name="connsiteY156" fmla="*/ 3796364 h 5025119"/>
              <a:gd name="connsiteX157" fmla="*/ 6328437 w 6886274"/>
              <a:gd name="connsiteY157" fmla="*/ 3681344 h 5025119"/>
              <a:gd name="connsiteX158" fmla="*/ 6608355 w 6886274"/>
              <a:gd name="connsiteY158" fmla="*/ 3326236 h 5025119"/>
              <a:gd name="connsiteX159" fmla="*/ 6731191 w 6886274"/>
              <a:gd name="connsiteY159" fmla="*/ 3248067 h 5025119"/>
              <a:gd name="connsiteX160" fmla="*/ 6880456 w 6886274"/>
              <a:gd name="connsiteY160" fmla="*/ 3051529 h 5025119"/>
              <a:gd name="connsiteX161" fmla="*/ 6901673 w 6886274"/>
              <a:gd name="connsiteY161" fmla="*/ 2763795 h 5025119"/>
              <a:gd name="connsiteX162" fmla="*/ 6871150 w 6886274"/>
              <a:gd name="connsiteY162" fmla="*/ 2948421 h 5025119"/>
              <a:gd name="connsiteX163" fmla="*/ 6848444 w 6886274"/>
              <a:gd name="connsiteY163" fmla="*/ 2890353 h 5025119"/>
              <a:gd name="connsiteX164" fmla="*/ 6878223 w 6886274"/>
              <a:gd name="connsiteY164" fmla="*/ 2873230 h 5025119"/>
              <a:gd name="connsiteX165" fmla="*/ 6762459 w 6886274"/>
              <a:gd name="connsiteY165" fmla="*/ 2568745 h 5025119"/>
              <a:gd name="connsiteX166" fmla="*/ 6673123 w 6886274"/>
              <a:gd name="connsiteY166" fmla="*/ 2451493 h 5025119"/>
              <a:gd name="connsiteX167" fmla="*/ 6662700 w 6886274"/>
              <a:gd name="connsiteY167" fmla="*/ 2346896 h 5025119"/>
              <a:gd name="connsiteX168" fmla="*/ 6487752 w 6886274"/>
              <a:gd name="connsiteY168" fmla="*/ 2285105 h 5025119"/>
              <a:gd name="connsiteX169" fmla="*/ 6652278 w 6886274"/>
              <a:gd name="connsiteY169" fmla="*/ 2063628 h 5025119"/>
              <a:gd name="connsiteX170" fmla="*/ 6668656 w 6886274"/>
              <a:gd name="connsiteY170" fmla="*/ 2017843 h 5025119"/>
              <a:gd name="connsiteX171" fmla="*/ 6570015 w 6886274"/>
              <a:gd name="connsiteY171" fmla="*/ 1854062 h 5025119"/>
              <a:gd name="connsiteX172" fmla="*/ 6554009 w 6886274"/>
              <a:gd name="connsiteY172" fmla="*/ 1827633 h 5025119"/>
              <a:gd name="connsiteX173" fmla="*/ 6517531 w 6886274"/>
              <a:gd name="connsiteY173" fmla="*/ 1775149 h 5025119"/>
              <a:gd name="connsiteX174" fmla="*/ 6412934 w 6886274"/>
              <a:gd name="connsiteY174" fmla="*/ 1762493 h 5025119"/>
              <a:gd name="connsiteX175" fmla="*/ 6467279 w 6886274"/>
              <a:gd name="connsiteY175" fmla="*/ 1725642 h 5025119"/>
              <a:gd name="connsiteX176" fmla="*/ 6572621 w 6886274"/>
              <a:gd name="connsiteY176" fmla="*/ 1600200 h 5025119"/>
              <a:gd name="connsiteX177" fmla="*/ 6502641 w 6886274"/>
              <a:gd name="connsiteY177" fmla="*/ 1480341 h 5025119"/>
              <a:gd name="connsiteX178" fmla="*/ 6481796 w 6886274"/>
              <a:gd name="connsiteY178" fmla="*/ 1461358 h 5025119"/>
              <a:gd name="connsiteX179" fmla="*/ 6509713 w 6886274"/>
              <a:gd name="connsiteY179" fmla="*/ 1436418 h 5025119"/>
              <a:gd name="connsiteX180" fmla="*/ 6567037 w 6886274"/>
              <a:gd name="connsiteY180" fmla="*/ 1348199 h 5025119"/>
              <a:gd name="connsiteX181" fmla="*/ 6596816 w 6886274"/>
              <a:gd name="connsiteY181" fmla="*/ 1286781 h 5025119"/>
              <a:gd name="connsiteX182" fmla="*/ 6632178 w 6886274"/>
              <a:gd name="connsiteY182" fmla="*/ 1261842 h 5025119"/>
              <a:gd name="connsiteX183" fmla="*/ 6639994 w 6886274"/>
              <a:gd name="connsiteY183" fmla="*/ 1240625 h 5025119"/>
              <a:gd name="connsiteX184" fmla="*/ 6622127 w 6886274"/>
              <a:gd name="connsiteY184" fmla="*/ 1136400 h 5025119"/>
              <a:gd name="connsiteX185" fmla="*/ 6612077 w 6886274"/>
              <a:gd name="connsiteY185" fmla="*/ 1109599 h 5025119"/>
              <a:gd name="connsiteX186" fmla="*/ 6531675 w 6886274"/>
              <a:gd name="connsiteY186" fmla="*/ 1009469 h 5025119"/>
              <a:gd name="connsiteX187" fmla="*/ 6456113 w 6886274"/>
              <a:gd name="connsiteY187" fmla="*/ 845315 h 5025119"/>
              <a:gd name="connsiteX188" fmla="*/ 6440851 w 6886274"/>
              <a:gd name="connsiteY188" fmla="*/ 739229 h 5025119"/>
              <a:gd name="connsiteX189" fmla="*/ 6434523 w 6886274"/>
              <a:gd name="connsiteY189" fmla="*/ 715034 h 5025119"/>
              <a:gd name="connsiteX190" fmla="*/ 6432290 w 6886274"/>
              <a:gd name="connsiteY190" fmla="*/ 617510 h 5025119"/>
              <a:gd name="connsiteX191" fmla="*/ 6416284 w 6886274"/>
              <a:gd name="connsiteY191" fmla="*/ 595176 h 5025119"/>
              <a:gd name="connsiteX192" fmla="*/ 6267763 w 6886274"/>
              <a:gd name="connsiteY192" fmla="*/ 591826 h 5025119"/>
              <a:gd name="connsiteX193" fmla="*/ 6236496 w 6886274"/>
              <a:gd name="connsiteY193" fmla="*/ 521102 h 5025119"/>
              <a:gd name="connsiteX194" fmla="*/ 6257341 w 6886274"/>
              <a:gd name="connsiteY194" fmla="*/ 487229 h 5025119"/>
              <a:gd name="connsiteX195" fmla="*/ 6248780 w 6886274"/>
              <a:gd name="connsiteY195" fmla="*/ 465267 h 5025119"/>
              <a:gd name="connsiteX196" fmla="*/ 6226818 w 6886274"/>
              <a:gd name="connsiteY196" fmla="*/ 473456 h 5025119"/>
              <a:gd name="connsiteX197" fmla="*/ 6115149 w 6886274"/>
              <a:gd name="connsiteY197" fmla="*/ 551625 h 5025119"/>
              <a:gd name="connsiteX198" fmla="*/ 5951739 w 6886274"/>
              <a:gd name="connsiteY198" fmla="*/ 659944 h 5025119"/>
              <a:gd name="connsiteX199" fmla="*/ 5917122 w 6886274"/>
              <a:gd name="connsiteY199" fmla="*/ 644310 h 5025119"/>
              <a:gd name="connsiteX200" fmla="*/ 5890694 w 6886274"/>
              <a:gd name="connsiteY200" fmla="*/ 630538 h 5025119"/>
              <a:gd name="connsiteX201" fmla="*/ 5837464 w 6886274"/>
              <a:gd name="connsiteY201" fmla="*/ 646916 h 5025119"/>
              <a:gd name="connsiteX202" fmla="*/ 5809175 w 6886274"/>
              <a:gd name="connsiteY202" fmla="*/ 683395 h 5025119"/>
              <a:gd name="connsiteX203" fmla="*/ 5815503 w 6886274"/>
              <a:gd name="connsiteY203" fmla="*/ 698656 h 5025119"/>
              <a:gd name="connsiteX204" fmla="*/ 5746268 w 6886274"/>
              <a:gd name="connsiteY204" fmla="*/ 667389 h 5025119"/>
              <a:gd name="connsiteX205" fmla="*/ 5458905 w 6886274"/>
              <a:gd name="connsiteY205" fmla="*/ 754119 h 5025119"/>
              <a:gd name="connsiteX206" fmla="*/ 885302 w 6886274"/>
              <a:gd name="connsiteY206" fmla="*/ 1333310 h 5025119"/>
              <a:gd name="connsiteX207" fmla="*/ 862596 w 6886274"/>
              <a:gd name="connsiteY207" fmla="*/ 1314326 h 5025119"/>
              <a:gd name="connsiteX208" fmla="*/ 866318 w 6886274"/>
              <a:gd name="connsiteY208" fmla="*/ 1309860 h 5025119"/>
              <a:gd name="connsiteX209" fmla="*/ 912103 w 6886274"/>
              <a:gd name="connsiteY209" fmla="*/ 1341127 h 5025119"/>
              <a:gd name="connsiteX210" fmla="*/ 885302 w 6886274"/>
              <a:gd name="connsiteY210" fmla="*/ 1333310 h 5025119"/>
              <a:gd name="connsiteX211" fmla="*/ 1140280 w 6886274"/>
              <a:gd name="connsiteY211" fmla="*/ 787619 h 5025119"/>
              <a:gd name="connsiteX212" fmla="*/ 1414987 w 6886274"/>
              <a:gd name="connsiteY212" fmla="*/ 975596 h 5025119"/>
              <a:gd name="connsiteX213" fmla="*/ 1410892 w 6886274"/>
              <a:gd name="connsiteY213" fmla="*/ 980063 h 5025119"/>
              <a:gd name="connsiteX214" fmla="*/ 1140280 w 6886274"/>
              <a:gd name="connsiteY214" fmla="*/ 787619 h 50251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Lst>
            <a:rect l="l" t="t" r="r" b="b"/>
            <a:pathLst>
              <a:path w="6886274" h="5025119">
                <a:moveTo>
                  <a:pt x="5458905" y="754119"/>
                </a:moveTo>
                <a:cubicBezTo>
                  <a:pt x="5417216" y="775336"/>
                  <a:pt x="4594585" y="1111088"/>
                  <a:pt x="3455557" y="1027709"/>
                </a:cubicBezTo>
                <a:cubicBezTo>
                  <a:pt x="3415356" y="1024731"/>
                  <a:pt x="3377389" y="1022869"/>
                  <a:pt x="3338677" y="1021381"/>
                </a:cubicBezTo>
                <a:cubicBezTo>
                  <a:pt x="2996224" y="1006119"/>
                  <a:pt x="2660100" y="998674"/>
                  <a:pt x="2518280" y="980435"/>
                </a:cubicBezTo>
                <a:cubicBezTo>
                  <a:pt x="2407355" y="965918"/>
                  <a:pt x="1840075" y="843082"/>
                  <a:pt x="1673687" y="739229"/>
                </a:cubicBezTo>
                <a:cubicBezTo>
                  <a:pt x="1503578" y="632771"/>
                  <a:pt x="1343146" y="515146"/>
                  <a:pt x="1183459" y="397149"/>
                </a:cubicBezTo>
                <a:cubicBezTo>
                  <a:pt x="1114224" y="346153"/>
                  <a:pt x="1040522" y="299624"/>
                  <a:pt x="977987" y="241184"/>
                </a:cubicBezTo>
                <a:cubicBezTo>
                  <a:pt x="915453" y="182372"/>
                  <a:pt x="855896" y="121326"/>
                  <a:pt x="788150" y="66980"/>
                </a:cubicBezTo>
                <a:cubicBezTo>
                  <a:pt x="768794" y="51346"/>
                  <a:pt x="749438" y="34596"/>
                  <a:pt x="721148" y="31990"/>
                </a:cubicBezTo>
                <a:cubicBezTo>
                  <a:pt x="714820" y="31246"/>
                  <a:pt x="708120" y="31618"/>
                  <a:pt x="701792" y="32362"/>
                </a:cubicBezTo>
                <a:cubicBezTo>
                  <a:pt x="694720" y="33107"/>
                  <a:pt x="689136" y="36829"/>
                  <a:pt x="686530" y="43157"/>
                </a:cubicBezTo>
                <a:cubicBezTo>
                  <a:pt x="683925" y="50230"/>
                  <a:pt x="688392" y="54324"/>
                  <a:pt x="693603" y="58046"/>
                </a:cubicBezTo>
                <a:cubicBezTo>
                  <a:pt x="697325" y="60652"/>
                  <a:pt x="701047" y="64747"/>
                  <a:pt x="705886" y="65491"/>
                </a:cubicBezTo>
                <a:cubicBezTo>
                  <a:pt x="736782" y="69958"/>
                  <a:pt x="748321" y="92664"/>
                  <a:pt x="762838" y="112764"/>
                </a:cubicBezTo>
                <a:cubicBezTo>
                  <a:pt x="769166" y="121326"/>
                  <a:pt x="775866" y="128026"/>
                  <a:pt x="764327" y="140309"/>
                </a:cubicBezTo>
                <a:cubicBezTo>
                  <a:pt x="754277" y="151104"/>
                  <a:pt x="764699" y="156688"/>
                  <a:pt x="775121" y="159666"/>
                </a:cubicBezTo>
                <a:cubicBezTo>
                  <a:pt x="789638" y="163760"/>
                  <a:pt x="806761" y="163016"/>
                  <a:pt x="823139" y="176416"/>
                </a:cubicBezTo>
                <a:cubicBezTo>
                  <a:pt x="761721" y="177533"/>
                  <a:pt x="735665" y="142171"/>
                  <a:pt x="707748" y="109414"/>
                </a:cubicBezTo>
                <a:cubicBezTo>
                  <a:pt x="697325" y="97503"/>
                  <a:pt x="690253" y="83358"/>
                  <a:pt x="681319" y="69958"/>
                </a:cubicBezTo>
                <a:cubicBezTo>
                  <a:pt x="670152" y="53580"/>
                  <a:pt x="657124" y="52835"/>
                  <a:pt x="640746" y="67352"/>
                </a:cubicBezTo>
                <a:cubicBezTo>
                  <a:pt x="626229" y="80380"/>
                  <a:pt x="619157" y="79264"/>
                  <a:pt x="614318" y="61396"/>
                </a:cubicBezTo>
                <a:cubicBezTo>
                  <a:pt x="606873" y="33479"/>
                  <a:pt x="589750" y="13751"/>
                  <a:pt x="560716" y="3701"/>
                </a:cubicBezTo>
                <a:cubicBezTo>
                  <a:pt x="554388" y="1467"/>
                  <a:pt x="546572" y="-3372"/>
                  <a:pt x="540616" y="3701"/>
                </a:cubicBezTo>
                <a:cubicBezTo>
                  <a:pt x="535405" y="9656"/>
                  <a:pt x="539871" y="16729"/>
                  <a:pt x="543594" y="21940"/>
                </a:cubicBezTo>
                <a:cubicBezTo>
                  <a:pt x="550294" y="31246"/>
                  <a:pt x="556250" y="40179"/>
                  <a:pt x="558855" y="51346"/>
                </a:cubicBezTo>
                <a:cubicBezTo>
                  <a:pt x="560716" y="58791"/>
                  <a:pt x="562578" y="66980"/>
                  <a:pt x="557366" y="72563"/>
                </a:cubicBezTo>
                <a:cubicBezTo>
                  <a:pt x="535777" y="96386"/>
                  <a:pt x="551411" y="107553"/>
                  <a:pt x="570022" y="120209"/>
                </a:cubicBezTo>
                <a:cubicBezTo>
                  <a:pt x="595706" y="137332"/>
                  <a:pt x="605756" y="162643"/>
                  <a:pt x="599801" y="192794"/>
                </a:cubicBezTo>
                <a:cubicBezTo>
                  <a:pt x="597567" y="205078"/>
                  <a:pt x="599056" y="212522"/>
                  <a:pt x="614318" y="212150"/>
                </a:cubicBezTo>
                <a:cubicBezTo>
                  <a:pt x="620273" y="212150"/>
                  <a:pt x="621762" y="216245"/>
                  <a:pt x="623996" y="220711"/>
                </a:cubicBezTo>
                <a:cubicBezTo>
                  <a:pt x="671641" y="326053"/>
                  <a:pt x="740504" y="418366"/>
                  <a:pt x="821278" y="503235"/>
                </a:cubicBezTo>
                <a:cubicBezTo>
                  <a:pt x="886791" y="572098"/>
                  <a:pt x="959004" y="634260"/>
                  <a:pt x="1033822" y="694562"/>
                </a:cubicBezTo>
                <a:cubicBezTo>
                  <a:pt x="1036055" y="696423"/>
                  <a:pt x="1038289" y="698656"/>
                  <a:pt x="1039406" y="702378"/>
                </a:cubicBezTo>
                <a:cubicBezTo>
                  <a:pt x="1004044" y="694934"/>
                  <a:pt x="973521" y="679672"/>
                  <a:pt x="944114" y="662550"/>
                </a:cubicBezTo>
                <a:cubicBezTo>
                  <a:pt x="865946" y="617138"/>
                  <a:pt x="800061" y="558325"/>
                  <a:pt x="733432" y="500629"/>
                </a:cubicBezTo>
                <a:cubicBezTo>
                  <a:pt x="692858" y="465267"/>
                  <a:pt x="651169" y="431022"/>
                  <a:pt x="606501" y="399755"/>
                </a:cubicBezTo>
                <a:cubicBezTo>
                  <a:pt x="599056" y="394543"/>
                  <a:pt x="593845" y="387843"/>
                  <a:pt x="588634" y="381143"/>
                </a:cubicBezTo>
                <a:cubicBezTo>
                  <a:pt x="585656" y="377421"/>
                  <a:pt x="581934" y="374071"/>
                  <a:pt x="575978" y="375560"/>
                </a:cubicBezTo>
                <a:cubicBezTo>
                  <a:pt x="568533" y="377421"/>
                  <a:pt x="567789" y="383004"/>
                  <a:pt x="567044" y="388588"/>
                </a:cubicBezTo>
                <a:cubicBezTo>
                  <a:pt x="564811" y="406455"/>
                  <a:pt x="569650" y="422461"/>
                  <a:pt x="578956" y="437722"/>
                </a:cubicBezTo>
                <a:cubicBezTo>
                  <a:pt x="603151" y="476806"/>
                  <a:pt x="638885" y="506957"/>
                  <a:pt x="675736" y="535619"/>
                </a:cubicBezTo>
                <a:cubicBezTo>
                  <a:pt x="723381" y="572470"/>
                  <a:pt x="769538" y="610810"/>
                  <a:pt x="811600" y="652872"/>
                </a:cubicBezTo>
                <a:cubicBezTo>
                  <a:pt x="814578" y="655850"/>
                  <a:pt x="820161" y="657711"/>
                  <a:pt x="818300" y="666272"/>
                </a:cubicBezTo>
                <a:cubicBezTo>
                  <a:pt x="791872" y="646544"/>
                  <a:pt x="766932" y="627188"/>
                  <a:pt x="741621" y="608576"/>
                </a:cubicBezTo>
                <a:cubicBezTo>
                  <a:pt x="716681" y="589965"/>
                  <a:pt x="691369" y="571353"/>
                  <a:pt x="666430" y="553114"/>
                </a:cubicBezTo>
                <a:cubicBezTo>
                  <a:pt x="660474" y="548647"/>
                  <a:pt x="654146" y="542319"/>
                  <a:pt x="645585" y="547903"/>
                </a:cubicBezTo>
                <a:cubicBezTo>
                  <a:pt x="636652" y="553486"/>
                  <a:pt x="637768" y="562792"/>
                  <a:pt x="640002" y="570236"/>
                </a:cubicBezTo>
                <a:cubicBezTo>
                  <a:pt x="647074" y="592198"/>
                  <a:pt x="659358" y="611554"/>
                  <a:pt x="675736" y="628677"/>
                </a:cubicBezTo>
                <a:cubicBezTo>
                  <a:pt x="731570" y="685256"/>
                  <a:pt x="795966" y="734018"/>
                  <a:pt x="855896" y="786875"/>
                </a:cubicBezTo>
                <a:cubicBezTo>
                  <a:pt x="888280" y="815537"/>
                  <a:pt x="918058" y="846060"/>
                  <a:pt x="946348" y="877699"/>
                </a:cubicBezTo>
                <a:cubicBezTo>
                  <a:pt x="952676" y="884772"/>
                  <a:pt x="952303" y="891472"/>
                  <a:pt x="950442" y="899661"/>
                </a:cubicBezTo>
                <a:cubicBezTo>
                  <a:pt x="942998" y="932790"/>
                  <a:pt x="954537" y="943957"/>
                  <a:pt x="991760" y="937629"/>
                </a:cubicBezTo>
                <a:cubicBezTo>
                  <a:pt x="1003299" y="935767"/>
                  <a:pt x="1011116" y="937629"/>
                  <a:pt x="1018188" y="945445"/>
                </a:cubicBezTo>
                <a:cubicBezTo>
                  <a:pt x="1103802" y="1042225"/>
                  <a:pt x="1205048" y="1123744"/>
                  <a:pt x="1315601" y="1196329"/>
                </a:cubicBezTo>
                <a:cubicBezTo>
                  <a:pt x="1360641" y="1225735"/>
                  <a:pt x="1407170" y="1253653"/>
                  <a:pt x="1454443" y="1279709"/>
                </a:cubicBezTo>
                <a:cubicBezTo>
                  <a:pt x="1454443" y="1281570"/>
                  <a:pt x="1454443" y="1283804"/>
                  <a:pt x="1454443" y="1285665"/>
                </a:cubicBezTo>
                <a:cubicBezTo>
                  <a:pt x="1454071" y="1288270"/>
                  <a:pt x="1453699" y="1289759"/>
                  <a:pt x="1453327" y="1291993"/>
                </a:cubicBezTo>
                <a:cubicBezTo>
                  <a:pt x="1386697" y="1251792"/>
                  <a:pt x="1320812" y="1210474"/>
                  <a:pt x="1256416" y="1166923"/>
                </a:cubicBezTo>
                <a:cubicBezTo>
                  <a:pt x="1081840" y="1048926"/>
                  <a:pt x="915080" y="922367"/>
                  <a:pt x="745715" y="798786"/>
                </a:cubicBezTo>
                <a:cubicBezTo>
                  <a:pt x="688764" y="757096"/>
                  <a:pt x="643724" y="703867"/>
                  <a:pt x="592356" y="656966"/>
                </a:cubicBezTo>
                <a:cubicBezTo>
                  <a:pt x="558111" y="625699"/>
                  <a:pt x="525354" y="592943"/>
                  <a:pt x="485526" y="567259"/>
                </a:cubicBezTo>
                <a:cubicBezTo>
                  <a:pt x="469148" y="556836"/>
                  <a:pt x="452025" y="547530"/>
                  <a:pt x="430063" y="550136"/>
                </a:cubicBezTo>
                <a:cubicBezTo>
                  <a:pt x="421502" y="551253"/>
                  <a:pt x="411824" y="553486"/>
                  <a:pt x="408846" y="563164"/>
                </a:cubicBezTo>
                <a:cubicBezTo>
                  <a:pt x="406240" y="572842"/>
                  <a:pt x="414057" y="577309"/>
                  <a:pt x="421130" y="581403"/>
                </a:cubicBezTo>
                <a:cubicBezTo>
                  <a:pt x="422991" y="582520"/>
                  <a:pt x="424852" y="584009"/>
                  <a:pt x="426713" y="584009"/>
                </a:cubicBezTo>
                <a:cubicBezTo>
                  <a:pt x="462075" y="586242"/>
                  <a:pt x="470264" y="614532"/>
                  <a:pt x="487015" y="635005"/>
                </a:cubicBezTo>
                <a:cubicBezTo>
                  <a:pt x="492226" y="641333"/>
                  <a:pt x="492598" y="647661"/>
                  <a:pt x="487015" y="655105"/>
                </a:cubicBezTo>
                <a:cubicBezTo>
                  <a:pt x="476964" y="668505"/>
                  <a:pt x="484037" y="674461"/>
                  <a:pt x="497437" y="678183"/>
                </a:cubicBezTo>
                <a:cubicBezTo>
                  <a:pt x="510837" y="681906"/>
                  <a:pt x="525354" y="683022"/>
                  <a:pt x="539871" y="691584"/>
                </a:cubicBezTo>
                <a:cubicBezTo>
                  <a:pt x="516793" y="698656"/>
                  <a:pt x="500787" y="691212"/>
                  <a:pt x="485898" y="681906"/>
                </a:cubicBezTo>
                <a:cubicBezTo>
                  <a:pt x="452397" y="661433"/>
                  <a:pt x="430808" y="631282"/>
                  <a:pt x="410335" y="600387"/>
                </a:cubicBezTo>
                <a:cubicBezTo>
                  <a:pt x="406240" y="594431"/>
                  <a:pt x="402890" y="587731"/>
                  <a:pt x="397307" y="582892"/>
                </a:cubicBezTo>
                <a:cubicBezTo>
                  <a:pt x="386884" y="573214"/>
                  <a:pt x="375717" y="572098"/>
                  <a:pt x="363062" y="584009"/>
                </a:cubicBezTo>
                <a:cubicBezTo>
                  <a:pt x="346311" y="599643"/>
                  <a:pt x="340356" y="598526"/>
                  <a:pt x="334772" y="578426"/>
                </a:cubicBezTo>
                <a:cubicBezTo>
                  <a:pt x="327327" y="551253"/>
                  <a:pt x="310577" y="532269"/>
                  <a:pt x="281915" y="522219"/>
                </a:cubicBezTo>
                <a:cubicBezTo>
                  <a:pt x="275960" y="519985"/>
                  <a:pt x="269632" y="517007"/>
                  <a:pt x="263304" y="521846"/>
                </a:cubicBezTo>
                <a:cubicBezTo>
                  <a:pt x="256604" y="527430"/>
                  <a:pt x="261070" y="533013"/>
                  <a:pt x="263676" y="538225"/>
                </a:cubicBezTo>
                <a:cubicBezTo>
                  <a:pt x="267398" y="546414"/>
                  <a:pt x="271865" y="554603"/>
                  <a:pt x="275215" y="563164"/>
                </a:cubicBezTo>
                <a:cubicBezTo>
                  <a:pt x="281171" y="576937"/>
                  <a:pt x="282288" y="591454"/>
                  <a:pt x="271121" y="604854"/>
                </a:cubicBezTo>
                <a:cubicBezTo>
                  <a:pt x="262931" y="614532"/>
                  <a:pt x="263676" y="620860"/>
                  <a:pt x="274471" y="627560"/>
                </a:cubicBezTo>
                <a:cubicBezTo>
                  <a:pt x="309088" y="648405"/>
                  <a:pt x="331050" y="675578"/>
                  <a:pt x="319138" y="718012"/>
                </a:cubicBezTo>
                <a:cubicBezTo>
                  <a:pt x="317277" y="723968"/>
                  <a:pt x="319511" y="729924"/>
                  <a:pt x="326583" y="729551"/>
                </a:cubicBezTo>
                <a:cubicBezTo>
                  <a:pt x="342217" y="728435"/>
                  <a:pt x="344822" y="738113"/>
                  <a:pt x="349289" y="748163"/>
                </a:cubicBezTo>
                <a:cubicBezTo>
                  <a:pt x="392840" y="844571"/>
                  <a:pt x="455747" y="928695"/>
                  <a:pt x="528332" y="1007608"/>
                </a:cubicBezTo>
                <a:cubicBezTo>
                  <a:pt x="600173" y="1085777"/>
                  <a:pt x="680947" y="1155756"/>
                  <a:pt x="766932" y="1222758"/>
                </a:cubicBezTo>
                <a:cubicBezTo>
                  <a:pt x="742737" y="1220524"/>
                  <a:pt x="711470" y="1206752"/>
                  <a:pt x="681319" y="1190746"/>
                </a:cubicBezTo>
                <a:cubicBezTo>
                  <a:pt x="601662" y="1147939"/>
                  <a:pt x="536149" y="1089871"/>
                  <a:pt x="469520" y="1032920"/>
                </a:cubicBezTo>
                <a:cubicBezTo>
                  <a:pt x="422991" y="993091"/>
                  <a:pt x="377579" y="952146"/>
                  <a:pt x="325466" y="917900"/>
                </a:cubicBezTo>
                <a:cubicBezTo>
                  <a:pt x="319511" y="914178"/>
                  <a:pt x="315416" y="909339"/>
                  <a:pt x="312066" y="903383"/>
                </a:cubicBezTo>
                <a:cubicBezTo>
                  <a:pt x="309088" y="898172"/>
                  <a:pt x="304621" y="893333"/>
                  <a:pt x="296805" y="895566"/>
                </a:cubicBezTo>
                <a:cubicBezTo>
                  <a:pt x="288988" y="898172"/>
                  <a:pt x="288243" y="904872"/>
                  <a:pt x="288243" y="910828"/>
                </a:cubicBezTo>
                <a:cubicBezTo>
                  <a:pt x="289360" y="933162"/>
                  <a:pt x="295688" y="953262"/>
                  <a:pt x="309460" y="971129"/>
                </a:cubicBezTo>
                <a:cubicBezTo>
                  <a:pt x="336261" y="1006864"/>
                  <a:pt x="371995" y="1034781"/>
                  <a:pt x="407729" y="1062698"/>
                </a:cubicBezTo>
                <a:cubicBezTo>
                  <a:pt x="457236" y="1101038"/>
                  <a:pt x="503021" y="1142728"/>
                  <a:pt x="544338" y="1189257"/>
                </a:cubicBezTo>
                <a:cubicBezTo>
                  <a:pt x="514560" y="1166551"/>
                  <a:pt x="484781" y="1143472"/>
                  <a:pt x="454630" y="1120766"/>
                </a:cubicBezTo>
                <a:cubicBezTo>
                  <a:pt x="431924" y="1103644"/>
                  <a:pt x="408474" y="1087265"/>
                  <a:pt x="385396" y="1070515"/>
                </a:cubicBezTo>
                <a:cubicBezTo>
                  <a:pt x="379812" y="1066421"/>
                  <a:pt x="373856" y="1061954"/>
                  <a:pt x="366040" y="1067537"/>
                </a:cubicBezTo>
                <a:cubicBezTo>
                  <a:pt x="358967" y="1072376"/>
                  <a:pt x="360084" y="1079449"/>
                  <a:pt x="361573" y="1086149"/>
                </a:cubicBezTo>
                <a:cubicBezTo>
                  <a:pt x="367156" y="1112577"/>
                  <a:pt x="382790" y="1133794"/>
                  <a:pt x="402146" y="1152778"/>
                </a:cubicBezTo>
                <a:cubicBezTo>
                  <a:pt x="425596" y="1175484"/>
                  <a:pt x="450164" y="1197074"/>
                  <a:pt x="475475" y="1218663"/>
                </a:cubicBezTo>
                <a:cubicBezTo>
                  <a:pt x="448303" y="1212707"/>
                  <a:pt x="421130" y="1206752"/>
                  <a:pt x="393957" y="1201913"/>
                </a:cubicBezTo>
                <a:cubicBezTo>
                  <a:pt x="406240" y="1245091"/>
                  <a:pt x="434902" y="1253653"/>
                  <a:pt x="460586" y="1260353"/>
                </a:cubicBezTo>
                <a:cubicBezTo>
                  <a:pt x="495204" y="1268914"/>
                  <a:pt x="528332" y="1279709"/>
                  <a:pt x="561089" y="1291993"/>
                </a:cubicBezTo>
                <a:cubicBezTo>
                  <a:pt x="574861" y="1304276"/>
                  <a:pt x="588634" y="1316188"/>
                  <a:pt x="602034" y="1328843"/>
                </a:cubicBezTo>
                <a:cubicBezTo>
                  <a:pt x="615807" y="1341872"/>
                  <a:pt x="628835" y="1354900"/>
                  <a:pt x="641863" y="1368672"/>
                </a:cubicBezTo>
                <a:cubicBezTo>
                  <a:pt x="651169" y="1378722"/>
                  <a:pt x="662335" y="1387284"/>
                  <a:pt x="651541" y="1404406"/>
                </a:cubicBezTo>
                <a:cubicBezTo>
                  <a:pt x="646702" y="1412223"/>
                  <a:pt x="678341" y="1454658"/>
                  <a:pt x="688392" y="1457263"/>
                </a:cubicBezTo>
                <a:cubicBezTo>
                  <a:pt x="689881" y="1457635"/>
                  <a:pt x="691369" y="1458008"/>
                  <a:pt x="692486" y="1458008"/>
                </a:cubicBezTo>
                <a:cubicBezTo>
                  <a:pt x="714076" y="1456519"/>
                  <a:pt x="718915" y="1469175"/>
                  <a:pt x="719287" y="1485181"/>
                </a:cubicBezTo>
                <a:cubicBezTo>
                  <a:pt x="719659" y="1500814"/>
                  <a:pt x="715937" y="1520170"/>
                  <a:pt x="745343" y="1512353"/>
                </a:cubicBezTo>
                <a:cubicBezTo>
                  <a:pt x="748693" y="1511609"/>
                  <a:pt x="749438" y="1513842"/>
                  <a:pt x="750926" y="1516448"/>
                </a:cubicBezTo>
                <a:cubicBezTo>
                  <a:pt x="782938" y="1583077"/>
                  <a:pt x="836912" y="1634445"/>
                  <a:pt x="890141" y="1685813"/>
                </a:cubicBezTo>
                <a:cubicBezTo>
                  <a:pt x="893119" y="1688419"/>
                  <a:pt x="896097" y="1691024"/>
                  <a:pt x="899074" y="1693630"/>
                </a:cubicBezTo>
                <a:cubicBezTo>
                  <a:pt x="843240" y="1680602"/>
                  <a:pt x="658985" y="1663851"/>
                  <a:pt x="605012" y="1669435"/>
                </a:cubicBezTo>
                <a:cubicBezTo>
                  <a:pt x="556994" y="1674274"/>
                  <a:pt x="285638" y="1593128"/>
                  <a:pt x="229431" y="1545110"/>
                </a:cubicBezTo>
                <a:cubicBezTo>
                  <a:pt x="221614" y="1582705"/>
                  <a:pt x="238364" y="1597594"/>
                  <a:pt x="251765" y="1614717"/>
                </a:cubicBezTo>
                <a:cubicBezTo>
                  <a:pt x="270748" y="1638912"/>
                  <a:pt x="273726" y="1656035"/>
                  <a:pt x="237992" y="1675391"/>
                </a:cubicBezTo>
                <a:cubicBezTo>
                  <a:pt x="135628" y="1730481"/>
                  <a:pt x="136745" y="1732342"/>
                  <a:pt x="232781" y="1807160"/>
                </a:cubicBezTo>
                <a:cubicBezTo>
                  <a:pt x="237248" y="1810511"/>
                  <a:pt x="235014" y="1821305"/>
                  <a:pt x="236131" y="1828750"/>
                </a:cubicBezTo>
                <a:cubicBezTo>
                  <a:pt x="211191" y="1839917"/>
                  <a:pt x="181785" y="1810883"/>
                  <a:pt x="152007" y="1842150"/>
                </a:cubicBezTo>
                <a:cubicBezTo>
                  <a:pt x="280426" y="1979503"/>
                  <a:pt x="475848" y="2110157"/>
                  <a:pt x="653030" y="2213265"/>
                </a:cubicBezTo>
                <a:cubicBezTo>
                  <a:pt x="509721" y="2247138"/>
                  <a:pt x="423735" y="2128024"/>
                  <a:pt x="318394" y="2143285"/>
                </a:cubicBezTo>
                <a:cubicBezTo>
                  <a:pt x="265909" y="2180508"/>
                  <a:pt x="422246" y="2240810"/>
                  <a:pt x="272982" y="2258305"/>
                </a:cubicBezTo>
                <a:cubicBezTo>
                  <a:pt x="337750" y="2291061"/>
                  <a:pt x="385768" y="2323073"/>
                  <a:pt x="430435" y="2360668"/>
                </a:cubicBezTo>
                <a:cubicBezTo>
                  <a:pt x="509721" y="2428042"/>
                  <a:pt x="525354" y="2472710"/>
                  <a:pt x="488876" y="2563162"/>
                </a:cubicBezTo>
                <a:cubicBezTo>
                  <a:pt x="464681" y="2622719"/>
                  <a:pt x="429691" y="2677437"/>
                  <a:pt x="460586" y="2748533"/>
                </a:cubicBezTo>
                <a:cubicBezTo>
                  <a:pt x="481803" y="2797295"/>
                  <a:pt x="473614" y="2829307"/>
                  <a:pt x="393212" y="2807345"/>
                </a:cubicBezTo>
                <a:cubicBezTo>
                  <a:pt x="306483" y="2783895"/>
                  <a:pt x="273726" y="2827818"/>
                  <a:pt x="295688" y="2913059"/>
                </a:cubicBezTo>
                <a:cubicBezTo>
                  <a:pt x="309833" y="2967777"/>
                  <a:pt x="294943" y="2984900"/>
                  <a:pt x="235386" y="2978572"/>
                </a:cubicBezTo>
                <a:cubicBezTo>
                  <a:pt x="169501" y="2971499"/>
                  <a:pt x="106967" y="2935765"/>
                  <a:pt x="25448" y="2952888"/>
                </a:cubicBezTo>
                <a:cubicBezTo>
                  <a:pt x="90588" y="3052646"/>
                  <a:pt x="229803" y="3024356"/>
                  <a:pt x="305738" y="3119275"/>
                </a:cubicBezTo>
                <a:cubicBezTo>
                  <a:pt x="215286" y="3119647"/>
                  <a:pt x="146051" y="3119275"/>
                  <a:pt x="79049" y="3098430"/>
                </a:cubicBezTo>
                <a:cubicBezTo>
                  <a:pt x="51132" y="3089869"/>
                  <a:pt x="20609" y="3081308"/>
                  <a:pt x="4975" y="3109969"/>
                </a:cubicBezTo>
                <a:cubicBezTo>
                  <a:pt x="-13636" y="3144587"/>
                  <a:pt x="24331" y="3157615"/>
                  <a:pt x="47037" y="3163943"/>
                </a:cubicBezTo>
                <a:cubicBezTo>
                  <a:pt x="111061" y="3181438"/>
                  <a:pt x="160196" y="3222755"/>
                  <a:pt x="213425" y="3255139"/>
                </a:cubicBezTo>
                <a:cubicBezTo>
                  <a:pt x="329933" y="3326236"/>
                  <a:pt x="457981" y="3385420"/>
                  <a:pt x="556622" y="3502301"/>
                </a:cubicBezTo>
                <a:cubicBezTo>
                  <a:pt x="432669" y="3472523"/>
                  <a:pt x="339983" y="3402915"/>
                  <a:pt x="224592" y="3388771"/>
                </a:cubicBezTo>
                <a:cubicBezTo>
                  <a:pt x="324722" y="3495601"/>
                  <a:pt x="453142" y="3565208"/>
                  <a:pt x="574861" y="3643004"/>
                </a:cubicBezTo>
                <a:cubicBezTo>
                  <a:pt x="609479" y="3664966"/>
                  <a:pt x="644841" y="3679855"/>
                  <a:pt x="652657" y="3727501"/>
                </a:cubicBezTo>
                <a:cubicBezTo>
                  <a:pt x="667919" y="3819814"/>
                  <a:pt x="712959" y="3896494"/>
                  <a:pt x="810111" y="3937067"/>
                </a:cubicBezTo>
                <a:cubicBezTo>
                  <a:pt x="810856" y="3937439"/>
                  <a:pt x="805644" y="3951212"/>
                  <a:pt x="802294" y="3960890"/>
                </a:cubicBezTo>
                <a:cubicBezTo>
                  <a:pt x="743110" y="3963868"/>
                  <a:pt x="696581" y="3909149"/>
                  <a:pt x="620646" y="3927017"/>
                </a:cubicBezTo>
                <a:cubicBezTo>
                  <a:pt x="692858" y="4001091"/>
                  <a:pt x="753532" y="4067720"/>
                  <a:pt x="856268" y="4103082"/>
                </a:cubicBezTo>
                <a:cubicBezTo>
                  <a:pt x="938531" y="4131372"/>
                  <a:pt x="1040150" y="4147377"/>
                  <a:pt x="1099707" y="4238574"/>
                </a:cubicBezTo>
                <a:cubicBezTo>
                  <a:pt x="1030472" y="4256441"/>
                  <a:pt x="978732" y="4234107"/>
                  <a:pt x="926992" y="4218102"/>
                </a:cubicBezTo>
                <a:cubicBezTo>
                  <a:pt x="847334" y="4193534"/>
                  <a:pt x="769166" y="4165617"/>
                  <a:pt x="689508" y="4140677"/>
                </a:cubicBezTo>
                <a:cubicBezTo>
                  <a:pt x="659358" y="4131372"/>
                  <a:pt x="626229" y="4124299"/>
                  <a:pt x="606873" y="4169711"/>
                </a:cubicBezTo>
                <a:cubicBezTo>
                  <a:pt x="707748" y="4179389"/>
                  <a:pt x="768421" y="4240435"/>
                  <a:pt x="831701" y="4297759"/>
                </a:cubicBezTo>
                <a:cubicBezTo>
                  <a:pt x="867435" y="4330143"/>
                  <a:pt x="896469" y="4373322"/>
                  <a:pt x="960493" y="4356944"/>
                </a:cubicBezTo>
                <a:cubicBezTo>
                  <a:pt x="994366" y="4348382"/>
                  <a:pt x="1015955" y="4372578"/>
                  <a:pt x="1012233" y="4402356"/>
                </a:cubicBezTo>
                <a:cubicBezTo>
                  <a:pt x="999577" y="4507325"/>
                  <a:pt x="1078118" y="4544176"/>
                  <a:pt x="1159636" y="4564276"/>
                </a:cubicBezTo>
                <a:cubicBezTo>
                  <a:pt x="1313740" y="4602616"/>
                  <a:pt x="1442160" y="4692324"/>
                  <a:pt x="1592169" y="4741458"/>
                </a:cubicBezTo>
                <a:cubicBezTo>
                  <a:pt x="1738083" y="4789104"/>
                  <a:pt x="2833187" y="5010209"/>
                  <a:pt x="3110499" y="5032171"/>
                </a:cubicBezTo>
                <a:cubicBezTo>
                  <a:pt x="4807501" y="5166546"/>
                  <a:pt x="6028047" y="4106432"/>
                  <a:pt x="6033630" y="4091915"/>
                </a:cubicBezTo>
                <a:cubicBezTo>
                  <a:pt x="6059314" y="4023797"/>
                  <a:pt x="6122965" y="3994390"/>
                  <a:pt x="6180661" y="3957912"/>
                </a:cubicBezTo>
                <a:cubicBezTo>
                  <a:pt x="6230913" y="3925900"/>
                  <a:pt x="6284514" y="3892027"/>
                  <a:pt x="6305359" y="3837309"/>
                </a:cubicBezTo>
                <a:cubicBezTo>
                  <a:pt x="6332904" y="3764724"/>
                  <a:pt x="6254735" y="3824281"/>
                  <a:pt x="6240218" y="3796364"/>
                </a:cubicBezTo>
                <a:cubicBezTo>
                  <a:pt x="6269997" y="3758768"/>
                  <a:pt x="6316153" y="3724151"/>
                  <a:pt x="6328437" y="3681344"/>
                </a:cubicBezTo>
                <a:cubicBezTo>
                  <a:pt x="6372361" y="3526496"/>
                  <a:pt x="6466907" y="3413710"/>
                  <a:pt x="6608355" y="3326236"/>
                </a:cubicBezTo>
                <a:cubicBezTo>
                  <a:pt x="6648928" y="3300924"/>
                  <a:pt x="6675729" y="3255512"/>
                  <a:pt x="6731191" y="3248067"/>
                </a:cubicBezTo>
                <a:cubicBezTo>
                  <a:pt x="6854400" y="3232061"/>
                  <a:pt x="6815315" y="3106992"/>
                  <a:pt x="6880456" y="3051529"/>
                </a:cubicBezTo>
                <a:cubicBezTo>
                  <a:pt x="6892739" y="3041107"/>
                  <a:pt x="6903907" y="2777939"/>
                  <a:pt x="6901673" y="2763795"/>
                </a:cubicBezTo>
                <a:cubicBezTo>
                  <a:pt x="6898323" y="2743322"/>
                  <a:pt x="6883806" y="2966288"/>
                  <a:pt x="6871150" y="2948421"/>
                </a:cubicBezTo>
                <a:cubicBezTo>
                  <a:pt x="6858494" y="2930182"/>
                  <a:pt x="6839138" y="2914176"/>
                  <a:pt x="6848444" y="2890353"/>
                </a:cubicBezTo>
                <a:cubicBezTo>
                  <a:pt x="6852166" y="2880303"/>
                  <a:pt x="6849561" y="2846058"/>
                  <a:pt x="6878223" y="2873230"/>
                </a:cubicBezTo>
                <a:cubicBezTo>
                  <a:pt x="6956763" y="2946932"/>
                  <a:pt x="6870778" y="2578051"/>
                  <a:pt x="6762459" y="2568745"/>
                </a:cubicBezTo>
                <a:cubicBezTo>
                  <a:pt x="6801915" y="2465637"/>
                  <a:pt x="6801915" y="2465637"/>
                  <a:pt x="6673123" y="2451493"/>
                </a:cubicBezTo>
                <a:cubicBezTo>
                  <a:pt x="6722630" y="2385980"/>
                  <a:pt x="6722630" y="2369229"/>
                  <a:pt x="6662700" y="2346896"/>
                </a:cubicBezTo>
                <a:cubicBezTo>
                  <a:pt x="6605005" y="2325306"/>
                  <a:pt x="6540981" y="2318234"/>
                  <a:pt x="6487752" y="2285105"/>
                </a:cubicBezTo>
                <a:cubicBezTo>
                  <a:pt x="6536887" y="2201353"/>
                  <a:pt x="6550659" y="2104573"/>
                  <a:pt x="6652278" y="2063628"/>
                </a:cubicBezTo>
                <a:cubicBezTo>
                  <a:pt x="6668284" y="2057300"/>
                  <a:pt x="6679079" y="2031988"/>
                  <a:pt x="6668656" y="2017843"/>
                </a:cubicBezTo>
                <a:cubicBezTo>
                  <a:pt x="6631805" y="1965359"/>
                  <a:pt x="6684662" y="1864856"/>
                  <a:pt x="6570015" y="1854062"/>
                </a:cubicBezTo>
                <a:cubicBezTo>
                  <a:pt x="6555870" y="1852573"/>
                  <a:pt x="6542842" y="1842150"/>
                  <a:pt x="6554009" y="1827633"/>
                </a:cubicBezTo>
                <a:cubicBezTo>
                  <a:pt x="6592349" y="1778126"/>
                  <a:pt x="6545820" y="1781476"/>
                  <a:pt x="6517531" y="1775149"/>
                </a:cubicBezTo>
                <a:cubicBezTo>
                  <a:pt x="6483285" y="1767704"/>
                  <a:pt x="6444573" y="1789293"/>
                  <a:pt x="6412934" y="1762493"/>
                </a:cubicBezTo>
                <a:cubicBezTo>
                  <a:pt x="6420378" y="1734203"/>
                  <a:pt x="6447923" y="1734575"/>
                  <a:pt x="6467279" y="1725642"/>
                </a:cubicBezTo>
                <a:cubicBezTo>
                  <a:pt x="6523858" y="1699213"/>
                  <a:pt x="6570015" y="1667946"/>
                  <a:pt x="6572621" y="1600200"/>
                </a:cubicBezTo>
                <a:cubicBezTo>
                  <a:pt x="6574854" y="1545482"/>
                  <a:pt x="6580810" y="1497092"/>
                  <a:pt x="6502641" y="1480341"/>
                </a:cubicBezTo>
                <a:cubicBezTo>
                  <a:pt x="6490358" y="1477736"/>
                  <a:pt x="6484030" y="1470664"/>
                  <a:pt x="6481796" y="1461358"/>
                </a:cubicBezTo>
                <a:cubicBezTo>
                  <a:pt x="6490730" y="1452424"/>
                  <a:pt x="6499291" y="1443118"/>
                  <a:pt x="6509713" y="1436418"/>
                </a:cubicBezTo>
                <a:cubicBezTo>
                  <a:pt x="6544703" y="1414457"/>
                  <a:pt x="6556615" y="1382072"/>
                  <a:pt x="6567037" y="1348199"/>
                </a:cubicBezTo>
                <a:cubicBezTo>
                  <a:pt x="6573737" y="1326610"/>
                  <a:pt x="6581554" y="1305393"/>
                  <a:pt x="6596816" y="1286781"/>
                </a:cubicBezTo>
                <a:cubicBezTo>
                  <a:pt x="6606122" y="1275242"/>
                  <a:pt x="6617661" y="1266681"/>
                  <a:pt x="6632178" y="1261842"/>
                </a:cubicBezTo>
                <a:cubicBezTo>
                  <a:pt x="6644833" y="1257375"/>
                  <a:pt x="6648556" y="1251419"/>
                  <a:pt x="6639994" y="1240625"/>
                </a:cubicBezTo>
                <a:cubicBezTo>
                  <a:pt x="6615799" y="1209729"/>
                  <a:pt x="6606122" y="1175856"/>
                  <a:pt x="6622127" y="1136400"/>
                </a:cubicBezTo>
                <a:cubicBezTo>
                  <a:pt x="6626967" y="1124489"/>
                  <a:pt x="6623617" y="1114066"/>
                  <a:pt x="6612077" y="1109599"/>
                </a:cubicBezTo>
                <a:cubicBezTo>
                  <a:pt x="6564059" y="1090616"/>
                  <a:pt x="6552148" y="1046692"/>
                  <a:pt x="6531675" y="1009469"/>
                </a:cubicBezTo>
                <a:cubicBezTo>
                  <a:pt x="6502641" y="956612"/>
                  <a:pt x="6476213" y="902639"/>
                  <a:pt x="6456113" y="845315"/>
                </a:cubicBezTo>
                <a:cubicBezTo>
                  <a:pt x="6444201" y="811070"/>
                  <a:pt x="6432662" y="777197"/>
                  <a:pt x="6440851" y="739229"/>
                </a:cubicBezTo>
                <a:cubicBezTo>
                  <a:pt x="6442712" y="729924"/>
                  <a:pt x="6439362" y="722107"/>
                  <a:pt x="6434523" y="715034"/>
                </a:cubicBezTo>
                <a:cubicBezTo>
                  <a:pt x="6414050" y="684139"/>
                  <a:pt x="6416656" y="651383"/>
                  <a:pt x="6432290" y="617510"/>
                </a:cubicBezTo>
                <a:cubicBezTo>
                  <a:pt x="6441968" y="597037"/>
                  <a:pt x="6440851" y="594431"/>
                  <a:pt x="6416284" y="595176"/>
                </a:cubicBezTo>
                <a:cubicBezTo>
                  <a:pt x="6366405" y="596293"/>
                  <a:pt x="6316898" y="598154"/>
                  <a:pt x="6267763" y="591826"/>
                </a:cubicBezTo>
                <a:cubicBezTo>
                  <a:pt x="6212673" y="584753"/>
                  <a:pt x="6194806" y="568375"/>
                  <a:pt x="6236496" y="521102"/>
                </a:cubicBezTo>
                <a:cubicBezTo>
                  <a:pt x="6245430" y="511052"/>
                  <a:pt x="6253246" y="499885"/>
                  <a:pt x="6257341" y="487229"/>
                </a:cubicBezTo>
                <a:cubicBezTo>
                  <a:pt x="6260319" y="477179"/>
                  <a:pt x="6257713" y="470106"/>
                  <a:pt x="6248780" y="465267"/>
                </a:cubicBezTo>
                <a:cubicBezTo>
                  <a:pt x="6238357" y="459312"/>
                  <a:pt x="6232774" y="467501"/>
                  <a:pt x="6226818" y="473456"/>
                </a:cubicBezTo>
                <a:cubicBezTo>
                  <a:pt x="6194434" y="505468"/>
                  <a:pt x="6153861" y="527430"/>
                  <a:pt x="6115149" y="551625"/>
                </a:cubicBezTo>
                <a:cubicBezTo>
                  <a:pt x="6059686" y="586615"/>
                  <a:pt x="6001246" y="617510"/>
                  <a:pt x="5951739" y="659944"/>
                </a:cubicBezTo>
                <a:cubicBezTo>
                  <a:pt x="5939084" y="670739"/>
                  <a:pt x="5918611" y="662550"/>
                  <a:pt x="5917122" y="644310"/>
                </a:cubicBezTo>
                <a:cubicBezTo>
                  <a:pt x="5915633" y="626071"/>
                  <a:pt x="5905583" y="626071"/>
                  <a:pt x="5890694" y="630538"/>
                </a:cubicBezTo>
                <a:cubicBezTo>
                  <a:pt x="5872826" y="635749"/>
                  <a:pt x="5854959" y="640960"/>
                  <a:pt x="5837464" y="646916"/>
                </a:cubicBezTo>
                <a:cubicBezTo>
                  <a:pt x="5819225" y="653244"/>
                  <a:pt x="5811036" y="666644"/>
                  <a:pt x="5809175" y="683395"/>
                </a:cubicBezTo>
                <a:cubicBezTo>
                  <a:pt x="5808430" y="689723"/>
                  <a:pt x="5808803" y="697539"/>
                  <a:pt x="5815503" y="698656"/>
                </a:cubicBezTo>
                <a:cubicBezTo>
                  <a:pt x="5843048" y="703495"/>
                  <a:pt x="5755201" y="682278"/>
                  <a:pt x="5746268" y="667389"/>
                </a:cubicBezTo>
                <a:cubicBezTo>
                  <a:pt x="5745896" y="666644"/>
                  <a:pt x="5525907" y="720246"/>
                  <a:pt x="5458905" y="754119"/>
                </a:cubicBezTo>
                <a:close/>
                <a:moveTo>
                  <a:pt x="885302" y="1333310"/>
                </a:moveTo>
                <a:cubicBezTo>
                  <a:pt x="877857" y="1326982"/>
                  <a:pt x="870040" y="1321027"/>
                  <a:pt x="862596" y="1314326"/>
                </a:cubicBezTo>
                <a:cubicBezTo>
                  <a:pt x="863712" y="1312837"/>
                  <a:pt x="865201" y="1311349"/>
                  <a:pt x="866318" y="1309860"/>
                </a:cubicBezTo>
                <a:cubicBezTo>
                  <a:pt x="881580" y="1320282"/>
                  <a:pt x="896841" y="1330705"/>
                  <a:pt x="912103" y="1341127"/>
                </a:cubicBezTo>
                <a:cubicBezTo>
                  <a:pt x="903541" y="1338522"/>
                  <a:pt x="894235" y="1335916"/>
                  <a:pt x="885302" y="1333310"/>
                </a:cubicBezTo>
                <a:close/>
                <a:moveTo>
                  <a:pt x="1140280" y="787619"/>
                </a:moveTo>
                <a:cubicBezTo>
                  <a:pt x="1231849" y="850154"/>
                  <a:pt x="1323418" y="913061"/>
                  <a:pt x="1414987" y="975596"/>
                </a:cubicBezTo>
                <a:cubicBezTo>
                  <a:pt x="1413498" y="977085"/>
                  <a:pt x="1412381" y="978574"/>
                  <a:pt x="1410892" y="980063"/>
                </a:cubicBezTo>
                <a:cubicBezTo>
                  <a:pt x="1310390" y="927206"/>
                  <a:pt x="1215471" y="868394"/>
                  <a:pt x="1140280" y="787619"/>
                </a:cubicBezTo>
                <a:close/>
              </a:path>
            </a:pathLst>
          </a:cu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5" name="Picture 4">
            <a:extLst>
              <a:ext uri="{FF2B5EF4-FFF2-40B4-BE49-F238E27FC236}">
                <a16:creationId xmlns:a16="http://schemas.microsoft.com/office/drawing/2014/main" id="{0A1DC9AC-E508-F1BA-6728-B783E02E0A59}"/>
              </a:ext>
            </a:extLst>
          </p:cNvPr>
          <p:cNvPicPr>
            <a:picLocks noChangeAspect="1"/>
          </p:cNvPicPr>
          <p:nvPr/>
        </p:nvPicPr>
        <p:blipFill>
          <a:blip r:embed="rId3"/>
          <a:stretch>
            <a:fillRect/>
          </a:stretch>
        </p:blipFill>
        <p:spPr>
          <a:xfrm>
            <a:off x="2296642" y="984291"/>
            <a:ext cx="7815749" cy="2444708"/>
          </a:xfrm>
          <a:prstGeom prst="rect">
            <a:avLst/>
          </a:prstGeom>
        </p:spPr>
      </p:pic>
      <p:pic>
        <p:nvPicPr>
          <p:cNvPr id="6" name="Picture 5">
            <a:extLst>
              <a:ext uri="{FF2B5EF4-FFF2-40B4-BE49-F238E27FC236}">
                <a16:creationId xmlns:a16="http://schemas.microsoft.com/office/drawing/2014/main" id="{78E489CB-0FF1-D03C-D1E4-53FA9657693B}"/>
              </a:ext>
            </a:extLst>
          </p:cNvPr>
          <p:cNvPicPr>
            <a:picLocks noChangeAspect="1"/>
          </p:cNvPicPr>
          <p:nvPr/>
        </p:nvPicPr>
        <p:blipFill>
          <a:blip r:embed="rId4"/>
          <a:stretch>
            <a:fillRect/>
          </a:stretch>
        </p:blipFill>
        <p:spPr>
          <a:xfrm>
            <a:off x="2729496" y="3429000"/>
            <a:ext cx="6950042" cy="1554615"/>
          </a:xfrm>
          <a:prstGeom prst="rect">
            <a:avLst/>
          </a:prstGeom>
        </p:spPr>
      </p:pic>
    </p:spTree>
    <p:extLst>
      <p:ext uri="{BB962C8B-B14F-4D97-AF65-F5344CB8AC3E}">
        <p14:creationId xmlns:p14="http://schemas.microsoft.com/office/powerpoint/2010/main" val="29174881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553492"/>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Integrated Reentry and Correctional Support Program</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199" y="1928636"/>
            <a:ext cx="6691489"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189" indent="-457189">
              <a:lnSpc>
                <a:spcPct val="110000"/>
              </a:lnSpc>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IRACS connects incarcerated individuals with certified peers for reentry support services. </a:t>
            </a:r>
          </a:p>
          <a:p>
            <a:pPr marL="457189" indent="-457189">
              <a:lnSpc>
                <a:spcPct val="110000"/>
              </a:lnSpc>
              <a:buFont typeface="Arial" panose="020B0604020202020204" pitchFamily="34" charset="0"/>
              <a:buChar char="•"/>
            </a:pP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More than 6,600 individuals served</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since June 2022 launch.</a:t>
            </a:r>
          </a:p>
          <a:p>
            <a:pPr marL="457189" indent="-457189">
              <a:lnSpc>
                <a:spcPct val="110000"/>
              </a:lnSpc>
              <a:buFont typeface="Arial" panose="020B0604020202020204" pitchFamily="34" charset="0"/>
              <a:buChar char="•"/>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An incarcerated individual who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does not engage</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 with an IRACS peer before reentry experiences </a:t>
            </a: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an 88% reduction in odds of having a successful discharge.</a:t>
            </a:r>
          </a:p>
        </p:txBody>
      </p:sp>
      <p:pic>
        <p:nvPicPr>
          <p:cNvPr id="2" name="Picture 1" descr="A logo of a justice&#10;&#10;Description automatically generated">
            <a:extLst>
              <a:ext uri="{FF2B5EF4-FFF2-40B4-BE49-F238E27FC236}">
                <a16:creationId xmlns:a16="http://schemas.microsoft.com/office/drawing/2014/main" id="{1452E058-822C-966D-4BA2-04AD806A62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467" y="1480399"/>
            <a:ext cx="3036319" cy="4465176"/>
          </a:xfrm>
          <a:prstGeom prst="rect">
            <a:avLst/>
          </a:prstGeom>
        </p:spPr>
      </p:pic>
    </p:spTree>
    <p:extLst>
      <p:ext uri="{BB962C8B-B14F-4D97-AF65-F5344CB8AC3E}">
        <p14:creationId xmlns:p14="http://schemas.microsoft.com/office/powerpoint/2010/main" val="39876002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Overdose Rate</a:t>
            </a:r>
          </a:p>
        </p:txBody>
      </p:sp>
      <p:pic>
        <p:nvPicPr>
          <p:cNvPr id="2" name="Picture 1">
            <a:extLst>
              <a:ext uri="{FF2B5EF4-FFF2-40B4-BE49-F238E27FC236}">
                <a16:creationId xmlns:a16="http://schemas.microsoft.com/office/drawing/2014/main" id="{79D647E1-D13A-0636-BCF3-709F445B6586}"/>
              </a:ext>
            </a:extLst>
          </p:cNvPr>
          <p:cNvPicPr>
            <a:picLocks noChangeAspect="1"/>
          </p:cNvPicPr>
          <p:nvPr/>
        </p:nvPicPr>
        <p:blipFill rotWithShape="1">
          <a:blip r:embed="rId3"/>
          <a:srcRect r="17021"/>
          <a:stretch/>
        </p:blipFill>
        <p:spPr>
          <a:xfrm>
            <a:off x="4598540" y="1690688"/>
            <a:ext cx="6962860" cy="3906760"/>
          </a:xfrm>
          <a:prstGeom prst="rect">
            <a:avLst/>
          </a:prstGeom>
        </p:spPr>
      </p:pic>
      <p:sp>
        <p:nvSpPr>
          <p:cNvPr id="11" name="Content Placeholder 2">
            <a:extLst>
              <a:ext uri="{FF2B5EF4-FFF2-40B4-BE49-F238E27FC236}">
                <a16:creationId xmlns:a16="http://schemas.microsoft.com/office/drawing/2014/main" id="{4EBDA56A-A981-8072-8770-5700695C484C}"/>
              </a:ext>
            </a:extLst>
          </p:cNvPr>
          <p:cNvSpPr txBox="1">
            <a:spLocks/>
          </p:cNvSpPr>
          <p:nvPr/>
        </p:nvSpPr>
        <p:spPr>
          <a:xfrm>
            <a:off x="838200" y="2094707"/>
            <a:ext cx="2922140" cy="38987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200">
                <a:solidFill>
                  <a:srgbClr val="01426A"/>
                </a:solidFill>
                <a:latin typeface="Gotham" panose="02000504050000020004" pitchFamily="2" charset="0"/>
              </a:rPr>
              <a:t>Indiana reported an </a:t>
            </a:r>
            <a:endParaRPr lang="en-US" sz="2200" dirty="0">
              <a:solidFill>
                <a:srgbClr val="01426A"/>
              </a:solidFill>
              <a:latin typeface="Gotham" panose="02000504050000020004" pitchFamily="2" charset="0"/>
            </a:endParaRPr>
          </a:p>
        </p:txBody>
      </p:sp>
      <p:sp>
        <p:nvSpPr>
          <p:cNvPr id="15" name="Content Placeholder 2">
            <a:extLst>
              <a:ext uri="{FF2B5EF4-FFF2-40B4-BE49-F238E27FC236}">
                <a16:creationId xmlns:a16="http://schemas.microsoft.com/office/drawing/2014/main" id="{964928CE-D221-D426-F178-A2216FDE0F7F}"/>
              </a:ext>
            </a:extLst>
          </p:cNvPr>
          <p:cNvSpPr txBox="1">
            <a:spLocks/>
          </p:cNvSpPr>
          <p:nvPr/>
        </p:nvSpPr>
        <p:spPr>
          <a:xfrm>
            <a:off x="884852" y="2484647"/>
            <a:ext cx="3537961" cy="15860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800" dirty="0">
                <a:solidFill>
                  <a:srgbClr val="FFC72C"/>
                </a:solidFill>
                <a:latin typeface="Gotham Medium" panose="02000604030000020004" pitchFamily="50" charset="0"/>
              </a:rPr>
              <a:t>18%</a:t>
            </a:r>
          </a:p>
        </p:txBody>
      </p:sp>
      <p:sp>
        <p:nvSpPr>
          <p:cNvPr id="12" name="Content Placeholder 2">
            <a:extLst>
              <a:ext uri="{FF2B5EF4-FFF2-40B4-BE49-F238E27FC236}">
                <a16:creationId xmlns:a16="http://schemas.microsoft.com/office/drawing/2014/main" id="{60128DF5-DB3E-A181-2284-991E702FD46E}"/>
              </a:ext>
            </a:extLst>
          </p:cNvPr>
          <p:cNvSpPr txBox="1">
            <a:spLocks/>
          </p:cNvSpPr>
          <p:nvPr/>
        </p:nvSpPr>
        <p:spPr>
          <a:xfrm>
            <a:off x="838200" y="2480762"/>
            <a:ext cx="3537961" cy="1586028"/>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13800" dirty="0">
                <a:solidFill>
                  <a:srgbClr val="01426A"/>
                </a:solidFill>
                <a:latin typeface="Gotham Medium" panose="02000604030000020004" pitchFamily="50" charset="0"/>
              </a:rPr>
              <a:t>18%</a:t>
            </a:r>
          </a:p>
        </p:txBody>
      </p:sp>
      <p:sp>
        <p:nvSpPr>
          <p:cNvPr id="14" name="Content Placeholder 2">
            <a:extLst>
              <a:ext uri="{FF2B5EF4-FFF2-40B4-BE49-F238E27FC236}">
                <a16:creationId xmlns:a16="http://schemas.microsoft.com/office/drawing/2014/main" id="{826D015E-65E4-E7D5-6AF6-BB0CDC75FAB5}"/>
              </a:ext>
            </a:extLst>
          </p:cNvPr>
          <p:cNvSpPr txBox="1">
            <a:spLocks/>
          </p:cNvSpPr>
          <p:nvPr/>
        </p:nvSpPr>
        <p:spPr>
          <a:xfrm>
            <a:off x="838200" y="4230924"/>
            <a:ext cx="3631267" cy="40503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spcAft>
                <a:spcPts val="600"/>
              </a:spcAft>
              <a:buFont typeface="Arial" panose="020B0604020202020204" pitchFamily="34" charset="0"/>
              <a:buNone/>
            </a:pPr>
            <a:r>
              <a:rPr lang="en-US" sz="2200" dirty="0">
                <a:solidFill>
                  <a:srgbClr val="01426A"/>
                </a:solidFill>
                <a:latin typeface="Gotham" panose="02000504050000020004" pitchFamily="2" charset="0"/>
              </a:rPr>
              <a:t>decrease in overdose deaths in 2023.</a:t>
            </a:r>
          </a:p>
        </p:txBody>
      </p:sp>
    </p:spTree>
    <p:extLst>
      <p:ext uri="{BB962C8B-B14F-4D97-AF65-F5344CB8AC3E}">
        <p14:creationId xmlns:p14="http://schemas.microsoft.com/office/powerpoint/2010/main" val="1833713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National Opioid Settlement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543558"/>
            <a:ext cx="105156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$918 million over 18 years </a:t>
            </a: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from settlements with distributors, manufacturers, and marketers</a:t>
            </a:r>
          </a:p>
          <a:p>
            <a:pPr lvl="1">
              <a:spcBef>
                <a:spcPts val="600"/>
              </a:spcBef>
              <a:spcAft>
                <a:spcPts val="600"/>
              </a:spcAft>
              <a:buFont typeface="Courier New" panose="02070309020205020404" pitchFamily="49" charset="0"/>
              <a:buChar char="o"/>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IC 4-6–15 - </a:t>
            </a: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Formula</a:t>
            </a:r>
          </a:p>
          <a:p>
            <a:pPr lvl="2">
              <a:spcBef>
                <a:spcPts val="600"/>
              </a:spcBef>
              <a:spcAft>
                <a:spcPts val="600"/>
              </a:spcAft>
              <a:buFont typeface="Wingdings" panose="05000000000000000000" pitchFamily="2" charset="2"/>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Creates state-local split at 50/50</a:t>
            </a:r>
          </a:p>
          <a:p>
            <a:pPr lvl="3">
              <a:spcBef>
                <a:spcPts val="600"/>
              </a:spcBef>
              <a:spcAft>
                <a:spcPts val="600"/>
              </a:spcAft>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35% of the 50% must be used for abatement (Exhibit E)</a:t>
            </a:r>
          </a:p>
          <a:p>
            <a:pPr lvl="3">
              <a:spcBef>
                <a:spcPts val="600"/>
              </a:spcBef>
              <a:spcAft>
                <a:spcPts val="600"/>
              </a:spcAft>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15% of the 50% is unrestricted</a:t>
            </a:r>
          </a:p>
          <a:p>
            <a:pPr lvl="2">
              <a:spcBef>
                <a:spcPts val="600"/>
              </a:spcBef>
              <a:spcAft>
                <a:spcPts val="600"/>
              </a:spcAft>
              <a:buFont typeface="Wingdings" panose="05000000000000000000" pitchFamily="2" charset="2"/>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Specifies that the distribution of funds from an opioid litigation settlement is subject to bankruptcy court order or bankruptcy settlement</a:t>
            </a:r>
          </a:p>
          <a:p>
            <a:pPr lvl="2">
              <a:spcBef>
                <a:spcPts val="600"/>
              </a:spcBef>
              <a:spcAft>
                <a:spcPts val="600"/>
              </a:spcAft>
              <a:buFont typeface="Wingdings" panose="05000000000000000000" pitchFamily="2" charset="2"/>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Annual distribution of less than $5,000 rolls up to the county</a:t>
            </a:r>
          </a:p>
          <a:p>
            <a:pPr lvl="2">
              <a:spcBef>
                <a:spcPts val="600"/>
              </a:spcBef>
              <a:spcAft>
                <a:spcPts val="600"/>
              </a:spcAft>
              <a:buFont typeface="Wingdings" panose="05000000000000000000" pitchFamily="2" charset="2"/>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Permits city, county or town to transfer all or part of payment to another city, county or town to benefit both communities</a:t>
            </a:r>
          </a:p>
        </p:txBody>
      </p:sp>
    </p:spTree>
    <p:extLst>
      <p:ext uri="{BB962C8B-B14F-4D97-AF65-F5344CB8AC3E}">
        <p14:creationId xmlns:p14="http://schemas.microsoft.com/office/powerpoint/2010/main" val="2316596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5" name="Picture 4">
            <a:extLst>
              <a:ext uri="{FF2B5EF4-FFF2-40B4-BE49-F238E27FC236}">
                <a16:creationId xmlns:a16="http://schemas.microsoft.com/office/drawing/2014/main" id="{C5F39D83-08C2-38FE-A645-4205C437CA1F}"/>
              </a:ext>
            </a:extLst>
          </p:cNvPr>
          <p:cNvPicPr>
            <a:picLocks noChangeAspect="1"/>
          </p:cNvPicPr>
          <p:nvPr/>
        </p:nvPicPr>
        <p:blipFill rotWithShape="1">
          <a:blip r:embed="rId3"/>
          <a:srcRect t="1037" r="3457"/>
          <a:stretch/>
        </p:blipFill>
        <p:spPr>
          <a:xfrm>
            <a:off x="7152303" y="1140252"/>
            <a:ext cx="3498469" cy="4642299"/>
          </a:xfrm>
          <a:prstGeom prst="rect">
            <a:avLst/>
          </a:prstGeom>
          <a:ln>
            <a:noFill/>
          </a:ln>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National Opioid Settlement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200" y="1543558"/>
            <a:ext cx="5867400" cy="435133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1200"/>
              </a:spcBef>
              <a:spcAft>
                <a:spcPts val="1200"/>
              </a:spcAft>
            </a:pPr>
            <a:r>
              <a:rPr lang="en-US" sz="24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Exhibit E </a:t>
            </a: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of the National Opioid Settlement outlines the allowable uses of abatement funds. </a:t>
            </a:r>
          </a:p>
          <a:p>
            <a:pPr>
              <a:spcBef>
                <a:spcPts val="1200"/>
              </a:spcBef>
              <a:spcAft>
                <a:spcPts val="1200"/>
              </a:spcAft>
            </a:pPr>
            <a:r>
              <a:rPr lang="en-US" sz="24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Common uses include:</a:t>
            </a:r>
          </a:p>
          <a:p>
            <a:pPr lvl="1">
              <a:spcBef>
                <a:spcPts val="600"/>
              </a:spcBef>
              <a:spcAft>
                <a:spcPts val="600"/>
              </a:spcAft>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Recovery residence expansion</a:t>
            </a:r>
          </a:p>
          <a:p>
            <a:pPr lvl="1">
              <a:spcBef>
                <a:spcPts val="600"/>
              </a:spcBef>
              <a:spcAft>
                <a:spcPts val="600"/>
              </a:spcAft>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Transportation</a:t>
            </a:r>
          </a:p>
          <a:p>
            <a:pPr lvl="1">
              <a:spcBef>
                <a:spcPts val="600"/>
              </a:spcBef>
              <a:spcAft>
                <a:spcPts val="600"/>
              </a:spcAft>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Community coordinators</a:t>
            </a:r>
          </a:p>
          <a:p>
            <a:pPr lvl="1">
              <a:spcBef>
                <a:spcPts val="600"/>
              </a:spcBef>
              <a:spcAft>
                <a:spcPts val="600"/>
              </a:spcAft>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Peer recovery coaches</a:t>
            </a:r>
          </a:p>
          <a:p>
            <a:pPr lvl="1">
              <a:spcBef>
                <a:spcPts val="600"/>
              </a:spcBef>
              <a:spcAft>
                <a:spcPts val="600"/>
              </a:spcAft>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School-based prevention</a:t>
            </a:r>
          </a:p>
        </p:txBody>
      </p:sp>
      <p:sp>
        <p:nvSpPr>
          <p:cNvPr id="12" name="Title 1">
            <a:extLst>
              <a:ext uri="{FF2B5EF4-FFF2-40B4-BE49-F238E27FC236}">
                <a16:creationId xmlns:a16="http://schemas.microsoft.com/office/drawing/2014/main" id="{9C944B1F-E236-2BB8-4C50-FE87C3CB6182}"/>
              </a:ext>
            </a:extLst>
          </p:cNvPr>
          <p:cNvSpPr txBox="1">
            <a:spLocks/>
          </p:cNvSpPr>
          <p:nvPr/>
        </p:nvSpPr>
        <p:spPr>
          <a:xfrm>
            <a:off x="1415461" y="5232114"/>
            <a:ext cx="656234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b="1" spc="3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in.gov/recovery/settlement</a:t>
            </a:r>
          </a:p>
        </p:txBody>
      </p:sp>
      <p:pic>
        <p:nvPicPr>
          <p:cNvPr id="13" name="Graphic 12" descr="Cursor with solid fill">
            <a:extLst>
              <a:ext uri="{FF2B5EF4-FFF2-40B4-BE49-F238E27FC236}">
                <a16:creationId xmlns:a16="http://schemas.microsoft.com/office/drawing/2014/main" id="{F4545E9A-028F-B751-2B80-844C01489D8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38200" y="5560555"/>
            <a:ext cx="639146" cy="639146"/>
          </a:xfrm>
          <a:prstGeom prst="rect">
            <a:avLst/>
          </a:prstGeom>
        </p:spPr>
      </p:pic>
    </p:spTree>
    <p:extLst>
      <p:ext uri="{BB962C8B-B14F-4D97-AF65-F5344CB8AC3E}">
        <p14:creationId xmlns:p14="http://schemas.microsoft.com/office/powerpoint/2010/main" val="36572896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E82A079-EC6D-7D06-9AAD-50AB3B5016EF}"/>
              </a:ext>
            </a:extLst>
          </p:cNvPr>
          <p:cNvSpPr>
            <a:spLocks noGrp="1"/>
          </p:cNvSpPr>
          <p:nvPr>
            <p:ph type="title"/>
          </p:nvPr>
        </p:nvSpPr>
        <p:spPr>
          <a:xfrm>
            <a:off x="838200" y="365125"/>
            <a:ext cx="6562344" cy="1325563"/>
          </a:xfrm>
        </p:spPr>
        <p:txBody>
          <a:body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Slide Title</a:t>
            </a:r>
          </a:p>
        </p:txBody>
      </p:sp>
      <p:sp>
        <p:nvSpPr>
          <p:cNvPr id="9" name="Content Placeholder 2">
            <a:extLst>
              <a:ext uri="{FF2B5EF4-FFF2-40B4-BE49-F238E27FC236}">
                <a16:creationId xmlns:a16="http://schemas.microsoft.com/office/drawing/2014/main" id="{50D6DB23-BED2-6A7B-2FBA-D7F2344A2471}"/>
              </a:ext>
            </a:extLst>
          </p:cNvPr>
          <p:cNvSpPr>
            <a:spLocks noGrp="1"/>
          </p:cNvSpPr>
          <p:nvPr>
            <p:ph idx="1"/>
          </p:nvPr>
        </p:nvSpPr>
        <p:spPr>
          <a:xfrm>
            <a:off x="838200" y="1825625"/>
            <a:ext cx="6562344" cy="4351338"/>
          </a:xfrm>
        </p:spPr>
        <p:txBody>
          <a:bodyPr/>
          <a:lstStyle/>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a:p>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Bulleted text</a:t>
            </a:r>
          </a:p>
        </p:txBody>
      </p:sp>
      <p:pic>
        <p:nvPicPr>
          <p:cNvPr id="3" name="Picture 2" descr="A white rectangular object with blue and yellow stripes&#10;&#10;Description automatically generated">
            <a:extLst>
              <a:ext uri="{FF2B5EF4-FFF2-40B4-BE49-F238E27FC236}">
                <a16:creationId xmlns:a16="http://schemas.microsoft.com/office/drawing/2014/main" id="{DFB26652-4275-BC4E-C06D-FC1D2D4DAE17}"/>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
        <p:nvSpPr>
          <p:cNvPr id="4" name="Title 1">
            <a:extLst>
              <a:ext uri="{FF2B5EF4-FFF2-40B4-BE49-F238E27FC236}">
                <a16:creationId xmlns:a16="http://schemas.microsoft.com/office/drawing/2014/main" id="{4EAE378F-7BC2-3210-4626-D51E14E855C5}"/>
              </a:ext>
            </a:extLst>
          </p:cNvPr>
          <p:cNvSpPr txBox="1">
            <a:spLocks/>
          </p:cNvSpPr>
          <p:nvPr/>
        </p:nvSpPr>
        <p:spPr>
          <a:xfrm>
            <a:off x="838200" y="365125"/>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National Opioid Settlement</a:t>
            </a:r>
          </a:p>
        </p:txBody>
      </p:sp>
      <p:sp>
        <p:nvSpPr>
          <p:cNvPr id="10" name="Content Placeholder 2">
            <a:extLst>
              <a:ext uri="{FF2B5EF4-FFF2-40B4-BE49-F238E27FC236}">
                <a16:creationId xmlns:a16="http://schemas.microsoft.com/office/drawing/2014/main" id="{85B1A447-DA1E-8FA4-9AA3-776B2B6B8F84}"/>
              </a:ext>
            </a:extLst>
          </p:cNvPr>
          <p:cNvSpPr txBox="1">
            <a:spLocks/>
          </p:cNvSpPr>
          <p:nvPr/>
        </p:nvSpPr>
        <p:spPr>
          <a:xfrm>
            <a:off x="838199" y="1543559"/>
            <a:ext cx="10515600" cy="4351338"/>
          </a:xfrm>
          <a:prstGeom prst="rect">
            <a:avLst/>
          </a:prstGeom>
        </p:spPr>
        <p:txBody>
          <a:bodyPr vert="horz" lIns="91440" tIns="45720" rIns="91440" bIns="45720" numCol="2"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600"/>
              </a:spcBef>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Matching Program</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78 proposals totaling $93M</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Awarded $19M to 30 recipients covering 28 counties</a:t>
            </a:r>
          </a:p>
          <a:p>
            <a:pPr>
              <a:lnSpc>
                <a:spcPct val="100000"/>
              </a:lnSpc>
              <a:spcBef>
                <a:spcPts val="600"/>
              </a:spcBef>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Capital for Recovery Residences</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43 proposals totaling $25M</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Awarded $4.2M to 7 recipients in 7 counties</a:t>
            </a:r>
          </a:p>
          <a:p>
            <a:pPr>
              <a:lnSpc>
                <a:spcPct val="100000"/>
              </a:lnSpc>
              <a:spcBef>
                <a:spcPts val="600"/>
              </a:spcBef>
              <a:buFont typeface="Courier New" panose="02070309020205020404" pitchFamily="49" charset="0"/>
              <a:buChar char="o"/>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Harm Reduction Street Outreach Teams</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Awarded $1.5M to 8 recipients, </a:t>
            </a:r>
            <a:b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bringing total to 15 statewide</a:t>
            </a:r>
          </a:p>
          <a:p>
            <a:pPr>
              <a:lnSpc>
                <a:spcPct val="100000"/>
              </a:lnSpc>
              <a:spcBef>
                <a:spcPts val="600"/>
              </a:spcBef>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Department of Correction</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$4.6M to expand addiction treatment services, educational curriculum and trainings</a:t>
            </a:r>
          </a:p>
          <a:p>
            <a:pPr>
              <a:lnSpc>
                <a:spcPct val="100000"/>
              </a:lnSpc>
              <a:spcBef>
                <a:spcPts val="600"/>
              </a:spcBef>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Office of Judicial Administration</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$5M over five years to expand behavioral health supports in the justice system, including civil legal aid for persons/families impacted by SUD</a:t>
            </a:r>
          </a:p>
          <a:p>
            <a:pPr>
              <a:lnSpc>
                <a:spcPct val="100000"/>
              </a:lnSpc>
              <a:spcBef>
                <a:spcPts val="600"/>
              </a:spcBef>
            </a:pPr>
            <a:r>
              <a:rPr lang="en-US" sz="2000" b="1"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Other Priorities</a:t>
            </a:r>
          </a:p>
          <a:p>
            <a:pPr lvl="1">
              <a:lnSpc>
                <a:spcPct val="100000"/>
              </a:lnSpc>
              <a:spcBef>
                <a:spcPts val="600"/>
              </a:spcBef>
              <a:buFont typeface="Courier New" panose="02070309020205020404" pitchFamily="49" charset="0"/>
              <a:buChar char="o"/>
            </a:pPr>
            <a:r>
              <a:rPr lang="en-US" sz="2000"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Peer Recovery Coaches</a:t>
            </a:r>
          </a:p>
          <a:p>
            <a:pPr lvl="2">
              <a:lnSpc>
                <a:spcPct val="100000"/>
              </a:lnSpc>
              <a:spcBef>
                <a:spcPts val="600"/>
              </a:spcBef>
              <a:buFont typeface="Wingdings" panose="05000000000000000000" pitchFamily="2" charset="2"/>
              <a:buChar char="§"/>
            </a:pPr>
            <a:r>
              <a:rPr lang="en-US" dirty="0">
                <a:solidFill>
                  <a:srgbClr val="01426A"/>
                </a:solidFill>
                <a:latin typeface="Microsoft Sans Serif" panose="020B0604020202020204" pitchFamily="34" charset="0"/>
                <a:ea typeface="Microsoft Sans Serif" panose="020B0604020202020204" pitchFamily="34" charset="0"/>
                <a:cs typeface="Microsoft Sans Serif" panose="020B0604020202020204" pitchFamily="34" charset="0"/>
              </a:rPr>
              <a:t>RFF released May 21</a:t>
            </a:r>
          </a:p>
        </p:txBody>
      </p:sp>
    </p:spTree>
    <p:extLst>
      <p:ext uri="{BB962C8B-B14F-4D97-AF65-F5344CB8AC3E}">
        <p14:creationId xmlns:p14="http://schemas.microsoft.com/office/powerpoint/2010/main" val="71677661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Wellness Council of Indiana">
      <a:majorFont>
        <a:latin typeface="Futura Md BT"/>
        <a:ea typeface=""/>
        <a:cs typeface=""/>
      </a:majorFont>
      <a:minorFont>
        <a:latin typeface="Futura Lt B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2199bfba-a409-4f13-b0c4-18b45933d88d}" enabled="0" method="" siteId="{2199bfba-a409-4f13-b0c4-18b45933d88d}" removed="1"/>
</clbl:labelList>
</file>

<file path=docProps/app.xml><?xml version="1.0" encoding="utf-8"?>
<Properties xmlns="http://schemas.openxmlformats.org/officeDocument/2006/extended-properties" xmlns:vt="http://schemas.openxmlformats.org/officeDocument/2006/docPropsVTypes">
  <TotalTime>2309</TotalTime>
  <Words>2459</Words>
  <Application>Microsoft Office PowerPoint</Application>
  <PresentationFormat>Widescreen</PresentationFormat>
  <Paragraphs>368</Paragraphs>
  <Slides>49</Slides>
  <Notes>13</Notes>
  <HiddenSlides>0</HiddenSlides>
  <MMClips>0</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49</vt:i4>
      </vt:variant>
    </vt:vector>
  </HeadingPairs>
  <TitlesOfParts>
    <vt:vector size="63" baseType="lpstr">
      <vt:lpstr>Arial</vt:lpstr>
      <vt:lpstr>Calibri</vt:lpstr>
      <vt:lpstr>Calibri Light</vt:lpstr>
      <vt:lpstr>Courier New</vt:lpstr>
      <vt:lpstr>Futura Lt BT</vt:lpstr>
      <vt:lpstr>Futura Md BT</vt:lpstr>
      <vt:lpstr>Gotham</vt:lpstr>
      <vt:lpstr>Gotham Medium</vt:lpstr>
      <vt:lpstr>Microsoft Sans Serif</vt:lpstr>
      <vt:lpstr>Nunito Sans</vt:lpstr>
      <vt:lpstr>Roboto</vt:lpstr>
      <vt:lpstr>Wingdings</vt:lpstr>
      <vt:lpstr>Office Theme</vt:lpstr>
      <vt:lpstr>1_Office Theme</vt:lpstr>
      <vt:lpstr>Indiana’s Roadmap to Improving Mental Health and Substance Use Services</vt:lpstr>
      <vt:lpstr>Slide Title</vt:lpstr>
      <vt:lpstr>Slide Title</vt:lpstr>
      <vt:lpstr>Slide Title</vt:lpstr>
      <vt:lpstr>Slide Title</vt:lpstr>
      <vt:lpstr>Slide Title</vt:lpstr>
      <vt:lpstr>Slide Title</vt:lpstr>
      <vt:lpstr>Slide Title</vt:lpstr>
      <vt:lpstr>Slide Title</vt:lpstr>
      <vt:lpstr>Future of Public Health</vt:lpstr>
      <vt:lpstr>Slide Title</vt:lpstr>
      <vt:lpstr>Slide Title</vt:lpstr>
      <vt:lpstr>Slide Title</vt:lpstr>
      <vt:lpstr>Slide Title</vt:lpstr>
      <vt:lpstr>Slide Title</vt:lpstr>
      <vt:lpstr>Slide Title</vt:lpstr>
      <vt:lpstr>Slide Title</vt:lpstr>
      <vt:lpstr>Slide Title</vt:lpstr>
      <vt:lpstr>Slide Title</vt:lpstr>
      <vt:lpstr>Slide Title</vt:lpstr>
      <vt:lpstr>Slide Title</vt:lpstr>
      <vt:lpstr>Thank you!</vt:lpstr>
      <vt:lpstr>PowerPoint Presentation</vt:lpstr>
      <vt:lpstr>About Us</vt:lpstr>
      <vt:lpstr>Wellness Council of Indiana Goal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Employer Resources</vt:lpstr>
      <vt:lpstr>Strategic Mental Health Consultation</vt:lpstr>
      <vt:lpstr>Mental Health First Aid Training</vt:lpstr>
      <vt:lpstr>PowerPoint Presentation</vt:lpstr>
      <vt:lpstr>Mental Health Stigma Free Workplace Culture Toolkit</vt:lpstr>
      <vt:lpstr>Indiana Substance Use  Treatment Law lHEA 1007</vt:lpstr>
      <vt:lpstr>Best Practice Second Chance </vt:lpstr>
      <vt:lpstr>PowerPoint Presentation</vt:lpstr>
      <vt:lpstr>PowerPoint Presentation</vt:lpstr>
      <vt:lpstr>Recovery at Work:  Insights for Job Seekers</vt:lpstr>
      <vt:lpstr>Stories of Recovery</vt:lpstr>
      <vt:lpstr>Additional Resources:</vt:lpstr>
      <vt:lpstr>Emerging Themes</vt:lpstr>
      <vt:lpstr>Emerging Themes</vt:lpstr>
      <vt:lpstr>PowerPoint Presentation</vt:lpstr>
      <vt:lpstr>Contact Information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Pferrer, Jennifer</dc:creator>
  <cp:lastModifiedBy>Welsh, Stefan</cp:lastModifiedBy>
  <cp:revision>20</cp:revision>
  <dcterms:created xsi:type="dcterms:W3CDTF">2023-06-28T12:52:08Z</dcterms:created>
  <dcterms:modified xsi:type="dcterms:W3CDTF">2024-06-20T15:06:53Z</dcterms:modified>
</cp:coreProperties>
</file>